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479" r:id="rId3"/>
    <p:sldId id="599" r:id="rId4"/>
    <p:sldId id="705" r:id="rId5"/>
    <p:sldId id="823" r:id="rId6"/>
    <p:sldId id="824" r:id="rId7"/>
    <p:sldId id="410" r:id="rId8"/>
    <p:sldId id="825" r:id="rId9"/>
    <p:sldId id="765" r:id="rId10"/>
    <p:sldId id="766" r:id="rId11"/>
    <p:sldId id="767" r:id="rId12"/>
    <p:sldId id="768" r:id="rId13"/>
    <p:sldId id="769" r:id="rId14"/>
    <p:sldId id="770" r:id="rId15"/>
    <p:sldId id="771" r:id="rId16"/>
    <p:sldId id="548" r:id="rId17"/>
    <p:sldId id="742" r:id="rId18"/>
    <p:sldId id="310" r:id="rId19"/>
    <p:sldId id="671" r:id="rId20"/>
    <p:sldId id="312" r:id="rId21"/>
    <p:sldId id="743" r:id="rId22"/>
    <p:sldId id="800" r:id="rId23"/>
    <p:sldId id="802" r:id="rId24"/>
    <p:sldId id="801" r:id="rId25"/>
    <p:sldId id="744" r:id="rId26"/>
    <p:sldId id="745" r:id="rId27"/>
    <p:sldId id="748" r:id="rId28"/>
    <p:sldId id="634" r:id="rId29"/>
    <p:sldId id="746" r:id="rId30"/>
    <p:sldId id="657" r:id="rId31"/>
    <p:sldId id="319" r:id="rId32"/>
    <p:sldId id="359" r:id="rId33"/>
    <p:sldId id="287" r:id="rId34"/>
    <p:sldId id="258" r:id="rId35"/>
  </p:sldIdLst>
  <p:sldSz cx="12192000" cy="6858000"/>
  <p:notesSz cx="6858000" cy="9144000"/>
  <p:embeddedFontLst>
    <p:embeddedFont>
      <p:font typeface="FandolFang R" panose="02010600030101010101" charset="-122"/>
      <p:regular r:id="rId37"/>
    </p:embeddedFont>
    <p:embeddedFont>
      <p:font typeface="思源黑体 CN Bold" panose="02010600030101010101" charset="-122"/>
      <p:regular r:id="rId38"/>
    </p:embeddedFont>
    <p:embeddedFont>
      <p:font typeface="思源黑体 CN Light" panose="02010600030101010101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FC7ACC1-086E-4678-A0F5-78B204A1C43C}">
          <p14:sldIdLst>
            <p14:sldId id="256"/>
          </p14:sldIdLst>
        </p14:section>
        <p14:section name="无标题节" id="{A3A36061-1B90-4AE8-A077-0BF652A3CA9B}">
          <p14:sldIdLst>
            <p14:sldId id="479"/>
            <p14:sldId id="599"/>
            <p14:sldId id="705"/>
            <p14:sldId id="823"/>
            <p14:sldId id="824"/>
            <p14:sldId id="410"/>
            <p14:sldId id="825"/>
            <p14:sldId id="765"/>
            <p14:sldId id="766"/>
            <p14:sldId id="767"/>
            <p14:sldId id="768"/>
            <p14:sldId id="769"/>
            <p14:sldId id="770"/>
            <p14:sldId id="771"/>
            <p14:sldId id="548"/>
            <p14:sldId id="742"/>
            <p14:sldId id="310"/>
            <p14:sldId id="671"/>
            <p14:sldId id="312"/>
            <p14:sldId id="743"/>
            <p14:sldId id="800"/>
            <p14:sldId id="802"/>
            <p14:sldId id="801"/>
            <p14:sldId id="744"/>
            <p14:sldId id="745"/>
            <p14:sldId id="748"/>
            <p14:sldId id="634"/>
            <p14:sldId id="746"/>
            <p14:sldId id="657"/>
            <p14:sldId id="319"/>
            <p14:sldId id="359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  <a:srgbClr val="129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语文园地（三）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3.6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14840" y="3095182"/>
            <a:ext cx="1544244" cy="1428268"/>
            <a:chOff x="-2214610" y="714356"/>
            <a:chExt cx="1785950" cy="164386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4" idx="0"/>
              <a:endCxn id="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172991" y="3148281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乎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547235" y="392718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在乎    几乎   </a:t>
            </a:r>
          </a:p>
        </p:txBody>
      </p:sp>
      <p:sp>
        <p:nvSpPr>
          <p:cNvPr id="12" name="Text Box 13"/>
          <p:cNvSpPr txBox="1"/>
          <p:nvPr/>
        </p:nvSpPr>
        <p:spPr>
          <a:xfrm>
            <a:off x="4547235" y="4834836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我上学几乎没迟到过。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75"/>
          <p:cNvSpPr txBox="1"/>
          <p:nvPr/>
        </p:nvSpPr>
        <p:spPr>
          <a:xfrm>
            <a:off x="4547235" y="2157605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部首：丿</a:t>
            </a:r>
          </a:p>
        </p:txBody>
      </p:sp>
      <p:sp>
        <p:nvSpPr>
          <p:cNvPr id="14" name="文本框 75"/>
          <p:cNvSpPr txBox="1"/>
          <p:nvPr/>
        </p:nvSpPr>
        <p:spPr>
          <a:xfrm>
            <a:off x="4547235" y="3042395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结构：独体字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2455628" y="2508871"/>
            <a:ext cx="662667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hū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12" grpId="0"/>
      <p:bldP spid="13" grpId="0"/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155810" y="3206587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313961" y="3259686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喷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708525" y="3994778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喷泉   喷水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708525" y="4943087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公园的中心有个音乐喷泉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75"/>
          <p:cNvSpPr txBox="1"/>
          <p:nvPr/>
        </p:nvSpPr>
        <p:spPr>
          <a:xfrm>
            <a:off x="4708525" y="2143882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部首：口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708525" y="3069330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5572" y="2345139"/>
            <a:ext cx="904721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pēn</a:t>
            </a:r>
            <a:endParaRPr kumimoji="0" lang="en-US" altLang="zh-C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421240" y="3128520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579391" y="3178206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腻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783455" y="393717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组词：细腻    油腻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783455" y="4806744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我不喜欢吃油腻的食物。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75"/>
          <p:cNvSpPr txBox="1"/>
          <p:nvPr/>
        </p:nvSpPr>
        <p:spPr>
          <a:xfrm>
            <a:off x="4783455" y="2243759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部首：月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783455" y="309046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930156" y="2408859"/>
            <a:ext cx="526412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nì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329853" y="3128494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488004" y="3181990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ea"/>
              </a:rPr>
              <a:t>绵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819015" y="3847600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组词：绵阳   绵羊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819015" y="4751969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造句：大山上有很多绵羊在吃草。</a:t>
            </a:r>
          </a:p>
        </p:txBody>
      </p:sp>
      <p:sp>
        <p:nvSpPr>
          <p:cNvPr id="2" name="文本框 75"/>
          <p:cNvSpPr txBox="1"/>
          <p:nvPr/>
        </p:nvSpPr>
        <p:spPr>
          <a:xfrm>
            <a:off x="4819015" y="2084580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部首：纟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819015" y="2966090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左右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8858" y="2396226"/>
            <a:ext cx="1286235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mián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715882" y="3245225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874033" y="3298324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脆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109085" y="4036829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干脆   清脆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4109085" y="4949136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走在森林里，耳边传来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清脆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的鸟叫声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181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75"/>
          <p:cNvSpPr txBox="1"/>
          <p:nvPr/>
        </p:nvSpPr>
        <p:spPr>
          <a:xfrm>
            <a:off x="4109085" y="2257935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 月 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4109085" y="3147382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7397" y="2488927"/>
            <a:ext cx="741214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cuì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555100" y="2951990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713107" y="3058191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ea"/>
              </a:rPr>
              <a:t>邦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1978660" y="487235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组词：友邦   邻邦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1845310" y="5559425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这个美丽的国家是我们的友好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邻邦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75"/>
          <p:cNvSpPr txBox="1"/>
          <p:nvPr/>
        </p:nvSpPr>
        <p:spPr>
          <a:xfrm>
            <a:off x="3619455" y="2951990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部首：阝</a:t>
            </a:r>
          </a:p>
        </p:txBody>
      </p:sp>
      <p:sp>
        <p:nvSpPr>
          <p:cNvPr id="4" name="文本框 75"/>
          <p:cNvSpPr txBox="1"/>
          <p:nvPr/>
        </p:nvSpPr>
        <p:spPr>
          <a:xfrm>
            <a:off x="3619500" y="4142105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978486" y="2185339"/>
            <a:ext cx="1153187" cy="561684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bāng</a:t>
            </a: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24" grpId="0"/>
      <p:bldP spid="2" grpId="0"/>
      <p:bldP spid="4" grpId="0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306288" y="1774649"/>
            <a:ext cx="739521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选一选，连一连。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731046" y="3109595"/>
            <a:ext cx="3895090" cy="183642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霄               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宵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苹果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削              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云外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13976" y="3513134"/>
            <a:ext cx="1037590" cy="1080141"/>
            <a:chOff x="1578610" y="3619385"/>
            <a:chExt cx="1296716" cy="1080141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578700" y="3694388"/>
              <a:ext cx="1296626" cy="5192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578610" y="4264551"/>
              <a:ext cx="1255395" cy="434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578700" y="3619385"/>
              <a:ext cx="1296626" cy="10800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sp>
        <p:nvSpPr>
          <p:cNvPr id="23" name="圆角矩形 22"/>
          <p:cNvSpPr/>
          <p:nvPr/>
        </p:nvSpPr>
        <p:spPr>
          <a:xfrm>
            <a:off x="7007755" y="3107690"/>
            <a:ext cx="3132838" cy="1836231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赔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陪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伴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培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钱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627695" y="3466417"/>
            <a:ext cx="817805" cy="1242016"/>
            <a:chOff x="7627695" y="3466417"/>
            <a:chExt cx="1404003" cy="124201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735724" y="4024702"/>
              <a:ext cx="12959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7627695" y="3505490"/>
              <a:ext cx="1404003" cy="1134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735724" y="3466417"/>
              <a:ext cx="1295974" cy="1242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86050" y="2023110"/>
            <a:ext cx="6429375" cy="55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下面这些字查什么部首？查一查，记一记。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810510" y="3031376"/>
            <a:ext cx="139446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鹿  麝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422775" y="3031376"/>
            <a:ext cx="1348105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金  鉴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988685" y="3031376"/>
            <a:ext cx="140081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高  敲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7607300" y="3031376"/>
            <a:ext cx="136525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音  章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810510" y="3896246"/>
            <a:ext cx="139446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黑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422775" y="3896246"/>
            <a:ext cx="1348105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衣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装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988685" y="3896246"/>
            <a:ext cx="140081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辛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辣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7607300" y="3896246"/>
            <a:ext cx="1365250" cy="59436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鱼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鲁</a:t>
            </a:r>
          </a:p>
        </p:txBody>
      </p:sp>
      <p:sp>
        <p:nvSpPr>
          <p:cNvPr id="14" name="矩形 1"/>
          <p:cNvSpPr/>
          <p:nvPr/>
        </p:nvSpPr>
        <p:spPr>
          <a:xfrm>
            <a:off x="2617470" y="4930026"/>
            <a:ext cx="65665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每组的前一个字是后一个字的部首。</a:t>
            </a:r>
          </a:p>
        </p:txBody>
      </p:sp>
      <p:sp>
        <p:nvSpPr>
          <p:cNvPr id="5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56983" y="1969453"/>
            <a:ext cx="2809240" cy="1575435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炒   烤   烧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煎   蒸   煮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275705" y="1969770"/>
            <a:ext cx="2700655" cy="157480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怒   恋   感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慌   惊   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49408" y="2288382"/>
            <a:ext cx="1328420" cy="937576"/>
          </a:xfrm>
          <a:prstGeom prst="leftArrow">
            <a:avLst>
              <a:gd name="adj1" fmla="val 50000"/>
              <a:gd name="adj2" fmla="val 34351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火字旁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31950" y="3909774"/>
            <a:ext cx="1138555" cy="1407476"/>
          </a:xfrm>
          <a:prstGeom prst="upArrow">
            <a:avLst>
              <a:gd name="adj1" fmla="val 50000"/>
              <a:gd name="adj2" fmla="val 36642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四点底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74480" y="2296558"/>
            <a:ext cx="1308100" cy="921225"/>
          </a:xfrm>
          <a:prstGeom prst="leftArrow">
            <a:avLst>
              <a:gd name="adj1" fmla="val 50000"/>
              <a:gd name="adj2" fmla="val 25991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心字底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99859" y="3909774"/>
            <a:ext cx="1138555" cy="1407476"/>
          </a:xfrm>
          <a:prstGeom prst="upArrow">
            <a:avLst>
              <a:gd name="adj1" fmla="val 50000"/>
              <a:gd name="adj2" fmla="val 36642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四点底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90814" y="4393591"/>
            <a:ext cx="3384550" cy="923659"/>
          </a:xfrm>
          <a:prstGeom prst="wedgeRoundRectCallout">
            <a:avLst>
              <a:gd name="adj1" fmla="val -33226"/>
              <a:gd name="adj2" fmla="val -78274"/>
              <a:gd name="adj3" fmla="val 16667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带“心”和“忄”的字多与心理活动有关。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47975" y="4393621"/>
            <a:ext cx="3159125" cy="923629"/>
          </a:xfrm>
          <a:prstGeom prst="wedgeRoundRectCallout">
            <a:avLst>
              <a:gd name="adj1" fmla="val -36273"/>
              <a:gd name="adj2" fmla="val -64910"/>
              <a:gd name="adj3" fmla="val 16667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带“火”和“灬”的字多与“火”有关。</a:t>
            </a:r>
          </a:p>
        </p:txBody>
      </p:sp>
      <p:sp>
        <p:nvSpPr>
          <p:cNvPr id="5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94785" y="2323465"/>
            <a:ext cx="5073650" cy="1169670"/>
          </a:xfrm>
          <a:prstGeom prst="round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刺剑割          分剪切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1786255" y="2378075"/>
            <a:ext cx="1988185" cy="917079"/>
          </a:xfrm>
          <a:prstGeom prst="leftArrow">
            <a:avLst>
              <a:gd name="adj1" fmla="val 50000"/>
              <a:gd name="adj2" fmla="val 34351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“立刀”旁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83475" y="3797935"/>
            <a:ext cx="1138555" cy="1777044"/>
          </a:xfrm>
          <a:prstGeom prst="upArrow">
            <a:avLst>
              <a:gd name="adj1" fmla="val 50000"/>
              <a:gd name="adj2" fmla="val 36642"/>
            </a:avLst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“刀”字旁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59530" y="4035425"/>
            <a:ext cx="3159125" cy="916215"/>
          </a:xfrm>
          <a:prstGeom prst="wedgeRoundRectCallout">
            <a:avLst>
              <a:gd name="adj1" fmla="val 15185"/>
              <a:gd name="adj2" fmla="val -79246"/>
              <a:gd name="adj3" fmla="val 16667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带“刂”和“刀”的字多与刀有关。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3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18235" y="4569460"/>
            <a:ext cx="9955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这些词由三个字组成，第一个字不同，后面两个字相同</a:t>
            </a:r>
          </a:p>
        </p:txBody>
      </p:sp>
      <p:sp>
        <p:nvSpPr>
          <p:cNvPr id="12" name="文本框 7"/>
          <p:cNvSpPr txBox="1"/>
          <p:nvPr/>
        </p:nvSpPr>
        <p:spPr>
          <a:xfrm>
            <a:off x="4349986" y="2148017"/>
            <a:ext cx="34920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读词语，知规律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11624" y="33273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绿油油 　亮晶晶 　 光闪闪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244465" y="4029729"/>
            <a:ext cx="2700759" cy="1296793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裳   装   袋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袄   裙   裤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538473" y="4030324"/>
            <a:ext cx="2700759" cy="1295602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树   枝   杖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茎   菜   花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3101975" y="2128858"/>
            <a:ext cx="3295015" cy="1397635"/>
          </a:xfrm>
          <a:prstGeom prst="cloudCallout">
            <a:avLst>
              <a:gd name="adj1" fmla="val -48742"/>
              <a:gd name="adj2" fmla="val 65954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我发现带“衤”和“衣”的字多与衣物有关。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7186930" y="1754208"/>
            <a:ext cx="3024505" cy="1780540"/>
          </a:xfrm>
          <a:prstGeom prst="cloudCallout">
            <a:avLst>
              <a:gd name="adj1" fmla="val -41287"/>
              <a:gd name="adj2" fmla="val 66726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我发现带“艹”和“木”的字多与植物有关。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3145" y="1867218"/>
            <a:ext cx="103206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老鼠和牛马羊等当选十二属相后，老鼠说:“我应该摆在第一位。”牛、马、羊它们不服气，说:“你凭什么排第一位呢？”鼠说:“我大，所以我要排在第一。”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牛马等忍俊不禁笑了:“你有我们大吗？”老鼠说:“我们几个争了不算数，还是让人来说吧。”牛马羊等都同意让人来评议。于是它们商量了办法:由牛领头，马、羊、鼠先后一个接一个从大街上走过，看人们怎么评议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在大街上，牛走过来了，人们说:“这头牛很壮。”马过来了，人们说:“这匹马真高。”羊走过来的时候，人们说:“这只羊很肥。”最后，老鼠大摇大摆地挺着肚子走过来，人们看见大街上突然走出一只大老鼠，都追着它喊:“好大一只老鼠呀，好大的一只老鼠呀！”这样一来，牛马羊也无话可说了，让老鼠排在了第一位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14120" y="876459"/>
            <a:ext cx="2938780" cy="1079500"/>
            <a:chOff x="6512" y="1872"/>
            <a:chExt cx="4628" cy="1700"/>
          </a:xfrm>
        </p:grpSpPr>
        <p:pic>
          <p:nvPicPr>
            <p:cNvPr id="2" name="图片 1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6" y="1872"/>
              <a:ext cx="4464" cy="1701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6512" y="2389"/>
              <a:ext cx="352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十二生肖排位</a:t>
              </a:r>
            </a:p>
          </p:txBody>
        </p:sp>
      </p:grp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4600" y="2745105"/>
            <a:ext cx="97028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我国古籍中记载，我国古代的中原地区，最初使用的是“干支纪年法”，即用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个天干符号（甲、乙、丙、丁、戊（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wù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）、己、庚（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gēng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）、辛、壬（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rén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）、癸（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guǐ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个地支符号（子 、丑、寅、卯、辰、巳（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sì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）、午、未、申、酉、戌、亥）相配合来纪年。在我国西北地区的少数游牧民族则以动物来纪年。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0277" y="2085975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生肖的来历如何呢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?</a:t>
            </a:r>
          </a:p>
        </p:txBody>
      </p:sp>
      <p:sp>
        <p:nvSpPr>
          <p:cNvPr id="45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683001" y="1443990"/>
            <a:ext cx="5130800" cy="45486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十二生肖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小老鼠打头来，牛把蹄儿抬；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老虎回头一声吼，兔儿跳得快；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龙和蛇尾巴甩，马羊步儿迈；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小猴机灵蹦又跳，鸡唱天下白；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狗儿跳猪儿叫，老鼠又跟来。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十二动物转圈跑，请把顺序排</a:t>
            </a:r>
          </a:p>
        </p:txBody>
      </p:sp>
      <p:sp>
        <p:nvSpPr>
          <p:cNvPr id="50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62020" y="2124710"/>
            <a:ext cx="6109335" cy="3784494"/>
          </a:xfrm>
          <a:prstGeom prst="wedgeRoundRectCallout">
            <a:avLst>
              <a:gd name="adj1" fmla="val -59325"/>
              <a:gd name="adj2" fmla="val 36432"/>
              <a:gd name="adj3" fmla="val 16667"/>
            </a:avLst>
          </a:prstGeom>
          <a:noFill/>
          <a:ln w="5715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小柳树和小枣树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作者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孙幼军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原文见教材第40页 </a:t>
            </a:r>
          </a:p>
        </p:txBody>
      </p:sp>
      <p:sp>
        <p:nvSpPr>
          <p:cNvPr id="4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08125" y="2299335"/>
            <a:ext cx="8888730" cy="33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弯弯曲曲：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曲折不直的。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得    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称心如意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；感到非常满意。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光 秃 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形容没有草木、树叶、毛发等盖着的样子。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温    和：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（性情、态度、言语等）不严厉，不粗暴，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使人感到亲切。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乘    凉：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热天在阴凉通风的地方休息。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08125" y="1837670"/>
            <a:ext cx="15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词语理解</a:t>
            </a: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1173480" y="2912964"/>
            <a:ext cx="9672320" cy="605895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-384175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第1 自然段：写院子里有一棵小柳树和一棵小枣树。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173480" y="3904834"/>
            <a:ext cx="9672320" cy="605895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-384175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第2-4 自然段：写小柳树嘲笑小枣树长得丑，发芽晚。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173480" y="4896704"/>
            <a:ext cx="9672320" cy="605895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121909" tIns="60955" rIns="121909" bIns="60955">
            <a:spAutoFit/>
          </a:bodyPr>
          <a:lstStyle/>
          <a:p>
            <a:pPr marL="384175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第5-8 自然段：写秋天小枣树结了很多枣子，小柳树认识到自己错了。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173480" y="1794997"/>
            <a:ext cx="2620010" cy="692453"/>
          </a:xfrm>
          <a:prstGeom prst="cloudCallout">
            <a:avLst>
              <a:gd name="adj1" fmla="val 75188"/>
              <a:gd name="adj2" fmla="val 55893"/>
            </a:avLst>
          </a:prstGeom>
          <a:noFill/>
          <a:ln w="9525">
            <a:solidFill>
              <a:srgbClr val="2AB48A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脉络梳理</a:t>
            </a: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44" grpId="0" animBg="1"/>
      <p:bldP spid="45" grpId="0" animBg="1"/>
      <p:bldP spid="1434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41082" y="2617470"/>
            <a:ext cx="10109835" cy="2024096"/>
          </a:xfrm>
          <a:prstGeom prst="snip2Diag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这篇童话通过小柳树和小枣树对待自己的长处和短处的不同态度，告诉我们：要正确看待每个人的长处和短处，用全面发展的眼光看问题，懂得“尺有所短，寸有所长”的道理。</a:t>
            </a:r>
          </a:p>
        </p:txBody>
      </p:sp>
      <p:sp>
        <p:nvSpPr>
          <p:cNvPr id="4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41070" y="1089243"/>
            <a:ext cx="3381375" cy="1883479"/>
          </a:xfrm>
          <a:prstGeom prst="irregularSeal1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我的收获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71650" y="3153519"/>
            <a:ext cx="7830656" cy="550962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人都是有长处的，但每个人的长处可能或有所不同。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1650" y="4122529"/>
            <a:ext cx="7830656" cy="550962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取得一点成绩，不要认为自己了不起。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71650" y="5091539"/>
            <a:ext cx="7830656" cy="550962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要多看看别人的长处，努力学习，才能进步得更快。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3" grpId="0" bldLvl="0" animBg="1"/>
      <p:bldP spid="4" grpId="0" bldLvl="0" animBg="1"/>
      <p:bldP spid="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61745" y="1540510"/>
            <a:ext cx="4834255" cy="5326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说说你喜欢谁？为什么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61745" y="2279056"/>
            <a:ext cx="9453245" cy="11420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小柳树和小枣树都值得我们去喜欢，它们既有长处，也有短处，我们要善于发现别人的长处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61746" y="3901440"/>
            <a:ext cx="9596754" cy="158071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同学们，同学们，这节课我们学习了汉字的偏旁部首与意义的关系，还学习了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十二生肖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，希望同学们在学习中去探索发现，也注意日积月累，让自己变得更加聪明，知识更加丰富。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881332" y="1731352"/>
            <a:ext cx="6429337" cy="573683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读下面的词语，你会想到什么食物。</a:t>
            </a: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279034" y="2921708"/>
            <a:ext cx="6776066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酸溜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乎乎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香喷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油腻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软绵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绵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生生      硬邦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邦</a:t>
            </a:r>
          </a:p>
        </p:txBody>
      </p:sp>
      <p:sp>
        <p:nvSpPr>
          <p:cNvPr id="15" name="矩形 14"/>
          <p:cNvSpPr/>
          <p:nvPr/>
        </p:nvSpPr>
        <p:spPr>
          <a:xfrm>
            <a:off x="2621207" y="260124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jīn</a:t>
            </a:r>
          </a:p>
        </p:txBody>
      </p:sp>
      <p:sp>
        <p:nvSpPr>
          <p:cNvPr id="13" name="矩形 12"/>
          <p:cNvSpPr/>
          <p:nvPr/>
        </p:nvSpPr>
        <p:spPr>
          <a:xfrm>
            <a:off x="4695029" y="2601231"/>
            <a:ext cx="63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liū</a:t>
            </a:r>
          </a:p>
        </p:txBody>
      </p:sp>
      <p:sp>
        <p:nvSpPr>
          <p:cNvPr id="28" name="矩形 27"/>
          <p:cNvSpPr/>
          <p:nvPr/>
        </p:nvSpPr>
        <p:spPr>
          <a:xfrm>
            <a:off x="6199619" y="2601245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là</a:t>
            </a:r>
          </a:p>
        </p:txBody>
      </p:sp>
      <p:sp>
        <p:nvSpPr>
          <p:cNvPr id="29" name="矩形 28"/>
          <p:cNvSpPr/>
          <p:nvPr/>
        </p:nvSpPr>
        <p:spPr>
          <a:xfrm>
            <a:off x="8403431" y="2600770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pēn</a:t>
            </a:r>
          </a:p>
        </p:txBody>
      </p:sp>
      <p:sp>
        <p:nvSpPr>
          <p:cNvPr id="30" name="矩形 29"/>
          <p:cNvSpPr/>
          <p:nvPr/>
        </p:nvSpPr>
        <p:spPr>
          <a:xfrm>
            <a:off x="3021539" y="4366194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nì</a:t>
            </a:r>
          </a:p>
        </p:txBody>
      </p:sp>
      <p:sp>
        <p:nvSpPr>
          <p:cNvPr id="31" name="矩形 30"/>
          <p:cNvSpPr/>
          <p:nvPr/>
        </p:nvSpPr>
        <p:spPr>
          <a:xfrm>
            <a:off x="4317059" y="4312328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mián</a:t>
            </a:r>
          </a:p>
        </p:txBody>
      </p:sp>
      <p:sp>
        <p:nvSpPr>
          <p:cNvPr id="32" name="矩形 31"/>
          <p:cNvSpPr/>
          <p:nvPr/>
        </p:nvSpPr>
        <p:spPr>
          <a:xfrm>
            <a:off x="6119932" y="4312328"/>
            <a:ext cx="71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cuì</a:t>
            </a:r>
          </a:p>
        </p:txBody>
      </p:sp>
      <p:sp>
        <p:nvSpPr>
          <p:cNvPr id="33" name="矩形 32"/>
          <p:cNvSpPr/>
          <p:nvPr/>
        </p:nvSpPr>
        <p:spPr>
          <a:xfrm>
            <a:off x="8403755" y="4289143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bānɡ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3" grpId="0"/>
      <p:bldP spid="1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49705" y="1565910"/>
            <a:ext cx="7133590" cy="4398875"/>
          </a:xfrm>
          <a:prstGeom prst="round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语文园地三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识字：从食物的味道中识字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字词句运用：同音字使用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查字典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我的发现：偏旁部首与字义的关系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日积月累：十二生肖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304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我爱阅读：小柳树和小枣树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915160" y="1443355"/>
            <a:ext cx="9377045" cy="37267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一、同音字组词。</a:t>
            </a: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dǔ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打（      ）      耳闻目（     ）       （    ）住</a:t>
            </a: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dīnɡ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钢（      ）     （      ） 咛             （    ）防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　　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25215" y="330454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4760" y="330454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88300" y="330454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63315" y="460882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钉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21605" y="4609449"/>
            <a:ext cx="643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71790" y="4609449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3101975" y="1489075"/>
            <a:ext cx="565721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二、连一连。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丑                                    羊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酉                                    猴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申                                    鸡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未                                    牛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5057140" y="3024505"/>
            <a:ext cx="2243455" cy="2442845"/>
          </a:xfrm>
          <a:prstGeom prst="line">
            <a:avLst/>
          </a:prstGeom>
          <a:ln w="57150">
            <a:solidFill>
              <a:srgbClr val="F3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057140" y="3810635"/>
            <a:ext cx="2273935" cy="857885"/>
          </a:xfrm>
          <a:prstGeom prst="line">
            <a:avLst/>
          </a:prstGeom>
          <a:ln w="57150">
            <a:solidFill>
              <a:srgbClr val="F3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041900" y="3810635"/>
            <a:ext cx="2227580" cy="829310"/>
          </a:xfrm>
          <a:prstGeom prst="line">
            <a:avLst/>
          </a:prstGeom>
          <a:ln w="57150">
            <a:solidFill>
              <a:srgbClr val="F3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041900" y="2932430"/>
            <a:ext cx="2212340" cy="2611755"/>
          </a:xfrm>
          <a:prstGeom prst="line">
            <a:avLst/>
          </a:prstGeom>
          <a:ln w="57150">
            <a:solidFill>
              <a:srgbClr val="F3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07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3.6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2"/>
          <p:cNvSpPr/>
          <p:nvPr/>
        </p:nvSpPr>
        <p:spPr>
          <a:xfrm>
            <a:off x="2850833" y="2295525"/>
            <a:ext cx="6192837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“甜津津”让我想到了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“酸溜溜”让我想到了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“辣乎乎”让我想到了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“香喷喷”让我想到了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</p:txBody>
      </p:sp>
      <p:sp>
        <p:nvSpPr>
          <p:cNvPr id="8" name="矩形 7"/>
          <p:cNvSpPr/>
          <p:nvPr/>
        </p:nvSpPr>
        <p:spPr>
          <a:xfrm>
            <a:off x="7229157" y="2371725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西瓜</a:t>
            </a:r>
          </a:p>
        </p:txBody>
      </p:sp>
      <p:sp>
        <p:nvSpPr>
          <p:cNvPr id="9" name="矩形 8"/>
          <p:cNvSpPr/>
          <p:nvPr/>
        </p:nvSpPr>
        <p:spPr>
          <a:xfrm>
            <a:off x="7229157" y="31448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柠檬</a:t>
            </a:r>
          </a:p>
        </p:txBody>
      </p:sp>
      <p:sp>
        <p:nvSpPr>
          <p:cNvPr id="13" name="矩形 12"/>
          <p:cNvSpPr/>
          <p:nvPr/>
        </p:nvSpPr>
        <p:spPr>
          <a:xfrm>
            <a:off x="7229157" y="3930333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辣椒</a:t>
            </a:r>
          </a:p>
        </p:txBody>
      </p:sp>
      <p:sp>
        <p:nvSpPr>
          <p:cNvPr id="15" name="矩形 14"/>
          <p:cNvSpPr/>
          <p:nvPr/>
        </p:nvSpPr>
        <p:spPr>
          <a:xfrm>
            <a:off x="7229157" y="460248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包子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/>
          <p:nvPr/>
        </p:nvSpPr>
        <p:spPr>
          <a:xfrm>
            <a:off x="2876550" y="2277428"/>
            <a:ext cx="5857875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“油腻腻”让我想到了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“软绵绵”让我想到了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“脆生生”让我想到了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“硬邦邦”让我想到了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59955" y="237490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肥肉</a:t>
            </a:r>
          </a:p>
        </p:txBody>
      </p:sp>
      <p:sp>
        <p:nvSpPr>
          <p:cNvPr id="14" name="矩形 13"/>
          <p:cNvSpPr/>
          <p:nvPr/>
        </p:nvSpPr>
        <p:spPr>
          <a:xfrm>
            <a:off x="7259955" y="310134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蛋糕</a:t>
            </a:r>
          </a:p>
        </p:txBody>
      </p:sp>
      <p:sp>
        <p:nvSpPr>
          <p:cNvPr id="15" name="矩形 14"/>
          <p:cNvSpPr/>
          <p:nvPr/>
        </p:nvSpPr>
        <p:spPr>
          <a:xfrm>
            <a:off x="7463155" y="3814128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枣</a:t>
            </a:r>
          </a:p>
        </p:txBody>
      </p:sp>
      <p:sp>
        <p:nvSpPr>
          <p:cNvPr id="6" name="矩形 5"/>
          <p:cNvSpPr/>
          <p:nvPr/>
        </p:nvSpPr>
        <p:spPr>
          <a:xfrm>
            <a:off x="7259955" y="4633913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青豆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63345" y="2419985"/>
            <a:ext cx="946531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jīn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liū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hū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nì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pēn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yóu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mián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cuì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bānɡ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Arial" panose="020B0604020202020204" pitchFamily="34" charset="0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Arial" panose="020B0604020202020204" pitchFamily="34" charset="0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乎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脆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05610" y="2819400"/>
            <a:ext cx="8828770" cy="1674495"/>
            <a:chOff x="1837055" y="2774950"/>
            <a:chExt cx="7924800" cy="150304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837055" y="2880995"/>
              <a:ext cx="4838700" cy="13081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637155" y="2880995"/>
              <a:ext cx="4838700" cy="13081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310255" y="2774950"/>
              <a:ext cx="5334000" cy="1452245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3221355" y="2774950"/>
              <a:ext cx="942975" cy="1503045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3932555" y="2774950"/>
              <a:ext cx="799465" cy="1477645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583555" y="2846705"/>
              <a:ext cx="4178300" cy="139319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875155" y="2842895"/>
              <a:ext cx="4711700" cy="13843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2662555" y="2855595"/>
              <a:ext cx="5270500" cy="14097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834255" y="2855595"/>
              <a:ext cx="3873500" cy="13843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755005" y="2830195"/>
              <a:ext cx="3873500" cy="1384300"/>
            </a:xfrm>
            <a:prstGeom prst="line">
              <a:avLst/>
            </a:prstGeom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09355" y="2797050"/>
            <a:ext cx="1544244" cy="1428268"/>
            <a:chOff x="-2214610" y="714356"/>
            <a:chExt cx="1785950" cy="164386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4" idx="0"/>
              <a:endCxn id="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1467362" y="2797206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津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1451610" y="4776470"/>
            <a:ext cx="4488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天津   津津有味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1309370" y="5603240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小狗啃骨头吃得津津有味。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75"/>
          <p:cNvSpPr txBox="1"/>
          <p:nvPr/>
        </p:nvSpPr>
        <p:spPr>
          <a:xfrm>
            <a:off x="3385953" y="2797739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部首：氵</a:t>
            </a:r>
          </a:p>
        </p:txBody>
      </p:sp>
      <p:sp>
        <p:nvSpPr>
          <p:cNvPr id="14" name="文本框 75"/>
          <p:cNvSpPr txBox="1"/>
          <p:nvPr/>
        </p:nvSpPr>
        <p:spPr>
          <a:xfrm>
            <a:off x="3373755" y="3987165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15" name="矩形 14"/>
          <p:cNvSpPr/>
          <p:nvPr/>
        </p:nvSpPr>
        <p:spPr>
          <a:xfrm>
            <a:off x="1581150" y="2073275"/>
            <a:ext cx="16071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jīn</a:t>
            </a:r>
            <a:endParaRPr kumimoji="0" lang="en-US" altLang="zh-C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73623" y="3402612"/>
            <a:ext cx="1544244" cy="1428268"/>
            <a:chOff x="-2214610" y="714356"/>
            <a:chExt cx="1785950" cy="164386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4" idx="0"/>
              <a:endCxn id="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231774" y="3455711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溜</a:t>
            </a:r>
          </a:p>
        </p:txBody>
      </p:sp>
      <p:sp>
        <p:nvSpPr>
          <p:cNvPr id="48141" name="Text Box 13"/>
          <p:cNvSpPr txBox="1"/>
          <p:nvPr/>
        </p:nvSpPr>
        <p:spPr>
          <a:xfrm>
            <a:off x="4522470" y="4063803"/>
            <a:ext cx="4488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溜冰   溜走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4522470" y="5001819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冬天，爸爸带我去溜冰。</a:t>
            </a:r>
          </a:p>
        </p:txBody>
      </p:sp>
      <p:sp>
        <p:nvSpPr>
          <p:cNvPr id="13" name="文本框 75"/>
          <p:cNvSpPr txBox="1"/>
          <p:nvPr/>
        </p:nvSpPr>
        <p:spPr>
          <a:xfrm>
            <a:off x="4522470" y="2233491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部首：氵</a:t>
            </a:r>
          </a:p>
        </p:txBody>
      </p:sp>
      <p:sp>
        <p:nvSpPr>
          <p:cNvPr id="14" name="文本框 75"/>
          <p:cNvSpPr txBox="1"/>
          <p:nvPr/>
        </p:nvSpPr>
        <p:spPr>
          <a:xfrm>
            <a:off x="4522470" y="3148647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15" name="矩形 14"/>
          <p:cNvSpPr/>
          <p:nvPr/>
        </p:nvSpPr>
        <p:spPr>
          <a:xfrm>
            <a:off x="2042153" y="2678837"/>
            <a:ext cx="16071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liū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14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729090" y="2717675"/>
            <a:ext cx="1544244" cy="1428268"/>
            <a:chOff x="-2214610" y="714356"/>
            <a:chExt cx="1785950" cy="1643868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1857887" y="2717831"/>
            <a:ext cx="122794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辣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1901190" y="4667885"/>
            <a:ext cx="3930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组词： 辣椒   毒辣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1729105" y="5403850"/>
            <a:ext cx="9400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妈妈特别喜欢吃辣椒。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75"/>
          <p:cNvSpPr txBox="1"/>
          <p:nvPr/>
        </p:nvSpPr>
        <p:spPr>
          <a:xfrm>
            <a:off x="3793490" y="2718364"/>
            <a:ext cx="377431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部首：辛</a:t>
            </a:r>
          </a:p>
        </p:txBody>
      </p:sp>
      <p:sp>
        <p:nvSpPr>
          <p:cNvPr id="25" name="文本框 75"/>
          <p:cNvSpPr txBox="1"/>
          <p:nvPr/>
        </p:nvSpPr>
        <p:spPr>
          <a:xfrm>
            <a:off x="3793490" y="3907790"/>
            <a:ext cx="342773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结构：左右</a:t>
            </a:r>
          </a:p>
        </p:txBody>
      </p:sp>
      <p:sp>
        <p:nvSpPr>
          <p:cNvPr id="29" name="矩形 28"/>
          <p:cNvSpPr/>
          <p:nvPr/>
        </p:nvSpPr>
        <p:spPr>
          <a:xfrm>
            <a:off x="2087245" y="1938655"/>
            <a:ext cx="603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là</a:t>
            </a:r>
            <a:endParaRPr kumimoji="0" lang="en-US" altLang="zh-CN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9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Microsoft Office PowerPoint</Application>
  <PresentationFormat>宽屏</PresentationFormat>
  <Paragraphs>263</Paragraphs>
  <Slides>34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