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tags/tag16.xml" ContentType="application/vnd.openxmlformats-officedocument.presentationml.tags+xml"/>
  <Override PartName="/ppt/notesSlides/notesSlide19.xml" ContentType="application/vnd.openxmlformats-officedocument.presentationml.notesSlide+xml"/>
  <Override PartName="/ppt/tags/tag17.xml" ContentType="application/vnd.openxmlformats-officedocument.presentationml.tags+xml"/>
  <Override PartName="/ppt/notesSlides/notesSlide20.xml" ContentType="application/vnd.openxmlformats-officedocument.presentationml.notesSlide+xml"/>
  <Override PartName="/ppt/tags/tag18.xml" ContentType="application/vnd.openxmlformats-officedocument.presentationml.tags+xml"/>
  <Override PartName="/ppt/notesSlides/notesSlide21.xml" ContentType="application/vnd.openxmlformats-officedocument.presentationml.notesSlide+xml"/>
  <Override PartName="/ppt/tags/tag19.xml" ContentType="application/vnd.openxmlformats-officedocument.presentationml.tags+xml"/>
  <Override PartName="/ppt/notesSlides/notesSlide22.xml" ContentType="application/vnd.openxmlformats-officedocument.presentationml.notesSlide+xml"/>
  <Override PartName="/ppt/tags/tag20.xml" ContentType="application/vnd.openxmlformats-officedocument.presentationml.tags+xml"/>
  <Override PartName="/ppt/notesSlides/notesSlide23.xml" ContentType="application/vnd.openxmlformats-officedocument.presentationml.notesSlide+xml"/>
  <Override PartName="/ppt/tags/tag21.xml" ContentType="application/vnd.openxmlformats-officedocument.presentationml.tags+xml"/>
  <Override PartName="/ppt/notesSlides/notesSlide24.xml" ContentType="application/vnd.openxmlformats-officedocument.presentationml.notesSlide+xml"/>
  <Override PartName="/ppt/tags/tag22.xml" ContentType="application/vnd.openxmlformats-officedocument.presentationml.tags+xml"/>
  <Override PartName="/ppt/notesSlides/notesSlide25.xml" ContentType="application/vnd.openxmlformats-officedocument.presentationml.notesSlide+xml"/>
  <Override PartName="/ppt/tags/tag23.xml" ContentType="application/vnd.openxmlformats-officedocument.presentationml.tags+xml"/>
  <Override PartName="/ppt/notesSlides/notesSlide26.xml" ContentType="application/vnd.openxmlformats-officedocument.presentationml.notesSlide+xml"/>
  <Override PartName="/ppt/tags/tag24.xml" ContentType="application/vnd.openxmlformats-officedocument.presentationml.tags+xml"/>
  <Override PartName="/ppt/notesSlides/notesSlide27.xml" ContentType="application/vnd.openxmlformats-officedocument.presentationml.notesSlide+xml"/>
  <Override PartName="/ppt/tags/tag25.xml" ContentType="application/vnd.openxmlformats-officedocument.presentationml.tags+xml"/>
  <Override PartName="/ppt/notesSlides/notesSlide28.xml" ContentType="application/vnd.openxmlformats-officedocument.presentationml.notesSlide+xml"/>
  <Override PartName="/ppt/tags/tag26.xml" ContentType="application/vnd.openxmlformats-officedocument.presentationml.tags+xml"/>
  <Override PartName="/ppt/notesSlides/notesSlide29.xml" ContentType="application/vnd.openxmlformats-officedocument.presentationml.notesSlide+xml"/>
  <Override PartName="/ppt/tags/tag27.xml" ContentType="application/vnd.openxmlformats-officedocument.presentationml.tags+xml"/>
  <Override PartName="/ppt/notesSlides/notesSlide30.xml" ContentType="application/vnd.openxmlformats-officedocument.presentationml.notesSlide+xml"/>
  <Override PartName="/ppt/tags/tag28.xml" ContentType="application/vnd.openxmlformats-officedocument.presentationml.tags+xml"/>
  <Override PartName="/ppt/notesSlides/notesSlide31.xml" ContentType="application/vnd.openxmlformats-officedocument.presentationml.notesSlide+xml"/>
  <Override PartName="/ppt/tags/tag29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6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57" r:id="rId35"/>
  </p:sldIdLst>
  <p:sldSz cx="12192000" cy="6858000"/>
  <p:notesSz cx="6858000" cy="9144000"/>
  <p:embeddedFontLst>
    <p:embeddedFont>
      <p:font typeface="FandolFang R" panose="02010600030101010101" charset="-122"/>
      <p:regular r:id="rId37"/>
    </p:embeddedFont>
    <p:embeddedFont>
      <p:font typeface="思源黑体 CN Light" panose="02010600030101010101" charset="-122"/>
      <p:regular r:id="rId38"/>
    </p:embeddedFont>
    <p:embeddedFont>
      <p:font typeface="演示斜黑体" panose="02010600030101010101" charset="-122"/>
      <p:regular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</p:embeddedFontLst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840">
          <p15:clr>
            <a:srgbClr val="A4A3A4"/>
          </p15:clr>
        </p15:guide>
        <p15:guide id="3" pos="393">
          <p15:clr>
            <a:srgbClr val="A4A3A4"/>
          </p15:clr>
        </p15:guide>
        <p15:guide id="4" pos="7242">
          <p15:clr>
            <a:srgbClr val="A4A3A4"/>
          </p15:clr>
        </p15:guide>
        <p15:guide id="5" orient="horz" pos="572">
          <p15:clr>
            <a:srgbClr val="A4A3A4"/>
          </p15:clr>
        </p15:guide>
        <p15:guide id="6" orient="horz" pos="6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4040"/>
    <a:srgbClr val="9A3B39"/>
    <a:srgbClr val="FDFB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0" autoAdjust="0"/>
    <p:restoredTop sz="94660"/>
  </p:normalViewPr>
  <p:slideViewPr>
    <p:cSldViewPr snapToGrid="0">
      <p:cViewPr>
        <p:scale>
          <a:sx n="75" d="100"/>
          <a:sy n="75" d="100"/>
        </p:scale>
        <p:origin x="2076" y="684"/>
      </p:cViewPr>
      <p:guideLst>
        <p:guide orient="horz" pos="2251"/>
        <p:guide pos="3840"/>
        <p:guide pos="393"/>
        <p:guide pos="7242"/>
        <p:guide orient="horz" pos="572"/>
        <p:guide orient="horz" pos="6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A3D93B5E-6B24-4BC4-976F-C929FC8398F4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7E022154-656D-416A-A79C-CFE510054CE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945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9459" name="页脚占位符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19460" name="页眉占位符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33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0" b="263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AA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5" Type="http://schemas.openxmlformats.org/officeDocument/2006/relationships/image" Target="../media/image3.pn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0" b="263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/>
          <p:cNvSpPr/>
          <p:nvPr/>
        </p:nvSpPr>
        <p:spPr>
          <a:xfrm>
            <a:off x="3328899" y="0"/>
            <a:ext cx="8863101" cy="6858000"/>
          </a:xfrm>
          <a:custGeom>
            <a:avLst/>
            <a:gdLst>
              <a:gd name="connsiteX0" fmla="*/ 0 w 8863101"/>
              <a:gd name="connsiteY0" fmla="*/ 0 h 6858000"/>
              <a:gd name="connsiteX1" fmla="*/ 8863101 w 8863101"/>
              <a:gd name="connsiteY1" fmla="*/ 0 h 6858000"/>
              <a:gd name="connsiteX2" fmla="*/ 8863101 w 8863101"/>
              <a:gd name="connsiteY2" fmla="*/ 6858000 h 6858000"/>
              <a:gd name="connsiteX3" fmla="*/ 7749780 w 88631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63101" h="6858000">
                <a:moveTo>
                  <a:pt x="0" y="0"/>
                </a:moveTo>
                <a:lnTo>
                  <a:pt x="8863101" y="0"/>
                </a:lnTo>
                <a:lnTo>
                  <a:pt x="8863101" y="6858000"/>
                </a:lnTo>
                <a:lnTo>
                  <a:pt x="7749780" y="685800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87000"/>
                </a:schemeClr>
              </a:gs>
              <a:gs pos="11000">
                <a:schemeClr val="bg1"/>
              </a:gs>
            </a:gsLst>
            <a:lin ang="81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kern="0">
              <a:solidFill>
                <a:prstClr val="white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任意多边形: 形状 8"/>
          <p:cNvSpPr/>
          <p:nvPr/>
        </p:nvSpPr>
        <p:spPr>
          <a:xfrm>
            <a:off x="1" y="0"/>
            <a:ext cx="11078677" cy="6858000"/>
          </a:xfrm>
          <a:custGeom>
            <a:avLst/>
            <a:gdLst>
              <a:gd name="connsiteX0" fmla="*/ 0 w 10026669"/>
              <a:gd name="connsiteY0" fmla="*/ 0 h 6858000"/>
              <a:gd name="connsiteX1" fmla="*/ 3012792 w 10026669"/>
              <a:gd name="connsiteY1" fmla="*/ 0 h 6858000"/>
              <a:gd name="connsiteX2" fmla="*/ 10026669 w 10026669"/>
              <a:gd name="connsiteY2" fmla="*/ 6858000 h 6858000"/>
              <a:gd name="connsiteX3" fmla="*/ 0 w 1002666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6669" h="6858000">
                <a:moveTo>
                  <a:pt x="0" y="0"/>
                </a:moveTo>
                <a:lnTo>
                  <a:pt x="3012792" y="0"/>
                </a:lnTo>
                <a:lnTo>
                  <a:pt x="10026669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68000">
                <a:srgbClr val="9E3C3C"/>
              </a:gs>
              <a:gs pos="0">
                <a:srgbClr val="9E3C3C">
                  <a:alpha val="69000"/>
                </a:srgbClr>
              </a:gs>
            </a:gsLst>
            <a:lin ang="8100000" scaled="1"/>
            <a:tileRect/>
          </a:gradFill>
          <a:ln w="12700" cap="flat" cmpd="sng" algn="ctr">
            <a:solidFill>
              <a:srgbClr val="9E3C3C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图片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928" y="1038785"/>
            <a:ext cx="3621651" cy="4983629"/>
          </a:xfrm>
          <a:prstGeom prst="rect">
            <a:avLst/>
          </a:prstGeom>
          <a:noFill/>
          <a:ln w="22225">
            <a:solidFill>
              <a:srgbClr val="FDFBF8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PA-组合 24"/>
          <p:cNvGrpSpPr/>
          <p:nvPr/>
        </p:nvGrpSpPr>
        <p:grpSpPr>
          <a:xfrm>
            <a:off x="518339" y="1647137"/>
            <a:ext cx="6404513" cy="3563726"/>
            <a:chOff x="518339" y="1348621"/>
            <a:chExt cx="6404513" cy="3563726"/>
          </a:xfrm>
        </p:grpSpPr>
        <p:sp>
          <p:nvSpPr>
            <p:cNvPr id="15" name="PA-文本框 6"/>
            <p:cNvSpPr txBox="1"/>
            <p:nvPr/>
          </p:nvSpPr>
          <p:spPr>
            <a:xfrm>
              <a:off x="711201" y="2745859"/>
              <a:ext cx="601879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演示斜黑体" panose="00000A08000000000000" pitchFamily="50" charset="-122"/>
                  <a:ea typeface="演示斜黑体" panose="00000A08000000000000" pitchFamily="50" charset="-122"/>
                  <a:cs typeface="OPPOSans R" panose="00020600040101010101" pitchFamily="18" charset="-122"/>
                  <a:sym typeface="Arial" panose="020B0604020202020204" pitchFamily="34" charset="0"/>
                </a:rPr>
                <a:t>我是什么？</a:t>
              </a:r>
            </a:p>
          </p:txBody>
        </p:sp>
        <p:sp>
          <p:nvSpPr>
            <p:cNvPr id="16" name="PA-文本框 7"/>
            <p:cNvSpPr txBox="1"/>
            <p:nvPr/>
          </p:nvSpPr>
          <p:spPr>
            <a:xfrm>
              <a:off x="2605567" y="4392996"/>
              <a:ext cx="2230056" cy="519351"/>
            </a:xfrm>
            <a:prstGeom prst="roundRect">
              <a:avLst>
                <a:gd name="adj" fmla="val 50000"/>
              </a:avLst>
            </a:prstGeom>
            <a:solidFill>
              <a:srgbClr val="9A3B39"/>
            </a:solidFill>
            <a:ln w="31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汇报人：</a:t>
              </a: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xippt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7" name="PA-文本框 8"/>
            <p:cNvSpPr txBox="1"/>
            <p:nvPr/>
          </p:nvSpPr>
          <p:spPr>
            <a:xfrm>
              <a:off x="518339" y="3805651"/>
              <a:ext cx="6404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PEOPLE'S EDUCATION EDITION LANGUAGE SECOND GRADE FIRST VOLUME</a:t>
              </a:r>
            </a:p>
          </p:txBody>
        </p:sp>
        <p:sp>
          <p:nvSpPr>
            <p:cNvPr id="18" name="PA-文本框 6"/>
            <p:cNvSpPr txBox="1"/>
            <p:nvPr/>
          </p:nvSpPr>
          <p:spPr>
            <a:xfrm>
              <a:off x="1488259" y="2376386"/>
              <a:ext cx="44646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语文  二年级  上册   配人教版</a:t>
              </a:r>
            </a:p>
          </p:txBody>
        </p:sp>
        <p:sp>
          <p:nvSpPr>
            <p:cNvPr id="19" name="PA-smiling-tooth-with-hands_33918"/>
            <p:cNvSpPr>
              <a:spLocks noChangeAspect="1"/>
            </p:cNvSpPr>
            <p:nvPr/>
          </p:nvSpPr>
          <p:spPr bwMode="auto">
            <a:xfrm>
              <a:off x="3342400" y="1348621"/>
              <a:ext cx="756390" cy="753609"/>
            </a:xfrm>
            <a:custGeom>
              <a:avLst/>
              <a:gdLst>
                <a:gd name="T0" fmla="*/ 0 w 11335"/>
                <a:gd name="T1" fmla="*/ 11121 h 11292"/>
                <a:gd name="T2" fmla="*/ 3228 w 11335"/>
                <a:gd name="T3" fmla="*/ 170 h 11292"/>
                <a:gd name="T4" fmla="*/ 3242 w 11335"/>
                <a:gd name="T5" fmla="*/ 11121 h 11292"/>
                <a:gd name="T6" fmla="*/ 3100 w 11335"/>
                <a:gd name="T7" fmla="*/ 10993 h 11292"/>
                <a:gd name="T8" fmla="*/ 142 w 11335"/>
                <a:gd name="T9" fmla="*/ 298 h 11292"/>
                <a:gd name="T10" fmla="*/ 1621 w 11335"/>
                <a:gd name="T11" fmla="*/ 2460 h 11292"/>
                <a:gd name="T12" fmla="*/ 1621 w 11335"/>
                <a:gd name="T13" fmla="*/ 1294 h 11292"/>
                <a:gd name="T14" fmla="*/ 1621 w 11335"/>
                <a:gd name="T15" fmla="*/ 2460 h 11292"/>
                <a:gd name="T16" fmla="*/ 1166 w 11335"/>
                <a:gd name="T17" fmla="*/ 1891 h 11292"/>
                <a:gd name="T18" fmla="*/ 2076 w 11335"/>
                <a:gd name="T19" fmla="*/ 1891 h 11292"/>
                <a:gd name="T20" fmla="*/ 71 w 11335"/>
                <a:gd name="T21" fmla="*/ 7281 h 11292"/>
                <a:gd name="T22" fmla="*/ 3171 w 11335"/>
                <a:gd name="T23" fmla="*/ 7409 h 11292"/>
                <a:gd name="T24" fmla="*/ 71 w 11335"/>
                <a:gd name="T25" fmla="*/ 7281 h 11292"/>
                <a:gd name="T26" fmla="*/ 3171 w 11335"/>
                <a:gd name="T27" fmla="*/ 7779 h 11292"/>
                <a:gd name="T28" fmla="*/ 71 w 11335"/>
                <a:gd name="T29" fmla="*/ 7907 h 11292"/>
                <a:gd name="T30" fmla="*/ 6712 w 11335"/>
                <a:gd name="T31" fmla="*/ 11121 h 11292"/>
                <a:gd name="T32" fmla="*/ 3484 w 11335"/>
                <a:gd name="T33" fmla="*/ 170 h 11292"/>
                <a:gd name="T34" fmla="*/ 6712 w 11335"/>
                <a:gd name="T35" fmla="*/ 11121 h 11292"/>
                <a:gd name="T36" fmla="*/ 6570 w 11335"/>
                <a:gd name="T37" fmla="*/ 10993 h 11292"/>
                <a:gd name="T38" fmla="*/ 3612 w 11335"/>
                <a:gd name="T39" fmla="*/ 298 h 11292"/>
                <a:gd name="T40" fmla="*/ 5105 w 11335"/>
                <a:gd name="T41" fmla="*/ 2460 h 11292"/>
                <a:gd name="T42" fmla="*/ 5105 w 11335"/>
                <a:gd name="T43" fmla="*/ 1294 h 11292"/>
                <a:gd name="T44" fmla="*/ 5105 w 11335"/>
                <a:gd name="T45" fmla="*/ 2460 h 11292"/>
                <a:gd name="T46" fmla="*/ 4650 w 11335"/>
                <a:gd name="T47" fmla="*/ 1891 h 11292"/>
                <a:gd name="T48" fmla="*/ 5560 w 11335"/>
                <a:gd name="T49" fmla="*/ 1891 h 11292"/>
                <a:gd name="T50" fmla="*/ 3555 w 11335"/>
                <a:gd name="T51" fmla="*/ 7281 h 11292"/>
                <a:gd name="T52" fmla="*/ 6656 w 11335"/>
                <a:gd name="T53" fmla="*/ 7409 h 11292"/>
                <a:gd name="T54" fmla="*/ 3555 w 11335"/>
                <a:gd name="T55" fmla="*/ 7281 h 11292"/>
                <a:gd name="T56" fmla="*/ 6656 w 11335"/>
                <a:gd name="T57" fmla="*/ 7779 h 11292"/>
                <a:gd name="T58" fmla="*/ 3555 w 11335"/>
                <a:gd name="T59" fmla="*/ 7907 h 11292"/>
                <a:gd name="T60" fmla="*/ 8120 w 11335"/>
                <a:gd name="T61" fmla="*/ 11292 h 11292"/>
                <a:gd name="T62" fmla="*/ 9884 w 11335"/>
                <a:gd name="T63" fmla="*/ 0 h 11292"/>
                <a:gd name="T64" fmla="*/ 8120 w 11335"/>
                <a:gd name="T65" fmla="*/ 11292 h 11292"/>
                <a:gd name="T66" fmla="*/ 8234 w 11335"/>
                <a:gd name="T67" fmla="*/ 11136 h 11292"/>
                <a:gd name="T68" fmla="*/ 9770 w 11335"/>
                <a:gd name="T69" fmla="*/ 156 h 11292"/>
                <a:gd name="T70" fmla="*/ 8504 w 11335"/>
                <a:gd name="T71" fmla="*/ 2489 h 11292"/>
                <a:gd name="T72" fmla="*/ 7921 w 11335"/>
                <a:gd name="T73" fmla="*/ 1991 h 11292"/>
                <a:gd name="T74" fmla="*/ 8419 w 11335"/>
                <a:gd name="T75" fmla="*/ 1337 h 11292"/>
                <a:gd name="T76" fmla="*/ 8576 w 11335"/>
                <a:gd name="T77" fmla="*/ 2489 h 11292"/>
                <a:gd name="T78" fmla="*/ 8504 w 11335"/>
                <a:gd name="T79" fmla="*/ 1465 h 11292"/>
                <a:gd name="T80" fmla="*/ 8149 w 11335"/>
                <a:gd name="T81" fmla="*/ 1635 h 11292"/>
                <a:gd name="T82" fmla="*/ 8234 w 11335"/>
                <a:gd name="T83" fmla="*/ 2261 h 11292"/>
                <a:gd name="T84" fmla="*/ 8945 w 11335"/>
                <a:gd name="T85" fmla="*/ 1849 h 11292"/>
                <a:gd name="T86" fmla="*/ 10758 w 11335"/>
                <a:gd name="T87" fmla="*/ 7065 h 11292"/>
                <a:gd name="T88" fmla="*/ 7701 w 11335"/>
                <a:gd name="T89" fmla="*/ 7600 h 11292"/>
                <a:gd name="T90" fmla="*/ 10758 w 11335"/>
                <a:gd name="T91" fmla="*/ 7065 h 11292"/>
                <a:gd name="T92" fmla="*/ 10832 w 11335"/>
                <a:gd name="T93" fmla="*/ 7688 h 11292"/>
                <a:gd name="T94" fmla="*/ 7742 w 11335"/>
                <a:gd name="T95" fmla="*/ 7970 h 1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335" h="11292">
                  <a:moveTo>
                    <a:pt x="3242" y="11121"/>
                  </a:moveTo>
                  <a:lnTo>
                    <a:pt x="0" y="11121"/>
                  </a:lnTo>
                  <a:lnTo>
                    <a:pt x="0" y="170"/>
                  </a:lnTo>
                  <a:lnTo>
                    <a:pt x="3228" y="170"/>
                  </a:lnTo>
                  <a:lnTo>
                    <a:pt x="3228" y="11121"/>
                  </a:lnTo>
                  <a:lnTo>
                    <a:pt x="3242" y="11121"/>
                  </a:lnTo>
                  <a:close/>
                  <a:moveTo>
                    <a:pt x="142" y="10993"/>
                  </a:moveTo>
                  <a:lnTo>
                    <a:pt x="3100" y="10993"/>
                  </a:lnTo>
                  <a:lnTo>
                    <a:pt x="3100" y="298"/>
                  </a:lnTo>
                  <a:lnTo>
                    <a:pt x="142" y="298"/>
                  </a:lnTo>
                  <a:lnTo>
                    <a:pt x="142" y="10993"/>
                  </a:lnTo>
                  <a:close/>
                  <a:moveTo>
                    <a:pt x="1621" y="2460"/>
                  </a:moveTo>
                  <a:cubicBezTo>
                    <a:pt x="1294" y="2460"/>
                    <a:pt x="1038" y="2204"/>
                    <a:pt x="1038" y="1877"/>
                  </a:cubicBezTo>
                  <a:cubicBezTo>
                    <a:pt x="1038" y="1550"/>
                    <a:pt x="1294" y="1294"/>
                    <a:pt x="1621" y="1294"/>
                  </a:cubicBezTo>
                  <a:cubicBezTo>
                    <a:pt x="1948" y="1294"/>
                    <a:pt x="2204" y="1550"/>
                    <a:pt x="2204" y="1877"/>
                  </a:cubicBezTo>
                  <a:cubicBezTo>
                    <a:pt x="2204" y="2204"/>
                    <a:pt x="1948" y="2460"/>
                    <a:pt x="1621" y="2460"/>
                  </a:cubicBezTo>
                  <a:close/>
                  <a:moveTo>
                    <a:pt x="1621" y="1436"/>
                  </a:moveTo>
                  <a:cubicBezTo>
                    <a:pt x="1379" y="1436"/>
                    <a:pt x="1166" y="1635"/>
                    <a:pt x="1166" y="1891"/>
                  </a:cubicBezTo>
                  <a:cubicBezTo>
                    <a:pt x="1166" y="2133"/>
                    <a:pt x="1365" y="2346"/>
                    <a:pt x="1621" y="2346"/>
                  </a:cubicBezTo>
                  <a:cubicBezTo>
                    <a:pt x="1863" y="2346"/>
                    <a:pt x="2076" y="2147"/>
                    <a:pt x="2076" y="1891"/>
                  </a:cubicBezTo>
                  <a:cubicBezTo>
                    <a:pt x="2076" y="1635"/>
                    <a:pt x="1863" y="1436"/>
                    <a:pt x="1621" y="1436"/>
                  </a:cubicBezTo>
                  <a:close/>
                  <a:moveTo>
                    <a:pt x="71" y="7281"/>
                  </a:moveTo>
                  <a:lnTo>
                    <a:pt x="3171" y="7281"/>
                  </a:lnTo>
                  <a:lnTo>
                    <a:pt x="3171" y="7409"/>
                  </a:lnTo>
                  <a:lnTo>
                    <a:pt x="71" y="7409"/>
                  </a:lnTo>
                  <a:lnTo>
                    <a:pt x="71" y="7281"/>
                  </a:lnTo>
                  <a:close/>
                  <a:moveTo>
                    <a:pt x="71" y="7779"/>
                  </a:moveTo>
                  <a:lnTo>
                    <a:pt x="3171" y="7779"/>
                  </a:lnTo>
                  <a:lnTo>
                    <a:pt x="3171" y="7907"/>
                  </a:lnTo>
                  <a:lnTo>
                    <a:pt x="71" y="7907"/>
                  </a:lnTo>
                  <a:lnTo>
                    <a:pt x="71" y="7779"/>
                  </a:lnTo>
                  <a:close/>
                  <a:moveTo>
                    <a:pt x="6712" y="11121"/>
                  </a:moveTo>
                  <a:lnTo>
                    <a:pt x="3484" y="11121"/>
                  </a:lnTo>
                  <a:lnTo>
                    <a:pt x="3484" y="170"/>
                  </a:lnTo>
                  <a:lnTo>
                    <a:pt x="6712" y="170"/>
                  </a:lnTo>
                  <a:lnTo>
                    <a:pt x="6712" y="11121"/>
                  </a:lnTo>
                  <a:close/>
                  <a:moveTo>
                    <a:pt x="3612" y="10993"/>
                  </a:moveTo>
                  <a:lnTo>
                    <a:pt x="6570" y="10993"/>
                  </a:lnTo>
                  <a:lnTo>
                    <a:pt x="6570" y="298"/>
                  </a:lnTo>
                  <a:lnTo>
                    <a:pt x="3612" y="298"/>
                  </a:lnTo>
                  <a:lnTo>
                    <a:pt x="3612" y="10993"/>
                  </a:lnTo>
                  <a:close/>
                  <a:moveTo>
                    <a:pt x="5105" y="2460"/>
                  </a:moveTo>
                  <a:cubicBezTo>
                    <a:pt x="4778" y="2460"/>
                    <a:pt x="4522" y="2204"/>
                    <a:pt x="4522" y="1877"/>
                  </a:cubicBezTo>
                  <a:cubicBezTo>
                    <a:pt x="4522" y="1550"/>
                    <a:pt x="4778" y="1294"/>
                    <a:pt x="5105" y="1294"/>
                  </a:cubicBezTo>
                  <a:cubicBezTo>
                    <a:pt x="5432" y="1294"/>
                    <a:pt x="5688" y="1550"/>
                    <a:pt x="5688" y="1877"/>
                  </a:cubicBezTo>
                  <a:cubicBezTo>
                    <a:pt x="5688" y="2204"/>
                    <a:pt x="5418" y="2460"/>
                    <a:pt x="5105" y="2460"/>
                  </a:cubicBezTo>
                  <a:close/>
                  <a:moveTo>
                    <a:pt x="5105" y="1436"/>
                  </a:moveTo>
                  <a:cubicBezTo>
                    <a:pt x="4864" y="1436"/>
                    <a:pt x="4650" y="1635"/>
                    <a:pt x="4650" y="1891"/>
                  </a:cubicBezTo>
                  <a:cubicBezTo>
                    <a:pt x="4650" y="2133"/>
                    <a:pt x="4849" y="2346"/>
                    <a:pt x="5105" y="2346"/>
                  </a:cubicBezTo>
                  <a:cubicBezTo>
                    <a:pt x="5347" y="2346"/>
                    <a:pt x="5560" y="2147"/>
                    <a:pt x="5560" y="1891"/>
                  </a:cubicBezTo>
                  <a:cubicBezTo>
                    <a:pt x="5546" y="1635"/>
                    <a:pt x="5347" y="1436"/>
                    <a:pt x="5105" y="1436"/>
                  </a:cubicBezTo>
                  <a:close/>
                  <a:moveTo>
                    <a:pt x="3555" y="7281"/>
                  </a:moveTo>
                  <a:lnTo>
                    <a:pt x="6656" y="7281"/>
                  </a:lnTo>
                  <a:lnTo>
                    <a:pt x="6656" y="7409"/>
                  </a:lnTo>
                  <a:lnTo>
                    <a:pt x="3555" y="7409"/>
                  </a:lnTo>
                  <a:lnTo>
                    <a:pt x="3555" y="7281"/>
                  </a:lnTo>
                  <a:close/>
                  <a:moveTo>
                    <a:pt x="3555" y="7779"/>
                  </a:moveTo>
                  <a:lnTo>
                    <a:pt x="6656" y="7779"/>
                  </a:lnTo>
                  <a:lnTo>
                    <a:pt x="6656" y="7907"/>
                  </a:lnTo>
                  <a:lnTo>
                    <a:pt x="3555" y="7907"/>
                  </a:lnTo>
                  <a:lnTo>
                    <a:pt x="3555" y="7779"/>
                  </a:lnTo>
                  <a:close/>
                  <a:moveTo>
                    <a:pt x="8120" y="11292"/>
                  </a:moveTo>
                  <a:lnTo>
                    <a:pt x="6684" y="426"/>
                  </a:lnTo>
                  <a:lnTo>
                    <a:pt x="9884" y="0"/>
                  </a:lnTo>
                  <a:lnTo>
                    <a:pt x="11335" y="10865"/>
                  </a:lnTo>
                  <a:lnTo>
                    <a:pt x="8120" y="11292"/>
                  </a:lnTo>
                  <a:close/>
                  <a:moveTo>
                    <a:pt x="6826" y="540"/>
                  </a:moveTo>
                  <a:lnTo>
                    <a:pt x="8234" y="11136"/>
                  </a:lnTo>
                  <a:lnTo>
                    <a:pt x="11164" y="10752"/>
                  </a:lnTo>
                  <a:lnTo>
                    <a:pt x="9770" y="156"/>
                  </a:lnTo>
                  <a:lnTo>
                    <a:pt x="6826" y="540"/>
                  </a:lnTo>
                  <a:close/>
                  <a:moveTo>
                    <a:pt x="8504" y="2489"/>
                  </a:moveTo>
                  <a:cubicBezTo>
                    <a:pt x="8376" y="2489"/>
                    <a:pt x="8248" y="2446"/>
                    <a:pt x="8149" y="2375"/>
                  </a:cubicBezTo>
                  <a:cubicBezTo>
                    <a:pt x="8021" y="2275"/>
                    <a:pt x="7950" y="2147"/>
                    <a:pt x="7921" y="1991"/>
                  </a:cubicBezTo>
                  <a:cubicBezTo>
                    <a:pt x="7907" y="1834"/>
                    <a:pt x="7936" y="1678"/>
                    <a:pt x="8035" y="1564"/>
                  </a:cubicBezTo>
                  <a:cubicBezTo>
                    <a:pt x="8135" y="1436"/>
                    <a:pt x="8263" y="1365"/>
                    <a:pt x="8419" y="1337"/>
                  </a:cubicBezTo>
                  <a:cubicBezTo>
                    <a:pt x="8732" y="1294"/>
                    <a:pt x="9031" y="1521"/>
                    <a:pt x="9073" y="1834"/>
                  </a:cubicBezTo>
                  <a:cubicBezTo>
                    <a:pt x="9116" y="2147"/>
                    <a:pt x="8888" y="2446"/>
                    <a:pt x="8576" y="2489"/>
                  </a:cubicBezTo>
                  <a:lnTo>
                    <a:pt x="8504" y="2489"/>
                  </a:lnTo>
                  <a:close/>
                  <a:moveTo>
                    <a:pt x="8504" y="1465"/>
                  </a:moveTo>
                  <a:lnTo>
                    <a:pt x="8448" y="1465"/>
                  </a:lnTo>
                  <a:cubicBezTo>
                    <a:pt x="8334" y="1479"/>
                    <a:pt x="8220" y="1536"/>
                    <a:pt x="8149" y="1635"/>
                  </a:cubicBezTo>
                  <a:cubicBezTo>
                    <a:pt x="8078" y="1735"/>
                    <a:pt x="8049" y="1849"/>
                    <a:pt x="8064" y="1962"/>
                  </a:cubicBezTo>
                  <a:cubicBezTo>
                    <a:pt x="8078" y="2076"/>
                    <a:pt x="8135" y="2190"/>
                    <a:pt x="8234" y="2261"/>
                  </a:cubicBezTo>
                  <a:cubicBezTo>
                    <a:pt x="8334" y="2332"/>
                    <a:pt x="8448" y="2361"/>
                    <a:pt x="8561" y="2346"/>
                  </a:cubicBezTo>
                  <a:cubicBezTo>
                    <a:pt x="8803" y="2318"/>
                    <a:pt x="8974" y="2090"/>
                    <a:pt x="8945" y="1849"/>
                  </a:cubicBezTo>
                  <a:cubicBezTo>
                    <a:pt x="8917" y="1621"/>
                    <a:pt x="8732" y="1465"/>
                    <a:pt x="8504" y="1465"/>
                  </a:cubicBezTo>
                  <a:close/>
                  <a:moveTo>
                    <a:pt x="10758" y="7065"/>
                  </a:moveTo>
                  <a:lnTo>
                    <a:pt x="10775" y="7192"/>
                  </a:lnTo>
                  <a:lnTo>
                    <a:pt x="7701" y="7600"/>
                  </a:lnTo>
                  <a:lnTo>
                    <a:pt x="7684" y="7474"/>
                  </a:lnTo>
                  <a:lnTo>
                    <a:pt x="10758" y="7065"/>
                  </a:lnTo>
                  <a:close/>
                  <a:moveTo>
                    <a:pt x="10815" y="7561"/>
                  </a:moveTo>
                  <a:lnTo>
                    <a:pt x="10832" y="7688"/>
                  </a:lnTo>
                  <a:lnTo>
                    <a:pt x="7759" y="8097"/>
                  </a:lnTo>
                  <a:lnTo>
                    <a:pt x="7742" y="7970"/>
                  </a:lnTo>
                  <a:lnTo>
                    <a:pt x="10815" y="75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3996267" y="3151205"/>
            <a:ext cx="2099733" cy="176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ts val="1600"/>
              </a:spcBef>
            </a:pPr>
            <a:r>
              <a:rPr lang="zh-CN" altLang="en-US" sz="107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毁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3542876" y="2054861"/>
            <a:ext cx="2370667" cy="113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eaLnBrk="0" hangingPunct="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huǐ</a:t>
            </a:r>
            <a:endParaRPr lang="zh-CN" altLang="en-US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1138" y="2345013"/>
            <a:ext cx="3592688" cy="26945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1136649" y="3151205"/>
            <a:ext cx="2099733" cy="176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ts val="1600"/>
              </a:spcBef>
            </a:pPr>
            <a:r>
              <a:rPr lang="zh-CN" altLang="en-US" sz="107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冲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473710" y="2054861"/>
            <a:ext cx="2944284" cy="113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eaLnBrk="0" hangingPunct="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chōnɡ</a:t>
            </a:r>
            <a:endParaRPr lang="zh-CN" altLang="en-US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61845" y="2759147"/>
            <a:ext cx="2951255" cy="19675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6852" y="2177178"/>
            <a:ext cx="2615552" cy="269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888194" y="3097752"/>
            <a:ext cx="2099733" cy="176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ts val="1600"/>
              </a:spcBef>
            </a:pPr>
            <a:r>
              <a:rPr lang="zh-CN" altLang="en-US" sz="107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屋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421199" y="1870631"/>
            <a:ext cx="2370667" cy="113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wū</a:t>
            </a:r>
            <a:endParaRPr lang="en-US" altLang="zh-CN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6435234" y="3234912"/>
            <a:ext cx="2099733" cy="176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ts val="1600"/>
              </a:spcBef>
            </a:pPr>
            <a:r>
              <a:rPr lang="zh-CN" altLang="en-US" sz="107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猜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5619692" y="2096145"/>
            <a:ext cx="3334575" cy="113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cāi</a:t>
            </a:r>
            <a:endParaRPr lang="en-US" altLang="zh-CN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05217" y="259882"/>
            <a:ext cx="2249918" cy="681343"/>
            <a:chOff x="305216" y="259882"/>
            <a:chExt cx="1144230" cy="346508"/>
          </a:xfrm>
        </p:grpSpPr>
        <p:sp>
          <p:nvSpPr>
            <p:cNvPr id="16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93016" y="284437"/>
              <a:ext cx="956430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字词认识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 bwMode="auto">
          <a:xfrm>
            <a:off x="8265418" y="1227130"/>
            <a:ext cx="1790557" cy="1849538"/>
            <a:chOff x="6861531" y="607940"/>
            <a:chExt cx="1847428" cy="1909137"/>
          </a:xfrm>
        </p:grpSpPr>
        <p:sp>
          <p:nvSpPr>
            <p:cNvPr id="17410" name="Text Box 5"/>
            <p:cNvSpPr txBox="1">
              <a:spLocks noChangeArrowheads="1"/>
            </p:cNvSpPr>
            <p:nvPr/>
          </p:nvSpPr>
          <p:spPr bwMode="auto">
            <a:xfrm>
              <a:off x="7419278" y="1893693"/>
              <a:ext cx="600027" cy="623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847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419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991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563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r>
                <a:rPr lang="zh-CN" altLang="en-US" sz="48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冲</a:t>
              </a:r>
            </a:p>
          </p:txBody>
        </p:sp>
        <p:pic>
          <p:nvPicPr>
            <p:cNvPr id="17411" name="Picture 2" descr="大雨点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51971">
              <a:off x="6861531" y="607940"/>
              <a:ext cx="1847428" cy="121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12" name="图片 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470" y="3935201"/>
            <a:ext cx="2336800" cy="202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合 11"/>
          <p:cNvGrpSpPr/>
          <p:nvPr/>
        </p:nvGrpSpPr>
        <p:grpSpPr bwMode="auto">
          <a:xfrm>
            <a:off x="5197990" y="3871140"/>
            <a:ext cx="1790557" cy="1901786"/>
            <a:chOff x="4677557" y="2494009"/>
            <a:chExt cx="1847428" cy="1962446"/>
          </a:xfrm>
        </p:grpSpPr>
        <p:pic>
          <p:nvPicPr>
            <p:cNvPr id="17415" name="Picture 2" descr="大雨点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51971">
              <a:off x="4677557" y="2494009"/>
              <a:ext cx="1847428" cy="121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6" name="Text Box 5"/>
            <p:cNvSpPr txBox="1">
              <a:spLocks noChangeArrowheads="1"/>
            </p:cNvSpPr>
            <p:nvPr/>
          </p:nvSpPr>
          <p:spPr bwMode="auto">
            <a:xfrm>
              <a:off x="5259380" y="3833268"/>
              <a:ext cx="600027" cy="62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847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419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991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563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r>
                <a:rPr lang="zh-CN" altLang="en-US" sz="48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猜</a:t>
              </a:r>
            </a:p>
          </p:txBody>
        </p:sp>
      </p:grpSp>
      <p:grpSp>
        <p:nvGrpSpPr>
          <p:cNvPr id="150" name="组合 149"/>
          <p:cNvGrpSpPr/>
          <p:nvPr/>
        </p:nvGrpSpPr>
        <p:grpSpPr bwMode="auto">
          <a:xfrm>
            <a:off x="3896029" y="1266918"/>
            <a:ext cx="1772097" cy="1818096"/>
            <a:chOff x="1327916" y="706959"/>
            <a:chExt cx="1272176" cy="1646076"/>
          </a:xfrm>
        </p:grpSpPr>
        <p:pic>
          <p:nvPicPr>
            <p:cNvPr id="17418" name="Picture 2" descr="大雨点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51971">
              <a:off x="1327916" y="706959"/>
              <a:ext cx="1272176" cy="1054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9" name="Text Box 5"/>
            <p:cNvSpPr txBox="1">
              <a:spLocks noChangeArrowheads="1"/>
            </p:cNvSpPr>
            <p:nvPr/>
          </p:nvSpPr>
          <p:spPr bwMode="auto">
            <a:xfrm>
              <a:off x="1723566" y="1806252"/>
              <a:ext cx="417495" cy="546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847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419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991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563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r>
                <a:rPr lang="zh-CN" altLang="en-US" sz="48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奔</a:t>
              </a:r>
            </a:p>
          </p:txBody>
        </p:sp>
      </p:grpSp>
      <p:grpSp>
        <p:nvGrpSpPr>
          <p:cNvPr id="153" name="组合 152"/>
          <p:cNvGrpSpPr/>
          <p:nvPr/>
        </p:nvGrpSpPr>
        <p:grpSpPr bwMode="auto">
          <a:xfrm>
            <a:off x="2739542" y="1269271"/>
            <a:ext cx="1747485" cy="1815743"/>
            <a:chOff x="1232103" y="559909"/>
            <a:chExt cx="1176330" cy="1546850"/>
          </a:xfrm>
        </p:grpSpPr>
        <p:pic>
          <p:nvPicPr>
            <p:cNvPr id="17421" name="Picture 2" descr="大雨点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51971">
              <a:off x="1232103" y="559909"/>
              <a:ext cx="1176330" cy="975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2" name="Text Box 5"/>
            <p:cNvSpPr txBox="1">
              <a:spLocks noChangeArrowheads="1"/>
            </p:cNvSpPr>
            <p:nvPr/>
          </p:nvSpPr>
          <p:spPr bwMode="auto">
            <a:xfrm>
              <a:off x="1588423" y="1592270"/>
              <a:ext cx="391478" cy="514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847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419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991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563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r>
                <a:rPr lang="zh-CN" altLang="en-US" sz="48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越</a:t>
              </a:r>
            </a:p>
          </p:txBody>
        </p:sp>
      </p:grpSp>
      <p:grpSp>
        <p:nvGrpSpPr>
          <p:cNvPr id="156" name="组合 155"/>
          <p:cNvGrpSpPr/>
          <p:nvPr/>
        </p:nvGrpSpPr>
        <p:grpSpPr bwMode="auto">
          <a:xfrm>
            <a:off x="1692160" y="1268102"/>
            <a:ext cx="1725949" cy="1813306"/>
            <a:chOff x="1395360" y="778384"/>
            <a:chExt cx="1161993" cy="1544507"/>
          </a:xfrm>
        </p:grpSpPr>
        <p:pic>
          <p:nvPicPr>
            <p:cNvPr id="17424" name="Picture 2" descr="大雨点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51971">
              <a:off x="1395360" y="778384"/>
              <a:ext cx="1161993" cy="963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5" name="Text Box 5"/>
            <p:cNvSpPr txBox="1">
              <a:spLocks noChangeArrowheads="1"/>
            </p:cNvSpPr>
            <p:nvPr/>
          </p:nvSpPr>
          <p:spPr bwMode="auto">
            <a:xfrm>
              <a:off x="1705639" y="1808491"/>
              <a:ext cx="391532" cy="5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847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419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991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563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r>
                <a:rPr lang="zh-CN" altLang="en-US" sz="48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傍</a:t>
              </a:r>
            </a:p>
          </p:txBody>
        </p:sp>
      </p:grpSp>
      <p:grpSp>
        <p:nvGrpSpPr>
          <p:cNvPr id="159" name="组合 158"/>
          <p:cNvGrpSpPr/>
          <p:nvPr/>
        </p:nvGrpSpPr>
        <p:grpSpPr bwMode="auto">
          <a:xfrm>
            <a:off x="516304" y="1214161"/>
            <a:ext cx="1790556" cy="2094474"/>
            <a:chOff x="1386718" y="601230"/>
            <a:chExt cx="1205261" cy="1783937"/>
          </a:xfrm>
        </p:grpSpPr>
        <p:pic>
          <p:nvPicPr>
            <p:cNvPr id="17427" name="Picture 2" descr="大雨点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51971">
              <a:off x="1386718" y="601230"/>
              <a:ext cx="1205261" cy="999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8" name="Text Box 5"/>
            <p:cNvSpPr txBox="1">
              <a:spLocks noChangeArrowheads="1"/>
            </p:cNvSpPr>
            <p:nvPr/>
          </p:nvSpPr>
          <p:spPr bwMode="auto">
            <a:xfrm>
              <a:off x="1704095" y="1677378"/>
              <a:ext cx="549434" cy="707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847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419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991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563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r>
                <a:rPr lang="zh-CN" altLang="en-US" sz="48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滴</a:t>
              </a: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5090420" y="1196571"/>
            <a:ext cx="1790556" cy="1864864"/>
            <a:chOff x="4785052" y="492393"/>
            <a:chExt cx="1847428" cy="1924580"/>
          </a:xfrm>
        </p:grpSpPr>
        <p:sp>
          <p:nvSpPr>
            <p:cNvPr id="17430" name="Text Box 5"/>
            <p:cNvSpPr txBox="1">
              <a:spLocks noChangeArrowheads="1"/>
            </p:cNvSpPr>
            <p:nvPr/>
          </p:nvSpPr>
          <p:spPr bwMode="auto">
            <a:xfrm>
              <a:off x="5317923" y="1793711"/>
              <a:ext cx="600027" cy="623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847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419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991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563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r>
                <a:rPr lang="zh-CN" altLang="en-US" sz="48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没</a:t>
              </a:r>
            </a:p>
          </p:txBody>
        </p:sp>
        <p:pic>
          <p:nvPicPr>
            <p:cNvPr id="17431" name="Picture 2" descr="大雨点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51971">
              <a:off x="4785052" y="492393"/>
              <a:ext cx="1847428" cy="121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组合 5"/>
          <p:cNvGrpSpPr/>
          <p:nvPr/>
        </p:nvGrpSpPr>
        <p:grpSpPr bwMode="auto">
          <a:xfrm>
            <a:off x="6140287" y="1245839"/>
            <a:ext cx="1790556" cy="1845944"/>
            <a:chOff x="5816777" y="592939"/>
            <a:chExt cx="1847428" cy="1906215"/>
          </a:xfrm>
        </p:grpSpPr>
        <p:sp>
          <p:nvSpPr>
            <p:cNvPr id="17433" name="Text Box 5"/>
            <p:cNvSpPr txBox="1">
              <a:spLocks noChangeArrowheads="1"/>
            </p:cNvSpPr>
            <p:nvPr/>
          </p:nvSpPr>
          <p:spPr bwMode="auto">
            <a:xfrm>
              <a:off x="6349846" y="1875512"/>
              <a:ext cx="600027" cy="623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847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419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991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563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r>
                <a:rPr lang="zh-CN" altLang="en-US" sz="48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毁</a:t>
              </a:r>
            </a:p>
          </p:txBody>
        </p:sp>
        <p:pic>
          <p:nvPicPr>
            <p:cNvPr id="17434" name="Picture 2" descr="大雨点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51971">
              <a:off x="5816777" y="592939"/>
              <a:ext cx="1847428" cy="121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组合 6"/>
          <p:cNvGrpSpPr/>
          <p:nvPr/>
        </p:nvGrpSpPr>
        <p:grpSpPr bwMode="auto">
          <a:xfrm>
            <a:off x="7202852" y="1227139"/>
            <a:ext cx="1790557" cy="1857875"/>
            <a:chOff x="6861531" y="607940"/>
            <a:chExt cx="1847428" cy="1917703"/>
          </a:xfrm>
        </p:grpSpPr>
        <p:sp>
          <p:nvSpPr>
            <p:cNvPr id="17436" name="Text Box 5"/>
            <p:cNvSpPr txBox="1">
              <a:spLocks noChangeArrowheads="1"/>
            </p:cNvSpPr>
            <p:nvPr/>
          </p:nvSpPr>
          <p:spPr bwMode="auto">
            <a:xfrm>
              <a:off x="7432578" y="1902271"/>
              <a:ext cx="600027" cy="623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847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419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991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563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r>
                <a:rPr lang="zh-CN" altLang="en-US" sz="48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屋</a:t>
              </a:r>
            </a:p>
          </p:txBody>
        </p:sp>
        <p:pic>
          <p:nvPicPr>
            <p:cNvPr id="17437" name="Picture 2" descr="大雨点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51971">
              <a:off x="6861531" y="607940"/>
              <a:ext cx="1847428" cy="121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组合 7"/>
          <p:cNvGrpSpPr/>
          <p:nvPr/>
        </p:nvGrpSpPr>
        <p:grpSpPr bwMode="auto">
          <a:xfrm>
            <a:off x="628108" y="3871140"/>
            <a:ext cx="1790556" cy="2089712"/>
            <a:chOff x="661308" y="2422690"/>
            <a:chExt cx="1847428" cy="2157306"/>
          </a:xfrm>
        </p:grpSpPr>
        <p:sp>
          <p:nvSpPr>
            <p:cNvPr id="17439" name="Text Box 5"/>
            <p:cNvSpPr txBox="1">
              <a:spLocks noChangeArrowheads="1"/>
            </p:cNvSpPr>
            <p:nvPr/>
          </p:nvSpPr>
          <p:spPr bwMode="auto">
            <a:xfrm>
              <a:off x="1144369" y="3722120"/>
              <a:ext cx="842175" cy="857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847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419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991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563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r>
                <a:rPr lang="zh-CN" altLang="en-US" sz="48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淹</a:t>
              </a:r>
            </a:p>
          </p:txBody>
        </p:sp>
        <p:pic>
          <p:nvPicPr>
            <p:cNvPr id="17440" name="Picture 2" descr="大雨点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51971">
              <a:off x="661308" y="2422690"/>
              <a:ext cx="1847428" cy="121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组合 8"/>
          <p:cNvGrpSpPr/>
          <p:nvPr/>
        </p:nvGrpSpPr>
        <p:grpSpPr bwMode="auto">
          <a:xfrm>
            <a:off x="1701451" y="3871140"/>
            <a:ext cx="1789018" cy="1874660"/>
            <a:chOff x="1685386" y="2462412"/>
            <a:chExt cx="1847428" cy="1935194"/>
          </a:xfrm>
        </p:grpSpPr>
        <p:sp>
          <p:nvSpPr>
            <p:cNvPr id="17442" name="Text Box 5"/>
            <p:cNvSpPr txBox="1">
              <a:spLocks noChangeArrowheads="1"/>
            </p:cNvSpPr>
            <p:nvPr/>
          </p:nvSpPr>
          <p:spPr bwMode="auto">
            <a:xfrm>
              <a:off x="2186467" y="3774181"/>
              <a:ext cx="600543" cy="62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847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419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991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563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r>
                <a:rPr lang="zh-CN" altLang="en-US" sz="48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坏</a:t>
              </a:r>
            </a:p>
          </p:txBody>
        </p:sp>
        <p:pic>
          <p:nvPicPr>
            <p:cNvPr id="17443" name="Picture 2" descr="大雨点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51971">
              <a:off x="1685386" y="2462412"/>
              <a:ext cx="1847428" cy="121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组合 9"/>
          <p:cNvGrpSpPr/>
          <p:nvPr/>
        </p:nvGrpSpPr>
        <p:grpSpPr bwMode="auto">
          <a:xfrm>
            <a:off x="2863308" y="3871140"/>
            <a:ext cx="1790556" cy="1895575"/>
            <a:chOff x="2732341" y="2469913"/>
            <a:chExt cx="1847428" cy="1955790"/>
          </a:xfrm>
        </p:grpSpPr>
        <p:sp>
          <p:nvSpPr>
            <p:cNvPr id="17445" name="Text Box 5"/>
            <p:cNvSpPr txBox="1">
              <a:spLocks noChangeArrowheads="1"/>
            </p:cNvSpPr>
            <p:nvPr/>
          </p:nvSpPr>
          <p:spPr bwMode="auto">
            <a:xfrm>
              <a:off x="3269926" y="3802595"/>
              <a:ext cx="600027" cy="623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847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419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991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563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r>
                <a:rPr lang="zh-CN" altLang="en-US" sz="48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溪</a:t>
              </a:r>
            </a:p>
          </p:txBody>
        </p:sp>
        <p:pic>
          <p:nvPicPr>
            <p:cNvPr id="17446" name="Picture 2" descr="大雨点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51971">
              <a:off x="2732341" y="2469913"/>
              <a:ext cx="1847428" cy="121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组合 10"/>
          <p:cNvGrpSpPr/>
          <p:nvPr/>
        </p:nvGrpSpPr>
        <p:grpSpPr bwMode="auto">
          <a:xfrm>
            <a:off x="3983023" y="3871140"/>
            <a:ext cx="1790557" cy="1928931"/>
            <a:chOff x="3733681" y="2479007"/>
            <a:chExt cx="1847428" cy="1989622"/>
          </a:xfrm>
        </p:grpSpPr>
        <p:sp>
          <p:nvSpPr>
            <p:cNvPr id="17448" name="Text Box 5"/>
            <p:cNvSpPr txBox="1">
              <a:spLocks noChangeArrowheads="1"/>
            </p:cNvSpPr>
            <p:nvPr/>
          </p:nvSpPr>
          <p:spPr bwMode="auto">
            <a:xfrm>
              <a:off x="4309404" y="3845704"/>
              <a:ext cx="600027" cy="62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847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419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991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563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r>
                <a:rPr lang="zh-CN" altLang="en-US" sz="48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洋</a:t>
              </a:r>
            </a:p>
          </p:txBody>
        </p:sp>
        <p:pic>
          <p:nvPicPr>
            <p:cNvPr id="17449" name="Picture 2" descr="大雨点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51971">
              <a:off x="3733681" y="2479007"/>
              <a:ext cx="1847428" cy="121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组合 12"/>
          <p:cNvGrpSpPr/>
          <p:nvPr/>
        </p:nvGrpSpPr>
        <p:grpSpPr bwMode="auto">
          <a:xfrm>
            <a:off x="6271141" y="3871140"/>
            <a:ext cx="1790556" cy="1893519"/>
            <a:chOff x="5846043" y="2524638"/>
            <a:chExt cx="1847428" cy="1953415"/>
          </a:xfrm>
        </p:grpSpPr>
        <p:sp>
          <p:nvSpPr>
            <p:cNvPr id="17451" name="Text Box 5"/>
            <p:cNvSpPr txBox="1">
              <a:spLocks noChangeArrowheads="1"/>
            </p:cNvSpPr>
            <p:nvPr/>
          </p:nvSpPr>
          <p:spPr bwMode="auto">
            <a:xfrm>
              <a:off x="6418580" y="3855026"/>
              <a:ext cx="600027" cy="623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847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419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991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563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r>
                <a:rPr lang="zh-CN" altLang="en-US" sz="48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极</a:t>
              </a:r>
            </a:p>
          </p:txBody>
        </p:sp>
        <p:pic>
          <p:nvPicPr>
            <p:cNvPr id="17452" name="Picture 2" descr="大雨点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51971">
              <a:off x="5846043" y="2524638"/>
              <a:ext cx="1847428" cy="121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53" name="Picture 2" descr="大雨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48029">
            <a:off x="9088724" y="4864352"/>
            <a:ext cx="1054100" cy="69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4" name="Picture 2" descr="大雨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48029">
            <a:off x="9436002" y="4891978"/>
            <a:ext cx="1054100" cy="69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5" name="Picture 2" descr="大雨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48029">
            <a:off x="9802920" y="4891978"/>
            <a:ext cx="1054100" cy="69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组合 13"/>
          <p:cNvGrpSpPr/>
          <p:nvPr/>
        </p:nvGrpSpPr>
        <p:grpSpPr bwMode="auto">
          <a:xfrm>
            <a:off x="7363341" y="3871140"/>
            <a:ext cx="1790556" cy="1907483"/>
            <a:chOff x="6937932" y="2524639"/>
            <a:chExt cx="1847428" cy="1970132"/>
          </a:xfrm>
        </p:grpSpPr>
        <p:sp>
          <p:nvSpPr>
            <p:cNvPr id="17457" name="Text Box 5"/>
            <p:cNvSpPr txBox="1">
              <a:spLocks noChangeArrowheads="1"/>
            </p:cNvSpPr>
            <p:nvPr/>
          </p:nvSpPr>
          <p:spPr bwMode="auto">
            <a:xfrm>
              <a:off x="7522384" y="3871012"/>
              <a:ext cx="600027" cy="623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847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419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991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563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r>
                <a:rPr lang="zh-CN" altLang="en-US" sz="48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晒</a:t>
              </a:r>
            </a:p>
          </p:txBody>
        </p:sp>
        <p:pic>
          <p:nvPicPr>
            <p:cNvPr id="17458" name="Picture 2" descr="大雨点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51971">
              <a:off x="6937932" y="2524639"/>
              <a:ext cx="1847428" cy="121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" name="组合 57"/>
          <p:cNvGrpSpPr/>
          <p:nvPr/>
        </p:nvGrpSpPr>
        <p:grpSpPr>
          <a:xfrm>
            <a:off x="305217" y="259882"/>
            <a:ext cx="2249918" cy="681343"/>
            <a:chOff x="305216" y="259882"/>
            <a:chExt cx="1144230" cy="346508"/>
          </a:xfrm>
        </p:grpSpPr>
        <p:sp>
          <p:nvSpPr>
            <p:cNvPr id="60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493016" y="284437"/>
              <a:ext cx="956430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收集水滴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4 3.7037E-7 L 0.72356 0.35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7 L 0.60572 0.3446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86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51576 0.3638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1" y="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42031 0.3539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6" y="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32187 0.3733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22982 0.3354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4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0.15209 0.378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L 0.06576 0.3655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.70208 -0.041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04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59259E-6 L 0.60899 -0.045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43" y="-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51706 -0.0414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46" y="-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42188 -0.04352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4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0.33008 -0.0479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97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6 L 0.2306 -0.04607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23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14102 -0.04143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4" y="-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8"/>
          <p:cNvSpPr txBox="1">
            <a:spLocks noChangeArrowheads="1"/>
          </p:cNvSpPr>
          <p:nvPr/>
        </p:nvSpPr>
        <p:spPr bwMode="auto">
          <a:xfrm>
            <a:off x="4344959" y="1673540"/>
            <a:ext cx="6582833" cy="3662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150000"/>
              </a:lnSpc>
              <a:defRPr/>
            </a:pPr>
            <a:r>
              <a:rPr lang="zh-CN" altLang="en-US" sz="1533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极小</a:t>
            </a:r>
            <a:endParaRPr lang="en-US" altLang="zh-CN" sz="15335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28"/>
          <p:cNvSpPr txBox="1">
            <a:spLocks noChangeArrowheads="1"/>
          </p:cNvSpPr>
          <p:nvPr/>
        </p:nvSpPr>
        <p:spPr bwMode="auto">
          <a:xfrm>
            <a:off x="4080375" y="1631207"/>
            <a:ext cx="6584951" cy="3662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150000"/>
              </a:lnSpc>
              <a:defRPr/>
            </a:pPr>
            <a:r>
              <a:rPr lang="zh-CN" altLang="en-US" sz="1533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早晨</a:t>
            </a:r>
            <a:endParaRPr lang="en-US" altLang="zh-CN" sz="15335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28"/>
          <p:cNvSpPr txBox="1">
            <a:spLocks noChangeArrowheads="1"/>
          </p:cNvSpPr>
          <p:nvPr/>
        </p:nvSpPr>
        <p:spPr bwMode="auto">
          <a:xfrm>
            <a:off x="4213726" y="1673540"/>
            <a:ext cx="6582833" cy="3662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150000"/>
              </a:lnSpc>
              <a:defRPr/>
            </a:pPr>
            <a:r>
              <a:rPr lang="zh-CN" altLang="en-US" sz="1533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傍晚</a:t>
            </a:r>
            <a:endParaRPr lang="en-US" altLang="zh-CN" sz="15335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28"/>
          <p:cNvSpPr txBox="1">
            <a:spLocks noChangeArrowheads="1"/>
          </p:cNvSpPr>
          <p:nvPr/>
        </p:nvSpPr>
        <p:spPr bwMode="auto">
          <a:xfrm>
            <a:off x="2088592" y="1684122"/>
            <a:ext cx="8483600" cy="3662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150000"/>
              </a:lnSpc>
              <a:defRPr/>
            </a:pPr>
            <a:r>
              <a:rPr lang="zh-CN" altLang="en-US" sz="1533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越升越高</a:t>
            </a:r>
            <a:endParaRPr lang="en-US" altLang="zh-CN" sz="15335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28"/>
          <p:cNvSpPr txBox="1">
            <a:spLocks noChangeArrowheads="1"/>
          </p:cNvSpPr>
          <p:nvPr/>
        </p:nvSpPr>
        <p:spPr bwMode="auto">
          <a:xfrm>
            <a:off x="3953375" y="1673540"/>
            <a:ext cx="4538133" cy="3662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150000"/>
              </a:lnSpc>
              <a:defRPr/>
            </a:pPr>
            <a:r>
              <a:rPr lang="zh-CN" altLang="en-US" sz="1533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冰雹</a:t>
            </a:r>
            <a:endParaRPr lang="en-US" altLang="zh-CN" sz="15335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28"/>
          <p:cNvSpPr txBox="1">
            <a:spLocks noChangeArrowheads="1"/>
          </p:cNvSpPr>
          <p:nvPr/>
        </p:nvSpPr>
        <p:spPr bwMode="auto">
          <a:xfrm>
            <a:off x="3868709" y="1694706"/>
            <a:ext cx="4536017" cy="3662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150000"/>
              </a:lnSpc>
              <a:defRPr/>
            </a:pPr>
            <a:r>
              <a:rPr lang="zh-CN" altLang="en-US" sz="1533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小溪</a:t>
            </a:r>
            <a:endParaRPr lang="en-US" altLang="zh-CN" sz="15335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28"/>
          <p:cNvSpPr txBox="1">
            <a:spLocks noChangeArrowheads="1"/>
          </p:cNvSpPr>
          <p:nvPr/>
        </p:nvSpPr>
        <p:spPr bwMode="auto">
          <a:xfrm>
            <a:off x="3953375" y="1705289"/>
            <a:ext cx="4538133" cy="3662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150000"/>
              </a:lnSpc>
              <a:defRPr/>
            </a:pPr>
            <a:r>
              <a:rPr lang="zh-CN" altLang="en-US" sz="1533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散步</a:t>
            </a:r>
            <a:endParaRPr lang="en-US" altLang="zh-CN" sz="15335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28"/>
          <p:cNvSpPr txBox="1">
            <a:spLocks noChangeArrowheads="1"/>
          </p:cNvSpPr>
          <p:nvPr/>
        </p:nvSpPr>
        <p:spPr bwMode="auto">
          <a:xfrm>
            <a:off x="3995708" y="1705289"/>
            <a:ext cx="4538133" cy="3662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150000"/>
              </a:lnSpc>
              <a:defRPr/>
            </a:pPr>
            <a:r>
              <a:rPr lang="zh-CN" altLang="en-US" sz="1533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奔跑</a:t>
            </a:r>
            <a:endParaRPr lang="en-US" altLang="zh-CN" sz="15335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28"/>
          <p:cNvSpPr txBox="1">
            <a:spLocks noChangeArrowheads="1"/>
          </p:cNvSpPr>
          <p:nvPr/>
        </p:nvSpPr>
        <p:spPr bwMode="auto">
          <a:xfrm>
            <a:off x="3995708" y="1652373"/>
            <a:ext cx="4538133" cy="3662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150000"/>
              </a:lnSpc>
              <a:defRPr/>
            </a:pPr>
            <a:r>
              <a:rPr lang="zh-CN" altLang="en-US" sz="1533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跳舞</a:t>
            </a:r>
            <a:endParaRPr lang="en-US" altLang="zh-CN" sz="15335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28"/>
          <p:cNvSpPr txBox="1">
            <a:spLocks noChangeArrowheads="1"/>
          </p:cNvSpPr>
          <p:nvPr/>
        </p:nvSpPr>
        <p:spPr bwMode="auto">
          <a:xfrm>
            <a:off x="3953375" y="1726456"/>
            <a:ext cx="4538133" cy="3662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150000"/>
              </a:lnSpc>
              <a:defRPr/>
            </a:pPr>
            <a:r>
              <a:rPr lang="zh-CN" altLang="en-US" sz="1533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唱歌</a:t>
            </a:r>
            <a:endParaRPr lang="en-US" altLang="zh-CN" sz="15335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28"/>
          <p:cNvSpPr txBox="1">
            <a:spLocks noChangeArrowheads="1"/>
          </p:cNvSpPr>
          <p:nvPr/>
        </p:nvSpPr>
        <p:spPr bwMode="auto">
          <a:xfrm>
            <a:off x="4061325" y="1726456"/>
            <a:ext cx="4538133" cy="3662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150000"/>
              </a:lnSpc>
              <a:defRPr/>
            </a:pPr>
            <a:r>
              <a:rPr lang="zh-CN" altLang="en-US" sz="1533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淹没</a:t>
            </a:r>
            <a:endParaRPr lang="en-US" altLang="zh-CN" sz="15335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28"/>
          <p:cNvSpPr txBox="1">
            <a:spLocks noChangeArrowheads="1"/>
          </p:cNvSpPr>
          <p:nvPr/>
        </p:nvSpPr>
        <p:spPr bwMode="auto">
          <a:xfrm>
            <a:off x="4029575" y="1684122"/>
            <a:ext cx="4536017" cy="3662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150000"/>
              </a:lnSpc>
              <a:defRPr/>
            </a:pPr>
            <a:r>
              <a:rPr lang="zh-CN" altLang="en-US" sz="1533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冲毁</a:t>
            </a:r>
            <a:endParaRPr lang="en-US" altLang="zh-CN" sz="15335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28"/>
          <p:cNvSpPr txBox="1">
            <a:spLocks noChangeArrowheads="1"/>
          </p:cNvSpPr>
          <p:nvPr/>
        </p:nvSpPr>
        <p:spPr bwMode="auto">
          <a:xfrm>
            <a:off x="3970309" y="1656606"/>
            <a:ext cx="4536017" cy="3662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150000"/>
              </a:lnSpc>
              <a:defRPr/>
            </a:pPr>
            <a:r>
              <a:rPr lang="zh-CN" altLang="en-US" sz="1533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房屋</a:t>
            </a:r>
            <a:endParaRPr lang="en-US" altLang="zh-CN" sz="15335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05217" y="259882"/>
            <a:ext cx="2249918" cy="681343"/>
            <a:chOff x="305216" y="259882"/>
            <a:chExt cx="1144230" cy="346508"/>
          </a:xfrm>
        </p:grpSpPr>
        <p:sp>
          <p:nvSpPr>
            <p:cNvPr id="22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493016" y="284437"/>
              <a:ext cx="956430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字词认识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4"/>
          <p:cNvGrpSpPr/>
          <p:nvPr/>
        </p:nvGrpSpPr>
        <p:grpSpPr bwMode="auto">
          <a:xfrm>
            <a:off x="5258388" y="2700948"/>
            <a:ext cx="1733551" cy="2554545"/>
            <a:chOff x="392858" y="1665630"/>
            <a:chExt cx="1812664" cy="2949754"/>
          </a:xfrm>
        </p:grpSpPr>
        <p:pic>
          <p:nvPicPr>
            <p:cNvPr id="20482" name="图片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858" y="1748179"/>
              <a:ext cx="1812664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3" name="TextBox 4"/>
            <p:cNvSpPr txBox="1">
              <a:spLocks noChangeArrowheads="1"/>
            </p:cNvSpPr>
            <p:nvPr/>
          </p:nvSpPr>
          <p:spPr bwMode="auto">
            <a:xfrm>
              <a:off x="402603" y="1665630"/>
              <a:ext cx="1779339" cy="2949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847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419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991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563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endParaRPr lang="zh-CN" altLang="en-US" sz="160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组合 4"/>
          <p:cNvGrpSpPr/>
          <p:nvPr/>
        </p:nvGrpSpPr>
        <p:grpSpPr bwMode="auto">
          <a:xfrm>
            <a:off x="7316318" y="2700948"/>
            <a:ext cx="1784351" cy="2554545"/>
            <a:chOff x="317987" y="1665630"/>
            <a:chExt cx="1863956" cy="2949755"/>
          </a:xfrm>
        </p:grpSpPr>
        <p:pic>
          <p:nvPicPr>
            <p:cNvPr id="20485" name="图片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987" y="1748179"/>
              <a:ext cx="1863956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6" name="TextBox 4"/>
            <p:cNvSpPr txBox="1">
              <a:spLocks noChangeArrowheads="1"/>
            </p:cNvSpPr>
            <p:nvPr/>
          </p:nvSpPr>
          <p:spPr bwMode="auto">
            <a:xfrm>
              <a:off x="343618" y="1665630"/>
              <a:ext cx="1838325" cy="2949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847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419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991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563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endParaRPr lang="zh-CN" altLang="en-US" sz="160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组合 4"/>
          <p:cNvGrpSpPr/>
          <p:nvPr/>
        </p:nvGrpSpPr>
        <p:grpSpPr bwMode="auto">
          <a:xfrm>
            <a:off x="9425046" y="2700948"/>
            <a:ext cx="1756833" cy="2554545"/>
            <a:chOff x="343617" y="1665630"/>
            <a:chExt cx="1838326" cy="2947340"/>
          </a:xfrm>
        </p:grpSpPr>
        <p:pic>
          <p:nvPicPr>
            <p:cNvPr id="20488" name="图片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617" y="1748179"/>
              <a:ext cx="1838326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9" name="TextBox 4"/>
            <p:cNvSpPr txBox="1">
              <a:spLocks noChangeArrowheads="1"/>
            </p:cNvSpPr>
            <p:nvPr/>
          </p:nvSpPr>
          <p:spPr bwMode="auto">
            <a:xfrm>
              <a:off x="343618" y="1665630"/>
              <a:ext cx="1838325" cy="2947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847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419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991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563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endParaRPr lang="zh-CN" altLang="en-US" sz="160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56479" y="1545938"/>
            <a:ext cx="11298767" cy="104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79" tIns="60939" rIns="121879" bIns="6093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en-US" altLang="zh-CN" sz="6000" kern="0" dirty="0" err="1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biàn</a:t>
            </a:r>
            <a:r>
              <a:rPr lang="en-US" altLang="zh-CN" sz="6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  <a:r>
              <a:rPr lang="en-US" altLang="zh-CN" sz="6000" kern="0" dirty="0" err="1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jí</a:t>
            </a:r>
            <a:r>
              <a:rPr lang="en-US" altLang="zh-CN" sz="6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lang="en-US" altLang="zh-CN" sz="6000" kern="0" dirty="0" err="1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piàn</a:t>
            </a:r>
            <a:r>
              <a:rPr lang="en-US" altLang="zh-CN" sz="6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6000" kern="0" dirty="0" err="1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bàng</a:t>
            </a:r>
            <a:r>
              <a:rPr lang="en-US" altLang="zh-CN" sz="6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6000" kern="0" dirty="0" err="1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zuò</a:t>
            </a:r>
            <a:endParaRPr lang="zh-CN" altLang="en-US" sz="6000" kern="0" dirty="0">
              <a:solidFill>
                <a:srgbClr val="FF0000"/>
              </a:solidFill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56479" y="4620994"/>
            <a:ext cx="11743267" cy="738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79" tIns="60939" rIns="121879" bIns="6093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en-US" altLang="zh-CN" sz="4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4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变化</a:t>
            </a:r>
            <a:r>
              <a:rPr lang="en-US" altLang="zh-CN" sz="4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   </a:t>
            </a:r>
            <a:r>
              <a:rPr lang="zh-CN" altLang="en-US" sz="4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（极小）（一片） （傍晚）（工作）</a:t>
            </a:r>
          </a:p>
        </p:txBody>
      </p:sp>
      <p:grpSp>
        <p:nvGrpSpPr>
          <p:cNvPr id="28" name="组合 4"/>
          <p:cNvGrpSpPr/>
          <p:nvPr/>
        </p:nvGrpSpPr>
        <p:grpSpPr bwMode="auto">
          <a:xfrm>
            <a:off x="3238558" y="2700948"/>
            <a:ext cx="1695451" cy="2554545"/>
            <a:chOff x="317987" y="1665630"/>
            <a:chExt cx="1770365" cy="2949755"/>
          </a:xfrm>
        </p:grpSpPr>
        <p:pic>
          <p:nvPicPr>
            <p:cNvPr id="20496" name="图片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987" y="1748179"/>
              <a:ext cx="1770365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7" name="TextBox 4"/>
            <p:cNvSpPr txBox="1">
              <a:spLocks noChangeArrowheads="1"/>
            </p:cNvSpPr>
            <p:nvPr/>
          </p:nvSpPr>
          <p:spPr bwMode="auto">
            <a:xfrm>
              <a:off x="343618" y="1665630"/>
              <a:ext cx="1735001" cy="2949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847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419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991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563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endParaRPr lang="zh-CN" altLang="en-US" sz="160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5558954" y="2869171"/>
            <a:ext cx="1132417" cy="144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88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片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7557406" y="2869171"/>
            <a:ext cx="1134533" cy="144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88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傍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9737254" y="2869171"/>
            <a:ext cx="1132416" cy="144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88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作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526628" y="2869171"/>
            <a:ext cx="1134533" cy="144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88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极</a:t>
            </a:r>
          </a:p>
        </p:txBody>
      </p:sp>
      <p:grpSp>
        <p:nvGrpSpPr>
          <p:cNvPr id="41" name="组合 4"/>
          <p:cNvGrpSpPr/>
          <p:nvPr/>
        </p:nvGrpSpPr>
        <p:grpSpPr bwMode="auto">
          <a:xfrm>
            <a:off x="1041722" y="2804850"/>
            <a:ext cx="1872457" cy="2667868"/>
            <a:chOff x="-695565" y="1688065"/>
            <a:chExt cx="1958345" cy="3079668"/>
          </a:xfrm>
        </p:grpSpPr>
        <p:pic>
          <p:nvPicPr>
            <p:cNvPr id="20503" name="图片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95565" y="1688065"/>
              <a:ext cx="1803363" cy="1849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4" name="TextBox 4"/>
            <p:cNvSpPr txBox="1">
              <a:spLocks noChangeArrowheads="1"/>
            </p:cNvSpPr>
            <p:nvPr/>
          </p:nvSpPr>
          <p:spPr bwMode="auto">
            <a:xfrm>
              <a:off x="-575544" y="1818880"/>
              <a:ext cx="1838324" cy="2948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847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419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991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563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endParaRPr lang="zh-CN" altLang="en-US" sz="16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223475" y="2918173"/>
            <a:ext cx="1132416" cy="144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88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变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305217" y="259882"/>
            <a:ext cx="1785047" cy="681343"/>
            <a:chOff x="305216" y="259882"/>
            <a:chExt cx="907813" cy="346508"/>
          </a:xfrm>
        </p:grpSpPr>
        <p:sp>
          <p:nvSpPr>
            <p:cNvPr id="29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493016" y="284437"/>
              <a:ext cx="720013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我会写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18" grpId="0"/>
      <p:bldP spid="20" grpId="0"/>
      <p:bldP spid="4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4"/>
          <p:cNvGrpSpPr/>
          <p:nvPr/>
        </p:nvGrpSpPr>
        <p:grpSpPr bwMode="auto">
          <a:xfrm>
            <a:off x="5258388" y="2700948"/>
            <a:ext cx="1733551" cy="2554545"/>
            <a:chOff x="392858" y="1665630"/>
            <a:chExt cx="1812664" cy="2949754"/>
          </a:xfrm>
        </p:grpSpPr>
        <p:pic>
          <p:nvPicPr>
            <p:cNvPr id="27" name="图片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858" y="1748179"/>
              <a:ext cx="1812664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4"/>
            <p:cNvSpPr txBox="1">
              <a:spLocks noChangeArrowheads="1"/>
            </p:cNvSpPr>
            <p:nvPr/>
          </p:nvSpPr>
          <p:spPr bwMode="auto">
            <a:xfrm>
              <a:off x="402603" y="1665630"/>
              <a:ext cx="1779339" cy="2949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847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419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991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563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endParaRPr lang="zh-CN" altLang="en-US" sz="160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组合 4"/>
          <p:cNvGrpSpPr/>
          <p:nvPr/>
        </p:nvGrpSpPr>
        <p:grpSpPr bwMode="auto">
          <a:xfrm>
            <a:off x="7316318" y="2700948"/>
            <a:ext cx="1784351" cy="2554545"/>
            <a:chOff x="317987" y="1665630"/>
            <a:chExt cx="1863956" cy="2949755"/>
          </a:xfrm>
        </p:grpSpPr>
        <p:pic>
          <p:nvPicPr>
            <p:cNvPr id="30" name="图片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987" y="1748179"/>
              <a:ext cx="1863956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Box 4"/>
            <p:cNvSpPr txBox="1">
              <a:spLocks noChangeArrowheads="1"/>
            </p:cNvSpPr>
            <p:nvPr/>
          </p:nvSpPr>
          <p:spPr bwMode="auto">
            <a:xfrm>
              <a:off x="343618" y="1665630"/>
              <a:ext cx="1838325" cy="2949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847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419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991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563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endParaRPr lang="zh-CN" altLang="en-US" sz="160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组合 4"/>
          <p:cNvGrpSpPr/>
          <p:nvPr/>
        </p:nvGrpSpPr>
        <p:grpSpPr bwMode="auto">
          <a:xfrm>
            <a:off x="9425046" y="2700948"/>
            <a:ext cx="1756833" cy="2554545"/>
            <a:chOff x="343617" y="1665630"/>
            <a:chExt cx="1838326" cy="2947340"/>
          </a:xfrm>
        </p:grpSpPr>
        <p:pic>
          <p:nvPicPr>
            <p:cNvPr id="33" name="图片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617" y="1748179"/>
              <a:ext cx="1838326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4"/>
            <p:cNvSpPr txBox="1">
              <a:spLocks noChangeArrowheads="1"/>
            </p:cNvSpPr>
            <p:nvPr/>
          </p:nvSpPr>
          <p:spPr bwMode="auto">
            <a:xfrm>
              <a:off x="343618" y="1665630"/>
              <a:ext cx="1838325" cy="2947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847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419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991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563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endParaRPr lang="zh-CN" altLang="en-US" sz="160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5" name="TextBox 4"/>
          <p:cNvSpPr txBox="1">
            <a:spLocks noChangeArrowheads="1"/>
          </p:cNvSpPr>
          <p:nvPr/>
        </p:nvSpPr>
        <p:spPr bwMode="auto">
          <a:xfrm>
            <a:off x="1156479" y="1545938"/>
            <a:ext cx="11298767" cy="104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79" tIns="60939" rIns="121879" bIns="6093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en-US" altLang="zh-CN" sz="6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6000" kern="0" dirty="0" err="1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hǎi</a:t>
            </a:r>
            <a:r>
              <a:rPr lang="en-US" altLang="zh-CN" sz="6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6000" kern="0" dirty="0" err="1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yáng</a:t>
            </a:r>
            <a:r>
              <a:rPr lang="en-US" altLang="zh-CN" sz="6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6000" kern="0" dirty="0" err="1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huài</a:t>
            </a:r>
            <a:r>
              <a:rPr lang="en-US" altLang="zh-CN" sz="6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6000" kern="0" dirty="0" err="1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gěi</a:t>
            </a:r>
            <a:r>
              <a:rPr lang="en-US" altLang="zh-CN" sz="6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lang="en-US" altLang="zh-CN" sz="6000" kern="0" dirty="0" err="1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dài</a:t>
            </a:r>
            <a:endParaRPr lang="en-US" altLang="zh-CN" sz="6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5"/>
          <p:cNvSpPr txBox="1">
            <a:spLocks noChangeArrowheads="1"/>
          </p:cNvSpPr>
          <p:nvPr/>
        </p:nvSpPr>
        <p:spPr bwMode="auto">
          <a:xfrm>
            <a:off x="934228" y="4655702"/>
            <a:ext cx="11743267" cy="738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79" tIns="60939" rIns="121879" bIns="6093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4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   </a:t>
            </a:r>
            <a:r>
              <a:rPr lang="en-US" altLang="zh-CN" sz="4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4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海洋）       （坏人） （送给） （带来）</a:t>
            </a:r>
          </a:p>
        </p:txBody>
      </p:sp>
      <p:grpSp>
        <p:nvGrpSpPr>
          <p:cNvPr id="37" name="组合 4"/>
          <p:cNvGrpSpPr/>
          <p:nvPr/>
        </p:nvGrpSpPr>
        <p:grpSpPr bwMode="auto">
          <a:xfrm>
            <a:off x="3238558" y="2700948"/>
            <a:ext cx="1695451" cy="2554545"/>
            <a:chOff x="317987" y="1665630"/>
            <a:chExt cx="1770365" cy="2949755"/>
          </a:xfrm>
        </p:grpSpPr>
        <p:pic>
          <p:nvPicPr>
            <p:cNvPr id="38" name="图片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987" y="1748179"/>
              <a:ext cx="1770365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Box 4"/>
            <p:cNvSpPr txBox="1">
              <a:spLocks noChangeArrowheads="1"/>
            </p:cNvSpPr>
            <p:nvPr/>
          </p:nvSpPr>
          <p:spPr bwMode="auto">
            <a:xfrm>
              <a:off x="343618" y="1665630"/>
              <a:ext cx="1735001" cy="2949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847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419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991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563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endParaRPr lang="zh-CN" altLang="en-US" sz="160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0" name="文本框 39"/>
          <p:cNvSpPr txBox="1">
            <a:spLocks noChangeArrowheads="1"/>
          </p:cNvSpPr>
          <p:nvPr/>
        </p:nvSpPr>
        <p:spPr bwMode="auto">
          <a:xfrm>
            <a:off x="5558954" y="2869171"/>
            <a:ext cx="1132417" cy="144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88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坏</a:t>
            </a:r>
          </a:p>
        </p:txBody>
      </p:sp>
      <p:sp>
        <p:nvSpPr>
          <p:cNvPr id="41" name="文本框 40"/>
          <p:cNvSpPr txBox="1">
            <a:spLocks noChangeArrowheads="1"/>
          </p:cNvSpPr>
          <p:nvPr/>
        </p:nvSpPr>
        <p:spPr bwMode="auto">
          <a:xfrm>
            <a:off x="7557406" y="2869171"/>
            <a:ext cx="1134533" cy="144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88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给</a:t>
            </a:r>
          </a:p>
        </p:txBody>
      </p:sp>
      <p:sp>
        <p:nvSpPr>
          <p:cNvPr id="42" name="文本框 41"/>
          <p:cNvSpPr txBox="1">
            <a:spLocks noChangeArrowheads="1"/>
          </p:cNvSpPr>
          <p:nvPr/>
        </p:nvSpPr>
        <p:spPr bwMode="auto">
          <a:xfrm>
            <a:off x="9737254" y="2869171"/>
            <a:ext cx="1132416" cy="144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88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带</a:t>
            </a:r>
          </a:p>
        </p:txBody>
      </p:sp>
      <p:sp>
        <p:nvSpPr>
          <p:cNvPr id="43" name="文本框 42"/>
          <p:cNvSpPr txBox="1">
            <a:spLocks noChangeArrowheads="1"/>
          </p:cNvSpPr>
          <p:nvPr/>
        </p:nvSpPr>
        <p:spPr bwMode="auto">
          <a:xfrm>
            <a:off x="3526628" y="2869171"/>
            <a:ext cx="1134533" cy="144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88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洋</a:t>
            </a:r>
          </a:p>
        </p:txBody>
      </p:sp>
      <p:grpSp>
        <p:nvGrpSpPr>
          <p:cNvPr id="44" name="组合 4"/>
          <p:cNvGrpSpPr/>
          <p:nvPr/>
        </p:nvGrpSpPr>
        <p:grpSpPr bwMode="auto">
          <a:xfrm>
            <a:off x="1030148" y="2772437"/>
            <a:ext cx="1884031" cy="2773734"/>
            <a:chOff x="-707670" y="1565858"/>
            <a:chExt cx="1970450" cy="3201875"/>
          </a:xfrm>
        </p:grpSpPr>
        <p:pic>
          <p:nvPicPr>
            <p:cNvPr id="45" name="图片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07670" y="1565858"/>
              <a:ext cx="1815470" cy="1886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Box 4"/>
            <p:cNvSpPr txBox="1">
              <a:spLocks noChangeArrowheads="1"/>
            </p:cNvSpPr>
            <p:nvPr/>
          </p:nvSpPr>
          <p:spPr bwMode="auto">
            <a:xfrm>
              <a:off x="-575544" y="1818880"/>
              <a:ext cx="1838324" cy="2948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847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419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991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563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endParaRPr lang="zh-CN" altLang="en-US" sz="160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7" name="文本框 46"/>
          <p:cNvSpPr txBox="1">
            <a:spLocks noChangeArrowheads="1"/>
          </p:cNvSpPr>
          <p:nvPr/>
        </p:nvSpPr>
        <p:spPr bwMode="auto">
          <a:xfrm>
            <a:off x="1253105" y="2869171"/>
            <a:ext cx="1132416" cy="144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88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海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305217" y="259882"/>
            <a:ext cx="1785047" cy="681343"/>
            <a:chOff x="305216" y="259882"/>
            <a:chExt cx="907813" cy="346508"/>
          </a:xfrm>
        </p:grpSpPr>
        <p:sp>
          <p:nvSpPr>
            <p:cNvPr id="49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493016" y="284437"/>
              <a:ext cx="720013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我会写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40" grpId="0"/>
      <p:bldP spid="41" grpId="0"/>
      <p:bldP spid="42" grpId="0"/>
      <p:bldP spid="43" grpId="0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矩形 3"/>
          <p:cNvSpPr>
            <a:spLocks noChangeArrowheads="1"/>
          </p:cNvSpPr>
          <p:nvPr/>
        </p:nvSpPr>
        <p:spPr bwMode="auto">
          <a:xfrm>
            <a:off x="674491" y="1170062"/>
            <a:ext cx="11216217" cy="223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20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思考：</a:t>
            </a:r>
            <a:endParaRPr lang="en-US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 eaLnBrk="1" hangingPunct="1">
              <a:lnSpc>
                <a:spcPct val="200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1.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“我”都变成了什么？在文中圈出来。</a:t>
            </a:r>
            <a:endParaRPr lang="en-US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 eaLnBrk="1" hangingPunct="1">
              <a:lnSpc>
                <a:spcPct val="200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2.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“我”是什么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05217" y="259882"/>
            <a:ext cx="2195415" cy="681343"/>
            <a:chOff x="305216" y="259882"/>
            <a:chExt cx="1116512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84437"/>
              <a:ext cx="928712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自读课文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58804" y="2210219"/>
            <a:ext cx="2752167" cy="392388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590" y="3101962"/>
            <a:ext cx="2025649" cy="202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矩形 4"/>
          <p:cNvSpPr>
            <a:spLocks noChangeArrowheads="1"/>
          </p:cNvSpPr>
          <p:nvPr/>
        </p:nvSpPr>
        <p:spPr bwMode="auto">
          <a:xfrm>
            <a:off x="563544" y="941225"/>
            <a:ext cx="10881784" cy="184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200000"/>
              </a:lnSpc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我会变。太阳一晒，我就变成汽。升到天空，我又变成无数极小极小的点儿，连成一片，在空中飘浮。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4875407" y="1248808"/>
            <a:ext cx="1352283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变成汽</a:t>
            </a: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8782583" y="1248808"/>
            <a:ext cx="2400647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变成无数极小</a:t>
            </a: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563544" y="2116884"/>
            <a:ext cx="9611360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极小的点儿，连成一片，在空中飘浮。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05217" y="259882"/>
            <a:ext cx="2195415" cy="681343"/>
            <a:chOff x="305216" y="259882"/>
            <a:chExt cx="1116512" cy="346508"/>
          </a:xfrm>
        </p:grpSpPr>
        <p:sp>
          <p:nvSpPr>
            <p:cNvPr id="9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493016" y="284437"/>
              <a:ext cx="928712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自读课文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58804" y="2210219"/>
            <a:ext cx="2752167" cy="392388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-0.39607 L 0.54622 -1.3687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5" y="-4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矩形 4"/>
          <p:cNvSpPr>
            <a:spLocks noChangeArrowheads="1"/>
          </p:cNvSpPr>
          <p:nvPr/>
        </p:nvSpPr>
        <p:spPr bwMode="auto">
          <a:xfrm>
            <a:off x="610140" y="1181725"/>
            <a:ext cx="11150600" cy="172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200000"/>
              </a:lnSpc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有时候我穿着白衣服，有时侯我穿着黑衣服，早晨和傍晚我又把红袍披在身上。人们叫我“云”。</a:t>
            </a:r>
          </a:p>
        </p:txBody>
      </p:sp>
      <p:pic>
        <p:nvPicPr>
          <p:cNvPr id="4" name="Picture 4" descr="http://pic9.nipic.com/20100820/2112108_213653882716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13"/>
          <a:stretch>
            <a:fillRect/>
          </a:stretch>
        </p:blipFill>
        <p:spPr bwMode="auto">
          <a:xfrm>
            <a:off x="1179474" y="3573463"/>
            <a:ext cx="2595850" cy="1461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http://abc.2008php.com/2011_Website_appreciate/11-03-02/201103020035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78"/>
          <a:stretch>
            <a:fillRect/>
          </a:stretch>
        </p:blipFill>
        <p:spPr bwMode="auto">
          <a:xfrm>
            <a:off x="4759400" y="3594100"/>
            <a:ext cx="2614899" cy="1471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6" descr="112931107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1" r="7814"/>
          <a:stretch>
            <a:fillRect/>
          </a:stretch>
        </p:blipFill>
        <p:spPr bwMode="auto">
          <a:xfrm>
            <a:off x="8358375" y="3594100"/>
            <a:ext cx="2614899" cy="1471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132204" y="1477448"/>
            <a:ext cx="1323429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800" kern="0" dirty="0">
                <a:solidFill>
                  <a:srgbClr val="FF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白衣服</a:t>
            </a:r>
            <a:endParaRPr lang="zh-CN" altLang="en-US" sz="28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695882" y="1477448"/>
            <a:ext cx="1352283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800" kern="0" dirty="0">
                <a:solidFill>
                  <a:srgbClr val="FF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黑衣服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10140" y="2338739"/>
            <a:ext cx="605284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800" kern="0" dirty="0">
                <a:solidFill>
                  <a:srgbClr val="FF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袍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528816" y="2330690"/>
            <a:ext cx="614902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云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05217" y="259882"/>
            <a:ext cx="2195415" cy="681343"/>
            <a:chOff x="305216" y="259882"/>
            <a:chExt cx="1116512" cy="346508"/>
          </a:xfrm>
        </p:grpSpPr>
        <p:sp>
          <p:nvSpPr>
            <p:cNvPr id="13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93016" y="284437"/>
              <a:ext cx="928712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自读课文</a:t>
              </a:r>
            </a:p>
          </p:txBody>
        </p:sp>
      </p:grp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10960430" y="1482005"/>
            <a:ext cx="614902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800" kern="0" dirty="0">
                <a:solidFill>
                  <a:srgbClr val="FF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红</a:t>
            </a:r>
            <a:endParaRPr lang="zh-CN" altLang="en-US" sz="28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2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21954" y="2794296"/>
            <a:ext cx="11084984" cy="68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30000"/>
              </a:lnSpc>
              <a:spcBef>
                <a:spcPts val="800"/>
              </a:spcBef>
            </a:pPr>
            <a:r>
              <a:rPr lang="en-US" altLang="zh-CN" sz="28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我在下雨前和晚上时穿“黑衣服”，人们叫我（               ）；</a:t>
            </a:r>
            <a:endParaRPr lang="en-US" altLang="zh-CN" sz="2800" kern="0" dirty="0">
              <a:solidFill>
                <a:schemeClr val="tx1">
                  <a:lumMod val="95000"/>
                  <a:lumOff val="5000"/>
                </a:schemeClr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221954" y="4076116"/>
            <a:ext cx="11846058" cy="151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  <a:spcBef>
                <a:spcPts val="800"/>
              </a:spcBef>
            </a:pPr>
            <a:r>
              <a:rPr lang="zh-CN" alt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早上，我穿上“红袍”，人们叫我（               ），傍晚，人们又叫</a:t>
            </a:r>
            <a:endParaRPr lang="en-US" altLang="zh-CN" sz="2800" kern="0" dirty="0">
              <a:solidFill>
                <a:schemeClr val="tx1">
                  <a:lumMod val="95000"/>
                  <a:lumOff val="5000"/>
                </a:schemeClr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 eaLnBrk="1" hangingPunct="1">
              <a:lnSpc>
                <a:spcPct val="150000"/>
              </a:lnSpc>
              <a:spcBef>
                <a:spcPts val="800"/>
              </a:spcBef>
            </a:pPr>
            <a:r>
              <a:rPr lang="en-US" altLang="zh-CN" sz="28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我（            ）。</a:t>
            </a:r>
            <a:endParaRPr lang="en-US" altLang="zh-CN" sz="2800" kern="0" dirty="0">
              <a:solidFill>
                <a:schemeClr val="tx1">
                  <a:lumMod val="95000"/>
                  <a:lumOff val="5000"/>
                </a:schemeClr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8362422" y="2858929"/>
            <a:ext cx="983593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乌云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6708269" y="4230007"/>
            <a:ext cx="983593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朝霞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62759" y="4930950"/>
            <a:ext cx="983593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晚霞</a:t>
            </a:r>
          </a:p>
        </p:txBody>
      </p:sp>
      <p:sp>
        <p:nvSpPr>
          <p:cNvPr id="25609" name="Text Box 4"/>
          <p:cNvSpPr txBox="1">
            <a:spLocks noChangeArrowheads="1"/>
          </p:cNvSpPr>
          <p:nvPr/>
        </p:nvSpPr>
        <p:spPr bwMode="auto">
          <a:xfrm>
            <a:off x="221954" y="1426299"/>
            <a:ext cx="10193867" cy="68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30000"/>
              </a:lnSpc>
              <a:spcBef>
                <a:spcPts val="800"/>
              </a:spcBef>
            </a:pPr>
            <a:r>
              <a:rPr lang="zh-CN" alt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我在白天的时候穿“白衣服”，人们叫我（              ）；</a:t>
            </a:r>
            <a:endParaRPr lang="en-US" altLang="zh-CN" sz="2800" kern="0" dirty="0">
              <a:solidFill>
                <a:schemeClr val="tx1">
                  <a:lumMod val="95000"/>
                  <a:lumOff val="5000"/>
                </a:schemeClr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7691862" y="1506897"/>
            <a:ext cx="983593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白云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05217" y="259882"/>
            <a:ext cx="2195415" cy="681343"/>
            <a:chOff x="305216" y="259882"/>
            <a:chExt cx="1116512" cy="346508"/>
          </a:xfrm>
        </p:grpSpPr>
        <p:sp>
          <p:nvSpPr>
            <p:cNvPr id="1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93016" y="284437"/>
              <a:ext cx="928712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自读课文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0" b="263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AA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69" name="矩形 2"/>
          <p:cNvSpPr>
            <a:spLocks noChangeArrowheads="1"/>
          </p:cNvSpPr>
          <p:nvPr/>
        </p:nvSpPr>
        <p:spPr bwMode="auto">
          <a:xfrm>
            <a:off x="563542" y="1332708"/>
            <a:ext cx="7408333" cy="12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40000"/>
              </a:lnSpc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忽然不见忽然有，像虎像龙又像狗，</a:t>
            </a:r>
            <a:b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</a:b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太阳出来他不怕，大风一吹他就走。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63542" y="3148807"/>
            <a:ext cx="7738533" cy="134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</a:pPr>
            <a:r>
              <a:rPr lang="zh-CN" altLang="en-US" sz="2800" kern="0">
                <a:ea typeface="思源黑体 CN Medium" panose="020B0600000000000000" pitchFamily="34" charset="-122"/>
                <a:sym typeface="Arial" panose="020B0604020202020204" pitchFamily="34" charset="0"/>
              </a:rPr>
              <a:t>千条线，万条线，数不清，剪不断，</a:t>
            </a:r>
            <a:br>
              <a:rPr lang="zh-CN" altLang="en-US" sz="2800" kern="0">
                <a:ea typeface="思源黑体 CN Medium" panose="020B0600000000000000" pitchFamily="34" charset="-122"/>
                <a:sym typeface="Arial" panose="020B0604020202020204" pitchFamily="34" charset="0"/>
              </a:rPr>
            </a:br>
            <a:r>
              <a:rPr lang="zh-CN" altLang="en-US" sz="2800" kern="0">
                <a:ea typeface="思源黑体 CN Medium" panose="020B0600000000000000" pitchFamily="34" charset="-122"/>
                <a:sym typeface="Arial" panose="020B0604020202020204" pitchFamily="34" charset="0"/>
              </a:rPr>
              <a:t>落到田里秧苗绿，落到河里看不见。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7169773" y="1583181"/>
            <a:ext cx="877794" cy="86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4800" b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云</a:t>
            </a:r>
            <a:endParaRPr lang="zh-CN" altLang="en-US" sz="48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7169773" y="3540232"/>
            <a:ext cx="877794" cy="86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4800" b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雨</a:t>
            </a:r>
            <a:endParaRPr lang="zh-CN" altLang="en-US" sz="48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05216" y="259882"/>
            <a:ext cx="2195414" cy="681343"/>
            <a:chOff x="305216" y="259882"/>
            <a:chExt cx="1116513" cy="346508"/>
          </a:xfrm>
        </p:grpSpPr>
        <p:sp>
          <p:nvSpPr>
            <p:cNvPr id="8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93016" y="284437"/>
              <a:ext cx="928713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课堂导入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矩形 2"/>
          <p:cNvSpPr>
            <a:spLocks noChangeArrowheads="1"/>
          </p:cNvSpPr>
          <p:nvPr/>
        </p:nvSpPr>
        <p:spPr bwMode="auto">
          <a:xfrm>
            <a:off x="623888" y="1266614"/>
            <a:ext cx="10325100" cy="184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200000"/>
              </a:lnSpc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除了汽和云，“我”还会变成什么？</a:t>
            </a:r>
            <a:endParaRPr lang="en-US" altLang="zh-CN" sz="28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 eaLnBrk="1" hangingPunct="1">
              <a:lnSpc>
                <a:spcPct val="200000"/>
              </a:lnSpc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读第</a:t>
            </a:r>
            <a:r>
              <a:rPr lang="en-US" altLang="zh-CN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自然段，找一找，并说一说。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05217" y="259882"/>
            <a:ext cx="2195415" cy="681343"/>
            <a:chOff x="305216" y="259882"/>
            <a:chExt cx="1116512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84437"/>
              <a:ext cx="928712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自读课文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58804" y="2210219"/>
            <a:ext cx="2752167" cy="392388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63544" y="1303020"/>
            <a:ext cx="11091333" cy="184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hangingPunct="1">
              <a:lnSpc>
                <a:spcPct val="200000"/>
              </a:lnSpc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我在空中越升越高，体温越来越低，变成了无数小水滴。小水滴聚在一起落下来，人们叫我“雨”。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827694" y="2465494"/>
            <a:ext cx="614902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8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雨</a:t>
            </a:r>
          </a:p>
        </p:txBody>
      </p:sp>
      <p:sp>
        <p:nvSpPr>
          <p:cNvPr id="9" name="椭圆 8"/>
          <p:cNvSpPr/>
          <p:nvPr/>
        </p:nvSpPr>
        <p:spPr>
          <a:xfrm>
            <a:off x="1695873" y="2439248"/>
            <a:ext cx="502915" cy="5539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anchor="ctr"/>
          <a:lstStyle/>
          <a:p>
            <a:pPr algn="ctr" defTabSz="1219200" eaLnBrk="0" hangingPunct="0">
              <a:defRPr/>
            </a:pP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7" y="259882"/>
            <a:ext cx="2195415" cy="681343"/>
            <a:chOff x="305216" y="259882"/>
            <a:chExt cx="1116512" cy="346508"/>
          </a:xfrm>
        </p:grpSpPr>
        <p:sp>
          <p:nvSpPr>
            <p:cNvPr id="7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93016" y="284437"/>
              <a:ext cx="928712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自读课文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58804" y="2210219"/>
            <a:ext cx="2752167" cy="392388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05217" y="1480204"/>
            <a:ext cx="11505784" cy="68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hangingPunct="1">
              <a:lnSpc>
                <a:spcPct val="130000"/>
              </a:lnSpc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有时候我变成小硬球打下来，人们就叫我“冰雹”。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7457150" y="1554948"/>
            <a:ext cx="983593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8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冰雹</a:t>
            </a:r>
          </a:p>
        </p:txBody>
      </p:sp>
      <p:sp>
        <p:nvSpPr>
          <p:cNvPr id="9" name="椭圆 8"/>
          <p:cNvSpPr/>
          <p:nvPr/>
        </p:nvSpPr>
        <p:spPr>
          <a:xfrm>
            <a:off x="3981665" y="1523150"/>
            <a:ext cx="535516" cy="5973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anchor="ctr"/>
          <a:lstStyle/>
          <a:p>
            <a:pPr algn="ctr" defTabSz="1219200" eaLnBrk="0" hangingPunct="0">
              <a:defRPr/>
            </a:pP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4789" y="2868463"/>
            <a:ext cx="3195636" cy="239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305217" y="259882"/>
            <a:ext cx="2195415" cy="681343"/>
            <a:chOff x="305216" y="259882"/>
            <a:chExt cx="1116512" cy="346508"/>
          </a:xfrm>
        </p:grpSpPr>
        <p:sp>
          <p:nvSpPr>
            <p:cNvPr id="7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93016" y="284437"/>
              <a:ext cx="928712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自读课文</a:t>
              </a:r>
            </a:p>
          </p:txBody>
        </p:sp>
      </p:grp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2924" y="2868463"/>
            <a:ext cx="3376249" cy="239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6498" y="2760881"/>
            <a:ext cx="3322095" cy="214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0" y="1397115"/>
            <a:ext cx="10511367" cy="634591"/>
          </a:xfrm>
          <a:prstGeom prst="rect">
            <a:avLst/>
          </a:prstGeom>
          <a:noFill/>
          <a:ln>
            <a:noFill/>
          </a:ln>
        </p:spPr>
        <p:txBody>
          <a:bodyPr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hangingPunct="1">
              <a:lnSpc>
                <a:spcPct val="130000"/>
              </a:lnSpc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　　到了冬天，我变成小花朵飘下来，人们又叫我“雪”。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8176018" y="1477714"/>
            <a:ext cx="614902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雪</a:t>
            </a:r>
          </a:p>
        </p:txBody>
      </p:sp>
      <p:sp>
        <p:nvSpPr>
          <p:cNvPr id="9" name="椭圆 8"/>
          <p:cNvSpPr/>
          <p:nvPr/>
        </p:nvSpPr>
        <p:spPr>
          <a:xfrm>
            <a:off x="4646885" y="1436723"/>
            <a:ext cx="550923" cy="6128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anchor="ctr"/>
          <a:lstStyle/>
          <a:p>
            <a:pPr algn="ctr" defTabSz="1219200" eaLnBrk="0" hangingPunct="0">
              <a:defRPr/>
            </a:pP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7" y="259882"/>
            <a:ext cx="2195415" cy="681343"/>
            <a:chOff x="305216" y="259882"/>
            <a:chExt cx="1116512" cy="346508"/>
          </a:xfrm>
        </p:grpSpPr>
        <p:sp>
          <p:nvSpPr>
            <p:cNvPr id="8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93016" y="284437"/>
              <a:ext cx="928712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自读课文</a:t>
              </a:r>
            </a:p>
          </p:txBody>
        </p:sp>
      </p:grpSp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8520" y="2760881"/>
            <a:ext cx="3219288" cy="214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5877" y="2882593"/>
            <a:ext cx="3437887" cy="2291924"/>
          </a:xfrm>
          <a:prstGeom prst="cloud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196770" y="1506585"/>
            <a:ext cx="10912194" cy="68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hangingPunct="1">
              <a:lnSpc>
                <a:spcPct val="130000"/>
              </a:lnSpc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凉爽的清晨，我在花瓣上滚来滚去，人们叫我“</a:t>
            </a:r>
            <a:r>
              <a:rPr lang="zh-CN" altLang="en-US" sz="2800" u="sng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</a:t>
            </a: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”。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8566177" y="1506585"/>
            <a:ext cx="983593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露珠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05217" y="259882"/>
            <a:ext cx="3426521" cy="681343"/>
            <a:chOff x="305216" y="259882"/>
            <a:chExt cx="1742610" cy="346508"/>
          </a:xfrm>
        </p:grpSpPr>
        <p:sp>
          <p:nvSpPr>
            <p:cNvPr id="8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93016" y="284437"/>
              <a:ext cx="1554810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想一想，说一说</a:t>
              </a:r>
            </a:p>
          </p:txBody>
        </p:sp>
      </p:grp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230" y="2721203"/>
            <a:ext cx="3247234" cy="2453314"/>
          </a:xfrm>
          <a:prstGeom prst="cloud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5"/>
          <p:cNvSpPr txBox="1">
            <a:spLocks noChangeArrowheads="1"/>
          </p:cNvSpPr>
          <p:nvPr/>
        </p:nvSpPr>
        <p:spPr bwMode="auto">
          <a:xfrm>
            <a:off x="292102" y="1421004"/>
            <a:ext cx="11226798" cy="68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hangingPunct="1">
              <a:lnSpc>
                <a:spcPct val="130000"/>
              </a:lnSpc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清晨，我变成神秘的青纱，遮住了你的眼睛。人们叫我“</a:t>
            </a:r>
            <a:r>
              <a:rPr lang="zh-CN" altLang="en-US" sz="2800" u="sng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      </a:t>
            </a: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”。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0058356" y="1421004"/>
            <a:ext cx="614902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雾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460" y="2632326"/>
            <a:ext cx="3308028" cy="2205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组合 5"/>
          <p:cNvGrpSpPr/>
          <p:nvPr/>
        </p:nvGrpSpPr>
        <p:grpSpPr>
          <a:xfrm>
            <a:off x="305217" y="259882"/>
            <a:ext cx="3426521" cy="681343"/>
            <a:chOff x="305216" y="259882"/>
            <a:chExt cx="1742610" cy="346508"/>
          </a:xfrm>
        </p:grpSpPr>
        <p:sp>
          <p:nvSpPr>
            <p:cNvPr id="7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93016" y="284437"/>
              <a:ext cx="1554810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想一想，说一说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759" y="2752906"/>
            <a:ext cx="3526382" cy="2205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5"/>
          <p:cNvSpPr txBox="1">
            <a:spLocks noChangeArrowheads="1"/>
          </p:cNvSpPr>
          <p:nvPr/>
        </p:nvSpPr>
        <p:spPr bwMode="auto">
          <a:xfrm>
            <a:off x="317766" y="1472234"/>
            <a:ext cx="11201134" cy="68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hangingPunct="1">
              <a:lnSpc>
                <a:spcPct val="130000"/>
              </a:lnSpc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秋天，我变成晶莹的小冰花，盖在动植物上。人们叫我“</a:t>
            </a:r>
            <a:r>
              <a:rPr lang="zh-CN" altLang="en-US" sz="2800" u="sng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   </a:t>
            </a: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”。 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9904047" y="1472234"/>
            <a:ext cx="614902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霜</a:t>
            </a:r>
          </a:p>
        </p:txBody>
      </p:sp>
      <p:pic>
        <p:nvPicPr>
          <p:cNvPr id="32771" name="图片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5985" y="2643099"/>
            <a:ext cx="3314204" cy="232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305217" y="259882"/>
            <a:ext cx="3426521" cy="681343"/>
            <a:chOff x="305216" y="259882"/>
            <a:chExt cx="1742610" cy="346508"/>
          </a:xfrm>
        </p:grpSpPr>
        <p:sp>
          <p:nvSpPr>
            <p:cNvPr id="6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93016" y="284437"/>
              <a:ext cx="1554810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想一想，说一说</a:t>
              </a:r>
            </a:p>
          </p:txBody>
        </p:sp>
      </p:grpSp>
      <p:pic>
        <p:nvPicPr>
          <p:cNvPr id="8" name="图片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1379" y="2643098"/>
            <a:ext cx="3482452" cy="232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矩形 3"/>
          <p:cNvSpPr>
            <a:spLocks noChangeArrowheads="1"/>
          </p:cNvSpPr>
          <p:nvPr/>
        </p:nvSpPr>
        <p:spPr bwMode="auto">
          <a:xfrm>
            <a:off x="660400" y="1806989"/>
            <a:ext cx="10494433" cy="184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hangingPunct="1">
              <a:lnSpc>
                <a:spcPct val="200000"/>
              </a:lnSpc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平常我在池子里睡觉，在小溪里散步，在江河里奔跑，在海洋里跳舞、唱歌、开大会。</a:t>
            </a:r>
          </a:p>
        </p:txBody>
      </p:sp>
      <p:sp>
        <p:nvSpPr>
          <p:cNvPr id="33794" name="矩形 5"/>
          <p:cNvSpPr>
            <a:spLocks noChangeArrowheads="1"/>
          </p:cNvSpPr>
          <p:nvPr/>
        </p:nvSpPr>
        <p:spPr bwMode="auto">
          <a:xfrm>
            <a:off x="660400" y="1385203"/>
            <a:ext cx="7083019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自读第</a:t>
            </a:r>
            <a:r>
              <a:rPr lang="en-US" altLang="zh-CN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自然段，说说“我”有哪些活动。</a:t>
            </a:r>
          </a:p>
        </p:txBody>
      </p:sp>
      <p:sp>
        <p:nvSpPr>
          <p:cNvPr id="8" name="椭圆 7"/>
          <p:cNvSpPr/>
          <p:nvPr/>
        </p:nvSpPr>
        <p:spPr>
          <a:xfrm>
            <a:off x="3633957" y="2006758"/>
            <a:ext cx="787573" cy="708445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anchor="ctr"/>
          <a:lstStyle/>
          <a:p>
            <a:pPr algn="ctr" defTabSz="1219200" eaLnBrk="0" hangingPunct="0">
              <a:defRPr/>
            </a:pP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096000" y="1945564"/>
            <a:ext cx="893075" cy="785695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anchor="ctr"/>
          <a:lstStyle/>
          <a:p>
            <a:pPr algn="ctr" defTabSz="1219200" eaLnBrk="0" hangingPunct="0">
              <a:defRPr/>
            </a:pP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601813" y="2006758"/>
            <a:ext cx="830027" cy="788312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anchor="ctr"/>
          <a:lstStyle/>
          <a:p>
            <a:pPr algn="ctr" defTabSz="1219200" eaLnBrk="0" hangingPunct="0">
              <a:defRPr/>
            </a:pP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128760" y="2879738"/>
            <a:ext cx="760204" cy="714362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anchor="ctr"/>
          <a:lstStyle/>
          <a:p>
            <a:pPr algn="ctr" defTabSz="1219200" eaLnBrk="0" hangingPunct="0">
              <a:defRPr/>
            </a:pP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172451" y="2899751"/>
            <a:ext cx="845756" cy="694349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anchor="ctr"/>
          <a:lstStyle/>
          <a:p>
            <a:pPr algn="ctr" defTabSz="1219200" eaLnBrk="0" hangingPunct="0">
              <a:defRPr/>
            </a:pP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208390" y="2858060"/>
            <a:ext cx="1213139" cy="77773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anchor="ctr"/>
          <a:lstStyle/>
          <a:p>
            <a:pPr algn="ctr" defTabSz="1219200" eaLnBrk="0" hangingPunct="0">
              <a:defRPr/>
            </a:pP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74539" y="2138561"/>
            <a:ext cx="393700" cy="4064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9" tIns="60955" rIns="121909" bIns="60955" anchor="ctr"/>
          <a:lstStyle/>
          <a:p>
            <a:pPr algn="ctr" defTabSz="1219200" eaLnBrk="0" hangingPunct="0">
              <a:defRPr/>
            </a:pPr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lang="zh-CN" altLang="en-US" sz="2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05217" y="259882"/>
            <a:ext cx="3426521" cy="681343"/>
            <a:chOff x="305216" y="259882"/>
            <a:chExt cx="1742610" cy="346508"/>
          </a:xfrm>
        </p:grpSpPr>
        <p:sp>
          <p:nvSpPr>
            <p:cNvPr id="16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93016" y="284437"/>
              <a:ext cx="1554810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想一想，说一说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5000" y="1607737"/>
            <a:ext cx="3077527" cy="1768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5000" y="3933799"/>
            <a:ext cx="3077527" cy="1908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564052" y="4539703"/>
            <a:ext cx="2458355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8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在江河里奔跑</a:t>
            </a:r>
            <a:endParaRPr lang="zh-CN" altLang="en-US" sz="28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502812" y="2144984"/>
            <a:ext cx="5039190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8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在海洋里跳舞、唱歌、开大会</a:t>
            </a:r>
            <a:endParaRPr lang="zh-CN" altLang="en-US" sz="28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7" y="259882"/>
            <a:ext cx="3426521" cy="681343"/>
            <a:chOff x="305216" y="259882"/>
            <a:chExt cx="1742610" cy="346508"/>
          </a:xfrm>
        </p:grpSpPr>
        <p:sp>
          <p:nvSpPr>
            <p:cNvPr id="8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93016" y="284437"/>
              <a:ext cx="1554810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想一想，说一说</a:t>
              </a:r>
            </a:p>
          </p:txBody>
        </p:sp>
      </p:grpSp>
      <p:sp>
        <p:nvSpPr>
          <p:cNvPr id="4" name="圆角矩形 3"/>
          <p:cNvSpPr/>
          <p:nvPr/>
        </p:nvSpPr>
        <p:spPr>
          <a:xfrm>
            <a:off x="851108" y="1341120"/>
            <a:ext cx="10396012" cy="4792980"/>
          </a:xfrm>
          <a:prstGeom prst="roundRect">
            <a:avLst/>
          </a:prstGeom>
          <a:noFill/>
          <a:ln w="38100">
            <a:solidFill>
              <a:srgbClr val="AA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3844781"/>
            <a:ext cx="3030775" cy="1968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605171"/>
            <a:ext cx="3030775" cy="1975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324308" y="4604312"/>
            <a:ext cx="2458355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8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在池子里睡觉</a:t>
            </a:r>
            <a:endParaRPr lang="zh-CN" altLang="en-US" sz="28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2447136" y="1941781"/>
            <a:ext cx="2458355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8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在小溪里散步</a:t>
            </a:r>
            <a:endParaRPr lang="zh-CN" altLang="en-US" sz="28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05217" y="259882"/>
            <a:ext cx="3426521" cy="681343"/>
            <a:chOff x="305216" y="259882"/>
            <a:chExt cx="1742610" cy="346508"/>
          </a:xfrm>
        </p:grpSpPr>
        <p:sp>
          <p:nvSpPr>
            <p:cNvPr id="9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493016" y="284437"/>
              <a:ext cx="1554810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想一想，说一说</a:t>
              </a:r>
            </a:p>
          </p:txBody>
        </p:sp>
      </p:grpSp>
      <p:sp>
        <p:nvSpPr>
          <p:cNvPr id="11" name="圆角矩形 10"/>
          <p:cNvSpPr/>
          <p:nvPr/>
        </p:nvSpPr>
        <p:spPr>
          <a:xfrm>
            <a:off x="851108" y="1341120"/>
            <a:ext cx="10396012" cy="4792980"/>
          </a:xfrm>
          <a:prstGeom prst="roundRect">
            <a:avLst/>
          </a:prstGeom>
          <a:noFill/>
          <a:ln w="38100">
            <a:solidFill>
              <a:srgbClr val="AA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13704" y="1317590"/>
            <a:ext cx="8621184" cy="1463284"/>
          </a:xfrm>
          <a:prstGeom prst="rect">
            <a:avLst/>
          </a:prstGeom>
        </p:spPr>
        <p:txBody>
          <a:bodyPr lIns="91416" tIns="45719" rIns="91416" bIns="45719">
            <a:spAutoFit/>
          </a:bodyPr>
          <a:lstStyle/>
          <a:p>
            <a:pPr defTabSz="913765">
              <a:lnSpc>
                <a:spcPct val="200000"/>
              </a:lnSpc>
              <a:defRPr/>
            </a:pPr>
            <a:r>
              <a:rPr lang="en-US" altLang="zh-CN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读准字音，读通句子</a:t>
            </a:r>
            <a:r>
              <a:rPr lang="en-US" altLang="zh-CN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难读的句子多读几遍。</a:t>
            </a:r>
          </a:p>
          <a:p>
            <a:pPr defTabSz="913765">
              <a:lnSpc>
                <a:spcPct val="200000"/>
              </a:lnSpc>
              <a:defRPr/>
            </a:pPr>
            <a:r>
              <a:rPr lang="en-US" altLang="zh-CN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课文一共有几个自然段，标上序号。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05216" y="259882"/>
            <a:ext cx="2195414" cy="681343"/>
            <a:chOff x="305216" y="259882"/>
            <a:chExt cx="1116513" cy="346508"/>
          </a:xfrm>
        </p:grpSpPr>
        <p:sp>
          <p:nvSpPr>
            <p:cNvPr id="9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493016" y="284437"/>
              <a:ext cx="928713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初读要求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58804" y="2210219"/>
            <a:ext cx="2752167" cy="392388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矩形 2"/>
          <p:cNvSpPr>
            <a:spLocks noChangeArrowheads="1"/>
          </p:cNvSpPr>
          <p:nvPr/>
        </p:nvSpPr>
        <p:spPr bwMode="auto">
          <a:xfrm>
            <a:off x="754013" y="2500811"/>
            <a:ext cx="10788750" cy="335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hangingPunct="1">
              <a:lnSpc>
                <a:spcPct val="150000"/>
              </a:lnSpc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有时候我很温和，有时候我却很暴躁。</a:t>
            </a: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我做过许多好事，灌溉田地，发动机器，帮助人们工作。我也做过许多坏事，淹没庄稼，冲毁房屋，给人们带来灾害。人们想出种种办法管住我，让我光做好事，不做坏事。</a:t>
            </a:r>
          </a:p>
          <a:p>
            <a:pPr defTabSz="1219200" hangingPunct="1">
              <a:lnSpc>
                <a:spcPct val="150000"/>
              </a:lnSpc>
            </a:pPr>
            <a:endParaRPr lang="zh-CN" altLang="en-US" sz="28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866" name="矩形 1"/>
          <p:cNvSpPr>
            <a:spLocks noChangeArrowheads="1"/>
          </p:cNvSpPr>
          <p:nvPr/>
        </p:nvSpPr>
        <p:spPr bwMode="auto">
          <a:xfrm>
            <a:off x="623888" y="1189217"/>
            <a:ext cx="11049000" cy="141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150000"/>
              </a:lnSpc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自读第</a:t>
            </a:r>
            <a:r>
              <a:rPr lang="en-US" altLang="zh-CN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自然段，“我”的脾气是怎样变化的？</a:t>
            </a:r>
            <a:endParaRPr lang="en-US" altLang="zh-CN" sz="28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在不同的脾气下“我”会做什么？</a:t>
            </a:r>
          </a:p>
        </p:txBody>
      </p:sp>
      <p:sp>
        <p:nvSpPr>
          <p:cNvPr id="5" name="椭圆 4"/>
          <p:cNvSpPr/>
          <p:nvPr/>
        </p:nvSpPr>
        <p:spPr>
          <a:xfrm>
            <a:off x="873193" y="2715254"/>
            <a:ext cx="317500" cy="338667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9" tIns="60955" rIns="121909" bIns="60955" anchor="ctr"/>
          <a:lstStyle/>
          <a:p>
            <a:pPr algn="ctr" defTabSz="1219200" eaLnBrk="0" hangingPunct="0">
              <a:defRPr/>
            </a:pPr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lang="zh-CN" altLang="en-US" sz="2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7" y="259882"/>
            <a:ext cx="3426521" cy="681343"/>
            <a:chOff x="305216" y="259882"/>
            <a:chExt cx="1742610" cy="346508"/>
          </a:xfrm>
        </p:grpSpPr>
        <p:sp>
          <p:nvSpPr>
            <p:cNvPr id="7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93016" y="284437"/>
              <a:ext cx="1554810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想一想，说一说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3585" y="2486019"/>
            <a:ext cx="3267437" cy="21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476818" y="4970550"/>
            <a:ext cx="1720974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灌溉田地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7952448" y="4970550"/>
            <a:ext cx="1720974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发动机器</a:t>
            </a:r>
          </a:p>
        </p:txBody>
      </p:sp>
      <p:pic>
        <p:nvPicPr>
          <p:cNvPr id="144389" name="图片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1768" y="2486019"/>
            <a:ext cx="3262332" cy="21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矩形 10"/>
          <p:cNvSpPr>
            <a:spLocks noChangeArrowheads="1"/>
          </p:cNvSpPr>
          <p:nvPr/>
        </p:nvSpPr>
        <p:spPr bwMode="auto">
          <a:xfrm>
            <a:off x="5419858" y="1487950"/>
            <a:ext cx="1352283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做好事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05217" y="259882"/>
            <a:ext cx="3426521" cy="681343"/>
            <a:chOff x="305216" y="259882"/>
            <a:chExt cx="1742610" cy="346508"/>
          </a:xfrm>
        </p:grpSpPr>
        <p:sp>
          <p:nvSpPr>
            <p:cNvPr id="10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93016" y="284437"/>
              <a:ext cx="1554810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想一想，说一说</a:t>
              </a:r>
            </a:p>
          </p:txBody>
        </p:sp>
      </p:grpSp>
      <p:sp>
        <p:nvSpPr>
          <p:cNvPr id="12" name="圆角矩形 11"/>
          <p:cNvSpPr/>
          <p:nvPr/>
        </p:nvSpPr>
        <p:spPr>
          <a:xfrm>
            <a:off x="851108" y="1341120"/>
            <a:ext cx="10396012" cy="4792980"/>
          </a:xfrm>
          <a:prstGeom prst="roundRect">
            <a:avLst/>
          </a:prstGeom>
          <a:noFill/>
          <a:ln w="38100">
            <a:solidFill>
              <a:srgbClr val="AA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299317" y="5045948"/>
            <a:ext cx="1682502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淹没庄稼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7906746" y="5045948"/>
            <a:ext cx="1682502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800" kern="0">
                <a:ea typeface="思源黑体 CN Medium" panose="020B0600000000000000" pitchFamily="34" charset="-122"/>
                <a:sym typeface="Arial" panose="020B0604020202020204" pitchFamily="34" charset="0"/>
              </a:rPr>
              <a:t>冲毁房屋</a:t>
            </a:r>
          </a:p>
        </p:txBody>
      </p:sp>
      <p:sp>
        <p:nvSpPr>
          <p:cNvPr id="38915" name="矩形 10"/>
          <p:cNvSpPr>
            <a:spLocks noChangeArrowheads="1"/>
          </p:cNvSpPr>
          <p:nvPr/>
        </p:nvSpPr>
        <p:spPr bwMode="auto">
          <a:xfrm>
            <a:off x="5468271" y="1405380"/>
            <a:ext cx="1323429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做坏事</a:t>
            </a:r>
          </a:p>
        </p:txBody>
      </p:sp>
      <p:pic>
        <p:nvPicPr>
          <p:cNvPr id="8" name="Picture 9" descr="shouyedizhou20070730-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539" y="2407552"/>
            <a:ext cx="3636877" cy="225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1700" y="2407552"/>
            <a:ext cx="3288849" cy="225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305217" y="259882"/>
            <a:ext cx="3426521" cy="681343"/>
            <a:chOff x="305216" y="259882"/>
            <a:chExt cx="1742610" cy="346508"/>
          </a:xfrm>
        </p:grpSpPr>
        <p:sp>
          <p:nvSpPr>
            <p:cNvPr id="11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93016" y="284437"/>
              <a:ext cx="1554810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想一想，说一说</a:t>
              </a:r>
            </a:p>
          </p:txBody>
        </p:sp>
      </p:grpSp>
      <p:sp>
        <p:nvSpPr>
          <p:cNvPr id="13" name="圆角矩形 12"/>
          <p:cNvSpPr/>
          <p:nvPr/>
        </p:nvSpPr>
        <p:spPr>
          <a:xfrm>
            <a:off x="851108" y="1341120"/>
            <a:ext cx="10396012" cy="4792980"/>
          </a:xfrm>
          <a:prstGeom prst="roundRect">
            <a:avLst/>
          </a:prstGeom>
          <a:noFill/>
          <a:ln w="38100">
            <a:solidFill>
              <a:srgbClr val="AA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0" b="263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/>
          <p:cNvSpPr/>
          <p:nvPr/>
        </p:nvSpPr>
        <p:spPr>
          <a:xfrm>
            <a:off x="3328899" y="0"/>
            <a:ext cx="8863101" cy="6858000"/>
          </a:xfrm>
          <a:custGeom>
            <a:avLst/>
            <a:gdLst>
              <a:gd name="connsiteX0" fmla="*/ 0 w 8863101"/>
              <a:gd name="connsiteY0" fmla="*/ 0 h 6858000"/>
              <a:gd name="connsiteX1" fmla="*/ 8863101 w 8863101"/>
              <a:gd name="connsiteY1" fmla="*/ 0 h 6858000"/>
              <a:gd name="connsiteX2" fmla="*/ 8863101 w 8863101"/>
              <a:gd name="connsiteY2" fmla="*/ 6858000 h 6858000"/>
              <a:gd name="connsiteX3" fmla="*/ 7749780 w 88631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63101" h="6858000">
                <a:moveTo>
                  <a:pt x="0" y="0"/>
                </a:moveTo>
                <a:lnTo>
                  <a:pt x="8863101" y="0"/>
                </a:lnTo>
                <a:lnTo>
                  <a:pt x="8863101" y="6858000"/>
                </a:lnTo>
                <a:lnTo>
                  <a:pt x="7749780" y="685800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87000"/>
                </a:schemeClr>
              </a:gs>
              <a:gs pos="11000">
                <a:schemeClr val="bg1"/>
              </a:gs>
            </a:gsLst>
            <a:lin ang="81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kern="0">
              <a:solidFill>
                <a:prstClr val="white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任意多边形: 形状 8"/>
          <p:cNvSpPr/>
          <p:nvPr/>
        </p:nvSpPr>
        <p:spPr>
          <a:xfrm>
            <a:off x="1" y="0"/>
            <a:ext cx="11078677" cy="6858000"/>
          </a:xfrm>
          <a:custGeom>
            <a:avLst/>
            <a:gdLst>
              <a:gd name="connsiteX0" fmla="*/ 0 w 10026669"/>
              <a:gd name="connsiteY0" fmla="*/ 0 h 6858000"/>
              <a:gd name="connsiteX1" fmla="*/ 3012792 w 10026669"/>
              <a:gd name="connsiteY1" fmla="*/ 0 h 6858000"/>
              <a:gd name="connsiteX2" fmla="*/ 10026669 w 10026669"/>
              <a:gd name="connsiteY2" fmla="*/ 6858000 h 6858000"/>
              <a:gd name="connsiteX3" fmla="*/ 0 w 1002666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6669" h="6858000">
                <a:moveTo>
                  <a:pt x="0" y="0"/>
                </a:moveTo>
                <a:lnTo>
                  <a:pt x="3012792" y="0"/>
                </a:lnTo>
                <a:lnTo>
                  <a:pt x="10026669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68000">
                <a:srgbClr val="9E3C3C"/>
              </a:gs>
              <a:gs pos="0">
                <a:srgbClr val="9E3C3C">
                  <a:alpha val="69000"/>
                </a:srgbClr>
              </a:gs>
            </a:gsLst>
            <a:lin ang="8100000" scaled="1"/>
            <a:tileRect/>
          </a:gradFill>
          <a:ln w="12700" cap="flat" cmpd="sng" algn="ctr">
            <a:solidFill>
              <a:srgbClr val="9E3C3C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图片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928" y="1038785"/>
            <a:ext cx="3621651" cy="4983629"/>
          </a:xfrm>
          <a:prstGeom prst="rect">
            <a:avLst/>
          </a:prstGeom>
          <a:noFill/>
          <a:ln w="22225">
            <a:solidFill>
              <a:srgbClr val="FDFBF8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PA-组合 24"/>
          <p:cNvGrpSpPr/>
          <p:nvPr/>
        </p:nvGrpSpPr>
        <p:grpSpPr>
          <a:xfrm>
            <a:off x="518339" y="1647137"/>
            <a:ext cx="6404513" cy="3563726"/>
            <a:chOff x="518339" y="1348621"/>
            <a:chExt cx="6404513" cy="3563726"/>
          </a:xfrm>
        </p:grpSpPr>
        <p:sp>
          <p:nvSpPr>
            <p:cNvPr id="15" name="PA-文本框 6"/>
            <p:cNvSpPr txBox="1"/>
            <p:nvPr/>
          </p:nvSpPr>
          <p:spPr>
            <a:xfrm>
              <a:off x="711201" y="2775196"/>
              <a:ext cx="601879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defTabSz="1219200">
                <a:defRPr/>
              </a:pPr>
              <a:r>
                <a:rPr lang="zh-CN" altLang="en-US" sz="6000" dirty="0">
                  <a:solidFill>
                    <a:schemeClr val="bg1"/>
                  </a:solidFill>
                  <a:latin typeface="演示斜黑体" panose="00000A08000000000000" pitchFamily="50" charset="-122"/>
                  <a:ea typeface="演示斜黑体" panose="00000A08000000000000" pitchFamily="50" charset="-122"/>
                  <a:cs typeface="OPPOSans R" panose="00020600040101010101" pitchFamily="18" charset="-122"/>
                  <a:sym typeface="Arial" panose="020B0604020202020204" pitchFamily="34" charset="0"/>
                </a:rPr>
                <a:t>感谢各位聆听</a:t>
              </a:r>
            </a:p>
          </p:txBody>
        </p:sp>
        <p:sp>
          <p:nvSpPr>
            <p:cNvPr id="16" name="PA-文本框 7"/>
            <p:cNvSpPr txBox="1"/>
            <p:nvPr/>
          </p:nvSpPr>
          <p:spPr>
            <a:xfrm>
              <a:off x="2605567" y="4392996"/>
              <a:ext cx="2230056" cy="519351"/>
            </a:xfrm>
            <a:prstGeom prst="roundRect">
              <a:avLst>
                <a:gd name="adj" fmla="val 50000"/>
              </a:avLst>
            </a:prstGeom>
            <a:solidFill>
              <a:srgbClr val="9A3B39"/>
            </a:solidFill>
            <a:ln w="31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汇报人：</a:t>
              </a: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xippt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7" name="PA-文本框 8"/>
            <p:cNvSpPr txBox="1"/>
            <p:nvPr/>
          </p:nvSpPr>
          <p:spPr>
            <a:xfrm>
              <a:off x="518339" y="3805651"/>
              <a:ext cx="6404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PEOPLE'S EDUCATION EDITION LANGUAGE SECOND GRADE FIRST VOLUME</a:t>
              </a:r>
            </a:p>
          </p:txBody>
        </p:sp>
        <p:sp>
          <p:nvSpPr>
            <p:cNvPr id="18" name="PA-文本框 6"/>
            <p:cNvSpPr txBox="1"/>
            <p:nvPr/>
          </p:nvSpPr>
          <p:spPr>
            <a:xfrm>
              <a:off x="1488259" y="2376386"/>
              <a:ext cx="44646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语文  二年级  上册   配人教版</a:t>
              </a:r>
            </a:p>
          </p:txBody>
        </p:sp>
        <p:sp>
          <p:nvSpPr>
            <p:cNvPr id="19" name="PA-smiling-tooth-with-hands_33918"/>
            <p:cNvSpPr>
              <a:spLocks noChangeAspect="1"/>
            </p:cNvSpPr>
            <p:nvPr/>
          </p:nvSpPr>
          <p:spPr bwMode="auto">
            <a:xfrm>
              <a:off x="3342400" y="1348621"/>
              <a:ext cx="756390" cy="753609"/>
            </a:xfrm>
            <a:custGeom>
              <a:avLst/>
              <a:gdLst>
                <a:gd name="T0" fmla="*/ 0 w 11335"/>
                <a:gd name="T1" fmla="*/ 11121 h 11292"/>
                <a:gd name="T2" fmla="*/ 3228 w 11335"/>
                <a:gd name="T3" fmla="*/ 170 h 11292"/>
                <a:gd name="T4" fmla="*/ 3242 w 11335"/>
                <a:gd name="T5" fmla="*/ 11121 h 11292"/>
                <a:gd name="T6" fmla="*/ 3100 w 11335"/>
                <a:gd name="T7" fmla="*/ 10993 h 11292"/>
                <a:gd name="T8" fmla="*/ 142 w 11335"/>
                <a:gd name="T9" fmla="*/ 298 h 11292"/>
                <a:gd name="T10" fmla="*/ 1621 w 11335"/>
                <a:gd name="T11" fmla="*/ 2460 h 11292"/>
                <a:gd name="T12" fmla="*/ 1621 w 11335"/>
                <a:gd name="T13" fmla="*/ 1294 h 11292"/>
                <a:gd name="T14" fmla="*/ 1621 w 11335"/>
                <a:gd name="T15" fmla="*/ 2460 h 11292"/>
                <a:gd name="T16" fmla="*/ 1166 w 11335"/>
                <a:gd name="T17" fmla="*/ 1891 h 11292"/>
                <a:gd name="T18" fmla="*/ 2076 w 11335"/>
                <a:gd name="T19" fmla="*/ 1891 h 11292"/>
                <a:gd name="T20" fmla="*/ 71 w 11335"/>
                <a:gd name="T21" fmla="*/ 7281 h 11292"/>
                <a:gd name="T22" fmla="*/ 3171 w 11335"/>
                <a:gd name="T23" fmla="*/ 7409 h 11292"/>
                <a:gd name="T24" fmla="*/ 71 w 11335"/>
                <a:gd name="T25" fmla="*/ 7281 h 11292"/>
                <a:gd name="T26" fmla="*/ 3171 w 11335"/>
                <a:gd name="T27" fmla="*/ 7779 h 11292"/>
                <a:gd name="T28" fmla="*/ 71 w 11335"/>
                <a:gd name="T29" fmla="*/ 7907 h 11292"/>
                <a:gd name="T30" fmla="*/ 6712 w 11335"/>
                <a:gd name="T31" fmla="*/ 11121 h 11292"/>
                <a:gd name="T32" fmla="*/ 3484 w 11335"/>
                <a:gd name="T33" fmla="*/ 170 h 11292"/>
                <a:gd name="T34" fmla="*/ 6712 w 11335"/>
                <a:gd name="T35" fmla="*/ 11121 h 11292"/>
                <a:gd name="T36" fmla="*/ 6570 w 11335"/>
                <a:gd name="T37" fmla="*/ 10993 h 11292"/>
                <a:gd name="T38" fmla="*/ 3612 w 11335"/>
                <a:gd name="T39" fmla="*/ 298 h 11292"/>
                <a:gd name="T40" fmla="*/ 5105 w 11335"/>
                <a:gd name="T41" fmla="*/ 2460 h 11292"/>
                <a:gd name="T42" fmla="*/ 5105 w 11335"/>
                <a:gd name="T43" fmla="*/ 1294 h 11292"/>
                <a:gd name="T44" fmla="*/ 5105 w 11335"/>
                <a:gd name="T45" fmla="*/ 2460 h 11292"/>
                <a:gd name="T46" fmla="*/ 4650 w 11335"/>
                <a:gd name="T47" fmla="*/ 1891 h 11292"/>
                <a:gd name="T48" fmla="*/ 5560 w 11335"/>
                <a:gd name="T49" fmla="*/ 1891 h 11292"/>
                <a:gd name="T50" fmla="*/ 3555 w 11335"/>
                <a:gd name="T51" fmla="*/ 7281 h 11292"/>
                <a:gd name="T52" fmla="*/ 6656 w 11335"/>
                <a:gd name="T53" fmla="*/ 7409 h 11292"/>
                <a:gd name="T54" fmla="*/ 3555 w 11335"/>
                <a:gd name="T55" fmla="*/ 7281 h 11292"/>
                <a:gd name="T56" fmla="*/ 6656 w 11335"/>
                <a:gd name="T57" fmla="*/ 7779 h 11292"/>
                <a:gd name="T58" fmla="*/ 3555 w 11335"/>
                <a:gd name="T59" fmla="*/ 7907 h 11292"/>
                <a:gd name="T60" fmla="*/ 8120 w 11335"/>
                <a:gd name="T61" fmla="*/ 11292 h 11292"/>
                <a:gd name="T62" fmla="*/ 9884 w 11335"/>
                <a:gd name="T63" fmla="*/ 0 h 11292"/>
                <a:gd name="T64" fmla="*/ 8120 w 11335"/>
                <a:gd name="T65" fmla="*/ 11292 h 11292"/>
                <a:gd name="T66" fmla="*/ 8234 w 11335"/>
                <a:gd name="T67" fmla="*/ 11136 h 11292"/>
                <a:gd name="T68" fmla="*/ 9770 w 11335"/>
                <a:gd name="T69" fmla="*/ 156 h 11292"/>
                <a:gd name="T70" fmla="*/ 8504 w 11335"/>
                <a:gd name="T71" fmla="*/ 2489 h 11292"/>
                <a:gd name="T72" fmla="*/ 7921 w 11335"/>
                <a:gd name="T73" fmla="*/ 1991 h 11292"/>
                <a:gd name="T74" fmla="*/ 8419 w 11335"/>
                <a:gd name="T75" fmla="*/ 1337 h 11292"/>
                <a:gd name="T76" fmla="*/ 8576 w 11335"/>
                <a:gd name="T77" fmla="*/ 2489 h 11292"/>
                <a:gd name="T78" fmla="*/ 8504 w 11335"/>
                <a:gd name="T79" fmla="*/ 1465 h 11292"/>
                <a:gd name="T80" fmla="*/ 8149 w 11335"/>
                <a:gd name="T81" fmla="*/ 1635 h 11292"/>
                <a:gd name="T82" fmla="*/ 8234 w 11335"/>
                <a:gd name="T83" fmla="*/ 2261 h 11292"/>
                <a:gd name="T84" fmla="*/ 8945 w 11335"/>
                <a:gd name="T85" fmla="*/ 1849 h 11292"/>
                <a:gd name="T86" fmla="*/ 10758 w 11335"/>
                <a:gd name="T87" fmla="*/ 7065 h 11292"/>
                <a:gd name="T88" fmla="*/ 7701 w 11335"/>
                <a:gd name="T89" fmla="*/ 7600 h 11292"/>
                <a:gd name="T90" fmla="*/ 10758 w 11335"/>
                <a:gd name="T91" fmla="*/ 7065 h 11292"/>
                <a:gd name="T92" fmla="*/ 10832 w 11335"/>
                <a:gd name="T93" fmla="*/ 7688 h 11292"/>
                <a:gd name="T94" fmla="*/ 7742 w 11335"/>
                <a:gd name="T95" fmla="*/ 7970 h 1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335" h="11292">
                  <a:moveTo>
                    <a:pt x="3242" y="11121"/>
                  </a:moveTo>
                  <a:lnTo>
                    <a:pt x="0" y="11121"/>
                  </a:lnTo>
                  <a:lnTo>
                    <a:pt x="0" y="170"/>
                  </a:lnTo>
                  <a:lnTo>
                    <a:pt x="3228" y="170"/>
                  </a:lnTo>
                  <a:lnTo>
                    <a:pt x="3228" y="11121"/>
                  </a:lnTo>
                  <a:lnTo>
                    <a:pt x="3242" y="11121"/>
                  </a:lnTo>
                  <a:close/>
                  <a:moveTo>
                    <a:pt x="142" y="10993"/>
                  </a:moveTo>
                  <a:lnTo>
                    <a:pt x="3100" y="10993"/>
                  </a:lnTo>
                  <a:lnTo>
                    <a:pt x="3100" y="298"/>
                  </a:lnTo>
                  <a:lnTo>
                    <a:pt x="142" y="298"/>
                  </a:lnTo>
                  <a:lnTo>
                    <a:pt x="142" y="10993"/>
                  </a:lnTo>
                  <a:close/>
                  <a:moveTo>
                    <a:pt x="1621" y="2460"/>
                  </a:moveTo>
                  <a:cubicBezTo>
                    <a:pt x="1294" y="2460"/>
                    <a:pt x="1038" y="2204"/>
                    <a:pt x="1038" y="1877"/>
                  </a:cubicBezTo>
                  <a:cubicBezTo>
                    <a:pt x="1038" y="1550"/>
                    <a:pt x="1294" y="1294"/>
                    <a:pt x="1621" y="1294"/>
                  </a:cubicBezTo>
                  <a:cubicBezTo>
                    <a:pt x="1948" y="1294"/>
                    <a:pt x="2204" y="1550"/>
                    <a:pt x="2204" y="1877"/>
                  </a:cubicBezTo>
                  <a:cubicBezTo>
                    <a:pt x="2204" y="2204"/>
                    <a:pt x="1948" y="2460"/>
                    <a:pt x="1621" y="2460"/>
                  </a:cubicBezTo>
                  <a:close/>
                  <a:moveTo>
                    <a:pt x="1621" y="1436"/>
                  </a:moveTo>
                  <a:cubicBezTo>
                    <a:pt x="1379" y="1436"/>
                    <a:pt x="1166" y="1635"/>
                    <a:pt x="1166" y="1891"/>
                  </a:cubicBezTo>
                  <a:cubicBezTo>
                    <a:pt x="1166" y="2133"/>
                    <a:pt x="1365" y="2346"/>
                    <a:pt x="1621" y="2346"/>
                  </a:cubicBezTo>
                  <a:cubicBezTo>
                    <a:pt x="1863" y="2346"/>
                    <a:pt x="2076" y="2147"/>
                    <a:pt x="2076" y="1891"/>
                  </a:cubicBezTo>
                  <a:cubicBezTo>
                    <a:pt x="2076" y="1635"/>
                    <a:pt x="1863" y="1436"/>
                    <a:pt x="1621" y="1436"/>
                  </a:cubicBezTo>
                  <a:close/>
                  <a:moveTo>
                    <a:pt x="71" y="7281"/>
                  </a:moveTo>
                  <a:lnTo>
                    <a:pt x="3171" y="7281"/>
                  </a:lnTo>
                  <a:lnTo>
                    <a:pt x="3171" y="7409"/>
                  </a:lnTo>
                  <a:lnTo>
                    <a:pt x="71" y="7409"/>
                  </a:lnTo>
                  <a:lnTo>
                    <a:pt x="71" y="7281"/>
                  </a:lnTo>
                  <a:close/>
                  <a:moveTo>
                    <a:pt x="71" y="7779"/>
                  </a:moveTo>
                  <a:lnTo>
                    <a:pt x="3171" y="7779"/>
                  </a:lnTo>
                  <a:lnTo>
                    <a:pt x="3171" y="7907"/>
                  </a:lnTo>
                  <a:lnTo>
                    <a:pt x="71" y="7907"/>
                  </a:lnTo>
                  <a:lnTo>
                    <a:pt x="71" y="7779"/>
                  </a:lnTo>
                  <a:close/>
                  <a:moveTo>
                    <a:pt x="6712" y="11121"/>
                  </a:moveTo>
                  <a:lnTo>
                    <a:pt x="3484" y="11121"/>
                  </a:lnTo>
                  <a:lnTo>
                    <a:pt x="3484" y="170"/>
                  </a:lnTo>
                  <a:lnTo>
                    <a:pt x="6712" y="170"/>
                  </a:lnTo>
                  <a:lnTo>
                    <a:pt x="6712" y="11121"/>
                  </a:lnTo>
                  <a:close/>
                  <a:moveTo>
                    <a:pt x="3612" y="10993"/>
                  </a:moveTo>
                  <a:lnTo>
                    <a:pt x="6570" y="10993"/>
                  </a:lnTo>
                  <a:lnTo>
                    <a:pt x="6570" y="298"/>
                  </a:lnTo>
                  <a:lnTo>
                    <a:pt x="3612" y="298"/>
                  </a:lnTo>
                  <a:lnTo>
                    <a:pt x="3612" y="10993"/>
                  </a:lnTo>
                  <a:close/>
                  <a:moveTo>
                    <a:pt x="5105" y="2460"/>
                  </a:moveTo>
                  <a:cubicBezTo>
                    <a:pt x="4778" y="2460"/>
                    <a:pt x="4522" y="2204"/>
                    <a:pt x="4522" y="1877"/>
                  </a:cubicBezTo>
                  <a:cubicBezTo>
                    <a:pt x="4522" y="1550"/>
                    <a:pt x="4778" y="1294"/>
                    <a:pt x="5105" y="1294"/>
                  </a:cubicBezTo>
                  <a:cubicBezTo>
                    <a:pt x="5432" y="1294"/>
                    <a:pt x="5688" y="1550"/>
                    <a:pt x="5688" y="1877"/>
                  </a:cubicBezTo>
                  <a:cubicBezTo>
                    <a:pt x="5688" y="2204"/>
                    <a:pt x="5418" y="2460"/>
                    <a:pt x="5105" y="2460"/>
                  </a:cubicBezTo>
                  <a:close/>
                  <a:moveTo>
                    <a:pt x="5105" y="1436"/>
                  </a:moveTo>
                  <a:cubicBezTo>
                    <a:pt x="4864" y="1436"/>
                    <a:pt x="4650" y="1635"/>
                    <a:pt x="4650" y="1891"/>
                  </a:cubicBezTo>
                  <a:cubicBezTo>
                    <a:pt x="4650" y="2133"/>
                    <a:pt x="4849" y="2346"/>
                    <a:pt x="5105" y="2346"/>
                  </a:cubicBezTo>
                  <a:cubicBezTo>
                    <a:pt x="5347" y="2346"/>
                    <a:pt x="5560" y="2147"/>
                    <a:pt x="5560" y="1891"/>
                  </a:cubicBezTo>
                  <a:cubicBezTo>
                    <a:pt x="5546" y="1635"/>
                    <a:pt x="5347" y="1436"/>
                    <a:pt x="5105" y="1436"/>
                  </a:cubicBezTo>
                  <a:close/>
                  <a:moveTo>
                    <a:pt x="3555" y="7281"/>
                  </a:moveTo>
                  <a:lnTo>
                    <a:pt x="6656" y="7281"/>
                  </a:lnTo>
                  <a:lnTo>
                    <a:pt x="6656" y="7409"/>
                  </a:lnTo>
                  <a:lnTo>
                    <a:pt x="3555" y="7409"/>
                  </a:lnTo>
                  <a:lnTo>
                    <a:pt x="3555" y="7281"/>
                  </a:lnTo>
                  <a:close/>
                  <a:moveTo>
                    <a:pt x="3555" y="7779"/>
                  </a:moveTo>
                  <a:lnTo>
                    <a:pt x="6656" y="7779"/>
                  </a:lnTo>
                  <a:lnTo>
                    <a:pt x="6656" y="7907"/>
                  </a:lnTo>
                  <a:lnTo>
                    <a:pt x="3555" y="7907"/>
                  </a:lnTo>
                  <a:lnTo>
                    <a:pt x="3555" y="7779"/>
                  </a:lnTo>
                  <a:close/>
                  <a:moveTo>
                    <a:pt x="8120" y="11292"/>
                  </a:moveTo>
                  <a:lnTo>
                    <a:pt x="6684" y="426"/>
                  </a:lnTo>
                  <a:lnTo>
                    <a:pt x="9884" y="0"/>
                  </a:lnTo>
                  <a:lnTo>
                    <a:pt x="11335" y="10865"/>
                  </a:lnTo>
                  <a:lnTo>
                    <a:pt x="8120" y="11292"/>
                  </a:lnTo>
                  <a:close/>
                  <a:moveTo>
                    <a:pt x="6826" y="540"/>
                  </a:moveTo>
                  <a:lnTo>
                    <a:pt x="8234" y="11136"/>
                  </a:lnTo>
                  <a:lnTo>
                    <a:pt x="11164" y="10752"/>
                  </a:lnTo>
                  <a:lnTo>
                    <a:pt x="9770" y="156"/>
                  </a:lnTo>
                  <a:lnTo>
                    <a:pt x="6826" y="540"/>
                  </a:lnTo>
                  <a:close/>
                  <a:moveTo>
                    <a:pt x="8504" y="2489"/>
                  </a:moveTo>
                  <a:cubicBezTo>
                    <a:pt x="8376" y="2489"/>
                    <a:pt x="8248" y="2446"/>
                    <a:pt x="8149" y="2375"/>
                  </a:cubicBezTo>
                  <a:cubicBezTo>
                    <a:pt x="8021" y="2275"/>
                    <a:pt x="7950" y="2147"/>
                    <a:pt x="7921" y="1991"/>
                  </a:cubicBezTo>
                  <a:cubicBezTo>
                    <a:pt x="7907" y="1834"/>
                    <a:pt x="7936" y="1678"/>
                    <a:pt x="8035" y="1564"/>
                  </a:cubicBezTo>
                  <a:cubicBezTo>
                    <a:pt x="8135" y="1436"/>
                    <a:pt x="8263" y="1365"/>
                    <a:pt x="8419" y="1337"/>
                  </a:cubicBezTo>
                  <a:cubicBezTo>
                    <a:pt x="8732" y="1294"/>
                    <a:pt x="9031" y="1521"/>
                    <a:pt x="9073" y="1834"/>
                  </a:cubicBezTo>
                  <a:cubicBezTo>
                    <a:pt x="9116" y="2147"/>
                    <a:pt x="8888" y="2446"/>
                    <a:pt x="8576" y="2489"/>
                  </a:cubicBezTo>
                  <a:lnTo>
                    <a:pt x="8504" y="2489"/>
                  </a:lnTo>
                  <a:close/>
                  <a:moveTo>
                    <a:pt x="8504" y="1465"/>
                  </a:moveTo>
                  <a:lnTo>
                    <a:pt x="8448" y="1465"/>
                  </a:lnTo>
                  <a:cubicBezTo>
                    <a:pt x="8334" y="1479"/>
                    <a:pt x="8220" y="1536"/>
                    <a:pt x="8149" y="1635"/>
                  </a:cubicBezTo>
                  <a:cubicBezTo>
                    <a:pt x="8078" y="1735"/>
                    <a:pt x="8049" y="1849"/>
                    <a:pt x="8064" y="1962"/>
                  </a:cubicBezTo>
                  <a:cubicBezTo>
                    <a:pt x="8078" y="2076"/>
                    <a:pt x="8135" y="2190"/>
                    <a:pt x="8234" y="2261"/>
                  </a:cubicBezTo>
                  <a:cubicBezTo>
                    <a:pt x="8334" y="2332"/>
                    <a:pt x="8448" y="2361"/>
                    <a:pt x="8561" y="2346"/>
                  </a:cubicBezTo>
                  <a:cubicBezTo>
                    <a:pt x="8803" y="2318"/>
                    <a:pt x="8974" y="2090"/>
                    <a:pt x="8945" y="1849"/>
                  </a:cubicBezTo>
                  <a:cubicBezTo>
                    <a:pt x="8917" y="1621"/>
                    <a:pt x="8732" y="1465"/>
                    <a:pt x="8504" y="1465"/>
                  </a:cubicBezTo>
                  <a:close/>
                  <a:moveTo>
                    <a:pt x="10758" y="7065"/>
                  </a:moveTo>
                  <a:lnTo>
                    <a:pt x="10775" y="7192"/>
                  </a:lnTo>
                  <a:lnTo>
                    <a:pt x="7701" y="7600"/>
                  </a:lnTo>
                  <a:lnTo>
                    <a:pt x="7684" y="7474"/>
                  </a:lnTo>
                  <a:lnTo>
                    <a:pt x="10758" y="7065"/>
                  </a:lnTo>
                  <a:close/>
                  <a:moveTo>
                    <a:pt x="10815" y="7561"/>
                  </a:moveTo>
                  <a:lnTo>
                    <a:pt x="10832" y="7688"/>
                  </a:lnTo>
                  <a:lnTo>
                    <a:pt x="7759" y="8097"/>
                  </a:lnTo>
                  <a:lnTo>
                    <a:pt x="7742" y="7970"/>
                  </a:lnTo>
                  <a:lnTo>
                    <a:pt x="10815" y="75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6" descr="E:\上课课件\制作\人二语上\人二语状元大课堂\晒衣服.t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363" y="1609923"/>
            <a:ext cx="3847738" cy="326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Text Box 15"/>
          <p:cNvSpPr txBox="1">
            <a:spLocks noChangeArrowheads="1"/>
          </p:cNvSpPr>
          <p:nvPr/>
        </p:nvSpPr>
        <p:spPr bwMode="auto">
          <a:xfrm>
            <a:off x="1771205" y="2677257"/>
            <a:ext cx="2755075" cy="29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ts val="1600"/>
              </a:spcBef>
            </a:pPr>
            <a:r>
              <a:rPr lang="zh-CN" altLang="en-US" sz="185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晒</a:t>
            </a: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1912254" y="1609923"/>
            <a:ext cx="2370667" cy="135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eaLnBrk="0" hangingPunct="0">
              <a:spcBef>
                <a:spcPts val="1600"/>
              </a:spcBef>
              <a:defRPr/>
            </a:pPr>
            <a:r>
              <a:rPr lang="en-US" altLang="zh-CN" sz="80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shài</a:t>
            </a:r>
            <a:endParaRPr lang="en-US" altLang="zh-CN" sz="80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05217" y="259882"/>
            <a:ext cx="2249918" cy="681343"/>
            <a:chOff x="305216" y="259882"/>
            <a:chExt cx="1144230" cy="346508"/>
          </a:xfrm>
        </p:grpSpPr>
        <p:sp>
          <p:nvSpPr>
            <p:cNvPr id="8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93016" y="284437"/>
              <a:ext cx="956430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字词认识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888194" y="3097752"/>
            <a:ext cx="2099733" cy="176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ts val="1600"/>
              </a:spcBef>
            </a:pPr>
            <a:r>
              <a:rPr lang="zh-CN" altLang="en-US" sz="107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极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21199" y="1870631"/>
            <a:ext cx="2370667" cy="113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jí</a:t>
            </a:r>
            <a:endParaRPr lang="en-US" altLang="zh-CN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6435234" y="3234912"/>
            <a:ext cx="2099733" cy="176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ts val="1600"/>
              </a:spcBef>
            </a:pPr>
            <a:r>
              <a:rPr lang="zh-CN" altLang="en-US" sz="10700" kern="0">
                <a:ea typeface="思源黑体 CN Medium" panose="020B0600000000000000" pitchFamily="34" charset="-122"/>
                <a:sym typeface="Arial" panose="020B0604020202020204" pitchFamily="34" charset="0"/>
              </a:rPr>
              <a:t>傍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5619692" y="2096145"/>
            <a:ext cx="3334575" cy="113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bànɡ</a:t>
            </a:r>
            <a:endParaRPr lang="zh-CN" altLang="en-US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788" y="2759022"/>
            <a:ext cx="3121852" cy="20812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0330" y="2727754"/>
            <a:ext cx="2854369" cy="21397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305217" y="259882"/>
            <a:ext cx="2249918" cy="681343"/>
            <a:chOff x="305216" y="259882"/>
            <a:chExt cx="1144230" cy="346508"/>
          </a:xfrm>
        </p:grpSpPr>
        <p:sp>
          <p:nvSpPr>
            <p:cNvPr id="10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93016" y="284437"/>
              <a:ext cx="956430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字词认识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350" y="2440014"/>
            <a:ext cx="2798919" cy="21527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52" y="2531136"/>
            <a:ext cx="1577019" cy="2336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1" name="组合 10"/>
          <p:cNvGrpSpPr/>
          <p:nvPr/>
        </p:nvGrpSpPr>
        <p:grpSpPr>
          <a:xfrm>
            <a:off x="305217" y="259882"/>
            <a:ext cx="2249918" cy="681343"/>
            <a:chOff x="305216" y="259882"/>
            <a:chExt cx="1144230" cy="346508"/>
          </a:xfrm>
        </p:grpSpPr>
        <p:sp>
          <p:nvSpPr>
            <p:cNvPr id="12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93016" y="284437"/>
              <a:ext cx="956430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字词认识</a:t>
              </a:r>
            </a:p>
          </p:txBody>
        </p:sp>
      </p:grp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888194" y="3097752"/>
            <a:ext cx="2099733" cy="176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ts val="1600"/>
              </a:spcBef>
            </a:pPr>
            <a:r>
              <a:rPr lang="zh-CN" altLang="en-US" sz="107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越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21199" y="1870631"/>
            <a:ext cx="2370667" cy="113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yuè</a:t>
            </a:r>
            <a:endParaRPr lang="zh-CN" altLang="en-US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435234" y="3234912"/>
            <a:ext cx="2099733" cy="176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ts val="1600"/>
              </a:spcBef>
            </a:pPr>
            <a:r>
              <a:rPr lang="zh-CN" altLang="en-US" sz="107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滴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5619692" y="2096145"/>
            <a:ext cx="3334575" cy="113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dī</a:t>
            </a:r>
            <a:endParaRPr lang="en-US" altLang="zh-CN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734" y="2576772"/>
            <a:ext cx="3124151" cy="23431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图片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62857" y="2737546"/>
            <a:ext cx="3080170" cy="20534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888194" y="3097752"/>
            <a:ext cx="2099733" cy="176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ts val="1600"/>
              </a:spcBef>
            </a:pPr>
            <a:r>
              <a:rPr lang="zh-CN" altLang="en-US" sz="107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溪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421199" y="1870631"/>
            <a:ext cx="2370667" cy="113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xī</a:t>
            </a:r>
            <a:endParaRPr lang="en-US" altLang="zh-CN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6435234" y="3234912"/>
            <a:ext cx="2099733" cy="176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ts val="1600"/>
              </a:spcBef>
            </a:pPr>
            <a:r>
              <a:rPr lang="zh-CN" altLang="en-US" sz="107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奔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5619692" y="2096145"/>
            <a:ext cx="3334575" cy="113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bēn</a:t>
            </a:r>
            <a:endParaRPr lang="en-US" altLang="zh-CN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05217" y="259882"/>
            <a:ext cx="2249918" cy="681343"/>
            <a:chOff x="305216" y="259882"/>
            <a:chExt cx="1144230" cy="346508"/>
          </a:xfrm>
        </p:grpSpPr>
        <p:sp>
          <p:nvSpPr>
            <p:cNvPr id="16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93016" y="284437"/>
              <a:ext cx="956430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字词认识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3371" y="2791793"/>
            <a:ext cx="3199000" cy="175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9807" y="2791793"/>
            <a:ext cx="3366193" cy="18899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888194" y="3097752"/>
            <a:ext cx="2099733" cy="176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ts val="1600"/>
              </a:spcBef>
            </a:pPr>
            <a:r>
              <a:rPr lang="zh-CN" altLang="en-US" sz="107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洋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421199" y="1870631"/>
            <a:ext cx="2370667" cy="113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yánɡ</a:t>
            </a:r>
            <a:endParaRPr lang="en-US" altLang="zh-CN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6435234" y="3234912"/>
            <a:ext cx="2099733" cy="176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ts val="1600"/>
              </a:spcBef>
            </a:pPr>
            <a:r>
              <a:rPr lang="zh-CN" altLang="en-US" sz="107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坏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5619692" y="2096145"/>
            <a:ext cx="3334575" cy="113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huài</a:t>
            </a:r>
            <a:endParaRPr lang="en-US" altLang="zh-CN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05217" y="259882"/>
            <a:ext cx="2249918" cy="681343"/>
            <a:chOff x="305216" y="259882"/>
            <a:chExt cx="1144230" cy="346508"/>
          </a:xfrm>
        </p:grpSpPr>
        <p:sp>
          <p:nvSpPr>
            <p:cNvPr id="15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493016" y="284437"/>
              <a:ext cx="956430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字词认识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192531" y="2282951"/>
            <a:ext cx="2099733" cy="176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ts val="1600"/>
              </a:spcBef>
            </a:pPr>
            <a:r>
              <a:rPr lang="zh-CN" altLang="en-US" sz="107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淹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855980" y="1197101"/>
            <a:ext cx="2370667" cy="113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yān</a:t>
            </a:r>
            <a:endParaRPr lang="zh-CN" altLang="en-US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3501814" y="2289300"/>
            <a:ext cx="2099733" cy="176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ts val="1600"/>
              </a:spcBef>
            </a:pPr>
            <a:r>
              <a:rPr lang="zh-CN" altLang="en-US" sz="107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没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3063664" y="1250017"/>
            <a:ext cx="2370667" cy="113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eaLnBrk="0" hangingPunct="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mò</a:t>
            </a:r>
            <a:endParaRPr lang="zh-CN" altLang="en-US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2829" y="2485393"/>
            <a:ext cx="3927770" cy="27494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左大括号 6"/>
          <p:cNvSpPr/>
          <p:nvPr/>
        </p:nvSpPr>
        <p:spPr>
          <a:xfrm>
            <a:off x="2368972" y="4483355"/>
            <a:ext cx="429683" cy="1538816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15" tIns="60957" rIns="121915" bIns="60957" anchor="ctr"/>
          <a:lstStyle/>
          <a:p>
            <a:pPr algn="ctr" defTabSz="1219200" eaLnBrk="0" hangingPunct="0">
              <a:defRPr/>
            </a:pPr>
            <a:endParaRPr lang="zh-CN" altLang="en-US" sz="2400" kern="0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728806" y="4265339"/>
            <a:ext cx="4512733" cy="94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0"/>
              </a:spcBef>
              <a:buNone/>
              <a:defRPr/>
            </a:pPr>
            <a:r>
              <a:rPr lang="en-US" altLang="zh-CN" sz="5335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mò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4265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（淹没）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728807" y="5291922"/>
            <a:ext cx="3829049" cy="94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defRPr/>
            </a:pPr>
            <a:r>
              <a:rPr lang="en-US" altLang="zh-CN" sz="5335" kern="0" dirty="0" err="1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méi</a:t>
            </a:r>
            <a:r>
              <a:rPr lang="zh-CN" altLang="en-US" sz="4265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（没有）</a:t>
            </a:r>
          </a:p>
        </p:txBody>
      </p:sp>
      <p:sp>
        <p:nvSpPr>
          <p:cNvPr id="14347" name="TextBox 1"/>
          <p:cNvSpPr txBox="1">
            <a:spLocks noChangeArrowheads="1"/>
          </p:cNvSpPr>
          <p:nvPr/>
        </p:nvSpPr>
        <p:spPr bwMode="auto">
          <a:xfrm>
            <a:off x="1192531" y="4737228"/>
            <a:ext cx="1536275" cy="99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5865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没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305217" y="259882"/>
            <a:ext cx="2249918" cy="681343"/>
            <a:chOff x="305216" y="259882"/>
            <a:chExt cx="1144230" cy="346508"/>
          </a:xfrm>
        </p:grpSpPr>
        <p:sp>
          <p:nvSpPr>
            <p:cNvPr id="12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93016" y="284437"/>
              <a:ext cx="956430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字词认识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  <p:bldP spid="7" grpId="0" animBg="1"/>
      <p:bldP spid="8" grpId="0"/>
      <p:bldP spid="9" grpId="0"/>
      <p:bldP spid="1434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1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rgbClr val="AA404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1020</Words>
  <Application>Microsoft Office PowerPoint</Application>
  <PresentationFormat>宽屏</PresentationFormat>
  <Paragraphs>211</Paragraphs>
  <Slides>34</Slides>
  <Notes>34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0" baseType="lpstr">
      <vt:lpstr>Calibri</vt:lpstr>
      <vt:lpstr>演示斜黑体</vt:lpstr>
      <vt:lpstr>思源黑体 CN Light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2020-10-19T02:44:05Z</dcterms:created>
  <dcterms:modified xsi:type="dcterms:W3CDTF">2021-01-08T23:44:15Z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