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1053" r:id="rId3"/>
    <p:sldId id="1054" r:id="rId4"/>
    <p:sldId id="1056" r:id="rId5"/>
    <p:sldId id="1058" r:id="rId6"/>
    <p:sldId id="1062" r:id="rId7"/>
    <p:sldId id="1063" r:id="rId8"/>
    <p:sldId id="1064" r:id="rId9"/>
    <p:sldId id="1065" r:id="rId10"/>
    <p:sldId id="1066" r:id="rId11"/>
    <p:sldId id="1070" r:id="rId12"/>
    <p:sldId id="1074" r:id="rId13"/>
    <p:sldId id="287" r:id="rId14"/>
    <p:sldId id="257" r:id="rId15"/>
  </p:sldIdLst>
  <p:sldSz cx="12192000" cy="6858000"/>
  <p:notesSz cx="6858000" cy="9144000"/>
  <p:embeddedFontLst>
    <p:embeddedFont>
      <p:font typeface="FandolFang R" panose="02010600030101010101" charset="-122"/>
      <p:regular r:id="rId17"/>
    </p:embeddedFont>
    <p:embeddedFont>
      <p:font typeface="思源黑体 CN Light" panose="02010600030101010101" charset="-122"/>
      <p:regular r:id="rId18"/>
    </p:embeddedFont>
    <p:embeddedFont>
      <p:font typeface="Calibri" panose="020F0502020204030204" pitchFamily="34" charset="0"/>
      <p:regular r:id="rId19"/>
      <p:bold r:id="rId20"/>
      <p:italic r:id="rId21"/>
      <p:boldItalic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42">
          <p15:clr>
            <a:srgbClr val="A4A3A4"/>
          </p15:clr>
        </p15:guide>
        <p15:guide id="3" orient="horz" pos="600">
          <p15:clr>
            <a:srgbClr val="A4A3A4"/>
          </p15:clr>
        </p15:guide>
        <p15:guide id="4" orient="horz" pos="664">
          <p15:clr>
            <a:srgbClr val="A4A3A4"/>
          </p15:clr>
        </p15:guide>
        <p15:guide id="5" orient="horz" pos="3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172" y="1716"/>
      </p:cViewPr>
      <p:guideLst>
        <p:guide pos="416"/>
        <p:guide pos="7242"/>
        <p:guide orient="horz" pos="600"/>
        <p:guide orient="horz" pos="664"/>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2E058259-4D72-41B2-8D85-8F4A2CDE3BEF}"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95D21E88-1AD7-420D-BC06-22BCDFB89BB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8435" name="页脚占位符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0" i="0" u="none" strike="noStrike" kern="0" cap="none" spc="0" normalizeH="0" baseline="0" noProof="0">
                <a:ln>
                  <a:noFill/>
                </a:ln>
                <a:solidFill>
                  <a:schemeClr val="tx1"/>
                </a:solidFill>
                <a:effectLst/>
                <a:uLnTx/>
                <a:uFillTx/>
                <a:latin typeface="Calibri" panose="020F0502020204030204" pitchFamily="34" charset="0"/>
                <a:ea typeface="宋体" panose="02010600030101010101" pitchFamily="2" charset="-122"/>
              </a:rPr>
              <a:t>状元成才路</a:t>
            </a:r>
          </a:p>
        </p:txBody>
      </p:sp>
      <p:sp>
        <p:nvSpPr>
          <p:cNvPr id="18436" name="页眉占位符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0" i="0" u="none" strike="noStrike" kern="0" cap="none" spc="0" normalizeH="0" baseline="0" noProof="0">
                <a:ln>
                  <a:noFill/>
                </a:ln>
                <a:solidFill>
                  <a:schemeClr val="tx1"/>
                </a:solidFill>
                <a:effectLst/>
                <a:uLnTx/>
                <a:uFillTx/>
                <a:latin typeface="Calibri" panose="020F0502020204030204" pitchFamily="34" charset="0"/>
                <a:ea typeface="宋体" panose="02010600030101010101" pitchFamily="2" charset="-122"/>
              </a:rPr>
              <a:t>状元成才路</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E9CB519-B8F2-487A-AE43-52FE9429E795}"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60DB4B2B-9E51-416C-844C-00536B6B50DE}"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5238C05-5660-4B71-A967-57F8F3ABB3E8}"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6AB734C-8C7B-4A88-9CB2-B219D36E9C0D}"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08CA0B5A-D033-4F9D-9FA9-8C49D0A4DD48}"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E718AD3-E1FA-4B34-B39E-42BE626A894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6D353C23-5938-4C0F-9332-42BBF2E2AE90}"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70E41B7-2A88-42C6-9E87-6A9C514FF4E7}"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0AF8376F-98A3-49C9-9A00-B92BB6CE22C0}"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8C73F2C-283D-48BA-8BA8-573D68DB8E05}"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2021/1/9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50E1118-E069-41A4-ACE9-CD8D3958844A}"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4328527" y="-4055725"/>
            <a:ext cx="8891375" cy="10426301"/>
            <a:chOff x="-1023810" y="-4055725"/>
            <a:chExt cx="8891375" cy="10426301"/>
          </a:xfrm>
        </p:grpSpPr>
        <p:cxnSp>
          <p:nvCxnSpPr>
            <p:cNvPr id="4" name="直接连接符 3"/>
            <p:cNvCxnSpPr/>
            <p:nvPr/>
          </p:nvCxnSpPr>
          <p:spPr>
            <a:xfrm>
              <a:off x="-53964" y="2508494"/>
              <a:ext cx="3440317" cy="3578508"/>
            </a:xfrm>
            <a:prstGeom prst="line">
              <a:avLst/>
            </a:prstGeom>
            <a:ln w="19050">
              <a:gradFill flip="none" rotWithShape="1">
                <a:gsLst>
                  <a:gs pos="0">
                    <a:srgbClr val="F5AD14"/>
                  </a:gs>
                  <a:gs pos="100000">
                    <a:srgbClr val="F01D06"/>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595171" y="-97664"/>
              <a:ext cx="6272394" cy="6104764"/>
            </a:xfrm>
            <a:prstGeom prst="line">
              <a:avLst/>
            </a:prstGeom>
            <a:ln w="19050">
              <a:gradFill flip="none" rotWithShape="1">
                <a:gsLst>
                  <a:gs pos="0">
                    <a:srgbClr val="F5AD14"/>
                  </a:gs>
                  <a:gs pos="100000">
                    <a:srgbClr val="F01D06"/>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rot="2755563">
              <a:off x="2085243" y="5529322"/>
              <a:ext cx="841254" cy="841254"/>
            </a:xfrm>
            <a:prstGeom prst="rect">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9" name="矩形 18"/>
            <p:cNvSpPr/>
            <p:nvPr/>
          </p:nvSpPr>
          <p:spPr>
            <a:xfrm rot="2755563">
              <a:off x="-1023810" y="-4055725"/>
              <a:ext cx="7204808" cy="7204808"/>
            </a:xfrm>
            <a:prstGeom prst="rect">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790" y="442835"/>
            <a:ext cx="8917079" cy="6415165"/>
          </a:xfrm>
          <a:prstGeom prst="rect">
            <a:avLst/>
          </a:prstGeom>
        </p:spPr>
      </p:pic>
      <p:grpSp>
        <p:nvGrpSpPr>
          <p:cNvPr id="22" name="PA-组合 24"/>
          <p:cNvGrpSpPr/>
          <p:nvPr/>
        </p:nvGrpSpPr>
        <p:grpSpPr>
          <a:xfrm>
            <a:off x="560985" y="2382436"/>
            <a:ext cx="6404513" cy="2535961"/>
            <a:chOff x="518339" y="2376386"/>
            <a:chExt cx="6404513" cy="2535961"/>
          </a:xfrm>
        </p:grpSpPr>
        <p:sp>
          <p:nvSpPr>
            <p:cNvPr id="23" name="PA-文本框 6"/>
            <p:cNvSpPr txBox="1"/>
            <p:nvPr/>
          </p:nvSpPr>
          <p:spPr>
            <a:xfrm>
              <a:off x="949687" y="2775196"/>
              <a:ext cx="5541818"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lang="zh-CN" altLang="en-US" sz="6600" dirty="0">
                  <a:gradFill>
                    <a:gsLst>
                      <a:gs pos="0">
                        <a:srgbClr val="F5AD14"/>
                      </a:gs>
                      <a:gs pos="100000">
                        <a:srgbClr val="F01D06"/>
                      </a:gs>
                    </a:gsLst>
                    <a:lin ang="2700000" scaled="1"/>
                  </a:gradFill>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第三课</a:t>
              </a:r>
              <a:r>
                <a:rPr lang="en-US" altLang="zh-CN" sz="6600" dirty="0">
                  <a:gradFill>
                    <a:gsLst>
                      <a:gs pos="0">
                        <a:srgbClr val="F5AD14"/>
                      </a:gs>
                      <a:gs pos="100000">
                        <a:srgbClr val="F01D06"/>
                      </a:gs>
                    </a:gsLst>
                    <a:lin ang="2700000" scaled="1"/>
                  </a:gradFill>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 </a:t>
              </a:r>
              <a:r>
                <a:rPr lang="zh-CN" altLang="en-US" sz="6600" dirty="0">
                  <a:gradFill>
                    <a:gsLst>
                      <a:gs pos="0">
                        <a:srgbClr val="F5AD14"/>
                      </a:gs>
                      <a:gs pos="100000">
                        <a:srgbClr val="F01D06"/>
                      </a:gs>
                    </a:gsLst>
                    <a:lin ang="2700000" scaled="1"/>
                  </a:gradFill>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拍手歌</a:t>
              </a:r>
              <a:endParaRPr kumimoji="0" lang="zh-CN" altLang="en-US" sz="6600" b="0" i="0" u="none" strike="noStrike" kern="1200" cap="none" spc="0" normalizeH="0" baseline="0" noProof="0" dirty="0">
                <a:ln>
                  <a:noFill/>
                </a:ln>
                <a:gradFill>
                  <a:gsLst>
                    <a:gs pos="0">
                      <a:srgbClr val="F5AD14"/>
                    </a:gs>
                    <a:gs pos="100000">
                      <a:srgbClr val="F01D06"/>
                    </a:gs>
                  </a:gsLst>
                  <a:lin ang="2700000" scaled="1"/>
                </a:gra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endParaRPr>
            </a:p>
          </p:txBody>
        </p:sp>
        <p:sp>
          <p:nvSpPr>
            <p:cNvPr id="24" name="PA-文本框 7"/>
            <p:cNvSpPr txBox="1"/>
            <p:nvPr/>
          </p:nvSpPr>
          <p:spPr>
            <a:xfrm>
              <a:off x="2605567" y="4392996"/>
              <a:ext cx="2230056" cy="519351"/>
            </a:xfrm>
            <a:prstGeom prst="roundRect">
              <a:avLst>
                <a:gd name="adj" fmla="val 50000"/>
              </a:avLst>
            </a:prstGeom>
            <a:gradFill>
              <a:gsLst>
                <a:gs pos="0">
                  <a:srgbClr val="F5AD14"/>
                </a:gs>
                <a:gs pos="100000">
                  <a:srgbClr val="F01D06"/>
                </a:gs>
              </a:gsLst>
              <a:lin ang="2700000" scaled="1"/>
            </a:gradFill>
            <a:ln w="3175">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汇报人：</a:t>
              </a:r>
              <a:r>
                <a:rPr kumimoji="0" lang="en-US" altLang="zh-CN" sz="1800" b="1" i="0" u="none" strike="noStrike" kern="120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xippt</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endParaRPr>
            </a:p>
          </p:txBody>
        </p:sp>
        <p:sp>
          <p:nvSpPr>
            <p:cNvPr id="25" name="PA-文本框 8"/>
            <p:cNvSpPr txBox="1"/>
            <p:nvPr/>
          </p:nvSpPr>
          <p:spPr>
            <a:xfrm>
              <a:off x="518339" y="3805651"/>
              <a:ext cx="6404513"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PEOPLE'S EDUCATION EDITION LANGUAGE SECOND GRADE FIRST VOLUME</a:t>
              </a:r>
            </a:p>
          </p:txBody>
        </p:sp>
        <p:sp>
          <p:nvSpPr>
            <p:cNvPr id="26" name="PA-文本框 6"/>
            <p:cNvSpPr txBox="1"/>
            <p:nvPr/>
          </p:nvSpPr>
          <p:spPr>
            <a:xfrm>
              <a:off x="1488259" y="2376386"/>
              <a:ext cx="44646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语文  二年级  上册   配人教版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对角的矩形 7"/>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3"/>
          <p:cNvSpPr>
            <a:spLocks noChangeArrowheads="1"/>
          </p:cNvSpPr>
          <p:nvPr/>
        </p:nvSpPr>
        <p:spPr bwMode="auto">
          <a:xfrm>
            <a:off x="3210787" y="1758115"/>
            <a:ext cx="5770427" cy="3539430"/>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lnSpc>
                <a:spcPct val="200000"/>
              </a:lnSpc>
              <a:defRPr/>
            </a:pPr>
            <a:r>
              <a:rPr lang="zh-CN" altLang="en-US" sz="2800" kern="0" dirty="0">
                <a:ea typeface="思源黑体 CN Medium" panose="020B0600000000000000" pitchFamily="34" charset="-122"/>
                <a:sym typeface="Arial" panose="020B0604020202020204" pitchFamily="34" charset="0"/>
              </a:rPr>
              <a:t>你拍一，我拍一，动物世界很新奇。</a:t>
            </a:r>
            <a:endParaRPr lang="en-US" altLang="zh-CN" sz="2800" kern="0" dirty="0">
              <a:ea typeface="思源黑体 CN Medium" panose="020B0600000000000000" pitchFamily="34" charset="-122"/>
              <a:sym typeface="Arial" panose="020B0604020202020204" pitchFamily="34" charset="0"/>
            </a:endParaRPr>
          </a:p>
          <a:p>
            <a:pPr defTabSz="1219200" eaLnBrk="1" hangingPunct="1">
              <a:lnSpc>
                <a:spcPct val="200000"/>
              </a:lnSpc>
              <a:defRPr/>
            </a:pPr>
            <a:r>
              <a:rPr lang="zh-CN" altLang="en-US" sz="2800" kern="0" dirty="0">
                <a:ea typeface="思源黑体 CN Medium" panose="020B0600000000000000" pitchFamily="34" charset="-122"/>
                <a:sym typeface="Arial" panose="020B0604020202020204" pitchFamily="34" charset="0"/>
              </a:rPr>
              <a:t>你拍二，我拍二，</a:t>
            </a:r>
            <a:r>
              <a:rPr lang="zh-CN" altLang="en-US" sz="2800" u="sng" kern="0" dirty="0">
                <a:solidFill>
                  <a:srgbClr val="CC00FF"/>
                </a:solidFill>
                <a:ea typeface="思源黑体 CN Medium" panose="020B0600000000000000" pitchFamily="34" charset="-122"/>
                <a:sym typeface="Arial" panose="020B0604020202020204" pitchFamily="34" charset="0"/>
              </a:rPr>
              <a:t>孔雀</a:t>
            </a:r>
            <a:r>
              <a:rPr lang="zh-CN" altLang="en-US" sz="2800" u="sng" kern="0" dirty="0">
                <a:solidFill>
                  <a:srgbClr val="FF0000"/>
                </a:solidFill>
                <a:ea typeface="思源黑体 CN Medium" panose="020B0600000000000000" pitchFamily="34" charset="-122"/>
                <a:sym typeface="Arial" panose="020B0604020202020204" pitchFamily="34" charset="0"/>
              </a:rPr>
              <a:t>锦鸡</a:t>
            </a:r>
            <a:r>
              <a:rPr lang="zh-CN" altLang="en-US" sz="2800" kern="0" dirty="0">
                <a:ea typeface="思源黑体 CN Medium" panose="020B0600000000000000" pitchFamily="34" charset="-122"/>
                <a:sym typeface="Arial" panose="020B0604020202020204" pitchFamily="34" charset="0"/>
              </a:rPr>
              <a:t>是伙伴。</a:t>
            </a:r>
            <a:endParaRPr lang="en-US" altLang="zh-CN" sz="2800" kern="0" dirty="0">
              <a:ea typeface="思源黑体 CN Medium" panose="020B0600000000000000" pitchFamily="34" charset="-122"/>
              <a:sym typeface="Arial" panose="020B0604020202020204" pitchFamily="34" charset="0"/>
            </a:endParaRPr>
          </a:p>
          <a:p>
            <a:pPr defTabSz="1219200" eaLnBrk="1" hangingPunct="1">
              <a:lnSpc>
                <a:spcPct val="200000"/>
              </a:lnSpc>
              <a:defRPr/>
            </a:pPr>
            <a:r>
              <a:rPr lang="zh-CN" altLang="en-US" sz="2800" kern="0" dirty="0">
                <a:ea typeface="思源黑体 CN Medium" panose="020B0600000000000000" pitchFamily="34" charset="-122"/>
                <a:sym typeface="Arial" panose="020B0604020202020204" pitchFamily="34" charset="0"/>
              </a:rPr>
              <a:t>你拍三，我拍三，</a:t>
            </a:r>
            <a:r>
              <a:rPr lang="zh-CN" altLang="en-US" sz="2800" u="sng" kern="0" dirty="0">
                <a:solidFill>
                  <a:srgbClr val="CC00FF"/>
                </a:solidFill>
                <a:ea typeface="思源黑体 CN Medium" panose="020B0600000000000000" pitchFamily="34" charset="-122"/>
                <a:sym typeface="Arial" panose="020B0604020202020204" pitchFamily="34" charset="0"/>
              </a:rPr>
              <a:t>雄鹰</a:t>
            </a:r>
            <a:r>
              <a:rPr lang="zh-CN" altLang="en-US" sz="2800" kern="0" dirty="0">
                <a:ea typeface="思源黑体 CN Medium" panose="020B0600000000000000" pitchFamily="34" charset="-122"/>
                <a:sym typeface="Arial" panose="020B0604020202020204" pitchFamily="34" charset="0"/>
              </a:rPr>
              <a:t>飞翔云彩间。</a:t>
            </a:r>
            <a:endParaRPr lang="en-US" altLang="zh-CN" sz="2800" kern="0" dirty="0">
              <a:ea typeface="思源黑体 CN Medium" panose="020B0600000000000000" pitchFamily="34" charset="-122"/>
              <a:sym typeface="Arial" panose="020B0604020202020204" pitchFamily="34" charset="0"/>
            </a:endParaRPr>
          </a:p>
          <a:p>
            <a:pPr defTabSz="1219200" eaLnBrk="1" hangingPunct="1">
              <a:lnSpc>
                <a:spcPct val="200000"/>
              </a:lnSpc>
              <a:defRPr/>
            </a:pPr>
            <a:r>
              <a:rPr lang="zh-CN" altLang="en-US" sz="2800" kern="0" dirty="0">
                <a:ea typeface="思源黑体 CN Medium" panose="020B0600000000000000" pitchFamily="34" charset="-122"/>
                <a:sym typeface="Arial" panose="020B0604020202020204" pitchFamily="34" charset="0"/>
              </a:rPr>
              <a:t>你拍四，我拍四，天空</a:t>
            </a:r>
            <a:r>
              <a:rPr lang="zh-CN" altLang="en-US" sz="2800" u="sng" kern="0" dirty="0">
                <a:solidFill>
                  <a:srgbClr val="FF0000"/>
                </a:solidFill>
                <a:ea typeface="思源黑体 CN Medium" panose="020B0600000000000000" pitchFamily="34" charset="-122"/>
                <a:sym typeface="Arial" panose="020B0604020202020204" pitchFamily="34" charset="0"/>
              </a:rPr>
              <a:t>雁群</a:t>
            </a:r>
            <a:r>
              <a:rPr lang="zh-CN" altLang="en-US" sz="2800" kern="0" dirty="0">
                <a:ea typeface="思源黑体 CN Medium" panose="020B0600000000000000" pitchFamily="34" charset="-122"/>
                <a:sym typeface="Arial" panose="020B0604020202020204" pitchFamily="34" charset="0"/>
              </a:rPr>
              <a:t>会写字。</a:t>
            </a:r>
            <a:endParaRPr lang="en-US" altLang="zh-CN" sz="2800" kern="0" dirty="0">
              <a:ea typeface="思源黑体 CN Medium" panose="020B0600000000000000" pitchFamily="34" charset="-122"/>
              <a:sym typeface="Arial" panose="020B0604020202020204" pitchFamily="34" charset="0"/>
            </a:endParaRP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对角的矩形 7"/>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rrowheads="1"/>
          </p:cNvSpPr>
          <p:nvPr/>
        </p:nvSpPr>
        <p:spPr bwMode="auto">
          <a:xfrm>
            <a:off x="3159416" y="2178841"/>
            <a:ext cx="5953555" cy="267765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你拍五，我拍五，丛林深处有</a:t>
            </a:r>
            <a:r>
              <a:rPr lang="zh-CN" altLang="en-US" sz="2800" u="sng" kern="0" dirty="0">
                <a:solidFill>
                  <a:srgbClr val="CC00FF"/>
                </a:solidFill>
                <a:latin typeface="Arial" panose="020B0604020202020204" pitchFamily="34" charset="0"/>
                <a:ea typeface="思源黑体 CN Medium" panose="020B0600000000000000" pitchFamily="34" charset="-122"/>
                <a:sym typeface="Arial" panose="020B0604020202020204" pitchFamily="34" charset="0"/>
              </a:rPr>
              <a:t>猛虎</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endPar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你拍六，我拍六，</a:t>
            </a:r>
            <a:r>
              <a:rPr lang="zh-CN" altLang="en-US" sz="2800" u="sng" kern="0" dirty="0">
                <a:solidFill>
                  <a:srgbClr val="00B050"/>
                </a:solidFill>
                <a:latin typeface="Arial" panose="020B0604020202020204" pitchFamily="34" charset="0"/>
                <a:ea typeface="思源黑体 CN Medium" panose="020B0600000000000000" pitchFamily="34" charset="-122"/>
                <a:sym typeface="Arial" panose="020B0604020202020204" pitchFamily="34" charset="0"/>
              </a:rPr>
              <a:t>黄鹂</a:t>
            </a:r>
            <a:r>
              <a:rPr lang="zh-CN" altLang="en-US" sz="2800" u="sng" kern="0" dirty="0">
                <a:solidFill>
                  <a:srgbClr val="00B0F0"/>
                </a:solidFill>
                <a:latin typeface="Arial" panose="020B0604020202020204" pitchFamily="34" charset="0"/>
                <a:ea typeface="思源黑体 CN Medium" panose="020B0600000000000000" pitchFamily="34" charset="-122"/>
                <a:sym typeface="Arial" panose="020B0604020202020204" pitchFamily="34" charset="0"/>
              </a:rPr>
              <a:t>百灵</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唱不休。</a:t>
            </a:r>
            <a:endPar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你拍七，我拍七，竹林</a:t>
            </a:r>
            <a:r>
              <a:rPr lang="zh-CN" altLang="en-US" sz="2800" u="sng" kern="0" dirty="0">
                <a:solidFill>
                  <a:srgbClr val="CC00FF"/>
                </a:solidFill>
                <a:latin typeface="Arial" panose="020B0604020202020204" pitchFamily="34" charset="0"/>
                <a:ea typeface="思源黑体 CN Medium" panose="020B0600000000000000" pitchFamily="34" charset="-122"/>
                <a:sym typeface="Arial" panose="020B0604020202020204" pitchFamily="34" charset="0"/>
              </a:rPr>
              <a:t>熊猫</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在嬉戏。</a:t>
            </a: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对角的矩形 7"/>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074796" y="2307818"/>
            <a:ext cx="5916339" cy="255358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你拍八，我拍八，</a:t>
            </a: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大小动物都有家</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endPar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你拍九，我拍九，</a:t>
            </a: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人和动物是朋友</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你拍十，我拍十，</a:t>
            </a: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保护动物是大事</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4328527" y="-4055725"/>
            <a:ext cx="8891375" cy="10426301"/>
            <a:chOff x="-1023810" y="-4055725"/>
            <a:chExt cx="8891375" cy="10426301"/>
          </a:xfrm>
        </p:grpSpPr>
        <p:cxnSp>
          <p:nvCxnSpPr>
            <p:cNvPr id="4" name="直接连接符 3"/>
            <p:cNvCxnSpPr/>
            <p:nvPr/>
          </p:nvCxnSpPr>
          <p:spPr>
            <a:xfrm>
              <a:off x="-53964" y="2508494"/>
              <a:ext cx="3440317" cy="3578508"/>
            </a:xfrm>
            <a:prstGeom prst="line">
              <a:avLst/>
            </a:prstGeom>
            <a:ln w="19050">
              <a:gradFill flip="none" rotWithShape="1">
                <a:gsLst>
                  <a:gs pos="0">
                    <a:srgbClr val="F5AD14"/>
                  </a:gs>
                  <a:gs pos="100000">
                    <a:srgbClr val="F01D06"/>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595171" y="-97664"/>
              <a:ext cx="6272394" cy="6104764"/>
            </a:xfrm>
            <a:prstGeom prst="line">
              <a:avLst/>
            </a:prstGeom>
            <a:ln w="19050">
              <a:gradFill flip="none" rotWithShape="1">
                <a:gsLst>
                  <a:gs pos="0">
                    <a:srgbClr val="F5AD14"/>
                  </a:gs>
                  <a:gs pos="100000">
                    <a:srgbClr val="F01D06"/>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rot="2755563">
              <a:off x="2085243" y="5529322"/>
              <a:ext cx="841254" cy="841254"/>
            </a:xfrm>
            <a:prstGeom prst="rect">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9" name="矩形 18"/>
            <p:cNvSpPr/>
            <p:nvPr/>
          </p:nvSpPr>
          <p:spPr>
            <a:xfrm rot="2755563">
              <a:off x="-1023810" y="-4055725"/>
              <a:ext cx="7204808" cy="7204808"/>
            </a:xfrm>
            <a:prstGeom prst="rect">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790" y="442835"/>
            <a:ext cx="8917079" cy="6415165"/>
          </a:xfrm>
          <a:prstGeom prst="rect">
            <a:avLst/>
          </a:prstGeom>
        </p:spPr>
      </p:pic>
      <p:grpSp>
        <p:nvGrpSpPr>
          <p:cNvPr id="22" name="PA-组合 24"/>
          <p:cNvGrpSpPr/>
          <p:nvPr/>
        </p:nvGrpSpPr>
        <p:grpSpPr>
          <a:xfrm>
            <a:off x="560985" y="2382436"/>
            <a:ext cx="6404513" cy="2535961"/>
            <a:chOff x="518339" y="2376386"/>
            <a:chExt cx="6404513" cy="2535961"/>
          </a:xfrm>
        </p:grpSpPr>
        <p:sp>
          <p:nvSpPr>
            <p:cNvPr id="23" name="PA-文本框 6"/>
            <p:cNvSpPr txBox="1"/>
            <p:nvPr/>
          </p:nvSpPr>
          <p:spPr>
            <a:xfrm>
              <a:off x="949687" y="2775196"/>
              <a:ext cx="5541818"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gradFill>
                    <a:gsLst>
                      <a:gs pos="0">
                        <a:srgbClr val="F5AD14"/>
                      </a:gs>
                      <a:gs pos="100000">
                        <a:srgbClr val="F01D06"/>
                      </a:gs>
                    </a:gsLst>
                    <a:lin ang="2700000" scaled="1"/>
                  </a:gra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感谢各位聆听</a:t>
              </a:r>
            </a:p>
          </p:txBody>
        </p:sp>
        <p:sp>
          <p:nvSpPr>
            <p:cNvPr id="24" name="PA-文本框 7"/>
            <p:cNvSpPr txBox="1"/>
            <p:nvPr/>
          </p:nvSpPr>
          <p:spPr>
            <a:xfrm>
              <a:off x="2605567" y="4392996"/>
              <a:ext cx="2230056" cy="519351"/>
            </a:xfrm>
            <a:prstGeom prst="roundRect">
              <a:avLst>
                <a:gd name="adj" fmla="val 50000"/>
              </a:avLst>
            </a:prstGeom>
            <a:gradFill>
              <a:gsLst>
                <a:gs pos="0">
                  <a:srgbClr val="F5AD14"/>
                </a:gs>
                <a:gs pos="100000">
                  <a:srgbClr val="F01D06"/>
                </a:gs>
              </a:gsLst>
              <a:lin ang="2700000" scaled="1"/>
            </a:gradFill>
            <a:ln w="3175">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汇报人：</a:t>
              </a:r>
              <a:r>
                <a:rPr kumimoji="0" lang="en-US" altLang="zh-CN" sz="1800" b="1" i="0" u="none" strike="noStrike" kern="120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xippt</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endParaRPr>
            </a:p>
          </p:txBody>
        </p:sp>
        <p:sp>
          <p:nvSpPr>
            <p:cNvPr id="25" name="PA-文本框 8"/>
            <p:cNvSpPr txBox="1"/>
            <p:nvPr/>
          </p:nvSpPr>
          <p:spPr>
            <a:xfrm>
              <a:off x="518339" y="3805651"/>
              <a:ext cx="6404513"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PEOPLE'S EDUCATION EDITION LANGUAGE SECOND GRADE FIRST VOLUME</a:t>
              </a:r>
            </a:p>
          </p:txBody>
        </p:sp>
        <p:sp>
          <p:nvSpPr>
            <p:cNvPr id="26" name="PA-文本框 6"/>
            <p:cNvSpPr txBox="1"/>
            <p:nvPr/>
          </p:nvSpPr>
          <p:spPr>
            <a:xfrm>
              <a:off x="1488259" y="2376386"/>
              <a:ext cx="44646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语文  二年级  上册   配人教版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1"/>
          <p:cNvSpPr txBox="1">
            <a:spLocks noChangeArrowheads="1"/>
          </p:cNvSpPr>
          <p:nvPr/>
        </p:nvSpPr>
        <p:spPr bwMode="auto">
          <a:xfrm>
            <a:off x="660400" y="1091771"/>
            <a:ext cx="11015785" cy="34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200000"/>
              </a:lnSpc>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初读要求：</a:t>
            </a:r>
            <a:endPar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a:lnSpc>
                <a:spcPct val="200000"/>
              </a:lnSpc>
            </a:pPr>
            <a:r>
              <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用自己喜欢的方式自由读课文，读准字音，读通句子，并画出自己不理解的地方。</a:t>
            </a:r>
            <a:endParaRPr lang="en-US" altLang="zh-CN" sz="2800" kern="0" dirty="0">
              <a:latin typeface="Arial" panose="020B0604020202020204" pitchFamily="34" charset="0"/>
              <a:ea typeface="思源黑体 CN Medium" panose="020B0600000000000000" pitchFamily="34" charset="-122"/>
              <a:sym typeface="Arial" panose="020B0604020202020204" pitchFamily="34" charset="0"/>
            </a:endParaRPr>
          </a:p>
          <a:p>
            <a:pPr defTabSz="1219200">
              <a:lnSpc>
                <a:spcPct val="200000"/>
              </a:lnSpc>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2.</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边读思考，课文主要写了哪些内容？</a:t>
            </a: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rPr>
                <a:t>课堂导入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1000"/>
                                        <p:tgtEl>
                                          <p:spTgt spid="6145"/>
                                        </p:tgtEl>
                                      </p:cBhvr>
                                    </p:animEffect>
                                    <p:anim calcmode="lin" valueType="num">
                                      <p:cBhvr>
                                        <p:cTn id="8" dur="1000" fill="hold"/>
                                        <p:tgtEl>
                                          <p:spTgt spid="6145"/>
                                        </p:tgtEl>
                                        <p:attrNameLst>
                                          <p:attrName>ppt_x</p:attrName>
                                        </p:attrNameLst>
                                      </p:cBhvr>
                                      <p:tavLst>
                                        <p:tav tm="0">
                                          <p:val>
                                            <p:strVal val="#ppt_x"/>
                                          </p:val>
                                        </p:tav>
                                        <p:tav tm="100000">
                                          <p:val>
                                            <p:strVal val="#ppt_x"/>
                                          </p:val>
                                        </p:tav>
                                      </p:tavLst>
                                    </p:anim>
                                    <p:anim calcmode="lin" valueType="num">
                                      <p:cBhvr>
                                        <p:cTn id="9" dur="1000" fill="hold"/>
                                        <p:tgtEl>
                                          <p:spTgt spid="6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剪去对角的矩形 18"/>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15"/>
          <p:cNvSpPr txBox="1">
            <a:spLocks noChangeArrowheads="1"/>
          </p:cNvSpPr>
          <p:nvPr/>
        </p:nvSpPr>
        <p:spPr bwMode="auto">
          <a:xfrm>
            <a:off x="2375164" y="3350603"/>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世</a:t>
            </a:r>
          </a:p>
        </p:txBody>
      </p:sp>
      <p:sp>
        <p:nvSpPr>
          <p:cNvPr id="10" name="Text Box 15"/>
          <p:cNvSpPr txBox="1">
            <a:spLocks noChangeArrowheads="1"/>
          </p:cNvSpPr>
          <p:nvPr/>
        </p:nvSpPr>
        <p:spPr bwMode="auto">
          <a:xfrm>
            <a:off x="1795864" y="1994944"/>
            <a:ext cx="23706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shì</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Text Box 15"/>
          <p:cNvSpPr txBox="1">
            <a:spLocks noChangeArrowheads="1"/>
          </p:cNvSpPr>
          <p:nvPr/>
        </p:nvSpPr>
        <p:spPr bwMode="auto">
          <a:xfrm>
            <a:off x="4481194" y="3350603"/>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界</a:t>
            </a:r>
          </a:p>
        </p:txBody>
      </p:sp>
      <p:sp>
        <p:nvSpPr>
          <p:cNvPr id="12" name="Text Box 15"/>
          <p:cNvSpPr txBox="1">
            <a:spLocks noChangeArrowheads="1"/>
          </p:cNvSpPr>
          <p:nvPr/>
        </p:nvSpPr>
        <p:spPr bwMode="auto">
          <a:xfrm>
            <a:off x="3959051" y="1994944"/>
            <a:ext cx="23706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jiè</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7" name="组合 6"/>
          <p:cNvGrpSpPr/>
          <p:nvPr/>
        </p:nvGrpSpPr>
        <p:grpSpPr>
          <a:xfrm>
            <a:off x="162559" y="284480"/>
            <a:ext cx="2912237" cy="638056"/>
            <a:chOff x="162559" y="284480"/>
            <a:chExt cx="2912237" cy="638056"/>
          </a:xfrm>
        </p:grpSpPr>
        <p:sp>
          <p:nvSpPr>
            <p:cNvPr id="8"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框 13"/>
            <p:cNvSpPr txBox="1"/>
            <p:nvPr/>
          </p:nvSpPr>
          <p:spPr>
            <a:xfrm>
              <a:off x="835052" y="325761"/>
              <a:ext cx="19885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rPr>
                <a:t>字词积累</a:t>
              </a:r>
            </a:p>
          </p:txBody>
        </p:sp>
      </p:grpSp>
      <p:sp>
        <p:nvSpPr>
          <p:cNvPr id="15" name="Text Box 15"/>
          <p:cNvSpPr txBox="1">
            <a:spLocks noChangeArrowheads="1"/>
          </p:cNvSpPr>
          <p:nvPr/>
        </p:nvSpPr>
        <p:spPr bwMode="auto">
          <a:xfrm>
            <a:off x="6625732" y="3350604"/>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雀</a:t>
            </a:r>
          </a:p>
        </p:txBody>
      </p:sp>
      <p:sp>
        <p:nvSpPr>
          <p:cNvPr id="16" name="Text Box 15"/>
          <p:cNvSpPr txBox="1">
            <a:spLocks noChangeArrowheads="1"/>
          </p:cNvSpPr>
          <p:nvPr/>
        </p:nvSpPr>
        <p:spPr bwMode="auto">
          <a:xfrm>
            <a:off x="5784097" y="1994944"/>
            <a:ext cx="315594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què</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Text Box 15"/>
          <p:cNvSpPr txBox="1">
            <a:spLocks noChangeArrowheads="1"/>
          </p:cNvSpPr>
          <p:nvPr/>
        </p:nvSpPr>
        <p:spPr bwMode="auto">
          <a:xfrm>
            <a:off x="8635660" y="3350604"/>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a:latin typeface="Arial" panose="020B0604020202020204" pitchFamily="34" charset="0"/>
                <a:ea typeface="思源黑体 CN Medium" panose="020B0600000000000000" pitchFamily="34" charset="-122"/>
                <a:sym typeface="Arial" panose="020B0604020202020204" pitchFamily="34" charset="0"/>
              </a:rPr>
              <a:t>锦</a:t>
            </a:r>
          </a:p>
        </p:txBody>
      </p:sp>
      <p:sp>
        <p:nvSpPr>
          <p:cNvPr id="18" name="Text Box 15"/>
          <p:cNvSpPr txBox="1">
            <a:spLocks noChangeArrowheads="1"/>
          </p:cNvSpPr>
          <p:nvPr/>
        </p:nvSpPr>
        <p:spPr bwMode="auto">
          <a:xfrm>
            <a:off x="8185607" y="1994945"/>
            <a:ext cx="23706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jǐn</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1000"/>
                                        <p:tgtEl>
                                          <p:spTgt spid="16">
                                            <p:txEl>
                                              <p:pRg st="0" end="0"/>
                                            </p:txEl>
                                          </p:spTgt>
                                        </p:tgtEl>
                                      </p:cBhvr>
                                    </p:animEffect>
                                    <p:anim calcmode="lin" valueType="num">
                                      <p:cBhvr>
                                        <p:cTn id="3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1000"/>
                                        <p:tgtEl>
                                          <p:spTgt spid="15">
                                            <p:txEl>
                                              <p:pRg st="0" end="0"/>
                                            </p:txEl>
                                          </p:spTgt>
                                        </p:tgtEl>
                                      </p:cBhvr>
                                    </p:animEffect>
                                    <p:anim calcmode="lin" valueType="num">
                                      <p:cBhvr>
                                        <p:cTn id="4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fade">
                                      <p:cBhvr>
                                        <p:cTn id="49" dur="1000"/>
                                        <p:tgtEl>
                                          <p:spTgt spid="18">
                                            <p:txEl>
                                              <p:pRg st="0" end="0"/>
                                            </p:txEl>
                                          </p:spTgt>
                                        </p:tgtEl>
                                      </p:cBhvr>
                                    </p:animEffect>
                                    <p:anim calcmode="lin" valueType="num">
                                      <p:cBhvr>
                                        <p:cTn id="5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1000"/>
                                        <p:tgtEl>
                                          <p:spTgt spid="17">
                                            <p:txEl>
                                              <p:pRg st="0" end="0"/>
                                            </p:txEl>
                                          </p:spTgt>
                                        </p:tgtEl>
                                      </p:cBhvr>
                                    </p:animEffect>
                                    <p:anim calcmode="lin" valueType="num">
                                      <p:cBhvr>
                                        <p:cTn id="5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剪去对角的矩形 18"/>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15"/>
          <p:cNvSpPr txBox="1">
            <a:spLocks noChangeArrowheads="1"/>
          </p:cNvSpPr>
          <p:nvPr/>
        </p:nvSpPr>
        <p:spPr bwMode="auto">
          <a:xfrm>
            <a:off x="2232804" y="3253773"/>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雄</a:t>
            </a:r>
          </a:p>
        </p:txBody>
      </p:sp>
      <p:sp>
        <p:nvSpPr>
          <p:cNvPr id="10" name="Text Box 15"/>
          <p:cNvSpPr txBox="1">
            <a:spLocks noChangeArrowheads="1"/>
          </p:cNvSpPr>
          <p:nvPr/>
        </p:nvSpPr>
        <p:spPr bwMode="auto">
          <a:xfrm>
            <a:off x="1679912" y="2029920"/>
            <a:ext cx="27897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xiónɡ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Text Box 15"/>
          <p:cNvSpPr txBox="1">
            <a:spLocks noChangeArrowheads="1"/>
          </p:cNvSpPr>
          <p:nvPr/>
        </p:nvSpPr>
        <p:spPr bwMode="auto">
          <a:xfrm>
            <a:off x="4292577" y="3253773"/>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鹰</a:t>
            </a:r>
          </a:p>
        </p:txBody>
      </p:sp>
      <p:sp>
        <p:nvSpPr>
          <p:cNvPr id="12" name="Text Box 15"/>
          <p:cNvSpPr txBox="1">
            <a:spLocks noChangeArrowheads="1"/>
          </p:cNvSpPr>
          <p:nvPr/>
        </p:nvSpPr>
        <p:spPr bwMode="auto">
          <a:xfrm>
            <a:off x="3968727" y="2029920"/>
            <a:ext cx="23706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yīnɡ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7" name="组合 6"/>
          <p:cNvGrpSpPr/>
          <p:nvPr/>
        </p:nvGrpSpPr>
        <p:grpSpPr>
          <a:xfrm>
            <a:off x="162559" y="284480"/>
            <a:ext cx="2912237" cy="638056"/>
            <a:chOff x="162559" y="284480"/>
            <a:chExt cx="2912237" cy="638056"/>
          </a:xfrm>
        </p:grpSpPr>
        <p:sp>
          <p:nvSpPr>
            <p:cNvPr id="8"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框 13"/>
            <p:cNvSpPr txBox="1"/>
            <p:nvPr/>
          </p:nvSpPr>
          <p:spPr>
            <a:xfrm>
              <a:off x="835052" y="325761"/>
              <a:ext cx="19885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rPr>
                <a:t>字词积累</a:t>
              </a:r>
            </a:p>
          </p:txBody>
        </p:sp>
      </p:grpSp>
      <p:sp>
        <p:nvSpPr>
          <p:cNvPr id="15" name="Text Box 15"/>
          <p:cNvSpPr txBox="1">
            <a:spLocks noChangeArrowheads="1"/>
          </p:cNvSpPr>
          <p:nvPr/>
        </p:nvSpPr>
        <p:spPr bwMode="auto">
          <a:xfrm>
            <a:off x="6498956" y="3187898"/>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a:latin typeface="Arial" panose="020B0604020202020204" pitchFamily="34" charset="0"/>
                <a:ea typeface="思源黑体 CN Medium" panose="020B0600000000000000" pitchFamily="34" charset="-122"/>
                <a:sym typeface="Arial" panose="020B0604020202020204" pitchFamily="34" charset="0"/>
              </a:rPr>
              <a:t>翔</a:t>
            </a:r>
          </a:p>
        </p:txBody>
      </p:sp>
      <p:sp>
        <p:nvSpPr>
          <p:cNvPr id="16" name="Text Box 15"/>
          <p:cNvSpPr txBox="1">
            <a:spLocks noChangeArrowheads="1"/>
          </p:cNvSpPr>
          <p:nvPr/>
        </p:nvSpPr>
        <p:spPr bwMode="auto">
          <a:xfrm>
            <a:off x="5672371" y="2095810"/>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xiánɡ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Text Box 15"/>
          <p:cNvSpPr txBox="1">
            <a:spLocks noChangeArrowheads="1"/>
          </p:cNvSpPr>
          <p:nvPr/>
        </p:nvSpPr>
        <p:spPr bwMode="auto">
          <a:xfrm>
            <a:off x="8775933" y="3183991"/>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雁</a:t>
            </a:r>
          </a:p>
        </p:txBody>
      </p:sp>
      <p:sp>
        <p:nvSpPr>
          <p:cNvPr id="18" name="Text Box 15"/>
          <p:cNvSpPr txBox="1">
            <a:spLocks noChangeArrowheads="1"/>
          </p:cNvSpPr>
          <p:nvPr/>
        </p:nvSpPr>
        <p:spPr bwMode="auto">
          <a:xfrm>
            <a:off x="7964968" y="2079902"/>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yàn</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1000"/>
                                        <p:tgtEl>
                                          <p:spTgt spid="16">
                                            <p:txEl>
                                              <p:pRg st="0" end="0"/>
                                            </p:txEl>
                                          </p:spTgt>
                                        </p:tgtEl>
                                      </p:cBhvr>
                                    </p:animEffect>
                                    <p:anim calcmode="lin" valueType="num">
                                      <p:cBhvr>
                                        <p:cTn id="3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1000"/>
                                        <p:tgtEl>
                                          <p:spTgt spid="15">
                                            <p:txEl>
                                              <p:pRg st="0" end="0"/>
                                            </p:txEl>
                                          </p:spTgt>
                                        </p:tgtEl>
                                      </p:cBhvr>
                                    </p:animEffect>
                                    <p:anim calcmode="lin" valueType="num">
                                      <p:cBhvr>
                                        <p:cTn id="4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fade">
                                      <p:cBhvr>
                                        <p:cTn id="49" dur="1000"/>
                                        <p:tgtEl>
                                          <p:spTgt spid="18">
                                            <p:txEl>
                                              <p:pRg st="0" end="0"/>
                                            </p:txEl>
                                          </p:spTgt>
                                        </p:tgtEl>
                                      </p:cBhvr>
                                    </p:animEffect>
                                    <p:anim calcmode="lin" valueType="num">
                                      <p:cBhvr>
                                        <p:cTn id="5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1000"/>
                                        <p:tgtEl>
                                          <p:spTgt spid="17">
                                            <p:txEl>
                                              <p:pRg st="0" end="0"/>
                                            </p:txEl>
                                          </p:spTgt>
                                        </p:tgtEl>
                                      </p:cBhvr>
                                    </p:animEffect>
                                    <p:anim calcmode="lin" valueType="num">
                                      <p:cBhvr>
                                        <p:cTn id="5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剪去对角的矩形 16"/>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15"/>
          <p:cNvSpPr txBox="1">
            <a:spLocks noChangeArrowheads="1"/>
          </p:cNvSpPr>
          <p:nvPr/>
        </p:nvSpPr>
        <p:spPr bwMode="auto">
          <a:xfrm>
            <a:off x="2339433" y="3376840"/>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丛</a:t>
            </a:r>
          </a:p>
        </p:txBody>
      </p:sp>
      <p:sp>
        <p:nvSpPr>
          <p:cNvPr id="18" name="Text Box 15"/>
          <p:cNvSpPr txBox="1">
            <a:spLocks noChangeArrowheads="1"/>
          </p:cNvSpPr>
          <p:nvPr/>
        </p:nvSpPr>
        <p:spPr bwMode="auto">
          <a:xfrm>
            <a:off x="1496820" y="2178725"/>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cónɡ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Text Box 15"/>
          <p:cNvSpPr txBox="1">
            <a:spLocks noChangeArrowheads="1"/>
          </p:cNvSpPr>
          <p:nvPr/>
        </p:nvSpPr>
        <p:spPr bwMode="auto">
          <a:xfrm>
            <a:off x="4582820" y="3299481"/>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深</a:t>
            </a:r>
          </a:p>
        </p:txBody>
      </p:sp>
      <p:sp>
        <p:nvSpPr>
          <p:cNvPr id="6" name="Text Box 15"/>
          <p:cNvSpPr txBox="1">
            <a:spLocks noChangeArrowheads="1"/>
          </p:cNvSpPr>
          <p:nvPr/>
        </p:nvSpPr>
        <p:spPr bwMode="auto">
          <a:xfrm>
            <a:off x="3674172" y="2178725"/>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shēn</a:t>
            </a:r>
            <a:endParaRPr lang="en-US" altLang="zh-CN"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8" name="组合 7"/>
          <p:cNvGrpSpPr/>
          <p:nvPr/>
        </p:nvGrpSpPr>
        <p:grpSpPr>
          <a:xfrm>
            <a:off x="162559" y="284480"/>
            <a:ext cx="2912237" cy="638056"/>
            <a:chOff x="162559" y="284480"/>
            <a:chExt cx="2912237" cy="638056"/>
          </a:xfrm>
        </p:grpSpPr>
        <p:sp>
          <p:nvSpPr>
            <p:cNvPr id="9"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文本框 10"/>
            <p:cNvSpPr txBox="1"/>
            <p:nvPr/>
          </p:nvSpPr>
          <p:spPr>
            <a:xfrm>
              <a:off x="835052" y="325761"/>
              <a:ext cx="19885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rPr>
                <a:t>字词积累</a:t>
              </a:r>
            </a:p>
          </p:txBody>
        </p:sp>
      </p:grpSp>
      <p:sp>
        <p:nvSpPr>
          <p:cNvPr id="13" name="Text Box 15"/>
          <p:cNvSpPr txBox="1">
            <a:spLocks noChangeArrowheads="1"/>
          </p:cNvSpPr>
          <p:nvPr/>
        </p:nvSpPr>
        <p:spPr bwMode="auto">
          <a:xfrm>
            <a:off x="6677979" y="3278634"/>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a:latin typeface="Arial" panose="020B0604020202020204" pitchFamily="34" charset="0"/>
                <a:ea typeface="思源黑体 CN Medium" panose="020B0600000000000000" pitchFamily="34" charset="-122"/>
                <a:sym typeface="Arial" panose="020B0604020202020204" pitchFamily="34" charset="0"/>
              </a:rPr>
              <a:t>猛</a:t>
            </a:r>
          </a:p>
        </p:txBody>
      </p:sp>
      <p:sp>
        <p:nvSpPr>
          <p:cNvPr id="14" name="Text Box 15"/>
          <p:cNvSpPr txBox="1">
            <a:spLocks noChangeArrowheads="1"/>
          </p:cNvSpPr>
          <p:nvPr/>
        </p:nvSpPr>
        <p:spPr bwMode="auto">
          <a:xfrm>
            <a:off x="5897961" y="2144101"/>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měnɡ</a:t>
            </a:r>
            <a:endParaRPr lang="en-US" altLang="zh-CN"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 name="Text Box 15"/>
          <p:cNvSpPr txBox="1">
            <a:spLocks noChangeArrowheads="1"/>
          </p:cNvSpPr>
          <p:nvPr/>
        </p:nvSpPr>
        <p:spPr bwMode="auto">
          <a:xfrm>
            <a:off x="8765246" y="3292216"/>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a:latin typeface="Arial" panose="020B0604020202020204" pitchFamily="34" charset="0"/>
                <a:ea typeface="思源黑体 CN Medium" panose="020B0600000000000000" pitchFamily="34" charset="-122"/>
                <a:sym typeface="Arial" panose="020B0604020202020204" pitchFamily="34" charset="0"/>
              </a:rPr>
              <a:t>灵</a:t>
            </a:r>
          </a:p>
        </p:txBody>
      </p:sp>
      <p:sp>
        <p:nvSpPr>
          <p:cNvPr id="16" name="Text Box 15"/>
          <p:cNvSpPr txBox="1">
            <a:spLocks noChangeArrowheads="1"/>
          </p:cNvSpPr>
          <p:nvPr/>
        </p:nvSpPr>
        <p:spPr bwMode="auto">
          <a:xfrm>
            <a:off x="7914508" y="2257120"/>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línɡ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1000"/>
                                        <p:tgtEl>
                                          <p:spTgt spid="14">
                                            <p:txEl>
                                              <p:pRg st="0" end="0"/>
                                            </p:txEl>
                                          </p:spTgt>
                                        </p:tgtEl>
                                      </p:cBhvr>
                                    </p:animEffect>
                                    <p:anim calcmode="lin" valueType="num">
                                      <p:cBhvr>
                                        <p:cTn id="3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1000"/>
                                        <p:tgtEl>
                                          <p:spTgt spid="13">
                                            <p:txEl>
                                              <p:pRg st="0" end="0"/>
                                            </p:txEl>
                                          </p:spTgt>
                                        </p:tgtEl>
                                      </p:cBhvr>
                                    </p:animEffect>
                                    <p:anim calcmode="lin" valueType="num">
                                      <p:cBhvr>
                                        <p:cTn id="4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Effect transition="in" filter="fade">
                                      <p:cBhvr>
                                        <p:cTn id="49" dur="1000"/>
                                        <p:tgtEl>
                                          <p:spTgt spid="16">
                                            <p:txEl>
                                              <p:pRg st="0" end="0"/>
                                            </p:txEl>
                                          </p:spTgt>
                                        </p:tgtEl>
                                      </p:cBhvr>
                                    </p:animEffect>
                                    <p:anim calcmode="lin" valueType="num">
                                      <p:cBhvr>
                                        <p:cTn id="5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1000"/>
                                        <p:tgtEl>
                                          <p:spTgt spid="15">
                                            <p:txEl>
                                              <p:pRg st="0" end="0"/>
                                            </p:txEl>
                                          </p:spTgt>
                                        </p:tgtEl>
                                      </p:cBhvr>
                                    </p:animEffect>
                                    <p:anim calcmode="lin" valueType="num">
                                      <p:cBhvr>
                                        <p:cTn id="5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4"/>
          <p:cNvGrpSpPr/>
          <p:nvPr/>
        </p:nvGrpSpPr>
        <p:grpSpPr bwMode="auto">
          <a:xfrm>
            <a:off x="5032736" y="2738595"/>
            <a:ext cx="1805517" cy="2554545"/>
            <a:chOff x="317986" y="1665630"/>
            <a:chExt cx="1887537" cy="2949754"/>
          </a:xfrm>
        </p:grpSpPr>
        <p:pic>
          <p:nvPicPr>
            <p:cNvPr id="15362"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343618" y="1665630"/>
              <a:ext cx="1838325" cy="294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5" name="组合 4"/>
          <p:cNvGrpSpPr/>
          <p:nvPr/>
        </p:nvGrpSpPr>
        <p:grpSpPr bwMode="auto">
          <a:xfrm>
            <a:off x="7136703" y="2702612"/>
            <a:ext cx="1807633" cy="2554545"/>
            <a:chOff x="317986" y="1665630"/>
            <a:chExt cx="1887537" cy="2949755"/>
          </a:xfrm>
        </p:grpSpPr>
        <p:pic>
          <p:nvPicPr>
            <p:cNvPr id="1536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4"/>
            <p:cNvSpPr txBox="1">
              <a:spLocks noChangeArrowheads="1"/>
            </p:cNvSpPr>
            <p:nvPr/>
          </p:nvSpPr>
          <p:spPr bwMode="auto">
            <a:xfrm>
              <a:off x="343618" y="1665630"/>
              <a:ext cx="1838324" cy="294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8" name="组合 4"/>
          <p:cNvGrpSpPr/>
          <p:nvPr/>
        </p:nvGrpSpPr>
        <p:grpSpPr bwMode="auto">
          <a:xfrm>
            <a:off x="9393069" y="2681445"/>
            <a:ext cx="1805517" cy="2554545"/>
            <a:chOff x="317986" y="1665630"/>
            <a:chExt cx="1887537" cy="2947340"/>
          </a:xfrm>
        </p:grpSpPr>
        <p:pic>
          <p:nvPicPr>
            <p:cNvPr id="15368"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4"/>
            <p:cNvSpPr txBox="1">
              <a:spLocks noChangeArrowheads="1"/>
            </p:cNvSpPr>
            <p:nvPr/>
          </p:nvSpPr>
          <p:spPr bwMode="auto">
            <a:xfrm>
              <a:off x="343618" y="1665630"/>
              <a:ext cx="1838325" cy="294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5" name="TextBox 4"/>
          <p:cNvSpPr txBox="1">
            <a:spLocks noChangeArrowheads="1"/>
          </p:cNvSpPr>
          <p:nvPr/>
        </p:nvSpPr>
        <p:spPr bwMode="auto">
          <a:xfrm>
            <a:off x="1126454" y="1763668"/>
            <a:ext cx="10206567" cy="86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en-US" altLang="zh-CN" sz="4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4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ē</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cón</a:t>
            </a:r>
            <a:r>
              <a:rPr lang="en-US" altLang="zh-CN" sz="44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shēn</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chù</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liù</a:t>
            </a:r>
            <a:endParaRPr lang="zh-CN" altLang="en-US"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TextBox 5"/>
          <p:cNvSpPr txBox="1">
            <a:spLocks noChangeArrowheads="1"/>
          </p:cNvSpPr>
          <p:nvPr/>
        </p:nvSpPr>
        <p:spPr bwMode="auto">
          <a:xfrm>
            <a:off x="935613" y="4666640"/>
            <a:ext cx="11743267" cy="77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en-US" altLang="zh-CN" sz="4265"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4265" kern="0" dirty="0">
                <a:latin typeface="Arial" panose="020B0604020202020204" pitchFamily="34" charset="0"/>
                <a:ea typeface="思源黑体 CN Medium" panose="020B0600000000000000" pitchFamily="34" charset="-122"/>
                <a:sym typeface="Arial" panose="020B0604020202020204" pitchFamily="34" charset="0"/>
              </a:rPr>
              <a:t>唱歌</a:t>
            </a:r>
            <a:r>
              <a:rPr lang="en-US" altLang="zh-CN" sz="4265"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4265" kern="0" dirty="0">
                <a:latin typeface="Arial" panose="020B0604020202020204" pitchFamily="34" charset="0"/>
                <a:ea typeface="思源黑体 CN Medium" panose="020B0600000000000000" pitchFamily="34" charset="-122"/>
                <a:sym typeface="Arial" panose="020B0604020202020204" pitchFamily="34" charset="0"/>
              </a:rPr>
              <a:t>（丛林）（深处）（到处）（六个）</a:t>
            </a:r>
          </a:p>
        </p:txBody>
      </p:sp>
      <p:grpSp>
        <p:nvGrpSpPr>
          <p:cNvPr id="28" name="组合 4"/>
          <p:cNvGrpSpPr/>
          <p:nvPr/>
        </p:nvGrpSpPr>
        <p:grpSpPr bwMode="auto">
          <a:xfrm>
            <a:off x="2922420" y="2751295"/>
            <a:ext cx="1807633" cy="2554545"/>
            <a:chOff x="317986" y="1665630"/>
            <a:chExt cx="1887537" cy="2949754"/>
          </a:xfrm>
        </p:grpSpPr>
        <p:pic>
          <p:nvPicPr>
            <p:cNvPr id="15376"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Box 4"/>
            <p:cNvSpPr txBox="1">
              <a:spLocks noChangeArrowheads="1"/>
            </p:cNvSpPr>
            <p:nvPr/>
          </p:nvSpPr>
          <p:spPr bwMode="auto">
            <a:xfrm>
              <a:off x="343618" y="1665630"/>
              <a:ext cx="1838324" cy="294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4" name="文本框 13"/>
          <p:cNvSpPr txBox="1">
            <a:spLocks noChangeArrowheads="1"/>
          </p:cNvSpPr>
          <p:nvPr/>
        </p:nvSpPr>
        <p:spPr bwMode="auto">
          <a:xfrm>
            <a:off x="5330732" y="2894282"/>
            <a:ext cx="1132417"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dirty="0">
                <a:latin typeface="Arial" panose="020B0604020202020204" pitchFamily="34" charset="0"/>
                <a:ea typeface="思源黑体 CN Medium" panose="020B0600000000000000" pitchFamily="34" charset="-122"/>
                <a:sym typeface="Arial" panose="020B0604020202020204" pitchFamily="34" charset="0"/>
              </a:rPr>
              <a:t>深</a:t>
            </a:r>
          </a:p>
        </p:txBody>
      </p:sp>
      <p:sp>
        <p:nvSpPr>
          <p:cNvPr id="18" name="文本框 17"/>
          <p:cNvSpPr txBox="1">
            <a:spLocks noChangeArrowheads="1"/>
          </p:cNvSpPr>
          <p:nvPr/>
        </p:nvSpPr>
        <p:spPr bwMode="auto">
          <a:xfrm>
            <a:off x="7365328" y="2797837"/>
            <a:ext cx="1134533"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a:latin typeface="Arial" panose="020B0604020202020204" pitchFamily="34" charset="0"/>
                <a:ea typeface="思源黑体 CN Medium" panose="020B0600000000000000" pitchFamily="34" charset="-122"/>
                <a:sym typeface="Arial" panose="020B0604020202020204" pitchFamily="34" charset="0"/>
              </a:rPr>
              <a:t>处</a:t>
            </a:r>
          </a:p>
        </p:txBody>
      </p:sp>
      <p:sp>
        <p:nvSpPr>
          <p:cNvPr id="20" name="文本框 19"/>
          <p:cNvSpPr txBox="1">
            <a:spLocks noChangeArrowheads="1"/>
          </p:cNvSpPr>
          <p:nvPr/>
        </p:nvSpPr>
        <p:spPr bwMode="auto">
          <a:xfrm>
            <a:off x="9632278" y="2821120"/>
            <a:ext cx="1132417"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a:latin typeface="Arial" panose="020B0604020202020204" pitchFamily="34" charset="0"/>
                <a:ea typeface="思源黑体 CN Medium" panose="020B0600000000000000" pitchFamily="34" charset="-122"/>
                <a:sym typeface="Arial" panose="020B0604020202020204" pitchFamily="34" charset="0"/>
              </a:rPr>
              <a:t>六</a:t>
            </a:r>
          </a:p>
        </p:txBody>
      </p:sp>
      <p:sp>
        <p:nvSpPr>
          <p:cNvPr id="4" name="文本框 3"/>
          <p:cNvSpPr txBox="1">
            <a:spLocks noChangeArrowheads="1"/>
          </p:cNvSpPr>
          <p:nvPr/>
        </p:nvSpPr>
        <p:spPr bwMode="auto">
          <a:xfrm>
            <a:off x="3172210" y="2859220"/>
            <a:ext cx="1134533"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a:latin typeface="Arial" panose="020B0604020202020204" pitchFamily="34" charset="0"/>
                <a:ea typeface="思源黑体 CN Medium" panose="020B0600000000000000" pitchFamily="34" charset="-122"/>
                <a:sym typeface="Arial" panose="020B0604020202020204" pitchFamily="34" charset="0"/>
              </a:rPr>
              <a:t>丛</a:t>
            </a:r>
          </a:p>
        </p:txBody>
      </p:sp>
      <p:grpSp>
        <p:nvGrpSpPr>
          <p:cNvPr id="41" name="组合 4"/>
          <p:cNvGrpSpPr/>
          <p:nvPr/>
        </p:nvGrpSpPr>
        <p:grpSpPr bwMode="auto">
          <a:xfrm>
            <a:off x="953919" y="2799978"/>
            <a:ext cx="1953683" cy="2771770"/>
            <a:chOff x="-779738" y="1568125"/>
            <a:chExt cx="2042518" cy="3199608"/>
          </a:xfrm>
        </p:grpSpPr>
        <p:pic>
          <p:nvPicPr>
            <p:cNvPr id="1538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38" y="1568125"/>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TextBox 4"/>
            <p:cNvSpPr txBox="1">
              <a:spLocks noChangeArrowheads="1"/>
            </p:cNvSpPr>
            <p:nvPr/>
          </p:nvSpPr>
          <p:spPr bwMode="auto">
            <a:xfrm>
              <a:off x="-575544" y="1818880"/>
              <a:ext cx="1838324" cy="294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8" name="文本框 7"/>
          <p:cNvSpPr txBox="1">
            <a:spLocks noChangeArrowheads="1"/>
          </p:cNvSpPr>
          <p:nvPr/>
        </p:nvSpPr>
        <p:spPr bwMode="auto">
          <a:xfrm>
            <a:off x="1180427" y="2903671"/>
            <a:ext cx="1132416"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dirty="0">
                <a:latin typeface="Arial" panose="020B0604020202020204" pitchFamily="34" charset="0"/>
                <a:ea typeface="思源黑体 CN Medium" panose="020B0600000000000000" pitchFamily="34" charset="-122"/>
                <a:sym typeface="Arial" panose="020B0604020202020204" pitchFamily="34" charset="0"/>
              </a:rPr>
              <a:t>歌</a:t>
            </a:r>
          </a:p>
        </p:txBody>
      </p:sp>
      <p:grpSp>
        <p:nvGrpSpPr>
          <p:cNvPr id="27" name="组合 26"/>
          <p:cNvGrpSpPr/>
          <p:nvPr/>
        </p:nvGrpSpPr>
        <p:grpSpPr>
          <a:xfrm>
            <a:off x="162559" y="284480"/>
            <a:ext cx="2912237" cy="638056"/>
            <a:chOff x="162559" y="284480"/>
            <a:chExt cx="2912237" cy="638056"/>
          </a:xfrm>
        </p:grpSpPr>
        <p:sp>
          <p:nvSpPr>
            <p:cNvPr id="29"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0"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1" name="文本框 30"/>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我会写</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par>
                                <p:cTn id="17" presetID="2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8" grpId="0"/>
      <p:bldP spid="20"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5032737" y="2623807"/>
            <a:ext cx="1805517" cy="2554545"/>
            <a:chOff x="317986" y="1665630"/>
            <a:chExt cx="1887537" cy="2949755"/>
          </a:xfrm>
        </p:grpSpPr>
        <p:pic>
          <p:nvPicPr>
            <p:cNvPr id="16386"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343618" y="1665630"/>
              <a:ext cx="1838325" cy="294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 name="组合 4"/>
          <p:cNvGrpSpPr/>
          <p:nvPr/>
        </p:nvGrpSpPr>
        <p:grpSpPr bwMode="auto">
          <a:xfrm>
            <a:off x="7136704" y="2587823"/>
            <a:ext cx="1807633" cy="2554545"/>
            <a:chOff x="317986" y="1665630"/>
            <a:chExt cx="1887537" cy="2949754"/>
          </a:xfrm>
        </p:grpSpPr>
        <p:pic>
          <p:nvPicPr>
            <p:cNvPr id="1638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4"/>
            <p:cNvSpPr txBox="1">
              <a:spLocks noChangeArrowheads="1"/>
            </p:cNvSpPr>
            <p:nvPr/>
          </p:nvSpPr>
          <p:spPr bwMode="auto">
            <a:xfrm>
              <a:off x="343618" y="1665630"/>
              <a:ext cx="1838324" cy="294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 name="组合 4"/>
          <p:cNvGrpSpPr/>
          <p:nvPr/>
        </p:nvGrpSpPr>
        <p:grpSpPr bwMode="auto">
          <a:xfrm>
            <a:off x="9393070" y="2568774"/>
            <a:ext cx="1805517" cy="2139047"/>
            <a:chOff x="317986" y="1665630"/>
            <a:chExt cx="1887537" cy="2469976"/>
          </a:xfrm>
        </p:grpSpPr>
        <p:pic>
          <p:nvPicPr>
            <p:cNvPr id="16392"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4"/>
            <p:cNvSpPr txBox="1">
              <a:spLocks noChangeArrowheads="1"/>
            </p:cNvSpPr>
            <p:nvPr/>
          </p:nvSpPr>
          <p:spPr bwMode="auto">
            <a:xfrm>
              <a:off x="343618" y="1665630"/>
              <a:ext cx="1838325" cy="24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33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1" name="组合 4"/>
          <p:cNvGrpSpPr/>
          <p:nvPr/>
        </p:nvGrpSpPr>
        <p:grpSpPr bwMode="auto">
          <a:xfrm>
            <a:off x="2922421" y="2636507"/>
            <a:ext cx="1807633" cy="2139047"/>
            <a:chOff x="317986" y="1665630"/>
            <a:chExt cx="1887537" cy="2467954"/>
          </a:xfrm>
        </p:grpSpPr>
        <p:pic>
          <p:nvPicPr>
            <p:cNvPr id="1639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Box 4"/>
            <p:cNvSpPr txBox="1">
              <a:spLocks noChangeArrowheads="1"/>
            </p:cNvSpPr>
            <p:nvPr/>
          </p:nvSpPr>
          <p:spPr bwMode="auto">
            <a:xfrm>
              <a:off x="343618" y="1665630"/>
              <a:ext cx="1838324" cy="246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33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4" name="文本框 13"/>
          <p:cNvSpPr txBox="1">
            <a:spLocks noChangeArrowheads="1"/>
          </p:cNvSpPr>
          <p:nvPr/>
        </p:nvSpPr>
        <p:spPr bwMode="auto">
          <a:xfrm>
            <a:off x="5381427" y="2868731"/>
            <a:ext cx="1132416"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a:latin typeface="Arial" panose="020B0604020202020204" pitchFamily="34" charset="0"/>
                <a:ea typeface="思源黑体 CN Medium" panose="020B0600000000000000" pitchFamily="34" charset="-122"/>
                <a:sym typeface="Arial" panose="020B0604020202020204" pitchFamily="34" charset="0"/>
              </a:rPr>
              <a:t>九</a:t>
            </a:r>
          </a:p>
        </p:txBody>
      </p:sp>
      <p:sp>
        <p:nvSpPr>
          <p:cNvPr id="15" name="文本框 19"/>
          <p:cNvSpPr txBox="1">
            <a:spLocks noChangeArrowheads="1"/>
          </p:cNvSpPr>
          <p:nvPr/>
        </p:nvSpPr>
        <p:spPr bwMode="auto">
          <a:xfrm>
            <a:off x="9676143" y="2796765"/>
            <a:ext cx="1134533"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dirty="0">
                <a:latin typeface="Arial" panose="020B0604020202020204" pitchFamily="34" charset="0"/>
                <a:ea typeface="思源黑体 CN Medium" panose="020B0600000000000000" pitchFamily="34" charset="-122"/>
                <a:sym typeface="Arial" panose="020B0604020202020204" pitchFamily="34" charset="0"/>
              </a:rPr>
              <a:t>友</a:t>
            </a:r>
          </a:p>
        </p:txBody>
      </p:sp>
      <p:grpSp>
        <p:nvGrpSpPr>
          <p:cNvPr id="16" name="组合 4"/>
          <p:cNvGrpSpPr/>
          <p:nvPr/>
        </p:nvGrpSpPr>
        <p:grpSpPr bwMode="auto">
          <a:xfrm>
            <a:off x="953920" y="2685190"/>
            <a:ext cx="1953683" cy="2771770"/>
            <a:chOff x="-779738" y="1568125"/>
            <a:chExt cx="2042518" cy="3199608"/>
          </a:xfrm>
        </p:grpSpPr>
        <p:pic>
          <p:nvPicPr>
            <p:cNvPr id="1640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38" y="1568125"/>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Box 4"/>
            <p:cNvSpPr txBox="1">
              <a:spLocks noChangeArrowheads="1"/>
            </p:cNvSpPr>
            <p:nvPr/>
          </p:nvSpPr>
          <p:spPr bwMode="auto">
            <a:xfrm>
              <a:off x="-575544" y="1818880"/>
              <a:ext cx="1838324" cy="294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9" name="TextBox 18"/>
          <p:cNvSpPr txBox="1">
            <a:spLocks noChangeArrowheads="1"/>
          </p:cNvSpPr>
          <p:nvPr/>
        </p:nvSpPr>
        <p:spPr bwMode="auto">
          <a:xfrm>
            <a:off x="951803" y="1674001"/>
            <a:ext cx="10657417" cy="86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en-US" altLang="zh-CN" sz="3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xión</a:t>
            </a:r>
            <a:r>
              <a:rPr lang="en-US" altLang="zh-CN" sz="44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māo</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jiǔ</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pén</a:t>
            </a:r>
            <a:r>
              <a:rPr lang="en-US" altLang="zh-CN" sz="44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yǒu</a:t>
            </a:r>
            <a:endParaRPr lang="zh-CN" altLang="en-US"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0" name="TextBox 19"/>
          <p:cNvSpPr txBox="1">
            <a:spLocks noChangeArrowheads="1"/>
          </p:cNvSpPr>
          <p:nvPr/>
        </p:nvSpPr>
        <p:spPr bwMode="auto">
          <a:xfrm>
            <a:off x="1052286" y="4601448"/>
            <a:ext cx="11743267" cy="77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en-US" altLang="zh-CN" sz="4265"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4265" kern="0" dirty="0">
                <a:latin typeface="Arial" panose="020B0604020202020204" pitchFamily="34" charset="0"/>
                <a:ea typeface="思源黑体 CN Medium" panose="020B0600000000000000" pitchFamily="34" charset="-122"/>
                <a:sym typeface="Arial" panose="020B0604020202020204" pitchFamily="34" charset="0"/>
              </a:rPr>
              <a:t>熊猫</a:t>
            </a:r>
            <a:r>
              <a:rPr lang="en-US" altLang="zh-CN" sz="4265"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4265" kern="0" dirty="0">
                <a:latin typeface="Arial" panose="020B0604020202020204" pitchFamily="34" charset="0"/>
                <a:ea typeface="思源黑体 CN Medium" panose="020B0600000000000000" pitchFamily="34" charset="-122"/>
                <a:sym typeface="Arial" panose="020B0604020202020204" pitchFamily="34" charset="0"/>
              </a:rPr>
              <a:t>（花猫）（九个）（朋友）（友好）</a:t>
            </a:r>
          </a:p>
        </p:txBody>
      </p:sp>
      <p:sp>
        <p:nvSpPr>
          <p:cNvPr id="23" name="文本框 7"/>
          <p:cNvSpPr txBox="1">
            <a:spLocks noChangeArrowheads="1"/>
          </p:cNvSpPr>
          <p:nvPr/>
        </p:nvSpPr>
        <p:spPr bwMode="auto">
          <a:xfrm>
            <a:off x="1247577" y="2820047"/>
            <a:ext cx="1132417"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dirty="0">
                <a:latin typeface="Arial" panose="020B0604020202020204" pitchFamily="34" charset="0"/>
                <a:ea typeface="思源黑体 CN Medium" panose="020B0600000000000000" pitchFamily="34" charset="-122"/>
                <a:sym typeface="Arial" panose="020B0604020202020204" pitchFamily="34" charset="0"/>
              </a:rPr>
              <a:t>熊</a:t>
            </a:r>
          </a:p>
        </p:txBody>
      </p:sp>
      <p:sp>
        <p:nvSpPr>
          <p:cNvPr id="24" name="文本框 7"/>
          <p:cNvSpPr txBox="1">
            <a:spLocks noChangeArrowheads="1"/>
          </p:cNvSpPr>
          <p:nvPr/>
        </p:nvSpPr>
        <p:spPr bwMode="auto">
          <a:xfrm>
            <a:off x="3355777" y="2868731"/>
            <a:ext cx="1134533"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a:latin typeface="Arial" panose="020B0604020202020204" pitchFamily="34" charset="0"/>
                <a:ea typeface="思源黑体 CN Medium" panose="020B0600000000000000" pitchFamily="34" charset="-122"/>
                <a:sym typeface="Arial" panose="020B0604020202020204" pitchFamily="34" charset="0"/>
              </a:rPr>
              <a:t>猫</a:t>
            </a:r>
          </a:p>
        </p:txBody>
      </p:sp>
      <p:sp>
        <p:nvSpPr>
          <p:cNvPr id="25" name="文本框 7"/>
          <p:cNvSpPr txBox="1">
            <a:spLocks noChangeArrowheads="1"/>
          </p:cNvSpPr>
          <p:nvPr/>
        </p:nvSpPr>
        <p:spPr bwMode="auto">
          <a:xfrm>
            <a:off x="7479043" y="2875081"/>
            <a:ext cx="1134533"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a:latin typeface="Arial" panose="020B0604020202020204" pitchFamily="34" charset="0"/>
                <a:ea typeface="思源黑体 CN Medium" panose="020B0600000000000000" pitchFamily="34" charset="-122"/>
                <a:sym typeface="Arial" panose="020B0604020202020204" pitchFamily="34" charset="0"/>
              </a:rPr>
              <a:t>朋</a:t>
            </a:r>
          </a:p>
        </p:txBody>
      </p:sp>
      <p:grpSp>
        <p:nvGrpSpPr>
          <p:cNvPr id="26" name="组合 25"/>
          <p:cNvGrpSpPr/>
          <p:nvPr/>
        </p:nvGrpSpPr>
        <p:grpSpPr>
          <a:xfrm>
            <a:off x="162559" y="284480"/>
            <a:ext cx="2912237" cy="638056"/>
            <a:chOff x="162559" y="284480"/>
            <a:chExt cx="2912237" cy="638056"/>
          </a:xfrm>
        </p:grpSpPr>
        <p:sp>
          <p:nvSpPr>
            <p:cNvPr id="27"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8"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9" name="文本框 28"/>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我会写</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0"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对角的矩形 1"/>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09" name="TextBox 28"/>
          <p:cNvSpPr txBox="1">
            <a:spLocks noChangeArrowheads="1"/>
          </p:cNvSpPr>
          <p:nvPr/>
        </p:nvSpPr>
        <p:spPr bwMode="auto">
          <a:xfrm>
            <a:off x="2318632" y="2274162"/>
            <a:ext cx="75547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300000"/>
              </a:lnSpc>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    听课文朗读，认识生字词，想一想，这首拍手歌的主要内容是什么？</a:t>
            </a: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additive="base">
                                        <p:cTn id="7" dur="500" fill="hold"/>
                                        <p:tgtEl>
                                          <p:spTgt spid="17409"/>
                                        </p:tgtEl>
                                        <p:attrNameLst>
                                          <p:attrName>ppt_x</p:attrName>
                                        </p:attrNameLst>
                                      </p:cBhvr>
                                      <p:tavLst>
                                        <p:tav tm="0">
                                          <p:val>
                                            <p:strVal val="#ppt_x"/>
                                          </p:val>
                                        </p:tav>
                                        <p:tav tm="100000">
                                          <p:val>
                                            <p:strVal val="#ppt_x"/>
                                          </p:val>
                                        </p:tav>
                                      </p:tavLst>
                                    </p:anim>
                                    <p:anim calcmode="lin" valueType="num">
                                      <p:cBhvr additive="base">
                                        <p:cTn id="8" dur="500" fill="hold"/>
                                        <p:tgtEl>
                                          <p:spTgt spid="17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对角的矩形 7"/>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rrowheads="1"/>
          </p:cNvSpPr>
          <p:nvPr/>
        </p:nvSpPr>
        <p:spPr bwMode="auto">
          <a:xfrm>
            <a:off x="2175747" y="1845710"/>
            <a:ext cx="7840505" cy="314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eaLnBrk="0" hangingPunct="0">
              <a:lnSpc>
                <a:spcPct val="250000"/>
              </a:lnSpc>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本文以朗朗上口的拍手歌展现了动物在自然界中和谐生存的美丽画面，告诉我们动物是人类的好朋友，我们要保护它们。</a:t>
            </a:r>
          </a:p>
        </p:txBody>
      </p:sp>
      <p:grpSp>
        <p:nvGrpSpPr>
          <p:cNvPr id="9" name="组合 8"/>
          <p:cNvGrpSpPr/>
          <p:nvPr/>
        </p:nvGrpSpPr>
        <p:grpSpPr>
          <a:xfrm>
            <a:off x="162559" y="284480"/>
            <a:ext cx="2912237" cy="638056"/>
            <a:chOff x="162559" y="284480"/>
            <a:chExt cx="2912237" cy="638056"/>
          </a:xfrm>
        </p:grpSpPr>
        <p:sp>
          <p:nvSpPr>
            <p:cNvPr id="10"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文本框 11"/>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宽屏</PresentationFormat>
  <Paragraphs>92</Paragraphs>
  <Slides>14</Slides>
  <Notes>14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Calibri</vt:lpstr>
      <vt:lpstr>思源黑体 CN Light</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2020-10-19T02:43:47Z</dcterms:created>
  <dcterms:modified xsi:type="dcterms:W3CDTF">2021-01-08T23:44:25Z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