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0" r:id="rId29"/>
  </p:sldIdLst>
  <p:sldSz cx="12192000" cy="6858000"/>
  <p:notesSz cx="6858000" cy="9144000"/>
  <p:embeddedFontLst>
    <p:embeddedFont>
      <p:font typeface="FandolFang R" panose="02010600030101010101" charset="-122"/>
      <p:regular r:id="rId31"/>
    </p:embeddedFont>
    <p:embeddedFont>
      <p:font typeface="思源黑体 CN Light" panose="0201060003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906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4" y="84"/>
      </p:cViewPr>
      <p:guideLst>
        <p:guide orient="horz" pos="2264"/>
        <p:guide pos="7256"/>
        <p:guide orient="horz" pos="600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B106EC8-80F7-4D7A-859A-18C6D474DE8F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42300ED-06AF-49FB-8990-387865EF1E3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14-61BB-4A78-B08D-C1370D486F7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0CD1-6AC4-4AD2-B222-47F3D6A147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A614-61BB-4A78-B08D-C1370D486F7B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0CD1-6AC4-4AD2-B222-47F3D6A147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C12E0-374C-4F89-9774-53376302D1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F83A614-61BB-4A78-B08D-C1370D486F7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6EE0CD1-6AC4-4AD2-B222-47F3D6A1470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0" r="5957"/>
          <a:stretch>
            <a:fillRect/>
          </a:stretch>
        </p:blipFill>
        <p:spPr>
          <a:xfrm>
            <a:off x="0" y="0"/>
            <a:ext cx="6525064" cy="6858000"/>
          </a:xfrm>
          <a:custGeom>
            <a:avLst/>
            <a:gdLst>
              <a:gd name="connsiteX0" fmla="*/ 0 w 6525064"/>
              <a:gd name="connsiteY0" fmla="*/ 0 h 6858000"/>
              <a:gd name="connsiteX1" fmla="*/ 3444704 w 6525064"/>
              <a:gd name="connsiteY1" fmla="*/ 0 h 6858000"/>
              <a:gd name="connsiteX2" fmla="*/ 6525064 w 6525064"/>
              <a:gd name="connsiteY2" fmla="*/ 6858000 h 6858000"/>
              <a:gd name="connsiteX3" fmla="*/ 0 w 65250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5064" h="6858000">
                <a:moveTo>
                  <a:pt x="0" y="0"/>
                </a:moveTo>
                <a:lnTo>
                  <a:pt x="3444704" y="0"/>
                </a:lnTo>
                <a:lnTo>
                  <a:pt x="65250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平行四边形 4"/>
          <p:cNvSpPr/>
          <p:nvPr/>
        </p:nvSpPr>
        <p:spPr>
          <a:xfrm rot="3979798" flipH="1">
            <a:off x="1446703" y="1643581"/>
            <a:ext cx="5534158" cy="238279"/>
          </a:xfrm>
          <a:prstGeom prst="parallelogram">
            <a:avLst>
              <a:gd name="adj" fmla="val 132064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 rot="3979798" flipH="1">
            <a:off x="3539807" y="5045107"/>
            <a:ext cx="5534158" cy="238279"/>
          </a:xfrm>
          <a:prstGeom prst="parallelogram">
            <a:avLst>
              <a:gd name="adj" fmla="val 132064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PA-组合 24"/>
          <p:cNvGrpSpPr/>
          <p:nvPr/>
        </p:nvGrpSpPr>
        <p:grpSpPr>
          <a:xfrm>
            <a:off x="5856216" y="1289869"/>
            <a:ext cx="6404513" cy="3563726"/>
            <a:chOff x="930072" y="1348621"/>
            <a:chExt cx="6404513" cy="3563726"/>
          </a:xfrm>
        </p:grpSpPr>
        <p:sp>
          <p:nvSpPr>
            <p:cNvPr id="20" name="PA-文本框 6"/>
            <p:cNvSpPr txBox="1"/>
            <p:nvPr/>
          </p:nvSpPr>
          <p:spPr>
            <a:xfrm>
              <a:off x="1122030" y="2775196"/>
              <a:ext cx="54833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植物妈妈有办法</a:t>
              </a:r>
            </a:p>
          </p:txBody>
        </p:sp>
        <p:sp>
          <p:nvSpPr>
            <p:cNvPr id="21" name="PA-文本框 7"/>
            <p:cNvSpPr txBox="1"/>
            <p:nvPr/>
          </p:nvSpPr>
          <p:spPr>
            <a:xfrm>
              <a:off x="2605567" y="4392996"/>
              <a:ext cx="2230056" cy="519351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xippt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2" name="PA-文本框 8"/>
            <p:cNvSpPr txBox="1"/>
            <p:nvPr/>
          </p:nvSpPr>
          <p:spPr>
            <a:xfrm>
              <a:off x="930072" y="3832847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23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24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468880" y="1841558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粗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026644" y="910536"/>
            <a:ext cx="2370667" cy="123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9" rIns="121917" bIns="6095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cū</a:t>
            </a:r>
            <a:endParaRPr lang="zh-CN" altLang="en-US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46" y="3750273"/>
            <a:ext cx="1860127" cy="247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342044" y="2756135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7097184" y="2201820"/>
            <a:ext cx="429683" cy="270298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21917" tIns="60959" rIns="121917" bIns="60959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eaLnBrk="0" hangingPunct="0">
              <a:defRPr/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679267" y="1812353"/>
            <a:ext cx="4512733" cy="94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0"/>
              </a:spcBef>
              <a:buNone/>
              <a:defRPr/>
            </a:pPr>
            <a:r>
              <a:rPr lang="en-US" altLang="zh-CN" sz="5335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dé</a:t>
            </a:r>
            <a:r>
              <a:rPr lang="zh-CN" altLang="en-US" sz="426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（得不到）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679267" y="4367169"/>
            <a:ext cx="3829051" cy="94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5335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děi</a:t>
            </a:r>
            <a:r>
              <a:rPr lang="zh-CN" altLang="en-US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（可得）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679267" y="3203002"/>
            <a:ext cx="4512733" cy="94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0"/>
              </a:spcBef>
              <a:buNone/>
              <a:defRPr/>
            </a:pPr>
            <a:r>
              <a:rPr lang="en-US" altLang="zh-CN" sz="5335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de</a:t>
            </a:r>
            <a:r>
              <a:rPr lang="zh-CN" altLang="en-US" sz="426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（跑得快）</a:t>
            </a:r>
          </a:p>
        </p:txBody>
      </p:sp>
      <p:sp>
        <p:nvSpPr>
          <p:cNvPr id="17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字词认识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9" grpId="0"/>
      <p:bldP spid="8" grpId="0" animBg="1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4"/>
          <p:cNvGrpSpPr/>
          <p:nvPr/>
        </p:nvGrpSpPr>
        <p:grpSpPr bwMode="auto">
          <a:xfrm>
            <a:off x="5282341" y="2751810"/>
            <a:ext cx="1712384" cy="2554545"/>
            <a:chOff x="317986" y="1665630"/>
            <a:chExt cx="1789412" cy="2949754"/>
          </a:xfrm>
        </p:grpSpPr>
        <p:pic>
          <p:nvPicPr>
            <p:cNvPr id="16386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79"/>
              <a:ext cx="1765834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TextBox 4"/>
            <p:cNvSpPr txBox="1">
              <a:spLocks noChangeArrowheads="1"/>
            </p:cNvSpPr>
            <p:nvPr/>
          </p:nvSpPr>
          <p:spPr bwMode="auto">
            <a:xfrm>
              <a:off x="343620" y="1665630"/>
              <a:ext cx="1763778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4"/>
          <p:cNvGrpSpPr/>
          <p:nvPr/>
        </p:nvGrpSpPr>
        <p:grpSpPr bwMode="auto">
          <a:xfrm>
            <a:off x="7465683" y="2751810"/>
            <a:ext cx="1667933" cy="2554545"/>
            <a:chOff x="317988" y="1665630"/>
            <a:chExt cx="1741623" cy="2949755"/>
          </a:xfrm>
        </p:grpSpPr>
        <p:pic>
          <p:nvPicPr>
            <p:cNvPr id="16389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8" y="1748179"/>
              <a:ext cx="1741623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Box 4"/>
            <p:cNvSpPr txBox="1">
              <a:spLocks noChangeArrowheads="1"/>
            </p:cNvSpPr>
            <p:nvPr/>
          </p:nvSpPr>
          <p:spPr bwMode="auto">
            <a:xfrm>
              <a:off x="343619" y="1665630"/>
              <a:ext cx="1715990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4"/>
          <p:cNvGrpSpPr/>
          <p:nvPr/>
        </p:nvGrpSpPr>
        <p:grpSpPr bwMode="auto">
          <a:xfrm>
            <a:off x="9604575" y="2751810"/>
            <a:ext cx="1693333" cy="2554545"/>
            <a:chOff x="434282" y="1665630"/>
            <a:chExt cx="1771241" cy="2947340"/>
          </a:xfrm>
        </p:grpSpPr>
        <p:pic>
          <p:nvPicPr>
            <p:cNvPr id="16392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82" y="1748179"/>
              <a:ext cx="1771239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Box 4"/>
            <p:cNvSpPr txBox="1">
              <a:spLocks noChangeArrowheads="1"/>
            </p:cNvSpPr>
            <p:nvPr/>
          </p:nvSpPr>
          <p:spPr bwMode="auto">
            <a:xfrm>
              <a:off x="511866" y="1665630"/>
              <a:ext cx="1693657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5360" y="1506829"/>
            <a:ext cx="11298767" cy="113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1" tIns="60940" rIns="121881" bIns="6094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4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66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fǎ</a:t>
            </a:r>
            <a:r>
              <a:rPr lang="zh-CN" altLang="en-US" sz="36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en-US" altLang="zh-CN" sz="66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rú</a:t>
            </a:r>
            <a:r>
              <a:rPr lang="zh-CN" altLang="en-US" sz="66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36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66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tā</a:t>
            </a:r>
            <a:r>
              <a:rPr lang="en-US" altLang="zh-CN" sz="36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en-US" altLang="zh-CN" sz="66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tā</a:t>
            </a:r>
            <a:r>
              <a:rPr lang="en-US" altLang="zh-CN" sz="36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6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66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wá</a:t>
            </a:r>
            <a:endParaRPr lang="zh-CN" altLang="en-US" sz="6000" kern="0" dirty="0">
              <a:solidFill>
                <a:srgbClr val="FF0000"/>
              </a:solidFill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7858" y="4702199"/>
            <a:ext cx="11743267" cy="7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1" tIns="60940" rIns="121881" bIns="609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办法</a:t>
            </a:r>
            <a:r>
              <a:rPr lang="en-US" altLang="zh-CN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   </a:t>
            </a:r>
            <a:r>
              <a:rPr lang="zh-CN" altLang="en-US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（如果）（它们）（她们）（娃娃）</a:t>
            </a:r>
          </a:p>
        </p:txBody>
      </p:sp>
      <p:grpSp>
        <p:nvGrpSpPr>
          <p:cNvPr id="28" name="组合 4"/>
          <p:cNvGrpSpPr/>
          <p:nvPr/>
        </p:nvGrpSpPr>
        <p:grpSpPr bwMode="auto">
          <a:xfrm>
            <a:off x="3126516" y="2751810"/>
            <a:ext cx="1684867" cy="2554545"/>
            <a:chOff x="257204" y="1667591"/>
            <a:chExt cx="1759170" cy="2949755"/>
          </a:xfrm>
        </p:grpSpPr>
        <p:pic>
          <p:nvPicPr>
            <p:cNvPr id="16400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9" y="1748180"/>
              <a:ext cx="1698385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TextBox 4"/>
            <p:cNvSpPr txBox="1">
              <a:spLocks noChangeArrowheads="1"/>
            </p:cNvSpPr>
            <p:nvPr/>
          </p:nvSpPr>
          <p:spPr bwMode="auto">
            <a:xfrm>
              <a:off x="257204" y="1667591"/>
              <a:ext cx="1681675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469360" y="2940420"/>
            <a:ext cx="1132417" cy="14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它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704381" y="2940420"/>
            <a:ext cx="1134533" cy="14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她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885031" y="2940420"/>
            <a:ext cx="1132417" cy="14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娃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369244" y="2940420"/>
            <a:ext cx="1134533" cy="14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</a:t>
            </a:r>
          </a:p>
        </p:txBody>
      </p:sp>
      <p:grpSp>
        <p:nvGrpSpPr>
          <p:cNvPr id="41" name="组合 4"/>
          <p:cNvGrpSpPr/>
          <p:nvPr/>
        </p:nvGrpSpPr>
        <p:grpSpPr bwMode="auto">
          <a:xfrm>
            <a:off x="858509" y="2751810"/>
            <a:ext cx="1797049" cy="2771770"/>
            <a:chOff x="-616698" y="1568125"/>
            <a:chExt cx="1879478" cy="3199608"/>
          </a:xfrm>
        </p:grpSpPr>
        <p:pic>
          <p:nvPicPr>
            <p:cNvPr id="16407" name="图片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6698" y="1568125"/>
              <a:ext cx="172449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TextBox 4"/>
            <p:cNvSpPr txBox="1">
              <a:spLocks noChangeArrowheads="1"/>
            </p:cNvSpPr>
            <p:nvPr/>
          </p:nvSpPr>
          <p:spPr bwMode="auto">
            <a:xfrm>
              <a:off x="-575544" y="1818880"/>
              <a:ext cx="1838324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000308" y="2940420"/>
            <a:ext cx="1430867" cy="14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法</a:t>
            </a:r>
          </a:p>
        </p:txBody>
      </p:sp>
      <p:sp>
        <p:nvSpPr>
          <p:cNvPr id="27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我会写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8" grpId="0"/>
      <p:bldP spid="20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4"/>
          <p:cNvGrpSpPr/>
          <p:nvPr/>
        </p:nvGrpSpPr>
        <p:grpSpPr bwMode="auto">
          <a:xfrm>
            <a:off x="5319573" y="2705698"/>
            <a:ext cx="1712384" cy="2554545"/>
            <a:chOff x="317986" y="1665630"/>
            <a:chExt cx="1789412" cy="2949754"/>
          </a:xfrm>
        </p:grpSpPr>
        <p:pic>
          <p:nvPicPr>
            <p:cNvPr id="17410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79"/>
              <a:ext cx="1765834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1" name="TextBox 4"/>
            <p:cNvSpPr txBox="1">
              <a:spLocks noChangeArrowheads="1"/>
            </p:cNvSpPr>
            <p:nvPr/>
          </p:nvSpPr>
          <p:spPr bwMode="auto">
            <a:xfrm>
              <a:off x="343620" y="1665630"/>
              <a:ext cx="1763778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4"/>
          <p:cNvGrpSpPr/>
          <p:nvPr/>
        </p:nvGrpSpPr>
        <p:grpSpPr bwMode="auto">
          <a:xfrm>
            <a:off x="7519319" y="2705698"/>
            <a:ext cx="1667933" cy="2554545"/>
            <a:chOff x="317988" y="1665630"/>
            <a:chExt cx="1741623" cy="2949755"/>
          </a:xfrm>
        </p:grpSpPr>
        <p:pic>
          <p:nvPicPr>
            <p:cNvPr id="17413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8" y="1748179"/>
              <a:ext cx="1741623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4"/>
            <p:cNvSpPr txBox="1">
              <a:spLocks noChangeArrowheads="1"/>
            </p:cNvSpPr>
            <p:nvPr/>
          </p:nvSpPr>
          <p:spPr bwMode="auto">
            <a:xfrm>
              <a:off x="343619" y="1665630"/>
              <a:ext cx="1715990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4"/>
          <p:cNvGrpSpPr/>
          <p:nvPr/>
        </p:nvGrpSpPr>
        <p:grpSpPr bwMode="auto">
          <a:xfrm>
            <a:off x="9674615" y="2705698"/>
            <a:ext cx="1693333" cy="2554545"/>
            <a:chOff x="434282" y="1665630"/>
            <a:chExt cx="1771241" cy="2947340"/>
          </a:xfrm>
        </p:grpSpPr>
        <p:pic>
          <p:nvPicPr>
            <p:cNvPr id="17416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82" y="1748179"/>
              <a:ext cx="1771239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Box 4"/>
            <p:cNvSpPr txBox="1">
              <a:spLocks noChangeArrowheads="1"/>
            </p:cNvSpPr>
            <p:nvPr/>
          </p:nvSpPr>
          <p:spPr bwMode="auto">
            <a:xfrm>
              <a:off x="511866" y="1665630"/>
              <a:ext cx="1693657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0815" y="1602649"/>
            <a:ext cx="10566400" cy="10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1" tIns="60940" rIns="121881" bIns="6094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ji</a:t>
            </a:r>
            <a:r>
              <a:rPr lang="en-US" altLang="zh-CN" sz="54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54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á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5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Arial Unicode MS" pitchFamily="34" charset="-122"/>
                <a:sym typeface="Arial" panose="020B0604020202020204" pitchFamily="34" charset="0"/>
              </a:rPr>
              <a:t>g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èn</a:t>
            </a:r>
            <a:r>
              <a:rPr lang="en-US" altLang="zh-CN" sz="5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Arial Unicode MS" pitchFamily="34" charset="-122"/>
                <a:sym typeface="Arial" panose="020B0604020202020204" pitchFamily="34" charset="0"/>
              </a:rPr>
              <a:t>g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zhī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  </a:t>
            </a:r>
            <a:r>
              <a:rPr lang="zh-CN" altLang="en-US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60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shí</a:t>
            </a:r>
            <a:r>
              <a:rPr lang="en-US" altLang="zh-CN" sz="6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0815" y="4675077"/>
            <a:ext cx="11743267" cy="7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1" tIns="60940" rIns="121881" bIns="609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双脚</a:t>
            </a:r>
            <a:r>
              <a:rPr lang="en-US" altLang="zh-CN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   </a:t>
            </a:r>
            <a:r>
              <a:rPr lang="zh-CN" altLang="en-US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（羽毛） （更好）       （知识）</a:t>
            </a:r>
          </a:p>
        </p:txBody>
      </p:sp>
      <p:grpSp>
        <p:nvGrpSpPr>
          <p:cNvPr id="28" name="组合 4"/>
          <p:cNvGrpSpPr/>
          <p:nvPr/>
        </p:nvGrpSpPr>
        <p:grpSpPr bwMode="auto">
          <a:xfrm>
            <a:off x="3147344" y="2705698"/>
            <a:ext cx="1684867" cy="2554545"/>
            <a:chOff x="257204" y="1667591"/>
            <a:chExt cx="1759170" cy="2949754"/>
          </a:xfrm>
        </p:grpSpPr>
        <p:pic>
          <p:nvPicPr>
            <p:cNvPr id="17421" name="图片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9" y="1748180"/>
              <a:ext cx="1698385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Box 4"/>
            <p:cNvSpPr txBox="1">
              <a:spLocks noChangeArrowheads="1"/>
            </p:cNvSpPr>
            <p:nvPr/>
          </p:nvSpPr>
          <p:spPr bwMode="auto">
            <a:xfrm>
              <a:off x="257204" y="1667591"/>
              <a:ext cx="1681675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472341" y="2920355"/>
            <a:ext cx="1132417" cy="14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更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786018" y="2894308"/>
            <a:ext cx="1134533" cy="14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知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851343" y="2920355"/>
            <a:ext cx="1132417" cy="14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识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276107" y="2894308"/>
            <a:ext cx="1134533" cy="14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毛</a:t>
            </a:r>
          </a:p>
        </p:txBody>
      </p:sp>
      <p:grpSp>
        <p:nvGrpSpPr>
          <p:cNvPr id="41" name="组合 4"/>
          <p:cNvGrpSpPr/>
          <p:nvPr/>
        </p:nvGrpSpPr>
        <p:grpSpPr bwMode="auto">
          <a:xfrm>
            <a:off x="860815" y="2705698"/>
            <a:ext cx="1799167" cy="2771770"/>
            <a:chOff x="-616698" y="1568125"/>
            <a:chExt cx="1879478" cy="3199608"/>
          </a:xfrm>
        </p:grpSpPr>
        <p:pic>
          <p:nvPicPr>
            <p:cNvPr id="17428" name="图片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6698" y="1568125"/>
              <a:ext cx="172449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9" name="TextBox 4"/>
            <p:cNvSpPr txBox="1">
              <a:spLocks noChangeArrowheads="1"/>
            </p:cNvSpPr>
            <p:nvPr/>
          </p:nvSpPr>
          <p:spPr bwMode="auto">
            <a:xfrm>
              <a:off x="-575543" y="1818880"/>
              <a:ext cx="1838323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lang="zh-CN" altLang="en-US" sz="16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055724" y="2894308"/>
            <a:ext cx="1132417" cy="14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8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脚</a:t>
            </a:r>
          </a:p>
        </p:txBody>
      </p:sp>
      <p:sp>
        <p:nvSpPr>
          <p:cNvPr id="24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我会写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8" grpId="0"/>
      <p:bldP spid="20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32027" y="1600771"/>
            <a:ext cx="7200900" cy="34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孩子如果已经长大，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就得告别妈妈，四海为家。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牛马有脚，鸟有翅膀，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植物旅行又用什么办法？</a:t>
            </a:r>
          </a:p>
        </p:txBody>
      </p:sp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660400" y="1241557"/>
            <a:ext cx="729826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第一小节，思考问题：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90121" y="1880674"/>
            <a:ext cx="823874" cy="615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defTabSz="121920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49271" y="1787525"/>
            <a:ext cx="817616" cy="734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defTabSz="121920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48974" y="2625582"/>
            <a:ext cx="1652232" cy="772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 defTabSz="121920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35052" y="1986802"/>
            <a:ext cx="317500" cy="33866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1219200"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8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7" grpId="0"/>
      <p:bldP spid="3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892" y="2658024"/>
            <a:ext cx="3401452" cy="240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95259" y="1626709"/>
            <a:ext cx="6309783" cy="357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蒲公英妈妈准备了降落伞，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把它送给自己的娃娃。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只要有风轻轻吹过，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孩子们就乘着风纷纷出发。</a:t>
            </a:r>
          </a:p>
        </p:txBody>
      </p:sp>
      <p:sp>
        <p:nvSpPr>
          <p:cNvPr id="5" name="椭圆 4"/>
          <p:cNvSpPr/>
          <p:nvPr/>
        </p:nvSpPr>
        <p:spPr>
          <a:xfrm>
            <a:off x="777759" y="2042722"/>
            <a:ext cx="317500" cy="33866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1219200"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162560" y="1201207"/>
            <a:ext cx="10996083" cy="60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阅读第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～</a:t>
            </a:r>
            <a:r>
              <a:rPr lang="en-US" altLang="zh-CN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小节，说一说植物妈妈们用什么办法让孩子离开她？</a:t>
            </a: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75733" y="1859096"/>
            <a:ext cx="10943167" cy="27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把蒲公英果实上的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绒毛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比作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降落伞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，生动形象。称呼“蒲公英”为“妈妈”，称呼“种子”为“孩子”，这是拟人手法，读起来亲切、有趣。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60400" y="1305100"/>
            <a:ext cx="3118796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怎样理解这节诗？</a:t>
            </a: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13692" y="1291190"/>
            <a:ext cx="11621108" cy="6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2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蒲公英妈妈准备了（                  ），孩子们（                ）纷纷出发。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8992" y="2788551"/>
            <a:ext cx="4174015" cy="277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68184" y="1337890"/>
            <a:ext cx="2427816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降落伞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737025" y="1337890"/>
            <a:ext cx="191346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spcBef>
                <a:spcPct val="50000"/>
              </a:spcBef>
            </a:pP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乘着风</a:t>
            </a:r>
          </a:p>
        </p:txBody>
      </p:sp>
      <p:sp>
        <p:nvSpPr>
          <p:cNvPr id="8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E:\上课课件\人二语上\人二语状元大课堂\CT3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42" y="1635671"/>
            <a:ext cx="4370916" cy="283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152552" y="1079771"/>
            <a:ext cx="5695951" cy="357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苍耳妈妈有个好办法，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她给孩子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穿上带刺的铠甲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只要挂住动物的皮毛，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孩子们就能去田野、山洼。</a:t>
            </a:r>
          </a:p>
        </p:txBody>
      </p:sp>
      <p:sp>
        <p:nvSpPr>
          <p:cNvPr id="4" name="椭圆 3"/>
          <p:cNvSpPr/>
          <p:nvPr/>
        </p:nvSpPr>
        <p:spPr>
          <a:xfrm>
            <a:off x="814527" y="1466338"/>
            <a:ext cx="317500" cy="33866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1219200"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3469" y="1297682"/>
            <a:ext cx="5776575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“穿上带刺的铠甲”是什么意思？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44211" y="1851678"/>
            <a:ext cx="5676202" cy="263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苍耳果实的外皮浑身有刺，对苍耳种子起保护作用，所以说“穿上带刺的铠甲”，这样写更加生动、形象。</a:t>
            </a:r>
          </a:p>
        </p:txBody>
      </p:sp>
      <p:pic>
        <p:nvPicPr>
          <p:cNvPr id="52228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55" y="2115166"/>
            <a:ext cx="1888253" cy="198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09" y="2115166"/>
            <a:ext cx="1805757" cy="199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E:\上课课件\人二语上\人二语状元大课堂\CT3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87" y="1908214"/>
            <a:ext cx="3959372" cy="235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977900" y="1178562"/>
            <a:ext cx="4914160" cy="34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豌豆妈妈更有办法，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她让豆荚晒在太阳底下。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啪的一声，豆荚炸开，</a:t>
            </a: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孩子们就蹦着跳着离开妈妈。</a:t>
            </a:r>
          </a:p>
        </p:txBody>
      </p:sp>
      <p:sp>
        <p:nvSpPr>
          <p:cNvPr id="5" name="椭圆 4"/>
          <p:cNvSpPr/>
          <p:nvPr/>
        </p:nvSpPr>
        <p:spPr>
          <a:xfrm>
            <a:off x="660400" y="1569547"/>
            <a:ext cx="317500" cy="33866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1219200"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1"/>
          <p:cNvSpPr>
            <a:spLocks noChangeArrowheads="1"/>
          </p:cNvSpPr>
          <p:nvPr/>
        </p:nvSpPr>
        <p:spPr bwMode="auto">
          <a:xfrm>
            <a:off x="327107" y="1009740"/>
            <a:ext cx="11051116" cy="258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孩子长大就要告别妈妈，开始自己崭新的生活。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植物妈妈们用什么办法送别自己的孩子？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让我们去植物王国探究大自然的奥秘吧。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176" y="3949003"/>
            <a:ext cx="3449648" cy="19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540447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课前导入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58813" y="1322172"/>
            <a:ext cx="10810240" cy="124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3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豌豆妈妈让孩子（             ），豆荚炸开，孩子们（                ）离开妈妈。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026106" y="1385621"/>
            <a:ext cx="1323433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晒太阳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155244" y="1385621"/>
            <a:ext cx="1682506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蹦着跳着</a:t>
            </a:r>
          </a:p>
        </p:txBody>
      </p:sp>
      <p:pic>
        <p:nvPicPr>
          <p:cNvPr id="2560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18" y="2629036"/>
            <a:ext cx="4072903" cy="261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34607" y="2071157"/>
          <a:ext cx="8722785" cy="30458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07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3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2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121913" marR="121913" marT="60944" marB="6094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121913" marR="121913" marT="60944" marB="6094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121913" marR="121913" marT="60944" marB="609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2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121913" marR="121913" marT="60944" marB="6094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121913" marR="121913" marT="60944" marB="6094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121913" marR="121913" marT="60944" marB="60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2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121913" marR="121913" marT="60944" marB="6094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121913" marR="121913" marT="60944" marB="6094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121913" marR="121913" marT="60944" marB="60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388" name="矩形 2"/>
          <p:cNvSpPr>
            <a:spLocks noChangeArrowheads="1"/>
          </p:cNvSpPr>
          <p:nvPr/>
        </p:nvSpPr>
        <p:spPr bwMode="auto">
          <a:xfrm>
            <a:off x="2567926" y="2368834"/>
            <a:ext cx="135228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蒲公英</a:t>
            </a:r>
            <a:endParaRPr lang="en-US" altLang="zh-CN" sz="2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389" name="矩形 3"/>
          <p:cNvSpPr>
            <a:spLocks noChangeArrowheads="1"/>
          </p:cNvSpPr>
          <p:nvPr/>
        </p:nvSpPr>
        <p:spPr bwMode="auto">
          <a:xfrm>
            <a:off x="2567925" y="3357917"/>
            <a:ext cx="135228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降落伞</a:t>
            </a:r>
          </a:p>
        </p:txBody>
      </p:sp>
      <p:sp>
        <p:nvSpPr>
          <p:cNvPr id="58390" name="矩形 4"/>
          <p:cNvSpPr>
            <a:spLocks noChangeArrowheads="1"/>
          </p:cNvSpPr>
          <p:nvPr/>
        </p:nvSpPr>
        <p:spPr bwMode="auto">
          <a:xfrm>
            <a:off x="2567925" y="4442081"/>
            <a:ext cx="135228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8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风力吹</a:t>
            </a:r>
          </a:p>
        </p:txBody>
      </p:sp>
      <p:sp>
        <p:nvSpPr>
          <p:cNvPr id="58391" name="矩形 5"/>
          <p:cNvSpPr>
            <a:spLocks noChangeArrowheads="1"/>
          </p:cNvSpPr>
          <p:nvPr/>
        </p:nvSpPr>
        <p:spPr bwMode="auto">
          <a:xfrm>
            <a:off x="5632220" y="2368834"/>
            <a:ext cx="98359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苍耳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03398" y="3357917"/>
            <a:ext cx="98359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铠甲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447874" y="4442081"/>
            <a:ext cx="135228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皮毛挂</a:t>
            </a:r>
          </a:p>
        </p:txBody>
      </p:sp>
      <p:sp>
        <p:nvSpPr>
          <p:cNvPr id="32794" name="矩形 8"/>
          <p:cNvSpPr>
            <a:spLocks noChangeArrowheads="1"/>
          </p:cNvSpPr>
          <p:nvPr/>
        </p:nvSpPr>
        <p:spPr bwMode="auto">
          <a:xfrm>
            <a:off x="8709791" y="2368834"/>
            <a:ext cx="98359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豌豆</a:t>
            </a:r>
          </a:p>
        </p:txBody>
      </p:sp>
      <p:sp>
        <p:nvSpPr>
          <p:cNvPr id="58395" name="矩形 9"/>
          <p:cNvSpPr>
            <a:spLocks noChangeArrowheads="1"/>
          </p:cNvSpPr>
          <p:nvPr/>
        </p:nvSpPr>
        <p:spPr bwMode="auto">
          <a:xfrm>
            <a:off x="8709790" y="3357917"/>
            <a:ext cx="98359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豆荚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525444" y="4370460"/>
            <a:ext cx="135228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/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太阳晒</a:t>
            </a:r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687827" y="1219848"/>
            <a:ext cx="1682506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defRPr/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填一填：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/>
      <p:bldP spid="58389" grpId="0"/>
      <p:bldP spid="58390" grpId="0"/>
      <p:bldP spid="58391" grpId="0"/>
      <p:bldP spid="7" grpId="0"/>
      <p:bldP spid="8" grpId="0"/>
      <p:bldP spid="32794" grpId="0"/>
      <p:bldP spid="5839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307888" y="1560930"/>
            <a:ext cx="8214783" cy="357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植物妈妈的办法很多很多，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不信你就仔细观察。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那里有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许许多多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的知识，</a:t>
            </a:r>
            <a:endParaRPr lang="en-US" altLang="zh-CN" sz="28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粗心的小朋友却得不到它。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60400" y="5131136"/>
            <a:ext cx="9677400" cy="634595"/>
          </a:xfrm>
          <a:prstGeom prst="rect">
            <a:avLst/>
          </a:prstGeom>
          <a:noFill/>
          <a:ln w="1587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30000"/>
              </a:lnSpc>
            </a:pPr>
            <a:r>
              <a:rPr lang="zh-CN" altLang="en-US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高高兴兴</a:t>
            </a:r>
            <a:r>
              <a:rPr lang="en-US" altLang="zh-CN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进进出出</a:t>
            </a:r>
            <a:r>
              <a:rPr lang="en-US" altLang="zh-CN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说说笑笑</a:t>
            </a:r>
            <a:r>
              <a:rPr lang="en-US" altLang="zh-CN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花花绿绿</a:t>
            </a:r>
          </a:p>
        </p:txBody>
      </p:sp>
      <p:sp>
        <p:nvSpPr>
          <p:cNvPr id="6" name="椭圆 5"/>
          <p:cNvSpPr/>
          <p:nvPr/>
        </p:nvSpPr>
        <p:spPr>
          <a:xfrm>
            <a:off x="911252" y="1970162"/>
            <a:ext cx="317500" cy="33866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1219200"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58813" y="1254018"/>
            <a:ext cx="688264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这节诗是什么意思？告诉我们什么道理？</a:t>
            </a:r>
          </a:p>
        </p:txBody>
      </p:sp>
      <p:sp>
        <p:nvSpPr>
          <p:cNvPr id="8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4"/>
          <p:cNvSpPr>
            <a:spLocks noChangeArrowheads="1"/>
          </p:cNvSpPr>
          <p:nvPr/>
        </p:nvSpPr>
        <p:spPr bwMode="auto">
          <a:xfrm>
            <a:off x="-895879" y="1141023"/>
            <a:ext cx="6381749" cy="6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hangingPunct="1">
              <a:lnSpc>
                <a:spcPct val="130000"/>
              </a:lnSpc>
            </a:pP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植物传播种子的方法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03250" y="1589020"/>
            <a:ext cx="10985500" cy="184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风传播：</a:t>
            </a:r>
            <a:endParaRPr lang="en-US" altLang="zh-CN" sz="2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8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蒲公英、杨树、柳树的种子表面有绒毛。适合借助风力飞翔。</a:t>
            </a: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341" y="3714050"/>
            <a:ext cx="2293967" cy="16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9902" y="3714050"/>
            <a:ext cx="2292196" cy="161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5199" y="3714050"/>
            <a:ext cx="2418153" cy="161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03250" y="910536"/>
            <a:ext cx="10985500" cy="172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水传播：</a:t>
            </a:r>
            <a:endParaRPr lang="en-US" altLang="zh-CN" sz="2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200000"/>
              </a:lnSpc>
            </a:pPr>
            <a:r>
              <a:rPr lang="en-US" altLang="zh-CN" sz="28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荷花等在水中或沼泽地生长的植物，它们的种子常借助水来传播。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9029" y="3217895"/>
            <a:ext cx="3092489" cy="209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002" y="3231776"/>
            <a:ext cx="3108958" cy="20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58813" y="1142154"/>
            <a:ext cx="11169649" cy="19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动物传播：</a:t>
            </a:r>
            <a:endParaRPr lang="en-US" altLang="zh-CN" sz="2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</a:pPr>
            <a:r>
              <a:rPr lang="en-US" altLang="zh-CN" sz="28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苍耳、鬼针等种子的外面生有刺毛、倒钩，能附着在动物的皮毛上，到处传播。</a:t>
            </a:r>
          </a:p>
        </p:txBody>
      </p:sp>
      <p:pic>
        <p:nvPicPr>
          <p:cNvPr id="5" name="Picture 2" descr="E:\上课课件\人二语上\人二语状元大课堂\CT30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61" y="3594100"/>
            <a:ext cx="2843359" cy="174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94" y="3594100"/>
            <a:ext cx="2768612" cy="174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09918" y="1054100"/>
            <a:ext cx="11351684" cy="19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自身传播：</a:t>
            </a:r>
            <a:endParaRPr lang="en-US" altLang="zh-CN" sz="2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</a:pPr>
            <a:r>
              <a:rPr lang="en-US" altLang="zh-CN" sz="28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大豆、油菜、芝麻的果皮在烈日的烘烤下，常常啪的一声爆裂，种子会被弹射到远处。</a:t>
            </a:r>
          </a:p>
        </p:txBody>
      </p:sp>
      <p:pic>
        <p:nvPicPr>
          <p:cNvPr id="6" name="Picture 3" descr="E:\上课课件\人二语上\人二语状元大课堂\CT3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80" y="3594100"/>
            <a:ext cx="2325037" cy="157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557" y="3594100"/>
            <a:ext cx="2130263" cy="15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17" y="3629605"/>
            <a:ext cx="2141159" cy="161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课文赏析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0" r="5957"/>
          <a:stretch>
            <a:fillRect/>
          </a:stretch>
        </p:blipFill>
        <p:spPr>
          <a:xfrm>
            <a:off x="0" y="0"/>
            <a:ext cx="6525064" cy="6858000"/>
          </a:xfrm>
          <a:custGeom>
            <a:avLst/>
            <a:gdLst>
              <a:gd name="connsiteX0" fmla="*/ 0 w 6525064"/>
              <a:gd name="connsiteY0" fmla="*/ 0 h 6858000"/>
              <a:gd name="connsiteX1" fmla="*/ 3444704 w 6525064"/>
              <a:gd name="connsiteY1" fmla="*/ 0 h 6858000"/>
              <a:gd name="connsiteX2" fmla="*/ 6525064 w 6525064"/>
              <a:gd name="connsiteY2" fmla="*/ 6858000 h 6858000"/>
              <a:gd name="connsiteX3" fmla="*/ 0 w 65250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5064" h="6858000">
                <a:moveTo>
                  <a:pt x="0" y="0"/>
                </a:moveTo>
                <a:lnTo>
                  <a:pt x="3444704" y="0"/>
                </a:lnTo>
                <a:lnTo>
                  <a:pt x="65250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平行四边形 4"/>
          <p:cNvSpPr/>
          <p:nvPr/>
        </p:nvSpPr>
        <p:spPr>
          <a:xfrm rot="3979798" flipH="1">
            <a:off x="1446703" y="1643581"/>
            <a:ext cx="5534158" cy="238279"/>
          </a:xfrm>
          <a:prstGeom prst="parallelogram">
            <a:avLst>
              <a:gd name="adj" fmla="val 132064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平行四边形 17"/>
          <p:cNvSpPr/>
          <p:nvPr/>
        </p:nvSpPr>
        <p:spPr>
          <a:xfrm rot="3979798" flipH="1">
            <a:off x="3539807" y="5045107"/>
            <a:ext cx="5534158" cy="238279"/>
          </a:xfrm>
          <a:prstGeom prst="parallelogram">
            <a:avLst>
              <a:gd name="adj" fmla="val 132064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PA-组合 24"/>
          <p:cNvGrpSpPr/>
          <p:nvPr/>
        </p:nvGrpSpPr>
        <p:grpSpPr>
          <a:xfrm>
            <a:off x="5444483" y="1289869"/>
            <a:ext cx="6404513" cy="3563726"/>
            <a:chOff x="518339" y="1348621"/>
            <a:chExt cx="6404513" cy="3563726"/>
          </a:xfrm>
        </p:grpSpPr>
        <p:sp>
          <p:nvSpPr>
            <p:cNvPr id="20" name="PA-文本框 6"/>
            <p:cNvSpPr txBox="1"/>
            <p:nvPr/>
          </p:nvSpPr>
          <p:spPr>
            <a:xfrm>
              <a:off x="1122030" y="2775196"/>
              <a:ext cx="54833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感谢各位的聆听</a:t>
              </a:r>
            </a:p>
          </p:txBody>
        </p:sp>
        <p:sp>
          <p:nvSpPr>
            <p:cNvPr id="21" name="PA-文本框 7"/>
            <p:cNvSpPr txBox="1"/>
            <p:nvPr/>
          </p:nvSpPr>
          <p:spPr>
            <a:xfrm>
              <a:off x="2605567" y="4392996"/>
              <a:ext cx="2230056" cy="519351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xippt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2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23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24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5"/>
          <p:cNvSpPr txBox="1">
            <a:spLocks noChangeArrowheads="1"/>
          </p:cNvSpPr>
          <p:nvPr/>
        </p:nvSpPr>
        <p:spPr bwMode="auto">
          <a:xfrm>
            <a:off x="556172" y="1091771"/>
            <a:ext cx="11713633" cy="20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朗读课文：</a:t>
            </a:r>
            <a:endParaRPr lang="en-US" altLang="zh-CN" sz="28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数一数课文一共几小节；</a:t>
            </a:r>
            <a:endParaRPr lang="en-US" altLang="zh-CN" sz="28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</a:pPr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说一说课文写哪几种植物妈妈传播种子的好方法？</a:t>
            </a:r>
            <a:endParaRPr lang="en-US" altLang="zh-CN" sz="2800" kern="0" dirty="0"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56172" y="3001560"/>
            <a:ext cx="11281833" cy="14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sz="28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五个小节。</a:t>
            </a:r>
            <a:endParaRPr lang="en-US" altLang="zh-CN" sz="28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>
              <a:lnSpc>
                <a:spcPct val="150000"/>
              </a:lnSpc>
            </a:pPr>
            <a:r>
              <a:rPr lang="en-US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分别讲述了</a:t>
            </a:r>
            <a:r>
              <a:rPr lang="zh-CN" altLang="en-US" sz="2800" u="sng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800" u="sng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800" u="sng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28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三种植物妈妈传播种子的方法。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798885" y="3739347"/>
            <a:ext cx="135228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蒲公英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386059" y="3722391"/>
            <a:ext cx="98359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苍耳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705289" y="3709445"/>
            <a:ext cx="983597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8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豌豆</a:t>
            </a:r>
          </a:p>
        </p:txBody>
      </p:sp>
      <p:sp>
        <p:nvSpPr>
          <p:cNvPr id="8" name="矩形: 圆角 1"/>
          <p:cNvSpPr/>
          <p:nvPr/>
        </p:nvSpPr>
        <p:spPr>
          <a:xfrm>
            <a:off x="162560" y="284480"/>
            <a:ext cx="2540447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课前导入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689" y="3828170"/>
            <a:ext cx="2643904" cy="21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506567" y="1017642"/>
            <a:ext cx="1376332" cy="1138771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zhí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371576" y="2012475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植</a:t>
            </a:r>
          </a:p>
        </p:txBody>
      </p:sp>
      <p:sp>
        <p:nvSpPr>
          <p:cNvPr id="19" name="矩形 18"/>
          <p:cNvSpPr/>
          <p:nvPr/>
        </p:nvSpPr>
        <p:spPr>
          <a:xfrm>
            <a:off x="8397130" y="1091084"/>
            <a:ext cx="999627" cy="1138771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rú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109974" y="2012475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</a:t>
            </a: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字词认识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62505" y="1613784"/>
            <a:ext cx="2099735" cy="18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15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680109" y="2097421"/>
            <a:ext cx="2099733" cy="18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15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旅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275402" y="1148560"/>
            <a:ext cx="2370667" cy="113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9" rIns="121917" bIns="6095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lǚ</a:t>
            </a:r>
            <a:endParaRPr lang="zh-CN" altLang="en-US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9030" y="3840790"/>
            <a:ext cx="1943409" cy="219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左大括号 6"/>
          <p:cNvSpPr/>
          <p:nvPr/>
        </p:nvSpPr>
        <p:spPr>
          <a:xfrm>
            <a:off x="2422503" y="1723385"/>
            <a:ext cx="429684" cy="153276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21917" tIns="60959" rIns="121917" bIns="60959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 eaLnBrk="0" hangingPunct="0">
              <a:defRPr/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869389" y="1287059"/>
            <a:ext cx="4512733" cy="8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0"/>
              </a:spcBef>
              <a:buNone/>
              <a:defRPr/>
            </a:pP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wéi</a:t>
            </a:r>
            <a:r>
              <a:rPr lang="zh-CN" altLang="en-US" sz="4265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（四海为家）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922562" y="2732328"/>
            <a:ext cx="3829051" cy="8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4800" kern="0" dirty="0" err="1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wèi</a:t>
            </a:r>
            <a:r>
              <a:rPr lang="zh-CN" altLang="en-US" sz="4265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（因为）</a:t>
            </a:r>
          </a:p>
        </p:txBody>
      </p:sp>
      <p:sp>
        <p:nvSpPr>
          <p:cNvPr id="14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字词认识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8" grpId="0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35" y="3824588"/>
            <a:ext cx="2243395" cy="230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651" y="4038658"/>
            <a:ext cx="2822056" cy="18813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字词认识</a:t>
            </a:r>
          </a:p>
        </p:txBody>
      </p:sp>
      <p:sp>
        <p:nvSpPr>
          <p:cNvPr id="19" name="矩形 18"/>
          <p:cNvSpPr/>
          <p:nvPr/>
        </p:nvSpPr>
        <p:spPr>
          <a:xfrm>
            <a:off x="2506567" y="1017642"/>
            <a:ext cx="1376332" cy="1138771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bèi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371576" y="2012475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备</a:t>
            </a:r>
          </a:p>
        </p:txBody>
      </p:sp>
      <p:sp>
        <p:nvSpPr>
          <p:cNvPr id="21" name="矩形 20"/>
          <p:cNvSpPr/>
          <p:nvPr/>
        </p:nvSpPr>
        <p:spPr>
          <a:xfrm>
            <a:off x="8184732" y="1091084"/>
            <a:ext cx="1424423" cy="1138771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fēn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8109974" y="2012475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纷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70" y="3900995"/>
            <a:ext cx="1467200" cy="175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 bwMode="auto">
          <a:xfrm>
            <a:off x="7880538" y="4089165"/>
            <a:ext cx="2712531" cy="1866565"/>
            <a:chOff x="2128828" y="1722566"/>
            <a:chExt cx="3008868" cy="2070101"/>
          </a:xfrm>
        </p:grpSpPr>
        <p:pic>
          <p:nvPicPr>
            <p:cNvPr id="11271" name="图片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828" y="1722566"/>
              <a:ext cx="3008868" cy="207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2" t="1041" b="-2"/>
            <a:stretch>
              <a:fillRect/>
            </a:stretch>
          </p:blipFill>
          <p:spPr bwMode="auto">
            <a:xfrm>
              <a:off x="3927793" y="3078393"/>
              <a:ext cx="420104" cy="369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字词认识</a:t>
            </a:r>
          </a:p>
        </p:txBody>
      </p:sp>
      <p:sp>
        <p:nvSpPr>
          <p:cNvPr id="19" name="矩形 18"/>
          <p:cNvSpPr/>
          <p:nvPr/>
        </p:nvSpPr>
        <p:spPr>
          <a:xfrm>
            <a:off x="2742208" y="1017642"/>
            <a:ext cx="905049" cy="1138771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cì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371576" y="2012475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刺</a:t>
            </a:r>
          </a:p>
        </p:txBody>
      </p:sp>
      <p:sp>
        <p:nvSpPr>
          <p:cNvPr id="21" name="矩形 20"/>
          <p:cNvSpPr/>
          <p:nvPr/>
        </p:nvSpPr>
        <p:spPr>
          <a:xfrm>
            <a:off x="8444418" y="1091084"/>
            <a:ext cx="905050" cy="1138771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dǐ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8109974" y="2012475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9700"/>
              </a:clrFrom>
              <a:clrTo>
                <a:srgbClr val="FF97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83" y="4041739"/>
            <a:ext cx="1667486" cy="166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1432" y="4156771"/>
            <a:ext cx="2847394" cy="160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字词认识</a:t>
            </a:r>
          </a:p>
        </p:txBody>
      </p:sp>
      <p:sp>
        <p:nvSpPr>
          <p:cNvPr id="19" name="矩形 18"/>
          <p:cNvSpPr/>
          <p:nvPr/>
        </p:nvSpPr>
        <p:spPr>
          <a:xfrm>
            <a:off x="2388746" y="1017642"/>
            <a:ext cx="1611974" cy="1138771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zhà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371576" y="2012475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炸</a:t>
            </a:r>
          </a:p>
        </p:txBody>
      </p:sp>
      <p:sp>
        <p:nvSpPr>
          <p:cNvPr id="21" name="矩形 20"/>
          <p:cNvSpPr/>
          <p:nvPr/>
        </p:nvSpPr>
        <p:spPr>
          <a:xfrm>
            <a:off x="8562239" y="1091084"/>
            <a:ext cx="669408" cy="1138771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lí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8109974" y="2012475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离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65" y="3594100"/>
            <a:ext cx="1916788" cy="214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:\上课课件\人二语上\人二语状元大课堂\感谢.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74" y="3782188"/>
            <a:ext cx="1931103" cy="210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: 圆角 1"/>
          <p:cNvSpPr/>
          <p:nvPr/>
        </p:nvSpPr>
        <p:spPr>
          <a:xfrm>
            <a:off x="162560" y="284480"/>
            <a:ext cx="2733040" cy="6380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字词认识</a:t>
            </a:r>
          </a:p>
        </p:txBody>
      </p:sp>
      <p:sp>
        <p:nvSpPr>
          <p:cNvPr id="19" name="矩形 18"/>
          <p:cNvSpPr/>
          <p:nvPr/>
        </p:nvSpPr>
        <p:spPr>
          <a:xfrm>
            <a:off x="2388746" y="1017642"/>
            <a:ext cx="1611974" cy="1138771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chá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371576" y="2012475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察</a:t>
            </a:r>
          </a:p>
        </p:txBody>
      </p:sp>
      <p:sp>
        <p:nvSpPr>
          <p:cNvPr id="21" name="矩形 20"/>
          <p:cNvSpPr/>
          <p:nvPr/>
        </p:nvSpPr>
        <p:spPr>
          <a:xfrm>
            <a:off x="8208777" y="1091084"/>
            <a:ext cx="1376333" cy="1138771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 algn="ctr" defTabSz="1219200">
              <a:spcBef>
                <a:spcPts val="1600"/>
              </a:spcBef>
              <a:defRPr/>
            </a:pPr>
            <a:r>
              <a:rPr lang="en-US" altLang="zh-CN" sz="66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shí</a:t>
            </a:r>
            <a:endParaRPr lang="en-US" altLang="zh-CN" sz="66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8109974" y="2012475"/>
            <a:ext cx="2099733" cy="1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47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19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1991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6330" indent="190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ts val="1600"/>
              </a:spcBef>
            </a:pPr>
            <a:r>
              <a:rPr lang="zh-CN" altLang="en-US" sz="107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宽屏</PresentationFormat>
  <Paragraphs>155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2020-10-19T02:43:56Z</dcterms:created>
  <dcterms:modified xsi:type="dcterms:W3CDTF">2021-01-08T23:44:42Z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