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tags/tag10.xml" ContentType="application/vnd.openxmlformats-officedocument.presentationml.tags+xml"/>
  <Override PartName="/ppt/notesSlides/notesSlide13.xml" ContentType="application/vnd.openxmlformats-officedocument.presentationml.notesSlide+xml"/>
  <Override PartName="/ppt/tags/tag11.xml" ContentType="application/vnd.openxmlformats-officedocument.presentationml.tags+xml"/>
  <Override PartName="/ppt/notesSlides/notesSlide14.xml" ContentType="application/vnd.openxmlformats-officedocument.presentationml.notesSlide+xml"/>
  <Override PartName="/ppt/tags/tag12.xml" ContentType="application/vnd.openxmlformats-officedocument.presentationml.tags+xml"/>
  <Override PartName="/ppt/notesSlides/notesSlide15.xml" ContentType="application/vnd.openxmlformats-officedocument.presentationml.notesSlide+xml"/>
  <Override PartName="/ppt/tags/tag13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4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56" r:id="rId2"/>
    <p:sldId id="1053" r:id="rId3"/>
    <p:sldId id="1054" r:id="rId4"/>
    <p:sldId id="1056" r:id="rId5"/>
    <p:sldId id="1058" r:id="rId6"/>
    <p:sldId id="1060" r:id="rId7"/>
    <p:sldId id="1063" r:id="rId8"/>
    <p:sldId id="1065" r:id="rId9"/>
    <p:sldId id="1066" r:id="rId10"/>
    <p:sldId id="1067" r:id="rId11"/>
    <p:sldId id="1068" r:id="rId12"/>
    <p:sldId id="1069" r:id="rId13"/>
    <p:sldId id="1070" r:id="rId14"/>
    <p:sldId id="1071" r:id="rId15"/>
    <p:sldId id="1072" r:id="rId16"/>
    <p:sldId id="1074" r:id="rId17"/>
    <p:sldId id="287" r:id="rId18"/>
    <p:sldId id="1075" r:id="rId19"/>
    <p:sldId id="257" r:id="rId20"/>
  </p:sldIdLst>
  <p:sldSz cx="12192000" cy="6858000"/>
  <p:notesSz cx="6858000" cy="9144000"/>
  <p:embeddedFontLst>
    <p:embeddedFont>
      <p:font typeface="FandolFang R" panose="02010600030101010101" charset="-122"/>
      <p:regular r:id="rId22"/>
    </p:embeddedFont>
    <p:embeddedFont>
      <p:font typeface="思源黑体 CN Light" panose="02010600030101010101" charset="-122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595">
          <p15:clr>
            <a:srgbClr val="A4A3A4"/>
          </p15:clr>
        </p15:guide>
        <p15:guide id="4" orient="horz" pos="663">
          <p15:clr>
            <a:srgbClr val="A4A3A4"/>
          </p15:clr>
        </p15:guide>
        <p15:guide id="5" orient="horz" pos="3929">
          <p15:clr>
            <a:srgbClr val="A4A3A4"/>
          </p15:clr>
        </p15:guide>
        <p15:guide id="6" orient="horz" pos="38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408" y="84"/>
      </p:cViewPr>
      <p:guideLst>
        <p:guide pos="416"/>
        <p:guide pos="7256"/>
        <p:guide orient="horz" pos="595"/>
        <p:guide orient="horz" pos="663"/>
        <p:guide orient="horz" pos="3929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C788325-FAC4-440C-9332-932CB0E7CBEA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ACE53B60-5575-4E50-B694-FFD435C40A1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53B60-5575-4E50-B694-FFD435C40A1C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253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22531" name="页脚占位符 1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2532" name="页眉占位符 2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状元成才路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53B60-5575-4E50-B694-FFD435C40A1C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53B60-5575-4E50-B694-FFD435C40A1C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53B60-5575-4E50-B694-FFD435C40A1C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53B60-5575-4E50-B694-FFD435C40A1C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53B60-5575-4E50-B694-FFD435C40A1C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53B60-5575-4E50-B694-FFD435C40A1C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53B60-5575-4E50-B694-FFD435C40A1C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53B60-5575-4E50-B694-FFD435C40A1C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53B60-5575-4E50-B694-FFD435C40A1C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53B60-5575-4E50-B694-FFD435C40A1C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53B60-5575-4E50-B694-FFD435C40A1C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229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12291" name="页眉占位符 3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12292" name="页脚占位符 4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状元成才路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53B60-5575-4E50-B694-FFD435C40A1C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53B60-5575-4E50-B694-FFD435C40A1C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53B60-5575-4E50-B694-FFD435C40A1C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53B60-5575-4E50-B694-FFD435C40A1C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2021/1/9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9BBFA5-3080-455A-BE83-3CEC011BC85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flipH="1">
            <a:off x="4328527" y="-4055725"/>
            <a:ext cx="8891375" cy="10426301"/>
            <a:chOff x="-1023810" y="-4055725"/>
            <a:chExt cx="8891375" cy="10426301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-53964" y="2508494"/>
              <a:ext cx="3440317" cy="3578508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rgbClr val="F5AD14"/>
                  </a:gs>
                  <a:gs pos="100000">
                    <a:srgbClr val="F01D06"/>
                  </a:gs>
                </a:gsLst>
                <a:lin ang="27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 flipV="1">
              <a:off x="1595171" y="-97664"/>
              <a:ext cx="6272394" cy="6104764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rgbClr val="F5AD14"/>
                  </a:gs>
                  <a:gs pos="100000">
                    <a:srgbClr val="F01D06"/>
                  </a:gs>
                </a:gsLst>
                <a:lin ang="27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矩形 5"/>
            <p:cNvSpPr/>
            <p:nvPr/>
          </p:nvSpPr>
          <p:spPr>
            <a:xfrm rot="2755563">
              <a:off x="2085243" y="5529322"/>
              <a:ext cx="841254" cy="841254"/>
            </a:xfrm>
            <a:prstGeom prst="rect">
              <a:avLst/>
            </a:prstGeom>
            <a:gradFill>
              <a:gsLst>
                <a:gs pos="0">
                  <a:srgbClr val="F5AD14"/>
                </a:gs>
                <a:gs pos="100000">
                  <a:srgbClr val="F01D06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 rot="2755563">
              <a:off x="-1023810" y="-4055725"/>
              <a:ext cx="7204808" cy="7204808"/>
            </a:xfrm>
            <a:prstGeom prst="rect">
              <a:avLst/>
            </a:prstGeom>
            <a:gradFill>
              <a:gsLst>
                <a:gs pos="0">
                  <a:srgbClr val="F5AD14"/>
                </a:gs>
                <a:gs pos="100000">
                  <a:srgbClr val="F01D06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790" y="442835"/>
            <a:ext cx="8917079" cy="6415165"/>
          </a:xfrm>
          <a:prstGeom prst="rect">
            <a:avLst/>
          </a:prstGeom>
        </p:spPr>
      </p:pic>
      <p:grpSp>
        <p:nvGrpSpPr>
          <p:cNvPr id="22" name="PA-组合 24"/>
          <p:cNvGrpSpPr/>
          <p:nvPr/>
        </p:nvGrpSpPr>
        <p:grpSpPr>
          <a:xfrm>
            <a:off x="560985" y="2382436"/>
            <a:ext cx="6404513" cy="2535961"/>
            <a:chOff x="518339" y="2376386"/>
            <a:chExt cx="6404513" cy="2535961"/>
          </a:xfrm>
        </p:grpSpPr>
        <p:sp>
          <p:nvSpPr>
            <p:cNvPr id="23" name="PA-文本框 6"/>
            <p:cNvSpPr txBox="1"/>
            <p:nvPr/>
          </p:nvSpPr>
          <p:spPr>
            <a:xfrm>
              <a:off x="518340" y="2775196"/>
              <a:ext cx="64045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5400" dirty="0">
                  <a:gradFill>
                    <a:gsLst>
                      <a:gs pos="0">
                        <a:srgbClr val="F5AD14"/>
                      </a:gs>
                      <a:gs pos="100000">
                        <a:srgbClr val="F01D06"/>
                      </a:gs>
                    </a:gsLst>
                    <a:lin ang="2700000" scaled="1"/>
                  </a:gradFill>
                  <a:latin typeface="Arial" panose="020B0604020202020204" pitchFamily="34" charset="0"/>
                  <a:ea typeface="思源黑体 CN Medium" panose="020B0600000000000000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第四课</a:t>
              </a:r>
              <a:r>
                <a:rPr lang="en-US" altLang="zh-CN" sz="5400" dirty="0">
                  <a:gradFill>
                    <a:gsLst>
                      <a:gs pos="0">
                        <a:srgbClr val="F5AD14"/>
                      </a:gs>
                      <a:gs pos="100000">
                        <a:srgbClr val="F01D06"/>
                      </a:gs>
                    </a:gsLst>
                    <a:lin ang="2700000" scaled="1"/>
                  </a:gradFill>
                  <a:latin typeface="Arial" panose="020B0604020202020204" pitchFamily="34" charset="0"/>
                  <a:ea typeface="思源黑体 CN Medium" panose="020B0600000000000000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 </a:t>
              </a:r>
              <a:r>
                <a:rPr lang="zh-CN" altLang="en-US" sz="5400" dirty="0">
                  <a:gradFill>
                    <a:gsLst>
                      <a:gs pos="0">
                        <a:srgbClr val="F5AD14"/>
                      </a:gs>
                      <a:gs pos="100000">
                        <a:srgbClr val="F01D06"/>
                      </a:gs>
                    </a:gsLst>
                    <a:lin ang="2700000" scaled="1"/>
                  </a:gradFill>
                  <a:latin typeface="Arial" panose="020B0604020202020204" pitchFamily="34" charset="0"/>
                  <a:ea typeface="思源黑体 CN Medium" panose="020B0600000000000000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田家四季歌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5AD14"/>
                    </a:gs>
                    <a:gs pos="100000">
                      <a:srgbClr val="F01D06"/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4" name="PA-文本框 7"/>
            <p:cNvSpPr txBox="1"/>
            <p:nvPr/>
          </p:nvSpPr>
          <p:spPr>
            <a:xfrm>
              <a:off x="2605567" y="4392996"/>
              <a:ext cx="2230056" cy="519351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5AD14"/>
                </a:gs>
                <a:gs pos="100000">
                  <a:srgbClr val="F01D06"/>
                </a:gs>
              </a:gsLst>
              <a:lin ang="2700000" scaled="1"/>
            </a:gradFill>
            <a:ln w="31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汇报人：</a:t>
              </a: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xippt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5" name="PA-文本框 8"/>
            <p:cNvSpPr txBox="1"/>
            <p:nvPr/>
          </p:nvSpPr>
          <p:spPr>
            <a:xfrm>
              <a:off x="518339" y="3805651"/>
              <a:ext cx="64045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PEOPLE'S EDUCATION EDITION LANGUAGE SECOND GRADE FIRST VOLUME</a:t>
              </a:r>
            </a:p>
          </p:txBody>
        </p:sp>
        <p:sp>
          <p:nvSpPr>
            <p:cNvPr id="26" name="PA-文本框 6"/>
            <p:cNvSpPr txBox="1"/>
            <p:nvPr/>
          </p:nvSpPr>
          <p:spPr>
            <a:xfrm>
              <a:off x="1488259" y="2376386"/>
              <a:ext cx="44646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语文  二年级  上册   配人教版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剪去对角的矩形 7"/>
          <p:cNvSpPr/>
          <p:nvPr/>
        </p:nvSpPr>
        <p:spPr>
          <a:xfrm>
            <a:off x="1830922" y="1826118"/>
            <a:ext cx="8530157" cy="3571792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505" name="TextBox 28"/>
          <p:cNvSpPr txBox="1">
            <a:spLocks noChangeArrowheads="1"/>
          </p:cNvSpPr>
          <p:nvPr/>
        </p:nvSpPr>
        <p:spPr bwMode="auto">
          <a:xfrm>
            <a:off x="2052420" y="2077827"/>
            <a:ext cx="8087159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lnSpc>
                <a:spcPct val="300000"/>
              </a:lnSpc>
            </a:pPr>
            <a:r>
              <a:rPr lang="zh-CN" altLang="en-US" sz="28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再读课文，认识生字词，想一想，课文是按照什么顺序写的？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62560" y="284480"/>
            <a:ext cx="3073010" cy="638056"/>
            <a:chOff x="162560" y="284480"/>
            <a:chExt cx="3073010" cy="638056"/>
          </a:xfrm>
        </p:grpSpPr>
        <p:sp>
          <p:nvSpPr>
            <p:cNvPr id="5" name="矩形: 圆角 1"/>
            <p:cNvSpPr/>
            <p:nvPr/>
          </p:nvSpPr>
          <p:spPr>
            <a:xfrm>
              <a:off x="162560" y="284480"/>
              <a:ext cx="3073010" cy="63805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5AD14"/>
                </a:gs>
                <a:gs pos="100000">
                  <a:srgbClr val="F01D06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835052" y="325761"/>
              <a:ext cx="20890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课文解析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150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5080" y="1487679"/>
            <a:ext cx="1898731" cy="1265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03468" y="2501350"/>
            <a:ext cx="1912152" cy="1274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1129" y="3433362"/>
            <a:ext cx="2017263" cy="1344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65916" y="4415800"/>
            <a:ext cx="1924080" cy="126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655860" y="1917856"/>
            <a:ext cx="25929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 eaLnBrk="0" hangingPunct="0"/>
            <a:r>
              <a:rPr lang="zh-CN" altLang="en-US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时间顺序</a:t>
            </a:r>
          </a:p>
        </p:txBody>
      </p:sp>
      <p:cxnSp>
        <p:nvCxnSpPr>
          <p:cNvPr id="7" name="直接箭头连接符 6"/>
          <p:cNvCxnSpPr/>
          <p:nvPr/>
        </p:nvCxnSpPr>
        <p:spPr>
          <a:xfrm>
            <a:off x="4751918" y="1864628"/>
            <a:ext cx="4224867" cy="160443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693892" y="2945841"/>
            <a:ext cx="7683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 eaLnBrk="0" hangingPunct="0"/>
            <a:r>
              <a:rPr lang="zh-CN" altLang="en-US" sz="28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春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751918" y="4105783"/>
            <a:ext cx="7683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 eaLnBrk="0" hangingPunct="0"/>
            <a:r>
              <a:rPr lang="zh-CN" altLang="en-US" sz="28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夏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864351" y="4967557"/>
            <a:ext cx="7683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 eaLnBrk="0" hangingPunct="0"/>
            <a:r>
              <a:rPr lang="zh-CN" altLang="en-US" sz="28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秋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976785" y="5721006"/>
            <a:ext cx="7683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 eaLnBrk="0" hangingPunct="0"/>
            <a:r>
              <a:rPr lang="zh-CN" altLang="en-US" sz="28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冬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162560" y="284480"/>
            <a:ext cx="3073010" cy="638056"/>
            <a:chOff x="162560" y="284480"/>
            <a:chExt cx="3073010" cy="638056"/>
          </a:xfrm>
        </p:grpSpPr>
        <p:sp>
          <p:nvSpPr>
            <p:cNvPr id="16" name="矩形: 圆角 1"/>
            <p:cNvSpPr/>
            <p:nvPr/>
          </p:nvSpPr>
          <p:spPr>
            <a:xfrm>
              <a:off x="162560" y="284480"/>
              <a:ext cx="3073010" cy="63805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5AD14"/>
                </a:gs>
                <a:gs pos="100000">
                  <a:srgbClr val="F01D06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35052" y="325761"/>
              <a:ext cx="20890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课文解析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剪去对角的矩形 10"/>
          <p:cNvSpPr/>
          <p:nvPr/>
        </p:nvSpPr>
        <p:spPr>
          <a:xfrm>
            <a:off x="1830922" y="1205065"/>
            <a:ext cx="8530157" cy="4813898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579" name="TextBox 28"/>
          <p:cNvSpPr txBox="1">
            <a:spLocks noChangeArrowheads="1"/>
          </p:cNvSpPr>
          <p:nvPr/>
        </p:nvSpPr>
        <p:spPr bwMode="auto">
          <a:xfrm>
            <a:off x="1984635" y="3008194"/>
            <a:ext cx="9025093" cy="603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lnSpc>
                <a:spcPct val="130000"/>
              </a:lnSpc>
            </a:pPr>
            <a:r>
              <a:rPr lang="zh-CN" altLang="en-US" sz="28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读课文，思考：农民在四季各有什么农事活动？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62560" y="284480"/>
            <a:ext cx="3073010" cy="638056"/>
            <a:chOff x="162560" y="284480"/>
            <a:chExt cx="3073010" cy="638056"/>
          </a:xfrm>
        </p:grpSpPr>
        <p:sp>
          <p:nvSpPr>
            <p:cNvPr id="8" name="矩形: 圆角 1"/>
            <p:cNvSpPr/>
            <p:nvPr/>
          </p:nvSpPr>
          <p:spPr>
            <a:xfrm>
              <a:off x="162560" y="284480"/>
              <a:ext cx="3073010" cy="63805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5AD14"/>
                </a:gs>
                <a:gs pos="100000">
                  <a:srgbClr val="F01D06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835052" y="325761"/>
              <a:ext cx="20890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课文解析</a:t>
              </a:r>
            </a:p>
          </p:txBody>
        </p:sp>
      </p:grp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2991" y="2369786"/>
            <a:ext cx="3379079" cy="22456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8981" y="2372870"/>
            <a:ext cx="3359265" cy="22395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699063" y="5267427"/>
            <a:ext cx="5319183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 eaLnBrk="0" hangingPunct="0"/>
            <a:r>
              <a:rPr lang="zh-CN" altLang="en-US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麦苗和桑叶生长茂盛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62560" y="284480"/>
            <a:ext cx="3073010" cy="638056"/>
            <a:chOff x="162560" y="284480"/>
            <a:chExt cx="3073010" cy="638056"/>
          </a:xfrm>
        </p:grpSpPr>
        <p:sp>
          <p:nvSpPr>
            <p:cNvPr id="6" name="矩形: 圆角 1"/>
            <p:cNvSpPr/>
            <p:nvPr/>
          </p:nvSpPr>
          <p:spPr>
            <a:xfrm>
              <a:off x="162560" y="284480"/>
              <a:ext cx="3073010" cy="63805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5AD14"/>
                </a:gs>
                <a:gs pos="100000">
                  <a:srgbClr val="F01D06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835052" y="325761"/>
              <a:ext cx="20890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课文解析</a:t>
              </a:r>
            </a:p>
          </p:txBody>
        </p:sp>
      </p:grp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660400" y="1495632"/>
            <a:ext cx="983205" cy="523220"/>
          </a:xfrm>
          <a:prstGeom prst="rect">
            <a:avLst/>
          </a:prstGeom>
          <a:solidFill>
            <a:srgbClr val="AEFF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 eaLnBrk="0" hangingPunct="0"/>
            <a:r>
              <a:rPr lang="zh-CN" altLang="en-US" sz="28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春天</a:t>
            </a: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1735805" y="1515352"/>
            <a:ext cx="74718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 eaLnBrk="0" hangingPunct="0"/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麦苗儿多嫩，桑叶儿正肥。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60400" y="1391614"/>
            <a:ext cx="1000002" cy="52322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1219200" eaLnBrk="0" hangingPunct="0"/>
            <a:r>
              <a:rPr lang="zh-CN" altLang="en-US" sz="28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夏天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678050" y="1391614"/>
            <a:ext cx="47815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 eaLnBrk="0" hangingPunct="0"/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采了蚕桑又插秧。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2461" y="2343253"/>
            <a:ext cx="3560480" cy="20027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6674" y="2383912"/>
            <a:ext cx="3607155" cy="19621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910721" y="5114162"/>
            <a:ext cx="3520017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 eaLnBrk="0" hangingPunct="0"/>
            <a:r>
              <a:rPr lang="zh-CN" altLang="en-US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采蚕桑、插秧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62560" y="284480"/>
            <a:ext cx="3073010" cy="638056"/>
            <a:chOff x="162560" y="284480"/>
            <a:chExt cx="3073010" cy="638056"/>
          </a:xfrm>
        </p:grpSpPr>
        <p:sp>
          <p:nvSpPr>
            <p:cNvPr id="8" name="矩形: 圆角 1"/>
            <p:cNvSpPr/>
            <p:nvPr/>
          </p:nvSpPr>
          <p:spPr>
            <a:xfrm>
              <a:off x="162560" y="284480"/>
              <a:ext cx="3073010" cy="63805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5AD14"/>
                </a:gs>
                <a:gs pos="100000">
                  <a:srgbClr val="F01D06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835052" y="325761"/>
              <a:ext cx="20890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课文解析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60400" y="1347862"/>
            <a:ext cx="1035343" cy="52322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1219200" eaLnBrk="0" hangingPunct="0"/>
            <a:r>
              <a:rPr lang="zh-CN" altLang="en-US" sz="28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秋天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695743" y="1304773"/>
            <a:ext cx="7062191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 eaLnBrk="0" hangingPunct="0">
              <a:lnSpc>
                <a:spcPct val="120000"/>
              </a:lnSpc>
            </a:pP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秋季里，稻上场，谷像黄金粒粒香。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5081" y="2296408"/>
            <a:ext cx="3427551" cy="22850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107036" y="5074191"/>
            <a:ext cx="2658533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 eaLnBrk="0" hangingPunct="0"/>
            <a:r>
              <a:rPr lang="zh-CN" altLang="en-US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收获稻谷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951" y="2314323"/>
            <a:ext cx="3400678" cy="2267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7" name="组合 6"/>
          <p:cNvGrpSpPr/>
          <p:nvPr/>
        </p:nvGrpSpPr>
        <p:grpSpPr>
          <a:xfrm>
            <a:off x="162560" y="284480"/>
            <a:ext cx="3073010" cy="638056"/>
            <a:chOff x="162560" y="284480"/>
            <a:chExt cx="3073010" cy="638056"/>
          </a:xfrm>
        </p:grpSpPr>
        <p:sp>
          <p:nvSpPr>
            <p:cNvPr id="8" name="矩形: 圆角 1"/>
            <p:cNvSpPr/>
            <p:nvPr/>
          </p:nvSpPr>
          <p:spPr>
            <a:xfrm>
              <a:off x="162560" y="284480"/>
              <a:ext cx="3073010" cy="63805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5AD14"/>
                </a:gs>
                <a:gs pos="100000">
                  <a:srgbClr val="F01D06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835052" y="325761"/>
              <a:ext cx="20890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课文解析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814527" y="1208918"/>
            <a:ext cx="11133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 eaLnBrk="0" hangingPunct="0"/>
            <a:r>
              <a:rPr lang="zh-CN" altLang="en-US" sz="28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冬天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879561" y="1160635"/>
            <a:ext cx="3744384" cy="571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 eaLnBrk="0" hangingPunct="0">
              <a:lnSpc>
                <a:spcPct val="120000"/>
              </a:lnSpc>
            </a:pP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一年农事了。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25"/>
          <a:stretch>
            <a:fillRect/>
          </a:stretch>
        </p:blipFill>
        <p:spPr bwMode="auto">
          <a:xfrm>
            <a:off x="2096041" y="1970237"/>
            <a:ext cx="3527904" cy="24472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11" b="4440"/>
          <a:stretch>
            <a:fillRect/>
          </a:stretch>
        </p:blipFill>
        <p:spPr bwMode="auto">
          <a:xfrm>
            <a:off x="6428837" y="1970237"/>
            <a:ext cx="3463574" cy="24809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673789" y="4938425"/>
            <a:ext cx="4273441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 eaLnBrk="0" hangingPunct="0"/>
            <a:r>
              <a:rPr lang="zh-CN" altLang="en-US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一年的农事结束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62560" y="284480"/>
            <a:ext cx="3073010" cy="638056"/>
            <a:chOff x="162560" y="284480"/>
            <a:chExt cx="3073010" cy="638056"/>
          </a:xfrm>
        </p:grpSpPr>
        <p:sp>
          <p:nvSpPr>
            <p:cNvPr id="8" name="矩形: 圆角 1"/>
            <p:cNvSpPr/>
            <p:nvPr/>
          </p:nvSpPr>
          <p:spPr>
            <a:xfrm>
              <a:off x="162560" y="284480"/>
              <a:ext cx="3073010" cy="63805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5AD14"/>
                </a:gs>
                <a:gs pos="100000">
                  <a:srgbClr val="F01D06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835052" y="325761"/>
              <a:ext cx="20890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课文解析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剪去对角的矩形 8"/>
          <p:cNvSpPr/>
          <p:nvPr/>
        </p:nvSpPr>
        <p:spPr>
          <a:xfrm>
            <a:off x="1830922" y="1205065"/>
            <a:ext cx="8530157" cy="4813898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723" name="矩形 2"/>
          <p:cNvSpPr>
            <a:spLocks noChangeArrowheads="1"/>
          </p:cNvSpPr>
          <p:nvPr/>
        </p:nvSpPr>
        <p:spPr bwMode="auto">
          <a:xfrm>
            <a:off x="1916145" y="2068307"/>
            <a:ext cx="8359709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defTabSz="1219200">
              <a:lnSpc>
                <a:spcPct val="300000"/>
              </a:lnSpc>
              <a:spcBef>
                <a:spcPts val="1600"/>
              </a:spcBef>
            </a:pP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通过阅读书籍、使用互联网等多种途径了解农事活动的有关知识。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62560" y="284480"/>
            <a:ext cx="3073010" cy="638056"/>
            <a:chOff x="162560" y="284480"/>
            <a:chExt cx="3073010" cy="638056"/>
          </a:xfrm>
        </p:grpSpPr>
        <p:sp>
          <p:nvSpPr>
            <p:cNvPr id="6" name="矩形: 圆角 1"/>
            <p:cNvSpPr/>
            <p:nvPr/>
          </p:nvSpPr>
          <p:spPr>
            <a:xfrm>
              <a:off x="162560" y="284480"/>
              <a:ext cx="3073010" cy="63805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5AD14"/>
                </a:gs>
                <a:gs pos="100000">
                  <a:srgbClr val="F01D06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835052" y="325761"/>
              <a:ext cx="20890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课文解析</a:t>
              </a:r>
            </a:p>
          </p:txBody>
        </p:sp>
      </p:grpSp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flipH="1">
            <a:off x="4328527" y="-4055725"/>
            <a:ext cx="8891375" cy="10426301"/>
            <a:chOff x="-1023810" y="-4055725"/>
            <a:chExt cx="8891375" cy="10426301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-53964" y="2508494"/>
              <a:ext cx="3440317" cy="3578508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rgbClr val="F5AD14"/>
                  </a:gs>
                  <a:gs pos="100000">
                    <a:srgbClr val="F01D06"/>
                  </a:gs>
                </a:gsLst>
                <a:lin ang="27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 flipV="1">
              <a:off x="1595171" y="-97664"/>
              <a:ext cx="6272394" cy="6104764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rgbClr val="F5AD14"/>
                  </a:gs>
                  <a:gs pos="100000">
                    <a:srgbClr val="F01D06"/>
                  </a:gs>
                </a:gsLst>
                <a:lin ang="27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矩形 5"/>
            <p:cNvSpPr/>
            <p:nvPr/>
          </p:nvSpPr>
          <p:spPr>
            <a:xfrm rot="2755563">
              <a:off x="2085243" y="5529322"/>
              <a:ext cx="841254" cy="841254"/>
            </a:xfrm>
            <a:prstGeom prst="rect">
              <a:avLst/>
            </a:prstGeom>
            <a:gradFill>
              <a:gsLst>
                <a:gs pos="0">
                  <a:srgbClr val="F5AD14"/>
                </a:gs>
                <a:gs pos="100000">
                  <a:srgbClr val="F01D06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 rot="2755563">
              <a:off x="-1023810" y="-4055725"/>
              <a:ext cx="7204808" cy="7204808"/>
            </a:xfrm>
            <a:prstGeom prst="rect">
              <a:avLst/>
            </a:prstGeom>
            <a:gradFill>
              <a:gsLst>
                <a:gs pos="0">
                  <a:srgbClr val="F5AD14"/>
                </a:gs>
                <a:gs pos="100000">
                  <a:srgbClr val="F01D06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790" y="442835"/>
            <a:ext cx="8917079" cy="6415165"/>
          </a:xfrm>
          <a:prstGeom prst="rect">
            <a:avLst/>
          </a:prstGeom>
        </p:spPr>
      </p:pic>
      <p:grpSp>
        <p:nvGrpSpPr>
          <p:cNvPr id="22" name="PA-组合 24"/>
          <p:cNvGrpSpPr/>
          <p:nvPr/>
        </p:nvGrpSpPr>
        <p:grpSpPr>
          <a:xfrm>
            <a:off x="560985" y="2382436"/>
            <a:ext cx="6404513" cy="2535961"/>
            <a:chOff x="518339" y="2376386"/>
            <a:chExt cx="6404513" cy="2535961"/>
          </a:xfrm>
        </p:grpSpPr>
        <p:sp>
          <p:nvSpPr>
            <p:cNvPr id="23" name="PA-文本框 6"/>
            <p:cNvSpPr txBox="1"/>
            <p:nvPr/>
          </p:nvSpPr>
          <p:spPr>
            <a:xfrm>
              <a:off x="949687" y="2775196"/>
              <a:ext cx="554181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6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5AD14"/>
                      </a:gs>
                      <a:gs pos="100000">
                        <a:srgbClr val="F01D06"/>
                      </a:gs>
                    </a:gsLst>
                    <a:lin ang="2700000" scaled="1"/>
                  </a:gra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感谢各位聆听</a:t>
              </a:r>
            </a:p>
          </p:txBody>
        </p:sp>
        <p:sp>
          <p:nvSpPr>
            <p:cNvPr id="24" name="PA-文本框 7"/>
            <p:cNvSpPr txBox="1"/>
            <p:nvPr/>
          </p:nvSpPr>
          <p:spPr>
            <a:xfrm>
              <a:off x="2605567" y="4392996"/>
              <a:ext cx="2230056" cy="519351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5AD14"/>
                </a:gs>
                <a:gs pos="100000">
                  <a:srgbClr val="F01D06"/>
                </a:gs>
              </a:gsLst>
              <a:lin ang="2700000" scaled="1"/>
            </a:gradFill>
            <a:ln w="31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汇报人：</a:t>
              </a: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xippt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5" name="PA-文本框 8"/>
            <p:cNvSpPr txBox="1"/>
            <p:nvPr/>
          </p:nvSpPr>
          <p:spPr>
            <a:xfrm>
              <a:off x="518339" y="3805651"/>
              <a:ext cx="64045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PEOPLE'S EDUCATION EDITION LANGUAGE SECOND GRADE FIRST VOLUME</a:t>
              </a:r>
            </a:p>
          </p:txBody>
        </p:sp>
        <p:sp>
          <p:nvSpPr>
            <p:cNvPr id="26" name="PA-文本框 6"/>
            <p:cNvSpPr txBox="1"/>
            <p:nvPr/>
          </p:nvSpPr>
          <p:spPr>
            <a:xfrm>
              <a:off x="1488259" y="2376386"/>
              <a:ext cx="44646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语文  二年级  上册   配人教版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剪去对角的矩形 7"/>
          <p:cNvSpPr/>
          <p:nvPr/>
        </p:nvSpPr>
        <p:spPr>
          <a:xfrm>
            <a:off x="1830922" y="1205065"/>
            <a:ext cx="8530157" cy="4813898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45" name="TextBox 1"/>
          <p:cNvSpPr txBox="1">
            <a:spLocks noChangeArrowheads="1"/>
          </p:cNvSpPr>
          <p:nvPr/>
        </p:nvSpPr>
        <p:spPr bwMode="auto">
          <a:xfrm>
            <a:off x="2231013" y="1365839"/>
            <a:ext cx="7729973" cy="381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4" tIns="60941" rIns="121884" bIns="609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lnSpc>
                <a:spcPct val="250000"/>
              </a:lnSpc>
            </a:pPr>
            <a:r>
              <a:rPr lang="zh-CN" altLang="en-US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初读要求：</a:t>
            </a:r>
            <a:endParaRPr lang="en-US" altLang="zh-CN" sz="28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>
              <a:lnSpc>
                <a:spcPct val="250000"/>
              </a:lnSpc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用自己喜欢的方式自由读课文，读准字音，读通句子，并画出自己不理解的地方。</a:t>
            </a:r>
            <a:endParaRPr lang="en-US" altLang="zh-CN" sz="2400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>
              <a:lnSpc>
                <a:spcPct val="250000"/>
              </a:lnSpc>
            </a:pP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2.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标出小节序号，思考课文主要写了哪些季节的景色？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62560" y="284480"/>
            <a:ext cx="3073010" cy="638056"/>
            <a:chOff x="162560" y="284480"/>
            <a:chExt cx="3073010" cy="638056"/>
          </a:xfrm>
        </p:grpSpPr>
        <p:sp>
          <p:nvSpPr>
            <p:cNvPr id="5" name="矩形: 圆角 1"/>
            <p:cNvSpPr/>
            <p:nvPr/>
          </p:nvSpPr>
          <p:spPr>
            <a:xfrm>
              <a:off x="162560" y="284480"/>
              <a:ext cx="3073010" cy="63805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5AD14"/>
                </a:gs>
                <a:gs pos="100000">
                  <a:srgbClr val="F01D06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835052" y="325761"/>
              <a:ext cx="20890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课堂导入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1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剪去对角的矩形 17"/>
          <p:cNvSpPr/>
          <p:nvPr/>
        </p:nvSpPr>
        <p:spPr>
          <a:xfrm>
            <a:off x="1830922" y="1205065"/>
            <a:ext cx="8530157" cy="4813898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2080496" y="3299147"/>
            <a:ext cx="209973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spcBef>
                <a:spcPts val="1600"/>
              </a:spcBef>
            </a:pPr>
            <a:r>
              <a:rPr lang="zh-CN" altLang="en-US" sz="96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季</a:t>
            </a: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1604939" y="2196626"/>
            <a:ext cx="2370667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1219200">
              <a:spcBef>
                <a:spcPts val="1600"/>
              </a:spcBef>
              <a:defRPr/>
            </a:pPr>
            <a:r>
              <a:rPr lang="en-US" altLang="zh-CN" sz="66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jì</a:t>
            </a:r>
            <a:endParaRPr lang="zh-CN" altLang="en-US" sz="66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4209072" y="3299147"/>
            <a:ext cx="209973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spcBef>
                <a:spcPts val="1600"/>
              </a:spcBef>
            </a:pPr>
            <a:r>
              <a:rPr lang="zh-CN" altLang="en-US" sz="96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虽</a:t>
            </a: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3277951" y="2298271"/>
            <a:ext cx="3155949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1219200">
              <a:spcBef>
                <a:spcPts val="1600"/>
              </a:spcBef>
              <a:defRPr/>
            </a:pPr>
            <a:r>
              <a:rPr lang="en-US" altLang="zh-CN" sz="66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suī</a:t>
            </a:r>
            <a:endParaRPr lang="zh-CN" altLang="en-US" sz="66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62560" y="284480"/>
            <a:ext cx="3073010" cy="638056"/>
            <a:chOff x="162560" y="284480"/>
            <a:chExt cx="3073010" cy="638056"/>
          </a:xfrm>
        </p:grpSpPr>
        <p:sp>
          <p:nvSpPr>
            <p:cNvPr id="11" name="矩形: 圆角 1"/>
            <p:cNvSpPr/>
            <p:nvPr/>
          </p:nvSpPr>
          <p:spPr>
            <a:xfrm>
              <a:off x="162560" y="284480"/>
              <a:ext cx="3073010" cy="63805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5AD14"/>
                </a:gs>
                <a:gs pos="100000">
                  <a:srgbClr val="F01D06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835052" y="325761"/>
              <a:ext cx="20890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字词</a:t>
              </a: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积累</a:t>
              </a:r>
            </a:p>
          </p:txBody>
        </p:sp>
      </p:grp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6338652" y="3299147"/>
            <a:ext cx="209973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spcBef>
                <a:spcPts val="1600"/>
              </a:spcBef>
            </a:pPr>
            <a:r>
              <a:rPr lang="zh-CN" altLang="en-US" sz="96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蝴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5648618" y="2298271"/>
            <a:ext cx="2789767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1219200">
              <a:spcBef>
                <a:spcPts val="1600"/>
              </a:spcBef>
              <a:defRPr/>
            </a:pPr>
            <a:r>
              <a:rPr lang="en-US" altLang="zh-CN" sz="66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hú</a:t>
            </a:r>
            <a:endParaRPr lang="zh-CN" altLang="en-US" sz="66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8659448" y="3299147"/>
            <a:ext cx="209973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spcBef>
                <a:spcPts val="1600"/>
              </a:spcBef>
            </a:pPr>
            <a:r>
              <a:rPr lang="zh-CN" altLang="en-US" sz="96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蝶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8228835" y="2298271"/>
            <a:ext cx="2370667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1219200">
              <a:spcBef>
                <a:spcPts val="1600"/>
              </a:spcBef>
              <a:defRPr/>
            </a:pPr>
            <a:r>
              <a:rPr lang="en-US" altLang="zh-CN" sz="66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dié</a:t>
            </a:r>
            <a:endParaRPr lang="zh-CN" altLang="en-US" sz="66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剪去对角的矩形 17"/>
          <p:cNvSpPr/>
          <p:nvPr/>
        </p:nvSpPr>
        <p:spPr>
          <a:xfrm>
            <a:off x="1830922" y="1205065"/>
            <a:ext cx="8530157" cy="4813898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2394572" y="3298588"/>
            <a:ext cx="209973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spcBef>
                <a:spcPts val="1600"/>
              </a:spcBef>
            </a:pPr>
            <a:r>
              <a:rPr lang="zh-CN" altLang="en-US" sz="96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麦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1581771" y="2116446"/>
            <a:ext cx="3155951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1219200">
              <a:spcBef>
                <a:spcPts val="1600"/>
              </a:spcBef>
              <a:defRPr/>
            </a:pPr>
            <a:r>
              <a:rPr lang="en-US" altLang="zh-CN" sz="66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mài</a:t>
            </a:r>
            <a:endParaRPr lang="zh-CN" altLang="en-US" sz="66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4323861" y="3298588"/>
            <a:ext cx="209973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spcBef>
                <a:spcPts val="1600"/>
              </a:spcBef>
            </a:pPr>
            <a:r>
              <a:rPr lang="zh-CN" altLang="en-US" sz="96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苗</a:t>
            </a: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3573608" y="2116446"/>
            <a:ext cx="3155949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1219200">
              <a:spcBef>
                <a:spcPts val="1600"/>
              </a:spcBef>
              <a:defRPr/>
            </a:pPr>
            <a:r>
              <a:rPr lang="en-US" altLang="zh-CN" sz="66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miáo</a:t>
            </a:r>
            <a:endParaRPr lang="zh-CN" altLang="en-US" sz="66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62560" y="284480"/>
            <a:ext cx="3073010" cy="638056"/>
            <a:chOff x="162560" y="284480"/>
            <a:chExt cx="3073010" cy="638056"/>
          </a:xfrm>
        </p:grpSpPr>
        <p:sp>
          <p:nvSpPr>
            <p:cNvPr id="9" name="矩形: 圆角 1"/>
            <p:cNvSpPr/>
            <p:nvPr/>
          </p:nvSpPr>
          <p:spPr>
            <a:xfrm>
              <a:off x="162560" y="284480"/>
              <a:ext cx="3073010" cy="63805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5AD14"/>
                </a:gs>
                <a:gs pos="100000">
                  <a:srgbClr val="F01D06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835052" y="325761"/>
              <a:ext cx="20890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字词</a:t>
              </a: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积累</a:t>
              </a:r>
            </a:p>
          </p:txBody>
        </p:sp>
      </p:grp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6661794" y="3298588"/>
            <a:ext cx="209973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spcBef>
                <a:spcPts val="1600"/>
              </a:spcBef>
            </a:pPr>
            <a:r>
              <a:rPr lang="zh-CN" altLang="en-US" sz="96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桑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6120880" y="2116446"/>
            <a:ext cx="2760133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1219200">
              <a:spcBef>
                <a:spcPts val="1600"/>
              </a:spcBef>
              <a:defRPr/>
            </a:pPr>
            <a:r>
              <a:rPr lang="en-US" altLang="zh-CN" sz="66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sānɡ</a:t>
            </a:r>
            <a:endParaRPr lang="zh-CN" altLang="en-US" sz="66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8657628" y="3298588"/>
            <a:ext cx="209973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spcBef>
                <a:spcPts val="1600"/>
              </a:spcBef>
            </a:pPr>
            <a:r>
              <a:rPr lang="zh-CN" altLang="en-US" sz="96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肥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7724465" y="2152797"/>
            <a:ext cx="3155951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1219200">
              <a:spcBef>
                <a:spcPts val="1600"/>
              </a:spcBef>
              <a:defRPr/>
            </a:pPr>
            <a:r>
              <a:rPr lang="en-US" altLang="zh-CN" sz="66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féi</a:t>
            </a:r>
            <a:endParaRPr lang="en-US" altLang="zh-CN" sz="66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剪去对角的矩形 21"/>
          <p:cNvSpPr/>
          <p:nvPr/>
        </p:nvSpPr>
        <p:spPr>
          <a:xfrm>
            <a:off x="1830922" y="1205065"/>
            <a:ext cx="8530157" cy="4813898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2221788" y="3135134"/>
            <a:ext cx="209973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spcBef>
                <a:spcPts val="1600"/>
              </a:spcBef>
            </a:pPr>
            <a:r>
              <a:rPr lang="zh-CN" altLang="en-US" sz="96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农</a:t>
            </a: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1428489" y="2107257"/>
            <a:ext cx="3158067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1219200">
              <a:spcBef>
                <a:spcPts val="1600"/>
              </a:spcBef>
              <a:defRPr/>
            </a:pPr>
            <a:r>
              <a:rPr lang="en-US" altLang="zh-CN" sz="66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nónɡ</a:t>
            </a:r>
            <a:endParaRPr lang="en-US" altLang="zh-CN" sz="66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4273681" y="3141170"/>
            <a:ext cx="209973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spcBef>
                <a:spcPts val="1600"/>
              </a:spcBef>
            </a:pPr>
            <a:r>
              <a:rPr lang="zh-CN" altLang="en-US" sz="96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归</a:t>
            </a: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3416439" y="2107257"/>
            <a:ext cx="3155949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1219200">
              <a:spcBef>
                <a:spcPts val="1600"/>
              </a:spcBef>
              <a:defRPr/>
            </a:pPr>
            <a:r>
              <a:rPr lang="en-US" altLang="zh-CN" sz="66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ɡuī</a:t>
            </a:r>
            <a:endParaRPr lang="zh-CN" altLang="en-US" sz="66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62560" y="284480"/>
            <a:ext cx="3073010" cy="638056"/>
            <a:chOff x="162560" y="284480"/>
            <a:chExt cx="3073010" cy="638056"/>
          </a:xfrm>
        </p:grpSpPr>
        <p:sp>
          <p:nvSpPr>
            <p:cNvPr id="15" name="矩形: 圆角 1"/>
            <p:cNvSpPr/>
            <p:nvPr/>
          </p:nvSpPr>
          <p:spPr>
            <a:xfrm>
              <a:off x="162560" y="284480"/>
              <a:ext cx="3073010" cy="63805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5AD14"/>
                </a:gs>
                <a:gs pos="100000">
                  <a:srgbClr val="F01D06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835052" y="325761"/>
              <a:ext cx="20890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字词</a:t>
              </a: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积累</a:t>
              </a:r>
            </a:p>
          </p:txBody>
        </p:sp>
      </p:grp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8145522" y="3135134"/>
            <a:ext cx="209973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spcBef>
                <a:spcPts val="1600"/>
              </a:spcBef>
            </a:pPr>
            <a:r>
              <a:rPr lang="zh-CN" altLang="en-US" sz="96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场</a:t>
            </a: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7441669" y="2118155"/>
            <a:ext cx="3155951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1219200">
              <a:spcBef>
                <a:spcPts val="1600"/>
              </a:spcBef>
              <a:defRPr/>
            </a:pPr>
            <a:r>
              <a:rPr lang="en-US" altLang="zh-CN" sz="66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chánɡ</a:t>
            </a:r>
            <a:endParaRPr lang="zh-CN" altLang="en-US" sz="66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6095846" y="3120116"/>
            <a:ext cx="209973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spcBef>
                <a:spcPts val="1600"/>
              </a:spcBef>
            </a:pPr>
            <a:r>
              <a:rPr lang="zh-CN" altLang="en-US" sz="96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戴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5713168" y="2107257"/>
            <a:ext cx="2220384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1219200">
              <a:spcBef>
                <a:spcPts val="1600"/>
              </a:spcBef>
              <a:defRPr/>
            </a:pPr>
            <a:r>
              <a:rPr lang="en-US" altLang="zh-CN" sz="66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dài</a:t>
            </a:r>
            <a:endParaRPr lang="zh-CN" altLang="en-US" sz="66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剪去对角的矩形 16"/>
          <p:cNvSpPr/>
          <p:nvPr/>
        </p:nvSpPr>
        <p:spPr>
          <a:xfrm>
            <a:off x="1830922" y="1205065"/>
            <a:ext cx="8530157" cy="4813898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2000436" y="3205925"/>
            <a:ext cx="209973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spcBef>
                <a:spcPts val="1600"/>
              </a:spcBef>
            </a:pPr>
            <a:r>
              <a:rPr lang="zh-CN" altLang="en-US" sz="96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谷</a:t>
            </a: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1253252" y="2052563"/>
            <a:ext cx="284691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1219200">
              <a:spcBef>
                <a:spcPts val="1600"/>
              </a:spcBef>
            </a:pPr>
            <a:r>
              <a:rPr lang="en-US" altLang="zh-CN" sz="66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ɡǔ</a:t>
            </a: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4181278" y="3205925"/>
            <a:ext cx="209973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spcBef>
                <a:spcPts val="1600"/>
              </a:spcBef>
            </a:pPr>
            <a:r>
              <a:rPr lang="zh-CN" altLang="en-US" sz="96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粒</a:t>
            </a: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3297265" y="2151722"/>
            <a:ext cx="3155951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1219200">
              <a:spcBef>
                <a:spcPts val="1600"/>
              </a:spcBef>
              <a:defRPr/>
            </a:pPr>
            <a:r>
              <a:rPr lang="en-US" altLang="zh-CN" sz="66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lì</a:t>
            </a:r>
            <a:endParaRPr lang="zh-CN" altLang="en-US" sz="66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62560" y="284480"/>
            <a:ext cx="3073010" cy="638056"/>
            <a:chOff x="162560" y="284480"/>
            <a:chExt cx="3073010" cy="638056"/>
          </a:xfrm>
        </p:grpSpPr>
        <p:sp>
          <p:nvSpPr>
            <p:cNvPr id="10" name="矩形: 圆角 1"/>
            <p:cNvSpPr/>
            <p:nvPr/>
          </p:nvSpPr>
          <p:spPr>
            <a:xfrm>
              <a:off x="162560" y="284480"/>
              <a:ext cx="3073010" cy="63805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5AD14"/>
                </a:gs>
                <a:gs pos="100000">
                  <a:srgbClr val="F01D06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35052" y="325761"/>
              <a:ext cx="20890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字词</a:t>
              </a: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积累</a:t>
              </a:r>
            </a:p>
          </p:txBody>
        </p:sp>
      </p:grp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6554457" y="3205925"/>
            <a:ext cx="209973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spcBef>
                <a:spcPts val="1600"/>
              </a:spcBef>
            </a:pPr>
            <a:r>
              <a:rPr lang="zh-CN" altLang="en-US" sz="96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辛</a:t>
            </a: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5864423" y="2241319"/>
            <a:ext cx="2789767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1219200">
              <a:spcBef>
                <a:spcPts val="1600"/>
              </a:spcBef>
              <a:defRPr/>
            </a:pPr>
            <a:r>
              <a:rPr lang="en-US" altLang="zh-CN" sz="66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xīn</a:t>
            </a:r>
            <a:endParaRPr lang="zh-CN" altLang="en-US" sz="66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8856671" y="3205925"/>
            <a:ext cx="209973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spcBef>
                <a:spcPts val="1600"/>
              </a:spcBef>
            </a:pPr>
            <a:r>
              <a:rPr lang="zh-CN" altLang="en-US" sz="96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苦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8444640" y="2241319"/>
            <a:ext cx="2370667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1219200">
              <a:spcBef>
                <a:spcPts val="1600"/>
              </a:spcBef>
              <a:defRPr/>
            </a:pPr>
            <a:r>
              <a:rPr lang="en-US" altLang="zh-CN" sz="66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kǔ</a:t>
            </a:r>
            <a:endParaRPr lang="zh-CN" altLang="en-US" sz="66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剪去对角的矩形 4"/>
          <p:cNvSpPr/>
          <p:nvPr/>
        </p:nvSpPr>
        <p:spPr>
          <a:xfrm>
            <a:off x="1830922" y="1205065"/>
            <a:ext cx="8530157" cy="4813898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3100647" y="3372089"/>
            <a:ext cx="209973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spcBef>
                <a:spcPts val="1600"/>
              </a:spcBef>
            </a:pPr>
            <a:r>
              <a:rPr lang="zh-CN" altLang="en-US" sz="96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了</a:t>
            </a: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2232358" y="2264093"/>
            <a:ext cx="3158067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1219200">
              <a:spcBef>
                <a:spcPts val="1600"/>
              </a:spcBef>
              <a:defRPr/>
            </a:pPr>
            <a:r>
              <a:rPr lang="en-US" altLang="zh-CN" sz="66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li</a:t>
            </a:r>
            <a:r>
              <a:rPr lang="en-US" altLang="zh-CN" sz="60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ǎ</a:t>
            </a:r>
            <a:r>
              <a:rPr lang="en-US" altLang="zh-CN" sz="66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o</a:t>
            </a:r>
            <a:endParaRPr lang="zh-CN" altLang="en-US" sz="66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左大括号 1"/>
          <p:cNvSpPr/>
          <p:nvPr/>
        </p:nvSpPr>
        <p:spPr bwMode="auto">
          <a:xfrm>
            <a:off x="4559301" y="1974093"/>
            <a:ext cx="540807" cy="3453838"/>
          </a:xfrm>
          <a:prstGeom prst="leftBrac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defTabSz="121920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4385182" y="1494210"/>
            <a:ext cx="4895849" cy="995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1219200">
              <a:spcBef>
                <a:spcPts val="1600"/>
              </a:spcBef>
              <a:defRPr/>
            </a:pPr>
            <a:r>
              <a:rPr lang="en-US" altLang="zh-CN" sz="5865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liǎo</a:t>
            </a:r>
            <a:r>
              <a:rPr lang="en-US" altLang="zh-CN" sz="4265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(</a:t>
            </a:r>
            <a:r>
              <a:rPr lang="zh-CN" altLang="en-US" sz="4265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知了 </a:t>
            </a:r>
            <a:r>
              <a:rPr lang="en-US" altLang="zh-CN" sz="4265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endParaRPr lang="zh-CN" altLang="en-US" sz="4265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132371" y="4547357"/>
            <a:ext cx="355738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200">
              <a:spcBef>
                <a:spcPts val="1600"/>
              </a:spcBef>
              <a:defRPr/>
            </a:pPr>
            <a:r>
              <a:rPr lang="en-US" altLang="zh-CN" sz="5865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le</a:t>
            </a:r>
            <a:r>
              <a:rPr lang="en-US" altLang="zh-CN" sz="8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3735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（天热了）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162560" y="284480"/>
            <a:ext cx="3073010" cy="638056"/>
            <a:chOff x="162560" y="284480"/>
            <a:chExt cx="3073010" cy="638056"/>
          </a:xfrm>
        </p:grpSpPr>
        <p:sp>
          <p:nvSpPr>
            <p:cNvPr id="11" name="矩形: 圆角 1"/>
            <p:cNvSpPr/>
            <p:nvPr/>
          </p:nvSpPr>
          <p:spPr>
            <a:xfrm>
              <a:off x="162560" y="284480"/>
              <a:ext cx="3073010" cy="63805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5AD14"/>
                </a:gs>
                <a:gs pos="100000">
                  <a:srgbClr val="F01D06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835052" y="325761"/>
              <a:ext cx="20890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字词</a:t>
              </a: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积累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4"/>
          <p:cNvGrpSpPr/>
          <p:nvPr/>
        </p:nvGrpSpPr>
        <p:grpSpPr bwMode="auto">
          <a:xfrm>
            <a:off x="4972828" y="2509923"/>
            <a:ext cx="1805517" cy="2554545"/>
            <a:chOff x="317986" y="1665630"/>
            <a:chExt cx="1887537" cy="2949754"/>
          </a:xfrm>
        </p:grpSpPr>
        <p:pic>
          <p:nvPicPr>
            <p:cNvPr id="19458" name="图片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986" y="1748180"/>
              <a:ext cx="1887537" cy="1887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59" name="TextBox 4"/>
            <p:cNvSpPr txBox="1">
              <a:spLocks noChangeArrowheads="1"/>
            </p:cNvSpPr>
            <p:nvPr/>
          </p:nvSpPr>
          <p:spPr bwMode="auto">
            <a:xfrm>
              <a:off x="343618" y="1665630"/>
              <a:ext cx="1838325" cy="2949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/>
              <a:endParaRPr lang="zh-CN" altLang="en-US" sz="16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组合 4"/>
          <p:cNvGrpSpPr/>
          <p:nvPr/>
        </p:nvGrpSpPr>
        <p:grpSpPr bwMode="auto">
          <a:xfrm>
            <a:off x="7076795" y="2473941"/>
            <a:ext cx="1807633" cy="2554545"/>
            <a:chOff x="317986" y="1665630"/>
            <a:chExt cx="1887537" cy="2949755"/>
          </a:xfrm>
        </p:grpSpPr>
        <p:pic>
          <p:nvPicPr>
            <p:cNvPr id="19461" name="图片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986" y="1748180"/>
              <a:ext cx="1887537" cy="1887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2" name="TextBox 4"/>
            <p:cNvSpPr txBox="1">
              <a:spLocks noChangeArrowheads="1"/>
            </p:cNvSpPr>
            <p:nvPr/>
          </p:nvSpPr>
          <p:spPr bwMode="auto">
            <a:xfrm>
              <a:off x="343618" y="1665630"/>
              <a:ext cx="1838324" cy="2949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/>
              <a:endParaRPr lang="zh-CN" altLang="en-US" sz="16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组合 4"/>
          <p:cNvGrpSpPr/>
          <p:nvPr/>
        </p:nvGrpSpPr>
        <p:grpSpPr bwMode="auto">
          <a:xfrm>
            <a:off x="9333161" y="2452774"/>
            <a:ext cx="1805517" cy="2554545"/>
            <a:chOff x="317986" y="1665630"/>
            <a:chExt cx="1887537" cy="2947340"/>
          </a:xfrm>
        </p:grpSpPr>
        <p:pic>
          <p:nvPicPr>
            <p:cNvPr id="19464" name="图片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986" y="1748180"/>
              <a:ext cx="1887537" cy="1887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5" name="TextBox 4"/>
            <p:cNvSpPr txBox="1">
              <a:spLocks noChangeArrowheads="1"/>
            </p:cNvSpPr>
            <p:nvPr/>
          </p:nvSpPr>
          <p:spPr bwMode="auto">
            <a:xfrm>
              <a:off x="343618" y="1665630"/>
              <a:ext cx="1838325" cy="2947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/>
              <a:endParaRPr lang="zh-CN" altLang="en-US" sz="16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51127" y="1647999"/>
            <a:ext cx="11298767" cy="861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84" tIns="60941" rIns="121884" bIns="609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en-US" altLang="zh-CN" sz="4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</a:t>
            </a:r>
            <a:r>
              <a:rPr lang="en-US" altLang="zh-CN" sz="48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jì</a:t>
            </a:r>
            <a:r>
              <a:rPr lang="en-US" altLang="zh-CN" sz="4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</a:t>
            </a:r>
            <a:r>
              <a:rPr lang="en-US" altLang="zh-CN" sz="48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chuī</a:t>
            </a:r>
            <a:r>
              <a:rPr lang="en-US" altLang="zh-CN" sz="4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</a:t>
            </a:r>
            <a:r>
              <a:rPr lang="en-US" altLang="zh-CN" sz="48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féi</a:t>
            </a:r>
            <a:r>
              <a:rPr lang="en-US" altLang="zh-CN" sz="4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</a:t>
            </a:r>
            <a:r>
              <a:rPr lang="en-US" altLang="zh-CN" sz="48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nón</a:t>
            </a:r>
            <a:r>
              <a:rPr lang="en-US" altLang="zh-CN" sz="44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g</a:t>
            </a:r>
            <a:r>
              <a:rPr lang="en-US" altLang="zh-CN" sz="4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</a:t>
            </a:r>
            <a:r>
              <a:rPr lang="en-US" altLang="zh-CN" sz="48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mán</a:t>
            </a:r>
            <a:r>
              <a:rPr lang="en-US" altLang="zh-CN" sz="44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g</a:t>
            </a:r>
            <a:endParaRPr lang="zh-CN" altLang="en-US" sz="4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58490" y="4392200"/>
            <a:ext cx="11743267" cy="779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84" tIns="60941" rIns="121884" bIns="609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en-US" altLang="zh-CN" sz="4265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en-US" sz="4265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四季</a:t>
            </a:r>
            <a:r>
              <a:rPr lang="en-US" altLang="zh-CN" sz="4265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 </a:t>
            </a:r>
            <a:r>
              <a:rPr lang="zh-CN" altLang="en-US" sz="4265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（吹气）（肥胖）（农民）（急忙）</a:t>
            </a:r>
          </a:p>
        </p:txBody>
      </p:sp>
      <p:grpSp>
        <p:nvGrpSpPr>
          <p:cNvPr id="28" name="组合 4"/>
          <p:cNvGrpSpPr/>
          <p:nvPr/>
        </p:nvGrpSpPr>
        <p:grpSpPr bwMode="auto">
          <a:xfrm>
            <a:off x="2862512" y="2522623"/>
            <a:ext cx="1807633" cy="2554545"/>
            <a:chOff x="317986" y="1665630"/>
            <a:chExt cx="1887537" cy="2949754"/>
          </a:xfrm>
        </p:grpSpPr>
        <p:pic>
          <p:nvPicPr>
            <p:cNvPr id="19472" name="图片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986" y="1748180"/>
              <a:ext cx="1887537" cy="1887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3" name="TextBox 4"/>
            <p:cNvSpPr txBox="1">
              <a:spLocks noChangeArrowheads="1"/>
            </p:cNvSpPr>
            <p:nvPr/>
          </p:nvSpPr>
          <p:spPr bwMode="auto">
            <a:xfrm>
              <a:off x="343618" y="1665630"/>
              <a:ext cx="1838324" cy="2949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/>
              <a:endParaRPr lang="zh-CN" altLang="en-US" sz="16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5282987" y="2702998"/>
            <a:ext cx="1132417" cy="1446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3" rIns="91424" bIns="45713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88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肥</a:t>
            </a: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7367903" y="2633149"/>
            <a:ext cx="1134533" cy="1446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3" rIns="91424" bIns="45713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88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农</a:t>
            </a: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9579820" y="2700882"/>
            <a:ext cx="1132417" cy="1446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3" rIns="91424" bIns="45713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88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忙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3195953" y="2626798"/>
            <a:ext cx="1134533" cy="1446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3" rIns="91424" bIns="45713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88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吹</a:t>
            </a:r>
          </a:p>
        </p:txBody>
      </p:sp>
      <p:grpSp>
        <p:nvGrpSpPr>
          <p:cNvPr id="41" name="组合 4"/>
          <p:cNvGrpSpPr/>
          <p:nvPr/>
        </p:nvGrpSpPr>
        <p:grpSpPr bwMode="auto">
          <a:xfrm>
            <a:off x="894011" y="2571307"/>
            <a:ext cx="1953683" cy="2771770"/>
            <a:chOff x="-779738" y="1568125"/>
            <a:chExt cx="2042518" cy="3199608"/>
          </a:xfrm>
        </p:grpSpPr>
        <p:pic>
          <p:nvPicPr>
            <p:cNvPr id="19479" name="图片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79738" y="1568125"/>
              <a:ext cx="1887537" cy="1887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80" name="TextBox 4"/>
            <p:cNvSpPr txBox="1">
              <a:spLocks noChangeArrowheads="1"/>
            </p:cNvSpPr>
            <p:nvPr/>
          </p:nvSpPr>
          <p:spPr bwMode="auto">
            <a:xfrm>
              <a:off x="-575544" y="1818880"/>
              <a:ext cx="1838324" cy="2948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/>
              <a:endParaRPr lang="zh-CN" altLang="en-US" sz="16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1125853" y="2747449"/>
            <a:ext cx="1132417" cy="1446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3" rIns="91424" bIns="45713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8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季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162560" y="284480"/>
            <a:ext cx="3073010" cy="638056"/>
            <a:chOff x="162560" y="284480"/>
            <a:chExt cx="3073010" cy="638056"/>
          </a:xfrm>
        </p:grpSpPr>
        <p:sp>
          <p:nvSpPr>
            <p:cNvPr id="29" name="矩形: 圆角 1"/>
            <p:cNvSpPr/>
            <p:nvPr/>
          </p:nvSpPr>
          <p:spPr>
            <a:xfrm>
              <a:off x="162560" y="284480"/>
              <a:ext cx="3073010" cy="63805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5AD14"/>
                </a:gs>
                <a:gs pos="100000">
                  <a:srgbClr val="F01D06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835052" y="325761"/>
              <a:ext cx="20890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我会写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4" grpId="0"/>
      <p:bldP spid="18" grpId="0"/>
      <p:bldP spid="20" grpId="0"/>
      <p:bldP spid="4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/>
          <p:nvPr/>
        </p:nvGrpSpPr>
        <p:grpSpPr bwMode="auto">
          <a:xfrm>
            <a:off x="4984403" y="2573413"/>
            <a:ext cx="1805517" cy="2554545"/>
            <a:chOff x="317986" y="1665630"/>
            <a:chExt cx="1887537" cy="2949755"/>
          </a:xfrm>
        </p:grpSpPr>
        <p:pic>
          <p:nvPicPr>
            <p:cNvPr id="20482" name="图片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986" y="1748180"/>
              <a:ext cx="1887537" cy="1887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3" name="TextBox 4"/>
            <p:cNvSpPr txBox="1">
              <a:spLocks noChangeArrowheads="1"/>
            </p:cNvSpPr>
            <p:nvPr/>
          </p:nvSpPr>
          <p:spPr bwMode="auto">
            <a:xfrm>
              <a:off x="343618" y="1665630"/>
              <a:ext cx="1838325" cy="2949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/>
              <a:endParaRPr lang="zh-CN" altLang="en-US" sz="16000" b="1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 bwMode="auto">
          <a:xfrm>
            <a:off x="7088370" y="2537429"/>
            <a:ext cx="1807633" cy="2554545"/>
            <a:chOff x="317986" y="1665630"/>
            <a:chExt cx="1887537" cy="2949754"/>
          </a:xfrm>
        </p:grpSpPr>
        <p:pic>
          <p:nvPicPr>
            <p:cNvPr id="20485" name="图片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986" y="1748180"/>
              <a:ext cx="1887537" cy="1887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6" name="TextBox 4"/>
            <p:cNvSpPr txBox="1">
              <a:spLocks noChangeArrowheads="1"/>
            </p:cNvSpPr>
            <p:nvPr/>
          </p:nvSpPr>
          <p:spPr bwMode="auto">
            <a:xfrm>
              <a:off x="343618" y="1665630"/>
              <a:ext cx="1838324" cy="2949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/>
              <a:endParaRPr lang="zh-CN" altLang="en-US" sz="16000" b="1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" name="组合 4"/>
          <p:cNvGrpSpPr/>
          <p:nvPr/>
        </p:nvGrpSpPr>
        <p:grpSpPr bwMode="auto">
          <a:xfrm>
            <a:off x="9344736" y="2518379"/>
            <a:ext cx="1805517" cy="2554545"/>
            <a:chOff x="317986" y="1665630"/>
            <a:chExt cx="1887537" cy="2949755"/>
          </a:xfrm>
        </p:grpSpPr>
        <p:pic>
          <p:nvPicPr>
            <p:cNvPr id="20488" name="图片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986" y="1748180"/>
              <a:ext cx="1887537" cy="1887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9" name="TextBox 4"/>
            <p:cNvSpPr txBox="1">
              <a:spLocks noChangeArrowheads="1"/>
            </p:cNvSpPr>
            <p:nvPr/>
          </p:nvSpPr>
          <p:spPr bwMode="auto">
            <a:xfrm>
              <a:off x="343618" y="1665630"/>
              <a:ext cx="1838325" cy="2949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/>
              <a:endParaRPr lang="zh-CN" altLang="en-US" sz="16000" b="1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组合 4"/>
          <p:cNvGrpSpPr/>
          <p:nvPr/>
        </p:nvGrpSpPr>
        <p:grpSpPr bwMode="auto">
          <a:xfrm>
            <a:off x="2874087" y="2586113"/>
            <a:ext cx="1807633" cy="2554545"/>
            <a:chOff x="317986" y="1665630"/>
            <a:chExt cx="1887537" cy="2947340"/>
          </a:xfrm>
        </p:grpSpPr>
        <p:pic>
          <p:nvPicPr>
            <p:cNvPr id="20491" name="图片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986" y="1748180"/>
              <a:ext cx="1887537" cy="1887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2" name="TextBox 4"/>
            <p:cNvSpPr txBox="1">
              <a:spLocks noChangeArrowheads="1"/>
            </p:cNvSpPr>
            <p:nvPr/>
          </p:nvSpPr>
          <p:spPr bwMode="auto">
            <a:xfrm>
              <a:off x="343618" y="1665630"/>
              <a:ext cx="1838324" cy="2947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/>
              <a:endParaRPr lang="zh-CN" altLang="en-US" sz="16000" b="1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5261553" y="2835346"/>
            <a:ext cx="1132417" cy="1446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3" rIns="91424" bIns="45713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88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辛</a:t>
            </a:r>
          </a:p>
        </p:txBody>
      </p:sp>
      <p:sp>
        <p:nvSpPr>
          <p:cNvPr id="15" name="文本框 19"/>
          <p:cNvSpPr txBox="1">
            <a:spLocks noChangeArrowheads="1"/>
          </p:cNvSpPr>
          <p:nvPr/>
        </p:nvSpPr>
        <p:spPr bwMode="auto">
          <a:xfrm>
            <a:off x="9566853" y="2674479"/>
            <a:ext cx="1134533" cy="1446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3" rIns="91424" bIns="45713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88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年</a:t>
            </a:r>
          </a:p>
        </p:txBody>
      </p:sp>
      <p:grpSp>
        <p:nvGrpSpPr>
          <p:cNvPr id="16" name="组合 4"/>
          <p:cNvGrpSpPr/>
          <p:nvPr/>
        </p:nvGrpSpPr>
        <p:grpSpPr bwMode="auto">
          <a:xfrm>
            <a:off x="905586" y="2634795"/>
            <a:ext cx="1953683" cy="2771770"/>
            <a:chOff x="-779738" y="1568125"/>
            <a:chExt cx="2042518" cy="3199608"/>
          </a:xfrm>
        </p:grpSpPr>
        <p:pic>
          <p:nvPicPr>
            <p:cNvPr id="20496" name="图片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79738" y="1568125"/>
              <a:ext cx="1887537" cy="1887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7" name="TextBox 4"/>
            <p:cNvSpPr txBox="1">
              <a:spLocks noChangeArrowheads="1"/>
            </p:cNvSpPr>
            <p:nvPr/>
          </p:nvSpPr>
          <p:spPr bwMode="auto">
            <a:xfrm>
              <a:off x="-575544" y="1818880"/>
              <a:ext cx="1838324" cy="2948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/>
              <a:endParaRPr lang="zh-CN" altLang="en-US" sz="16000" b="1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100899" y="1573180"/>
            <a:ext cx="10206567" cy="954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84" tIns="60941" rIns="121884" bIns="609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en-US" altLang="zh-CN" sz="4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48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g</a:t>
            </a:r>
            <a:r>
              <a:rPr lang="en-US" altLang="zh-CN" sz="54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uī</a:t>
            </a:r>
            <a:r>
              <a:rPr lang="en-US" altLang="zh-CN" sz="5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</a:t>
            </a:r>
            <a:r>
              <a:rPr lang="en-US" altLang="zh-CN" sz="54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dài</a:t>
            </a:r>
            <a:r>
              <a:rPr lang="en-US" altLang="zh-CN" sz="5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</a:t>
            </a:r>
            <a:r>
              <a:rPr lang="en-US" altLang="zh-CN" sz="54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xīn</a:t>
            </a:r>
            <a:r>
              <a:rPr lang="en-US" altLang="zh-CN" sz="5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</a:t>
            </a:r>
            <a:r>
              <a:rPr lang="en-US" altLang="zh-CN" sz="54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kǔ</a:t>
            </a:r>
            <a:r>
              <a:rPr lang="en-US" altLang="zh-CN" sz="5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</a:t>
            </a:r>
            <a:r>
              <a:rPr lang="en-US" altLang="zh-CN" sz="54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nián</a:t>
            </a:r>
            <a:endParaRPr lang="zh-CN" altLang="en-US" sz="36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951378" y="4484088"/>
            <a:ext cx="11743267" cy="779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84" tIns="60941" rIns="121884" bIns="609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en-US" altLang="zh-CN" sz="4265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en-US" sz="4265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归来</a:t>
            </a:r>
            <a:r>
              <a:rPr lang="en-US" altLang="zh-CN" sz="4265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 </a:t>
            </a:r>
            <a:r>
              <a:rPr lang="zh-CN" altLang="en-US" sz="4265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（戴上）（辛苦）（苦瓜）（过年）</a:t>
            </a:r>
          </a:p>
        </p:txBody>
      </p:sp>
      <p:sp>
        <p:nvSpPr>
          <p:cNvPr id="23" name="文本框 7"/>
          <p:cNvSpPr txBox="1">
            <a:spLocks noChangeArrowheads="1"/>
          </p:cNvSpPr>
          <p:nvPr/>
        </p:nvSpPr>
        <p:spPr bwMode="auto">
          <a:xfrm>
            <a:off x="1239887" y="2754913"/>
            <a:ext cx="1132417" cy="1446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3" rIns="91424" bIns="45713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88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归</a:t>
            </a:r>
          </a:p>
        </p:txBody>
      </p:sp>
      <p:sp>
        <p:nvSpPr>
          <p:cNvPr id="24" name="文本框 7"/>
          <p:cNvSpPr txBox="1">
            <a:spLocks noChangeArrowheads="1"/>
          </p:cNvSpPr>
          <p:nvPr/>
        </p:nvSpPr>
        <p:spPr bwMode="auto">
          <a:xfrm>
            <a:off x="3225319" y="2757029"/>
            <a:ext cx="1134533" cy="1446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3" rIns="91424" bIns="45713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88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戴</a:t>
            </a:r>
          </a:p>
        </p:txBody>
      </p:sp>
      <p:sp>
        <p:nvSpPr>
          <p:cNvPr id="25" name="文本框 7"/>
          <p:cNvSpPr txBox="1">
            <a:spLocks noChangeArrowheads="1"/>
          </p:cNvSpPr>
          <p:nvPr/>
        </p:nvSpPr>
        <p:spPr bwMode="auto">
          <a:xfrm>
            <a:off x="7414203" y="2708346"/>
            <a:ext cx="1134533" cy="1446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3" rIns="91424" bIns="45713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88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苦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162560" y="284480"/>
            <a:ext cx="3073010" cy="638056"/>
            <a:chOff x="162560" y="284480"/>
            <a:chExt cx="3073010" cy="638056"/>
          </a:xfrm>
        </p:grpSpPr>
        <p:sp>
          <p:nvSpPr>
            <p:cNvPr id="27" name="矩形: 圆角 1"/>
            <p:cNvSpPr/>
            <p:nvPr/>
          </p:nvSpPr>
          <p:spPr>
            <a:xfrm>
              <a:off x="162560" y="284480"/>
              <a:ext cx="3073010" cy="63805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5AD14"/>
                </a:gs>
                <a:gs pos="100000">
                  <a:srgbClr val="F01D06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835052" y="325761"/>
              <a:ext cx="20890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我会写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9" grpId="0"/>
      <p:bldP spid="20" grpId="0"/>
      <p:bldP spid="23" grpId="0"/>
      <p:bldP spid="24" grpId="0"/>
      <p:bldP spid="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8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8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8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8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8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8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8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8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8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8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8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8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84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522</Words>
  <Application>Microsoft Office PowerPoint</Application>
  <PresentationFormat>宽屏</PresentationFormat>
  <Paragraphs>123</Paragraphs>
  <Slides>19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4" baseType="lpstr">
      <vt:lpstr>Calibri</vt:lpstr>
      <vt:lpstr>思源黑体 CN Light</vt:lpstr>
      <vt:lpstr>Arial</vt:lpstr>
      <vt:lpstr>FandolFang R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2020-10-19T02:42:59Z</dcterms:created>
  <dcterms:modified xsi:type="dcterms:W3CDTF">2021-01-08T23:45:09Z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2052-11.1.0.10072</vt:lpwstr>
  </property>
</Properties>
</file>