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457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287" r:id="rId18"/>
    <p:sldId id="462" r:id="rId19"/>
  </p:sldIdLst>
  <p:sldSz cx="12192000" cy="6858000"/>
  <p:notesSz cx="6858000" cy="9144000"/>
  <p:embeddedFontLst>
    <p:embeddedFont>
      <p:font typeface="FandolFang R" panose="02010600030101010101" charset="-122"/>
      <p:regular r:id="rId21"/>
    </p:embeddedFont>
    <p:embeddedFont>
      <p:font typeface="OPPOSans R" panose="02010600030101010101" charset="-122"/>
      <p:regular r:id="rId22"/>
    </p:embeddedFont>
    <p:embeddedFont>
      <p:font typeface="思源黑体 CN Light" panose="02010600030101010101" charset="-122"/>
      <p:regular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pos="7265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3317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  <p15:guide id="7" pos="41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雪贤 宋" initials="雪贤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B684"/>
    <a:srgbClr val="C0936B"/>
    <a:srgbClr val="E8681A"/>
    <a:srgbClr val="FDB00D"/>
    <a:srgbClr val="F5B700"/>
    <a:srgbClr val="FFD146"/>
    <a:srgbClr val="FFFDF8"/>
    <a:srgbClr val="FFF6E8"/>
    <a:srgbClr val="C58F67"/>
    <a:srgbClr val="0C5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5282" autoAdjust="0"/>
  </p:normalViewPr>
  <p:slideViewPr>
    <p:cSldViewPr snapToGrid="0" showGuides="1">
      <p:cViewPr>
        <p:scale>
          <a:sx n="75" d="100"/>
          <a:sy n="75" d="100"/>
        </p:scale>
        <p:origin x="1872" y="684"/>
      </p:cViewPr>
      <p:guideLst>
        <p:guide pos="416"/>
        <p:guide pos="7265"/>
        <p:guide orient="horz" pos="600"/>
        <p:guide orient="horz" pos="3317"/>
        <p:guide orient="horz" pos="3928"/>
        <p:guide orient="horz" pos="3864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E3DDB9E7-06CF-4192-A4E4-170458F8BFC9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238EA4D6-130F-48F5-97DA-B25FDFF56A9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18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8EA4D6-130F-48F5-97DA-B25FDFF56A98}" type="slidenum">
              <a:rPr lang="zh-CN" altLang="en-US" smtClean="0"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alphaModFix amt="23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" r="6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568561" y="260291"/>
            <a:ext cx="1885387" cy="1297047"/>
          </a:xfrm>
          <a:prstGeom prst="rect">
            <a:avLst/>
          </a:prstGeom>
        </p:spPr>
      </p:pic>
      <p:sp>
        <p:nvSpPr>
          <p:cNvPr id="4" name="任意形状 39"/>
          <p:cNvSpPr>
            <a:spLocks noChangeAspect="1"/>
          </p:cNvSpPr>
          <p:nvPr userDrawn="1"/>
        </p:nvSpPr>
        <p:spPr>
          <a:xfrm rot="4500000">
            <a:off x="353273" y="565081"/>
            <a:ext cx="193444" cy="28237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ea typeface="OPPOSans R" panose="00020600040101010101" pitchFamily="18" charset="-122"/>
            </a:endParaRPr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0527392" y="6020394"/>
            <a:ext cx="2061600" cy="430612"/>
            <a:chOff x="8183915" y="1052513"/>
            <a:chExt cx="4347565" cy="908088"/>
          </a:xfrm>
        </p:grpSpPr>
        <p:sp>
          <p:nvSpPr>
            <p:cNvPr id="7" name="矩形: 圆角 6"/>
            <p:cNvSpPr/>
            <p:nvPr/>
          </p:nvSpPr>
          <p:spPr>
            <a:xfrm>
              <a:off x="8674100" y="1052513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C0936B">
                    <a:alpha val="28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8183915" y="1455776"/>
              <a:ext cx="3857380" cy="50482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E4B684">
                    <a:alpha val="46000"/>
                  </a:srgbClr>
                </a:gs>
                <a:gs pos="100000">
                  <a:srgbClr val="E4B684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OPPOSans R" panose="00020600040101010101" pitchFamily="18" charset="-122"/>
              </a:endParaRPr>
            </a:p>
          </p:txBody>
        </p:sp>
      </p:grpSp>
      <p:sp>
        <p:nvSpPr>
          <p:cNvPr id="11" name="任意形状 14"/>
          <p:cNvSpPr/>
          <p:nvPr/>
        </p:nvSpPr>
        <p:spPr>
          <a:xfrm rot="16200000">
            <a:off x="1531767" y="-383602"/>
            <a:ext cx="616375" cy="2126972"/>
          </a:xfrm>
          <a:custGeom>
            <a:avLst/>
            <a:gdLst>
              <a:gd name="connsiteX0" fmla="*/ 145135 w 792000"/>
              <a:gd name="connsiteY0" fmla="*/ 0 h 2880000"/>
              <a:gd name="connsiteX1" fmla="*/ 645347 w 792000"/>
              <a:gd name="connsiteY1" fmla="*/ 0 h 2880000"/>
              <a:gd name="connsiteX2" fmla="*/ 656162 w 792000"/>
              <a:gd name="connsiteY2" fmla="*/ 53572 h 2880000"/>
              <a:gd name="connsiteX3" fmla="*/ 788846 w 792000"/>
              <a:gd name="connsiteY3" fmla="*/ 141521 h 2880000"/>
              <a:gd name="connsiteX4" fmla="*/ 792000 w 792000"/>
              <a:gd name="connsiteY4" fmla="*/ 140884 h 2880000"/>
              <a:gd name="connsiteX5" fmla="*/ 792000 w 792000"/>
              <a:gd name="connsiteY5" fmla="*/ 2736637 h 2880000"/>
              <a:gd name="connsiteX6" fmla="*/ 788846 w 792000"/>
              <a:gd name="connsiteY6" fmla="*/ 2736000 h 2880000"/>
              <a:gd name="connsiteX7" fmla="*/ 644846 w 792000"/>
              <a:gd name="connsiteY7" fmla="*/ 2880000 h 2880000"/>
              <a:gd name="connsiteX8" fmla="*/ 145410 w 792000"/>
              <a:gd name="connsiteY8" fmla="*/ 2880000 h 2880000"/>
              <a:gd name="connsiteX9" fmla="*/ 134112 w 792000"/>
              <a:gd name="connsiteY9" fmla="*/ 2824037 h 2880000"/>
              <a:gd name="connsiteX10" fmla="*/ 1428 w 792000"/>
              <a:gd name="connsiteY10" fmla="*/ 2736088 h 2880000"/>
              <a:gd name="connsiteX11" fmla="*/ 0 w 792000"/>
              <a:gd name="connsiteY11" fmla="*/ 2736377 h 2880000"/>
              <a:gd name="connsiteX12" fmla="*/ 0 w 792000"/>
              <a:gd name="connsiteY12" fmla="*/ 142262 h 2880000"/>
              <a:gd name="connsiteX13" fmla="*/ 1428 w 792000"/>
              <a:gd name="connsiteY13" fmla="*/ 142550 h 2880000"/>
              <a:gd name="connsiteX14" fmla="*/ 134112 w 792000"/>
              <a:gd name="connsiteY14" fmla="*/ 54601 h 28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92000" h="2880000">
                <a:moveTo>
                  <a:pt x="145135" y="0"/>
                </a:moveTo>
                <a:lnTo>
                  <a:pt x="645347" y="0"/>
                </a:lnTo>
                <a:lnTo>
                  <a:pt x="656162" y="53572"/>
                </a:lnTo>
                <a:cubicBezTo>
                  <a:pt x="678023" y="105256"/>
                  <a:pt x="729199" y="141521"/>
                  <a:pt x="788846" y="141521"/>
                </a:cubicBezTo>
                <a:lnTo>
                  <a:pt x="792000" y="140884"/>
                </a:lnTo>
                <a:lnTo>
                  <a:pt x="792000" y="2736637"/>
                </a:lnTo>
                <a:lnTo>
                  <a:pt x="788846" y="2736000"/>
                </a:lnTo>
                <a:cubicBezTo>
                  <a:pt x="709317" y="2736000"/>
                  <a:pt x="644846" y="2800471"/>
                  <a:pt x="644846" y="2880000"/>
                </a:cubicBezTo>
                <a:lnTo>
                  <a:pt x="145410" y="2880000"/>
                </a:lnTo>
                <a:lnTo>
                  <a:pt x="134112" y="2824037"/>
                </a:lnTo>
                <a:cubicBezTo>
                  <a:pt x="112252" y="2772353"/>
                  <a:pt x="61075" y="2736088"/>
                  <a:pt x="1428" y="2736088"/>
                </a:cubicBezTo>
                <a:lnTo>
                  <a:pt x="0" y="2736377"/>
                </a:lnTo>
                <a:lnTo>
                  <a:pt x="0" y="142262"/>
                </a:lnTo>
                <a:lnTo>
                  <a:pt x="1428" y="142550"/>
                </a:lnTo>
                <a:cubicBezTo>
                  <a:pt x="61075" y="142550"/>
                  <a:pt x="112252" y="106285"/>
                  <a:pt x="134112" y="54601"/>
                </a:cubicBezTo>
                <a:close/>
              </a:path>
            </a:pathLst>
          </a:custGeom>
          <a:noFill/>
          <a:ln>
            <a:gradFill>
              <a:gsLst>
                <a:gs pos="0">
                  <a:srgbClr val="E4B684"/>
                </a:gs>
                <a:gs pos="99000">
                  <a:srgbClr val="C0936B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dirty="0">
              <a:ea typeface="OPPOSans R" panose="00020600040101010101" pitchFamily="18" charset="-122"/>
            </a:endParaRPr>
          </a:p>
        </p:txBody>
      </p:sp>
      <p:pic>
        <p:nvPicPr>
          <p:cNvPr id="12" name="图片 11" descr="图片包含 笔记本, 黑暗, 电脑, 飞行&#10;&#10;描述已自动生成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672805" y="260291"/>
            <a:ext cx="1885387" cy="12970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D8E48170-234A-45A9-BA18-EB5F9F299700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OPPOSans R" panose="00020600040101010101" pitchFamily="18" charset="-122"/>
              </a:defRPr>
            </a:lvl1pPr>
          </a:lstStyle>
          <a:p>
            <a:fld id="{13BEB98F-7A2F-46AB-AD99-CC9999768B6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1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140062" y="2421461"/>
            <a:ext cx="59118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Heavy" panose="02020900000000000000" pitchFamily="18" charset="-122"/>
                <a:ea typeface="思源宋体 Heavy" panose="02020900000000000000" pitchFamily="18" charset="-122"/>
                <a:sym typeface="Arial" panose="020B0604020202020204" pitchFamily="34" charset="0"/>
              </a:rPr>
              <a:t>登鹳雀楼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二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0" grpId="0"/>
      <p:bldP spid="31" grpId="0"/>
      <p:bldP spid="33" grpId="0"/>
      <p:bldP spid="5" grpId="0" animBg="1"/>
      <p:bldP spid="36" grpId="0" animBg="1"/>
      <p:bldP spid="37" grpId="0" animBg="1"/>
      <p:bldP spid="3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6"/>
          <p:cNvGraphicFramePr>
            <a:graphicFrameLocks noGrp="1"/>
          </p:cNvGraphicFramePr>
          <p:nvPr/>
        </p:nvGraphicFramePr>
        <p:xfrm>
          <a:off x="1306568" y="2189007"/>
          <a:ext cx="1711325" cy="1498600"/>
        </p:xfrm>
        <a:graphic>
          <a:graphicData uri="http://schemas.openxmlformats.org/drawingml/2006/table">
            <a:tbl>
              <a:tblPr/>
              <a:tblGrid>
                <a:gridCol w="8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72" name="矩形 12"/>
          <p:cNvSpPr>
            <a:spLocks noChangeArrowheads="1"/>
          </p:cNvSpPr>
          <p:nvPr/>
        </p:nvSpPr>
        <p:spPr bwMode="auto">
          <a:xfrm>
            <a:off x="1456408" y="2174113"/>
            <a:ext cx="13573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雀</a:t>
            </a:r>
          </a:p>
        </p:txBody>
      </p:sp>
      <p:graphicFrame>
        <p:nvGraphicFramePr>
          <p:cNvPr id="6" name="Group 18"/>
          <p:cNvGraphicFramePr>
            <a:graphicFrameLocks noGrp="1"/>
          </p:cNvGraphicFramePr>
          <p:nvPr/>
        </p:nvGraphicFramePr>
        <p:xfrm>
          <a:off x="3822596" y="2183755"/>
          <a:ext cx="1711325" cy="1498600"/>
        </p:xfrm>
        <a:graphic>
          <a:graphicData uri="http://schemas.openxmlformats.org/drawingml/2006/table">
            <a:tbl>
              <a:tblPr/>
              <a:tblGrid>
                <a:gridCol w="8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84" name="矩形 12"/>
          <p:cNvSpPr>
            <a:spLocks noChangeArrowheads="1"/>
          </p:cNvSpPr>
          <p:nvPr/>
        </p:nvSpPr>
        <p:spPr bwMode="auto">
          <a:xfrm>
            <a:off x="3974202" y="2198042"/>
            <a:ext cx="13573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楼</a:t>
            </a:r>
          </a:p>
        </p:txBody>
      </p:sp>
      <p:graphicFrame>
        <p:nvGraphicFramePr>
          <p:cNvPr id="8" name="Group 30"/>
          <p:cNvGraphicFramePr>
            <a:graphicFrameLocks noGrp="1"/>
          </p:cNvGraphicFramePr>
          <p:nvPr/>
        </p:nvGraphicFramePr>
        <p:xfrm>
          <a:off x="6335208" y="2174113"/>
          <a:ext cx="1711325" cy="1498600"/>
        </p:xfrm>
        <a:graphic>
          <a:graphicData uri="http://schemas.openxmlformats.org/drawingml/2006/table">
            <a:tbl>
              <a:tblPr/>
              <a:tblGrid>
                <a:gridCol w="8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96" name="矩形 12"/>
          <p:cNvSpPr>
            <a:spLocks noChangeArrowheads="1"/>
          </p:cNvSpPr>
          <p:nvPr/>
        </p:nvSpPr>
        <p:spPr bwMode="auto">
          <a:xfrm>
            <a:off x="6510626" y="2174113"/>
            <a:ext cx="13573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依</a:t>
            </a:r>
          </a:p>
        </p:txBody>
      </p:sp>
      <p:graphicFrame>
        <p:nvGraphicFramePr>
          <p:cNvPr id="10" name="Group 42"/>
          <p:cNvGraphicFramePr>
            <a:graphicFrameLocks noGrp="1"/>
          </p:cNvGraphicFramePr>
          <p:nvPr/>
        </p:nvGraphicFramePr>
        <p:xfrm>
          <a:off x="8781946" y="2162324"/>
          <a:ext cx="1711325" cy="1498600"/>
        </p:xfrm>
        <a:graphic>
          <a:graphicData uri="http://schemas.openxmlformats.org/drawingml/2006/table">
            <a:tbl>
              <a:tblPr/>
              <a:tblGrid>
                <a:gridCol w="8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408" name="矩形 12"/>
          <p:cNvSpPr>
            <a:spLocks noChangeArrowheads="1"/>
          </p:cNvSpPr>
          <p:nvPr/>
        </p:nvSpPr>
        <p:spPr bwMode="auto">
          <a:xfrm>
            <a:off x="8958951" y="2126605"/>
            <a:ext cx="135731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入</a:t>
            </a:r>
          </a:p>
        </p:txBody>
      </p:sp>
      <p:graphicFrame>
        <p:nvGraphicFramePr>
          <p:cNvPr id="12" name="Group 54"/>
          <p:cNvGraphicFramePr>
            <a:graphicFrameLocks noGrp="1"/>
          </p:cNvGraphicFramePr>
          <p:nvPr/>
        </p:nvGraphicFramePr>
        <p:xfrm>
          <a:off x="1313553" y="4346091"/>
          <a:ext cx="1711325" cy="1498600"/>
        </p:xfrm>
        <a:graphic>
          <a:graphicData uri="http://schemas.openxmlformats.org/drawingml/2006/table">
            <a:tbl>
              <a:tblPr/>
              <a:tblGrid>
                <a:gridCol w="8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420" name="矩形 12"/>
          <p:cNvSpPr>
            <a:spLocks noChangeArrowheads="1"/>
          </p:cNvSpPr>
          <p:nvPr/>
        </p:nvSpPr>
        <p:spPr bwMode="auto">
          <a:xfrm>
            <a:off x="1465160" y="4322161"/>
            <a:ext cx="13573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欲</a:t>
            </a:r>
          </a:p>
        </p:txBody>
      </p:sp>
      <p:graphicFrame>
        <p:nvGraphicFramePr>
          <p:cNvPr id="14" name="Group 66"/>
          <p:cNvGraphicFramePr>
            <a:graphicFrameLocks noGrp="1"/>
          </p:cNvGraphicFramePr>
          <p:nvPr/>
        </p:nvGraphicFramePr>
        <p:xfrm>
          <a:off x="8781946" y="4388953"/>
          <a:ext cx="1711325" cy="1498600"/>
        </p:xfrm>
        <a:graphic>
          <a:graphicData uri="http://schemas.openxmlformats.org/drawingml/2006/table">
            <a:tbl>
              <a:tblPr/>
              <a:tblGrid>
                <a:gridCol w="8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432" name="矩形 12"/>
          <p:cNvSpPr>
            <a:spLocks noChangeArrowheads="1"/>
          </p:cNvSpPr>
          <p:nvPr/>
        </p:nvSpPr>
        <p:spPr bwMode="auto">
          <a:xfrm>
            <a:off x="8954984" y="4317516"/>
            <a:ext cx="13573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穷</a:t>
            </a:r>
          </a:p>
        </p:txBody>
      </p:sp>
      <p:graphicFrame>
        <p:nvGraphicFramePr>
          <p:cNvPr id="16" name="Group 130"/>
          <p:cNvGraphicFramePr>
            <a:graphicFrameLocks noGrp="1"/>
          </p:cNvGraphicFramePr>
          <p:nvPr/>
        </p:nvGraphicFramePr>
        <p:xfrm>
          <a:off x="3822596" y="4317516"/>
          <a:ext cx="1655762" cy="1498600"/>
        </p:xfrm>
        <a:graphic>
          <a:graphicData uri="http://schemas.openxmlformats.org/drawingml/2006/table">
            <a:tbl>
              <a:tblPr/>
              <a:tblGrid>
                <a:gridCol w="779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444" name="矩形 12"/>
          <p:cNvSpPr>
            <a:spLocks noChangeArrowheads="1"/>
          </p:cNvSpPr>
          <p:nvPr/>
        </p:nvSpPr>
        <p:spPr bwMode="auto">
          <a:xfrm>
            <a:off x="3971821" y="4288941"/>
            <a:ext cx="13573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目</a:t>
            </a:r>
          </a:p>
        </p:txBody>
      </p:sp>
      <p:graphicFrame>
        <p:nvGraphicFramePr>
          <p:cNvPr id="18" name="Group 131"/>
          <p:cNvGraphicFramePr>
            <a:graphicFrameLocks noGrp="1"/>
          </p:cNvGraphicFramePr>
          <p:nvPr/>
        </p:nvGraphicFramePr>
        <p:xfrm>
          <a:off x="6328466" y="4379311"/>
          <a:ext cx="1728787" cy="1498600"/>
        </p:xfrm>
        <a:graphic>
          <a:graphicData uri="http://schemas.openxmlformats.org/drawingml/2006/table">
            <a:tbl>
              <a:tblPr/>
              <a:tblGrid>
                <a:gridCol w="852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456" name="矩形 12"/>
          <p:cNvSpPr>
            <a:spLocks noChangeArrowheads="1"/>
          </p:cNvSpPr>
          <p:nvPr/>
        </p:nvSpPr>
        <p:spPr bwMode="auto">
          <a:xfrm>
            <a:off x="6518966" y="4307874"/>
            <a:ext cx="1357312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更</a:t>
            </a:r>
          </a:p>
        </p:txBody>
      </p:sp>
      <p:sp>
        <p:nvSpPr>
          <p:cNvPr id="15458" name="Text Box 7"/>
          <p:cNvSpPr txBox="1">
            <a:spLocks noChangeArrowheads="1"/>
          </p:cNvSpPr>
          <p:nvPr/>
        </p:nvSpPr>
        <p:spPr bwMode="auto">
          <a:xfrm>
            <a:off x="478631" y="1301441"/>
            <a:ext cx="8682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注意生字的每一笔在田字格里的位置。</a:t>
            </a:r>
          </a:p>
        </p:txBody>
      </p:sp>
      <p:sp>
        <p:nvSpPr>
          <p:cNvPr id="21" name="矩形 20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字词积累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2" grpId="0"/>
      <p:bldP spid="15384" grpId="0"/>
      <p:bldP spid="15396" grpId="0"/>
      <p:bldP spid="15408" grpId="0"/>
      <p:bldP spid="15420" grpId="0"/>
      <p:bldP spid="15432" grpId="0"/>
      <p:bldP spid="15444" grpId="0"/>
      <p:bldP spid="154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1053464" y="1681686"/>
            <a:ext cx="417671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9580" indent="-44958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49580" marR="0" lvl="0" indent="-449580" algn="r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登上鹳雀楼，诗人看到了什么?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53465" y="2183747"/>
            <a:ext cx="4176713" cy="32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远处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太阳</a:t>
            </a:r>
            <a:r>
              <a:rPr kumimoji="0" lang="zh-CN" altLang="zh-CN" sz="24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楼下 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黄河</a:t>
            </a:r>
            <a:r>
              <a:rPr kumimoji="0" lang="zh-CN" altLang="zh-CN" sz="24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       </a:t>
            </a:r>
            <a:r>
              <a:rPr kumimoji="0" lang="zh-CN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。 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423" y="2853683"/>
            <a:ext cx="3897977" cy="2598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诗歌讲解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643669" y="1439802"/>
            <a:ext cx="828675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白       日       依       山       尽，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43669" y="2503945"/>
            <a:ext cx="2305050" cy="647700"/>
          </a:xfrm>
          <a:prstGeom prst="wedgeRectCallout">
            <a:avLst>
              <a:gd name="adj1" fmla="val -12615"/>
              <a:gd name="adj2" fmla="val -10863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傍晚的太阳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023062" y="2503945"/>
            <a:ext cx="1079500" cy="647700"/>
          </a:xfrm>
          <a:prstGeom prst="wedgeRectCallout">
            <a:avLst>
              <a:gd name="adj1" fmla="val -16999"/>
              <a:gd name="adj2" fmla="val -95602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靠着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102562" y="2500373"/>
            <a:ext cx="1655762" cy="647700"/>
          </a:xfrm>
          <a:prstGeom prst="wedgeRectCallout">
            <a:avLst>
              <a:gd name="adj1" fmla="val -15074"/>
              <a:gd name="adj2" fmla="val -11388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中条山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5931289" y="2515081"/>
            <a:ext cx="2305050" cy="647700"/>
          </a:xfrm>
          <a:prstGeom prst="wedgeRectCallout">
            <a:avLst>
              <a:gd name="adj1" fmla="val -52259"/>
              <a:gd name="adj2" fmla="val -134486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落下去了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43669" y="3528952"/>
            <a:ext cx="8286750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黄       河       入       海       流。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43669" y="4970402"/>
            <a:ext cx="2305050" cy="647700"/>
          </a:xfrm>
          <a:prstGeom prst="wedgeRectCallout">
            <a:avLst>
              <a:gd name="adj1" fmla="val 10137"/>
              <a:gd name="adj2" fmla="val -158065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滔滔黄河水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3023062" y="5008993"/>
            <a:ext cx="2881312" cy="647700"/>
          </a:xfrm>
          <a:prstGeom prst="wedgeRectCallout">
            <a:avLst>
              <a:gd name="adj1" fmla="val 533"/>
              <a:gd name="adj2" fmla="val -15701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滚滚流入大海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6115820" y="4790220"/>
            <a:ext cx="4417142" cy="1008063"/>
          </a:xfrm>
          <a:prstGeom prst="wedgeRectCallout">
            <a:avLst>
              <a:gd name="adj1" fmla="val -39380"/>
              <a:gd name="adj2" fmla="val -85866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调整顺序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——“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入海流”就是“流入海”。</a:t>
            </a:r>
          </a:p>
        </p:txBody>
      </p:sp>
      <p:sp>
        <p:nvSpPr>
          <p:cNvPr id="14" name="矩形 1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诗歌讲解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871160" y="1870575"/>
            <a:ext cx="828675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欲       穷       千      里       目，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842886" y="2881567"/>
            <a:ext cx="1079500" cy="647700"/>
          </a:xfrm>
          <a:prstGeom prst="wedgeRectCallout">
            <a:avLst>
              <a:gd name="adj1" fmla="val -18007"/>
              <a:gd name="adj2" fmla="val -139070"/>
            </a:avLst>
          </a:prstGeom>
          <a:solidFill>
            <a:schemeClr val="tx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想要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096852" y="2881567"/>
            <a:ext cx="1152525" cy="647700"/>
          </a:xfrm>
          <a:prstGeom prst="wedgeRectCallout">
            <a:avLst>
              <a:gd name="adj1" fmla="val 129815"/>
              <a:gd name="adj2" fmla="val -113236"/>
            </a:avLst>
          </a:prstGeom>
          <a:solidFill>
            <a:schemeClr val="tx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看到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42886" y="3905743"/>
            <a:ext cx="828675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更       上       一       层       楼。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872747" y="4885615"/>
            <a:ext cx="1368425" cy="647700"/>
          </a:xfrm>
          <a:prstGeom prst="wedgeRectCallout">
            <a:avLst>
              <a:gd name="adj1" fmla="val -33062"/>
              <a:gd name="adj2" fmla="val -238732"/>
            </a:avLst>
          </a:prstGeom>
          <a:solidFill>
            <a:schemeClr val="tx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就要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241172" y="4885641"/>
            <a:ext cx="2881313" cy="647700"/>
          </a:xfrm>
          <a:prstGeom prst="wedgeRectCallout">
            <a:avLst>
              <a:gd name="adj1" fmla="val -83277"/>
              <a:gd name="adj2" fmla="val -214241"/>
            </a:avLst>
          </a:prstGeom>
          <a:solidFill>
            <a:schemeClr val="tx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再登上一层楼</a:t>
            </a: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969869" y="2881567"/>
            <a:ext cx="1079500" cy="647700"/>
          </a:xfrm>
          <a:prstGeom prst="wedgeRectCallout">
            <a:avLst>
              <a:gd name="adj1" fmla="val -22579"/>
              <a:gd name="adj2" fmla="val -117481"/>
            </a:avLst>
          </a:prstGeom>
          <a:solidFill>
            <a:schemeClr val="tx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全部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4440123" y="2876515"/>
            <a:ext cx="5008821" cy="539750"/>
          </a:xfrm>
          <a:prstGeom prst="wedgeRectCallout">
            <a:avLst>
              <a:gd name="adj1" fmla="val -58185"/>
              <a:gd name="adj2" fmla="val -75000"/>
            </a:avLst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想要看到千里之外的全部景色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7525740" y="1699601"/>
            <a:ext cx="2436813" cy="679450"/>
          </a:xfrm>
          <a:prstGeom prst="wedgeRectCallout">
            <a:avLst>
              <a:gd name="adj1" fmla="val 6883"/>
              <a:gd name="adj2" fmla="val 113073"/>
            </a:avLst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添加变通顺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6490910" y="4357967"/>
            <a:ext cx="5042278" cy="1055296"/>
          </a:xfrm>
          <a:prstGeom prst="wedgeRectCallout">
            <a:avLst>
              <a:gd name="adj1" fmla="val -47280"/>
              <a:gd name="adj2" fmla="val -126671"/>
            </a:avLst>
          </a:prstGeom>
          <a:solidFill>
            <a:schemeClr val="tx1"/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调整顺序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——“</a:t>
            </a:r>
            <a:r>
              <a: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千里 目”就是“目千里”。</a:t>
            </a:r>
          </a:p>
        </p:txBody>
      </p:sp>
      <p:sp>
        <p:nvSpPr>
          <p:cNvPr id="15" name="矩形 1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诗歌讲解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5360" y="1557123"/>
            <a:ext cx="5161280" cy="396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朗读诗歌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37473" y="1953109"/>
            <a:ext cx="5046663" cy="260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站得高，看得远。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高瞻远瞩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不断学习，与时俱进。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海纳百川，有容乃大。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437473" y="4560554"/>
            <a:ext cx="2597150" cy="131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坐井观天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鼠目寸光</a:t>
            </a:r>
          </a:p>
        </p:txBody>
      </p:sp>
      <p:pic>
        <p:nvPicPr>
          <p:cNvPr id="20484" name="Picture 3" descr="鹳雀楼1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6863" y="2466817"/>
            <a:ext cx="4436962" cy="332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诗歌总结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8"/>
          <p:cNvSpPr>
            <a:spLocks noChangeArrowheads="1"/>
          </p:cNvSpPr>
          <p:nvPr/>
        </p:nvSpPr>
        <p:spPr bwMode="auto">
          <a:xfrm>
            <a:off x="549868" y="1472469"/>
            <a:ext cx="7198810" cy="146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、背诵古诗；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、书写本课生字一字一词，听写。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5294" y="2556225"/>
            <a:ext cx="4300742" cy="3219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作业布置</a:t>
            </a: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形 2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4702" t="14304" r="56378" b="-12992"/>
          <a:stretch>
            <a:fillRect/>
          </a:stretch>
        </p:blipFill>
        <p:spPr>
          <a:xfrm>
            <a:off x="8674100" y="-939800"/>
            <a:ext cx="1193800" cy="1193800"/>
          </a:xfrm>
          <a:custGeom>
            <a:avLst/>
            <a:gdLst>
              <a:gd name="connsiteX0" fmla="*/ 0 w 1193800"/>
              <a:gd name="connsiteY0" fmla="*/ 0 h 1193800"/>
              <a:gd name="connsiteX1" fmla="*/ 528927 w 1193800"/>
              <a:gd name="connsiteY1" fmla="*/ 0 h 1193800"/>
              <a:gd name="connsiteX2" fmla="*/ 528927 w 1193800"/>
              <a:gd name="connsiteY2" fmla="*/ 1036635 h 1193800"/>
              <a:gd name="connsiteX3" fmla="*/ 1193800 w 1193800"/>
              <a:gd name="connsiteY3" fmla="*/ 1036635 h 1193800"/>
              <a:gd name="connsiteX4" fmla="*/ 1193800 w 1193800"/>
              <a:gd name="connsiteY4" fmla="*/ 1193800 h 1193800"/>
              <a:gd name="connsiteX5" fmla="*/ 0 w 1193800"/>
              <a:gd name="connsiteY5" fmla="*/ 1193800 h 1193800"/>
              <a:gd name="connsiteX6" fmla="*/ 0 w 1193800"/>
              <a:gd name="connsiteY6" fmla="*/ 0 h 119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3800" h="1193800">
                <a:moveTo>
                  <a:pt x="0" y="0"/>
                </a:moveTo>
                <a:lnTo>
                  <a:pt x="528927" y="0"/>
                </a:lnTo>
                <a:lnTo>
                  <a:pt x="528927" y="1036635"/>
                </a:lnTo>
                <a:lnTo>
                  <a:pt x="1193800" y="1036635"/>
                </a:lnTo>
                <a:lnTo>
                  <a:pt x="1193800" y="1193800"/>
                </a:lnTo>
                <a:lnTo>
                  <a:pt x="0" y="1193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4" name="任意形状 33"/>
          <p:cNvSpPr/>
          <p:nvPr/>
        </p:nvSpPr>
        <p:spPr>
          <a:xfrm>
            <a:off x="2736720" y="2598177"/>
            <a:ext cx="546250" cy="797387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5" name="任意形状 34"/>
          <p:cNvSpPr>
            <a:spLocks noChangeAspect="1"/>
          </p:cNvSpPr>
          <p:nvPr/>
        </p:nvSpPr>
        <p:spPr>
          <a:xfrm rot="4500000">
            <a:off x="8535731" y="3611727"/>
            <a:ext cx="360000" cy="525509"/>
          </a:xfrm>
          <a:custGeom>
            <a:avLst/>
            <a:gdLst>
              <a:gd name="connsiteX0" fmla="*/ 32688 w 546250"/>
              <a:gd name="connsiteY0" fmla="*/ 0 h 797387"/>
              <a:gd name="connsiteX1" fmla="*/ 472216 w 546250"/>
              <a:gd name="connsiteY1" fmla="*/ 283516 h 797387"/>
              <a:gd name="connsiteX2" fmla="*/ 501754 w 546250"/>
              <a:gd name="connsiteY2" fmla="*/ 797387 h 797387"/>
              <a:gd name="connsiteX3" fmla="*/ 63408 w 546250"/>
              <a:gd name="connsiteY3" fmla="*/ 513872 h 797387"/>
              <a:gd name="connsiteX4" fmla="*/ 32688 w 546250"/>
              <a:gd name="connsiteY4" fmla="*/ 0 h 7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250" h="797387">
                <a:moveTo>
                  <a:pt x="32688" y="0"/>
                </a:moveTo>
                <a:cubicBezTo>
                  <a:pt x="117758" y="60247"/>
                  <a:pt x="341067" y="62610"/>
                  <a:pt x="472216" y="283516"/>
                </a:cubicBezTo>
                <a:cubicBezTo>
                  <a:pt x="559266" y="441531"/>
                  <a:pt x="570124" y="630442"/>
                  <a:pt x="501754" y="797387"/>
                </a:cubicBezTo>
                <a:cubicBezTo>
                  <a:pt x="320748" y="772737"/>
                  <a:pt x="160102" y="668832"/>
                  <a:pt x="63408" y="513872"/>
                </a:cubicBezTo>
                <a:cubicBezTo>
                  <a:pt x="-66560" y="294148"/>
                  <a:pt x="45685" y="99231"/>
                  <a:pt x="32688" y="0"/>
                </a:cubicBezTo>
                <a:close/>
              </a:path>
            </a:pathLst>
          </a:custGeom>
          <a:gradFill>
            <a:gsLst>
              <a:gs pos="50000">
                <a:srgbClr val="FFD146"/>
              </a:gs>
              <a:gs pos="0">
                <a:srgbClr val="F5B700"/>
              </a:gs>
              <a:gs pos="100000">
                <a:srgbClr val="F5B700"/>
              </a:gs>
            </a:gsLst>
            <a:lin ang="2700000" scaled="0"/>
          </a:gradFill>
          <a:ln w="50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1829259" y="2208717"/>
            <a:ext cx="1652091" cy="922041"/>
            <a:chOff x="3149857" y="1206559"/>
            <a:chExt cx="4482843" cy="2501900"/>
          </a:xfrm>
        </p:grpSpPr>
        <p:sp>
          <p:nvSpPr>
            <p:cNvPr id="49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1" name="直线连接符 50"/>
            <p:cNvCxnSpPr/>
            <p:nvPr/>
          </p:nvCxnSpPr>
          <p:spPr>
            <a:xfrm>
              <a:off x="44008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线连接符 52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 rot="10800000">
            <a:off x="8329379" y="3537853"/>
            <a:ext cx="1445117" cy="806528"/>
            <a:chOff x="3149857" y="1206559"/>
            <a:chExt cx="4482843" cy="2501900"/>
          </a:xfrm>
        </p:grpSpPr>
        <p:sp>
          <p:nvSpPr>
            <p:cNvPr id="57" name="圆角矩形 48"/>
            <p:cNvSpPr/>
            <p:nvPr/>
          </p:nvSpPr>
          <p:spPr>
            <a:xfrm>
              <a:off x="3149857" y="1206559"/>
              <a:ext cx="1250950" cy="2501900"/>
            </a:xfrm>
            <a:custGeom>
              <a:avLst/>
              <a:gdLst>
                <a:gd name="connsiteX0" fmla="*/ 0 w 4335814"/>
                <a:gd name="connsiteY0" fmla="*/ 1250950 h 2501900"/>
                <a:gd name="connsiteX1" fmla="*/ 1250950 w 4335814"/>
                <a:gd name="connsiteY1" fmla="*/ 0 h 2501900"/>
                <a:gd name="connsiteX2" fmla="*/ 3084864 w 4335814"/>
                <a:gd name="connsiteY2" fmla="*/ 0 h 2501900"/>
                <a:gd name="connsiteX3" fmla="*/ 4335814 w 4335814"/>
                <a:gd name="connsiteY3" fmla="*/ 1250950 h 2501900"/>
                <a:gd name="connsiteX4" fmla="*/ 4335814 w 4335814"/>
                <a:gd name="connsiteY4" fmla="*/ 1250950 h 2501900"/>
                <a:gd name="connsiteX5" fmla="*/ 3084864 w 4335814"/>
                <a:gd name="connsiteY5" fmla="*/ 2501900 h 2501900"/>
                <a:gd name="connsiteX6" fmla="*/ 1250950 w 4335814"/>
                <a:gd name="connsiteY6" fmla="*/ 2501900 h 2501900"/>
                <a:gd name="connsiteX7" fmla="*/ 0 w 4335814"/>
                <a:gd name="connsiteY7" fmla="*/ 1250950 h 2501900"/>
                <a:gd name="connsiteX0-1" fmla="*/ 4335814 w 4427254"/>
                <a:gd name="connsiteY0-2" fmla="*/ 1250950 h 2501900"/>
                <a:gd name="connsiteX1-3" fmla="*/ 3084864 w 4427254"/>
                <a:gd name="connsiteY1-4" fmla="*/ 2501900 h 2501900"/>
                <a:gd name="connsiteX2-5" fmla="*/ 1250950 w 4427254"/>
                <a:gd name="connsiteY2-6" fmla="*/ 2501900 h 2501900"/>
                <a:gd name="connsiteX3-7" fmla="*/ 0 w 4427254"/>
                <a:gd name="connsiteY3-8" fmla="*/ 1250950 h 2501900"/>
                <a:gd name="connsiteX4-9" fmla="*/ 1250950 w 4427254"/>
                <a:gd name="connsiteY4-10" fmla="*/ 0 h 2501900"/>
                <a:gd name="connsiteX5-11" fmla="*/ 3084864 w 4427254"/>
                <a:gd name="connsiteY5-12" fmla="*/ 0 h 2501900"/>
                <a:gd name="connsiteX6-13" fmla="*/ 4335814 w 4427254"/>
                <a:gd name="connsiteY6-14" fmla="*/ 1250950 h 2501900"/>
                <a:gd name="connsiteX7-15" fmla="*/ 4427254 w 4427254"/>
                <a:gd name="connsiteY7-16" fmla="*/ 1342390 h 2501900"/>
                <a:gd name="connsiteX0-17" fmla="*/ 4335814 w 4427254"/>
                <a:gd name="connsiteY0-18" fmla="*/ 1250950 h 2501900"/>
                <a:gd name="connsiteX1-19" fmla="*/ 3084864 w 4427254"/>
                <a:gd name="connsiteY1-20" fmla="*/ 2501900 h 2501900"/>
                <a:gd name="connsiteX2-21" fmla="*/ 1250950 w 4427254"/>
                <a:gd name="connsiteY2-22" fmla="*/ 2501900 h 2501900"/>
                <a:gd name="connsiteX3-23" fmla="*/ 0 w 4427254"/>
                <a:gd name="connsiteY3-24" fmla="*/ 1250950 h 2501900"/>
                <a:gd name="connsiteX4-25" fmla="*/ 1250950 w 4427254"/>
                <a:gd name="connsiteY4-26" fmla="*/ 0 h 2501900"/>
                <a:gd name="connsiteX5-27" fmla="*/ 4335814 w 4427254"/>
                <a:gd name="connsiteY5-28" fmla="*/ 1250950 h 2501900"/>
                <a:gd name="connsiteX6-29" fmla="*/ 4427254 w 4427254"/>
                <a:gd name="connsiteY6-30" fmla="*/ 1342390 h 2501900"/>
                <a:gd name="connsiteX0-31" fmla="*/ 4335814 w 4427254"/>
                <a:gd name="connsiteY0-32" fmla="*/ 1250950 h 2501900"/>
                <a:gd name="connsiteX1-33" fmla="*/ 1250950 w 4427254"/>
                <a:gd name="connsiteY1-34" fmla="*/ 2501900 h 2501900"/>
                <a:gd name="connsiteX2-35" fmla="*/ 0 w 4427254"/>
                <a:gd name="connsiteY2-36" fmla="*/ 1250950 h 2501900"/>
                <a:gd name="connsiteX3-37" fmla="*/ 1250950 w 4427254"/>
                <a:gd name="connsiteY3-38" fmla="*/ 0 h 2501900"/>
                <a:gd name="connsiteX4-39" fmla="*/ 4335814 w 4427254"/>
                <a:gd name="connsiteY4-40" fmla="*/ 1250950 h 2501900"/>
                <a:gd name="connsiteX5-41" fmla="*/ 4427254 w 4427254"/>
                <a:gd name="connsiteY5-42" fmla="*/ 1342390 h 2501900"/>
                <a:gd name="connsiteX0-43" fmla="*/ 4335814 w 4427254"/>
                <a:gd name="connsiteY0-44" fmla="*/ 1250950 h 2501900"/>
                <a:gd name="connsiteX1-45" fmla="*/ 1250950 w 4427254"/>
                <a:gd name="connsiteY1-46" fmla="*/ 2501900 h 2501900"/>
                <a:gd name="connsiteX2-47" fmla="*/ 0 w 4427254"/>
                <a:gd name="connsiteY2-48" fmla="*/ 1250950 h 2501900"/>
                <a:gd name="connsiteX3-49" fmla="*/ 1250950 w 4427254"/>
                <a:gd name="connsiteY3-50" fmla="*/ 0 h 2501900"/>
                <a:gd name="connsiteX4-51" fmla="*/ 4427254 w 4427254"/>
                <a:gd name="connsiteY4-52" fmla="*/ 1342390 h 2501900"/>
                <a:gd name="connsiteX0-53" fmla="*/ 1250950 w 4427254"/>
                <a:gd name="connsiteY0-54" fmla="*/ 2501900 h 2501900"/>
                <a:gd name="connsiteX1-55" fmla="*/ 0 w 4427254"/>
                <a:gd name="connsiteY1-56" fmla="*/ 1250950 h 2501900"/>
                <a:gd name="connsiteX2-57" fmla="*/ 1250950 w 4427254"/>
                <a:gd name="connsiteY2-58" fmla="*/ 0 h 2501900"/>
                <a:gd name="connsiteX3-59" fmla="*/ 4427254 w 4427254"/>
                <a:gd name="connsiteY3-60" fmla="*/ 1342390 h 2501900"/>
                <a:gd name="connsiteX0-61" fmla="*/ 1250950 w 1250950"/>
                <a:gd name="connsiteY0-62" fmla="*/ 2501900 h 2501900"/>
                <a:gd name="connsiteX1-63" fmla="*/ 0 w 1250950"/>
                <a:gd name="connsiteY1-64" fmla="*/ 1250950 h 2501900"/>
                <a:gd name="connsiteX2-65" fmla="*/ 1250950 w 1250950"/>
                <a:gd name="connsiteY2-66" fmla="*/ 0 h 2501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250950" h="2501900">
                  <a:moveTo>
                    <a:pt x="1250950" y="2501900"/>
                  </a:moveTo>
                  <a:cubicBezTo>
                    <a:pt x="528314" y="2501900"/>
                    <a:pt x="0" y="1941831"/>
                    <a:pt x="0" y="1250950"/>
                  </a:cubicBezTo>
                  <a:cubicBezTo>
                    <a:pt x="0" y="560069"/>
                    <a:pt x="560069" y="0"/>
                    <a:pt x="1250950" y="0"/>
                  </a:cubicBezTo>
                </a:path>
              </a:pathLst>
            </a:custGeom>
            <a:noFill/>
            <a:ln w="9525">
              <a:gradFill>
                <a:gsLst>
                  <a:gs pos="0">
                    <a:srgbClr val="E4B684"/>
                  </a:gs>
                  <a:gs pos="100000">
                    <a:srgbClr val="C0936B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8" name="直线连接符 57"/>
            <p:cNvCxnSpPr/>
            <p:nvPr/>
          </p:nvCxnSpPr>
          <p:spPr>
            <a:xfrm>
              <a:off x="4388107" y="3708459"/>
              <a:ext cx="869693" cy="0"/>
            </a:xfrm>
            <a:prstGeom prst="line">
              <a:avLst/>
            </a:prstGeom>
            <a:ln w="9525">
              <a:gradFill>
                <a:gsLst>
                  <a:gs pos="0">
                    <a:srgbClr val="C0936B"/>
                  </a:gs>
                  <a:gs pos="10000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线连接符 58"/>
            <p:cNvCxnSpPr/>
            <p:nvPr/>
          </p:nvCxnSpPr>
          <p:spPr>
            <a:xfrm>
              <a:off x="4400807" y="1206559"/>
              <a:ext cx="3231893" cy="0"/>
            </a:xfrm>
            <a:prstGeom prst="line">
              <a:avLst/>
            </a:prstGeom>
            <a:ln w="9525">
              <a:gradFill>
                <a:gsLst>
                  <a:gs pos="100000">
                    <a:srgbClr val="C0936B"/>
                  </a:gs>
                  <a:gs pos="0">
                    <a:srgbClr val="E4B684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图片 87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235870" y="-157107"/>
            <a:ext cx="3186779" cy="2192336"/>
          </a:xfrm>
          <a:prstGeom prst="rect">
            <a:avLst/>
          </a:prstGeom>
        </p:spPr>
      </p:pic>
      <p:pic>
        <p:nvPicPr>
          <p:cNvPr id="97" name="图片 96" descr="图片包含 笔记本, 黑暗, 电脑, 飞行&#10;&#10;描述已自动生成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5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1205"/>
          <a:stretch>
            <a:fillRect/>
          </a:stretch>
        </p:blipFill>
        <p:spPr>
          <a:xfrm>
            <a:off x="9297197" y="4689235"/>
            <a:ext cx="2582074" cy="1776331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008086" y="1625827"/>
            <a:ext cx="4175829" cy="513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ct val="120000"/>
              </a:lnSpc>
              <a:defRPr kumimoji="1" spc="2400">
                <a:gradFill>
                  <a:gsLst>
                    <a:gs pos="0">
                      <a:srgbClr val="C58F67"/>
                    </a:gs>
                    <a:gs pos="100000">
                      <a:srgbClr val="C58F67"/>
                    </a:gs>
                    <a:gs pos="50000">
                      <a:srgbClr val="E4B684"/>
                    </a:gs>
                  </a:gsLst>
                  <a:lin ang="2700000" scaled="0"/>
                </a:gradFill>
                <a:latin typeface="思源宋体 CN" panose="02020400000000000000" pitchFamily="18" charset="-128"/>
                <a:ea typeface="思源宋体 CN" panose="02020400000000000000" pitchFamily="18" charset="-128"/>
              </a:defRPr>
            </a:lvl1pPr>
          </a:lstStyle>
          <a:p>
            <a:r>
              <a:rPr lang="zh-CN" altLang="en-US" sz="2400" b="1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语文精品课件</a:t>
            </a:r>
          </a:p>
        </p:txBody>
      </p:sp>
      <p:sp>
        <p:nvSpPr>
          <p:cNvPr id="31" name="文本框 66"/>
          <p:cNvSpPr txBox="1">
            <a:spLocks noChangeArrowheads="1"/>
          </p:cNvSpPr>
          <p:nvPr/>
        </p:nvSpPr>
        <p:spPr bwMode="auto">
          <a:xfrm>
            <a:off x="3633750" y="2421461"/>
            <a:ext cx="4924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kumimoji="1" lang="zh-CN" altLang="en-US" sz="8000" b="1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思源宋体 CN Heavy" panose="02020900000000000000" pitchFamily="18" charset="-122"/>
                <a:ea typeface="思源宋体 CN Heavy" panose="02020900000000000000" pitchFamily="18" charset="-122"/>
                <a:sym typeface="Arial" panose="020B0604020202020204" pitchFamily="34" charset="0"/>
              </a:rPr>
              <a:t>谢谢观看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144645" y="3948273"/>
            <a:ext cx="39027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二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年级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上</a:t>
            </a:r>
            <a:r>
              <a:rPr lang="zh-CN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册</a:t>
            </a:r>
            <a:r>
              <a:rPr lang="en-US" altLang="zh-CN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r>
              <a:rPr lang="zh-CN" altLang="en-US" sz="1800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人教版</a:t>
            </a:r>
            <a:r>
              <a:rPr lang="zh-CN" altLang="zh-CN" sz="1800" b="1" spc="300" dirty="0">
                <a:latin typeface="Arial" panose="020B0604020202020204" pitchFamily="34" charset="0"/>
                <a:ea typeface="思源黑体 CN Medium" panose="020B0600000000000000" pitchFamily="34" charset="-122"/>
                <a:cs typeface="OPPOSans R" panose="00020600040101010101" pitchFamily="18" charset="-122"/>
                <a:sym typeface="Arial" panose="020B0604020202020204" pitchFamily="34" charset="0"/>
              </a:rPr>
              <a:t> </a:t>
            </a:r>
            <a:endParaRPr lang="zh-CN" altLang="en-US" sz="1800" spc="300" dirty="0">
              <a:latin typeface="Arial" panose="020B0604020202020204" pitchFamily="34" charset="0"/>
              <a:ea typeface="思源黑体 CN Medium" panose="020B0600000000000000" pitchFamily="34" charset="-122"/>
              <a:cs typeface="OPPOSans R" panose="00020600040101010101" pitchFamily="18" charset="-122"/>
              <a:sym typeface="Arial" panose="020B0604020202020204" pitchFamily="34" charset="0"/>
            </a:endParaRPr>
          </a:p>
        </p:txBody>
      </p:sp>
      <p:sp>
        <p:nvSpPr>
          <p:cNvPr id="5" name="矩形: 圆角 4"/>
          <p:cNvSpPr/>
          <p:nvPr/>
        </p:nvSpPr>
        <p:spPr>
          <a:xfrm>
            <a:off x="8674100" y="1052513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: 圆角 35"/>
          <p:cNvSpPr/>
          <p:nvPr/>
        </p:nvSpPr>
        <p:spPr>
          <a:xfrm flipH="1">
            <a:off x="-339480" y="4733600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C0936B">
                  <a:alpha val="28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: 圆角 36"/>
          <p:cNvSpPr/>
          <p:nvPr/>
        </p:nvSpPr>
        <p:spPr>
          <a:xfrm flipH="1">
            <a:off x="781251" y="5108014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矩形: 圆角 38"/>
          <p:cNvSpPr/>
          <p:nvPr/>
        </p:nvSpPr>
        <p:spPr>
          <a:xfrm>
            <a:off x="8183915" y="1455776"/>
            <a:ext cx="3857380" cy="50482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E4B684">
                  <a:alpha val="46000"/>
                </a:srgbClr>
              </a:gs>
              <a:gs pos="100000">
                <a:srgbClr val="E4B684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13440" y="1253637"/>
            <a:ext cx="4648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鹳雀楼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2187" y="1641715"/>
            <a:ext cx="6785770" cy="546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旧址在山西省的永济县。因为经常有一种形状像鹤的鹳鸟停留在上面，所以叫做鹳雀楼。楼一共三层，在楼上可以望见雄伟的中条山和浩浩荡荡的黄河，是当地的名胜。唐代有位著名的诗人叫做王之涣，他登上这座鹳雀楼后感慨万分，写下了千古传诵的诗章：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876516" y="5506863"/>
            <a:ext cx="2133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《登鹳雀楼》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796"/>
          <a:stretch>
            <a:fillRect/>
          </a:stretch>
        </p:blipFill>
        <p:spPr bwMode="auto">
          <a:xfrm>
            <a:off x="7849406" y="1364168"/>
            <a:ext cx="2870078" cy="453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矩形 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诗歌导入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8"/>
          <p:cNvSpPr>
            <a:spLocks noChangeArrowheads="1"/>
          </p:cNvSpPr>
          <p:nvPr/>
        </p:nvSpPr>
        <p:spPr bwMode="auto">
          <a:xfrm>
            <a:off x="660400" y="1516760"/>
            <a:ext cx="6642100" cy="391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王之涣，字季凌，生于668年，卒于742年，王之涣少有侠气，去官之后，漫游黄河南北，强自克制，功于文学，十年后名声大振。在李白、杜甫还不出的时候，王之涣、王昌龄、高适已经名躁一时。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　　王之涣存世诗现在只有六首，他的作品，以边塞诗见长，诗境广阔，激人奋进。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904" y="2139742"/>
            <a:ext cx="3911489" cy="293361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作者介绍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5791" y="1880373"/>
            <a:ext cx="4620322" cy="355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" name="矩形 3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诗歌范读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对角的矩形 2"/>
          <p:cNvSpPr/>
          <p:nvPr/>
        </p:nvSpPr>
        <p:spPr>
          <a:xfrm>
            <a:off x="1871576" y="1356527"/>
            <a:ext cx="8448849" cy="45720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49311" y="2257057"/>
            <a:ext cx="304472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白日：傍晚的太阳。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依：靠着，倚靠着。</a:t>
            </a: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尽：尽头，完了。</a:t>
            </a:r>
          </a:p>
        </p:txBody>
      </p:sp>
      <p:sp>
        <p:nvSpPr>
          <p:cNvPr id="6" name="矩形 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字词积累</a:t>
            </a:r>
          </a:p>
        </p:txBody>
      </p:sp>
      <p:sp>
        <p:nvSpPr>
          <p:cNvPr id="2" name="矩形 1"/>
          <p:cNvSpPr/>
          <p:nvPr/>
        </p:nvSpPr>
        <p:spPr>
          <a:xfrm>
            <a:off x="5824835" y="2263283"/>
            <a:ext cx="46656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欲：想要。</a:t>
            </a:r>
          </a:p>
          <a:p>
            <a:pPr lvl="0">
              <a:lnSpc>
                <a:spcPct val="200000"/>
              </a:lnSpc>
              <a:defRPr/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穷：穷尽，全部。</a:t>
            </a:r>
          </a:p>
          <a:p>
            <a:pPr lvl="0">
              <a:lnSpc>
                <a:spcPct val="200000"/>
              </a:lnSpc>
              <a:defRPr/>
            </a:pPr>
            <a:r>
              <a:rPr lang="zh-CN" altLang="en-US" sz="2400" kern="0" dirty="0">
                <a:solidFill>
                  <a:srgbClr val="00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千里目：目千里，看到千里之外。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剪去对角的矩形 15"/>
          <p:cNvSpPr/>
          <p:nvPr/>
        </p:nvSpPr>
        <p:spPr>
          <a:xfrm>
            <a:off x="1871576" y="1356527"/>
            <a:ext cx="8448849" cy="45720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52732" y="1881996"/>
            <a:ext cx="1755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dēng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52732" y="2560082"/>
            <a:ext cx="489109" cy="52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登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73182" y="2594885"/>
            <a:ext cx="1296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生字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973182" y="1907883"/>
            <a:ext cx="1871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拼音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973182" y="3281887"/>
            <a:ext cx="122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结构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973182" y="3968889"/>
            <a:ext cx="1296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字义</a:t>
            </a:r>
          </a:p>
        </p:txBody>
      </p:sp>
      <p:sp>
        <p:nvSpPr>
          <p:cNvPr id="11272" name="Text Box 10"/>
          <p:cNvSpPr txBox="1">
            <a:spLocks noChangeArrowheads="1"/>
          </p:cNvSpPr>
          <p:nvPr/>
        </p:nvSpPr>
        <p:spPr bwMode="auto">
          <a:xfrm>
            <a:off x="3973182" y="4655892"/>
            <a:ext cx="12239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组词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452732" y="3299722"/>
            <a:ext cx="3600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上下结构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452732" y="3977808"/>
            <a:ext cx="648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(人)由低处到高处(多指步行)。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5452732" y="4655892"/>
            <a:ext cx="5902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登山   登陆    登高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460795" y="2287109"/>
            <a:ext cx="25923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→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癶</a:t>
            </a:r>
            <a:r>
              <a:rPr kumimoji="0" lang="zh-CN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+豆</a:t>
            </a:r>
          </a:p>
        </p:txBody>
      </p:sp>
      <p:sp>
        <p:nvSpPr>
          <p:cNvPr id="15" name="矩形 14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字词积累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剪去对角的矩形 16"/>
          <p:cNvSpPr/>
          <p:nvPr/>
        </p:nvSpPr>
        <p:spPr>
          <a:xfrm>
            <a:off x="1871576" y="1356527"/>
            <a:ext cx="8448849" cy="45720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82911" y="1990034"/>
            <a:ext cx="1944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guàn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922471" y="2685269"/>
            <a:ext cx="4924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鹳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882641" y="3275278"/>
            <a:ext cx="2160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左右结构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27162" y="3988098"/>
            <a:ext cx="4623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像白鹤，嘴长</a:t>
            </a:r>
            <a:r>
              <a:rPr kumimoji="0" lang="zh-CN" altLang="zh-CN" sz="2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直，顶</a:t>
            </a: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不红。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827162" y="4725620"/>
            <a:ext cx="367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白鹳   鹳雀  </a:t>
            </a:r>
          </a:p>
        </p:txBody>
      </p:sp>
      <p:grpSp>
        <p:nvGrpSpPr>
          <p:cNvPr id="12295" name="Group 9"/>
          <p:cNvGrpSpPr/>
          <p:nvPr/>
        </p:nvGrpSpPr>
        <p:grpSpPr bwMode="auto">
          <a:xfrm>
            <a:off x="4011248" y="1990725"/>
            <a:ext cx="1871663" cy="3124200"/>
            <a:chOff x="438" y="300"/>
            <a:chExt cx="1179" cy="1968"/>
          </a:xfrm>
        </p:grpSpPr>
        <p:sp>
          <p:nvSpPr>
            <p:cNvPr id="12296" name="Text Box 10"/>
            <p:cNvSpPr txBox="1">
              <a:spLocks noChangeArrowheads="1"/>
            </p:cNvSpPr>
            <p:nvPr/>
          </p:nvSpPr>
          <p:spPr bwMode="auto">
            <a:xfrm>
              <a:off x="438" y="300"/>
              <a:ext cx="117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拼音</a:t>
              </a:r>
            </a:p>
          </p:txBody>
        </p:sp>
        <p:sp>
          <p:nvSpPr>
            <p:cNvPr id="12297" name="Text Box 11"/>
            <p:cNvSpPr txBox="1">
              <a:spLocks noChangeArrowheads="1"/>
            </p:cNvSpPr>
            <p:nvPr/>
          </p:nvSpPr>
          <p:spPr bwMode="auto">
            <a:xfrm>
              <a:off x="438" y="719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生字</a:t>
              </a:r>
            </a:p>
          </p:txBody>
        </p:sp>
        <p:sp>
          <p:nvSpPr>
            <p:cNvPr id="12298" name="Text Box 12"/>
            <p:cNvSpPr txBox="1">
              <a:spLocks noChangeArrowheads="1"/>
            </p:cNvSpPr>
            <p:nvPr/>
          </p:nvSpPr>
          <p:spPr bwMode="auto">
            <a:xfrm>
              <a:off x="438" y="1139"/>
              <a:ext cx="7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结构</a:t>
              </a:r>
            </a:p>
          </p:txBody>
        </p:sp>
        <p:sp>
          <p:nvSpPr>
            <p:cNvPr id="12299" name="Text Box 13"/>
            <p:cNvSpPr txBox="1">
              <a:spLocks noChangeArrowheads="1"/>
            </p:cNvSpPr>
            <p:nvPr/>
          </p:nvSpPr>
          <p:spPr bwMode="auto">
            <a:xfrm>
              <a:off x="438" y="1558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字义</a:t>
              </a:r>
            </a:p>
          </p:txBody>
        </p:sp>
        <p:sp>
          <p:nvSpPr>
            <p:cNvPr id="12300" name="Text Box 14"/>
            <p:cNvSpPr txBox="1">
              <a:spLocks noChangeArrowheads="1"/>
            </p:cNvSpPr>
            <p:nvPr/>
          </p:nvSpPr>
          <p:spPr bwMode="auto">
            <a:xfrm>
              <a:off x="438" y="1977"/>
              <a:ext cx="7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组词</a:t>
              </a:r>
            </a:p>
          </p:txBody>
        </p:sp>
      </p:grpSp>
      <p:sp>
        <p:nvSpPr>
          <p:cNvPr id="16" name="矩形 15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字词积累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剪去对角的矩形 17"/>
          <p:cNvSpPr/>
          <p:nvPr/>
        </p:nvSpPr>
        <p:spPr>
          <a:xfrm>
            <a:off x="1871576" y="1356527"/>
            <a:ext cx="8448849" cy="45720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862260" y="3030695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315" name="Group 3"/>
          <p:cNvGrpSpPr/>
          <p:nvPr/>
        </p:nvGrpSpPr>
        <p:grpSpPr bwMode="auto">
          <a:xfrm>
            <a:off x="3539497" y="2052498"/>
            <a:ext cx="1871663" cy="3063875"/>
            <a:chOff x="453" y="300"/>
            <a:chExt cx="1179" cy="1930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453" y="300"/>
              <a:ext cx="117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拼音</a:t>
              </a:r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453" y="710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生字</a:t>
              </a: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453" y="1119"/>
              <a:ext cx="7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结构</a:t>
              </a:r>
            </a:p>
          </p:txBody>
        </p:sp>
        <p:sp>
          <p:nvSpPr>
            <p:cNvPr id="13319" name="Text Box 7"/>
            <p:cNvSpPr txBox="1">
              <a:spLocks noChangeArrowheads="1"/>
            </p:cNvSpPr>
            <p:nvPr/>
          </p:nvSpPr>
          <p:spPr bwMode="auto">
            <a:xfrm>
              <a:off x="453" y="1529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字义</a:t>
              </a: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auto">
            <a:xfrm>
              <a:off x="453" y="1939"/>
              <a:ext cx="7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组词</a:t>
              </a: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841851" y="2049678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què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841851" y="2700861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雀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841851" y="3352044"/>
            <a:ext cx="259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上下结构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841851" y="4003227"/>
            <a:ext cx="5975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体形较小的鸟类。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841851" y="4654411"/>
            <a:ext cx="5832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麻雀   山雀  孔雀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751044" y="2700860"/>
            <a:ext cx="6240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→小+隹(“隹”指短尾的鸟。)</a:t>
            </a:r>
          </a:p>
        </p:txBody>
      </p:sp>
      <p:sp>
        <p:nvSpPr>
          <p:cNvPr id="17" name="矩形 1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字词积累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4" grpId="0"/>
      <p:bldP spid="15" grpId="0" build="p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剪去对角的矩形 17"/>
          <p:cNvSpPr/>
          <p:nvPr/>
        </p:nvSpPr>
        <p:spPr>
          <a:xfrm>
            <a:off x="1871576" y="1356527"/>
            <a:ext cx="8448849" cy="4572000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7210599" y="3071969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4339" name="Group 3"/>
          <p:cNvGrpSpPr/>
          <p:nvPr/>
        </p:nvGrpSpPr>
        <p:grpSpPr bwMode="auto">
          <a:xfrm>
            <a:off x="3102149" y="2033447"/>
            <a:ext cx="1871663" cy="2940050"/>
            <a:chOff x="331" y="300"/>
            <a:chExt cx="1179" cy="1852"/>
          </a:xfrm>
        </p:grpSpPr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331" y="300"/>
              <a:ext cx="117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拼音</a:t>
              </a:r>
            </a:p>
          </p:txBody>
        </p:sp>
        <p:sp>
          <p:nvSpPr>
            <p:cNvPr id="14341" name="Text Box 5"/>
            <p:cNvSpPr txBox="1">
              <a:spLocks noChangeArrowheads="1"/>
            </p:cNvSpPr>
            <p:nvPr/>
          </p:nvSpPr>
          <p:spPr bwMode="auto">
            <a:xfrm>
              <a:off x="331" y="690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生字</a:t>
              </a:r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331" y="1081"/>
              <a:ext cx="7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结构</a:t>
              </a:r>
            </a:p>
          </p:txBody>
        </p:sp>
        <p:sp>
          <p:nvSpPr>
            <p:cNvPr id="14343" name="Text Box 7"/>
            <p:cNvSpPr txBox="1">
              <a:spLocks noChangeArrowheads="1"/>
            </p:cNvSpPr>
            <p:nvPr/>
          </p:nvSpPr>
          <p:spPr bwMode="auto">
            <a:xfrm>
              <a:off x="331" y="1471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字义</a:t>
              </a: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auto">
            <a:xfrm>
              <a:off x="331" y="1861"/>
              <a:ext cx="77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400" i="0" u="none" strike="noStrike" kern="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ea typeface="思源黑体 CN Medium" panose="020B0600000000000000" pitchFamily="34" charset="-122"/>
                  <a:sym typeface="Arial" panose="020B0604020202020204" pitchFamily="34" charset="0"/>
                </a:rPr>
                <a:t>组词</a:t>
              </a:r>
            </a:p>
          </p:txBody>
        </p:sp>
      </p:grp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4502721" y="2035414"/>
            <a:ext cx="1081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yī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502721" y="2654444"/>
            <a:ext cx="500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依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02721" y="3273474"/>
            <a:ext cx="25923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左右结构</a:t>
            </a: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4502721" y="3892504"/>
            <a:ext cx="5975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靠着。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4502721" y="4511535"/>
            <a:ext cx="6408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依靠   依照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186933" y="2652572"/>
            <a:ext cx="5724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→亻+衣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zh-CN" sz="2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思源黑体 CN Medium" panose="020B0600000000000000" pitchFamily="34" charset="-122"/>
                <a:sym typeface="Arial" panose="020B0604020202020204" pitchFamily="34" charset="0"/>
              </a:rPr>
              <a:t>(人要依靠衣服遮羞取暖)</a:t>
            </a:r>
          </a:p>
        </p:txBody>
      </p:sp>
      <p:sp>
        <p:nvSpPr>
          <p:cNvPr id="17" name="矩形 16"/>
          <p:cNvSpPr/>
          <p:nvPr/>
        </p:nvSpPr>
        <p:spPr>
          <a:xfrm>
            <a:off x="842886" y="419137"/>
            <a:ext cx="1994136" cy="49244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dist"/>
            <a:r>
              <a:rPr lang="zh-CN" altLang="en-US" sz="3200" b="1" spc="600" dirty="0">
                <a:gradFill>
                  <a:gsLst>
                    <a:gs pos="75000">
                      <a:srgbClr val="C58F67"/>
                    </a:gs>
                    <a:gs pos="50000">
                      <a:srgbClr val="E4B684"/>
                    </a:gs>
                    <a:gs pos="25000">
                      <a:srgbClr val="C58F67"/>
                    </a:gs>
                    <a:gs pos="0">
                      <a:srgbClr val="E4B684"/>
                    </a:gs>
                    <a:gs pos="100000">
                      <a:srgbClr val="E4B684"/>
                    </a:gs>
                  </a:gsLst>
                  <a:lin ang="2700000" scaled="0"/>
                </a:gra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字词积累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5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  <p:bldP spid="14" grpId="0"/>
      <p:bldP spid="15" grpId="0" build="p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第134期作业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4A7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144A74"/>
      </a:hlink>
      <a:folHlink>
        <a:srgbClr val="BFBFBF"/>
      </a:folHlink>
    </a:clrScheme>
    <a:fontScheme name="自定义 15">
      <a:majorFont>
        <a:latin typeface="Roboto Bold"/>
        <a:ea typeface="思源黑体 CN Bold"/>
        <a:cs typeface=""/>
      </a:majorFont>
      <a:minorFont>
        <a:latin typeface="Roboto Regular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宽屏</PresentationFormat>
  <Paragraphs>139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思源宋体 Heavy</vt:lpstr>
      <vt:lpstr>Roboto Bold</vt:lpstr>
      <vt:lpstr>OPPOSans R</vt:lpstr>
      <vt:lpstr>Roboto Regular</vt:lpstr>
      <vt:lpstr>思源黑体 CN Light</vt:lpstr>
      <vt:lpstr>思源宋体 CN Heavy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2020-10-19T02:43:58Z</dcterms:created>
  <dcterms:modified xsi:type="dcterms:W3CDTF">2021-01-08T23:46:02Z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