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>
        <p:guide pos="416"/>
        <p:guide pos="7256"/>
        <p:guide orient="horz" pos="600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5723125-05DF-4C2F-8593-6FC09EDCEF8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73B63C4-6DF2-49BF-92B2-45783E623D0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B63C4-6DF2-49BF-92B2-45783E623D0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848350" y="0"/>
            <a:ext cx="647700" cy="24193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PA-文本框 6"/>
          <p:cNvSpPr txBox="1"/>
          <p:nvPr/>
        </p:nvSpPr>
        <p:spPr>
          <a:xfrm>
            <a:off x="685801" y="2608896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日月潭</a:t>
            </a:r>
          </a:p>
        </p:txBody>
      </p:sp>
      <p:sp>
        <p:nvSpPr>
          <p:cNvPr id="24" name="PA-文本框 7"/>
          <p:cNvSpPr txBox="1"/>
          <p:nvPr/>
        </p:nvSpPr>
        <p:spPr>
          <a:xfrm>
            <a:off x="1946176" y="4542045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PA-文本框 8"/>
          <p:cNvSpPr txBox="1"/>
          <p:nvPr/>
        </p:nvSpPr>
        <p:spPr>
          <a:xfrm>
            <a:off x="152400" y="3954700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28" name="PA-文本框 6"/>
          <p:cNvSpPr txBox="1"/>
          <p:nvPr/>
        </p:nvSpPr>
        <p:spPr>
          <a:xfrm>
            <a:off x="1179285" y="2262587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30" name="PA-smiling-tooth-with-hands_33918"/>
          <p:cNvSpPr>
            <a:spLocks noChangeAspect="1"/>
          </p:cNvSpPr>
          <p:nvPr/>
        </p:nvSpPr>
        <p:spPr bwMode="auto">
          <a:xfrm>
            <a:off x="2683009" y="1221898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6" grpId="0"/>
      <p:bldP spid="28" grpId="0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4489" y="2412365"/>
            <a:ext cx="5394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中午，太阳高照，整个日月潭的美景和周围的建筑，都清晰地展现在眼前。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1726803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正午之景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256" y="2024540"/>
            <a:ext cx="4104026" cy="271464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20901" y="5140392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正午的日月潭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674489" y="3051570"/>
            <a:ext cx="1008063" cy="382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日月潭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2232992" y="5002736"/>
            <a:ext cx="1008063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雨天：</a:t>
            </a:r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2232992" y="3336731"/>
            <a:ext cx="1008063" cy="382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清晨：</a:t>
            </a:r>
          </a:p>
        </p:txBody>
      </p:sp>
      <p:sp>
        <p:nvSpPr>
          <p:cNvPr id="16390" name="WordArt 7"/>
          <p:cNvSpPr>
            <a:spLocks noChangeArrowheads="1" noChangeShapeType="1" noTextEdit="1"/>
          </p:cNvSpPr>
          <p:nvPr/>
        </p:nvSpPr>
        <p:spPr bwMode="auto">
          <a:xfrm>
            <a:off x="2232992" y="4169150"/>
            <a:ext cx="1008063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中午：</a:t>
            </a:r>
          </a:p>
        </p:txBody>
      </p:sp>
      <p:sp>
        <p:nvSpPr>
          <p:cNvPr id="16391" name="WordArt 8"/>
          <p:cNvSpPr>
            <a:spLocks noChangeArrowheads="1" noChangeShapeType="1" noTextEdit="1"/>
          </p:cNvSpPr>
          <p:nvPr/>
        </p:nvSpPr>
        <p:spPr bwMode="auto">
          <a:xfrm>
            <a:off x="3763335" y="1684996"/>
            <a:ext cx="1344083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台 湾 省</a:t>
            </a:r>
          </a:p>
        </p:txBody>
      </p:sp>
      <p:sp>
        <p:nvSpPr>
          <p:cNvPr id="16392" name="WordArt 9"/>
          <p:cNvSpPr>
            <a:spLocks noChangeArrowheads="1" noChangeShapeType="1" noTextEdit="1"/>
          </p:cNvSpPr>
          <p:nvPr/>
        </p:nvSpPr>
        <p:spPr bwMode="auto">
          <a:xfrm>
            <a:off x="3766990" y="3394109"/>
            <a:ext cx="1485259" cy="3826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薄薄的雾</a:t>
            </a:r>
          </a:p>
        </p:txBody>
      </p:sp>
      <p:sp>
        <p:nvSpPr>
          <p:cNvPr id="16393" name="WordArt 10"/>
          <p:cNvSpPr>
            <a:spLocks noChangeArrowheads="1" noChangeShapeType="1" noTextEdit="1"/>
          </p:cNvSpPr>
          <p:nvPr/>
        </p:nvSpPr>
        <p:spPr bwMode="auto">
          <a:xfrm>
            <a:off x="3763335" y="4212259"/>
            <a:ext cx="1467756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太阳高照</a:t>
            </a:r>
          </a:p>
        </p:txBody>
      </p:sp>
      <p:sp>
        <p:nvSpPr>
          <p:cNvPr id="16394" name="WordArt 11"/>
          <p:cNvSpPr>
            <a:spLocks noChangeArrowheads="1" noChangeShapeType="1" noTextEdit="1"/>
          </p:cNvSpPr>
          <p:nvPr/>
        </p:nvSpPr>
        <p:spPr bwMode="auto">
          <a:xfrm>
            <a:off x="3734109" y="5002736"/>
            <a:ext cx="1493426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披上轻纱</a:t>
            </a:r>
          </a:p>
        </p:txBody>
      </p:sp>
      <p:sp>
        <p:nvSpPr>
          <p:cNvPr id="16395" name="WordArt 13"/>
          <p:cNvSpPr>
            <a:spLocks noChangeArrowheads="1" noChangeShapeType="1" noTextEdit="1"/>
          </p:cNvSpPr>
          <p:nvPr/>
        </p:nvSpPr>
        <p:spPr bwMode="auto">
          <a:xfrm>
            <a:off x="2232992" y="2503146"/>
            <a:ext cx="1008063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名字：</a:t>
            </a:r>
          </a:p>
        </p:txBody>
      </p:sp>
      <p:sp>
        <p:nvSpPr>
          <p:cNvPr id="16396" name="WordArt 14"/>
          <p:cNvSpPr>
            <a:spLocks noChangeArrowheads="1" noChangeShapeType="1" noTextEdit="1"/>
          </p:cNvSpPr>
          <p:nvPr/>
        </p:nvSpPr>
        <p:spPr bwMode="auto">
          <a:xfrm>
            <a:off x="3763335" y="2503146"/>
            <a:ext cx="672041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像日</a:t>
            </a:r>
          </a:p>
        </p:txBody>
      </p:sp>
      <p:sp>
        <p:nvSpPr>
          <p:cNvPr id="16397" name="WordArt 15"/>
          <p:cNvSpPr>
            <a:spLocks noChangeArrowheads="1" noChangeShapeType="1" noTextEdit="1"/>
          </p:cNvSpPr>
          <p:nvPr/>
        </p:nvSpPr>
        <p:spPr bwMode="auto">
          <a:xfrm>
            <a:off x="4578021" y="2503146"/>
            <a:ext cx="716377" cy="383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0" cap="none" spc="0" normalizeH="0" baseline="0" noProof="0" dirty="0">
                <a:ln w="9525">
                  <a:solidFill>
                    <a:schemeClr val="tx1"/>
                  </a:solidFill>
                  <a:round/>
                </a:ln>
                <a:solidFill>
                  <a:sysClr val="windowText" lastClr="000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像月</a:t>
            </a:r>
          </a:p>
        </p:txBody>
      </p:sp>
      <p:sp>
        <p:nvSpPr>
          <p:cNvPr id="11279" name="TextBox 17"/>
          <p:cNvSpPr txBox="1">
            <a:spLocks noChangeArrowheads="1"/>
          </p:cNvSpPr>
          <p:nvPr/>
        </p:nvSpPr>
        <p:spPr bwMode="auto">
          <a:xfrm>
            <a:off x="2087419" y="1588052"/>
            <a:ext cx="1563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位 置：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8751" y="2337952"/>
            <a:ext cx="4435562" cy="2495004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6" name="组合 1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剪去对角的矩形 14"/>
          <p:cNvSpPr/>
          <p:nvPr/>
        </p:nvSpPr>
        <p:spPr>
          <a:xfrm>
            <a:off x="1785257" y="139574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135484" y="2062952"/>
            <a:ext cx="78123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日月潭是我国（      ）省最大的一个（     ）。那里（                ），（                  ），周围有许多（                  ）。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59485" y="2459996"/>
            <a:ext cx="202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台湾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045457" y="2459995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湖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43153" y="3376737"/>
            <a:ext cx="213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群山环绕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83398" y="3318705"/>
            <a:ext cx="230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树木茂盛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633492" y="4249346"/>
            <a:ext cx="189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名胜古迹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1785257" y="139574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387322" y="2526944"/>
            <a:ext cx="76208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2667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小岛把湖水分成两半，北边叫日潭。南边叫月潭。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2667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26670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小岛把湖水分成两半，北边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像圆圆的太阳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，叫日潭。南边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像弯弯的月亮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，叫月潭。</a:t>
            </a:r>
          </a:p>
          <a:p>
            <a:pPr marL="0" marR="0" lvl="0" indent="26670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52975" y="1633200"/>
            <a:ext cx="268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比较两句话的区别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剪去对角的矩形 11"/>
          <p:cNvSpPr/>
          <p:nvPr/>
        </p:nvSpPr>
        <p:spPr>
          <a:xfrm>
            <a:off x="1785257" y="139574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3879913" y="430704"/>
            <a:ext cx="63801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台湾最大的一个湖是（             ）。</a:t>
            </a:r>
          </a:p>
          <a:p>
            <a:pPr marL="228600" marR="0" lvl="0" indent="-228600" defTabSz="914400" eaLnBrk="0" fontAlgn="auto" latinLnBrk="0" hangingPunct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日月潭的湖水（               ）。</a:t>
            </a:r>
          </a:p>
          <a:p>
            <a:pPr marL="228600" marR="0" lvl="0" indent="-228600" defTabSz="914400" eaLnBrk="0" fontAlgn="auto" latinLnBrk="0" hangingPunct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日潭像（                       ）。</a:t>
            </a:r>
          </a:p>
          <a:p>
            <a:pPr marL="228600" marR="0" lvl="0" indent="-228600" defTabSz="914400" eaLnBrk="0" fontAlgn="auto" latinLnBrk="0" hangingPunct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月潭像（                        ）。</a:t>
            </a:r>
          </a:p>
          <a:p>
            <a:pPr marL="228600" marR="0" lvl="0" indent="-228600" defTabSz="914400" eaLnBrk="0" fontAlgn="auto" latinLnBrk="0" hangingPunct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210264" y="1871033"/>
            <a:ext cx="142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日月潭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532719" y="2905905"/>
            <a:ext cx="1439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碧绿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34102" y="3928591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圆圆的太阳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544897" y="4986829"/>
            <a:ext cx="2459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弯弯的月亮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96069" y="3209231"/>
            <a:ext cx="10922831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日月潭是我国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台湾省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最大的一个湖。它在台中附近的高山上。那里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群山环绕，树木茂盛，周围有许多名胜古迹。</a:t>
            </a:r>
          </a:p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360738" y="2992438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5592763" y="3497263"/>
            <a:ext cx="2663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4489" y="1639571"/>
            <a:ext cx="6286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、日月潭地处哪里？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、日月潭环境怎么样？</a:t>
            </a:r>
          </a:p>
        </p:txBody>
      </p:sp>
      <p:sp>
        <p:nvSpPr>
          <p:cNvPr id="20486" name="矩形 8"/>
          <p:cNvSpPr>
            <a:spLocks noChangeArrowheads="1"/>
          </p:cNvSpPr>
          <p:nvPr/>
        </p:nvSpPr>
        <p:spPr bwMode="auto">
          <a:xfrm>
            <a:off x="660400" y="1269009"/>
            <a:ext cx="264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读课文，回答问题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34379" y="1439793"/>
            <a:ext cx="7853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）注意比较体会早晨和中午日月他景色的不同；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434378" y="2400026"/>
            <a:ext cx="8478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）在描写日月潭中景色的时候，运用了哪几种修辞手法？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74489" y="3360259"/>
            <a:ext cx="6786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运用了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拟人和比喻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的修辞手法。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1785257" y="139574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85881" y="1987010"/>
            <a:ext cx="96848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、日月潭的景色这么美，请你以后把它介绍给大家；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、找出课文里自己喜欢的好词佳句，存入“词语宝库”。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课堂总结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1785257" y="139574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12198" y="1988596"/>
            <a:ext cx="6257925" cy="27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、向爸爸妈妈或你的好朋友介绍日月潭；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、画画你心中的日月潭；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、搜集有关日月潭的故事和传说，读一读。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作业布置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0816" y="2472149"/>
            <a:ext cx="2930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谈一谈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031908"/>
            <a:ext cx="10844411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你知道台湾有哪些著名的旅游景点吗？谈一谈你所了解到的台湾景点。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848350" y="0"/>
            <a:ext cx="647700" cy="24193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PA-文本框 6"/>
          <p:cNvSpPr txBox="1"/>
          <p:nvPr/>
        </p:nvSpPr>
        <p:spPr>
          <a:xfrm>
            <a:off x="685801" y="2608896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24" name="PA-文本框 7"/>
          <p:cNvSpPr txBox="1"/>
          <p:nvPr/>
        </p:nvSpPr>
        <p:spPr>
          <a:xfrm>
            <a:off x="1946176" y="4542045"/>
            <a:ext cx="2230056" cy="51935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6" name="PA-文本框 8"/>
          <p:cNvSpPr txBox="1"/>
          <p:nvPr/>
        </p:nvSpPr>
        <p:spPr>
          <a:xfrm>
            <a:off x="152400" y="3954700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28" name="PA-文本框 6"/>
          <p:cNvSpPr txBox="1"/>
          <p:nvPr/>
        </p:nvSpPr>
        <p:spPr>
          <a:xfrm>
            <a:off x="1179285" y="2262587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30" name="PA-smiling-tooth-with-hands_33918"/>
          <p:cNvSpPr>
            <a:spLocks noChangeAspect="1"/>
          </p:cNvSpPr>
          <p:nvPr/>
        </p:nvSpPr>
        <p:spPr bwMode="auto">
          <a:xfrm>
            <a:off x="2683009" y="1221898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6" grpId="0"/>
      <p:bldP spid="28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044" y="2182349"/>
            <a:ext cx="3148753" cy="221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900" y="2280717"/>
            <a:ext cx="3553418" cy="211279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785257" y="145603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423697" y="1602594"/>
            <a:ext cx="642368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、那里群山环绕，树木茂盛，周围有许多名胜古迹。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、湖面上飘着薄薄的雾。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、晨星和灯光隐隐约约地倒映在湖水中。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、周围的建筑清晰地展现在眼前。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、景物一片朦胧，就像童话中的仙境。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初读课文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785257" y="1395743"/>
            <a:ext cx="8621486" cy="445484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19" name="WordArt 6" descr="窄竖线"/>
          <p:cNvSpPr>
            <a:spLocks noChangeArrowheads="1" noChangeShapeType="1" noTextEdit="1"/>
          </p:cNvSpPr>
          <p:nvPr/>
        </p:nvSpPr>
        <p:spPr bwMode="auto">
          <a:xfrm>
            <a:off x="708453" y="1160484"/>
            <a:ext cx="3297429" cy="62276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>
                <a:ln w="12700">
                  <a:solidFill>
                    <a:srgbClr val="000000"/>
                  </a:solidFill>
                  <a:round/>
                </a:ln>
                <a:solidFill>
                  <a:srgbClr val="FFC00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你们认识这些词语吗？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4005882" y="1933191"/>
            <a:ext cx="6708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附近     轻纱      群山环绕</a:t>
            </a:r>
          </a:p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建筑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仙境      名胜古迹 </a:t>
            </a:r>
          </a:p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展现     朦胧      隐隐约约</a:t>
            </a:r>
          </a:p>
          <a:p>
            <a:pPr marL="228600" marR="0" lvl="0" indent="-228600" defTabSz="91440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茂盛     清晰      风光秀丽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th33y1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42" y="1116034"/>
            <a:ext cx="5760668" cy="499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/>
          <p:nvPr/>
        </p:nvGrpSpPr>
        <p:grpSpPr bwMode="auto">
          <a:xfrm>
            <a:off x="7875366" y="3000218"/>
            <a:ext cx="1328775" cy="1059054"/>
            <a:chOff x="-247" y="0"/>
            <a:chExt cx="1490" cy="1155"/>
          </a:xfrm>
        </p:grpSpPr>
        <p:pic>
          <p:nvPicPr>
            <p:cNvPr id="10244" name="Picture 4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-247" y="463"/>
              <a:ext cx="1490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 朦胧</a:t>
              </a:r>
            </a:p>
          </p:txBody>
        </p:sp>
      </p:grpSp>
      <p:grpSp>
        <p:nvGrpSpPr>
          <p:cNvPr id="4" name="Group 6"/>
          <p:cNvGrpSpPr/>
          <p:nvPr/>
        </p:nvGrpSpPr>
        <p:grpSpPr bwMode="auto">
          <a:xfrm>
            <a:off x="4559914" y="2318221"/>
            <a:ext cx="1034240" cy="1138824"/>
            <a:chOff x="0" y="0"/>
            <a:chExt cx="1088" cy="1155"/>
          </a:xfrm>
        </p:grpSpPr>
        <p:pic>
          <p:nvPicPr>
            <p:cNvPr id="10247" name="Picture 7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5" y="408"/>
              <a:ext cx="104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轻纱</a:t>
              </a:r>
            </a:p>
          </p:txBody>
        </p:sp>
      </p:grpSp>
      <p:grpSp>
        <p:nvGrpSpPr>
          <p:cNvPr id="5" name="Group 9"/>
          <p:cNvGrpSpPr/>
          <p:nvPr/>
        </p:nvGrpSpPr>
        <p:grpSpPr bwMode="auto">
          <a:xfrm>
            <a:off x="3366269" y="2577754"/>
            <a:ext cx="1078111" cy="1136099"/>
            <a:chOff x="0" y="0"/>
            <a:chExt cx="996" cy="1155"/>
          </a:xfrm>
        </p:grpSpPr>
        <p:pic>
          <p:nvPicPr>
            <p:cNvPr id="10250" name="Picture 10" descr="tklu1geq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136" y="452"/>
              <a:ext cx="77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环绕</a:t>
              </a:r>
            </a:p>
          </p:txBody>
        </p:sp>
      </p:grpSp>
      <p:grpSp>
        <p:nvGrpSpPr>
          <p:cNvPr id="6" name="Group 12"/>
          <p:cNvGrpSpPr/>
          <p:nvPr/>
        </p:nvGrpSpPr>
        <p:grpSpPr bwMode="auto">
          <a:xfrm>
            <a:off x="4254191" y="3227091"/>
            <a:ext cx="1250968" cy="1027150"/>
            <a:chOff x="-299" y="0"/>
            <a:chExt cx="1295" cy="1155"/>
          </a:xfrm>
        </p:grpSpPr>
        <p:pic>
          <p:nvPicPr>
            <p:cNvPr id="10253" name="Picture 13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-299" y="442"/>
              <a:ext cx="1203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  古迹</a:t>
              </a:r>
            </a:p>
          </p:txBody>
        </p:sp>
      </p:grpSp>
      <p:grpSp>
        <p:nvGrpSpPr>
          <p:cNvPr id="7" name="Group 15"/>
          <p:cNvGrpSpPr/>
          <p:nvPr/>
        </p:nvGrpSpPr>
        <p:grpSpPr bwMode="auto">
          <a:xfrm>
            <a:off x="3755144" y="1850127"/>
            <a:ext cx="955028" cy="992786"/>
            <a:chOff x="-77" y="0"/>
            <a:chExt cx="1073" cy="1155"/>
          </a:xfrm>
        </p:grpSpPr>
        <p:pic>
          <p:nvPicPr>
            <p:cNvPr id="10256" name="Picture 16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-77" y="423"/>
              <a:ext cx="693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附近</a:t>
              </a:r>
            </a:p>
          </p:txBody>
        </p:sp>
      </p:grpSp>
      <p:grpSp>
        <p:nvGrpSpPr>
          <p:cNvPr id="8" name="Group 18"/>
          <p:cNvGrpSpPr/>
          <p:nvPr/>
        </p:nvGrpSpPr>
        <p:grpSpPr bwMode="auto">
          <a:xfrm>
            <a:off x="3576368" y="3566884"/>
            <a:ext cx="1032232" cy="1002606"/>
            <a:chOff x="-68" y="0"/>
            <a:chExt cx="1315" cy="1155"/>
          </a:xfrm>
        </p:grpSpPr>
        <p:pic>
          <p:nvPicPr>
            <p:cNvPr id="10259" name="Picture 19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93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-68" y="458"/>
              <a:ext cx="131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名胜</a:t>
              </a:r>
            </a:p>
          </p:txBody>
        </p:sp>
      </p:grpSp>
      <p:grpSp>
        <p:nvGrpSpPr>
          <p:cNvPr id="9" name="Group 21"/>
          <p:cNvGrpSpPr/>
          <p:nvPr/>
        </p:nvGrpSpPr>
        <p:grpSpPr bwMode="auto">
          <a:xfrm>
            <a:off x="5478574" y="3194599"/>
            <a:ext cx="1189199" cy="944928"/>
            <a:chOff x="-105" y="0"/>
            <a:chExt cx="1256" cy="1155"/>
          </a:xfrm>
        </p:grpSpPr>
        <p:pic>
          <p:nvPicPr>
            <p:cNvPr id="10262" name="Picture 22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-105" y="428"/>
              <a:ext cx="1256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隐约</a:t>
              </a:r>
            </a:p>
          </p:txBody>
        </p:sp>
      </p:grpSp>
      <p:grpSp>
        <p:nvGrpSpPr>
          <p:cNvPr id="10" name="Group 24"/>
          <p:cNvGrpSpPr/>
          <p:nvPr/>
        </p:nvGrpSpPr>
        <p:grpSpPr bwMode="auto">
          <a:xfrm>
            <a:off x="6359402" y="2107444"/>
            <a:ext cx="938638" cy="1151094"/>
            <a:chOff x="0" y="0"/>
            <a:chExt cx="996" cy="1155"/>
          </a:xfrm>
        </p:grpSpPr>
        <p:pic>
          <p:nvPicPr>
            <p:cNvPr id="10265" name="Picture 25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141" y="489"/>
              <a:ext cx="593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展现</a:t>
              </a:r>
            </a:p>
          </p:txBody>
        </p:sp>
      </p:grpSp>
      <p:grpSp>
        <p:nvGrpSpPr>
          <p:cNvPr id="11" name="Group 27"/>
          <p:cNvGrpSpPr/>
          <p:nvPr/>
        </p:nvGrpSpPr>
        <p:grpSpPr bwMode="auto">
          <a:xfrm>
            <a:off x="4632044" y="1442140"/>
            <a:ext cx="1089232" cy="992786"/>
            <a:chOff x="0" y="0"/>
            <a:chExt cx="1101" cy="1155"/>
          </a:xfrm>
        </p:grpSpPr>
        <p:pic>
          <p:nvPicPr>
            <p:cNvPr id="10268" name="Picture 28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04" y="437"/>
              <a:ext cx="99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秀丽</a:t>
              </a:r>
            </a:p>
          </p:txBody>
        </p:sp>
      </p:grpSp>
      <p:grpSp>
        <p:nvGrpSpPr>
          <p:cNvPr id="12" name="Group 30"/>
          <p:cNvGrpSpPr/>
          <p:nvPr/>
        </p:nvGrpSpPr>
        <p:grpSpPr bwMode="auto">
          <a:xfrm>
            <a:off x="5193807" y="2114296"/>
            <a:ext cx="1383656" cy="1138824"/>
            <a:chOff x="-276" y="0"/>
            <a:chExt cx="1390" cy="1155"/>
          </a:xfrm>
        </p:grpSpPr>
        <p:pic>
          <p:nvPicPr>
            <p:cNvPr id="10271" name="Picture 31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-276" y="458"/>
              <a:ext cx="139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  建筑</a:t>
              </a:r>
            </a:p>
          </p:txBody>
        </p:sp>
      </p:grpSp>
      <p:grpSp>
        <p:nvGrpSpPr>
          <p:cNvPr id="13" name="Group 33"/>
          <p:cNvGrpSpPr/>
          <p:nvPr/>
        </p:nvGrpSpPr>
        <p:grpSpPr bwMode="auto">
          <a:xfrm>
            <a:off x="7296338" y="2674597"/>
            <a:ext cx="991868" cy="1027148"/>
            <a:chOff x="-17" y="0"/>
            <a:chExt cx="1043" cy="1155"/>
          </a:xfrm>
        </p:grpSpPr>
        <p:pic>
          <p:nvPicPr>
            <p:cNvPr id="10274" name="Picture 34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-17" y="415"/>
              <a:ext cx="1043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环绕</a:t>
              </a:r>
            </a:p>
          </p:txBody>
        </p:sp>
      </p:grpSp>
      <p:grpSp>
        <p:nvGrpSpPr>
          <p:cNvPr id="14" name="Group 36"/>
          <p:cNvGrpSpPr/>
          <p:nvPr/>
        </p:nvGrpSpPr>
        <p:grpSpPr bwMode="auto">
          <a:xfrm>
            <a:off x="6459009" y="3194888"/>
            <a:ext cx="1055595" cy="1027148"/>
            <a:chOff x="-71" y="0"/>
            <a:chExt cx="1067" cy="1155"/>
          </a:xfrm>
        </p:grpSpPr>
        <p:pic>
          <p:nvPicPr>
            <p:cNvPr id="10277" name="Picture 37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8" name="Rectangle 38"/>
            <p:cNvSpPr>
              <a:spLocks noChangeArrowheads="1"/>
            </p:cNvSpPr>
            <p:nvPr/>
          </p:nvSpPr>
          <p:spPr bwMode="auto">
            <a:xfrm>
              <a:off x="-71" y="463"/>
              <a:ext cx="10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仙境</a:t>
              </a:r>
            </a:p>
          </p:txBody>
        </p:sp>
      </p:grpSp>
      <p:grpSp>
        <p:nvGrpSpPr>
          <p:cNvPr id="15" name="Group 39"/>
          <p:cNvGrpSpPr/>
          <p:nvPr/>
        </p:nvGrpSpPr>
        <p:grpSpPr bwMode="auto">
          <a:xfrm>
            <a:off x="7288716" y="1712462"/>
            <a:ext cx="985354" cy="1027150"/>
            <a:chOff x="0" y="0"/>
            <a:chExt cx="996" cy="1155"/>
          </a:xfrm>
        </p:grpSpPr>
        <p:pic>
          <p:nvPicPr>
            <p:cNvPr id="10280" name="Picture 40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8" y="477"/>
              <a:ext cx="96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风景</a:t>
              </a:r>
            </a:p>
          </p:txBody>
        </p:sp>
      </p:grpSp>
      <p:grpSp>
        <p:nvGrpSpPr>
          <p:cNvPr id="16" name="Group 42"/>
          <p:cNvGrpSpPr/>
          <p:nvPr/>
        </p:nvGrpSpPr>
        <p:grpSpPr bwMode="auto">
          <a:xfrm>
            <a:off x="6439761" y="1223247"/>
            <a:ext cx="1021204" cy="1027150"/>
            <a:chOff x="0" y="0"/>
            <a:chExt cx="1031" cy="1155"/>
          </a:xfrm>
        </p:grpSpPr>
        <p:pic>
          <p:nvPicPr>
            <p:cNvPr id="10283" name="Picture 43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153" y="446"/>
              <a:ext cx="87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清晰</a:t>
              </a:r>
            </a:p>
          </p:txBody>
        </p:sp>
      </p:grpSp>
      <p:grpSp>
        <p:nvGrpSpPr>
          <p:cNvPr id="17" name="Group 45"/>
          <p:cNvGrpSpPr/>
          <p:nvPr/>
        </p:nvGrpSpPr>
        <p:grpSpPr bwMode="auto">
          <a:xfrm>
            <a:off x="5386248" y="1202629"/>
            <a:ext cx="1013273" cy="1028376"/>
            <a:chOff x="-285" y="0"/>
            <a:chExt cx="1281" cy="1155"/>
          </a:xfrm>
        </p:grpSpPr>
        <p:pic>
          <p:nvPicPr>
            <p:cNvPr id="10286" name="Picture 46" descr="tklu1geq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6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-285" y="429"/>
              <a:ext cx="125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 茂盛</a:t>
              </a:r>
            </a:p>
          </p:txBody>
        </p:sp>
      </p:grpSp>
      <p:sp>
        <p:nvSpPr>
          <p:cNvPr id="10288" name="文本框 18"/>
          <p:cNvSpPr txBox="1">
            <a:spLocks noChangeArrowheads="1"/>
          </p:cNvSpPr>
          <p:nvPr/>
        </p:nvSpPr>
        <p:spPr bwMode="auto">
          <a:xfrm>
            <a:off x="674489" y="1291356"/>
            <a:ext cx="280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游戏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---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摘苹果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5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606" y="2720312"/>
            <a:ext cx="4401589" cy="247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79" y="1881163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日月潭在什么地方？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3542" y="2333883"/>
            <a:ext cx="59118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日月潭是我国台湾省最大的一个湖。它在台中附近的高山上。那里群山环绕，树木茂盛，周围有许多名胜古迹。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3542" y="1437323"/>
            <a:ext cx="6257925" cy="363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日月潭很深，湖水碧绿。湖中央有个美丽的小岛，叫光华岛。这个岛把湖水分成两半，北边像圆圆的太阳，叫日潭；南边像弯弯的月亮，叫月潭。所以人们称它为日月潭。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75" y="2032190"/>
            <a:ext cx="4264582" cy="285193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7" name="组合 6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809" y="1185536"/>
            <a:ext cx="678180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按时间顺序来写日月潭的景色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0400" y="2481923"/>
            <a:ext cx="64719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清晨，太阳刚刚升起，湖面上飘着薄薄的雾。天边的晨星和山上的点点灯光，隐隐约约地倒映在湖水中。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05996" y="2020258"/>
            <a:ext cx="352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清晨之景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94688" y="5300007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清晨的日月潭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609" y="2345474"/>
            <a:ext cx="3860464" cy="258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10" name="组合 9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宽屏</PresentationFormat>
  <Paragraphs>132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2020-10-19T02:44:34Z</dcterms:created>
  <dcterms:modified xsi:type="dcterms:W3CDTF">2021-01-08T23:46:33Z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