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90" r:id="rId3"/>
  </p:sldMasterIdLst>
  <p:notesMasterIdLst>
    <p:notesMasterId r:id="rId20"/>
  </p:notesMasterIdLst>
  <p:sldIdLst>
    <p:sldId id="256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3" r:id="rId15"/>
    <p:sldId id="275" r:id="rId16"/>
    <p:sldId id="276" r:id="rId17"/>
    <p:sldId id="287" r:id="rId18"/>
    <p:sldId id="257" r:id="rId19"/>
  </p:sldIdLst>
  <p:sldSz cx="12192000" cy="6858000"/>
  <p:notesSz cx="6858000" cy="9144000"/>
  <p:embeddedFontLst>
    <p:embeddedFont>
      <p:font typeface="FandolFang R" panose="02010600030101010101" charset="-122"/>
      <p:regular r:id="rId21"/>
    </p:embeddedFont>
    <p:embeddedFont>
      <p:font typeface="思源黑体 CN Light" panose="02010600030101010101" charset="-12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</p:embeddedFontLst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3748">
          <p15:clr>
            <a:srgbClr val="A4A3A4"/>
          </p15:clr>
        </p15:guide>
        <p15:guide id="4" orient="horz" pos="3929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BF"/>
    <a:srgbClr val="FF7C80"/>
    <a:srgbClr val="9A3B39"/>
    <a:srgbClr val="FDFB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844" autoAdjust="0"/>
  </p:normalViewPr>
  <p:slideViewPr>
    <p:cSldViewPr snapToGrid="0">
      <p:cViewPr>
        <p:scale>
          <a:sx n="75" d="100"/>
          <a:sy n="75" d="100"/>
        </p:scale>
        <p:origin x="1812" y="684"/>
      </p:cViewPr>
      <p:guideLst>
        <p:guide pos="416"/>
        <p:guide pos="7256"/>
        <p:guide orient="horz" pos="3748"/>
        <p:guide orient="horz" pos="3929"/>
        <p:guide orient="horz" pos="3928"/>
        <p:guide orient="horz"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3D93B5E-6B24-4BC4-976F-C929FC8398F4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7E022154-656D-416A-A79C-CFE510054CE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" b="263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AA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8B462-1B41-499E-9A4E-F6972A0A4DA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49063-F901-49DC-A82C-09B62AA6CF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479D4-254B-4102-A66B-AAE65918A9F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901D4-356E-4D0E-AECC-BD4139FE4A3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59595-4C83-498A-A431-CCFAD7E255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808CC-9C19-466A-A1BF-C761E45B512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47D8D-B536-47DD-9CA4-6CE19B3B17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1F25D-4B9D-439C-B29A-FB35B5908E7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E466C-E93B-4222-BC3D-5CB68235FA7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E25CB-8EFB-4AA5-AAC3-509D161461E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9181F-27DC-4B07-8AF5-D7F23F25FEE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DD2B4-0236-43F6-8FE4-A093B503B79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1706B-9FB3-4594-A75E-3A8FD12115E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640A8-4A78-4EF4-98A1-A48F1EE6E10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A2C39-78D0-4517-B183-C06B324FB87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7EFE3-C0DB-4BD3-B42F-268BCAD5C4C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AD094-02EA-4E9B-B1BF-797C12F2235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C674D-71FA-4982-BE2F-26F4B0B7FB2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08C60-C6E7-4210-AB92-D17D9A53730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83DE7-AF4C-40E9-B62D-6A8AED9DABB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E95D9-38DE-49EA-A93C-3E36444BFDD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A12EE-A2F6-43FC-81C7-93EA40D1705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32DAC-64B5-4551-A23C-E6E62605CBB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1B3D4-1664-4CCA-99C5-0A95FB61E45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78F45-100C-4708-BA06-5481A9F6C1A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B5317-9E95-4D4E-8865-6C552FB639E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E9A72-A165-43E0-A9B8-AC8DA8F97C6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FFCC8-78AD-4C05-9F6B-F9A6023012F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23473-967A-4C17-88C0-6ACDC067D32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93A08-E6D3-4F58-B0B0-8340C67BB7F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" b="263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/>
          <p:cNvSpPr/>
          <p:nvPr/>
        </p:nvSpPr>
        <p:spPr>
          <a:xfrm>
            <a:off x="3328899" y="0"/>
            <a:ext cx="8863101" cy="6858000"/>
          </a:xfrm>
          <a:custGeom>
            <a:avLst/>
            <a:gdLst>
              <a:gd name="connsiteX0" fmla="*/ 0 w 8863101"/>
              <a:gd name="connsiteY0" fmla="*/ 0 h 6858000"/>
              <a:gd name="connsiteX1" fmla="*/ 8863101 w 8863101"/>
              <a:gd name="connsiteY1" fmla="*/ 0 h 6858000"/>
              <a:gd name="connsiteX2" fmla="*/ 8863101 w 8863101"/>
              <a:gd name="connsiteY2" fmla="*/ 6858000 h 6858000"/>
              <a:gd name="connsiteX3" fmla="*/ 7749780 w 88631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63101" h="6858000">
                <a:moveTo>
                  <a:pt x="0" y="0"/>
                </a:moveTo>
                <a:lnTo>
                  <a:pt x="8863101" y="0"/>
                </a:lnTo>
                <a:lnTo>
                  <a:pt x="8863101" y="6858000"/>
                </a:lnTo>
                <a:lnTo>
                  <a:pt x="7749780" y="685800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87000"/>
                </a:schemeClr>
              </a:gs>
              <a:gs pos="11000">
                <a:schemeClr val="bg1"/>
              </a:gs>
            </a:gsLst>
            <a:lin ang="81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任意多边形: 形状 8"/>
          <p:cNvSpPr/>
          <p:nvPr/>
        </p:nvSpPr>
        <p:spPr>
          <a:xfrm>
            <a:off x="1" y="0"/>
            <a:ext cx="11078677" cy="6858000"/>
          </a:xfrm>
          <a:custGeom>
            <a:avLst/>
            <a:gdLst>
              <a:gd name="connsiteX0" fmla="*/ 0 w 10026669"/>
              <a:gd name="connsiteY0" fmla="*/ 0 h 6858000"/>
              <a:gd name="connsiteX1" fmla="*/ 3012792 w 10026669"/>
              <a:gd name="connsiteY1" fmla="*/ 0 h 6858000"/>
              <a:gd name="connsiteX2" fmla="*/ 10026669 w 10026669"/>
              <a:gd name="connsiteY2" fmla="*/ 6858000 h 6858000"/>
              <a:gd name="connsiteX3" fmla="*/ 0 w 1002666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6669" h="6858000">
                <a:moveTo>
                  <a:pt x="0" y="0"/>
                </a:moveTo>
                <a:lnTo>
                  <a:pt x="3012792" y="0"/>
                </a:lnTo>
                <a:lnTo>
                  <a:pt x="10026669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68000">
                <a:srgbClr val="9E3C3C"/>
              </a:gs>
              <a:gs pos="0">
                <a:srgbClr val="9E3C3C">
                  <a:alpha val="69000"/>
                </a:srgbClr>
              </a:gs>
            </a:gsLst>
            <a:lin ang="8100000" scaled="1"/>
            <a:tileRect/>
          </a:gradFill>
          <a:ln w="12700" cap="flat" cmpd="sng" algn="ctr">
            <a:solidFill>
              <a:srgbClr val="9E3C3C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928" y="1038785"/>
            <a:ext cx="3621651" cy="4983629"/>
          </a:xfrm>
          <a:prstGeom prst="rect">
            <a:avLst/>
          </a:prstGeom>
          <a:noFill/>
          <a:ln w="22225">
            <a:solidFill>
              <a:srgbClr val="FDFBF8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PA-组合 24"/>
          <p:cNvGrpSpPr/>
          <p:nvPr/>
        </p:nvGrpSpPr>
        <p:grpSpPr>
          <a:xfrm>
            <a:off x="518339" y="1647137"/>
            <a:ext cx="6404513" cy="3563726"/>
            <a:chOff x="518339" y="1348621"/>
            <a:chExt cx="6404513" cy="3563726"/>
          </a:xfrm>
        </p:grpSpPr>
        <p:sp>
          <p:nvSpPr>
            <p:cNvPr id="15" name="PA-文本框 6"/>
            <p:cNvSpPr txBox="1"/>
            <p:nvPr/>
          </p:nvSpPr>
          <p:spPr>
            <a:xfrm>
              <a:off x="1077714" y="2775196"/>
              <a:ext cx="52857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大禹治水</a:t>
              </a:r>
            </a:p>
          </p:txBody>
        </p:sp>
        <p:sp>
          <p:nvSpPr>
            <p:cNvPr id="16" name="PA-文本框 7"/>
            <p:cNvSpPr txBox="1"/>
            <p:nvPr/>
          </p:nvSpPr>
          <p:spPr>
            <a:xfrm>
              <a:off x="2605567" y="4392996"/>
              <a:ext cx="2230056" cy="519351"/>
            </a:xfrm>
            <a:prstGeom prst="roundRect">
              <a:avLst>
                <a:gd name="adj" fmla="val 50000"/>
              </a:avLst>
            </a:prstGeom>
            <a:solidFill>
              <a:srgbClr val="9A3B39"/>
            </a:solidFill>
            <a:ln w="31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汇报人：</a:t>
              </a: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xippt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7" name="PA-文本框 8"/>
            <p:cNvSpPr txBox="1"/>
            <p:nvPr/>
          </p:nvSpPr>
          <p:spPr>
            <a:xfrm>
              <a:off x="518339" y="3837025"/>
              <a:ext cx="6404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PEOPLE'S EDUCATION EDITION LANGUAGE SECOND GRADE FIRST VOLUME</a:t>
              </a:r>
            </a:p>
          </p:txBody>
        </p:sp>
        <p:sp>
          <p:nvSpPr>
            <p:cNvPr id="18" name="PA-文本框 6"/>
            <p:cNvSpPr txBox="1"/>
            <p:nvPr/>
          </p:nvSpPr>
          <p:spPr>
            <a:xfrm>
              <a:off x="1488259" y="2376386"/>
              <a:ext cx="4464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语文  二年级  上册   配人教版</a:t>
              </a:r>
            </a:p>
          </p:txBody>
        </p:sp>
        <p:sp>
          <p:nvSpPr>
            <p:cNvPr id="19" name="PA-smiling-tooth-with-hands_33918"/>
            <p:cNvSpPr>
              <a:spLocks noChangeAspect="1"/>
            </p:cNvSpPr>
            <p:nvPr/>
          </p:nvSpPr>
          <p:spPr bwMode="auto">
            <a:xfrm>
              <a:off x="3342400" y="1348621"/>
              <a:ext cx="756390" cy="753609"/>
            </a:xfrm>
            <a:custGeom>
              <a:avLst/>
              <a:gdLst>
                <a:gd name="T0" fmla="*/ 0 w 11335"/>
                <a:gd name="T1" fmla="*/ 11121 h 11292"/>
                <a:gd name="T2" fmla="*/ 3228 w 11335"/>
                <a:gd name="T3" fmla="*/ 170 h 11292"/>
                <a:gd name="T4" fmla="*/ 3242 w 11335"/>
                <a:gd name="T5" fmla="*/ 11121 h 11292"/>
                <a:gd name="T6" fmla="*/ 3100 w 11335"/>
                <a:gd name="T7" fmla="*/ 10993 h 11292"/>
                <a:gd name="T8" fmla="*/ 142 w 11335"/>
                <a:gd name="T9" fmla="*/ 298 h 11292"/>
                <a:gd name="T10" fmla="*/ 1621 w 11335"/>
                <a:gd name="T11" fmla="*/ 2460 h 11292"/>
                <a:gd name="T12" fmla="*/ 1621 w 11335"/>
                <a:gd name="T13" fmla="*/ 1294 h 11292"/>
                <a:gd name="T14" fmla="*/ 1621 w 11335"/>
                <a:gd name="T15" fmla="*/ 2460 h 11292"/>
                <a:gd name="T16" fmla="*/ 1166 w 11335"/>
                <a:gd name="T17" fmla="*/ 1891 h 11292"/>
                <a:gd name="T18" fmla="*/ 2076 w 11335"/>
                <a:gd name="T19" fmla="*/ 1891 h 11292"/>
                <a:gd name="T20" fmla="*/ 71 w 11335"/>
                <a:gd name="T21" fmla="*/ 7281 h 11292"/>
                <a:gd name="T22" fmla="*/ 3171 w 11335"/>
                <a:gd name="T23" fmla="*/ 7409 h 11292"/>
                <a:gd name="T24" fmla="*/ 71 w 11335"/>
                <a:gd name="T25" fmla="*/ 7281 h 11292"/>
                <a:gd name="T26" fmla="*/ 3171 w 11335"/>
                <a:gd name="T27" fmla="*/ 7779 h 11292"/>
                <a:gd name="T28" fmla="*/ 71 w 11335"/>
                <a:gd name="T29" fmla="*/ 7907 h 11292"/>
                <a:gd name="T30" fmla="*/ 6712 w 11335"/>
                <a:gd name="T31" fmla="*/ 11121 h 11292"/>
                <a:gd name="T32" fmla="*/ 3484 w 11335"/>
                <a:gd name="T33" fmla="*/ 170 h 11292"/>
                <a:gd name="T34" fmla="*/ 6712 w 11335"/>
                <a:gd name="T35" fmla="*/ 11121 h 11292"/>
                <a:gd name="T36" fmla="*/ 6570 w 11335"/>
                <a:gd name="T37" fmla="*/ 10993 h 11292"/>
                <a:gd name="T38" fmla="*/ 3612 w 11335"/>
                <a:gd name="T39" fmla="*/ 298 h 11292"/>
                <a:gd name="T40" fmla="*/ 5105 w 11335"/>
                <a:gd name="T41" fmla="*/ 2460 h 11292"/>
                <a:gd name="T42" fmla="*/ 5105 w 11335"/>
                <a:gd name="T43" fmla="*/ 1294 h 11292"/>
                <a:gd name="T44" fmla="*/ 5105 w 11335"/>
                <a:gd name="T45" fmla="*/ 2460 h 11292"/>
                <a:gd name="T46" fmla="*/ 4650 w 11335"/>
                <a:gd name="T47" fmla="*/ 1891 h 11292"/>
                <a:gd name="T48" fmla="*/ 5560 w 11335"/>
                <a:gd name="T49" fmla="*/ 1891 h 11292"/>
                <a:gd name="T50" fmla="*/ 3555 w 11335"/>
                <a:gd name="T51" fmla="*/ 7281 h 11292"/>
                <a:gd name="T52" fmla="*/ 6656 w 11335"/>
                <a:gd name="T53" fmla="*/ 7409 h 11292"/>
                <a:gd name="T54" fmla="*/ 3555 w 11335"/>
                <a:gd name="T55" fmla="*/ 7281 h 11292"/>
                <a:gd name="T56" fmla="*/ 6656 w 11335"/>
                <a:gd name="T57" fmla="*/ 7779 h 11292"/>
                <a:gd name="T58" fmla="*/ 3555 w 11335"/>
                <a:gd name="T59" fmla="*/ 7907 h 11292"/>
                <a:gd name="T60" fmla="*/ 8120 w 11335"/>
                <a:gd name="T61" fmla="*/ 11292 h 11292"/>
                <a:gd name="T62" fmla="*/ 9884 w 11335"/>
                <a:gd name="T63" fmla="*/ 0 h 11292"/>
                <a:gd name="T64" fmla="*/ 8120 w 11335"/>
                <a:gd name="T65" fmla="*/ 11292 h 11292"/>
                <a:gd name="T66" fmla="*/ 8234 w 11335"/>
                <a:gd name="T67" fmla="*/ 11136 h 11292"/>
                <a:gd name="T68" fmla="*/ 9770 w 11335"/>
                <a:gd name="T69" fmla="*/ 156 h 11292"/>
                <a:gd name="T70" fmla="*/ 8504 w 11335"/>
                <a:gd name="T71" fmla="*/ 2489 h 11292"/>
                <a:gd name="T72" fmla="*/ 7921 w 11335"/>
                <a:gd name="T73" fmla="*/ 1991 h 11292"/>
                <a:gd name="T74" fmla="*/ 8419 w 11335"/>
                <a:gd name="T75" fmla="*/ 1337 h 11292"/>
                <a:gd name="T76" fmla="*/ 8576 w 11335"/>
                <a:gd name="T77" fmla="*/ 2489 h 11292"/>
                <a:gd name="T78" fmla="*/ 8504 w 11335"/>
                <a:gd name="T79" fmla="*/ 1465 h 11292"/>
                <a:gd name="T80" fmla="*/ 8149 w 11335"/>
                <a:gd name="T81" fmla="*/ 1635 h 11292"/>
                <a:gd name="T82" fmla="*/ 8234 w 11335"/>
                <a:gd name="T83" fmla="*/ 2261 h 11292"/>
                <a:gd name="T84" fmla="*/ 8945 w 11335"/>
                <a:gd name="T85" fmla="*/ 1849 h 11292"/>
                <a:gd name="T86" fmla="*/ 10758 w 11335"/>
                <a:gd name="T87" fmla="*/ 7065 h 11292"/>
                <a:gd name="T88" fmla="*/ 7701 w 11335"/>
                <a:gd name="T89" fmla="*/ 7600 h 11292"/>
                <a:gd name="T90" fmla="*/ 10758 w 11335"/>
                <a:gd name="T91" fmla="*/ 7065 h 11292"/>
                <a:gd name="T92" fmla="*/ 10832 w 11335"/>
                <a:gd name="T93" fmla="*/ 7688 h 11292"/>
                <a:gd name="T94" fmla="*/ 7742 w 11335"/>
                <a:gd name="T95" fmla="*/ 7970 h 1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335" h="11292">
                  <a:moveTo>
                    <a:pt x="3242" y="11121"/>
                  </a:moveTo>
                  <a:lnTo>
                    <a:pt x="0" y="11121"/>
                  </a:lnTo>
                  <a:lnTo>
                    <a:pt x="0" y="170"/>
                  </a:lnTo>
                  <a:lnTo>
                    <a:pt x="3228" y="170"/>
                  </a:lnTo>
                  <a:lnTo>
                    <a:pt x="3228" y="11121"/>
                  </a:lnTo>
                  <a:lnTo>
                    <a:pt x="3242" y="11121"/>
                  </a:lnTo>
                  <a:close/>
                  <a:moveTo>
                    <a:pt x="142" y="10993"/>
                  </a:moveTo>
                  <a:lnTo>
                    <a:pt x="3100" y="10993"/>
                  </a:lnTo>
                  <a:lnTo>
                    <a:pt x="3100" y="298"/>
                  </a:lnTo>
                  <a:lnTo>
                    <a:pt x="142" y="298"/>
                  </a:lnTo>
                  <a:lnTo>
                    <a:pt x="142" y="10993"/>
                  </a:lnTo>
                  <a:close/>
                  <a:moveTo>
                    <a:pt x="1621" y="2460"/>
                  </a:moveTo>
                  <a:cubicBezTo>
                    <a:pt x="1294" y="2460"/>
                    <a:pt x="1038" y="2204"/>
                    <a:pt x="1038" y="1877"/>
                  </a:cubicBezTo>
                  <a:cubicBezTo>
                    <a:pt x="1038" y="1550"/>
                    <a:pt x="1294" y="1294"/>
                    <a:pt x="1621" y="1294"/>
                  </a:cubicBezTo>
                  <a:cubicBezTo>
                    <a:pt x="1948" y="1294"/>
                    <a:pt x="2204" y="1550"/>
                    <a:pt x="2204" y="1877"/>
                  </a:cubicBezTo>
                  <a:cubicBezTo>
                    <a:pt x="2204" y="2204"/>
                    <a:pt x="1948" y="2460"/>
                    <a:pt x="1621" y="2460"/>
                  </a:cubicBezTo>
                  <a:close/>
                  <a:moveTo>
                    <a:pt x="1621" y="1436"/>
                  </a:moveTo>
                  <a:cubicBezTo>
                    <a:pt x="1379" y="1436"/>
                    <a:pt x="1166" y="1635"/>
                    <a:pt x="1166" y="1891"/>
                  </a:cubicBezTo>
                  <a:cubicBezTo>
                    <a:pt x="1166" y="2133"/>
                    <a:pt x="1365" y="2346"/>
                    <a:pt x="1621" y="2346"/>
                  </a:cubicBezTo>
                  <a:cubicBezTo>
                    <a:pt x="1863" y="2346"/>
                    <a:pt x="2076" y="2147"/>
                    <a:pt x="2076" y="1891"/>
                  </a:cubicBezTo>
                  <a:cubicBezTo>
                    <a:pt x="2076" y="1635"/>
                    <a:pt x="1863" y="1436"/>
                    <a:pt x="1621" y="1436"/>
                  </a:cubicBezTo>
                  <a:close/>
                  <a:moveTo>
                    <a:pt x="71" y="7281"/>
                  </a:moveTo>
                  <a:lnTo>
                    <a:pt x="3171" y="7281"/>
                  </a:lnTo>
                  <a:lnTo>
                    <a:pt x="3171" y="7409"/>
                  </a:lnTo>
                  <a:lnTo>
                    <a:pt x="71" y="7409"/>
                  </a:lnTo>
                  <a:lnTo>
                    <a:pt x="71" y="7281"/>
                  </a:lnTo>
                  <a:close/>
                  <a:moveTo>
                    <a:pt x="71" y="7779"/>
                  </a:moveTo>
                  <a:lnTo>
                    <a:pt x="3171" y="7779"/>
                  </a:lnTo>
                  <a:lnTo>
                    <a:pt x="3171" y="7907"/>
                  </a:lnTo>
                  <a:lnTo>
                    <a:pt x="71" y="7907"/>
                  </a:lnTo>
                  <a:lnTo>
                    <a:pt x="71" y="7779"/>
                  </a:lnTo>
                  <a:close/>
                  <a:moveTo>
                    <a:pt x="6712" y="11121"/>
                  </a:moveTo>
                  <a:lnTo>
                    <a:pt x="3484" y="11121"/>
                  </a:lnTo>
                  <a:lnTo>
                    <a:pt x="3484" y="170"/>
                  </a:lnTo>
                  <a:lnTo>
                    <a:pt x="6712" y="170"/>
                  </a:lnTo>
                  <a:lnTo>
                    <a:pt x="6712" y="11121"/>
                  </a:lnTo>
                  <a:close/>
                  <a:moveTo>
                    <a:pt x="3612" y="10993"/>
                  </a:moveTo>
                  <a:lnTo>
                    <a:pt x="6570" y="10993"/>
                  </a:lnTo>
                  <a:lnTo>
                    <a:pt x="6570" y="298"/>
                  </a:lnTo>
                  <a:lnTo>
                    <a:pt x="3612" y="298"/>
                  </a:lnTo>
                  <a:lnTo>
                    <a:pt x="3612" y="10993"/>
                  </a:lnTo>
                  <a:close/>
                  <a:moveTo>
                    <a:pt x="5105" y="2460"/>
                  </a:moveTo>
                  <a:cubicBezTo>
                    <a:pt x="4778" y="2460"/>
                    <a:pt x="4522" y="2204"/>
                    <a:pt x="4522" y="1877"/>
                  </a:cubicBezTo>
                  <a:cubicBezTo>
                    <a:pt x="4522" y="1550"/>
                    <a:pt x="4778" y="1294"/>
                    <a:pt x="5105" y="1294"/>
                  </a:cubicBezTo>
                  <a:cubicBezTo>
                    <a:pt x="5432" y="1294"/>
                    <a:pt x="5688" y="1550"/>
                    <a:pt x="5688" y="1877"/>
                  </a:cubicBezTo>
                  <a:cubicBezTo>
                    <a:pt x="5688" y="2204"/>
                    <a:pt x="5418" y="2460"/>
                    <a:pt x="5105" y="2460"/>
                  </a:cubicBezTo>
                  <a:close/>
                  <a:moveTo>
                    <a:pt x="5105" y="1436"/>
                  </a:moveTo>
                  <a:cubicBezTo>
                    <a:pt x="4864" y="1436"/>
                    <a:pt x="4650" y="1635"/>
                    <a:pt x="4650" y="1891"/>
                  </a:cubicBezTo>
                  <a:cubicBezTo>
                    <a:pt x="4650" y="2133"/>
                    <a:pt x="4849" y="2346"/>
                    <a:pt x="5105" y="2346"/>
                  </a:cubicBezTo>
                  <a:cubicBezTo>
                    <a:pt x="5347" y="2346"/>
                    <a:pt x="5560" y="2147"/>
                    <a:pt x="5560" y="1891"/>
                  </a:cubicBezTo>
                  <a:cubicBezTo>
                    <a:pt x="5546" y="1635"/>
                    <a:pt x="5347" y="1436"/>
                    <a:pt x="5105" y="1436"/>
                  </a:cubicBezTo>
                  <a:close/>
                  <a:moveTo>
                    <a:pt x="3555" y="7281"/>
                  </a:moveTo>
                  <a:lnTo>
                    <a:pt x="6656" y="7281"/>
                  </a:lnTo>
                  <a:lnTo>
                    <a:pt x="6656" y="7409"/>
                  </a:lnTo>
                  <a:lnTo>
                    <a:pt x="3555" y="7409"/>
                  </a:lnTo>
                  <a:lnTo>
                    <a:pt x="3555" y="7281"/>
                  </a:lnTo>
                  <a:close/>
                  <a:moveTo>
                    <a:pt x="3555" y="7779"/>
                  </a:moveTo>
                  <a:lnTo>
                    <a:pt x="6656" y="7779"/>
                  </a:lnTo>
                  <a:lnTo>
                    <a:pt x="6656" y="7907"/>
                  </a:lnTo>
                  <a:lnTo>
                    <a:pt x="3555" y="7907"/>
                  </a:lnTo>
                  <a:lnTo>
                    <a:pt x="3555" y="7779"/>
                  </a:lnTo>
                  <a:close/>
                  <a:moveTo>
                    <a:pt x="8120" y="11292"/>
                  </a:moveTo>
                  <a:lnTo>
                    <a:pt x="6684" y="426"/>
                  </a:lnTo>
                  <a:lnTo>
                    <a:pt x="9884" y="0"/>
                  </a:lnTo>
                  <a:lnTo>
                    <a:pt x="11335" y="10865"/>
                  </a:lnTo>
                  <a:lnTo>
                    <a:pt x="8120" y="11292"/>
                  </a:lnTo>
                  <a:close/>
                  <a:moveTo>
                    <a:pt x="6826" y="540"/>
                  </a:moveTo>
                  <a:lnTo>
                    <a:pt x="8234" y="11136"/>
                  </a:lnTo>
                  <a:lnTo>
                    <a:pt x="11164" y="10752"/>
                  </a:lnTo>
                  <a:lnTo>
                    <a:pt x="9770" y="156"/>
                  </a:lnTo>
                  <a:lnTo>
                    <a:pt x="6826" y="540"/>
                  </a:lnTo>
                  <a:close/>
                  <a:moveTo>
                    <a:pt x="8504" y="2489"/>
                  </a:moveTo>
                  <a:cubicBezTo>
                    <a:pt x="8376" y="2489"/>
                    <a:pt x="8248" y="2446"/>
                    <a:pt x="8149" y="2375"/>
                  </a:cubicBezTo>
                  <a:cubicBezTo>
                    <a:pt x="8021" y="2275"/>
                    <a:pt x="7950" y="2147"/>
                    <a:pt x="7921" y="1991"/>
                  </a:cubicBezTo>
                  <a:cubicBezTo>
                    <a:pt x="7907" y="1834"/>
                    <a:pt x="7936" y="1678"/>
                    <a:pt x="8035" y="1564"/>
                  </a:cubicBezTo>
                  <a:cubicBezTo>
                    <a:pt x="8135" y="1436"/>
                    <a:pt x="8263" y="1365"/>
                    <a:pt x="8419" y="1337"/>
                  </a:cubicBezTo>
                  <a:cubicBezTo>
                    <a:pt x="8732" y="1294"/>
                    <a:pt x="9031" y="1521"/>
                    <a:pt x="9073" y="1834"/>
                  </a:cubicBezTo>
                  <a:cubicBezTo>
                    <a:pt x="9116" y="2147"/>
                    <a:pt x="8888" y="2446"/>
                    <a:pt x="8576" y="2489"/>
                  </a:cubicBezTo>
                  <a:lnTo>
                    <a:pt x="8504" y="2489"/>
                  </a:lnTo>
                  <a:close/>
                  <a:moveTo>
                    <a:pt x="8504" y="1465"/>
                  </a:moveTo>
                  <a:lnTo>
                    <a:pt x="8448" y="1465"/>
                  </a:lnTo>
                  <a:cubicBezTo>
                    <a:pt x="8334" y="1479"/>
                    <a:pt x="8220" y="1536"/>
                    <a:pt x="8149" y="1635"/>
                  </a:cubicBezTo>
                  <a:cubicBezTo>
                    <a:pt x="8078" y="1735"/>
                    <a:pt x="8049" y="1849"/>
                    <a:pt x="8064" y="1962"/>
                  </a:cubicBezTo>
                  <a:cubicBezTo>
                    <a:pt x="8078" y="2076"/>
                    <a:pt x="8135" y="2190"/>
                    <a:pt x="8234" y="2261"/>
                  </a:cubicBezTo>
                  <a:cubicBezTo>
                    <a:pt x="8334" y="2332"/>
                    <a:pt x="8448" y="2361"/>
                    <a:pt x="8561" y="2346"/>
                  </a:cubicBezTo>
                  <a:cubicBezTo>
                    <a:pt x="8803" y="2318"/>
                    <a:pt x="8974" y="2090"/>
                    <a:pt x="8945" y="1849"/>
                  </a:cubicBezTo>
                  <a:cubicBezTo>
                    <a:pt x="8917" y="1621"/>
                    <a:pt x="8732" y="1465"/>
                    <a:pt x="8504" y="1465"/>
                  </a:cubicBezTo>
                  <a:close/>
                  <a:moveTo>
                    <a:pt x="10758" y="7065"/>
                  </a:moveTo>
                  <a:lnTo>
                    <a:pt x="10775" y="7192"/>
                  </a:lnTo>
                  <a:lnTo>
                    <a:pt x="7701" y="7600"/>
                  </a:lnTo>
                  <a:lnTo>
                    <a:pt x="7684" y="7474"/>
                  </a:lnTo>
                  <a:lnTo>
                    <a:pt x="10758" y="7065"/>
                  </a:lnTo>
                  <a:close/>
                  <a:moveTo>
                    <a:pt x="10815" y="7561"/>
                  </a:moveTo>
                  <a:lnTo>
                    <a:pt x="10832" y="7688"/>
                  </a:lnTo>
                  <a:lnTo>
                    <a:pt x="7759" y="8097"/>
                  </a:lnTo>
                  <a:lnTo>
                    <a:pt x="7742" y="7970"/>
                  </a:lnTo>
                  <a:lnTo>
                    <a:pt x="10815" y="75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822569" y="2893112"/>
            <a:ext cx="3877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带领千千万的百姓开通河道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889625" y="4577418"/>
            <a:ext cx="34163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疏导洪水流入了大海</a:t>
            </a:r>
          </a:p>
        </p:txBody>
      </p:sp>
      <p:sp>
        <p:nvSpPr>
          <p:cNvPr id="14341" name="Line 13"/>
          <p:cNvSpPr>
            <a:spLocks noChangeShapeType="1"/>
          </p:cNvSpPr>
          <p:nvPr/>
        </p:nvSpPr>
        <p:spPr bwMode="auto">
          <a:xfrm flipV="1">
            <a:off x="5889625" y="3393829"/>
            <a:ext cx="3699383" cy="3993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2" name="Line 16"/>
          <p:cNvSpPr>
            <a:spLocks noChangeShapeType="1"/>
          </p:cNvSpPr>
          <p:nvPr/>
        </p:nvSpPr>
        <p:spPr bwMode="auto">
          <a:xfrm flipV="1">
            <a:off x="5922963" y="5139690"/>
            <a:ext cx="3533457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3" name="矩形 1"/>
          <p:cNvSpPr>
            <a:spLocks noChangeArrowheads="1"/>
          </p:cNvSpPr>
          <p:nvPr/>
        </p:nvSpPr>
        <p:spPr bwMode="auto">
          <a:xfrm>
            <a:off x="660400" y="1246587"/>
            <a:ext cx="7359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阅读课文，说说大禹治水的过程。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957" y="2538737"/>
            <a:ext cx="3718731" cy="27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10" name="组合 9"/>
          <p:cNvGrpSpPr/>
          <p:nvPr/>
        </p:nvGrpSpPr>
        <p:grpSpPr>
          <a:xfrm>
            <a:off x="305216" y="259882"/>
            <a:ext cx="1990231" cy="681343"/>
            <a:chOff x="305216" y="259882"/>
            <a:chExt cx="1012164" cy="346508"/>
          </a:xfrm>
        </p:grpSpPr>
        <p:sp>
          <p:nvSpPr>
            <p:cNvPr id="11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74490" y="1951703"/>
            <a:ext cx="10052685" cy="294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898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他有理想、有决心。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他采取了正确的治水策略。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他不怕困难、艰苦奋斗、锲而不舍。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他为了实现目标，能够舍小家为大家，不计个人得失。</a:t>
            </a:r>
          </a:p>
        </p:txBody>
      </p:sp>
      <p:pic>
        <p:nvPicPr>
          <p:cNvPr id="5" name="图片 675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3536" y="1803397"/>
            <a:ext cx="3231719" cy="232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7412" name="文本框 1"/>
          <p:cNvSpPr txBox="1">
            <a:spLocks noChangeArrowheads="1"/>
          </p:cNvSpPr>
          <p:nvPr/>
        </p:nvSpPr>
        <p:spPr bwMode="auto">
          <a:xfrm>
            <a:off x="674490" y="1428483"/>
            <a:ext cx="4397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大禹治水成功的原因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4" cy="346508"/>
          </a:xfrm>
        </p:grpSpPr>
        <p:sp>
          <p:nvSpPr>
            <p:cNvPr id="7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 noChangeArrowheads="1"/>
          </p:cNvSpPr>
          <p:nvPr/>
        </p:nvSpPr>
        <p:spPr bwMode="auto">
          <a:xfrm>
            <a:off x="674490" y="1915192"/>
            <a:ext cx="6307138" cy="309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898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R="0" lvl="0" indent="0" defTabSz="914400" eaLnBrk="0" fontAlgn="auto" latinLnBrk="0" hangingPunct="0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大禹治水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取得了成功，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给人们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带来了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幸福安宁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的生活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R="0" lvl="0" indent="0" defTabSz="914400" eaLnBrk="0" fontAlgn="auto" latinLnBrk="0" hangingPunct="0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大禹的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无私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奉献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和艰苦奋斗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精神，是大家学习的楷模。</a:t>
            </a:r>
          </a:p>
          <a:p>
            <a:pPr marL="0" marR="0" lvl="0" indent="898525" algn="ctr" defTabSz="914400" eaLnBrk="0" fontAlgn="auto" latinLnBrk="0" hangingPunct="0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35" name="文本框 1"/>
          <p:cNvSpPr txBox="1">
            <a:spLocks noChangeArrowheads="1"/>
          </p:cNvSpPr>
          <p:nvPr/>
        </p:nvSpPr>
        <p:spPr bwMode="auto">
          <a:xfrm>
            <a:off x="674490" y="1391971"/>
            <a:ext cx="4397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大禹治水的意义</a:t>
            </a:r>
          </a:p>
        </p:txBody>
      </p:sp>
      <p:pic>
        <p:nvPicPr>
          <p:cNvPr id="6" name="图片 1208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522118"/>
            <a:ext cx="3110564" cy="164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5059" y="3547636"/>
            <a:ext cx="3025505" cy="196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grpSp>
        <p:nvGrpSpPr>
          <p:cNvPr id="8" name="组合 7"/>
          <p:cNvGrpSpPr/>
          <p:nvPr/>
        </p:nvGrpSpPr>
        <p:grpSpPr>
          <a:xfrm>
            <a:off x="305216" y="259882"/>
            <a:ext cx="1990231" cy="681343"/>
            <a:chOff x="305216" y="259882"/>
            <a:chExt cx="1012164" cy="346508"/>
          </a:xfrm>
        </p:grpSpPr>
        <p:sp>
          <p:nvSpPr>
            <p:cNvPr id="9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对角的矩形 8"/>
          <p:cNvSpPr/>
          <p:nvPr/>
        </p:nvSpPr>
        <p:spPr>
          <a:xfrm>
            <a:off x="1117600" y="1135136"/>
            <a:ext cx="9956800" cy="4790882"/>
          </a:xfrm>
          <a:prstGeom prst="snip2DiagRect">
            <a:avLst/>
          </a:prstGeom>
          <a:solidFill>
            <a:srgbClr val="FFB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2027255" y="1783926"/>
            <a:ext cx="3889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课文主要写了：</a:t>
            </a:r>
          </a:p>
        </p:txBody>
      </p:sp>
      <p:sp>
        <p:nvSpPr>
          <p:cNvPr id="20484" name="文本框 19461"/>
          <p:cNvSpPr txBox="1">
            <a:spLocks noChangeArrowheads="1"/>
          </p:cNvSpPr>
          <p:nvPr/>
        </p:nvSpPr>
        <p:spPr bwMode="auto">
          <a:xfrm>
            <a:off x="2027255" y="2584147"/>
            <a:ext cx="813749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这篇课文主要写大禹带领百姓开山挖河，三过家门而不入，儿子十多岁没见过父亲，老百姓过上安定日子，世代不忘大禹。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4" cy="346508"/>
          </a:xfrm>
        </p:grpSpPr>
        <p:sp>
          <p:nvSpPr>
            <p:cNvPr id="7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课文总结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483" grpId="0"/>
      <p:bldP spid="204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剪去对角的矩形 7"/>
          <p:cNvSpPr/>
          <p:nvPr/>
        </p:nvSpPr>
        <p:spPr>
          <a:xfrm>
            <a:off x="1409700" y="1329974"/>
            <a:ext cx="9372600" cy="4401206"/>
          </a:xfrm>
          <a:prstGeom prst="snip2DiagRect">
            <a:avLst/>
          </a:prstGeom>
          <a:solidFill>
            <a:srgbClr val="FFB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506" name="文本框 2"/>
          <p:cNvSpPr txBox="1">
            <a:spLocks noChangeArrowheads="1"/>
          </p:cNvSpPr>
          <p:nvPr/>
        </p:nvSpPr>
        <p:spPr bwMode="auto">
          <a:xfrm>
            <a:off x="2415490" y="1329974"/>
            <a:ext cx="7361019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457200" defTabSz="914400" eaLnBrk="0" fontAlgn="auto" latinLnBrk="0" hangingPunct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在我们国家的历史上，像大禹这样的故事还有很多很多，像愚公移山，精卫填海，这些都是我们民族文化的一个重要的组成部分，下课找一找有关的资料读一读。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05216" y="259882"/>
            <a:ext cx="1990231" cy="681343"/>
            <a:chOff x="305216" y="259882"/>
            <a:chExt cx="1012164" cy="346508"/>
          </a:xfrm>
        </p:grpSpPr>
        <p:sp>
          <p:nvSpPr>
            <p:cNvPr id="6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作业布置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" b="263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/>
          <p:cNvSpPr/>
          <p:nvPr/>
        </p:nvSpPr>
        <p:spPr>
          <a:xfrm>
            <a:off x="3328899" y="0"/>
            <a:ext cx="8863101" cy="6858000"/>
          </a:xfrm>
          <a:custGeom>
            <a:avLst/>
            <a:gdLst>
              <a:gd name="connsiteX0" fmla="*/ 0 w 8863101"/>
              <a:gd name="connsiteY0" fmla="*/ 0 h 6858000"/>
              <a:gd name="connsiteX1" fmla="*/ 8863101 w 8863101"/>
              <a:gd name="connsiteY1" fmla="*/ 0 h 6858000"/>
              <a:gd name="connsiteX2" fmla="*/ 8863101 w 8863101"/>
              <a:gd name="connsiteY2" fmla="*/ 6858000 h 6858000"/>
              <a:gd name="connsiteX3" fmla="*/ 7749780 w 88631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63101" h="6858000">
                <a:moveTo>
                  <a:pt x="0" y="0"/>
                </a:moveTo>
                <a:lnTo>
                  <a:pt x="8863101" y="0"/>
                </a:lnTo>
                <a:lnTo>
                  <a:pt x="8863101" y="6858000"/>
                </a:lnTo>
                <a:lnTo>
                  <a:pt x="7749780" y="685800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87000"/>
                </a:schemeClr>
              </a:gs>
              <a:gs pos="11000">
                <a:schemeClr val="bg1"/>
              </a:gs>
            </a:gsLst>
            <a:lin ang="81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任意多边形: 形状 8"/>
          <p:cNvSpPr/>
          <p:nvPr/>
        </p:nvSpPr>
        <p:spPr>
          <a:xfrm>
            <a:off x="1" y="0"/>
            <a:ext cx="11078677" cy="6858000"/>
          </a:xfrm>
          <a:custGeom>
            <a:avLst/>
            <a:gdLst>
              <a:gd name="connsiteX0" fmla="*/ 0 w 10026669"/>
              <a:gd name="connsiteY0" fmla="*/ 0 h 6858000"/>
              <a:gd name="connsiteX1" fmla="*/ 3012792 w 10026669"/>
              <a:gd name="connsiteY1" fmla="*/ 0 h 6858000"/>
              <a:gd name="connsiteX2" fmla="*/ 10026669 w 10026669"/>
              <a:gd name="connsiteY2" fmla="*/ 6858000 h 6858000"/>
              <a:gd name="connsiteX3" fmla="*/ 0 w 1002666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6669" h="6858000">
                <a:moveTo>
                  <a:pt x="0" y="0"/>
                </a:moveTo>
                <a:lnTo>
                  <a:pt x="3012792" y="0"/>
                </a:lnTo>
                <a:lnTo>
                  <a:pt x="10026669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68000">
                <a:srgbClr val="9E3C3C"/>
              </a:gs>
              <a:gs pos="0">
                <a:srgbClr val="9E3C3C">
                  <a:alpha val="69000"/>
                </a:srgbClr>
              </a:gs>
            </a:gsLst>
            <a:lin ang="8100000" scaled="1"/>
            <a:tileRect/>
          </a:gradFill>
          <a:ln w="12700" cap="flat" cmpd="sng" algn="ctr">
            <a:solidFill>
              <a:srgbClr val="9E3C3C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928" y="1038785"/>
            <a:ext cx="3621651" cy="4983629"/>
          </a:xfrm>
          <a:prstGeom prst="rect">
            <a:avLst/>
          </a:prstGeom>
          <a:noFill/>
          <a:ln w="22225">
            <a:solidFill>
              <a:srgbClr val="FDFBF8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PA-组合 24"/>
          <p:cNvGrpSpPr/>
          <p:nvPr/>
        </p:nvGrpSpPr>
        <p:grpSpPr>
          <a:xfrm>
            <a:off x="518339" y="1647137"/>
            <a:ext cx="6404513" cy="3563726"/>
            <a:chOff x="518339" y="1348621"/>
            <a:chExt cx="6404513" cy="3563726"/>
          </a:xfrm>
        </p:grpSpPr>
        <p:sp>
          <p:nvSpPr>
            <p:cNvPr id="15" name="PA-文本框 6"/>
            <p:cNvSpPr txBox="1"/>
            <p:nvPr/>
          </p:nvSpPr>
          <p:spPr>
            <a:xfrm>
              <a:off x="711201" y="2775196"/>
              <a:ext cx="601879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感谢各位聆听</a:t>
              </a:r>
            </a:p>
          </p:txBody>
        </p:sp>
        <p:sp>
          <p:nvSpPr>
            <p:cNvPr id="16" name="PA-文本框 7"/>
            <p:cNvSpPr txBox="1"/>
            <p:nvPr/>
          </p:nvSpPr>
          <p:spPr>
            <a:xfrm>
              <a:off x="2605567" y="4392996"/>
              <a:ext cx="2230056" cy="519351"/>
            </a:xfrm>
            <a:prstGeom prst="roundRect">
              <a:avLst>
                <a:gd name="adj" fmla="val 50000"/>
              </a:avLst>
            </a:prstGeom>
            <a:solidFill>
              <a:srgbClr val="9A3B39"/>
            </a:solidFill>
            <a:ln w="31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汇报人：</a:t>
              </a: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xippt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7" name="PA-文本框 8"/>
            <p:cNvSpPr txBox="1"/>
            <p:nvPr/>
          </p:nvSpPr>
          <p:spPr>
            <a:xfrm>
              <a:off x="518339" y="3805651"/>
              <a:ext cx="6404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PEOPLE'S EDUCATION EDITION LANGUAGE SECOND GRADE FIRST VOLUME</a:t>
              </a:r>
            </a:p>
          </p:txBody>
        </p:sp>
        <p:sp>
          <p:nvSpPr>
            <p:cNvPr id="18" name="PA-文本框 6"/>
            <p:cNvSpPr txBox="1"/>
            <p:nvPr/>
          </p:nvSpPr>
          <p:spPr>
            <a:xfrm>
              <a:off x="1488259" y="2376386"/>
              <a:ext cx="4464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语文  二年级  上册   配人教版</a:t>
              </a:r>
            </a:p>
          </p:txBody>
        </p:sp>
        <p:sp>
          <p:nvSpPr>
            <p:cNvPr id="19" name="PA-smiling-tooth-with-hands_33918"/>
            <p:cNvSpPr>
              <a:spLocks noChangeAspect="1"/>
            </p:cNvSpPr>
            <p:nvPr/>
          </p:nvSpPr>
          <p:spPr bwMode="auto">
            <a:xfrm>
              <a:off x="3342400" y="1348621"/>
              <a:ext cx="756390" cy="753609"/>
            </a:xfrm>
            <a:custGeom>
              <a:avLst/>
              <a:gdLst>
                <a:gd name="T0" fmla="*/ 0 w 11335"/>
                <a:gd name="T1" fmla="*/ 11121 h 11292"/>
                <a:gd name="T2" fmla="*/ 3228 w 11335"/>
                <a:gd name="T3" fmla="*/ 170 h 11292"/>
                <a:gd name="T4" fmla="*/ 3242 w 11335"/>
                <a:gd name="T5" fmla="*/ 11121 h 11292"/>
                <a:gd name="T6" fmla="*/ 3100 w 11335"/>
                <a:gd name="T7" fmla="*/ 10993 h 11292"/>
                <a:gd name="T8" fmla="*/ 142 w 11335"/>
                <a:gd name="T9" fmla="*/ 298 h 11292"/>
                <a:gd name="T10" fmla="*/ 1621 w 11335"/>
                <a:gd name="T11" fmla="*/ 2460 h 11292"/>
                <a:gd name="T12" fmla="*/ 1621 w 11335"/>
                <a:gd name="T13" fmla="*/ 1294 h 11292"/>
                <a:gd name="T14" fmla="*/ 1621 w 11335"/>
                <a:gd name="T15" fmla="*/ 2460 h 11292"/>
                <a:gd name="T16" fmla="*/ 1166 w 11335"/>
                <a:gd name="T17" fmla="*/ 1891 h 11292"/>
                <a:gd name="T18" fmla="*/ 2076 w 11335"/>
                <a:gd name="T19" fmla="*/ 1891 h 11292"/>
                <a:gd name="T20" fmla="*/ 71 w 11335"/>
                <a:gd name="T21" fmla="*/ 7281 h 11292"/>
                <a:gd name="T22" fmla="*/ 3171 w 11335"/>
                <a:gd name="T23" fmla="*/ 7409 h 11292"/>
                <a:gd name="T24" fmla="*/ 71 w 11335"/>
                <a:gd name="T25" fmla="*/ 7281 h 11292"/>
                <a:gd name="T26" fmla="*/ 3171 w 11335"/>
                <a:gd name="T27" fmla="*/ 7779 h 11292"/>
                <a:gd name="T28" fmla="*/ 71 w 11335"/>
                <a:gd name="T29" fmla="*/ 7907 h 11292"/>
                <a:gd name="T30" fmla="*/ 6712 w 11335"/>
                <a:gd name="T31" fmla="*/ 11121 h 11292"/>
                <a:gd name="T32" fmla="*/ 3484 w 11335"/>
                <a:gd name="T33" fmla="*/ 170 h 11292"/>
                <a:gd name="T34" fmla="*/ 6712 w 11335"/>
                <a:gd name="T35" fmla="*/ 11121 h 11292"/>
                <a:gd name="T36" fmla="*/ 6570 w 11335"/>
                <a:gd name="T37" fmla="*/ 10993 h 11292"/>
                <a:gd name="T38" fmla="*/ 3612 w 11335"/>
                <a:gd name="T39" fmla="*/ 298 h 11292"/>
                <a:gd name="T40" fmla="*/ 5105 w 11335"/>
                <a:gd name="T41" fmla="*/ 2460 h 11292"/>
                <a:gd name="T42" fmla="*/ 5105 w 11335"/>
                <a:gd name="T43" fmla="*/ 1294 h 11292"/>
                <a:gd name="T44" fmla="*/ 5105 w 11335"/>
                <a:gd name="T45" fmla="*/ 2460 h 11292"/>
                <a:gd name="T46" fmla="*/ 4650 w 11335"/>
                <a:gd name="T47" fmla="*/ 1891 h 11292"/>
                <a:gd name="T48" fmla="*/ 5560 w 11335"/>
                <a:gd name="T49" fmla="*/ 1891 h 11292"/>
                <a:gd name="T50" fmla="*/ 3555 w 11335"/>
                <a:gd name="T51" fmla="*/ 7281 h 11292"/>
                <a:gd name="T52" fmla="*/ 6656 w 11335"/>
                <a:gd name="T53" fmla="*/ 7409 h 11292"/>
                <a:gd name="T54" fmla="*/ 3555 w 11335"/>
                <a:gd name="T55" fmla="*/ 7281 h 11292"/>
                <a:gd name="T56" fmla="*/ 6656 w 11335"/>
                <a:gd name="T57" fmla="*/ 7779 h 11292"/>
                <a:gd name="T58" fmla="*/ 3555 w 11335"/>
                <a:gd name="T59" fmla="*/ 7907 h 11292"/>
                <a:gd name="T60" fmla="*/ 8120 w 11335"/>
                <a:gd name="T61" fmla="*/ 11292 h 11292"/>
                <a:gd name="T62" fmla="*/ 9884 w 11335"/>
                <a:gd name="T63" fmla="*/ 0 h 11292"/>
                <a:gd name="T64" fmla="*/ 8120 w 11335"/>
                <a:gd name="T65" fmla="*/ 11292 h 11292"/>
                <a:gd name="T66" fmla="*/ 8234 w 11335"/>
                <a:gd name="T67" fmla="*/ 11136 h 11292"/>
                <a:gd name="T68" fmla="*/ 9770 w 11335"/>
                <a:gd name="T69" fmla="*/ 156 h 11292"/>
                <a:gd name="T70" fmla="*/ 8504 w 11335"/>
                <a:gd name="T71" fmla="*/ 2489 h 11292"/>
                <a:gd name="T72" fmla="*/ 7921 w 11335"/>
                <a:gd name="T73" fmla="*/ 1991 h 11292"/>
                <a:gd name="T74" fmla="*/ 8419 w 11335"/>
                <a:gd name="T75" fmla="*/ 1337 h 11292"/>
                <a:gd name="T76" fmla="*/ 8576 w 11335"/>
                <a:gd name="T77" fmla="*/ 2489 h 11292"/>
                <a:gd name="T78" fmla="*/ 8504 w 11335"/>
                <a:gd name="T79" fmla="*/ 1465 h 11292"/>
                <a:gd name="T80" fmla="*/ 8149 w 11335"/>
                <a:gd name="T81" fmla="*/ 1635 h 11292"/>
                <a:gd name="T82" fmla="*/ 8234 w 11335"/>
                <a:gd name="T83" fmla="*/ 2261 h 11292"/>
                <a:gd name="T84" fmla="*/ 8945 w 11335"/>
                <a:gd name="T85" fmla="*/ 1849 h 11292"/>
                <a:gd name="T86" fmla="*/ 10758 w 11335"/>
                <a:gd name="T87" fmla="*/ 7065 h 11292"/>
                <a:gd name="T88" fmla="*/ 7701 w 11335"/>
                <a:gd name="T89" fmla="*/ 7600 h 11292"/>
                <a:gd name="T90" fmla="*/ 10758 w 11335"/>
                <a:gd name="T91" fmla="*/ 7065 h 11292"/>
                <a:gd name="T92" fmla="*/ 10832 w 11335"/>
                <a:gd name="T93" fmla="*/ 7688 h 11292"/>
                <a:gd name="T94" fmla="*/ 7742 w 11335"/>
                <a:gd name="T95" fmla="*/ 7970 h 1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335" h="11292">
                  <a:moveTo>
                    <a:pt x="3242" y="11121"/>
                  </a:moveTo>
                  <a:lnTo>
                    <a:pt x="0" y="11121"/>
                  </a:lnTo>
                  <a:lnTo>
                    <a:pt x="0" y="170"/>
                  </a:lnTo>
                  <a:lnTo>
                    <a:pt x="3228" y="170"/>
                  </a:lnTo>
                  <a:lnTo>
                    <a:pt x="3228" y="11121"/>
                  </a:lnTo>
                  <a:lnTo>
                    <a:pt x="3242" y="11121"/>
                  </a:lnTo>
                  <a:close/>
                  <a:moveTo>
                    <a:pt x="142" y="10993"/>
                  </a:moveTo>
                  <a:lnTo>
                    <a:pt x="3100" y="10993"/>
                  </a:lnTo>
                  <a:lnTo>
                    <a:pt x="3100" y="298"/>
                  </a:lnTo>
                  <a:lnTo>
                    <a:pt x="142" y="298"/>
                  </a:lnTo>
                  <a:lnTo>
                    <a:pt x="142" y="10993"/>
                  </a:lnTo>
                  <a:close/>
                  <a:moveTo>
                    <a:pt x="1621" y="2460"/>
                  </a:moveTo>
                  <a:cubicBezTo>
                    <a:pt x="1294" y="2460"/>
                    <a:pt x="1038" y="2204"/>
                    <a:pt x="1038" y="1877"/>
                  </a:cubicBezTo>
                  <a:cubicBezTo>
                    <a:pt x="1038" y="1550"/>
                    <a:pt x="1294" y="1294"/>
                    <a:pt x="1621" y="1294"/>
                  </a:cubicBezTo>
                  <a:cubicBezTo>
                    <a:pt x="1948" y="1294"/>
                    <a:pt x="2204" y="1550"/>
                    <a:pt x="2204" y="1877"/>
                  </a:cubicBezTo>
                  <a:cubicBezTo>
                    <a:pt x="2204" y="2204"/>
                    <a:pt x="1948" y="2460"/>
                    <a:pt x="1621" y="2460"/>
                  </a:cubicBezTo>
                  <a:close/>
                  <a:moveTo>
                    <a:pt x="1621" y="1436"/>
                  </a:moveTo>
                  <a:cubicBezTo>
                    <a:pt x="1379" y="1436"/>
                    <a:pt x="1166" y="1635"/>
                    <a:pt x="1166" y="1891"/>
                  </a:cubicBezTo>
                  <a:cubicBezTo>
                    <a:pt x="1166" y="2133"/>
                    <a:pt x="1365" y="2346"/>
                    <a:pt x="1621" y="2346"/>
                  </a:cubicBezTo>
                  <a:cubicBezTo>
                    <a:pt x="1863" y="2346"/>
                    <a:pt x="2076" y="2147"/>
                    <a:pt x="2076" y="1891"/>
                  </a:cubicBezTo>
                  <a:cubicBezTo>
                    <a:pt x="2076" y="1635"/>
                    <a:pt x="1863" y="1436"/>
                    <a:pt x="1621" y="1436"/>
                  </a:cubicBezTo>
                  <a:close/>
                  <a:moveTo>
                    <a:pt x="71" y="7281"/>
                  </a:moveTo>
                  <a:lnTo>
                    <a:pt x="3171" y="7281"/>
                  </a:lnTo>
                  <a:lnTo>
                    <a:pt x="3171" y="7409"/>
                  </a:lnTo>
                  <a:lnTo>
                    <a:pt x="71" y="7409"/>
                  </a:lnTo>
                  <a:lnTo>
                    <a:pt x="71" y="7281"/>
                  </a:lnTo>
                  <a:close/>
                  <a:moveTo>
                    <a:pt x="71" y="7779"/>
                  </a:moveTo>
                  <a:lnTo>
                    <a:pt x="3171" y="7779"/>
                  </a:lnTo>
                  <a:lnTo>
                    <a:pt x="3171" y="7907"/>
                  </a:lnTo>
                  <a:lnTo>
                    <a:pt x="71" y="7907"/>
                  </a:lnTo>
                  <a:lnTo>
                    <a:pt x="71" y="7779"/>
                  </a:lnTo>
                  <a:close/>
                  <a:moveTo>
                    <a:pt x="6712" y="11121"/>
                  </a:moveTo>
                  <a:lnTo>
                    <a:pt x="3484" y="11121"/>
                  </a:lnTo>
                  <a:lnTo>
                    <a:pt x="3484" y="170"/>
                  </a:lnTo>
                  <a:lnTo>
                    <a:pt x="6712" y="170"/>
                  </a:lnTo>
                  <a:lnTo>
                    <a:pt x="6712" y="11121"/>
                  </a:lnTo>
                  <a:close/>
                  <a:moveTo>
                    <a:pt x="3612" y="10993"/>
                  </a:moveTo>
                  <a:lnTo>
                    <a:pt x="6570" y="10993"/>
                  </a:lnTo>
                  <a:lnTo>
                    <a:pt x="6570" y="298"/>
                  </a:lnTo>
                  <a:lnTo>
                    <a:pt x="3612" y="298"/>
                  </a:lnTo>
                  <a:lnTo>
                    <a:pt x="3612" y="10993"/>
                  </a:lnTo>
                  <a:close/>
                  <a:moveTo>
                    <a:pt x="5105" y="2460"/>
                  </a:moveTo>
                  <a:cubicBezTo>
                    <a:pt x="4778" y="2460"/>
                    <a:pt x="4522" y="2204"/>
                    <a:pt x="4522" y="1877"/>
                  </a:cubicBezTo>
                  <a:cubicBezTo>
                    <a:pt x="4522" y="1550"/>
                    <a:pt x="4778" y="1294"/>
                    <a:pt x="5105" y="1294"/>
                  </a:cubicBezTo>
                  <a:cubicBezTo>
                    <a:pt x="5432" y="1294"/>
                    <a:pt x="5688" y="1550"/>
                    <a:pt x="5688" y="1877"/>
                  </a:cubicBezTo>
                  <a:cubicBezTo>
                    <a:pt x="5688" y="2204"/>
                    <a:pt x="5418" y="2460"/>
                    <a:pt x="5105" y="2460"/>
                  </a:cubicBezTo>
                  <a:close/>
                  <a:moveTo>
                    <a:pt x="5105" y="1436"/>
                  </a:moveTo>
                  <a:cubicBezTo>
                    <a:pt x="4864" y="1436"/>
                    <a:pt x="4650" y="1635"/>
                    <a:pt x="4650" y="1891"/>
                  </a:cubicBezTo>
                  <a:cubicBezTo>
                    <a:pt x="4650" y="2133"/>
                    <a:pt x="4849" y="2346"/>
                    <a:pt x="5105" y="2346"/>
                  </a:cubicBezTo>
                  <a:cubicBezTo>
                    <a:pt x="5347" y="2346"/>
                    <a:pt x="5560" y="2147"/>
                    <a:pt x="5560" y="1891"/>
                  </a:cubicBezTo>
                  <a:cubicBezTo>
                    <a:pt x="5546" y="1635"/>
                    <a:pt x="5347" y="1436"/>
                    <a:pt x="5105" y="1436"/>
                  </a:cubicBezTo>
                  <a:close/>
                  <a:moveTo>
                    <a:pt x="3555" y="7281"/>
                  </a:moveTo>
                  <a:lnTo>
                    <a:pt x="6656" y="7281"/>
                  </a:lnTo>
                  <a:lnTo>
                    <a:pt x="6656" y="7409"/>
                  </a:lnTo>
                  <a:lnTo>
                    <a:pt x="3555" y="7409"/>
                  </a:lnTo>
                  <a:lnTo>
                    <a:pt x="3555" y="7281"/>
                  </a:lnTo>
                  <a:close/>
                  <a:moveTo>
                    <a:pt x="3555" y="7779"/>
                  </a:moveTo>
                  <a:lnTo>
                    <a:pt x="6656" y="7779"/>
                  </a:lnTo>
                  <a:lnTo>
                    <a:pt x="6656" y="7907"/>
                  </a:lnTo>
                  <a:lnTo>
                    <a:pt x="3555" y="7907"/>
                  </a:lnTo>
                  <a:lnTo>
                    <a:pt x="3555" y="7779"/>
                  </a:lnTo>
                  <a:close/>
                  <a:moveTo>
                    <a:pt x="8120" y="11292"/>
                  </a:moveTo>
                  <a:lnTo>
                    <a:pt x="6684" y="426"/>
                  </a:lnTo>
                  <a:lnTo>
                    <a:pt x="9884" y="0"/>
                  </a:lnTo>
                  <a:lnTo>
                    <a:pt x="11335" y="10865"/>
                  </a:lnTo>
                  <a:lnTo>
                    <a:pt x="8120" y="11292"/>
                  </a:lnTo>
                  <a:close/>
                  <a:moveTo>
                    <a:pt x="6826" y="540"/>
                  </a:moveTo>
                  <a:lnTo>
                    <a:pt x="8234" y="11136"/>
                  </a:lnTo>
                  <a:lnTo>
                    <a:pt x="11164" y="10752"/>
                  </a:lnTo>
                  <a:lnTo>
                    <a:pt x="9770" y="156"/>
                  </a:lnTo>
                  <a:lnTo>
                    <a:pt x="6826" y="540"/>
                  </a:lnTo>
                  <a:close/>
                  <a:moveTo>
                    <a:pt x="8504" y="2489"/>
                  </a:moveTo>
                  <a:cubicBezTo>
                    <a:pt x="8376" y="2489"/>
                    <a:pt x="8248" y="2446"/>
                    <a:pt x="8149" y="2375"/>
                  </a:cubicBezTo>
                  <a:cubicBezTo>
                    <a:pt x="8021" y="2275"/>
                    <a:pt x="7950" y="2147"/>
                    <a:pt x="7921" y="1991"/>
                  </a:cubicBezTo>
                  <a:cubicBezTo>
                    <a:pt x="7907" y="1834"/>
                    <a:pt x="7936" y="1678"/>
                    <a:pt x="8035" y="1564"/>
                  </a:cubicBezTo>
                  <a:cubicBezTo>
                    <a:pt x="8135" y="1436"/>
                    <a:pt x="8263" y="1365"/>
                    <a:pt x="8419" y="1337"/>
                  </a:cubicBezTo>
                  <a:cubicBezTo>
                    <a:pt x="8732" y="1294"/>
                    <a:pt x="9031" y="1521"/>
                    <a:pt x="9073" y="1834"/>
                  </a:cubicBezTo>
                  <a:cubicBezTo>
                    <a:pt x="9116" y="2147"/>
                    <a:pt x="8888" y="2446"/>
                    <a:pt x="8576" y="2489"/>
                  </a:cubicBezTo>
                  <a:lnTo>
                    <a:pt x="8504" y="2489"/>
                  </a:lnTo>
                  <a:close/>
                  <a:moveTo>
                    <a:pt x="8504" y="1465"/>
                  </a:moveTo>
                  <a:lnTo>
                    <a:pt x="8448" y="1465"/>
                  </a:lnTo>
                  <a:cubicBezTo>
                    <a:pt x="8334" y="1479"/>
                    <a:pt x="8220" y="1536"/>
                    <a:pt x="8149" y="1635"/>
                  </a:cubicBezTo>
                  <a:cubicBezTo>
                    <a:pt x="8078" y="1735"/>
                    <a:pt x="8049" y="1849"/>
                    <a:pt x="8064" y="1962"/>
                  </a:cubicBezTo>
                  <a:cubicBezTo>
                    <a:pt x="8078" y="2076"/>
                    <a:pt x="8135" y="2190"/>
                    <a:pt x="8234" y="2261"/>
                  </a:cubicBezTo>
                  <a:cubicBezTo>
                    <a:pt x="8334" y="2332"/>
                    <a:pt x="8448" y="2361"/>
                    <a:pt x="8561" y="2346"/>
                  </a:cubicBezTo>
                  <a:cubicBezTo>
                    <a:pt x="8803" y="2318"/>
                    <a:pt x="8974" y="2090"/>
                    <a:pt x="8945" y="1849"/>
                  </a:cubicBezTo>
                  <a:cubicBezTo>
                    <a:pt x="8917" y="1621"/>
                    <a:pt x="8732" y="1465"/>
                    <a:pt x="8504" y="1465"/>
                  </a:cubicBezTo>
                  <a:close/>
                  <a:moveTo>
                    <a:pt x="10758" y="7065"/>
                  </a:moveTo>
                  <a:lnTo>
                    <a:pt x="10775" y="7192"/>
                  </a:lnTo>
                  <a:lnTo>
                    <a:pt x="7701" y="7600"/>
                  </a:lnTo>
                  <a:lnTo>
                    <a:pt x="7684" y="7474"/>
                  </a:lnTo>
                  <a:lnTo>
                    <a:pt x="10758" y="7065"/>
                  </a:lnTo>
                  <a:close/>
                  <a:moveTo>
                    <a:pt x="10815" y="7561"/>
                  </a:moveTo>
                  <a:lnTo>
                    <a:pt x="10832" y="7688"/>
                  </a:lnTo>
                  <a:lnTo>
                    <a:pt x="7759" y="8097"/>
                  </a:lnTo>
                  <a:lnTo>
                    <a:pt x="7742" y="7970"/>
                  </a:lnTo>
                  <a:lnTo>
                    <a:pt x="10815" y="75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21510"/>
          <p:cNvSpPr>
            <a:spLocks noChangeArrowheads="1"/>
          </p:cNvSpPr>
          <p:nvPr/>
        </p:nvSpPr>
        <p:spPr bwMode="auto">
          <a:xfrm>
            <a:off x="660400" y="1457787"/>
            <a:ext cx="6771758" cy="41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绍兴有个禹陵，还有禹庙，你们去过吗？是纪念什么人的？禹是中国上古时代一位圣贤的帝王，也是一位治水英雄，治水就是治理洪水，因为他治水有功，所以人们都尊敬地叫他大禹。相传禹创建了我国第一个奴隶制国家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夏朝。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他是我国传说时代与尧、舜齐名的贤圣帝王，他最卓著的功绩，就是历来被传颂的治理洪水，又划定中国国土为九州（即冀州、兖州、青州、徐州、扬州、荆州、豫州、梁州、雍州）。</a:t>
            </a:r>
          </a:p>
        </p:txBody>
      </p:sp>
      <p:pic>
        <p:nvPicPr>
          <p:cNvPr id="8" name="图片 215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0045" y="1457787"/>
            <a:ext cx="3190041" cy="427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5" name="组合 4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6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课文导入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/>
          <p:cNvGraphicFramePr/>
          <p:nvPr/>
        </p:nvGraphicFramePr>
        <p:xfrm>
          <a:off x="3716021" y="1394180"/>
          <a:ext cx="1469707" cy="1287016"/>
        </p:xfrm>
        <a:graphic>
          <a:graphicData uri="http://schemas.openxmlformats.org/drawingml/2006/table">
            <a:tbl>
              <a:tblPr/>
              <a:tblGrid>
                <a:gridCol w="717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350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7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022350" lvl="2" indent="-3511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339850" lvl="3" indent="-3162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1681480" lvl="4" indent="-33972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rgbClr val="000000"/>
                        </a:buClr>
                        <a:buNone/>
                      </a:pPr>
                      <a:endParaRPr lang="zh-CN" altLang="zh-CN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78530" marR="78530" marT="39265" marB="39265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7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022350" lvl="2" indent="-3511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339850" lvl="3" indent="-3162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1681480" lvl="4" indent="-33972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rgbClr val="000000"/>
                        </a:buClr>
                        <a:buNone/>
                      </a:pPr>
                      <a:endParaRPr lang="zh-CN" altLang="zh-CN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78530" marR="78530" marT="39265" marB="39265">
                    <a:lnL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50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7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022350" lvl="2" indent="-3511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339850" lvl="3" indent="-3162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1681480" lvl="4" indent="-33972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rgbClr val="000000"/>
                        </a:buClr>
                        <a:buNone/>
                      </a:pPr>
                      <a:endParaRPr lang="zh-CN" altLang="zh-CN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78530" marR="78530" marT="39265" marB="39265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7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022350" lvl="2" indent="-3511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339850" lvl="3" indent="-3162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1681480" lvl="4" indent="-33972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rgbClr val="000000"/>
                        </a:buClr>
                        <a:buNone/>
                      </a:pPr>
                      <a:endParaRPr lang="zh-CN" altLang="zh-CN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78530" marR="78530" marT="39265" marB="39265">
                    <a:lnL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183" name="矩形 12"/>
          <p:cNvSpPr>
            <a:spLocks noChangeArrowheads="1"/>
          </p:cNvSpPr>
          <p:nvPr/>
        </p:nvSpPr>
        <p:spPr bwMode="auto">
          <a:xfrm>
            <a:off x="3792672" y="1316795"/>
            <a:ext cx="116567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制</a:t>
            </a:r>
          </a:p>
        </p:txBody>
      </p:sp>
      <p:graphicFrame>
        <p:nvGraphicFramePr>
          <p:cNvPr id="11" name="表格 10"/>
          <p:cNvGraphicFramePr/>
          <p:nvPr/>
        </p:nvGraphicFramePr>
        <p:xfrm>
          <a:off x="6571933" y="1395767"/>
          <a:ext cx="1469707" cy="1287016"/>
        </p:xfrm>
        <a:graphic>
          <a:graphicData uri="http://schemas.openxmlformats.org/drawingml/2006/table">
            <a:tbl>
              <a:tblPr/>
              <a:tblGrid>
                <a:gridCol w="717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350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7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022350" lvl="2" indent="-3511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339850" lvl="3" indent="-3162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1681480" lvl="4" indent="-33972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rgbClr val="000000"/>
                        </a:buClr>
                        <a:buNone/>
                      </a:pPr>
                      <a:endParaRPr lang="zh-CN" altLang="zh-CN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78530" marR="78530" marT="39265" marB="39265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7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022350" lvl="2" indent="-3511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339850" lvl="3" indent="-3162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1681480" lvl="4" indent="-33972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rgbClr val="000000"/>
                        </a:buClr>
                        <a:buNone/>
                      </a:pPr>
                      <a:endParaRPr lang="zh-CN" altLang="zh-CN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78530" marR="78530" marT="39265" marB="39265">
                    <a:lnL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50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7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022350" lvl="2" indent="-3511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339850" lvl="3" indent="-3162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1681480" lvl="4" indent="-33972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rgbClr val="000000"/>
                        </a:buClr>
                        <a:buNone/>
                      </a:pPr>
                      <a:endParaRPr lang="zh-CN" altLang="zh-CN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78530" marR="78530" marT="39265" marB="39265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7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022350" lvl="2" indent="-3511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339850" lvl="3" indent="-3162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1681480" lvl="4" indent="-33972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rgbClr val="000000"/>
                        </a:buClr>
                        <a:buNone/>
                      </a:pPr>
                      <a:endParaRPr lang="zh-CN" altLang="zh-CN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78530" marR="78530" marT="39265" marB="39265">
                    <a:lnL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195" name="矩形 12"/>
          <p:cNvSpPr>
            <a:spLocks noChangeArrowheads="1"/>
          </p:cNvSpPr>
          <p:nvPr/>
        </p:nvSpPr>
        <p:spPr bwMode="auto">
          <a:xfrm>
            <a:off x="6651492" y="1301109"/>
            <a:ext cx="116567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被</a:t>
            </a:r>
          </a:p>
        </p:txBody>
      </p:sp>
      <p:graphicFrame>
        <p:nvGraphicFramePr>
          <p:cNvPr id="13" name="表格 12"/>
          <p:cNvGraphicFramePr/>
          <p:nvPr/>
        </p:nvGraphicFramePr>
        <p:xfrm>
          <a:off x="2578100" y="2899211"/>
          <a:ext cx="1469707" cy="1287016"/>
        </p:xfrm>
        <a:graphic>
          <a:graphicData uri="http://schemas.openxmlformats.org/drawingml/2006/table">
            <a:tbl>
              <a:tblPr/>
              <a:tblGrid>
                <a:gridCol w="717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350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7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022350" lvl="2" indent="-3511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339850" lvl="3" indent="-3162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1681480" lvl="4" indent="-33972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rgbClr val="000000"/>
                        </a:buClr>
                        <a:buNone/>
                      </a:pPr>
                      <a:endParaRPr lang="zh-CN" altLang="zh-CN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78530" marR="78530" marT="39265" marB="39265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7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022350" lvl="2" indent="-3511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339850" lvl="3" indent="-3162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1681480" lvl="4" indent="-33972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rgbClr val="000000"/>
                        </a:buClr>
                        <a:buNone/>
                      </a:pPr>
                      <a:endParaRPr lang="zh-CN" altLang="zh-CN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78530" marR="78530" marT="39265" marB="39265">
                    <a:lnL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50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7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022350" lvl="2" indent="-3511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339850" lvl="3" indent="-3162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1681480" lvl="4" indent="-33972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rgbClr val="000000"/>
                        </a:buClr>
                        <a:buNone/>
                      </a:pPr>
                      <a:endParaRPr lang="zh-CN" altLang="zh-CN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78530" marR="78530" marT="39265" marB="39265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7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022350" lvl="2" indent="-3511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339850" lvl="3" indent="-3162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1681480" lvl="4" indent="-33972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rgbClr val="000000"/>
                        </a:buClr>
                        <a:buNone/>
                      </a:pPr>
                      <a:endParaRPr lang="zh-CN" altLang="zh-CN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78530" marR="78530" marT="39265" marB="39265">
                    <a:lnL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207" name="矩形 12"/>
          <p:cNvSpPr>
            <a:spLocks noChangeArrowheads="1"/>
          </p:cNvSpPr>
          <p:nvPr/>
        </p:nvSpPr>
        <p:spPr bwMode="auto">
          <a:xfrm>
            <a:off x="2637657" y="2826511"/>
            <a:ext cx="116567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理</a:t>
            </a:r>
          </a:p>
        </p:txBody>
      </p:sp>
      <p:graphicFrame>
        <p:nvGraphicFramePr>
          <p:cNvPr id="15" name="表格 14"/>
          <p:cNvGraphicFramePr/>
          <p:nvPr/>
        </p:nvGraphicFramePr>
        <p:xfrm>
          <a:off x="5170488" y="2884923"/>
          <a:ext cx="1469707" cy="1287016"/>
        </p:xfrm>
        <a:graphic>
          <a:graphicData uri="http://schemas.openxmlformats.org/drawingml/2006/table">
            <a:tbl>
              <a:tblPr/>
              <a:tblGrid>
                <a:gridCol w="717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350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7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022350" lvl="2" indent="-3511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339850" lvl="3" indent="-3162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1681480" lvl="4" indent="-33972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rgbClr val="000000"/>
                        </a:buClr>
                        <a:buNone/>
                      </a:pPr>
                      <a:endParaRPr lang="zh-CN" altLang="zh-CN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78530" marR="78530" marT="39265" marB="39265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7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022350" lvl="2" indent="-3511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339850" lvl="3" indent="-3162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1681480" lvl="4" indent="-33972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rgbClr val="000000"/>
                        </a:buClr>
                        <a:buNone/>
                      </a:pPr>
                      <a:endParaRPr lang="zh-CN" altLang="zh-CN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78530" marR="78530" marT="39265" marB="39265">
                    <a:lnL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50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7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022350" lvl="2" indent="-3511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339850" lvl="3" indent="-3162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1681480" lvl="4" indent="-33972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rgbClr val="000000"/>
                        </a:buClr>
                        <a:buNone/>
                      </a:pPr>
                      <a:endParaRPr lang="zh-CN" altLang="zh-CN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78530" marR="78530" marT="39265" marB="39265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7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022350" lvl="2" indent="-3511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339850" lvl="3" indent="-3162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1681480" lvl="4" indent="-33972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rgbClr val="000000"/>
                        </a:buClr>
                        <a:buNone/>
                      </a:pPr>
                      <a:endParaRPr lang="zh-CN" altLang="zh-CN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78530" marR="78530" marT="39265" marB="39265">
                    <a:lnL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219" name="矩形 12"/>
          <p:cNvSpPr>
            <a:spLocks noChangeArrowheads="1"/>
          </p:cNvSpPr>
          <p:nvPr/>
        </p:nvSpPr>
        <p:spPr bwMode="auto">
          <a:xfrm>
            <a:off x="5271703" y="2805156"/>
            <a:ext cx="116567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形</a:t>
            </a:r>
          </a:p>
        </p:txBody>
      </p:sp>
      <p:graphicFrame>
        <p:nvGraphicFramePr>
          <p:cNvPr id="17" name="表格 16"/>
          <p:cNvGraphicFramePr/>
          <p:nvPr/>
        </p:nvGraphicFramePr>
        <p:xfrm>
          <a:off x="7834313" y="2899211"/>
          <a:ext cx="1469707" cy="1287016"/>
        </p:xfrm>
        <a:graphic>
          <a:graphicData uri="http://schemas.openxmlformats.org/drawingml/2006/table">
            <a:tbl>
              <a:tblPr/>
              <a:tblGrid>
                <a:gridCol w="717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350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7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022350" lvl="2" indent="-3511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339850" lvl="3" indent="-3162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1681480" lvl="4" indent="-33972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rgbClr val="000000"/>
                        </a:buClr>
                        <a:buNone/>
                      </a:pPr>
                      <a:endParaRPr lang="zh-CN" altLang="zh-CN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78530" marR="78530" marT="39265" marB="39265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7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022350" lvl="2" indent="-3511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339850" lvl="3" indent="-3162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1681480" lvl="4" indent="-33972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rgbClr val="000000"/>
                        </a:buClr>
                        <a:buNone/>
                      </a:pPr>
                      <a:endParaRPr lang="zh-CN" altLang="zh-CN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78530" marR="78530" marT="39265" marB="39265">
                    <a:lnL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50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7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022350" lvl="2" indent="-3511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339850" lvl="3" indent="-3162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1681480" lvl="4" indent="-33972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rgbClr val="000000"/>
                        </a:buClr>
                        <a:buNone/>
                      </a:pPr>
                      <a:endParaRPr lang="zh-CN" altLang="zh-CN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78530" marR="78530" marT="39265" marB="39265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7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022350" lvl="2" indent="-3511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339850" lvl="3" indent="-3162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1681480" lvl="4" indent="-33972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rgbClr val="000000"/>
                        </a:buClr>
                        <a:buNone/>
                      </a:pPr>
                      <a:endParaRPr lang="zh-CN" altLang="zh-CN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78530" marR="78530" marT="39265" marB="39265">
                    <a:lnL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231" name="矩形 12"/>
          <p:cNvSpPr>
            <a:spLocks noChangeArrowheads="1"/>
          </p:cNvSpPr>
          <p:nvPr/>
        </p:nvSpPr>
        <p:spPr bwMode="auto">
          <a:xfrm>
            <a:off x="7941310" y="2850482"/>
            <a:ext cx="116567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治</a:t>
            </a:r>
          </a:p>
        </p:txBody>
      </p:sp>
      <p:graphicFrame>
        <p:nvGraphicFramePr>
          <p:cNvPr id="19" name="表格 18"/>
          <p:cNvGraphicFramePr/>
          <p:nvPr/>
        </p:nvGraphicFramePr>
        <p:xfrm>
          <a:off x="1902803" y="4460319"/>
          <a:ext cx="1469707" cy="1287016"/>
        </p:xfrm>
        <a:graphic>
          <a:graphicData uri="http://schemas.openxmlformats.org/drawingml/2006/table">
            <a:tbl>
              <a:tblPr/>
              <a:tblGrid>
                <a:gridCol w="717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350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7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022350" lvl="2" indent="-3511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339850" lvl="3" indent="-3162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1681480" lvl="4" indent="-33972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rgbClr val="000000"/>
                        </a:buClr>
                        <a:buNone/>
                      </a:pPr>
                      <a:endParaRPr lang="zh-CN" altLang="zh-CN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78530" marR="78530" marT="39265" marB="39265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7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022350" lvl="2" indent="-3511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339850" lvl="3" indent="-3162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1681480" lvl="4" indent="-33972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rgbClr val="000000"/>
                        </a:buClr>
                        <a:buNone/>
                      </a:pPr>
                      <a:endParaRPr lang="zh-CN" altLang="zh-CN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78530" marR="78530" marT="39265" marB="39265">
                    <a:lnL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50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7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022350" lvl="2" indent="-3511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339850" lvl="3" indent="-3162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1681480" lvl="4" indent="-33972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rgbClr val="000000"/>
                        </a:buClr>
                        <a:buNone/>
                      </a:pPr>
                      <a:endParaRPr lang="zh-CN" altLang="zh-CN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78530" marR="78530" marT="39265" marB="39265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7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022350" lvl="2" indent="-3511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339850" lvl="3" indent="-3162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1681480" lvl="4" indent="-33972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rgbClr val="000000"/>
                        </a:buClr>
                        <a:buNone/>
                      </a:pPr>
                      <a:endParaRPr lang="zh-CN" altLang="zh-CN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78530" marR="78530" marT="39265" marB="39265">
                    <a:lnL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243" name="矩形 12"/>
          <p:cNvSpPr>
            <a:spLocks noChangeArrowheads="1"/>
          </p:cNvSpPr>
          <p:nvPr/>
        </p:nvSpPr>
        <p:spPr bwMode="auto">
          <a:xfrm>
            <a:off x="1997445" y="4455479"/>
            <a:ext cx="116567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洪</a:t>
            </a:r>
          </a:p>
        </p:txBody>
      </p:sp>
      <p:graphicFrame>
        <p:nvGraphicFramePr>
          <p:cNvPr id="21" name="表格 20"/>
          <p:cNvGraphicFramePr/>
          <p:nvPr/>
        </p:nvGraphicFramePr>
        <p:xfrm>
          <a:off x="4134828" y="4446031"/>
          <a:ext cx="1469707" cy="1287016"/>
        </p:xfrm>
        <a:graphic>
          <a:graphicData uri="http://schemas.openxmlformats.org/drawingml/2006/table">
            <a:tbl>
              <a:tblPr/>
              <a:tblGrid>
                <a:gridCol w="717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350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7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022350" lvl="2" indent="-3511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339850" lvl="3" indent="-3162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1681480" lvl="4" indent="-33972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rgbClr val="000000"/>
                        </a:buClr>
                        <a:buNone/>
                      </a:pPr>
                      <a:endParaRPr lang="zh-CN" altLang="zh-CN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78530" marR="78530" marT="39265" marB="39265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7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022350" lvl="2" indent="-3511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339850" lvl="3" indent="-3162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1681480" lvl="4" indent="-33972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rgbClr val="000000"/>
                        </a:buClr>
                        <a:buNone/>
                      </a:pPr>
                      <a:endParaRPr lang="zh-CN" altLang="zh-CN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78530" marR="78530" marT="39265" marB="39265">
                    <a:lnL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50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7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022350" lvl="2" indent="-3511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339850" lvl="3" indent="-3162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1681480" lvl="4" indent="-33972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rgbClr val="000000"/>
                        </a:buClr>
                        <a:buNone/>
                      </a:pPr>
                      <a:endParaRPr lang="zh-CN" altLang="zh-CN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78530" marR="78530" marT="39265" marB="39265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7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022350" lvl="2" indent="-3511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339850" lvl="3" indent="-3162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1681480" lvl="4" indent="-33972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rgbClr val="000000"/>
                        </a:buClr>
                        <a:buNone/>
                      </a:pPr>
                      <a:endParaRPr lang="zh-CN" altLang="zh-CN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78530" marR="78530" marT="39265" marB="39265">
                    <a:lnL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255" name="矩形 12"/>
          <p:cNvSpPr>
            <a:spLocks noChangeArrowheads="1"/>
          </p:cNvSpPr>
          <p:nvPr/>
        </p:nvSpPr>
        <p:spPr bwMode="auto">
          <a:xfrm>
            <a:off x="4225321" y="4381531"/>
            <a:ext cx="116567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害</a:t>
            </a:r>
          </a:p>
        </p:txBody>
      </p:sp>
      <p:graphicFrame>
        <p:nvGraphicFramePr>
          <p:cNvPr id="23" name="表格 22"/>
          <p:cNvGraphicFramePr/>
          <p:nvPr/>
        </p:nvGraphicFramePr>
        <p:xfrm>
          <a:off x="6511316" y="4460319"/>
          <a:ext cx="1421988" cy="1287016"/>
        </p:xfrm>
        <a:graphic>
          <a:graphicData uri="http://schemas.openxmlformats.org/drawingml/2006/table">
            <a:tbl>
              <a:tblPr/>
              <a:tblGrid>
                <a:gridCol w="669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350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7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022350" lvl="2" indent="-3511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339850" lvl="3" indent="-3162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1681480" lvl="4" indent="-33972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rgbClr val="000000"/>
                        </a:buClr>
                        <a:buNone/>
                      </a:pPr>
                      <a:endParaRPr lang="zh-CN" altLang="zh-CN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78530" marR="78530" marT="39265" marB="39265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7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022350" lvl="2" indent="-3511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339850" lvl="3" indent="-3162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1681480" lvl="4" indent="-33972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rgbClr val="000000"/>
                        </a:buClr>
                        <a:buNone/>
                      </a:pPr>
                      <a:endParaRPr lang="zh-CN" altLang="zh-CN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78530" marR="78530" marT="39265" marB="39265">
                    <a:lnL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50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7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022350" lvl="2" indent="-3511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339850" lvl="3" indent="-3162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1681480" lvl="4" indent="-33972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rgbClr val="000000"/>
                        </a:buClr>
                        <a:buNone/>
                      </a:pPr>
                      <a:endParaRPr lang="zh-CN" altLang="zh-CN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78530" marR="78530" marT="39265" marB="39265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7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022350" lvl="2" indent="-3511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339850" lvl="3" indent="-3162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1681480" lvl="4" indent="-33972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rgbClr val="000000"/>
                        </a:buClr>
                        <a:buNone/>
                      </a:pPr>
                      <a:endParaRPr lang="zh-CN" altLang="zh-CN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78530" marR="78530" marT="39265" marB="39265">
                    <a:lnL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267" name="矩形 12"/>
          <p:cNvSpPr>
            <a:spLocks noChangeArrowheads="1"/>
          </p:cNvSpPr>
          <p:nvPr/>
        </p:nvSpPr>
        <p:spPr bwMode="auto">
          <a:xfrm>
            <a:off x="6555381" y="4422218"/>
            <a:ext cx="116567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姓</a:t>
            </a:r>
          </a:p>
        </p:txBody>
      </p:sp>
      <p:graphicFrame>
        <p:nvGraphicFramePr>
          <p:cNvPr id="26" name="表格 25"/>
          <p:cNvGraphicFramePr/>
          <p:nvPr/>
        </p:nvGraphicFramePr>
        <p:xfrm>
          <a:off x="8671904" y="4446031"/>
          <a:ext cx="1421989" cy="1287016"/>
        </p:xfrm>
        <a:graphic>
          <a:graphicData uri="http://schemas.openxmlformats.org/drawingml/2006/table">
            <a:tbl>
              <a:tblPr/>
              <a:tblGrid>
                <a:gridCol w="669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350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7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022350" lvl="2" indent="-3511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339850" lvl="3" indent="-3162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1681480" lvl="4" indent="-33972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rgbClr val="000000"/>
                        </a:buClr>
                        <a:buNone/>
                      </a:pPr>
                      <a:endParaRPr lang="zh-CN" altLang="zh-CN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78530" marR="78530" marT="39265" marB="39265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7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022350" lvl="2" indent="-3511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339850" lvl="3" indent="-3162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1681480" lvl="4" indent="-33972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rgbClr val="000000"/>
                        </a:buClr>
                        <a:buNone/>
                      </a:pPr>
                      <a:endParaRPr lang="zh-CN" altLang="zh-CN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78530" marR="78530" marT="39265" marB="39265">
                    <a:lnL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50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7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022350" lvl="2" indent="-3511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339850" lvl="3" indent="-3162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1681480" lvl="4" indent="-33972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rgbClr val="000000"/>
                        </a:buClr>
                        <a:buNone/>
                      </a:pPr>
                      <a:endParaRPr lang="zh-CN" altLang="zh-CN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78530" marR="78530" marT="39265" marB="39265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69925" lvl="1" indent="-3257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022350" lvl="2" indent="-35115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339850" lvl="3" indent="-3162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1681480" lvl="4" indent="-339725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Clr>
                          <a:srgbClr val="000000"/>
                        </a:buClr>
                        <a:buNone/>
                      </a:pPr>
                      <a:endParaRPr lang="zh-CN" altLang="zh-CN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78530" marR="78530" marT="39265" marB="39265">
                    <a:lnL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0000"/>
                      </a:solidFill>
                      <a:prstDash val="sysDot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279" name="矩形 12"/>
          <p:cNvSpPr>
            <a:spLocks noChangeArrowheads="1"/>
          </p:cNvSpPr>
          <p:nvPr/>
        </p:nvSpPr>
        <p:spPr bwMode="auto">
          <a:xfrm>
            <a:off x="8693584" y="4447845"/>
            <a:ext cx="116567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通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305216" y="259882"/>
            <a:ext cx="1990231" cy="681343"/>
            <a:chOff x="305216" y="259882"/>
            <a:chExt cx="1012164" cy="346508"/>
          </a:xfrm>
        </p:grpSpPr>
        <p:sp>
          <p:nvSpPr>
            <p:cNvPr id="25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字词积累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/>
      <p:bldP spid="7195" grpId="0"/>
      <p:bldP spid="7207" grpId="0"/>
      <p:bldP spid="7219" grpId="0"/>
      <p:bldP spid="7231" grpId="0"/>
      <p:bldP spid="7243" grpId="0"/>
      <p:bldP spid="7255" grpId="0"/>
      <p:bldP spid="7267" grpId="0"/>
      <p:bldP spid="72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剪去对角的矩形 1"/>
          <p:cNvSpPr/>
          <p:nvPr/>
        </p:nvSpPr>
        <p:spPr>
          <a:xfrm>
            <a:off x="1951055" y="1135136"/>
            <a:ext cx="8289890" cy="4790882"/>
          </a:xfrm>
          <a:prstGeom prst="snip2DiagRect">
            <a:avLst/>
          </a:prstGeom>
          <a:solidFill>
            <a:srgbClr val="FFB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2077217" y="1238743"/>
            <a:ext cx="1785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扩词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83583" y="1238743"/>
            <a:ext cx="74168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治理、治病、治家、治本、自治</a:t>
            </a:r>
          </a:p>
          <a:p>
            <a:pPr marL="0" marR="0" lvl="0" indent="0" defTabSz="914400" eaLnBrk="0" fontAlgn="auto" latinLnBrk="0" hangingPunct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洪亮、洪水、洪大、山洪、分洪</a:t>
            </a:r>
          </a:p>
          <a:p>
            <a:pPr marL="0" marR="0" lvl="0" indent="0" defTabSz="914400" eaLnBrk="0" fontAlgn="auto" latinLnBrk="0" hangingPunct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害虫、害人、害处、害眼、遇害</a:t>
            </a:r>
          </a:p>
          <a:p>
            <a:pPr marL="0" marR="0" lvl="0" indent="0" defTabSz="914400" eaLnBrk="0" fontAlgn="auto" latinLnBrk="0" hangingPunct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姓名、百姓、贵姓、李姓、姓王</a:t>
            </a:r>
          </a:p>
          <a:p>
            <a:pPr marL="0" marR="0" lvl="0" indent="0" defTabSz="914400" eaLnBrk="0" fontAlgn="auto" latinLnBrk="0" hangingPunct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理由、讲理、说理、理发、条理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3504083" y="1238743"/>
            <a:ext cx="1731962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治：</a:t>
            </a:r>
          </a:p>
          <a:p>
            <a:pPr marL="0" marR="0" lvl="0" indent="0" defTabSz="914400" eaLnBrk="0" fontAlgn="auto" latinLnBrk="0" hangingPunct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洪：</a:t>
            </a:r>
          </a:p>
          <a:p>
            <a:pPr marL="0" marR="0" lvl="0" indent="0" defTabSz="914400" eaLnBrk="0" fontAlgn="auto" latinLnBrk="0" hangingPunct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害：</a:t>
            </a:r>
          </a:p>
          <a:p>
            <a:pPr marL="0" marR="0" lvl="0" indent="0" defTabSz="914400" eaLnBrk="0" fontAlgn="auto" latinLnBrk="0" hangingPunct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姓：</a:t>
            </a:r>
          </a:p>
          <a:p>
            <a:pPr marL="0" marR="0" lvl="0" indent="0" defTabSz="914400" eaLnBrk="0" fontAlgn="auto" latinLnBrk="0" hangingPunct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理：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05216" y="259882"/>
            <a:ext cx="1990231" cy="681343"/>
            <a:chOff x="305216" y="259882"/>
            <a:chExt cx="1012164" cy="346508"/>
          </a:xfrm>
        </p:grpSpPr>
        <p:sp>
          <p:nvSpPr>
            <p:cNvPr id="9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字词积累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5134979" y="1232865"/>
            <a:ext cx="35290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大禹治水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8414" y="2008008"/>
            <a:ext cx="6581333" cy="4035131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softEdge rad="63500"/>
          </a:effectLst>
        </p:spPr>
      </p:pic>
      <p:grpSp>
        <p:nvGrpSpPr>
          <p:cNvPr id="5" name="组合 4"/>
          <p:cNvGrpSpPr/>
          <p:nvPr/>
        </p:nvGrpSpPr>
        <p:grpSpPr>
          <a:xfrm>
            <a:off x="305216" y="259882"/>
            <a:ext cx="1990231" cy="681343"/>
            <a:chOff x="305216" y="259882"/>
            <a:chExt cx="1012164" cy="346508"/>
          </a:xfrm>
        </p:grpSpPr>
        <p:sp>
          <p:nvSpPr>
            <p:cNvPr id="6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16712" y="2492556"/>
            <a:ext cx="5786699" cy="220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因为洪水泛滥，淹没了农田，冲毁了房屋，人民生活痛苦极了。大家都渴望安定的生活，所以治理洪水。</a:t>
            </a:r>
          </a:p>
        </p:txBody>
      </p:sp>
      <p:sp>
        <p:nvSpPr>
          <p:cNvPr id="10243" name="矩形 1"/>
          <p:cNvSpPr>
            <a:spLocks noChangeArrowheads="1"/>
          </p:cNvSpPr>
          <p:nvPr/>
        </p:nvSpPr>
        <p:spPr bwMode="auto">
          <a:xfrm>
            <a:off x="305216" y="1866369"/>
            <a:ext cx="5835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阅读课文，说说为什么要治水？</a:t>
            </a:r>
          </a:p>
        </p:txBody>
      </p:sp>
      <p:pic>
        <p:nvPicPr>
          <p:cNvPr id="10" name="图片 74753"/>
          <p:cNvPicPr>
            <a:picLocks noChangeAspect="1" noChangeArrowheads="1"/>
          </p:cNvPicPr>
          <p:nvPr/>
        </p:nvPicPr>
        <p:blipFill>
          <a:blip r:embed="rId2" cstate="print">
            <a:lum bright="18000" contrast="-24000"/>
          </a:blip>
          <a:srcRect/>
          <a:stretch>
            <a:fillRect/>
          </a:stretch>
        </p:blipFill>
        <p:spPr bwMode="auto">
          <a:xfrm>
            <a:off x="6688394" y="2223155"/>
            <a:ext cx="4014176" cy="2740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4" cy="346508"/>
          </a:xfrm>
        </p:grpSpPr>
        <p:sp>
          <p:nvSpPr>
            <p:cNvPr id="8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4"/>
          <p:cNvSpPr>
            <a:spLocks noChangeArrowheads="1"/>
          </p:cNvSpPr>
          <p:nvPr/>
        </p:nvSpPr>
        <p:spPr bwMode="auto">
          <a:xfrm>
            <a:off x="563542" y="1835780"/>
            <a:ext cx="527009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禹离开自己的家乡，一去就是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年，曾经三次路过自己的家门，但他一次也没有进去看一看。</a:t>
            </a:r>
          </a:p>
        </p:txBody>
      </p:sp>
      <p:pic>
        <p:nvPicPr>
          <p:cNvPr id="6" name="图片 849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8092" y="1835780"/>
            <a:ext cx="4764126" cy="3451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674490" y="1312560"/>
            <a:ext cx="35290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三过家门而不入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05216" y="259882"/>
            <a:ext cx="1990231" cy="681343"/>
            <a:chOff x="305216" y="259882"/>
            <a:chExt cx="1012164" cy="346508"/>
          </a:xfrm>
        </p:grpSpPr>
        <p:sp>
          <p:nvSpPr>
            <p:cNvPr id="9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29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888" y="1835402"/>
            <a:ext cx="3760165" cy="2969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1" name="矩形 82947"/>
          <p:cNvSpPr>
            <a:spLocks noChangeArrowheads="1"/>
          </p:cNvSpPr>
          <p:nvPr/>
        </p:nvSpPr>
        <p:spPr bwMode="auto">
          <a:xfrm>
            <a:off x="674490" y="1423059"/>
            <a:ext cx="5883557" cy="378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大禹为什么三次路过自己的家门都不回去看一看，难道他不想自己的妻儿吗？如果是你，当你几见不到你的父母，你会怎么想？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05216" y="259882"/>
            <a:ext cx="1990231" cy="681343"/>
            <a:chOff x="305216" y="259882"/>
            <a:chExt cx="1012164" cy="346508"/>
          </a:xfrm>
        </p:grpSpPr>
        <p:sp>
          <p:nvSpPr>
            <p:cNvPr id="6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4"/>
          <p:cNvSpPr>
            <a:spLocks noChangeArrowheads="1"/>
          </p:cNvSpPr>
          <p:nvPr/>
        </p:nvSpPr>
        <p:spPr bwMode="auto">
          <a:xfrm>
            <a:off x="660400" y="1711385"/>
            <a:ext cx="536749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大家说说一周有多少天？一个月多少天？一年多少天？十三年知道多少天？十三年四千七百多天哪！这期间他没有回过家，而仅有的三次路过家门的机会，他都没回家看一看，这是一种什么精神？</a:t>
            </a:r>
          </a:p>
        </p:txBody>
      </p:sp>
      <p:pic>
        <p:nvPicPr>
          <p:cNvPr id="6" name="图片 849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7545" y="2233943"/>
            <a:ext cx="4082894" cy="2958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674490" y="1255331"/>
            <a:ext cx="35290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三过家门而不入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05216" y="259882"/>
            <a:ext cx="1990231" cy="681343"/>
            <a:chOff x="305216" y="259882"/>
            <a:chExt cx="1012164" cy="346508"/>
          </a:xfrm>
        </p:grpSpPr>
        <p:sp>
          <p:nvSpPr>
            <p:cNvPr id="9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787</Words>
  <Application>Microsoft Office PowerPoint</Application>
  <PresentationFormat>宽屏</PresentationFormat>
  <Paragraphs>71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Calibri</vt:lpstr>
      <vt:lpstr>思源黑体 CN Light</vt:lpstr>
      <vt:lpstr>Wingdings</vt:lpstr>
      <vt:lpstr>Arial</vt:lpstr>
      <vt:lpstr>FandolFang R</vt:lpstr>
      <vt:lpstr>Calibri Light</vt:lpstr>
      <vt:lpstr>Office 主题</vt:lpstr>
      <vt:lpstr>自定义设计方案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2020-10-19T02:44:40Z</dcterms:created>
  <dcterms:modified xsi:type="dcterms:W3CDTF">2021-01-08T23:47:11Z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