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3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  <p:sldMasterId id="2147483664" r:id="rId3"/>
    <p:sldMasterId id="2147483699" r:id="rId4"/>
  </p:sldMasterIdLst>
  <p:notesMasterIdLst>
    <p:notesMasterId r:id="rId24"/>
  </p:notesMasterIdLst>
  <p:sldIdLst>
    <p:sldId id="256" r:id="rId5"/>
    <p:sldId id="1056" r:id="rId6"/>
    <p:sldId id="1057" r:id="rId7"/>
    <p:sldId id="1058" r:id="rId8"/>
    <p:sldId id="1059" r:id="rId9"/>
    <p:sldId id="1061" r:id="rId10"/>
    <p:sldId id="1062" r:id="rId11"/>
    <p:sldId id="1063" r:id="rId12"/>
    <p:sldId id="1064" r:id="rId13"/>
    <p:sldId id="1065" r:id="rId14"/>
    <p:sldId id="1066" r:id="rId15"/>
    <p:sldId id="1067" r:id="rId16"/>
    <p:sldId id="1068" r:id="rId17"/>
    <p:sldId id="1069" r:id="rId18"/>
    <p:sldId id="1070" r:id="rId19"/>
    <p:sldId id="1072" r:id="rId20"/>
    <p:sldId id="287" r:id="rId21"/>
    <p:sldId id="1074" r:id="rId22"/>
    <p:sldId id="257" r:id="rId23"/>
  </p:sldIdLst>
  <p:sldSz cx="12192000" cy="6858000"/>
  <p:notesSz cx="6858000" cy="9144000"/>
  <p:embeddedFontLst>
    <p:embeddedFont>
      <p:font typeface="FandolFang R" panose="02010600030101010101" charset="-122"/>
      <p:regular r:id="rId25"/>
    </p:embeddedFont>
    <p:embeddedFont>
      <p:font typeface="OPPOSans L" panose="02010600030101010101" charset="-122"/>
      <p:regular r:id="rId26"/>
    </p:embeddedFont>
    <p:embeddedFont>
      <p:font typeface="OPPOSans R" panose="02010600030101010101" charset="-122"/>
      <p:regular r:id="rId27"/>
    </p:embeddedFont>
    <p:embeddedFont>
      <p:font typeface="思源黑体 CN Light" panose="02010600030101010101" charset="-122"/>
      <p:regular r:id="rId28"/>
    </p:embeddedFont>
    <p:embeddedFont>
      <p:font typeface="Calibri" panose="020F0502020204030204" pitchFamily="34" charset="0"/>
      <p:regular r:id="rId29"/>
      <p:bold r:id="rId30"/>
      <p:italic r:id="rId31"/>
      <p:boldItalic r:id="rId32"/>
    </p:embeddedFont>
    <p:embeddedFont>
      <p:font typeface="Calibri Light" panose="020F0302020204030204" pitchFamily="34" charset="0"/>
      <p:regular r:id="rId33"/>
      <p:italic r:id="rId34"/>
    </p:embeddedFont>
  </p:embeddedFontLst>
  <p:custDataLst>
    <p:tags r:id="rId3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3840">
          <p15:clr>
            <a:srgbClr val="A4A3A4"/>
          </p15:clr>
        </p15:guide>
        <p15:guide id="3" pos="416">
          <p15:clr>
            <a:srgbClr val="A4A3A4"/>
          </p15:clr>
        </p15:guide>
        <p15:guide id="4" pos="7256">
          <p15:clr>
            <a:srgbClr val="A4A3A4"/>
          </p15:clr>
        </p15:guide>
        <p15:guide id="5" orient="horz" pos="572">
          <p15:clr>
            <a:srgbClr val="A4A3A4"/>
          </p15:clr>
        </p15:guide>
        <p15:guide id="6" orient="horz" pos="51">
          <p15:clr>
            <a:srgbClr val="A4A3A4"/>
          </p15:clr>
        </p15:guide>
        <p15:guide id="7" orient="horz" pos="3929">
          <p15:clr>
            <a:srgbClr val="A4A3A4"/>
          </p15:clr>
        </p15:guide>
        <p15:guide id="8" orient="horz" pos="386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0C1"/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66" d="100"/>
          <a:sy n="66" d="100"/>
        </p:scale>
        <p:origin x="2172" y="882"/>
      </p:cViewPr>
      <p:guideLst>
        <p:guide orient="horz" pos="4320"/>
        <p:guide pos="3840"/>
        <p:guide pos="416"/>
        <p:guide pos="7256"/>
        <p:guide orient="horz" pos="572"/>
        <p:guide orient="horz" pos="51"/>
        <p:guide orient="horz" pos="3929"/>
        <p:guide orient="horz" pos="386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2.fntdata"/><Relationship Id="rId39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font" Target="fonts/font10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font" Target="fonts/font4.fntdata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7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81B2155F-B76B-4A2D-8896-E1BB456BCC62}" type="datetimeFigureOut">
              <a:rPr lang="zh-CN" altLang="en-US" smtClean="0"/>
              <a:t>2021/1/9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5848F4EE-7392-401B-8D26-BA8E71508F29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4AF39AF-2281-4A67-BEFF-C4B1DAD081C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  <a:cs typeface="+mn-cs"/>
              </a:rPr>
              <a:t>17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e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re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: 圆角 7"/>
          <p:cNvSpPr/>
          <p:nvPr userDrawn="1"/>
        </p:nvSpPr>
        <p:spPr>
          <a:xfrm rot="10800000" flipV="1">
            <a:off x="10777854" y="6342380"/>
            <a:ext cx="1627506" cy="37846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85000"/>
                  <a:alpha val="0"/>
                </a:schemeClr>
              </a:gs>
              <a:gs pos="100000">
                <a:schemeClr val="bg1">
                  <a:lumMod val="85000"/>
                  <a:alpha val="58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OPPOSans R" panose="00020600040101010101" pitchFamily="18" charset="-122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5D328-291A-47AC-BDFD-986BBBD9F7A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A03F8-67D8-4B14-B435-8036BD8CFE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F288E0-7875-42C4-84C8-98DBBD3BF4D2}" type="datetimeFigureOut">
              <a:rPr lang="zh-CN" altLang="en-US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AD2515-411A-4CDD-8D18-1857A890BEE1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F288E0-7875-42C4-84C8-98DBBD3BF4D2}" type="datetimeFigureOut">
              <a:rPr lang="zh-CN" altLang="en-US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CAF276-3C28-4DB4-9BF2-D8B92777354C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F288E0-7875-42C4-84C8-98DBBD3BF4D2}" type="datetimeFigureOut">
              <a:rPr lang="zh-CN" altLang="en-US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728129-02FC-44E6-9527-4D31CC5043EE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F288E0-7875-42C4-84C8-98DBBD3BF4D2}" type="datetimeFigureOut">
              <a:rPr lang="zh-CN" altLang="en-US"/>
              <a:t>2021/1/9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CE19B8-34FA-4DA9-8581-D93B38062C4C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F288E0-7875-42C4-84C8-98DBBD3BF4D2}" type="datetimeFigureOut">
              <a:rPr lang="zh-CN" altLang="en-US"/>
              <a:t>2021/1/9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B0E990-6C2B-4CBD-AF78-60EFFB176F8C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F288E0-7875-42C4-84C8-98DBBD3BF4D2}" type="datetimeFigureOut">
              <a:rPr lang="zh-CN" altLang="en-US"/>
              <a:t>2021/1/9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34A9F6-8734-47E1-A998-04833388829D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F288E0-7875-42C4-84C8-98DBBD3BF4D2}" type="datetimeFigureOut">
              <a:rPr lang="zh-CN" altLang="en-US"/>
              <a:t>2021/1/9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730BA6-9B4B-4FAD-B1D8-47E78562F511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F288E0-7875-42C4-84C8-98DBBD3BF4D2}" type="datetimeFigureOut">
              <a:rPr lang="zh-CN" altLang="en-US"/>
              <a:t>2021/1/9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793E0B-7AEF-4728-A426-09F4D18604E7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F288E0-7875-42C4-84C8-98DBBD3BF4D2}" type="datetimeFigureOut">
              <a:rPr lang="zh-CN" altLang="en-US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B8AE4B-A0D0-40B0-9DBC-B6A989A45B48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F288E0-7875-42C4-84C8-98DBBD3BF4D2}" type="datetimeFigureOut">
              <a:rPr lang="zh-CN" altLang="en-US"/>
              <a:t>2021/1/9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7A43D1-FBFD-4931-A510-1108D642BE18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F288E0-7875-42C4-84C8-98DBBD3BF4D2}" type="datetimeFigureOut">
              <a:rPr lang="zh-CN" altLang="en-US"/>
              <a:t>2021/1/9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E23A4E-DF81-4A48-A393-25C415A65829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F288E0-7875-42C4-84C8-98DBBD3BF4D2}" type="datetimeFigureOut">
              <a:rPr lang="zh-CN" altLang="en-US"/>
              <a:t>2021/1/9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465D58-60A2-442F-8760-035CA8F5E496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F288E0-7875-42C4-84C8-98DBBD3BF4D2}" type="datetimeFigureOut">
              <a:rPr lang="zh-CN" altLang="en-US"/>
              <a:t>2021/1/9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EED547-393A-4CBD-A2E5-D8A8075A90CF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F288E0-7875-42C4-84C8-98DBBD3BF4D2}" type="datetimeFigureOut">
              <a:rPr lang="zh-CN" altLang="en-US"/>
              <a:t>2021/1/9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1B8FFF-2503-408C-92C7-6A4C72CC635C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F288E0-7875-42C4-84C8-98DBBD3BF4D2}" type="datetimeFigureOut">
              <a:rPr lang="zh-CN" altLang="en-US"/>
              <a:t>2021/1/9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FBB3E3-3BD2-4C71-A1DE-0F32406B9692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F288E0-7875-42C4-84C8-98DBBD3BF4D2}" type="datetimeFigureOut">
              <a:rPr lang="zh-CN" altLang="en-US"/>
              <a:t>2021/1/9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872255-518A-4896-B988-7901AC2E1030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F288E0-7875-42C4-84C8-98DBBD3BF4D2}" type="datetimeFigureOut">
              <a:rPr lang="zh-CN" altLang="en-US"/>
              <a:t>2021/1/9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AD2226-7D68-468E-BB65-800CE94D2CD4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F288E0-7875-42C4-84C8-98DBBD3BF4D2}" type="datetimeFigureOut">
              <a:rPr lang="zh-CN" altLang="en-US"/>
              <a:t>2021/1/9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5978D7-9ABA-4C38-90E3-2E379A6C62DF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F288E0-7875-42C4-84C8-98DBBD3BF4D2}" type="datetimeFigureOut">
              <a:rPr lang="zh-CN" altLang="en-US"/>
              <a:t>2021/1/9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BF1502-52E7-4EDE-8E2D-DB60114C58EB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F288E0-7875-42C4-84C8-98DBBD3BF4D2}" type="datetimeFigureOut">
              <a:rPr lang="zh-CN" altLang="en-US"/>
              <a:t>2021/1/9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DF2ED5-0BE2-4985-B5B6-1BBAFF63DFE8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F288E0-7875-42C4-84C8-98DBBD3BF4D2}" type="datetimeFigureOut">
              <a:rPr lang="zh-CN" altLang="en-US"/>
              <a:t>2021/1/9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AAA607-D3A4-4032-B233-8316B2540CA8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F288E0-7875-42C4-84C8-98DBBD3BF4D2}" type="datetimeFigureOut">
              <a:rPr lang="zh-CN" altLang="en-US"/>
              <a:t>2021/1/9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E543C4-6BB2-46D1-99B6-CC97A32BE8CB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F288E0-7875-42C4-84C8-98DBBD3BF4D2}" type="datetimeFigureOut">
              <a:rPr lang="zh-CN" altLang="en-US"/>
              <a:t>2021/1/9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B3807E-CCC6-475E-A5F0-BD7CC16F1133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F288E0-7875-42C4-84C8-98DBBD3BF4D2}" type="datetimeFigureOut">
              <a:rPr lang="zh-CN" altLang="en-US"/>
              <a:t>2021/1/9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5EC519-5158-46C2-A2B4-F20E78AC3409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F288E0-7875-42C4-84C8-98DBBD3BF4D2}" type="datetimeFigureOut">
              <a:rPr lang="zh-CN" altLang="en-US"/>
              <a:t>2021/1/9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A9EBBA-1647-4643-8AE6-7444AC3D4F9C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F288E0-7875-42C4-84C8-98DBBD3BF4D2}" type="datetimeFigureOut">
              <a:rPr lang="zh-CN" altLang="en-US"/>
              <a:t>2021/1/9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DAA401-3268-460C-B9FE-84B3F59CD191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F288E0-7875-42C4-84C8-98DBBD3BF4D2}" type="datetimeFigureOut">
              <a:rPr lang="zh-CN" altLang="en-US"/>
              <a:t>2021/1/9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AF0B7B-49AA-4141-9048-5B87CF2591C9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F288E0-7875-42C4-84C8-98DBBD3BF4D2}" type="datetimeFigureOut">
              <a:rPr lang="zh-CN" altLang="en-US"/>
              <a:t>2021/1/9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160B62-CD75-4449-896D-CCCB878DAE16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F288E0-7875-42C4-84C8-98DBBD3BF4D2}" type="datetimeFigureOut">
              <a:rPr lang="zh-CN" altLang="en-US"/>
              <a:t>2021/1/9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9DE466-81B4-4640-890C-5678D0A5281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F288E0-7875-42C4-84C8-98DBBD3BF4D2}" type="datetimeFigureOut">
              <a:rPr lang="zh-CN" altLang="en-US"/>
              <a:t>2021/1/9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C67CCB-2909-48B2-AAC7-E177B6A38DD3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F288E0-7875-42C4-84C8-98DBBD3BF4D2}" type="datetimeFigureOut">
              <a:rPr lang="zh-CN" altLang="en-US"/>
              <a:t>2021/1/9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548549-23AB-4275-B55B-5A311ED999D0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F288E0-7875-42C4-84C8-98DBBD3BF4D2}" type="datetimeFigureOut">
              <a:rPr lang="zh-CN" altLang="en-US"/>
              <a:t>2021/1/9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23C5BD-4FBF-4DC3-8D39-52C911F11CCC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F288E0-7875-42C4-84C8-98DBBD3BF4D2}" type="datetimeFigureOut">
              <a:rPr lang="zh-CN" altLang="en-US"/>
              <a:t>2021/1/9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53F03D-B3D2-4134-9B77-F12D11D65C97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F288E0-7875-42C4-84C8-98DBBD3BF4D2}" type="datetimeFigureOut">
              <a:rPr lang="zh-CN" altLang="en-US"/>
              <a:t>2021/1/9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9ECD33-69AD-4455-8C6B-E9F4FE32DEA3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5D328-291A-47AC-BDFD-986BBBD9F7A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A03F8-67D8-4B14-B435-8036BD8CFE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5D328-291A-47AC-BDFD-986BBBD9F7A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A03F8-67D8-4B14-B435-8036BD8CFE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18" Type="http://schemas.openxmlformats.org/officeDocument/2006/relationships/slideLayout" Target="../slideLayouts/slideLayout32.xml"/><Relationship Id="rId26" Type="http://schemas.openxmlformats.org/officeDocument/2006/relationships/slideLayout" Target="../slideLayouts/slideLayout40.xml"/><Relationship Id="rId3" Type="http://schemas.openxmlformats.org/officeDocument/2006/relationships/slideLayout" Target="../slideLayouts/slideLayout17.xml"/><Relationship Id="rId21" Type="http://schemas.openxmlformats.org/officeDocument/2006/relationships/slideLayout" Target="../slideLayouts/slideLayout35.xml"/><Relationship Id="rId34" Type="http://schemas.openxmlformats.org/officeDocument/2006/relationships/slideLayout" Target="../slideLayouts/slideLayout48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slideLayout" Target="../slideLayouts/slideLayout31.xml"/><Relationship Id="rId25" Type="http://schemas.openxmlformats.org/officeDocument/2006/relationships/slideLayout" Target="../slideLayouts/slideLayout39.xml"/><Relationship Id="rId33" Type="http://schemas.openxmlformats.org/officeDocument/2006/relationships/slideLayout" Target="../slideLayouts/slideLayout47.xml"/><Relationship Id="rId2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30.xml"/><Relationship Id="rId20" Type="http://schemas.openxmlformats.org/officeDocument/2006/relationships/slideLayout" Target="../slideLayouts/slideLayout34.xml"/><Relationship Id="rId29" Type="http://schemas.openxmlformats.org/officeDocument/2006/relationships/slideLayout" Target="../slideLayouts/slideLayout43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24" Type="http://schemas.openxmlformats.org/officeDocument/2006/relationships/slideLayout" Target="../slideLayouts/slideLayout38.xml"/><Relationship Id="rId32" Type="http://schemas.openxmlformats.org/officeDocument/2006/relationships/slideLayout" Target="../slideLayouts/slideLayout46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23" Type="http://schemas.openxmlformats.org/officeDocument/2006/relationships/slideLayout" Target="../slideLayouts/slideLayout37.xml"/><Relationship Id="rId28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24.xml"/><Relationship Id="rId19" Type="http://schemas.openxmlformats.org/officeDocument/2006/relationships/slideLayout" Target="../slideLayouts/slideLayout33.xml"/><Relationship Id="rId31" Type="http://schemas.openxmlformats.org/officeDocument/2006/relationships/slideLayout" Target="../slideLayouts/slideLayout45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Relationship Id="rId22" Type="http://schemas.openxmlformats.org/officeDocument/2006/relationships/slideLayout" Target="../slideLayouts/slideLayout36.xml"/><Relationship Id="rId27" Type="http://schemas.openxmlformats.org/officeDocument/2006/relationships/slideLayout" Target="../slideLayouts/slideLayout41.xml"/><Relationship Id="rId30" Type="http://schemas.openxmlformats.org/officeDocument/2006/relationships/slideLayout" Target="../slideLayouts/slideLayout44.xml"/><Relationship Id="rId35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hf hdr="0" ftr="0" dt="0"/>
  <p:txStyles>
    <p:titleStyle>
      <a:lvl1pPr algn="ctr" defTabSz="1219200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9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noProof="1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noProof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noProof="1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1ED432-D2BC-4BF8-A6DE-D0D86E820E56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683" r:id="rId19"/>
    <p:sldLayoutId id="2147483684" r:id="rId20"/>
    <p:sldLayoutId id="2147483685" r:id="rId21"/>
    <p:sldLayoutId id="2147483686" r:id="rId22"/>
    <p:sldLayoutId id="2147483687" r:id="rId23"/>
    <p:sldLayoutId id="2147483688" r:id="rId24"/>
    <p:sldLayoutId id="2147483689" r:id="rId25"/>
    <p:sldLayoutId id="2147483690" r:id="rId26"/>
    <p:sldLayoutId id="2147483691" r:id="rId27"/>
    <p:sldLayoutId id="2147483692" r:id="rId28"/>
    <p:sldLayoutId id="2147483693" r:id="rId29"/>
    <p:sldLayoutId id="2147483694" r:id="rId30"/>
    <p:sldLayoutId id="2147483695" r:id="rId31"/>
    <p:sldLayoutId id="2147483696" r:id="rId32"/>
    <p:sldLayoutId id="2147483697" r:id="rId33"/>
    <p:sldLayoutId id="2147483698" r:id="rId34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2E05D328-291A-47AC-BDFD-986BBBD9F7A5}" type="datetimeFigureOut">
              <a:rPr lang="zh-CN" altLang="en-US" smtClean="0"/>
              <a:t>2021/1/9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643A03F8-67D8-4B14-B435-8036BD8CFE83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FandolFang R" panose="00000500000000000000" pitchFamily="50" charset="-122"/>
          <a:ea typeface="FandolFang R" panose="00000500000000000000" pitchFamily="50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FandolFang R" panose="00000500000000000000" pitchFamily="50" charset="-122"/>
          <a:ea typeface="FandolFang R" panose="00000500000000000000" pitchFamily="50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FandolFang R" panose="00000500000000000000" pitchFamily="50" charset="-122"/>
          <a:ea typeface="FandolFang R" panose="00000500000000000000" pitchFamily="50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FandolFang R" panose="00000500000000000000" pitchFamily="50" charset="-122"/>
          <a:ea typeface="FandolFang R" panose="00000500000000000000" pitchFamily="50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FandolFang R" panose="00000500000000000000" pitchFamily="50" charset="-122"/>
          <a:ea typeface="FandolFang R" panose="00000500000000000000" pitchFamily="50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FandolFang R" panose="00000500000000000000" pitchFamily="50" charset="-122"/>
          <a:ea typeface="FandolFang R" panose="00000500000000000000" pitchFamily="50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5424055" cy="685800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5157354" y="0"/>
            <a:ext cx="533400" cy="215265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1816732" y="5391149"/>
            <a:ext cx="375268" cy="151447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10" name="PA-组合 24"/>
          <p:cNvGrpSpPr/>
          <p:nvPr/>
        </p:nvGrpSpPr>
        <p:grpSpPr>
          <a:xfrm>
            <a:off x="5551104" y="1647137"/>
            <a:ext cx="6404513" cy="3563726"/>
            <a:chOff x="518339" y="1348621"/>
            <a:chExt cx="6404513" cy="3563726"/>
          </a:xfrm>
        </p:grpSpPr>
        <p:sp>
          <p:nvSpPr>
            <p:cNvPr id="11" name="PA-文本框 6"/>
            <p:cNvSpPr txBox="1"/>
            <p:nvPr/>
          </p:nvSpPr>
          <p:spPr>
            <a:xfrm>
              <a:off x="1068430" y="2775196"/>
              <a:ext cx="5304332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dist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66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cs typeface="OPPOSans R" panose="00020600040101010101" pitchFamily="18" charset="-122"/>
                  <a:sym typeface="Arial" panose="020B0604020202020204" pitchFamily="34" charset="0"/>
                </a:rPr>
                <a:t>朱德的扁担</a:t>
              </a:r>
            </a:p>
          </p:txBody>
        </p:sp>
        <p:sp>
          <p:nvSpPr>
            <p:cNvPr id="12" name="PA-文本框 7"/>
            <p:cNvSpPr txBox="1"/>
            <p:nvPr/>
          </p:nvSpPr>
          <p:spPr>
            <a:xfrm>
              <a:off x="2605567" y="4392996"/>
              <a:ext cx="2230056" cy="519351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50000"/>
              </a:schemeClr>
            </a:solidFill>
            <a:ln w="3175"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cs typeface="OPPOSans R" panose="00020600040101010101" pitchFamily="18" charset="-122"/>
                  <a:sym typeface="Arial" panose="020B0604020202020204" pitchFamily="34" charset="0"/>
                </a:rPr>
                <a:t>汇报人：</a:t>
              </a:r>
              <a:r>
                <a:rPr kumimoji="0" lang="en-US" altLang="zh-CN" sz="1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cs typeface="OPPOSans R" panose="00020600040101010101" pitchFamily="18" charset="-122"/>
                  <a:sym typeface="Arial" panose="020B0604020202020204" pitchFamily="34" charset="0"/>
                </a:rPr>
                <a:t>xippt</a:t>
              </a: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OPPOSans R" panose="00020600040101010101" pitchFamily="18" charset="-122"/>
                <a:sym typeface="Arial" panose="020B0604020202020204" pitchFamily="34" charset="0"/>
              </a:endParaRPr>
            </a:p>
          </p:txBody>
        </p:sp>
        <p:sp>
          <p:nvSpPr>
            <p:cNvPr id="13" name="PA-文本框 8"/>
            <p:cNvSpPr txBox="1"/>
            <p:nvPr/>
          </p:nvSpPr>
          <p:spPr>
            <a:xfrm>
              <a:off x="518339" y="3805651"/>
              <a:ext cx="640451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dist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cs typeface="OPPOSans R" panose="00020600040101010101" pitchFamily="18" charset="-122"/>
                  <a:sym typeface="Arial" panose="020B0604020202020204" pitchFamily="34" charset="0"/>
                </a:rPr>
                <a:t>PEOPLE'S EDUCATION EDITION LANGUAGE SECOND GRADE FIRST VOLUME</a:t>
              </a:r>
            </a:p>
          </p:txBody>
        </p:sp>
        <p:sp>
          <p:nvSpPr>
            <p:cNvPr id="14" name="PA-文本框 6"/>
            <p:cNvSpPr txBox="1"/>
            <p:nvPr/>
          </p:nvSpPr>
          <p:spPr>
            <a:xfrm>
              <a:off x="1488259" y="2376386"/>
              <a:ext cx="446467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dist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cs typeface="OPPOSans R" panose="00020600040101010101" pitchFamily="18" charset="-122"/>
                  <a:sym typeface="Arial" panose="020B0604020202020204" pitchFamily="34" charset="0"/>
                </a:rPr>
                <a:t>语文  二年级  上册   配人教版</a:t>
              </a:r>
            </a:p>
          </p:txBody>
        </p:sp>
        <p:sp>
          <p:nvSpPr>
            <p:cNvPr id="15" name="PA-smiling-tooth-with-hands_33918"/>
            <p:cNvSpPr>
              <a:spLocks noChangeAspect="1"/>
            </p:cNvSpPr>
            <p:nvPr/>
          </p:nvSpPr>
          <p:spPr bwMode="auto">
            <a:xfrm>
              <a:off x="3342400" y="1348621"/>
              <a:ext cx="756390" cy="753609"/>
            </a:xfrm>
            <a:custGeom>
              <a:avLst/>
              <a:gdLst>
                <a:gd name="T0" fmla="*/ 0 w 11335"/>
                <a:gd name="T1" fmla="*/ 11121 h 11292"/>
                <a:gd name="T2" fmla="*/ 3228 w 11335"/>
                <a:gd name="T3" fmla="*/ 170 h 11292"/>
                <a:gd name="T4" fmla="*/ 3242 w 11335"/>
                <a:gd name="T5" fmla="*/ 11121 h 11292"/>
                <a:gd name="T6" fmla="*/ 3100 w 11335"/>
                <a:gd name="T7" fmla="*/ 10993 h 11292"/>
                <a:gd name="T8" fmla="*/ 142 w 11335"/>
                <a:gd name="T9" fmla="*/ 298 h 11292"/>
                <a:gd name="T10" fmla="*/ 1621 w 11335"/>
                <a:gd name="T11" fmla="*/ 2460 h 11292"/>
                <a:gd name="T12" fmla="*/ 1621 w 11335"/>
                <a:gd name="T13" fmla="*/ 1294 h 11292"/>
                <a:gd name="T14" fmla="*/ 1621 w 11335"/>
                <a:gd name="T15" fmla="*/ 2460 h 11292"/>
                <a:gd name="T16" fmla="*/ 1166 w 11335"/>
                <a:gd name="T17" fmla="*/ 1891 h 11292"/>
                <a:gd name="T18" fmla="*/ 2076 w 11335"/>
                <a:gd name="T19" fmla="*/ 1891 h 11292"/>
                <a:gd name="T20" fmla="*/ 71 w 11335"/>
                <a:gd name="T21" fmla="*/ 7281 h 11292"/>
                <a:gd name="T22" fmla="*/ 3171 w 11335"/>
                <a:gd name="T23" fmla="*/ 7409 h 11292"/>
                <a:gd name="T24" fmla="*/ 71 w 11335"/>
                <a:gd name="T25" fmla="*/ 7281 h 11292"/>
                <a:gd name="T26" fmla="*/ 3171 w 11335"/>
                <a:gd name="T27" fmla="*/ 7779 h 11292"/>
                <a:gd name="T28" fmla="*/ 71 w 11335"/>
                <a:gd name="T29" fmla="*/ 7907 h 11292"/>
                <a:gd name="T30" fmla="*/ 6712 w 11335"/>
                <a:gd name="T31" fmla="*/ 11121 h 11292"/>
                <a:gd name="T32" fmla="*/ 3484 w 11335"/>
                <a:gd name="T33" fmla="*/ 170 h 11292"/>
                <a:gd name="T34" fmla="*/ 6712 w 11335"/>
                <a:gd name="T35" fmla="*/ 11121 h 11292"/>
                <a:gd name="T36" fmla="*/ 6570 w 11335"/>
                <a:gd name="T37" fmla="*/ 10993 h 11292"/>
                <a:gd name="T38" fmla="*/ 3612 w 11335"/>
                <a:gd name="T39" fmla="*/ 298 h 11292"/>
                <a:gd name="T40" fmla="*/ 5105 w 11335"/>
                <a:gd name="T41" fmla="*/ 2460 h 11292"/>
                <a:gd name="T42" fmla="*/ 5105 w 11335"/>
                <a:gd name="T43" fmla="*/ 1294 h 11292"/>
                <a:gd name="T44" fmla="*/ 5105 w 11335"/>
                <a:gd name="T45" fmla="*/ 2460 h 11292"/>
                <a:gd name="T46" fmla="*/ 4650 w 11335"/>
                <a:gd name="T47" fmla="*/ 1891 h 11292"/>
                <a:gd name="T48" fmla="*/ 5560 w 11335"/>
                <a:gd name="T49" fmla="*/ 1891 h 11292"/>
                <a:gd name="T50" fmla="*/ 3555 w 11335"/>
                <a:gd name="T51" fmla="*/ 7281 h 11292"/>
                <a:gd name="T52" fmla="*/ 6656 w 11335"/>
                <a:gd name="T53" fmla="*/ 7409 h 11292"/>
                <a:gd name="T54" fmla="*/ 3555 w 11335"/>
                <a:gd name="T55" fmla="*/ 7281 h 11292"/>
                <a:gd name="T56" fmla="*/ 6656 w 11335"/>
                <a:gd name="T57" fmla="*/ 7779 h 11292"/>
                <a:gd name="T58" fmla="*/ 3555 w 11335"/>
                <a:gd name="T59" fmla="*/ 7907 h 11292"/>
                <a:gd name="T60" fmla="*/ 8120 w 11335"/>
                <a:gd name="T61" fmla="*/ 11292 h 11292"/>
                <a:gd name="T62" fmla="*/ 9884 w 11335"/>
                <a:gd name="T63" fmla="*/ 0 h 11292"/>
                <a:gd name="T64" fmla="*/ 8120 w 11335"/>
                <a:gd name="T65" fmla="*/ 11292 h 11292"/>
                <a:gd name="T66" fmla="*/ 8234 w 11335"/>
                <a:gd name="T67" fmla="*/ 11136 h 11292"/>
                <a:gd name="T68" fmla="*/ 9770 w 11335"/>
                <a:gd name="T69" fmla="*/ 156 h 11292"/>
                <a:gd name="T70" fmla="*/ 8504 w 11335"/>
                <a:gd name="T71" fmla="*/ 2489 h 11292"/>
                <a:gd name="T72" fmla="*/ 7921 w 11335"/>
                <a:gd name="T73" fmla="*/ 1991 h 11292"/>
                <a:gd name="T74" fmla="*/ 8419 w 11335"/>
                <a:gd name="T75" fmla="*/ 1337 h 11292"/>
                <a:gd name="T76" fmla="*/ 8576 w 11335"/>
                <a:gd name="T77" fmla="*/ 2489 h 11292"/>
                <a:gd name="T78" fmla="*/ 8504 w 11335"/>
                <a:gd name="T79" fmla="*/ 1465 h 11292"/>
                <a:gd name="T80" fmla="*/ 8149 w 11335"/>
                <a:gd name="T81" fmla="*/ 1635 h 11292"/>
                <a:gd name="T82" fmla="*/ 8234 w 11335"/>
                <a:gd name="T83" fmla="*/ 2261 h 11292"/>
                <a:gd name="T84" fmla="*/ 8945 w 11335"/>
                <a:gd name="T85" fmla="*/ 1849 h 11292"/>
                <a:gd name="T86" fmla="*/ 10758 w 11335"/>
                <a:gd name="T87" fmla="*/ 7065 h 11292"/>
                <a:gd name="T88" fmla="*/ 7701 w 11335"/>
                <a:gd name="T89" fmla="*/ 7600 h 11292"/>
                <a:gd name="T90" fmla="*/ 10758 w 11335"/>
                <a:gd name="T91" fmla="*/ 7065 h 11292"/>
                <a:gd name="T92" fmla="*/ 10832 w 11335"/>
                <a:gd name="T93" fmla="*/ 7688 h 11292"/>
                <a:gd name="T94" fmla="*/ 7742 w 11335"/>
                <a:gd name="T95" fmla="*/ 7970 h 11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1335" h="11292">
                  <a:moveTo>
                    <a:pt x="3242" y="11121"/>
                  </a:moveTo>
                  <a:lnTo>
                    <a:pt x="0" y="11121"/>
                  </a:lnTo>
                  <a:lnTo>
                    <a:pt x="0" y="170"/>
                  </a:lnTo>
                  <a:lnTo>
                    <a:pt x="3228" y="170"/>
                  </a:lnTo>
                  <a:lnTo>
                    <a:pt x="3228" y="11121"/>
                  </a:lnTo>
                  <a:lnTo>
                    <a:pt x="3242" y="11121"/>
                  </a:lnTo>
                  <a:close/>
                  <a:moveTo>
                    <a:pt x="142" y="10993"/>
                  </a:moveTo>
                  <a:lnTo>
                    <a:pt x="3100" y="10993"/>
                  </a:lnTo>
                  <a:lnTo>
                    <a:pt x="3100" y="298"/>
                  </a:lnTo>
                  <a:lnTo>
                    <a:pt x="142" y="298"/>
                  </a:lnTo>
                  <a:lnTo>
                    <a:pt x="142" y="10993"/>
                  </a:lnTo>
                  <a:close/>
                  <a:moveTo>
                    <a:pt x="1621" y="2460"/>
                  </a:moveTo>
                  <a:cubicBezTo>
                    <a:pt x="1294" y="2460"/>
                    <a:pt x="1038" y="2204"/>
                    <a:pt x="1038" y="1877"/>
                  </a:cubicBezTo>
                  <a:cubicBezTo>
                    <a:pt x="1038" y="1550"/>
                    <a:pt x="1294" y="1294"/>
                    <a:pt x="1621" y="1294"/>
                  </a:cubicBezTo>
                  <a:cubicBezTo>
                    <a:pt x="1948" y="1294"/>
                    <a:pt x="2204" y="1550"/>
                    <a:pt x="2204" y="1877"/>
                  </a:cubicBezTo>
                  <a:cubicBezTo>
                    <a:pt x="2204" y="2204"/>
                    <a:pt x="1948" y="2460"/>
                    <a:pt x="1621" y="2460"/>
                  </a:cubicBezTo>
                  <a:close/>
                  <a:moveTo>
                    <a:pt x="1621" y="1436"/>
                  </a:moveTo>
                  <a:cubicBezTo>
                    <a:pt x="1379" y="1436"/>
                    <a:pt x="1166" y="1635"/>
                    <a:pt x="1166" y="1891"/>
                  </a:cubicBezTo>
                  <a:cubicBezTo>
                    <a:pt x="1166" y="2133"/>
                    <a:pt x="1365" y="2346"/>
                    <a:pt x="1621" y="2346"/>
                  </a:cubicBezTo>
                  <a:cubicBezTo>
                    <a:pt x="1863" y="2346"/>
                    <a:pt x="2076" y="2147"/>
                    <a:pt x="2076" y="1891"/>
                  </a:cubicBezTo>
                  <a:cubicBezTo>
                    <a:pt x="2076" y="1635"/>
                    <a:pt x="1863" y="1436"/>
                    <a:pt x="1621" y="1436"/>
                  </a:cubicBezTo>
                  <a:close/>
                  <a:moveTo>
                    <a:pt x="71" y="7281"/>
                  </a:moveTo>
                  <a:lnTo>
                    <a:pt x="3171" y="7281"/>
                  </a:lnTo>
                  <a:lnTo>
                    <a:pt x="3171" y="7409"/>
                  </a:lnTo>
                  <a:lnTo>
                    <a:pt x="71" y="7409"/>
                  </a:lnTo>
                  <a:lnTo>
                    <a:pt x="71" y="7281"/>
                  </a:lnTo>
                  <a:close/>
                  <a:moveTo>
                    <a:pt x="71" y="7779"/>
                  </a:moveTo>
                  <a:lnTo>
                    <a:pt x="3171" y="7779"/>
                  </a:lnTo>
                  <a:lnTo>
                    <a:pt x="3171" y="7907"/>
                  </a:lnTo>
                  <a:lnTo>
                    <a:pt x="71" y="7907"/>
                  </a:lnTo>
                  <a:lnTo>
                    <a:pt x="71" y="7779"/>
                  </a:lnTo>
                  <a:close/>
                  <a:moveTo>
                    <a:pt x="6712" y="11121"/>
                  </a:moveTo>
                  <a:lnTo>
                    <a:pt x="3484" y="11121"/>
                  </a:lnTo>
                  <a:lnTo>
                    <a:pt x="3484" y="170"/>
                  </a:lnTo>
                  <a:lnTo>
                    <a:pt x="6712" y="170"/>
                  </a:lnTo>
                  <a:lnTo>
                    <a:pt x="6712" y="11121"/>
                  </a:lnTo>
                  <a:close/>
                  <a:moveTo>
                    <a:pt x="3612" y="10993"/>
                  </a:moveTo>
                  <a:lnTo>
                    <a:pt x="6570" y="10993"/>
                  </a:lnTo>
                  <a:lnTo>
                    <a:pt x="6570" y="298"/>
                  </a:lnTo>
                  <a:lnTo>
                    <a:pt x="3612" y="298"/>
                  </a:lnTo>
                  <a:lnTo>
                    <a:pt x="3612" y="10993"/>
                  </a:lnTo>
                  <a:close/>
                  <a:moveTo>
                    <a:pt x="5105" y="2460"/>
                  </a:moveTo>
                  <a:cubicBezTo>
                    <a:pt x="4778" y="2460"/>
                    <a:pt x="4522" y="2204"/>
                    <a:pt x="4522" y="1877"/>
                  </a:cubicBezTo>
                  <a:cubicBezTo>
                    <a:pt x="4522" y="1550"/>
                    <a:pt x="4778" y="1294"/>
                    <a:pt x="5105" y="1294"/>
                  </a:cubicBezTo>
                  <a:cubicBezTo>
                    <a:pt x="5432" y="1294"/>
                    <a:pt x="5688" y="1550"/>
                    <a:pt x="5688" y="1877"/>
                  </a:cubicBezTo>
                  <a:cubicBezTo>
                    <a:pt x="5688" y="2204"/>
                    <a:pt x="5418" y="2460"/>
                    <a:pt x="5105" y="2460"/>
                  </a:cubicBezTo>
                  <a:close/>
                  <a:moveTo>
                    <a:pt x="5105" y="1436"/>
                  </a:moveTo>
                  <a:cubicBezTo>
                    <a:pt x="4864" y="1436"/>
                    <a:pt x="4650" y="1635"/>
                    <a:pt x="4650" y="1891"/>
                  </a:cubicBezTo>
                  <a:cubicBezTo>
                    <a:pt x="4650" y="2133"/>
                    <a:pt x="4849" y="2346"/>
                    <a:pt x="5105" y="2346"/>
                  </a:cubicBezTo>
                  <a:cubicBezTo>
                    <a:pt x="5347" y="2346"/>
                    <a:pt x="5560" y="2147"/>
                    <a:pt x="5560" y="1891"/>
                  </a:cubicBezTo>
                  <a:cubicBezTo>
                    <a:pt x="5546" y="1635"/>
                    <a:pt x="5347" y="1436"/>
                    <a:pt x="5105" y="1436"/>
                  </a:cubicBezTo>
                  <a:close/>
                  <a:moveTo>
                    <a:pt x="3555" y="7281"/>
                  </a:moveTo>
                  <a:lnTo>
                    <a:pt x="6656" y="7281"/>
                  </a:lnTo>
                  <a:lnTo>
                    <a:pt x="6656" y="7409"/>
                  </a:lnTo>
                  <a:lnTo>
                    <a:pt x="3555" y="7409"/>
                  </a:lnTo>
                  <a:lnTo>
                    <a:pt x="3555" y="7281"/>
                  </a:lnTo>
                  <a:close/>
                  <a:moveTo>
                    <a:pt x="3555" y="7779"/>
                  </a:moveTo>
                  <a:lnTo>
                    <a:pt x="6656" y="7779"/>
                  </a:lnTo>
                  <a:lnTo>
                    <a:pt x="6656" y="7907"/>
                  </a:lnTo>
                  <a:lnTo>
                    <a:pt x="3555" y="7907"/>
                  </a:lnTo>
                  <a:lnTo>
                    <a:pt x="3555" y="7779"/>
                  </a:lnTo>
                  <a:close/>
                  <a:moveTo>
                    <a:pt x="8120" y="11292"/>
                  </a:moveTo>
                  <a:lnTo>
                    <a:pt x="6684" y="426"/>
                  </a:lnTo>
                  <a:lnTo>
                    <a:pt x="9884" y="0"/>
                  </a:lnTo>
                  <a:lnTo>
                    <a:pt x="11335" y="10865"/>
                  </a:lnTo>
                  <a:lnTo>
                    <a:pt x="8120" y="11292"/>
                  </a:lnTo>
                  <a:close/>
                  <a:moveTo>
                    <a:pt x="6826" y="540"/>
                  </a:moveTo>
                  <a:lnTo>
                    <a:pt x="8234" y="11136"/>
                  </a:lnTo>
                  <a:lnTo>
                    <a:pt x="11164" y="10752"/>
                  </a:lnTo>
                  <a:lnTo>
                    <a:pt x="9770" y="156"/>
                  </a:lnTo>
                  <a:lnTo>
                    <a:pt x="6826" y="540"/>
                  </a:lnTo>
                  <a:close/>
                  <a:moveTo>
                    <a:pt x="8504" y="2489"/>
                  </a:moveTo>
                  <a:cubicBezTo>
                    <a:pt x="8376" y="2489"/>
                    <a:pt x="8248" y="2446"/>
                    <a:pt x="8149" y="2375"/>
                  </a:cubicBezTo>
                  <a:cubicBezTo>
                    <a:pt x="8021" y="2275"/>
                    <a:pt x="7950" y="2147"/>
                    <a:pt x="7921" y="1991"/>
                  </a:cubicBezTo>
                  <a:cubicBezTo>
                    <a:pt x="7907" y="1834"/>
                    <a:pt x="7936" y="1678"/>
                    <a:pt x="8035" y="1564"/>
                  </a:cubicBezTo>
                  <a:cubicBezTo>
                    <a:pt x="8135" y="1436"/>
                    <a:pt x="8263" y="1365"/>
                    <a:pt x="8419" y="1337"/>
                  </a:cubicBezTo>
                  <a:cubicBezTo>
                    <a:pt x="8732" y="1294"/>
                    <a:pt x="9031" y="1521"/>
                    <a:pt x="9073" y="1834"/>
                  </a:cubicBezTo>
                  <a:cubicBezTo>
                    <a:pt x="9116" y="2147"/>
                    <a:pt x="8888" y="2446"/>
                    <a:pt x="8576" y="2489"/>
                  </a:cubicBezTo>
                  <a:lnTo>
                    <a:pt x="8504" y="2489"/>
                  </a:lnTo>
                  <a:close/>
                  <a:moveTo>
                    <a:pt x="8504" y="1465"/>
                  </a:moveTo>
                  <a:lnTo>
                    <a:pt x="8448" y="1465"/>
                  </a:lnTo>
                  <a:cubicBezTo>
                    <a:pt x="8334" y="1479"/>
                    <a:pt x="8220" y="1536"/>
                    <a:pt x="8149" y="1635"/>
                  </a:cubicBezTo>
                  <a:cubicBezTo>
                    <a:pt x="8078" y="1735"/>
                    <a:pt x="8049" y="1849"/>
                    <a:pt x="8064" y="1962"/>
                  </a:cubicBezTo>
                  <a:cubicBezTo>
                    <a:pt x="8078" y="2076"/>
                    <a:pt x="8135" y="2190"/>
                    <a:pt x="8234" y="2261"/>
                  </a:cubicBezTo>
                  <a:cubicBezTo>
                    <a:pt x="8334" y="2332"/>
                    <a:pt x="8448" y="2361"/>
                    <a:pt x="8561" y="2346"/>
                  </a:cubicBezTo>
                  <a:cubicBezTo>
                    <a:pt x="8803" y="2318"/>
                    <a:pt x="8974" y="2090"/>
                    <a:pt x="8945" y="1849"/>
                  </a:cubicBezTo>
                  <a:cubicBezTo>
                    <a:pt x="8917" y="1621"/>
                    <a:pt x="8732" y="1465"/>
                    <a:pt x="8504" y="1465"/>
                  </a:cubicBezTo>
                  <a:close/>
                  <a:moveTo>
                    <a:pt x="10758" y="7065"/>
                  </a:moveTo>
                  <a:lnTo>
                    <a:pt x="10775" y="7192"/>
                  </a:lnTo>
                  <a:lnTo>
                    <a:pt x="7701" y="7600"/>
                  </a:lnTo>
                  <a:lnTo>
                    <a:pt x="7684" y="7474"/>
                  </a:lnTo>
                  <a:lnTo>
                    <a:pt x="10758" y="7065"/>
                  </a:lnTo>
                  <a:close/>
                  <a:moveTo>
                    <a:pt x="10815" y="7561"/>
                  </a:moveTo>
                  <a:lnTo>
                    <a:pt x="10832" y="7688"/>
                  </a:lnTo>
                  <a:lnTo>
                    <a:pt x="7759" y="8097"/>
                  </a:lnTo>
                  <a:lnTo>
                    <a:pt x="7742" y="7970"/>
                  </a:lnTo>
                  <a:lnTo>
                    <a:pt x="10815" y="7561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剪去对角的矩形 13"/>
          <p:cNvSpPr/>
          <p:nvPr/>
        </p:nvSpPr>
        <p:spPr>
          <a:xfrm>
            <a:off x="1030515" y="1826411"/>
            <a:ext cx="10130972" cy="3863190"/>
          </a:xfrm>
          <a:prstGeom prst="snip2DiagRect">
            <a:avLst/>
          </a:prstGeom>
          <a:solidFill>
            <a:srgbClr val="FFF0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433" name="Text Box 5"/>
          <p:cNvSpPr txBox="1">
            <a:spLocks noChangeArrowheads="1"/>
          </p:cNvSpPr>
          <p:nvPr/>
        </p:nvSpPr>
        <p:spPr bwMode="auto">
          <a:xfrm>
            <a:off x="1446630" y="2858574"/>
            <a:ext cx="102631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       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读课文并思考：“朱德的扁担”这个故事发生在什么时候？</a:t>
            </a: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1446630" y="3777746"/>
            <a:ext cx="1191734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       1928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年，朱德同志带领一支队伍到井冈山跟毛泽东同志会师。</a:t>
            </a:r>
          </a:p>
        </p:txBody>
      </p:sp>
      <p:grpSp>
        <p:nvGrpSpPr>
          <p:cNvPr id="10" name="组合 9"/>
          <p:cNvGrpSpPr/>
          <p:nvPr/>
        </p:nvGrpSpPr>
        <p:grpSpPr>
          <a:xfrm>
            <a:off x="162560" y="274777"/>
            <a:ext cx="2791655" cy="638056"/>
            <a:chOff x="162560" y="284480"/>
            <a:chExt cx="2791655" cy="638056"/>
          </a:xfrm>
        </p:grpSpPr>
        <p:sp>
          <p:nvSpPr>
            <p:cNvPr id="11" name="矩形: 圆角 1"/>
            <p:cNvSpPr/>
            <p:nvPr/>
          </p:nvSpPr>
          <p:spPr>
            <a:xfrm>
              <a:off x="162560" y="284480"/>
              <a:ext cx="2791655" cy="638056"/>
            </a:xfrm>
            <a:prstGeom prst="roundRect">
              <a:avLst>
                <a:gd name="adj" fmla="val 50000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5" name="smiling-tooth-with-hands_33918"/>
            <p:cNvSpPr>
              <a:spLocks noChangeAspect="1"/>
            </p:cNvSpPr>
            <p:nvPr/>
          </p:nvSpPr>
          <p:spPr bwMode="auto">
            <a:xfrm>
              <a:off x="473896" y="453715"/>
              <a:ext cx="340631" cy="340631"/>
            </a:xfrm>
            <a:custGeom>
              <a:avLst/>
              <a:gdLst>
                <a:gd name="T0" fmla="*/ 12000 w 12800"/>
                <a:gd name="T1" fmla="*/ 11200 h 12800"/>
                <a:gd name="T2" fmla="*/ 7176 w 12800"/>
                <a:gd name="T3" fmla="*/ 12121 h 12800"/>
                <a:gd name="T4" fmla="*/ 6400 w 12800"/>
                <a:gd name="T5" fmla="*/ 12800 h 12800"/>
                <a:gd name="T6" fmla="*/ 5624 w 12800"/>
                <a:gd name="T7" fmla="*/ 12121 h 12800"/>
                <a:gd name="T8" fmla="*/ 800 w 12800"/>
                <a:gd name="T9" fmla="*/ 11200 h 12800"/>
                <a:gd name="T10" fmla="*/ 0 w 12800"/>
                <a:gd name="T11" fmla="*/ 10400 h 12800"/>
                <a:gd name="T12" fmla="*/ 0 w 12800"/>
                <a:gd name="T13" fmla="*/ 800 h 12800"/>
                <a:gd name="T14" fmla="*/ 800 w 12800"/>
                <a:gd name="T15" fmla="*/ 0 h 12800"/>
                <a:gd name="T16" fmla="*/ 879 w 12800"/>
                <a:gd name="T17" fmla="*/ 16 h 12800"/>
                <a:gd name="T18" fmla="*/ 6400 w 12800"/>
                <a:gd name="T19" fmla="*/ 1600 h 12800"/>
                <a:gd name="T20" fmla="*/ 11921 w 12800"/>
                <a:gd name="T21" fmla="*/ 16 h 12800"/>
                <a:gd name="T22" fmla="*/ 12000 w 12800"/>
                <a:gd name="T23" fmla="*/ 0 h 12800"/>
                <a:gd name="T24" fmla="*/ 12800 w 12800"/>
                <a:gd name="T25" fmla="*/ 800 h 12800"/>
                <a:gd name="T26" fmla="*/ 12800 w 12800"/>
                <a:gd name="T27" fmla="*/ 10400 h 12800"/>
                <a:gd name="T28" fmla="*/ 12000 w 12800"/>
                <a:gd name="T29" fmla="*/ 11200 h 12800"/>
                <a:gd name="T30" fmla="*/ 5600 w 12800"/>
                <a:gd name="T31" fmla="*/ 2507 h 12800"/>
                <a:gd name="T32" fmla="*/ 1600 w 12800"/>
                <a:gd name="T33" fmla="*/ 1670 h 12800"/>
                <a:gd name="T34" fmla="*/ 1600 w 12800"/>
                <a:gd name="T35" fmla="*/ 9643 h 12800"/>
                <a:gd name="T36" fmla="*/ 5600 w 12800"/>
                <a:gd name="T37" fmla="*/ 10400 h 12800"/>
                <a:gd name="T38" fmla="*/ 5600 w 12800"/>
                <a:gd name="T39" fmla="*/ 2507 h 12800"/>
                <a:gd name="T40" fmla="*/ 11200 w 12800"/>
                <a:gd name="T41" fmla="*/ 1670 h 12800"/>
                <a:gd name="T42" fmla="*/ 7200 w 12800"/>
                <a:gd name="T43" fmla="*/ 2506 h 12800"/>
                <a:gd name="T44" fmla="*/ 7200 w 12800"/>
                <a:gd name="T45" fmla="*/ 10400 h 12800"/>
                <a:gd name="T46" fmla="*/ 11200 w 12800"/>
                <a:gd name="T47" fmla="*/ 9644 h 12800"/>
                <a:gd name="T48" fmla="*/ 11200 w 12800"/>
                <a:gd name="T49" fmla="*/ 1670 h 12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800" h="12800">
                  <a:moveTo>
                    <a:pt x="12000" y="11200"/>
                  </a:moveTo>
                  <a:cubicBezTo>
                    <a:pt x="10776" y="11254"/>
                    <a:pt x="8442" y="11463"/>
                    <a:pt x="7176" y="12121"/>
                  </a:cubicBezTo>
                  <a:cubicBezTo>
                    <a:pt x="7116" y="12503"/>
                    <a:pt x="6799" y="12800"/>
                    <a:pt x="6400" y="12800"/>
                  </a:cubicBezTo>
                  <a:cubicBezTo>
                    <a:pt x="6002" y="12800"/>
                    <a:pt x="5684" y="12503"/>
                    <a:pt x="5624" y="12121"/>
                  </a:cubicBezTo>
                  <a:cubicBezTo>
                    <a:pt x="4358" y="11463"/>
                    <a:pt x="2024" y="11254"/>
                    <a:pt x="800" y="11200"/>
                  </a:cubicBezTo>
                  <a:cubicBezTo>
                    <a:pt x="358" y="11200"/>
                    <a:pt x="0" y="10842"/>
                    <a:pt x="0" y="10400"/>
                  </a:cubicBezTo>
                  <a:lnTo>
                    <a:pt x="0" y="800"/>
                  </a:lnTo>
                  <a:cubicBezTo>
                    <a:pt x="0" y="358"/>
                    <a:pt x="358" y="0"/>
                    <a:pt x="800" y="0"/>
                  </a:cubicBezTo>
                  <a:cubicBezTo>
                    <a:pt x="828" y="0"/>
                    <a:pt x="851" y="14"/>
                    <a:pt x="879" y="16"/>
                  </a:cubicBezTo>
                  <a:cubicBezTo>
                    <a:pt x="6381" y="158"/>
                    <a:pt x="6400" y="1600"/>
                    <a:pt x="6400" y="1600"/>
                  </a:cubicBezTo>
                  <a:cubicBezTo>
                    <a:pt x="6400" y="1600"/>
                    <a:pt x="6419" y="158"/>
                    <a:pt x="11921" y="16"/>
                  </a:cubicBezTo>
                  <a:cubicBezTo>
                    <a:pt x="11949" y="14"/>
                    <a:pt x="11972" y="0"/>
                    <a:pt x="12000" y="0"/>
                  </a:cubicBezTo>
                  <a:cubicBezTo>
                    <a:pt x="12442" y="0"/>
                    <a:pt x="12800" y="358"/>
                    <a:pt x="12800" y="800"/>
                  </a:cubicBezTo>
                  <a:lnTo>
                    <a:pt x="12800" y="10400"/>
                  </a:lnTo>
                  <a:cubicBezTo>
                    <a:pt x="12800" y="10842"/>
                    <a:pt x="12442" y="11200"/>
                    <a:pt x="12000" y="11200"/>
                  </a:cubicBezTo>
                  <a:close/>
                  <a:moveTo>
                    <a:pt x="5600" y="2507"/>
                  </a:moveTo>
                  <a:cubicBezTo>
                    <a:pt x="4568" y="1982"/>
                    <a:pt x="2861" y="1764"/>
                    <a:pt x="1600" y="1670"/>
                  </a:cubicBezTo>
                  <a:lnTo>
                    <a:pt x="1600" y="9643"/>
                  </a:lnTo>
                  <a:cubicBezTo>
                    <a:pt x="3747" y="9753"/>
                    <a:pt x="4949" y="10074"/>
                    <a:pt x="5600" y="10400"/>
                  </a:cubicBezTo>
                  <a:lnTo>
                    <a:pt x="5600" y="2507"/>
                  </a:lnTo>
                  <a:close/>
                  <a:moveTo>
                    <a:pt x="11200" y="1670"/>
                  </a:moveTo>
                  <a:cubicBezTo>
                    <a:pt x="9940" y="1764"/>
                    <a:pt x="8232" y="1982"/>
                    <a:pt x="7200" y="2506"/>
                  </a:cubicBezTo>
                  <a:lnTo>
                    <a:pt x="7200" y="10400"/>
                  </a:lnTo>
                  <a:cubicBezTo>
                    <a:pt x="7851" y="10074"/>
                    <a:pt x="9052" y="9753"/>
                    <a:pt x="11200" y="9644"/>
                  </a:cubicBezTo>
                  <a:lnTo>
                    <a:pt x="11200" y="167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835052" y="325761"/>
              <a:ext cx="199858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>
                <a:defRPr/>
              </a:pPr>
              <a:r>
                <a:rPr lang="zh-CN" altLang="en-US" sz="3200" dirty="0">
                  <a:solidFill>
                    <a:prstClr val="white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课文理解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剪去对角的矩形 12"/>
          <p:cNvSpPr/>
          <p:nvPr/>
        </p:nvSpPr>
        <p:spPr>
          <a:xfrm>
            <a:off x="943429" y="1753840"/>
            <a:ext cx="10305144" cy="4008332"/>
          </a:xfrm>
          <a:prstGeom prst="snip2DiagRect">
            <a:avLst/>
          </a:prstGeom>
          <a:solidFill>
            <a:srgbClr val="FFF0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457" name="Text Box 5"/>
          <p:cNvSpPr txBox="1">
            <a:spLocks noChangeArrowheads="1"/>
          </p:cNvSpPr>
          <p:nvPr/>
        </p:nvSpPr>
        <p:spPr bwMode="auto">
          <a:xfrm>
            <a:off x="1291771" y="2156386"/>
            <a:ext cx="1188541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战士们这种“情”有没有实现呢？从哪里看得出来。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1291771" y="2822662"/>
            <a:ext cx="659423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战士们的这种“情”没有实现。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291771" y="3271193"/>
            <a:ext cx="8625952" cy="2201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     “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3333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不料朱德同志又找来一根扁担，还让人写上‘朱德扁担，不准乱拿’八个字。”从这句话就可以看出，战士们的“情”没有实现。</a:t>
            </a:r>
          </a:p>
        </p:txBody>
      </p:sp>
      <p:grpSp>
        <p:nvGrpSpPr>
          <p:cNvPr id="9" name="组合 8"/>
          <p:cNvGrpSpPr/>
          <p:nvPr/>
        </p:nvGrpSpPr>
        <p:grpSpPr>
          <a:xfrm>
            <a:off x="162560" y="274777"/>
            <a:ext cx="2791655" cy="638056"/>
            <a:chOff x="162560" y="284480"/>
            <a:chExt cx="2791655" cy="638056"/>
          </a:xfrm>
        </p:grpSpPr>
        <p:sp>
          <p:nvSpPr>
            <p:cNvPr id="10" name="矩形: 圆角 1"/>
            <p:cNvSpPr/>
            <p:nvPr/>
          </p:nvSpPr>
          <p:spPr>
            <a:xfrm>
              <a:off x="162560" y="284480"/>
              <a:ext cx="2791655" cy="638056"/>
            </a:xfrm>
            <a:prstGeom prst="roundRect">
              <a:avLst>
                <a:gd name="adj" fmla="val 50000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" name="smiling-tooth-with-hands_33918"/>
            <p:cNvSpPr>
              <a:spLocks noChangeAspect="1"/>
            </p:cNvSpPr>
            <p:nvPr/>
          </p:nvSpPr>
          <p:spPr bwMode="auto">
            <a:xfrm>
              <a:off x="473896" y="453715"/>
              <a:ext cx="340631" cy="340631"/>
            </a:xfrm>
            <a:custGeom>
              <a:avLst/>
              <a:gdLst>
                <a:gd name="T0" fmla="*/ 12000 w 12800"/>
                <a:gd name="T1" fmla="*/ 11200 h 12800"/>
                <a:gd name="T2" fmla="*/ 7176 w 12800"/>
                <a:gd name="T3" fmla="*/ 12121 h 12800"/>
                <a:gd name="T4" fmla="*/ 6400 w 12800"/>
                <a:gd name="T5" fmla="*/ 12800 h 12800"/>
                <a:gd name="T6" fmla="*/ 5624 w 12800"/>
                <a:gd name="T7" fmla="*/ 12121 h 12800"/>
                <a:gd name="T8" fmla="*/ 800 w 12800"/>
                <a:gd name="T9" fmla="*/ 11200 h 12800"/>
                <a:gd name="T10" fmla="*/ 0 w 12800"/>
                <a:gd name="T11" fmla="*/ 10400 h 12800"/>
                <a:gd name="T12" fmla="*/ 0 w 12800"/>
                <a:gd name="T13" fmla="*/ 800 h 12800"/>
                <a:gd name="T14" fmla="*/ 800 w 12800"/>
                <a:gd name="T15" fmla="*/ 0 h 12800"/>
                <a:gd name="T16" fmla="*/ 879 w 12800"/>
                <a:gd name="T17" fmla="*/ 16 h 12800"/>
                <a:gd name="T18" fmla="*/ 6400 w 12800"/>
                <a:gd name="T19" fmla="*/ 1600 h 12800"/>
                <a:gd name="T20" fmla="*/ 11921 w 12800"/>
                <a:gd name="T21" fmla="*/ 16 h 12800"/>
                <a:gd name="T22" fmla="*/ 12000 w 12800"/>
                <a:gd name="T23" fmla="*/ 0 h 12800"/>
                <a:gd name="T24" fmla="*/ 12800 w 12800"/>
                <a:gd name="T25" fmla="*/ 800 h 12800"/>
                <a:gd name="T26" fmla="*/ 12800 w 12800"/>
                <a:gd name="T27" fmla="*/ 10400 h 12800"/>
                <a:gd name="T28" fmla="*/ 12000 w 12800"/>
                <a:gd name="T29" fmla="*/ 11200 h 12800"/>
                <a:gd name="T30" fmla="*/ 5600 w 12800"/>
                <a:gd name="T31" fmla="*/ 2507 h 12800"/>
                <a:gd name="T32" fmla="*/ 1600 w 12800"/>
                <a:gd name="T33" fmla="*/ 1670 h 12800"/>
                <a:gd name="T34" fmla="*/ 1600 w 12800"/>
                <a:gd name="T35" fmla="*/ 9643 h 12800"/>
                <a:gd name="T36" fmla="*/ 5600 w 12800"/>
                <a:gd name="T37" fmla="*/ 10400 h 12800"/>
                <a:gd name="T38" fmla="*/ 5600 w 12800"/>
                <a:gd name="T39" fmla="*/ 2507 h 12800"/>
                <a:gd name="T40" fmla="*/ 11200 w 12800"/>
                <a:gd name="T41" fmla="*/ 1670 h 12800"/>
                <a:gd name="T42" fmla="*/ 7200 w 12800"/>
                <a:gd name="T43" fmla="*/ 2506 h 12800"/>
                <a:gd name="T44" fmla="*/ 7200 w 12800"/>
                <a:gd name="T45" fmla="*/ 10400 h 12800"/>
                <a:gd name="T46" fmla="*/ 11200 w 12800"/>
                <a:gd name="T47" fmla="*/ 9644 h 12800"/>
                <a:gd name="T48" fmla="*/ 11200 w 12800"/>
                <a:gd name="T49" fmla="*/ 1670 h 12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800" h="12800">
                  <a:moveTo>
                    <a:pt x="12000" y="11200"/>
                  </a:moveTo>
                  <a:cubicBezTo>
                    <a:pt x="10776" y="11254"/>
                    <a:pt x="8442" y="11463"/>
                    <a:pt x="7176" y="12121"/>
                  </a:cubicBezTo>
                  <a:cubicBezTo>
                    <a:pt x="7116" y="12503"/>
                    <a:pt x="6799" y="12800"/>
                    <a:pt x="6400" y="12800"/>
                  </a:cubicBezTo>
                  <a:cubicBezTo>
                    <a:pt x="6002" y="12800"/>
                    <a:pt x="5684" y="12503"/>
                    <a:pt x="5624" y="12121"/>
                  </a:cubicBezTo>
                  <a:cubicBezTo>
                    <a:pt x="4358" y="11463"/>
                    <a:pt x="2024" y="11254"/>
                    <a:pt x="800" y="11200"/>
                  </a:cubicBezTo>
                  <a:cubicBezTo>
                    <a:pt x="358" y="11200"/>
                    <a:pt x="0" y="10842"/>
                    <a:pt x="0" y="10400"/>
                  </a:cubicBezTo>
                  <a:lnTo>
                    <a:pt x="0" y="800"/>
                  </a:lnTo>
                  <a:cubicBezTo>
                    <a:pt x="0" y="358"/>
                    <a:pt x="358" y="0"/>
                    <a:pt x="800" y="0"/>
                  </a:cubicBezTo>
                  <a:cubicBezTo>
                    <a:pt x="828" y="0"/>
                    <a:pt x="851" y="14"/>
                    <a:pt x="879" y="16"/>
                  </a:cubicBezTo>
                  <a:cubicBezTo>
                    <a:pt x="6381" y="158"/>
                    <a:pt x="6400" y="1600"/>
                    <a:pt x="6400" y="1600"/>
                  </a:cubicBezTo>
                  <a:cubicBezTo>
                    <a:pt x="6400" y="1600"/>
                    <a:pt x="6419" y="158"/>
                    <a:pt x="11921" y="16"/>
                  </a:cubicBezTo>
                  <a:cubicBezTo>
                    <a:pt x="11949" y="14"/>
                    <a:pt x="11972" y="0"/>
                    <a:pt x="12000" y="0"/>
                  </a:cubicBezTo>
                  <a:cubicBezTo>
                    <a:pt x="12442" y="0"/>
                    <a:pt x="12800" y="358"/>
                    <a:pt x="12800" y="800"/>
                  </a:cubicBezTo>
                  <a:lnTo>
                    <a:pt x="12800" y="10400"/>
                  </a:lnTo>
                  <a:cubicBezTo>
                    <a:pt x="12800" y="10842"/>
                    <a:pt x="12442" y="11200"/>
                    <a:pt x="12000" y="11200"/>
                  </a:cubicBezTo>
                  <a:close/>
                  <a:moveTo>
                    <a:pt x="5600" y="2507"/>
                  </a:moveTo>
                  <a:cubicBezTo>
                    <a:pt x="4568" y="1982"/>
                    <a:pt x="2861" y="1764"/>
                    <a:pt x="1600" y="1670"/>
                  </a:cubicBezTo>
                  <a:lnTo>
                    <a:pt x="1600" y="9643"/>
                  </a:lnTo>
                  <a:cubicBezTo>
                    <a:pt x="3747" y="9753"/>
                    <a:pt x="4949" y="10074"/>
                    <a:pt x="5600" y="10400"/>
                  </a:cubicBezTo>
                  <a:lnTo>
                    <a:pt x="5600" y="2507"/>
                  </a:lnTo>
                  <a:close/>
                  <a:moveTo>
                    <a:pt x="11200" y="1670"/>
                  </a:moveTo>
                  <a:cubicBezTo>
                    <a:pt x="9940" y="1764"/>
                    <a:pt x="8232" y="1982"/>
                    <a:pt x="7200" y="2506"/>
                  </a:cubicBezTo>
                  <a:lnTo>
                    <a:pt x="7200" y="10400"/>
                  </a:lnTo>
                  <a:cubicBezTo>
                    <a:pt x="7851" y="10074"/>
                    <a:pt x="9052" y="9753"/>
                    <a:pt x="11200" y="9644"/>
                  </a:cubicBezTo>
                  <a:lnTo>
                    <a:pt x="11200" y="167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835052" y="325761"/>
              <a:ext cx="199858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>
                <a:defRPr/>
              </a:pPr>
              <a:r>
                <a:rPr lang="zh-CN" altLang="en-US" sz="3200" dirty="0">
                  <a:solidFill>
                    <a:prstClr val="white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课文理解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剪去对角的矩形 15"/>
          <p:cNvSpPr/>
          <p:nvPr/>
        </p:nvSpPr>
        <p:spPr>
          <a:xfrm>
            <a:off x="814528" y="1386673"/>
            <a:ext cx="10562946" cy="4742665"/>
          </a:xfrm>
          <a:prstGeom prst="snip2DiagRect">
            <a:avLst/>
          </a:prstGeom>
          <a:solidFill>
            <a:srgbClr val="FFF0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1079600" y="1660182"/>
            <a:ext cx="70199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小组合作学习，想一想以下的问题：</a:t>
            </a:r>
          </a:p>
        </p:txBody>
      </p:sp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1990690" y="2247840"/>
            <a:ext cx="58324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1.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朱德用这根扁担干什么用？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 </a:t>
            </a:r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1990689" y="3504292"/>
            <a:ext cx="58324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2.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为什么需要挑粮上山？ </a:t>
            </a:r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2779992" y="2784267"/>
            <a:ext cx="33131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挑粮上山。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 </a:t>
            </a:r>
          </a:p>
        </p:txBody>
      </p:sp>
      <p:sp>
        <p:nvSpPr>
          <p:cNvPr id="8" name="AutoShape 12"/>
          <p:cNvSpPr>
            <a:spLocks noChangeArrowheads="1"/>
          </p:cNvSpPr>
          <p:nvPr/>
        </p:nvSpPr>
        <p:spPr bwMode="auto">
          <a:xfrm>
            <a:off x="2351367" y="3001755"/>
            <a:ext cx="144462" cy="144462"/>
          </a:xfrm>
          <a:prstGeom prst="flowChartExtract">
            <a:avLst/>
          </a:prstGeom>
          <a:solidFill>
            <a:srgbClr val="003366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" name="Text Box 13"/>
          <p:cNvSpPr txBox="1">
            <a:spLocks noChangeArrowheads="1"/>
          </p:cNvSpPr>
          <p:nvPr/>
        </p:nvSpPr>
        <p:spPr bwMode="auto">
          <a:xfrm>
            <a:off x="2006879" y="4054993"/>
            <a:ext cx="8202246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       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因为井冈山生产的粮食不多，不够山上的战士吃。如果粮食不够吃，战士们就会饿肚子。战士们吃不饱，就没力气打仗了。 </a:t>
            </a:r>
          </a:p>
        </p:txBody>
      </p:sp>
      <p:sp>
        <p:nvSpPr>
          <p:cNvPr id="10" name="AutoShape 14"/>
          <p:cNvSpPr>
            <a:spLocks noChangeArrowheads="1"/>
          </p:cNvSpPr>
          <p:nvPr/>
        </p:nvSpPr>
        <p:spPr bwMode="auto">
          <a:xfrm>
            <a:off x="2351367" y="4282411"/>
            <a:ext cx="142875" cy="144463"/>
          </a:xfrm>
          <a:prstGeom prst="flowChartExtract">
            <a:avLst/>
          </a:prstGeom>
          <a:solidFill>
            <a:srgbClr val="003366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162560" y="274777"/>
            <a:ext cx="2791655" cy="638056"/>
            <a:chOff x="162560" y="284480"/>
            <a:chExt cx="2791655" cy="638056"/>
          </a:xfrm>
        </p:grpSpPr>
        <p:sp>
          <p:nvSpPr>
            <p:cNvPr id="13" name="矩形: 圆角 1"/>
            <p:cNvSpPr/>
            <p:nvPr/>
          </p:nvSpPr>
          <p:spPr>
            <a:xfrm>
              <a:off x="162560" y="284480"/>
              <a:ext cx="2791655" cy="638056"/>
            </a:xfrm>
            <a:prstGeom prst="roundRect">
              <a:avLst>
                <a:gd name="adj" fmla="val 50000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" name="smiling-tooth-with-hands_33918"/>
            <p:cNvSpPr>
              <a:spLocks noChangeAspect="1"/>
            </p:cNvSpPr>
            <p:nvPr/>
          </p:nvSpPr>
          <p:spPr bwMode="auto">
            <a:xfrm>
              <a:off x="473896" y="453715"/>
              <a:ext cx="340631" cy="340631"/>
            </a:xfrm>
            <a:custGeom>
              <a:avLst/>
              <a:gdLst>
                <a:gd name="T0" fmla="*/ 12000 w 12800"/>
                <a:gd name="T1" fmla="*/ 11200 h 12800"/>
                <a:gd name="T2" fmla="*/ 7176 w 12800"/>
                <a:gd name="T3" fmla="*/ 12121 h 12800"/>
                <a:gd name="T4" fmla="*/ 6400 w 12800"/>
                <a:gd name="T5" fmla="*/ 12800 h 12800"/>
                <a:gd name="T6" fmla="*/ 5624 w 12800"/>
                <a:gd name="T7" fmla="*/ 12121 h 12800"/>
                <a:gd name="T8" fmla="*/ 800 w 12800"/>
                <a:gd name="T9" fmla="*/ 11200 h 12800"/>
                <a:gd name="T10" fmla="*/ 0 w 12800"/>
                <a:gd name="T11" fmla="*/ 10400 h 12800"/>
                <a:gd name="T12" fmla="*/ 0 w 12800"/>
                <a:gd name="T13" fmla="*/ 800 h 12800"/>
                <a:gd name="T14" fmla="*/ 800 w 12800"/>
                <a:gd name="T15" fmla="*/ 0 h 12800"/>
                <a:gd name="T16" fmla="*/ 879 w 12800"/>
                <a:gd name="T17" fmla="*/ 16 h 12800"/>
                <a:gd name="T18" fmla="*/ 6400 w 12800"/>
                <a:gd name="T19" fmla="*/ 1600 h 12800"/>
                <a:gd name="T20" fmla="*/ 11921 w 12800"/>
                <a:gd name="T21" fmla="*/ 16 h 12800"/>
                <a:gd name="T22" fmla="*/ 12000 w 12800"/>
                <a:gd name="T23" fmla="*/ 0 h 12800"/>
                <a:gd name="T24" fmla="*/ 12800 w 12800"/>
                <a:gd name="T25" fmla="*/ 800 h 12800"/>
                <a:gd name="T26" fmla="*/ 12800 w 12800"/>
                <a:gd name="T27" fmla="*/ 10400 h 12800"/>
                <a:gd name="T28" fmla="*/ 12000 w 12800"/>
                <a:gd name="T29" fmla="*/ 11200 h 12800"/>
                <a:gd name="T30" fmla="*/ 5600 w 12800"/>
                <a:gd name="T31" fmla="*/ 2507 h 12800"/>
                <a:gd name="T32" fmla="*/ 1600 w 12800"/>
                <a:gd name="T33" fmla="*/ 1670 h 12800"/>
                <a:gd name="T34" fmla="*/ 1600 w 12800"/>
                <a:gd name="T35" fmla="*/ 9643 h 12800"/>
                <a:gd name="T36" fmla="*/ 5600 w 12800"/>
                <a:gd name="T37" fmla="*/ 10400 h 12800"/>
                <a:gd name="T38" fmla="*/ 5600 w 12800"/>
                <a:gd name="T39" fmla="*/ 2507 h 12800"/>
                <a:gd name="T40" fmla="*/ 11200 w 12800"/>
                <a:gd name="T41" fmla="*/ 1670 h 12800"/>
                <a:gd name="T42" fmla="*/ 7200 w 12800"/>
                <a:gd name="T43" fmla="*/ 2506 h 12800"/>
                <a:gd name="T44" fmla="*/ 7200 w 12800"/>
                <a:gd name="T45" fmla="*/ 10400 h 12800"/>
                <a:gd name="T46" fmla="*/ 11200 w 12800"/>
                <a:gd name="T47" fmla="*/ 9644 h 12800"/>
                <a:gd name="T48" fmla="*/ 11200 w 12800"/>
                <a:gd name="T49" fmla="*/ 1670 h 12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800" h="12800">
                  <a:moveTo>
                    <a:pt x="12000" y="11200"/>
                  </a:moveTo>
                  <a:cubicBezTo>
                    <a:pt x="10776" y="11254"/>
                    <a:pt x="8442" y="11463"/>
                    <a:pt x="7176" y="12121"/>
                  </a:cubicBezTo>
                  <a:cubicBezTo>
                    <a:pt x="7116" y="12503"/>
                    <a:pt x="6799" y="12800"/>
                    <a:pt x="6400" y="12800"/>
                  </a:cubicBezTo>
                  <a:cubicBezTo>
                    <a:pt x="6002" y="12800"/>
                    <a:pt x="5684" y="12503"/>
                    <a:pt x="5624" y="12121"/>
                  </a:cubicBezTo>
                  <a:cubicBezTo>
                    <a:pt x="4358" y="11463"/>
                    <a:pt x="2024" y="11254"/>
                    <a:pt x="800" y="11200"/>
                  </a:cubicBezTo>
                  <a:cubicBezTo>
                    <a:pt x="358" y="11200"/>
                    <a:pt x="0" y="10842"/>
                    <a:pt x="0" y="10400"/>
                  </a:cubicBezTo>
                  <a:lnTo>
                    <a:pt x="0" y="800"/>
                  </a:lnTo>
                  <a:cubicBezTo>
                    <a:pt x="0" y="358"/>
                    <a:pt x="358" y="0"/>
                    <a:pt x="800" y="0"/>
                  </a:cubicBezTo>
                  <a:cubicBezTo>
                    <a:pt x="828" y="0"/>
                    <a:pt x="851" y="14"/>
                    <a:pt x="879" y="16"/>
                  </a:cubicBezTo>
                  <a:cubicBezTo>
                    <a:pt x="6381" y="158"/>
                    <a:pt x="6400" y="1600"/>
                    <a:pt x="6400" y="1600"/>
                  </a:cubicBezTo>
                  <a:cubicBezTo>
                    <a:pt x="6400" y="1600"/>
                    <a:pt x="6419" y="158"/>
                    <a:pt x="11921" y="16"/>
                  </a:cubicBezTo>
                  <a:cubicBezTo>
                    <a:pt x="11949" y="14"/>
                    <a:pt x="11972" y="0"/>
                    <a:pt x="12000" y="0"/>
                  </a:cubicBezTo>
                  <a:cubicBezTo>
                    <a:pt x="12442" y="0"/>
                    <a:pt x="12800" y="358"/>
                    <a:pt x="12800" y="800"/>
                  </a:cubicBezTo>
                  <a:lnTo>
                    <a:pt x="12800" y="10400"/>
                  </a:lnTo>
                  <a:cubicBezTo>
                    <a:pt x="12800" y="10842"/>
                    <a:pt x="12442" y="11200"/>
                    <a:pt x="12000" y="11200"/>
                  </a:cubicBezTo>
                  <a:close/>
                  <a:moveTo>
                    <a:pt x="5600" y="2507"/>
                  </a:moveTo>
                  <a:cubicBezTo>
                    <a:pt x="4568" y="1982"/>
                    <a:pt x="2861" y="1764"/>
                    <a:pt x="1600" y="1670"/>
                  </a:cubicBezTo>
                  <a:lnTo>
                    <a:pt x="1600" y="9643"/>
                  </a:lnTo>
                  <a:cubicBezTo>
                    <a:pt x="3747" y="9753"/>
                    <a:pt x="4949" y="10074"/>
                    <a:pt x="5600" y="10400"/>
                  </a:cubicBezTo>
                  <a:lnTo>
                    <a:pt x="5600" y="2507"/>
                  </a:lnTo>
                  <a:close/>
                  <a:moveTo>
                    <a:pt x="11200" y="1670"/>
                  </a:moveTo>
                  <a:cubicBezTo>
                    <a:pt x="9940" y="1764"/>
                    <a:pt x="8232" y="1982"/>
                    <a:pt x="7200" y="2506"/>
                  </a:cubicBezTo>
                  <a:lnTo>
                    <a:pt x="7200" y="10400"/>
                  </a:lnTo>
                  <a:cubicBezTo>
                    <a:pt x="7851" y="10074"/>
                    <a:pt x="9052" y="9753"/>
                    <a:pt x="11200" y="9644"/>
                  </a:cubicBezTo>
                  <a:lnTo>
                    <a:pt x="11200" y="167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835052" y="325761"/>
              <a:ext cx="199858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>
                <a:defRPr/>
              </a:pPr>
              <a:r>
                <a:rPr lang="zh-CN" altLang="en-US" sz="3200" dirty="0">
                  <a:solidFill>
                    <a:prstClr val="white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课文理解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 animBg="1"/>
      <p:bldP spid="9" grpId="0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4" descr="095_jpg 拷贝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5"/>
          <a:stretch>
            <a:fillRect/>
          </a:stretch>
        </p:blipFill>
        <p:spPr bwMode="auto">
          <a:xfrm>
            <a:off x="7234813" y="3028310"/>
            <a:ext cx="3431809" cy="2960386"/>
          </a:xfrm>
          <a:prstGeom prst="rect">
            <a:avLst/>
          </a:prstGeom>
          <a:noFill/>
          <a:ln w="57150" cmpd="thinThick">
            <a:solidFill>
              <a:srgbClr val="8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06" name="Text Box 8"/>
          <p:cNvSpPr txBox="1">
            <a:spLocks noChangeArrowheads="1"/>
          </p:cNvSpPr>
          <p:nvPr/>
        </p:nvSpPr>
        <p:spPr bwMode="auto">
          <a:xfrm>
            <a:off x="242399" y="1172191"/>
            <a:ext cx="1081024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    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他穿着草鞋，戴着斗笠，挑着满满的一担粮食，跟大家一块儿爬山。</a:t>
            </a:r>
            <a:endParaRPr kumimoji="0" lang="zh-CN" altLang="en-US" sz="240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242399" y="2077880"/>
            <a:ext cx="807763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    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读一读，从“满满”这个词中，你体会到了什么？ </a:t>
            </a:r>
          </a:p>
        </p:txBody>
      </p:sp>
      <p:grpSp>
        <p:nvGrpSpPr>
          <p:cNvPr id="10" name="组合 9"/>
          <p:cNvGrpSpPr/>
          <p:nvPr/>
        </p:nvGrpSpPr>
        <p:grpSpPr>
          <a:xfrm>
            <a:off x="162560" y="274777"/>
            <a:ext cx="2791655" cy="638056"/>
            <a:chOff x="162560" y="284480"/>
            <a:chExt cx="2791655" cy="638056"/>
          </a:xfrm>
        </p:grpSpPr>
        <p:sp>
          <p:nvSpPr>
            <p:cNvPr id="11" name="矩形: 圆角 1"/>
            <p:cNvSpPr/>
            <p:nvPr/>
          </p:nvSpPr>
          <p:spPr>
            <a:xfrm>
              <a:off x="162560" y="284480"/>
              <a:ext cx="2791655" cy="638056"/>
            </a:xfrm>
            <a:prstGeom prst="roundRect">
              <a:avLst>
                <a:gd name="adj" fmla="val 50000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" name="smiling-tooth-with-hands_33918"/>
            <p:cNvSpPr>
              <a:spLocks noChangeAspect="1"/>
            </p:cNvSpPr>
            <p:nvPr/>
          </p:nvSpPr>
          <p:spPr bwMode="auto">
            <a:xfrm>
              <a:off x="473896" y="453715"/>
              <a:ext cx="340631" cy="340631"/>
            </a:xfrm>
            <a:custGeom>
              <a:avLst/>
              <a:gdLst>
                <a:gd name="T0" fmla="*/ 12000 w 12800"/>
                <a:gd name="T1" fmla="*/ 11200 h 12800"/>
                <a:gd name="T2" fmla="*/ 7176 w 12800"/>
                <a:gd name="T3" fmla="*/ 12121 h 12800"/>
                <a:gd name="T4" fmla="*/ 6400 w 12800"/>
                <a:gd name="T5" fmla="*/ 12800 h 12800"/>
                <a:gd name="T6" fmla="*/ 5624 w 12800"/>
                <a:gd name="T7" fmla="*/ 12121 h 12800"/>
                <a:gd name="T8" fmla="*/ 800 w 12800"/>
                <a:gd name="T9" fmla="*/ 11200 h 12800"/>
                <a:gd name="T10" fmla="*/ 0 w 12800"/>
                <a:gd name="T11" fmla="*/ 10400 h 12800"/>
                <a:gd name="T12" fmla="*/ 0 w 12800"/>
                <a:gd name="T13" fmla="*/ 800 h 12800"/>
                <a:gd name="T14" fmla="*/ 800 w 12800"/>
                <a:gd name="T15" fmla="*/ 0 h 12800"/>
                <a:gd name="T16" fmla="*/ 879 w 12800"/>
                <a:gd name="T17" fmla="*/ 16 h 12800"/>
                <a:gd name="T18" fmla="*/ 6400 w 12800"/>
                <a:gd name="T19" fmla="*/ 1600 h 12800"/>
                <a:gd name="T20" fmla="*/ 11921 w 12800"/>
                <a:gd name="T21" fmla="*/ 16 h 12800"/>
                <a:gd name="T22" fmla="*/ 12000 w 12800"/>
                <a:gd name="T23" fmla="*/ 0 h 12800"/>
                <a:gd name="T24" fmla="*/ 12800 w 12800"/>
                <a:gd name="T25" fmla="*/ 800 h 12800"/>
                <a:gd name="T26" fmla="*/ 12800 w 12800"/>
                <a:gd name="T27" fmla="*/ 10400 h 12800"/>
                <a:gd name="T28" fmla="*/ 12000 w 12800"/>
                <a:gd name="T29" fmla="*/ 11200 h 12800"/>
                <a:gd name="T30" fmla="*/ 5600 w 12800"/>
                <a:gd name="T31" fmla="*/ 2507 h 12800"/>
                <a:gd name="T32" fmla="*/ 1600 w 12800"/>
                <a:gd name="T33" fmla="*/ 1670 h 12800"/>
                <a:gd name="T34" fmla="*/ 1600 w 12800"/>
                <a:gd name="T35" fmla="*/ 9643 h 12800"/>
                <a:gd name="T36" fmla="*/ 5600 w 12800"/>
                <a:gd name="T37" fmla="*/ 10400 h 12800"/>
                <a:gd name="T38" fmla="*/ 5600 w 12800"/>
                <a:gd name="T39" fmla="*/ 2507 h 12800"/>
                <a:gd name="T40" fmla="*/ 11200 w 12800"/>
                <a:gd name="T41" fmla="*/ 1670 h 12800"/>
                <a:gd name="T42" fmla="*/ 7200 w 12800"/>
                <a:gd name="T43" fmla="*/ 2506 h 12800"/>
                <a:gd name="T44" fmla="*/ 7200 w 12800"/>
                <a:gd name="T45" fmla="*/ 10400 h 12800"/>
                <a:gd name="T46" fmla="*/ 11200 w 12800"/>
                <a:gd name="T47" fmla="*/ 9644 h 12800"/>
                <a:gd name="T48" fmla="*/ 11200 w 12800"/>
                <a:gd name="T49" fmla="*/ 1670 h 12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800" h="12800">
                  <a:moveTo>
                    <a:pt x="12000" y="11200"/>
                  </a:moveTo>
                  <a:cubicBezTo>
                    <a:pt x="10776" y="11254"/>
                    <a:pt x="8442" y="11463"/>
                    <a:pt x="7176" y="12121"/>
                  </a:cubicBezTo>
                  <a:cubicBezTo>
                    <a:pt x="7116" y="12503"/>
                    <a:pt x="6799" y="12800"/>
                    <a:pt x="6400" y="12800"/>
                  </a:cubicBezTo>
                  <a:cubicBezTo>
                    <a:pt x="6002" y="12800"/>
                    <a:pt x="5684" y="12503"/>
                    <a:pt x="5624" y="12121"/>
                  </a:cubicBezTo>
                  <a:cubicBezTo>
                    <a:pt x="4358" y="11463"/>
                    <a:pt x="2024" y="11254"/>
                    <a:pt x="800" y="11200"/>
                  </a:cubicBezTo>
                  <a:cubicBezTo>
                    <a:pt x="358" y="11200"/>
                    <a:pt x="0" y="10842"/>
                    <a:pt x="0" y="10400"/>
                  </a:cubicBezTo>
                  <a:lnTo>
                    <a:pt x="0" y="800"/>
                  </a:lnTo>
                  <a:cubicBezTo>
                    <a:pt x="0" y="358"/>
                    <a:pt x="358" y="0"/>
                    <a:pt x="800" y="0"/>
                  </a:cubicBezTo>
                  <a:cubicBezTo>
                    <a:pt x="828" y="0"/>
                    <a:pt x="851" y="14"/>
                    <a:pt x="879" y="16"/>
                  </a:cubicBezTo>
                  <a:cubicBezTo>
                    <a:pt x="6381" y="158"/>
                    <a:pt x="6400" y="1600"/>
                    <a:pt x="6400" y="1600"/>
                  </a:cubicBezTo>
                  <a:cubicBezTo>
                    <a:pt x="6400" y="1600"/>
                    <a:pt x="6419" y="158"/>
                    <a:pt x="11921" y="16"/>
                  </a:cubicBezTo>
                  <a:cubicBezTo>
                    <a:pt x="11949" y="14"/>
                    <a:pt x="11972" y="0"/>
                    <a:pt x="12000" y="0"/>
                  </a:cubicBezTo>
                  <a:cubicBezTo>
                    <a:pt x="12442" y="0"/>
                    <a:pt x="12800" y="358"/>
                    <a:pt x="12800" y="800"/>
                  </a:cubicBezTo>
                  <a:lnTo>
                    <a:pt x="12800" y="10400"/>
                  </a:lnTo>
                  <a:cubicBezTo>
                    <a:pt x="12800" y="10842"/>
                    <a:pt x="12442" y="11200"/>
                    <a:pt x="12000" y="11200"/>
                  </a:cubicBezTo>
                  <a:close/>
                  <a:moveTo>
                    <a:pt x="5600" y="2507"/>
                  </a:moveTo>
                  <a:cubicBezTo>
                    <a:pt x="4568" y="1982"/>
                    <a:pt x="2861" y="1764"/>
                    <a:pt x="1600" y="1670"/>
                  </a:cubicBezTo>
                  <a:lnTo>
                    <a:pt x="1600" y="9643"/>
                  </a:lnTo>
                  <a:cubicBezTo>
                    <a:pt x="3747" y="9753"/>
                    <a:pt x="4949" y="10074"/>
                    <a:pt x="5600" y="10400"/>
                  </a:cubicBezTo>
                  <a:lnTo>
                    <a:pt x="5600" y="2507"/>
                  </a:lnTo>
                  <a:close/>
                  <a:moveTo>
                    <a:pt x="11200" y="1670"/>
                  </a:moveTo>
                  <a:cubicBezTo>
                    <a:pt x="9940" y="1764"/>
                    <a:pt x="8232" y="1982"/>
                    <a:pt x="7200" y="2506"/>
                  </a:cubicBezTo>
                  <a:lnTo>
                    <a:pt x="7200" y="10400"/>
                  </a:lnTo>
                  <a:cubicBezTo>
                    <a:pt x="7851" y="10074"/>
                    <a:pt x="9052" y="9753"/>
                    <a:pt x="11200" y="9644"/>
                  </a:cubicBezTo>
                  <a:lnTo>
                    <a:pt x="11200" y="167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835052" y="325761"/>
              <a:ext cx="199858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>
                <a:defRPr/>
              </a:pPr>
              <a:r>
                <a:rPr lang="zh-CN" altLang="en-US" sz="3200" dirty="0">
                  <a:solidFill>
                    <a:prstClr val="white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课文理解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15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5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5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剪去对角的矩形 12"/>
          <p:cNvSpPr/>
          <p:nvPr/>
        </p:nvSpPr>
        <p:spPr>
          <a:xfrm>
            <a:off x="943430" y="1753840"/>
            <a:ext cx="10305142" cy="4008332"/>
          </a:xfrm>
          <a:prstGeom prst="snip2DiagRect">
            <a:avLst/>
          </a:prstGeom>
          <a:solidFill>
            <a:srgbClr val="FFF0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529" name="Text Box 5"/>
          <p:cNvSpPr txBox="1">
            <a:spLocks noChangeArrowheads="1"/>
          </p:cNvSpPr>
          <p:nvPr/>
        </p:nvSpPr>
        <p:spPr bwMode="auto">
          <a:xfrm>
            <a:off x="2031703" y="2039376"/>
            <a:ext cx="815732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   </a:t>
            </a: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“</a:t>
            </a: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 </a:t>
            </a: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9933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是呀，这些就是战士们藏扁担的原因所在。一个“藏”字，让你体会到了什么呢？”</a:t>
            </a: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558387" y="3541469"/>
            <a:ext cx="728512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       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从“藏”字，我体会到战士们非常关心朱德军长。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1899085" y="4404676"/>
            <a:ext cx="839382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    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3333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从“藏”字，我也知道大家非常敬爱朱德。这种体贴和关心，其实也是一种爱戴。 </a:t>
            </a:r>
          </a:p>
        </p:txBody>
      </p:sp>
      <p:grpSp>
        <p:nvGrpSpPr>
          <p:cNvPr id="9" name="组合 8"/>
          <p:cNvGrpSpPr/>
          <p:nvPr/>
        </p:nvGrpSpPr>
        <p:grpSpPr>
          <a:xfrm>
            <a:off x="162560" y="274777"/>
            <a:ext cx="2791655" cy="638056"/>
            <a:chOff x="162560" y="284480"/>
            <a:chExt cx="2791655" cy="638056"/>
          </a:xfrm>
        </p:grpSpPr>
        <p:sp>
          <p:nvSpPr>
            <p:cNvPr id="10" name="矩形: 圆角 1"/>
            <p:cNvSpPr/>
            <p:nvPr/>
          </p:nvSpPr>
          <p:spPr>
            <a:xfrm>
              <a:off x="162560" y="284480"/>
              <a:ext cx="2791655" cy="638056"/>
            </a:xfrm>
            <a:prstGeom prst="roundRect">
              <a:avLst>
                <a:gd name="adj" fmla="val 50000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" name="smiling-tooth-with-hands_33918"/>
            <p:cNvSpPr>
              <a:spLocks noChangeAspect="1"/>
            </p:cNvSpPr>
            <p:nvPr/>
          </p:nvSpPr>
          <p:spPr bwMode="auto">
            <a:xfrm>
              <a:off x="473896" y="453715"/>
              <a:ext cx="340631" cy="340631"/>
            </a:xfrm>
            <a:custGeom>
              <a:avLst/>
              <a:gdLst>
                <a:gd name="T0" fmla="*/ 12000 w 12800"/>
                <a:gd name="T1" fmla="*/ 11200 h 12800"/>
                <a:gd name="T2" fmla="*/ 7176 w 12800"/>
                <a:gd name="T3" fmla="*/ 12121 h 12800"/>
                <a:gd name="T4" fmla="*/ 6400 w 12800"/>
                <a:gd name="T5" fmla="*/ 12800 h 12800"/>
                <a:gd name="T6" fmla="*/ 5624 w 12800"/>
                <a:gd name="T7" fmla="*/ 12121 h 12800"/>
                <a:gd name="T8" fmla="*/ 800 w 12800"/>
                <a:gd name="T9" fmla="*/ 11200 h 12800"/>
                <a:gd name="T10" fmla="*/ 0 w 12800"/>
                <a:gd name="T11" fmla="*/ 10400 h 12800"/>
                <a:gd name="T12" fmla="*/ 0 w 12800"/>
                <a:gd name="T13" fmla="*/ 800 h 12800"/>
                <a:gd name="T14" fmla="*/ 800 w 12800"/>
                <a:gd name="T15" fmla="*/ 0 h 12800"/>
                <a:gd name="T16" fmla="*/ 879 w 12800"/>
                <a:gd name="T17" fmla="*/ 16 h 12800"/>
                <a:gd name="T18" fmla="*/ 6400 w 12800"/>
                <a:gd name="T19" fmla="*/ 1600 h 12800"/>
                <a:gd name="T20" fmla="*/ 11921 w 12800"/>
                <a:gd name="T21" fmla="*/ 16 h 12800"/>
                <a:gd name="T22" fmla="*/ 12000 w 12800"/>
                <a:gd name="T23" fmla="*/ 0 h 12800"/>
                <a:gd name="T24" fmla="*/ 12800 w 12800"/>
                <a:gd name="T25" fmla="*/ 800 h 12800"/>
                <a:gd name="T26" fmla="*/ 12800 w 12800"/>
                <a:gd name="T27" fmla="*/ 10400 h 12800"/>
                <a:gd name="T28" fmla="*/ 12000 w 12800"/>
                <a:gd name="T29" fmla="*/ 11200 h 12800"/>
                <a:gd name="T30" fmla="*/ 5600 w 12800"/>
                <a:gd name="T31" fmla="*/ 2507 h 12800"/>
                <a:gd name="T32" fmla="*/ 1600 w 12800"/>
                <a:gd name="T33" fmla="*/ 1670 h 12800"/>
                <a:gd name="T34" fmla="*/ 1600 w 12800"/>
                <a:gd name="T35" fmla="*/ 9643 h 12800"/>
                <a:gd name="T36" fmla="*/ 5600 w 12800"/>
                <a:gd name="T37" fmla="*/ 10400 h 12800"/>
                <a:gd name="T38" fmla="*/ 5600 w 12800"/>
                <a:gd name="T39" fmla="*/ 2507 h 12800"/>
                <a:gd name="T40" fmla="*/ 11200 w 12800"/>
                <a:gd name="T41" fmla="*/ 1670 h 12800"/>
                <a:gd name="T42" fmla="*/ 7200 w 12800"/>
                <a:gd name="T43" fmla="*/ 2506 h 12800"/>
                <a:gd name="T44" fmla="*/ 7200 w 12800"/>
                <a:gd name="T45" fmla="*/ 10400 h 12800"/>
                <a:gd name="T46" fmla="*/ 11200 w 12800"/>
                <a:gd name="T47" fmla="*/ 9644 h 12800"/>
                <a:gd name="T48" fmla="*/ 11200 w 12800"/>
                <a:gd name="T49" fmla="*/ 1670 h 12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800" h="12800">
                  <a:moveTo>
                    <a:pt x="12000" y="11200"/>
                  </a:moveTo>
                  <a:cubicBezTo>
                    <a:pt x="10776" y="11254"/>
                    <a:pt x="8442" y="11463"/>
                    <a:pt x="7176" y="12121"/>
                  </a:cubicBezTo>
                  <a:cubicBezTo>
                    <a:pt x="7116" y="12503"/>
                    <a:pt x="6799" y="12800"/>
                    <a:pt x="6400" y="12800"/>
                  </a:cubicBezTo>
                  <a:cubicBezTo>
                    <a:pt x="6002" y="12800"/>
                    <a:pt x="5684" y="12503"/>
                    <a:pt x="5624" y="12121"/>
                  </a:cubicBezTo>
                  <a:cubicBezTo>
                    <a:pt x="4358" y="11463"/>
                    <a:pt x="2024" y="11254"/>
                    <a:pt x="800" y="11200"/>
                  </a:cubicBezTo>
                  <a:cubicBezTo>
                    <a:pt x="358" y="11200"/>
                    <a:pt x="0" y="10842"/>
                    <a:pt x="0" y="10400"/>
                  </a:cubicBezTo>
                  <a:lnTo>
                    <a:pt x="0" y="800"/>
                  </a:lnTo>
                  <a:cubicBezTo>
                    <a:pt x="0" y="358"/>
                    <a:pt x="358" y="0"/>
                    <a:pt x="800" y="0"/>
                  </a:cubicBezTo>
                  <a:cubicBezTo>
                    <a:pt x="828" y="0"/>
                    <a:pt x="851" y="14"/>
                    <a:pt x="879" y="16"/>
                  </a:cubicBezTo>
                  <a:cubicBezTo>
                    <a:pt x="6381" y="158"/>
                    <a:pt x="6400" y="1600"/>
                    <a:pt x="6400" y="1600"/>
                  </a:cubicBezTo>
                  <a:cubicBezTo>
                    <a:pt x="6400" y="1600"/>
                    <a:pt x="6419" y="158"/>
                    <a:pt x="11921" y="16"/>
                  </a:cubicBezTo>
                  <a:cubicBezTo>
                    <a:pt x="11949" y="14"/>
                    <a:pt x="11972" y="0"/>
                    <a:pt x="12000" y="0"/>
                  </a:cubicBezTo>
                  <a:cubicBezTo>
                    <a:pt x="12442" y="0"/>
                    <a:pt x="12800" y="358"/>
                    <a:pt x="12800" y="800"/>
                  </a:cubicBezTo>
                  <a:lnTo>
                    <a:pt x="12800" y="10400"/>
                  </a:lnTo>
                  <a:cubicBezTo>
                    <a:pt x="12800" y="10842"/>
                    <a:pt x="12442" y="11200"/>
                    <a:pt x="12000" y="11200"/>
                  </a:cubicBezTo>
                  <a:close/>
                  <a:moveTo>
                    <a:pt x="5600" y="2507"/>
                  </a:moveTo>
                  <a:cubicBezTo>
                    <a:pt x="4568" y="1982"/>
                    <a:pt x="2861" y="1764"/>
                    <a:pt x="1600" y="1670"/>
                  </a:cubicBezTo>
                  <a:lnTo>
                    <a:pt x="1600" y="9643"/>
                  </a:lnTo>
                  <a:cubicBezTo>
                    <a:pt x="3747" y="9753"/>
                    <a:pt x="4949" y="10074"/>
                    <a:pt x="5600" y="10400"/>
                  </a:cubicBezTo>
                  <a:lnTo>
                    <a:pt x="5600" y="2507"/>
                  </a:lnTo>
                  <a:close/>
                  <a:moveTo>
                    <a:pt x="11200" y="1670"/>
                  </a:moveTo>
                  <a:cubicBezTo>
                    <a:pt x="9940" y="1764"/>
                    <a:pt x="8232" y="1982"/>
                    <a:pt x="7200" y="2506"/>
                  </a:cubicBezTo>
                  <a:lnTo>
                    <a:pt x="7200" y="10400"/>
                  </a:lnTo>
                  <a:cubicBezTo>
                    <a:pt x="7851" y="10074"/>
                    <a:pt x="9052" y="9753"/>
                    <a:pt x="11200" y="9644"/>
                  </a:cubicBezTo>
                  <a:lnTo>
                    <a:pt x="11200" y="167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835052" y="325761"/>
              <a:ext cx="199858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>
                <a:defRPr/>
              </a:pPr>
              <a:r>
                <a:rPr lang="zh-CN" altLang="en-US" sz="3200" dirty="0">
                  <a:solidFill>
                    <a:prstClr val="white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课文理解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剪去对角的矩形 8"/>
          <p:cNvSpPr/>
          <p:nvPr/>
        </p:nvSpPr>
        <p:spPr>
          <a:xfrm>
            <a:off x="943430" y="1799772"/>
            <a:ext cx="10305142" cy="3916468"/>
          </a:xfrm>
          <a:prstGeom prst="snip2DiagRect">
            <a:avLst/>
          </a:prstGeom>
          <a:solidFill>
            <a:srgbClr val="FFF0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553" name="Text Box 5"/>
          <p:cNvSpPr txBox="1">
            <a:spLocks noChangeArrowheads="1"/>
          </p:cNvSpPr>
          <p:nvPr/>
        </p:nvSpPr>
        <p:spPr bwMode="auto">
          <a:xfrm>
            <a:off x="1381126" y="2397364"/>
            <a:ext cx="9969044" cy="586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你知道朱德同志为什么要在自己的扁担上写上“朱德的扁担”五个字吗？</a:t>
            </a: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368757" y="3594100"/>
            <a:ext cx="93249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       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是为了在扁担上作记号，表明这是朱德的扁担。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1316370" y="4357999"/>
            <a:ext cx="69119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        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为了不让战士们再藏他的扁担。</a:t>
            </a:r>
          </a:p>
        </p:txBody>
      </p:sp>
      <p:grpSp>
        <p:nvGrpSpPr>
          <p:cNvPr id="11" name="组合 10"/>
          <p:cNvGrpSpPr/>
          <p:nvPr/>
        </p:nvGrpSpPr>
        <p:grpSpPr>
          <a:xfrm>
            <a:off x="162560" y="274777"/>
            <a:ext cx="2791655" cy="638056"/>
            <a:chOff x="162560" y="284480"/>
            <a:chExt cx="2791655" cy="638056"/>
          </a:xfrm>
        </p:grpSpPr>
        <p:sp>
          <p:nvSpPr>
            <p:cNvPr id="12" name="矩形: 圆角 1"/>
            <p:cNvSpPr/>
            <p:nvPr/>
          </p:nvSpPr>
          <p:spPr>
            <a:xfrm>
              <a:off x="162560" y="284480"/>
              <a:ext cx="2791655" cy="638056"/>
            </a:xfrm>
            <a:prstGeom prst="roundRect">
              <a:avLst>
                <a:gd name="adj" fmla="val 50000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3" name="smiling-tooth-with-hands_33918"/>
            <p:cNvSpPr>
              <a:spLocks noChangeAspect="1"/>
            </p:cNvSpPr>
            <p:nvPr/>
          </p:nvSpPr>
          <p:spPr bwMode="auto">
            <a:xfrm>
              <a:off x="473896" y="453715"/>
              <a:ext cx="340631" cy="340631"/>
            </a:xfrm>
            <a:custGeom>
              <a:avLst/>
              <a:gdLst>
                <a:gd name="T0" fmla="*/ 12000 w 12800"/>
                <a:gd name="T1" fmla="*/ 11200 h 12800"/>
                <a:gd name="T2" fmla="*/ 7176 w 12800"/>
                <a:gd name="T3" fmla="*/ 12121 h 12800"/>
                <a:gd name="T4" fmla="*/ 6400 w 12800"/>
                <a:gd name="T5" fmla="*/ 12800 h 12800"/>
                <a:gd name="T6" fmla="*/ 5624 w 12800"/>
                <a:gd name="T7" fmla="*/ 12121 h 12800"/>
                <a:gd name="T8" fmla="*/ 800 w 12800"/>
                <a:gd name="T9" fmla="*/ 11200 h 12800"/>
                <a:gd name="T10" fmla="*/ 0 w 12800"/>
                <a:gd name="T11" fmla="*/ 10400 h 12800"/>
                <a:gd name="T12" fmla="*/ 0 w 12800"/>
                <a:gd name="T13" fmla="*/ 800 h 12800"/>
                <a:gd name="T14" fmla="*/ 800 w 12800"/>
                <a:gd name="T15" fmla="*/ 0 h 12800"/>
                <a:gd name="T16" fmla="*/ 879 w 12800"/>
                <a:gd name="T17" fmla="*/ 16 h 12800"/>
                <a:gd name="T18" fmla="*/ 6400 w 12800"/>
                <a:gd name="T19" fmla="*/ 1600 h 12800"/>
                <a:gd name="T20" fmla="*/ 11921 w 12800"/>
                <a:gd name="T21" fmla="*/ 16 h 12800"/>
                <a:gd name="T22" fmla="*/ 12000 w 12800"/>
                <a:gd name="T23" fmla="*/ 0 h 12800"/>
                <a:gd name="T24" fmla="*/ 12800 w 12800"/>
                <a:gd name="T25" fmla="*/ 800 h 12800"/>
                <a:gd name="T26" fmla="*/ 12800 w 12800"/>
                <a:gd name="T27" fmla="*/ 10400 h 12800"/>
                <a:gd name="T28" fmla="*/ 12000 w 12800"/>
                <a:gd name="T29" fmla="*/ 11200 h 12800"/>
                <a:gd name="T30" fmla="*/ 5600 w 12800"/>
                <a:gd name="T31" fmla="*/ 2507 h 12800"/>
                <a:gd name="T32" fmla="*/ 1600 w 12800"/>
                <a:gd name="T33" fmla="*/ 1670 h 12800"/>
                <a:gd name="T34" fmla="*/ 1600 w 12800"/>
                <a:gd name="T35" fmla="*/ 9643 h 12800"/>
                <a:gd name="T36" fmla="*/ 5600 w 12800"/>
                <a:gd name="T37" fmla="*/ 10400 h 12800"/>
                <a:gd name="T38" fmla="*/ 5600 w 12800"/>
                <a:gd name="T39" fmla="*/ 2507 h 12800"/>
                <a:gd name="T40" fmla="*/ 11200 w 12800"/>
                <a:gd name="T41" fmla="*/ 1670 h 12800"/>
                <a:gd name="T42" fmla="*/ 7200 w 12800"/>
                <a:gd name="T43" fmla="*/ 2506 h 12800"/>
                <a:gd name="T44" fmla="*/ 7200 w 12800"/>
                <a:gd name="T45" fmla="*/ 10400 h 12800"/>
                <a:gd name="T46" fmla="*/ 11200 w 12800"/>
                <a:gd name="T47" fmla="*/ 9644 h 12800"/>
                <a:gd name="T48" fmla="*/ 11200 w 12800"/>
                <a:gd name="T49" fmla="*/ 1670 h 12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800" h="12800">
                  <a:moveTo>
                    <a:pt x="12000" y="11200"/>
                  </a:moveTo>
                  <a:cubicBezTo>
                    <a:pt x="10776" y="11254"/>
                    <a:pt x="8442" y="11463"/>
                    <a:pt x="7176" y="12121"/>
                  </a:cubicBezTo>
                  <a:cubicBezTo>
                    <a:pt x="7116" y="12503"/>
                    <a:pt x="6799" y="12800"/>
                    <a:pt x="6400" y="12800"/>
                  </a:cubicBezTo>
                  <a:cubicBezTo>
                    <a:pt x="6002" y="12800"/>
                    <a:pt x="5684" y="12503"/>
                    <a:pt x="5624" y="12121"/>
                  </a:cubicBezTo>
                  <a:cubicBezTo>
                    <a:pt x="4358" y="11463"/>
                    <a:pt x="2024" y="11254"/>
                    <a:pt x="800" y="11200"/>
                  </a:cubicBezTo>
                  <a:cubicBezTo>
                    <a:pt x="358" y="11200"/>
                    <a:pt x="0" y="10842"/>
                    <a:pt x="0" y="10400"/>
                  </a:cubicBezTo>
                  <a:lnTo>
                    <a:pt x="0" y="800"/>
                  </a:lnTo>
                  <a:cubicBezTo>
                    <a:pt x="0" y="358"/>
                    <a:pt x="358" y="0"/>
                    <a:pt x="800" y="0"/>
                  </a:cubicBezTo>
                  <a:cubicBezTo>
                    <a:pt x="828" y="0"/>
                    <a:pt x="851" y="14"/>
                    <a:pt x="879" y="16"/>
                  </a:cubicBezTo>
                  <a:cubicBezTo>
                    <a:pt x="6381" y="158"/>
                    <a:pt x="6400" y="1600"/>
                    <a:pt x="6400" y="1600"/>
                  </a:cubicBezTo>
                  <a:cubicBezTo>
                    <a:pt x="6400" y="1600"/>
                    <a:pt x="6419" y="158"/>
                    <a:pt x="11921" y="16"/>
                  </a:cubicBezTo>
                  <a:cubicBezTo>
                    <a:pt x="11949" y="14"/>
                    <a:pt x="11972" y="0"/>
                    <a:pt x="12000" y="0"/>
                  </a:cubicBezTo>
                  <a:cubicBezTo>
                    <a:pt x="12442" y="0"/>
                    <a:pt x="12800" y="358"/>
                    <a:pt x="12800" y="800"/>
                  </a:cubicBezTo>
                  <a:lnTo>
                    <a:pt x="12800" y="10400"/>
                  </a:lnTo>
                  <a:cubicBezTo>
                    <a:pt x="12800" y="10842"/>
                    <a:pt x="12442" y="11200"/>
                    <a:pt x="12000" y="11200"/>
                  </a:cubicBezTo>
                  <a:close/>
                  <a:moveTo>
                    <a:pt x="5600" y="2507"/>
                  </a:moveTo>
                  <a:cubicBezTo>
                    <a:pt x="4568" y="1982"/>
                    <a:pt x="2861" y="1764"/>
                    <a:pt x="1600" y="1670"/>
                  </a:cubicBezTo>
                  <a:lnTo>
                    <a:pt x="1600" y="9643"/>
                  </a:lnTo>
                  <a:cubicBezTo>
                    <a:pt x="3747" y="9753"/>
                    <a:pt x="4949" y="10074"/>
                    <a:pt x="5600" y="10400"/>
                  </a:cubicBezTo>
                  <a:lnTo>
                    <a:pt x="5600" y="2507"/>
                  </a:lnTo>
                  <a:close/>
                  <a:moveTo>
                    <a:pt x="11200" y="1670"/>
                  </a:moveTo>
                  <a:cubicBezTo>
                    <a:pt x="9940" y="1764"/>
                    <a:pt x="8232" y="1982"/>
                    <a:pt x="7200" y="2506"/>
                  </a:cubicBezTo>
                  <a:lnTo>
                    <a:pt x="7200" y="10400"/>
                  </a:lnTo>
                  <a:cubicBezTo>
                    <a:pt x="7851" y="10074"/>
                    <a:pt x="9052" y="9753"/>
                    <a:pt x="11200" y="9644"/>
                  </a:cubicBezTo>
                  <a:lnTo>
                    <a:pt x="11200" y="167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835052" y="325761"/>
              <a:ext cx="199858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>
                <a:defRPr/>
              </a:pPr>
              <a:r>
                <a:rPr lang="zh-CN" altLang="en-US" sz="3200" dirty="0">
                  <a:solidFill>
                    <a:prstClr val="white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课文理解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剪去对角的矩形 13"/>
          <p:cNvSpPr/>
          <p:nvPr/>
        </p:nvSpPr>
        <p:spPr>
          <a:xfrm>
            <a:off x="553079" y="1595036"/>
            <a:ext cx="11244208" cy="3998127"/>
          </a:xfrm>
          <a:prstGeom prst="snip2DiagRect">
            <a:avLst/>
          </a:prstGeom>
          <a:solidFill>
            <a:srgbClr val="FFF0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602" name="Text Box 5"/>
          <p:cNvSpPr txBox="1">
            <a:spLocks noChangeArrowheads="1"/>
          </p:cNvSpPr>
          <p:nvPr/>
        </p:nvSpPr>
        <p:spPr bwMode="auto">
          <a:xfrm>
            <a:off x="1277005" y="2062225"/>
            <a:ext cx="86391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你认为朱德同志是一个怎样的人？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2517418" y="2895689"/>
            <a:ext cx="48244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朱德做事不怕困难。 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2065912" y="3676839"/>
            <a:ext cx="99964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      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我觉得朱德作为军长，带头挑粮，非常负责。 </a:t>
            </a: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2065912" y="4457988"/>
            <a:ext cx="97313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      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朱德很爱战士们，很爱部队，很乐意为部队做事。 </a:t>
            </a:r>
          </a:p>
        </p:txBody>
      </p:sp>
      <p:grpSp>
        <p:nvGrpSpPr>
          <p:cNvPr id="10" name="组合 9"/>
          <p:cNvGrpSpPr/>
          <p:nvPr/>
        </p:nvGrpSpPr>
        <p:grpSpPr>
          <a:xfrm>
            <a:off x="162560" y="274777"/>
            <a:ext cx="2791655" cy="638056"/>
            <a:chOff x="162560" y="284480"/>
            <a:chExt cx="2791655" cy="638056"/>
          </a:xfrm>
        </p:grpSpPr>
        <p:sp>
          <p:nvSpPr>
            <p:cNvPr id="11" name="矩形: 圆角 1"/>
            <p:cNvSpPr/>
            <p:nvPr/>
          </p:nvSpPr>
          <p:spPr>
            <a:xfrm>
              <a:off x="162560" y="284480"/>
              <a:ext cx="2791655" cy="638056"/>
            </a:xfrm>
            <a:prstGeom prst="roundRect">
              <a:avLst>
                <a:gd name="adj" fmla="val 50000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" name="smiling-tooth-with-hands_33918"/>
            <p:cNvSpPr>
              <a:spLocks noChangeAspect="1"/>
            </p:cNvSpPr>
            <p:nvPr/>
          </p:nvSpPr>
          <p:spPr bwMode="auto">
            <a:xfrm>
              <a:off x="473896" y="453715"/>
              <a:ext cx="340631" cy="340631"/>
            </a:xfrm>
            <a:custGeom>
              <a:avLst/>
              <a:gdLst>
                <a:gd name="T0" fmla="*/ 12000 w 12800"/>
                <a:gd name="T1" fmla="*/ 11200 h 12800"/>
                <a:gd name="T2" fmla="*/ 7176 w 12800"/>
                <a:gd name="T3" fmla="*/ 12121 h 12800"/>
                <a:gd name="T4" fmla="*/ 6400 w 12800"/>
                <a:gd name="T5" fmla="*/ 12800 h 12800"/>
                <a:gd name="T6" fmla="*/ 5624 w 12800"/>
                <a:gd name="T7" fmla="*/ 12121 h 12800"/>
                <a:gd name="T8" fmla="*/ 800 w 12800"/>
                <a:gd name="T9" fmla="*/ 11200 h 12800"/>
                <a:gd name="T10" fmla="*/ 0 w 12800"/>
                <a:gd name="T11" fmla="*/ 10400 h 12800"/>
                <a:gd name="T12" fmla="*/ 0 w 12800"/>
                <a:gd name="T13" fmla="*/ 800 h 12800"/>
                <a:gd name="T14" fmla="*/ 800 w 12800"/>
                <a:gd name="T15" fmla="*/ 0 h 12800"/>
                <a:gd name="T16" fmla="*/ 879 w 12800"/>
                <a:gd name="T17" fmla="*/ 16 h 12800"/>
                <a:gd name="T18" fmla="*/ 6400 w 12800"/>
                <a:gd name="T19" fmla="*/ 1600 h 12800"/>
                <a:gd name="T20" fmla="*/ 11921 w 12800"/>
                <a:gd name="T21" fmla="*/ 16 h 12800"/>
                <a:gd name="T22" fmla="*/ 12000 w 12800"/>
                <a:gd name="T23" fmla="*/ 0 h 12800"/>
                <a:gd name="T24" fmla="*/ 12800 w 12800"/>
                <a:gd name="T25" fmla="*/ 800 h 12800"/>
                <a:gd name="T26" fmla="*/ 12800 w 12800"/>
                <a:gd name="T27" fmla="*/ 10400 h 12800"/>
                <a:gd name="T28" fmla="*/ 12000 w 12800"/>
                <a:gd name="T29" fmla="*/ 11200 h 12800"/>
                <a:gd name="T30" fmla="*/ 5600 w 12800"/>
                <a:gd name="T31" fmla="*/ 2507 h 12800"/>
                <a:gd name="T32" fmla="*/ 1600 w 12800"/>
                <a:gd name="T33" fmla="*/ 1670 h 12800"/>
                <a:gd name="T34" fmla="*/ 1600 w 12800"/>
                <a:gd name="T35" fmla="*/ 9643 h 12800"/>
                <a:gd name="T36" fmla="*/ 5600 w 12800"/>
                <a:gd name="T37" fmla="*/ 10400 h 12800"/>
                <a:gd name="T38" fmla="*/ 5600 w 12800"/>
                <a:gd name="T39" fmla="*/ 2507 h 12800"/>
                <a:gd name="T40" fmla="*/ 11200 w 12800"/>
                <a:gd name="T41" fmla="*/ 1670 h 12800"/>
                <a:gd name="T42" fmla="*/ 7200 w 12800"/>
                <a:gd name="T43" fmla="*/ 2506 h 12800"/>
                <a:gd name="T44" fmla="*/ 7200 w 12800"/>
                <a:gd name="T45" fmla="*/ 10400 h 12800"/>
                <a:gd name="T46" fmla="*/ 11200 w 12800"/>
                <a:gd name="T47" fmla="*/ 9644 h 12800"/>
                <a:gd name="T48" fmla="*/ 11200 w 12800"/>
                <a:gd name="T49" fmla="*/ 1670 h 12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800" h="12800">
                  <a:moveTo>
                    <a:pt x="12000" y="11200"/>
                  </a:moveTo>
                  <a:cubicBezTo>
                    <a:pt x="10776" y="11254"/>
                    <a:pt x="8442" y="11463"/>
                    <a:pt x="7176" y="12121"/>
                  </a:cubicBezTo>
                  <a:cubicBezTo>
                    <a:pt x="7116" y="12503"/>
                    <a:pt x="6799" y="12800"/>
                    <a:pt x="6400" y="12800"/>
                  </a:cubicBezTo>
                  <a:cubicBezTo>
                    <a:pt x="6002" y="12800"/>
                    <a:pt x="5684" y="12503"/>
                    <a:pt x="5624" y="12121"/>
                  </a:cubicBezTo>
                  <a:cubicBezTo>
                    <a:pt x="4358" y="11463"/>
                    <a:pt x="2024" y="11254"/>
                    <a:pt x="800" y="11200"/>
                  </a:cubicBezTo>
                  <a:cubicBezTo>
                    <a:pt x="358" y="11200"/>
                    <a:pt x="0" y="10842"/>
                    <a:pt x="0" y="10400"/>
                  </a:cubicBezTo>
                  <a:lnTo>
                    <a:pt x="0" y="800"/>
                  </a:lnTo>
                  <a:cubicBezTo>
                    <a:pt x="0" y="358"/>
                    <a:pt x="358" y="0"/>
                    <a:pt x="800" y="0"/>
                  </a:cubicBezTo>
                  <a:cubicBezTo>
                    <a:pt x="828" y="0"/>
                    <a:pt x="851" y="14"/>
                    <a:pt x="879" y="16"/>
                  </a:cubicBezTo>
                  <a:cubicBezTo>
                    <a:pt x="6381" y="158"/>
                    <a:pt x="6400" y="1600"/>
                    <a:pt x="6400" y="1600"/>
                  </a:cubicBezTo>
                  <a:cubicBezTo>
                    <a:pt x="6400" y="1600"/>
                    <a:pt x="6419" y="158"/>
                    <a:pt x="11921" y="16"/>
                  </a:cubicBezTo>
                  <a:cubicBezTo>
                    <a:pt x="11949" y="14"/>
                    <a:pt x="11972" y="0"/>
                    <a:pt x="12000" y="0"/>
                  </a:cubicBezTo>
                  <a:cubicBezTo>
                    <a:pt x="12442" y="0"/>
                    <a:pt x="12800" y="358"/>
                    <a:pt x="12800" y="800"/>
                  </a:cubicBezTo>
                  <a:lnTo>
                    <a:pt x="12800" y="10400"/>
                  </a:lnTo>
                  <a:cubicBezTo>
                    <a:pt x="12800" y="10842"/>
                    <a:pt x="12442" y="11200"/>
                    <a:pt x="12000" y="11200"/>
                  </a:cubicBezTo>
                  <a:close/>
                  <a:moveTo>
                    <a:pt x="5600" y="2507"/>
                  </a:moveTo>
                  <a:cubicBezTo>
                    <a:pt x="4568" y="1982"/>
                    <a:pt x="2861" y="1764"/>
                    <a:pt x="1600" y="1670"/>
                  </a:cubicBezTo>
                  <a:lnTo>
                    <a:pt x="1600" y="9643"/>
                  </a:lnTo>
                  <a:cubicBezTo>
                    <a:pt x="3747" y="9753"/>
                    <a:pt x="4949" y="10074"/>
                    <a:pt x="5600" y="10400"/>
                  </a:cubicBezTo>
                  <a:lnTo>
                    <a:pt x="5600" y="2507"/>
                  </a:lnTo>
                  <a:close/>
                  <a:moveTo>
                    <a:pt x="11200" y="1670"/>
                  </a:moveTo>
                  <a:cubicBezTo>
                    <a:pt x="9940" y="1764"/>
                    <a:pt x="8232" y="1982"/>
                    <a:pt x="7200" y="2506"/>
                  </a:cubicBezTo>
                  <a:lnTo>
                    <a:pt x="7200" y="10400"/>
                  </a:lnTo>
                  <a:cubicBezTo>
                    <a:pt x="7851" y="10074"/>
                    <a:pt x="9052" y="9753"/>
                    <a:pt x="11200" y="9644"/>
                  </a:cubicBezTo>
                  <a:lnTo>
                    <a:pt x="11200" y="167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835052" y="325761"/>
              <a:ext cx="199858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>
                <a:defRPr/>
              </a:pPr>
              <a:r>
                <a:rPr lang="zh-CN" altLang="en-US" sz="3200" dirty="0">
                  <a:solidFill>
                    <a:prstClr val="white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小组交流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31800" y="349250"/>
            <a:ext cx="11328400" cy="6159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22400" y="2078962"/>
            <a:ext cx="9347200" cy="3371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感谢您下载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平台上提供的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作品，为了您和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以及原创作者的利益，请勿复制、传播、销售，否则将承担法律责任！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将对作品进行维权，按照传播下载次数进行十倍的索取赔偿！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1.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在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出售的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模板是免版税类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(RF: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Royalty-Free)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正版受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中国人民共和国著作法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世界版权公约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的保护，作品的所有权、版权和著作权归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所有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您下载的是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模板素材的使用权。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2.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不得将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素材，本身用于再出售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或者出租、出借、转让、分销、发布或者作为礼物供他人使用，不得转授权、出卖、转让本协议或者本协议中的权利。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182930" y="1025730"/>
            <a:ext cx="1871025" cy="6773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版权声明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5816600" y="1852612"/>
            <a:ext cx="558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3000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剪去对角的矩形 9"/>
          <p:cNvSpPr/>
          <p:nvPr/>
        </p:nvSpPr>
        <p:spPr>
          <a:xfrm>
            <a:off x="660401" y="1944915"/>
            <a:ext cx="10871200" cy="3626182"/>
          </a:xfrm>
          <a:prstGeom prst="snip2DiagRect">
            <a:avLst/>
          </a:prstGeom>
          <a:solidFill>
            <a:srgbClr val="FFF0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649" name="Text Box 5"/>
          <p:cNvSpPr txBox="1">
            <a:spLocks noChangeArrowheads="1"/>
          </p:cNvSpPr>
          <p:nvPr/>
        </p:nvSpPr>
        <p:spPr bwMode="auto">
          <a:xfrm>
            <a:off x="2329194" y="2668420"/>
            <a:ext cx="95313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i="0" u="none" strike="noStrike" kern="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1.</a:t>
            </a:r>
            <a:r>
              <a:rPr kumimoji="0" lang="zh-CN" altLang="en-US" sz="2800" i="0" u="none" strike="noStrike" kern="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把</a:t>
            </a:r>
            <a:r>
              <a:rPr kumimoji="0" lang="en-US" altLang="zh-CN" sz="2800" i="0" u="none" strike="noStrike" kern="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《</a:t>
            </a:r>
            <a:r>
              <a:rPr kumimoji="0" lang="zh-CN" altLang="en-US" sz="2800" i="0" u="none" strike="noStrike" kern="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朱德的扁担</a:t>
            </a:r>
            <a:r>
              <a:rPr kumimoji="0" lang="en-US" altLang="zh-CN" sz="2800" i="0" u="none" strike="noStrike" kern="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》</a:t>
            </a:r>
            <a:r>
              <a:rPr kumimoji="0" lang="zh-CN" altLang="en-US" sz="2800" i="0" u="none" strike="noStrike" kern="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这个故事讲给爸爸妈妈听。</a:t>
            </a:r>
          </a:p>
        </p:txBody>
      </p:sp>
      <p:sp>
        <p:nvSpPr>
          <p:cNvPr id="27650" name="Text Box 6"/>
          <p:cNvSpPr txBox="1">
            <a:spLocks noChangeArrowheads="1"/>
          </p:cNvSpPr>
          <p:nvPr/>
        </p:nvSpPr>
        <p:spPr bwMode="auto">
          <a:xfrm>
            <a:off x="2418888" y="4028957"/>
            <a:ext cx="803751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i="0" u="none" strike="noStrike" kern="0" cap="none" spc="0" normalizeH="0" baseline="0" noProof="0" dirty="0">
                <a:ln>
                  <a:noFill/>
                </a:ln>
                <a:solidFill>
                  <a:srgbClr val="843C0B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kumimoji="0" lang="en-US" altLang="zh-CN" sz="2800" i="0" u="none" strike="noStrike" kern="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.</a:t>
            </a:r>
            <a:r>
              <a:rPr kumimoji="0" lang="zh-CN" altLang="en-US" sz="2800" i="0" u="none" strike="noStrike" kern="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请阅读</a:t>
            </a:r>
            <a:r>
              <a:rPr kumimoji="0" lang="en-US" altLang="zh-CN" sz="2800" i="0" u="none" strike="noStrike" kern="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《</a:t>
            </a:r>
            <a:r>
              <a:rPr kumimoji="0" lang="zh-CN" altLang="en-US" sz="2800" i="0" u="none" strike="noStrike" kern="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朱德的故事</a:t>
            </a:r>
            <a:r>
              <a:rPr kumimoji="0" lang="en-US" altLang="zh-CN" sz="2800" i="0" u="none" strike="noStrike" kern="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》</a:t>
            </a:r>
            <a:r>
              <a:rPr kumimoji="0" lang="zh-CN" altLang="en-US" sz="2800" i="0" u="none" strike="noStrike" kern="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等课外书。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162560" y="274777"/>
            <a:ext cx="2791655" cy="638056"/>
            <a:chOff x="162560" y="284480"/>
            <a:chExt cx="2791655" cy="638056"/>
          </a:xfrm>
        </p:grpSpPr>
        <p:sp>
          <p:nvSpPr>
            <p:cNvPr id="7" name="矩形: 圆角 1"/>
            <p:cNvSpPr/>
            <p:nvPr/>
          </p:nvSpPr>
          <p:spPr>
            <a:xfrm>
              <a:off x="162560" y="284480"/>
              <a:ext cx="2791655" cy="638056"/>
            </a:xfrm>
            <a:prstGeom prst="roundRect">
              <a:avLst>
                <a:gd name="adj" fmla="val 50000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" name="smiling-tooth-with-hands_33918"/>
            <p:cNvSpPr>
              <a:spLocks noChangeAspect="1"/>
            </p:cNvSpPr>
            <p:nvPr/>
          </p:nvSpPr>
          <p:spPr bwMode="auto">
            <a:xfrm>
              <a:off x="473896" y="453715"/>
              <a:ext cx="340631" cy="340631"/>
            </a:xfrm>
            <a:custGeom>
              <a:avLst/>
              <a:gdLst>
                <a:gd name="T0" fmla="*/ 12000 w 12800"/>
                <a:gd name="T1" fmla="*/ 11200 h 12800"/>
                <a:gd name="T2" fmla="*/ 7176 w 12800"/>
                <a:gd name="T3" fmla="*/ 12121 h 12800"/>
                <a:gd name="T4" fmla="*/ 6400 w 12800"/>
                <a:gd name="T5" fmla="*/ 12800 h 12800"/>
                <a:gd name="T6" fmla="*/ 5624 w 12800"/>
                <a:gd name="T7" fmla="*/ 12121 h 12800"/>
                <a:gd name="T8" fmla="*/ 800 w 12800"/>
                <a:gd name="T9" fmla="*/ 11200 h 12800"/>
                <a:gd name="T10" fmla="*/ 0 w 12800"/>
                <a:gd name="T11" fmla="*/ 10400 h 12800"/>
                <a:gd name="T12" fmla="*/ 0 w 12800"/>
                <a:gd name="T13" fmla="*/ 800 h 12800"/>
                <a:gd name="T14" fmla="*/ 800 w 12800"/>
                <a:gd name="T15" fmla="*/ 0 h 12800"/>
                <a:gd name="T16" fmla="*/ 879 w 12800"/>
                <a:gd name="T17" fmla="*/ 16 h 12800"/>
                <a:gd name="T18" fmla="*/ 6400 w 12800"/>
                <a:gd name="T19" fmla="*/ 1600 h 12800"/>
                <a:gd name="T20" fmla="*/ 11921 w 12800"/>
                <a:gd name="T21" fmla="*/ 16 h 12800"/>
                <a:gd name="T22" fmla="*/ 12000 w 12800"/>
                <a:gd name="T23" fmla="*/ 0 h 12800"/>
                <a:gd name="T24" fmla="*/ 12800 w 12800"/>
                <a:gd name="T25" fmla="*/ 800 h 12800"/>
                <a:gd name="T26" fmla="*/ 12800 w 12800"/>
                <a:gd name="T27" fmla="*/ 10400 h 12800"/>
                <a:gd name="T28" fmla="*/ 12000 w 12800"/>
                <a:gd name="T29" fmla="*/ 11200 h 12800"/>
                <a:gd name="T30" fmla="*/ 5600 w 12800"/>
                <a:gd name="T31" fmla="*/ 2507 h 12800"/>
                <a:gd name="T32" fmla="*/ 1600 w 12800"/>
                <a:gd name="T33" fmla="*/ 1670 h 12800"/>
                <a:gd name="T34" fmla="*/ 1600 w 12800"/>
                <a:gd name="T35" fmla="*/ 9643 h 12800"/>
                <a:gd name="T36" fmla="*/ 5600 w 12800"/>
                <a:gd name="T37" fmla="*/ 10400 h 12800"/>
                <a:gd name="T38" fmla="*/ 5600 w 12800"/>
                <a:gd name="T39" fmla="*/ 2507 h 12800"/>
                <a:gd name="T40" fmla="*/ 11200 w 12800"/>
                <a:gd name="T41" fmla="*/ 1670 h 12800"/>
                <a:gd name="T42" fmla="*/ 7200 w 12800"/>
                <a:gd name="T43" fmla="*/ 2506 h 12800"/>
                <a:gd name="T44" fmla="*/ 7200 w 12800"/>
                <a:gd name="T45" fmla="*/ 10400 h 12800"/>
                <a:gd name="T46" fmla="*/ 11200 w 12800"/>
                <a:gd name="T47" fmla="*/ 9644 h 12800"/>
                <a:gd name="T48" fmla="*/ 11200 w 12800"/>
                <a:gd name="T49" fmla="*/ 1670 h 12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800" h="12800">
                  <a:moveTo>
                    <a:pt x="12000" y="11200"/>
                  </a:moveTo>
                  <a:cubicBezTo>
                    <a:pt x="10776" y="11254"/>
                    <a:pt x="8442" y="11463"/>
                    <a:pt x="7176" y="12121"/>
                  </a:cubicBezTo>
                  <a:cubicBezTo>
                    <a:pt x="7116" y="12503"/>
                    <a:pt x="6799" y="12800"/>
                    <a:pt x="6400" y="12800"/>
                  </a:cubicBezTo>
                  <a:cubicBezTo>
                    <a:pt x="6002" y="12800"/>
                    <a:pt x="5684" y="12503"/>
                    <a:pt x="5624" y="12121"/>
                  </a:cubicBezTo>
                  <a:cubicBezTo>
                    <a:pt x="4358" y="11463"/>
                    <a:pt x="2024" y="11254"/>
                    <a:pt x="800" y="11200"/>
                  </a:cubicBezTo>
                  <a:cubicBezTo>
                    <a:pt x="358" y="11200"/>
                    <a:pt x="0" y="10842"/>
                    <a:pt x="0" y="10400"/>
                  </a:cubicBezTo>
                  <a:lnTo>
                    <a:pt x="0" y="800"/>
                  </a:lnTo>
                  <a:cubicBezTo>
                    <a:pt x="0" y="358"/>
                    <a:pt x="358" y="0"/>
                    <a:pt x="800" y="0"/>
                  </a:cubicBezTo>
                  <a:cubicBezTo>
                    <a:pt x="828" y="0"/>
                    <a:pt x="851" y="14"/>
                    <a:pt x="879" y="16"/>
                  </a:cubicBezTo>
                  <a:cubicBezTo>
                    <a:pt x="6381" y="158"/>
                    <a:pt x="6400" y="1600"/>
                    <a:pt x="6400" y="1600"/>
                  </a:cubicBezTo>
                  <a:cubicBezTo>
                    <a:pt x="6400" y="1600"/>
                    <a:pt x="6419" y="158"/>
                    <a:pt x="11921" y="16"/>
                  </a:cubicBezTo>
                  <a:cubicBezTo>
                    <a:pt x="11949" y="14"/>
                    <a:pt x="11972" y="0"/>
                    <a:pt x="12000" y="0"/>
                  </a:cubicBezTo>
                  <a:cubicBezTo>
                    <a:pt x="12442" y="0"/>
                    <a:pt x="12800" y="358"/>
                    <a:pt x="12800" y="800"/>
                  </a:cubicBezTo>
                  <a:lnTo>
                    <a:pt x="12800" y="10400"/>
                  </a:lnTo>
                  <a:cubicBezTo>
                    <a:pt x="12800" y="10842"/>
                    <a:pt x="12442" y="11200"/>
                    <a:pt x="12000" y="11200"/>
                  </a:cubicBezTo>
                  <a:close/>
                  <a:moveTo>
                    <a:pt x="5600" y="2507"/>
                  </a:moveTo>
                  <a:cubicBezTo>
                    <a:pt x="4568" y="1982"/>
                    <a:pt x="2861" y="1764"/>
                    <a:pt x="1600" y="1670"/>
                  </a:cubicBezTo>
                  <a:lnTo>
                    <a:pt x="1600" y="9643"/>
                  </a:lnTo>
                  <a:cubicBezTo>
                    <a:pt x="3747" y="9753"/>
                    <a:pt x="4949" y="10074"/>
                    <a:pt x="5600" y="10400"/>
                  </a:cubicBezTo>
                  <a:lnTo>
                    <a:pt x="5600" y="2507"/>
                  </a:lnTo>
                  <a:close/>
                  <a:moveTo>
                    <a:pt x="11200" y="1670"/>
                  </a:moveTo>
                  <a:cubicBezTo>
                    <a:pt x="9940" y="1764"/>
                    <a:pt x="8232" y="1982"/>
                    <a:pt x="7200" y="2506"/>
                  </a:cubicBezTo>
                  <a:lnTo>
                    <a:pt x="7200" y="10400"/>
                  </a:lnTo>
                  <a:cubicBezTo>
                    <a:pt x="7851" y="10074"/>
                    <a:pt x="9052" y="9753"/>
                    <a:pt x="11200" y="9644"/>
                  </a:cubicBezTo>
                  <a:lnTo>
                    <a:pt x="11200" y="167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835052" y="325761"/>
              <a:ext cx="199858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>
                <a:defRPr/>
              </a:pPr>
              <a:r>
                <a:rPr lang="zh-CN" altLang="en-US" sz="3200" dirty="0">
                  <a:solidFill>
                    <a:prstClr val="white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课后作业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6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6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6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7649" grpId="0"/>
      <p:bldP spid="2765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5424055" cy="685800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5157354" y="0"/>
            <a:ext cx="533400" cy="215265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1816732" y="5391149"/>
            <a:ext cx="375268" cy="151447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10" name="PA-组合 24"/>
          <p:cNvGrpSpPr/>
          <p:nvPr/>
        </p:nvGrpSpPr>
        <p:grpSpPr>
          <a:xfrm>
            <a:off x="5551104" y="1647137"/>
            <a:ext cx="6404513" cy="3563726"/>
            <a:chOff x="518339" y="1348621"/>
            <a:chExt cx="6404513" cy="3563726"/>
          </a:xfrm>
        </p:grpSpPr>
        <p:sp>
          <p:nvSpPr>
            <p:cNvPr id="11" name="PA-文本框 6"/>
            <p:cNvSpPr txBox="1"/>
            <p:nvPr/>
          </p:nvSpPr>
          <p:spPr>
            <a:xfrm>
              <a:off x="1068430" y="2775196"/>
              <a:ext cx="5304332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dist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66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cs typeface="OPPOSans R" panose="00020600040101010101" pitchFamily="18" charset="-122"/>
                  <a:sym typeface="Arial" panose="020B0604020202020204" pitchFamily="34" charset="0"/>
                </a:rPr>
                <a:t>感谢各位聆听</a:t>
              </a:r>
            </a:p>
          </p:txBody>
        </p:sp>
        <p:sp>
          <p:nvSpPr>
            <p:cNvPr id="12" name="PA-文本框 7"/>
            <p:cNvSpPr txBox="1"/>
            <p:nvPr/>
          </p:nvSpPr>
          <p:spPr>
            <a:xfrm>
              <a:off x="2605567" y="4392996"/>
              <a:ext cx="2230056" cy="519351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50000"/>
              </a:schemeClr>
            </a:solidFill>
            <a:ln w="3175"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cs typeface="OPPOSans R" panose="00020600040101010101" pitchFamily="18" charset="-122"/>
                  <a:sym typeface="Arial" panose="020B0604020202020204" pitchFamily="34" charset="0"/>
                </a:rPr>
                <a:t>汇报人：</a:t>
              </a:r>
              <a:r>
                <a:rPr kumimoji="0" lang="en-US" altLang="zh-CN" sz="1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cs typeface="OPPOSans R" panose="00020600040101010101" pitchFamily="18" charset="-122"/>
                  <a:sym typeface="Arial" panose="020B0604020202020204" pitchFamily="34" charset="0"/>
                </a:rPr>
                <a:t>xippt</a:t>
              </a: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OPPOSans R" panose="00020600040101010101" pitchFamily="18" charset="-122"/>
                <a:sym typeface="Arial" panose="020B0604020202020204" pitchFamily="34" charset="0"/>
              </a:endParaRPr>
            </a:p>
          </p:txBody>
        </p:sp>
        <p:sp>
          <p:nvSpPr>
            <p:cNvPr id="13" name="PA-文本框 8"/>
            <p:cNvSpPr txBox="1"/>
            <p:nvPr/>
          </p:nvSpPr>
          <p:spPr>
            <a:xfrm>
              <a:off x="518339" y="3805651"/>
              <a:ext cx="640451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dist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cs typeface="OPPOSans R" panose="00020600040101010101" pitchFamily="18" charset="-122"/>
                  <a:sym typeface="Arial" panose="020B0604020202020204" pitchFamily="34" charset="0"/>
                </a:rPr>
                <a:t>PEOPLE'S EDUCATION EDITION LANGUAGE SECOND GRADE FIRST VOLUME</a:t>
              </a:r>
            </a:p>
          </p:txBody>
        </p:sp>
        <p:sp>
          <p:nvSpPr>
            <p:cNvPr id="14" name="PA-文本框 6"/>
            <p:cNvSpPr txBox="1"/>
            <p:nvPr/>
          </p:nvSpPr>
          <p:spPr>
            <a:xfrm>
              <a:off x="1488259" y="2376386"/>
              <a:ext cx="446467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dist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cs typeface="OPPOSans R" panose="00020600040101010101" pitchFamily="18" charset="-122"/>
                  <a:sym typeface="Arial" panose="020B0604020202020204" pitchFamily="34" charset="0"/>
                </a:rPr>
                <a:t>语文  二年级  上册   配人教版</a:t>
              </a:r>
            </a:p>
          </p:txBody>
        </p:sp>
        <p:sp>
          <p:nvSpPr>
            <p:cNvPr id="15" name="PA-smiling-tooth-with-hands_33918"/>
            <p:cNvSpPr>
              <a:spLocks noChangeAspect="1"/>
            </p:cNvSpPr>
            <p:nvPr/>
          </p:nvSpPr>
          <p:spPr bwMode="auto">
            <a:xfrm>
              <a:off x="3342400" y="1348621"/>
              <a:ext cx="756390" cy="753609"/>
            </a:xfrm>
            <a:custGeom>
              <a:avLst/>
              <a:gdLst>
                <a:gd name="T0" fmla="*/ 0 w 11335"/>
                <a:gd name="T1" fmla="*/ 11121 h 11292"/>
                <a:gd name="T2" fmla="*/ 3228 w 11335"/>
                <a:gd name="T3" fmla="*/ 170 h 11292"/>
                <a:gd name="T4" fmla="*/ 3242 w 11335"/>
                <a:gd name="T5" fmla="*/ 11121 h 11292"/>
                <a:gd name="T6" fmla="*/ 3100 w 11335"/>
                <a:gd name="T7" fmla="*/ 10993 h 11292"/>
                <a:gd name="T8" fmla="*/ 142 w 11335"/>
                <a:gd name="T9" fmla="*/ 298 h 11292"/>
                <a:gd name="T10" fmla="*/ 1621 w 11335"/>
                <a:gd name="T11" fmla="*/ 2460 h 11292"/>
                <a:gd name="T12" fmla="*/ 1621 w 11335"/>
                <a:gd name="T13" fmla="*/ 1294 h 11292"/>
                <a:gd name="T14" fmla="*/ 1621 w 11335"/>
                <a:gd name="T15" fmla="*/ 2460 h 11292"/>
                <a:gd name="T16" fmla="*/ 1166 w 11335"/>
                <a:gd name="T17" fmla="*/ 1891 h 11292"/>
                <a:gd name="T18" fmla="*/ 2076 w 11335"/>
                <a:gd name="T19" fmla="*/ 1891 h 11292"/>
                <a:gd name="T20" fmla="*/ 71 w 11335"/>
                <a:gd name="T21" fmla="*/ 7281 h 11292"/>
                <a:gd name="T22" fmla="*/ 3171 w 11335"/>
                <a:gd name="T23" fmla="*/ 7409 h 11292"/>
                <a:gd name="T24" fmla="*/ 71 w 11335"/>
                <a:gd name="T25" fmla="*/ 7281 h 11292"/>
                <a:gd name="T26" fmla="*/ 3171 w 11335"/>
                <a:gd name="T27" fmla="*/ 7779 h 11292"/>
                <a:gd name="T28" fmla="*/ 71 w 11335"/>
                <a:gd name="T29" fmla="*/ 7907 h 11292"/>
                <a:gd name="T30" fmla="*/ 6712 w 11335"/>
                <a:gd name="T31" fmla="*/ 11121 h 11292"/>
                <a:gd name="T32" fmla="*/ 3484 w 11335"/>
                <a:gd name="T33" fmla="*/ 170 h 11292"/>
                <a:gd name="T34" fmla="*/ 6712 w 11335"/>
                <a:gd name="T35" fmla="*/ 11121 h 11292"/>
                <a:gd name="T36" fmla="*/ 6570 w 11335"/>
                <a:gd name="T37" fmla="*/ 10993 h 11292"/>
                <a:gd name="T38" fmla="*/ 3612 w 11335"/>
                <a:gd name="T39" fmla="*/ 298 h 11292"/>
                <a:gd name="T40" fmla="*/ 5105 w 11335"/>
                <a:gd name="T41" fmla="*/ 2460 h 11292"/>
                <a:gd name="T42" fmla="*/ 5105 w 11335"/>
                <a:gd name="T43" fmla="*/ 1294 h 11292"/>
                <a:gd name="T44" fmla="*/ 5105 w 11335"/>
                <a:gd name="T45" fmla="*/ 2460 h 11292"/>
                <a:gd name="T46" fmla="*/ 4650 w 11335"/>
                <a:gd name="T47" fmla="*/ 1891 h 11292"/>
                <a:gd name="T48" fmla="*/ 5560 w 11335"/>
                <a:gd name="T49" fmla="*/ 1891 h 11292"/>
                <a:gd name="T50" fmla="*/ 3555 w 11335"/>
                <a:gd name="T51" fmla="*/ 7281 h 11292"/>
                <a:gd name="T52" fmla="*/ 6656 w 11335"/>
                <a:gd name="T53" fmla="*/ 7409 h 11292"/>
                <a:gd name="T54" fmla="*/ 3555 w 11335"/>
                <a:gd name="T55" fmla="*/ 7281 h 11292"/>
                <a:gd name="T56" fmla="*/ 6656 w 11335"/>
                <a:gd name="T57" fmla="*/ 7779 h 11292"/>
                <a:gd name="T58" fmla="*/ 3555 w 11335"/>
                <a:gd name="T59" fmla="*/ 7907 h 11292"/>
                <a:gd name="T60" fmla="*/ 8120 w 11335"/>
                <a:gd name="T61" fmla="*/ 11292 h 11292"/>
                <a:gd name="T62" fmla="*/ 9884 w 11335"/>
                <a:gd name="T63" fmla="*/ 0 h 11292"/>
                <a:gd name="T64" fmla="*/ 8120 w 11335"/>
                <a:gd name="T65" fmla="*/ 11292 h 11292"/>
                <a:gd name="T66" fmla="*/ 8234 w 11335"/>
                <a:gd name="T67" fmla="*/ 11136 h 11292"/>
                <a:gd name="T68" fmla="*/ 9770 w 11335"/>
                <a:gd name="T69" fmla="*/ 156 h 11292"/>
                <a:gd name="T70" fmla="*/ 8504 w 11335"/>
                <a:gd name="T71" fmla="*/ 2489 h 11292"/>
                <a:gd name="T72" fmla="*/ 7921 w 11335"/>
                <a:gd name="T73" fmla="*/ 1991 h 11292"/>
                <a:gd name="T74" fmla="*/ 8419 w 11335"/>
                <a:gd name="T75" fmla="*/ 1337 h 11292"/>
                <a:gd name="T76" fmla="*/ 8576 w 11335"/>
                <a:gd name="T77" fmla="*/ 2489 h 11292"/>
                <a:gd name="T78" fmla="*/ 8504 w 11335"/>
                <a:gd name="T79" fmla="*/ 1465 h 11292"/>
                <a:gd name="T80" fmla="*/ 8149 w 11335"/>
                <a:gd name="T81" fmla="*/ 1635 h 11292"/>
                <a:gd name="T82" fmla="*/ 8234 w 11335"/>
                <a:gd name="T83" fmla="*/ 2261 h 11292"/>
                <a:gd name="T84" fmla="*/ 8945 w 11335"/>
                <a:gd name="T85" fmla="*/ 1849 h 11292"/>
                <a:gd name="T86" fmla="*/ 10758 w 11335"/>
                <a:gd name="T87" fmla="*/ 7065 h 11292"/>
                <a:gd name="T88" fmla="*/ 7701 w 11335"/>
                <a:gd name="T89" fmla="*/ 7600 h 11292"/>
                <a:gd name="T90" fmla="*/ 10758 w 11335"/>
                <a:gd name="T91" fmla="*/ 7065 h 11292"/>
                <a:gd name="T92" fmla="*/ 10832 w 11335"/>
                <a:gd name="T93" fmla="*/ 7688 h 11292"/>
                <a:gd name="T94" fmla="*/ 7742 w 11335"/>
                <a:gd name="T95" fmla="*/ 7970 h 11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1335" h="11292">
                  <a:moveTo>
                    <a:pt x="3242" y="11121"/>
                  </a:moveTo>
                  <a:lnTo>
                    <a:pt x="0" y="11121"/>
                  </a:lnTo>
                  <a:lnTo>
                    <a:pt x="0" y="170"/>
                  </a:lnTo>
                  <a:lnTo>
                    <a:pt x="3228" y="170"/>
                  </a:lnTo>
                  <a:lnTo>
                    <a:pt x="3228" y="11121"/>
                  </a:lnTo>
                  <a:lnTo>
                    <a:pt x="3242" y="11121"/>
                  </a:lnTo>
                  <a:close/>
                  <a:moveTo>
                    <a:pt x="142" y="10993"/>
                  </a:moveTo>
                  <a:lnTo>
                    <a:pt x="3100" y="10993"/>
                  </a:lnTo>
                  <a:lnTo>
                    <a:pt x="3100" y="298"/>
                  </a:lnTo>
                  <a:lnTo>
                    <a:pt x="142" y="298"/>
                  </a:lnTo>
                  <a:lnTo>
                    <a:pt x="142" y="10993"/>
                  </a:lnTo>
                  <a:close/>
                  <a:moveTo>
                    <a:pt x="1621" y="2460"/>
                  </a:moveTo>
                  <a:cubicBezTo>
                    <a:pt x="1294" y="2460"/>
                    <a:pt x="1038" y="2204"/>
                    <a:pt x="1038" y="1877"/>
                  </a:cubicBezTo>
                  <a:cubicBezTo>
                    <a:pt x="1038" y="1550"/>
                    <a:pt x="1294" y="1294"/>
                    <a:pt x="1621" y="1294"/>
                  </a:cubicBezTo>
                  <a:cubicBezTo>
                    <a:pt x="1948" y="1294"/>
                    <a:pt x="2204" y="1550"/>
                    <a:pt x="2204" y="1877"/>
                  </a:cubicBezTo>
                  <a:cubicBezTo>
                    <a:pt x="2204" y="2204"/>
                    <a:pt x="1948" y="2460"/>
                    <a:pt x="1621" y="2460"/>
                  </a:cubicBezTo>
                  <a:close/>
                  <a:moveTo>
                    <a:pt x="1621" y="1436"/>
                  </a:moveTo>
                  <a:cubicBezTo>
                    <a:pt x="1379" y="1436"/>
                    <a:pt x="1166" y="1635"/>
                    <a:pt x="1166" y="1891"/>
                  </a:cubicBezTo>
                  <a:cubicBezTo>
                    <a:pt x="1166" y="2133"/>
                    <a:pt x="1365" y="2346"/>
                    <a:pt x="1621" y="2346"/>
                  </a:cubicBezTo>
                  <a:cubicBezTo>
                    <a:pt x="1863" y="2346"/>
                    <a:pt x="2076" y="2147"/>
                    <a:pt x="2076" y="1891"/>
                  </a:cubicBezTo>
                  <a:cubicBezTo>
                    <a:pt x="2076" y="1635"/>
                    <a:pt x="1863" y="1436"/>
                    <a:pt x="1621" y="1436"/>
                  </a:cubicBezTo>
                  <a:close/>
                  <a:moveTo>
                    <a:pt x="71" y="7281"/>
                  </a:moveTo>
                  <a:lnTo>
                    <a:pt x="3171" y="7281"/>
                  </a:lnTo>
                  <a:lnTo>
                    <a:pt x="3171" y="7409"/>
                  </a:lnTo>
                  <a:lnTo>
                    <a:pt x="71" y="7409"/>
                  </a:lnTo>
                  <a:lnTo>
                    <a:pt x="71" y="7281"/>
                  </a:lnTo>
                  <a:close/>
                  <a:moveTo>
                    <a:pt x="71" y="7779"/>
                  </a:moveTo>
                  <a:lnTo>
                    <a:pt x="3171" y="7779"/>
                  </a:lnTo>
                  <a:lnTo>
                    <a:pt x="3171" y="7907"/>
                  </a:lnTo>
                  <a:lnTo>
                    <a:pt x="71" y="7907"/>
                  </a:lnTo>
                  <a:lnTo>
                    <a:pt x="71" y="7779"/>
                  </a:lnTo>
                  <a:close/>
                  <a:moveTo>
                    <a:pt x="6712" y="11121"/>
                  </a:moveTo>
                  <a:lnTo>
                    <a:pt x="3484" y="11121"/>
                  </a:lnTo>
                  <a:lnTo>
                    <a:pt x="3484" y="170"/>
                  </a:lnTo>
                  <a:lnTo>
                    <a:pt x="6712" y="170"/>
                  </a:lnTo>
                  <a:lnTo>
                    <a:pt x="6712" y="11121"/>
                  </a:lnTo>
                  <a:close/>
                  <a:moveTo>
                    <a:pt x="3612" y="10993"/>
                  </a:moveTo>
                  <a:lnTo>
                    <a:pt x="6570" y="10993"/>
                  </a:lnTo>
                  <a:lnTo>
                    <a:pt x="6570" y="298"/>
                  </a:lnTo>
                  <a:lnTo>
                    <a:pt x="3612" y="298"/>
                  </a:lnTo>
                  <a:lnTo>
                    <a:pt x="3612" y="10993"/>
                  </a:lnTo>
                  <a:close/>
                  <a:moveTo>
                    <a:pt x="5105" y="2460"/>
                  </a:moveTo>
                  <a:cubicBezTo>
                    <a:pt x="4778" y="2460"/>
                    <a:pt x="4522" y="2204"/>
                    <a:pt x="4522" y="1877"/>
                  </a:cubicBezTo>
                  <a:cubicBezTo>
                    <a:pt x="4522" y="1550"/>
                    <a:pt x="4778" y="1294"/>
                    <a:pt x="5105" y="1294"/>
                  </a:cubicBezTo>
                  <a:cubicBezTo>
                    <a:pt x="5432" y="1294"/>
                    <a:pt x="5688" y="1550"/>
                    <a:pt x="5688" y="1877"/>
                  </a:cubicBezTo>
                  <a:cubicBezTo>
                    <a:pt x="5688" y="2204"/>
                    <a:pt x="5418" y="2460"/>
                    <a:pt x="5105" y="2460"/>
                  </a:cubicBezTo>
                  <a:close/>
                  <a:moveTo>
                    <a:pt x="5105" y="1436"/>
                  </a:moveTo>
                  <a:cubicBezTo>
                    <a:pt x="4864" y="1436"/>
                    <a:pt x="4650" y="1635"/>
                    <a:pt x="4650" y="1891"/>
                  </a:cubicBezTo>
                  <a:cubicBezTo>
                    <a:pt x="4650" y="2133"/>
                    <a:pt x="4849" y="2346"/>
                    <a:pt x="5105" y="2346"/>
                  </a:cubicBezTo>
                  <a:cubicBezTo>
                    <a:pt x="5347" y="2346"/>
                    <a:pt x="5560" y="2147"/>
                    <a:pt x="5560" y="1891"/>
                  </a:cubicBezTo>
                  <a:cubicBezTo>
                    <a:pt x="5546" y="1635"/>
                    <a:pt x="5347" y="1436"/>
                    <a:pt x="5105" y="1436"/>
                  </a:cubicBezTo>
                  <a:close/>
                  <a:moveTo>
                    <a:pt x="3555" y="7281"/>
                  </a:moveTo>
                  <a:lnTo>
                    <a:pt x="6656" y="7281"/>
                  </a:lnTo>
                  <a:lnTo>
                    <a:pt x="6656" y="7409"/>
                  </a:lnTo>
                  <a:lnTo>
                    <a:pt x="3555" y="7409"/>
                  </a:lnTo>
                  <a:lnTo>
                    <a:pt x="3555" y="7281"/>
                  </a:lnTo>
                  <a:close/>
                  <a:moveTo>
                    <a:pt x="3555" y="7779"/>
                  </a:moveTo>
                  <a:lnTo>
                    <a:pt x="6656" y="7779"/>
                  </a:lnTo>
                  <a:lnTo>
                    <a:pt x="6656" y="7907"/>
                  </a:lnTo>
                  <a:lnTo>
                    <a:pt x="3555" y="7907"/>
                  </a:lnTo>
                  <a:lnTo>
                    <a:pt x="3555" y="7779"/>
                  </a:lnTo>
                  <a:close/>
                  <a:moveTo>
                    <a:pt x="8120" y="11292"/>
                  </a:moveTo>
                  <a:lnTo>
                    <a:pt x="6684" y="426"/>
                  </a:lnTo>
                  <a:lnTo>
                    <a:pt x="9884" y="0"/>
                  </a:lnTo>
                  <a:lnTo>
                    <a:pt x="11335" y="10865"/>
                  </a:lnTo>
                  <a:lnTo>
                    <a:pt x="8120" y="11292"/>
                  </a:lnTo>
                  <a:close/>
                  <a:moveTo>
                    <a:pt x="6826" y="540"/>
                  </a:moveTo>
                  <a:lnTo>
                    <a:pt x="8234" y="11136"/>
                  </a:lnTo>
                  <a:lnTo>
                    <a:pt x="11164" y="10752"/>
                  </a:lnTo>
                  <a:lnTo>
                    <a:pt x="9770" y="156"/>
                  </a:lnTo>
                  <a:lnTo>
                    <a:pt x="6826" y="540"/>
                  </a:lnTo>
                  <a:close/>
                  <a:moveTo>
                    <a:pt x="8504" y="2489"/>
                  </a:moveTo>
                  <a:cubicBezTo>
                    <a:pt x="8376" y="2489"/>
                    <a:pt x="8248" y="2446"/>
                    <a:pt x="8149" y="2375"/>
                  </a:cubicBezTo>
                  <a:cubicBezTo>
                    <a:pt x="8021" y="2275"/>
                    <a:pt x="7950" y="2147"/>
                    <a:pt x="7921" y="1991"/>
                  </a:cubicBezTo>
                  <a:cubicBezTo>
                    <a:pt x="7907" y="1834"/>
                    <a:pt x="7936" y="1678"/>
                    <a:pt x="8035" y="1564"/>
                  </a:cubicBezTo>
                  <a:cubicBezTo>
                    <a:pt x="8135" y="1436"/>
                    <a:pt x="8263" y="1365"/>
                    <a:pt x="8419" y="1337"/>
                  </a:cubicBezTo>
                  <a:cubicBezTo>
                    <a:pt x="8732" y="1294"/>
                    <a:pt x="9031" y="1521"/>
                    <a:pt x="9073" y="1834"/>
                  </a:cubicBezTo>
                  <a:cubicBezTo>
                    <a:pt x="9116" y="2147"/>
                    <a:pt x="8888" y="2446"/>
                    <a:pt x="8576" y="2489"/>
                  </a:cubicBezTo>
                  <a:lnTo>
                    <a:pt x="8504" y="2489"/>
                  </a:lnTo>
                  <a:close/>
                  <a:moveTo>
                    <a:pt x="8504" y="1465"/>
                  </a:moveTo>
                  <a:lnTo>
                    <a:pt x="8448" y="1465"/>
                  </a:lnTo>
                  <a:cubicBezTo>
                    <a:pt x="8334" y="1479"/>
                    <a:pt x="8220" y="1536"/>
                    <a:pt x="8149" y="1635"/>
                  </a:cubicBezTo>
                  <a:cubicBezTo>
                    <a:pt x="8078" y="1735"/>
                    <a:pt x="8049" y="1849"/>
                    <a:pt x="8064" y="1962"/>
                  </a:cubicBezTo>
                  <a:cubicBezTo>
                    <a:pt x="8078" y="2076"/>
                    <a:pt x="8135" y="2190"/>
                    <a:pt x="8234" y="2261"/>
                  </a:cubicBezTo>
                  <a:cubicBezTo>
                    <a:pt x="8334" y="2332"/>
                    <a:pt x="8448" y="2361"/>
                    <a:pt x="8561" y="2346"/>
                  </a:cubicBezTo>
                  <a:cubicBezTo>
                    <a:pt x="8803" y="2318"/>
                    <a:pt x="8974" y="2090"/>
                    <a:pt x="8945" y="1849"/>
                  </a:cubicBezTo>
                  <a:cubicBezTo>
                    <a:pt x="8917" y="1621"/>
                    <a:pt x="8732" y="1465"/>
                    <a:pt x="8504" y="1465"/>
                  </a:cubicBezTo>
                  <a:close/>
                  <a:moveTo>
                    <a:pt x="10758" y="7065"/>
                  </a:moveTo>
                  <a:lnTo>
                    <a:pt x="10775" y="7192"/>
                  </a:lnTo>
                  <a:lnTo>
                    <a:pt x="7701" y="7600"/>
                  </a:lnTo>
                  <a:lnTo>
                    <a:pt x="7684" y="7474"/>
                  </a:lnTo>
                  <a:lnTo>
                    <a:pt x="10758" y="7065"/>
                  </a:lnTo>
                  <a:close/>
                  <a:moveTo>
                    <a:pt x="10815" y="7561"/>
                  </a:moveTo>
                  <a:lnTo>
                    <a:pt x="10832" y="7688"/>
                  </a:lnTo>
                  <a:lnTo>
                    <a:pt x="7759" y="8097"/>
                  </a:lnTo>
                  <a:lnTo>
                    <a:pt x="7742" y="7970"/>
                  </a:lnTo>
                  <a:lnTo>
                    <a:pt x="10815" y="7561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34892" y="1880252"/>
            <a:ext cx="2608508" cy="3427696"/>
          </a:xfrm>
          <a:prstGeom prst="rect">
            <a:avLst/>
          </a:prstGeom>
          <a:noFill/>
          <a:ln w="38100">
            <a:solidFill>
              <a:srgbClr val="669900"/>
            </a:solidFill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9218" name="Text Box 8"/>
          <p:cNvSpPr txBox="1">
            <a:spLocks noChangeArrowheads="1"/>
          </p:cNvSpPr>
          <p:nvPr/>
        </p:nvSpPr>
        <p:spPr bwMode="auto">
          <a:xfrm>
            <a:off x="644211" y="1304105"/>
            <a:ext cx="6795477" cy="4417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        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朱德（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1886~1976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）马克思主义者，无产阶级革命家，军事家，政治家；中国共产党、中国人民解放军和中华人民共和国的主要领导人，中国人民解放军和中华人民共和国的主要缔造者之一；中华人民共和国元帅，中华人民共和国全国人民代表大会常务委员会委员长（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1959 ~1976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）。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162560" y="284480"/>
            <a:ext cx="2791655" cy="638056"/>
            <a:chOff x="162560" y="284480"/>
            <a:chExt cx="2791655" cy="638056"/>
          </a:xfrm>
        </p:grpSpPr>
        <p:sp>
          <p:nvSpPr>
            <p:cNvPr id="8" name="矩形: 圆角 1"/>
            <p:cNvSpPr/>
            <p:nvPr/>
          </p:nvSpPr>
          <p:spPr>
            <a:xfrm>
              <a:off x="162560" y="284480"/>
              <a:ext cx="2791655" cy="638056"/>
            </a:xfrm>
            <a:prstGeom prst="roundRect">
              <a:avLst>
                <a:gd name="adj" fmla="val 50000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" name="smiling-tooth-with-hands_33918"/>
            <p:cNvSpPr>
              <a:spLocks noChangeAspect="1"/>
            </p:cNvSpPr>
            <p:nvPr/>
          </p:nvSpPr>
          <p:spPr bwMode="auto">
            <a:xfrm>
              <a:off x="473896" y="453715"/>
              <a:ext cx="340631" cy="340631"/>
            </a:xfrm>
            <a:custGeom>
              <a:avLst/>
              <a:gdLst>
                <a:gd name="T0" fmla="*/ 12000 w 12800"/>
                <a:gd name="T1" fmla="*/ 11200 h 12800"/>
                <a:gd name="T2" fmla="*/ 7176 w 12800"/>
                <a:gd name="T3" fmla="*/ 12121 h 12800"/>
                <a:gd name="T4" fmla="*/ 6400 w 12800"/>
                <a:gd name="T5" fmla="*/ 12800 h 12800"/>
                <a:gd name="T6" fmla="*/ 5624 w 12800"/>
                <a:gd name="T7" fmla="*/ 12121 h 12800"/>
                <a:gd name="T8" fmla="*/ 800 w 12800"/>
                <a:gd name="T9" fmla="*/ 11200 h 12800"/>
                <a:gd name="T10" fmla="*/ 0 w 12800"/>
                <a:gd name="T11" fmla="*/ 10400 h 12800"/>
                <a:gd name="T12" fmla="*/ 0 w 12800"/>
                <a:gd name="T13" fmla="*/ 800 h 12800"/>
                <a:gd name="T14" fmla="*/ 800 w 12800"/>
                <a:gd name="T15" fmla="*/ 0 h 12800"/>
                <a:gd name="T16" fmla="*/ 879 w 12800"/>
                <a:gd name="T17" fmla="*/ 16 h 12800"/>
                <a:gd name="T18" fmla="*/ 6400 w 12800"/>
                <a:gd name="T19" fmla="*/ 1600 h 12800"/>
                <a:gd name="T20" fmla="*/ 11921 w 12800"/>
                <a:gd name="T21" fmla="*/ 16 h 12800"/>
                <a:gd name="T22" fmla="*/ 12000 w 12800"/>
                <a:gd name="T23" fmla="*/ 0 h 12800"/>
                <a:gd name="T24" fmla="*/ 12800 w 12800"/>
                <a:gd name="T25" fmla="*/ 800 h 12800"/>
                <a:gd name="T26" fmla="*/ 12800 w 12800"/>
                <a:gd name="T27" fmla="*/ 10400 h 12800"/>
                <a:gd name="T28" fmla="*/ 12000 w 12800"/>
                <a:gd name="T29" fmla="*/ 11200 h 12800"/>
                <a:gd name="T30" fmla="*/ 5600 w 12800"/>
                <a:gd name="T31" fmla="*/ 2507 h 12800"/>
                <a:gd name="T32" fmla="*/ 1600 w 12800"/>
                <a:gd name="T33" fmla="*/ 1670 h 12800"/>
                <a:gd name="T34" fmla="*/ 1600 w 12800"/>
                <a:gd name="T35" fmla="*/ 9643 h 12800"/>
                <a:gd name="T36" fmla="*/ 5600 w 12800"/>
                <a:gd name="T37" fmla="*/ 10400 h 12800"/>
                <a:gd name="T38" fmla="*/ 5600 w 12800"/>
                <a:gd name="T39" fmla="*/ 2507 h 12800"/>
                <a:gd name="T40" fmla="*/ 11200 w 12800"/>
                <a:gd name="T41" fmla="*/ 1670 h 12800"/>
                <a:gd name="T42" fmla="*/ 7200 w 12800"/>
                <a:gd name="T43" fmla="*/ 2506 h 12800"/>
                <a:gd name="T44" fmla="*/ 7200 w 12800"/>
                <a:gd name="T45" fmla="*/ 10400 h 12800"/>
                <a:gd name="T46" fmla="*/ 11200 w 12800"/>
                <a:gd name="T47" fmla="*/ 9644 h 12800"/>
                <a:gd name="T48" fmla="*/ 11200 w 12800"/>
                <a:gd name="T49" fmla="*/ 1670 h 12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800" h="12800">
                  <a:moveTo>
                    <a:pt x="12000" y="11200"/>
                  </a:moveTo>
                  <a:cubicBezTo>
                    <a:pt x="10776" y="11254"/>
                    <a:pt x="8442" y="11463"/>
                    <a:pt x="7176" y="12121"/>
                  </a:cubicBezTo>
                  <a:cubicBezTo>
                    <a:pt x="7116" y="12503"/>
                    <a:pt x="6799" y="12800"/>
                    <a:pt x="6400" y="12800"/>
                  </a:cubicBezTo>
                  <a:cubicBezTo>
                    <a:pt x="6002" y="12800"/>
                    <a:pt x="5684" y="12503"/>
                    <a:pt x="5624" y="12121"/>
                  </a:cubicBezTo>
                  <a:cubicBezTo>
                    <a:pt x="4358" y="11463"/>
                    <a:pt x="2024" y="11254"/>
                    <a:pt x="800" y="11200"/>
                  </a:cubicBezTo>
                  <a:cubicBezTo>
                    <a:pt x="358" y="11200"/>
                    <a:pt x="0" y="10842"/>
                    <a:pt x="0" y="10400"/>
                  </a:cubicBezTo>
                  <a:lnTo>
                    <a:pt x="0" y="800"/>
                  </a:lnTo>
                  <a:cubicBezTo>
                    <a:pt x="0" y="358"/>
                    <a:pt x="358" y="0"/>
                    <a:pt x="800" y="0"/>
                  </a:cubicBezTo>
                  <a:cubicBezTo>
                    <a:pt x="828" y="0"/>
                    <a:pt x="851" y="14"/>
                    <a:pt x="879" y="16"/>
                  </a:cubicBezTo>
                  <a:cubicBezTo>
                    <a:pt x="6381" y="158"/>
                    <a:pt x="6400" y="1600"/>
                    <a:pt x="6400" y="1600"/>
                  </a:cubicBezTo>
                  <a:cubicBezTo>
                    <a:pt x="6400" y="1600"/>
                    <a:pt x="6419" y="158"/>
                    <a:pt x="11921" y="16"/>
                  </a:cubicBezTo>
                  <a:cubicBezTo>
                    <a:pt x="11949" y="14"/>
                    <a:pt x="11972" y="0"/>
                    <a:pt x="12000" y="0"/>
                  </a:cubicBezTo>
                  <a:cubicBezTo>
                    <a:pt x="12442" y="0"/>
                    <a:pt x="12800" y="358"/>
                    <a:pt x="12800" y="800"/>
                  </a:cubicBezTo>
                  <a:lnTo>
                    <a:pt x="12800" y="10400"/>
                  </a:lnTo>
                  <a:cubicBezTo>
                    <a:pt x="12800" y="10842"/>
                    <a:pt x="12442" y="11200"/>
                    <a:pt x="12000" y="11200"/>
                  </a:cubicBezTo>
                  <a:close/>
                  <a:moveTo>
                    <a:pt x="5600" y="2507"/>
                  </a:moveTo>
                  <a:cubicBezTo>
                    <a:pt x="4568" y="1982"/>
                    <a:pt x="2861" y="1764"/>
                    <a:pt x="1600" y="1670"/>
                  </a:cubicBezTo>
                  <a:lnTo>
                    <a:pt x="1600" y="9643"/>
                  </a:lnTo>
                  <a:cubicBezTo>
                    <a:pt x="3747" y="9753"/>
                    <a:pt x="4949" y="10074"/>
                    <a:pt x="5600" y="10400"/>
                  </a:cubicBezTo>
                  <a:lnTo>
                    <a:pt x="5600" y="2507"/>
                  </a:lnTo>
                  <a:close/>
                  <a:moveTo>
                    <a:pt x="11200" y="1670"/>
                  </a:moveTo>
                  <a:cubicBezTo>
                    <a:pt x="9940" y="1764"/>
                    <a:pt x="8232" y="1982"/>
                    <a:pt x="7200" y="2506"/>
                  </a:cubicBezTo>
                  <a:lnTo>
                    <a:pt x="7200" y="10400"/>
                  </a:lnTo>
                  <a:cubicBezTo>
                    <a:pt x="7851" y="10074"/>
                    <a:pt x="9052" y="9753"/>
                    <a:pt x="11200" y="9644"/>
                  </a:cubicBezTo>
                  <a:lnTo>
                    <a:pt x="11200" y="167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835052" y="325761"/>
              <a:ext cx="199858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>
                <a:defRPr/>
              </a:pPr>
              <a:r>
                <a:rPr lang="zh-CN" altLang="en-US" sz="3200" dirty="0">
                  <a:solidFill>
                    <a:prstClr val="white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认识朱德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oup 26"/>
          <p:cNvGraphicFramePr>
            <a:graphicFrameLocks noGrp="1"/>
          </p:cNvGraphicFramePr>
          <p:nvPr/>
        </p:nvGraphicFramePr>
        <p:xfrm>
          <a:off x="2158372" y="2898025"/>
          <a:ext cx="8064500" cy="1311275"/>
        </p:xfrm>
        <a:graphic>
          <a:graphicData uri="http://schemas.openxmlformats.org/drawingml/2006/table">
            <a:tbl>
              <a:tblPr/>
              <a:tblGrid>
                <a:gridCol w="19764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74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780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351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311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8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朱</a:t>
                      </a:r>
                    </a:p>
                  </a:txBody>
                  <a:tcPr marT="45742" marB="4574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8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志</a:t>
                      </a:r>
                    </a:p>
                  </a:txBody>
                  <a:tcPr marT="45742" marB="4574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8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冈</a:t>
                      </a:r>
                    </a:p>
                  </a:txBody>
                  <a:tcPr marT="45742" marB="4574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8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守</a:t>
                      </a:r>
                    </a:p>
                  </a:txBody>
                  <a:tcPr marT="45742" marB="4574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1" name="Rectangle 16"/>
          <p:cNvSpPr>
            <a:spLocks noChangeArrowheads="1"/>
          </p:cNvSpPr>
          <p:nvPr/>
        </p:nvSpPr>
        <p:spPr bwMode="auto">
          <a:xfrm>
            <a:off x="2158372" y="2318587"/>
            <a:ext cx="1943100" cy="576263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50000">
                <a:schemeClr val="bg1"/>
              </a:gs>
              <a:gs pos="100000">
                <a:schemeClr val="folHlink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i="0" u="none" strike="noStrike" kern="0" cap="none" spc="0" normalizeH="0" baseline="0" noProof="0" dirty="0" err="1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zhū</a:t>
            </a:r>
            <a:endParaRPr kumimoji="0" lang="en-US" altLang="zh-CN" sz="3200" i="0" u="none" strike="noStrike" kern="0" cap="none" spc="0" normalizeH="0" baseline="0" noProof="0" dirty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2" name="Rectangle 17"/>
          <p:cNvSpPr>
            <a:spLocks noChangeArrowheads="1"/>
          </p:cNvSpPr>
          <p:nvPr/>
        </p:nvSpPr>
        <p:spPr bwMode="auto">
          <a:xfrm>
            <a:off x="8062285" y="2318587"/>
            <a:ext cx="2160587" cy="576263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50000">
                <a:schemeClr val="bg1"/>
              </a:gs>
              <a:gs pos="100000">
                <a:schemeClr val="folHlink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i="0" u="none" strike="noStrike" kern="0" cap="none" spc="0" normalizeH="0" baseline="0" noProof="0" dirty="0" err="1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shǒu</a:t>
            </a:r>
            <a:endParaRPr kumimoji="0" lang="en-US" altLang="zh-CN" sz="3200" i="0" u="none" strike="noStrike" kern="0" cap="none" spc="0" normalizeH="0" baseline="0" noProof="0" dirty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3" name="Rectangle 18"/>
          <p:cNvSpPr>
            <a:spLocks noChangeArrowheads="1"/>
          </p:cNvSpPr>
          <p:nvPr/>
        </p:nvSpPr>
        <p:spPr bwMode="auto">
          <a:xfrm>
            <a:off x="6119185" y="2318587"/>
            <a:ext cx="1944687" cy="576263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50000">
                <a:schemeClr val="bg1"/>
              </a:gs>
              <a:gs pos="100000">
                <a:schemeClr val="folHlink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i="0" u="none" strike="noStrike" kern="0" cap="none" spc="0" normalizeH="0" baseline="0" noProof="0" dirty="0" err="1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gāng</a:t>
            </a:r>
            <a:endParaRPr kumimoji="0" lang="en-US" altLang="zh-CN" sz="3200" i="0" u="none" strike="noStrike" kern="0" cap="none" spc="0" normalizeH="0" baseline="0" noProof="0" dirty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4" name="Rectangle 19"/>
          <p:cNvSpPr>
            <a:spLocks noChangeArrowheads="1"/>
          </p:cNvSpPr>
          <p:nvPr/>
        </p:nvSpPr>
        <p:spPr bwMode="auto">
          <a:xfrm>
            <a:off x="4103060" y="2318587"/>
            <a:ext cx="2014537" cy="576263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50000">
                <a:schemeClr val="bg1"/>
              </a:gs>
              <a:gs pos="100000">
                <a:schemeClr val="folHlink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i="0" u="none" strike="noStrike" kern="0" cap="none" spc="0" normalizeH="0" baseline="0" noProof="0" dirty="0" err="1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zhì</a:t>
            </a:r>
            <a:endParaRPr kumimoji="0" lang="en-US" altLang="zh-CN" sz="3200" i="0" u="none" strike="noStrike" kern="0" cap="none" spc="0" normalizeH="0" baseline="0" noProof="0" dirty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5" name="Text Box 20"/>
          <p:cNvSpPr txBox="1">
            <a:spLocks noChangeArrowheads="1"/>
          </p:cNvSpPr>
          <p:nvPr/>
        </p:nvSpPr>
        <p:spPr bwMode="auto">
          <a:xfrm>
            <a:off x="2158372" y="4364367"/>
            <a:ext cx="302418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（朱红）</a:t>
            </a:r>
          </a:p>
        </p:txBody>
      </p:sp>
      <p:sp>
        <p:nvSpPr>
          <p:cNvPr id="16" name="Text Box 21"/>
          <p:cNvSpPr txBox="1">
            <a:spLocks noChangeArrowheads="1"/>
          </p:cNvSpPr>
          <p:nvPr/>
        </p:nvSpPr>
        <p:spPr bwMode="auto">
          <a:xfrm>
            <a:off x="4246728" y="4366495"/>
            <a:ext cx="302418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（志气）</a:t>
            </a:r>
          </a:p>
        </p:txBody>
      </p:sp>
      <p:sp>
        <p:nvSpPr>
          <p:cNvPr id="17" name="Text Box 22"/>
          <p:cNvSpPr txBox="1">
            <a:spLocks noChangeArrowheads="1"/>
          </p:cNvSpPr>
          <p:nvPr/>
        </p:nvSpPr>
        <p:spPr bwMode="auto">
          <a:xfrm>
            <a:off x="6045366" y="4364367"/>
            <a:ext cx="302418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（井冈山）</a:t>
            </a:r>
          </a:p>
        </p:txBody>
      </p:sp>
      <p:sp>
        <p:nvSpPr>
          <p:cNvPr id="19" name="Text Box 23"/>
          <p:cNvSpPr txBox="1">
            <a:spLocks noChangeArrowheads="1"/>
          </p:cNvSpPr>
          <p:nvPr/>
        </p:nvSpPr>
        <p:spPr bwMode="auto">
          <a:xfrm>
            <a:off x="8288703" y="4349623"/>
            <a:ext cx="302418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i="0" u="none" strike="noStrike" kern="0" cap="none" spc="0" normalizeH="0" baseline="0" noProof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（看守）</a:t>
            </a:r>
          </a:p>
        </p:txBody>
      </p:sp>
      <p:grpSp>
        <p:nvGrpSpPr>
          <p:cNvPr id="18" name="组合 17"/>
          <p:cNvGrpSpPr/>
          <p:nvPr/>
        </p:nvGrpSpPr>
        <p:grpSpPr>
          <a:xfrm>
            <a:off x="162560" y="274777"/>
            <a:ext cx="2791655" cy="638056"/>
            <a:chOff x="162560" y="284480"/>
            <a:chExt cx="2791655" cy="638056"/>
          </a:xfrm>
        </p:grpSpPr>
        <p:sp>
          <p:nvSpPr>
            <p:cNvPr id="20" name="矩形: 圆角 1"/>
            <p:cNvSpPr/>
            <p:nvPr/>
          </p:nvSpPr>
          <p:spPr>
            <a:xfrm>
              <a:off x="162560" y="284480"/>
              <a:ext cx="2791655" cy="638056"/>
            </a:xfrm>
            <a:prstGeom prst="roundRect">
              <a:avLst>
                <a:gd name="adj" fmla="val 50000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" name="smiling-tooth-with-hands_33918"/>
            <p:cNvSpPr>
              <a:spLocks noChangeAspect="1"/>
            </p:cNvSpPr>
            <p:nvPr/>
          </p:nvSpPr>
          <p:spPr bwMode="auto">
            <a:xfrm>
              <a:off x="473896" y="453715"/>
              <a:ext cx="340631" cy="340631"/>
            </a:xfrm>
            <a:custGeom>
              <a:avLst/>
              <a:gdLst>
                <a:gd name="T0" fmla="*/ 12000 w 12800"/>
                <a:gd name="T1" fmla="*/ 11200 h 12800"/>
                <a:gd name="T2" fmla="*/ 7176 w 12800"/>
                <a:gd name="T3" fmla="*/ 12121 h 12800"/>
                <a:gd name="T4" fmla="*/ 6400 w 12800"/>
                <a:gd name="T5" fmla="*/ 12800 h 12800"/>
                <a:gd name="T6" fmla="*/ 5624 w 12800"/>
                <a:gd name="T7" fmla="*/ 12121 h 12800"/>
                <a:gd name="T8" fmla="*/ 800 w 12800"/>
                <a:gd name="T9" fmla="*/ 11200 h 12800"/>
                <a:gd name="T10" fmla="*/ 0 w 12800"/>
                <a:gd name="T11" fmla="*/ 10400 h 12800"/>
                <a:gd name="T12" fmla="*/ 0 w 12800"/>
                <a:gd name="T13" fmla="*/ 800 h 12800"/>
                <a:gd name="T14" fmla="*/ 800 w 12800"/>
                <a:gd name="T15" fmla="*/ 0 h 12800"/>
                <a:gd name="T16" fmla="*/ 879 w 12800"/>
                <a:gd name="T17" fmla="*/ 16 h 12800"/>
                <a:gd name="T18" fmla="*/ 6400 w 12800"/>
                <a:gd name="T19" fmla="*/ 1600 h 12800"/>
                <a:gd name="T20" fmla="*/ 11921 w 12800"/>
                <a:gd name="T21" fmla="*/ 16 h 12800"/>
                <a:gd name="T22" fmla="*/ 12000 w 12800"/>
                <a:gd name="T23" fmla="*/ 0 h 12800"/>
                <a:gd name="T24" fmla="*/ 12800 w 12800"/>
                <a:gd name="T25" fmla="*/ 800 h 12800"/>
                <a:gd name="T26" fmla="*/ 12800 w 12800"/>
                <a:gd name="T27" fmla="*/ 10400 h 12800"/>
                <a:gd name="T28" fmla="*/ 12000 w 12800"/>
                <a:gd name="T29" fmla="*/ 11200 h 12800"/>
                <a:gd name="T30" fmla="*/ 5600 w 12800"/>
                <a:gd name="T31" fmla="*/ 2507 h 12800"/>
                <a:gd name="T32" fmla="*/ 1600 w 12800"/>
                <a:gd name="T33" fmla="*/ 1670 h 12800"/>
                <a:gd name="T34" fmla="*/ 1600 w 12800"/>
                <a:gd name="T35" fmla="*/ 9643 h 12800"/>
                <a:gd name="T36" fmla="*/ 5600 w 12800"/>
                <a:gd name="T37" fmla="*/ 10400 h 12800"/>
                <a:gd name="T38" fmla="*/ 5600 w 12800"/>
                <a:gd name="T39" fmla="*/ 2507 h 12800"/>
                <a:gd name="T40" fmla="*/ 11200 w 12800"/>
                <a:gd name="T41" fmla="*/ 1670 h 12800"/>
                <a:gd name="T42" fmla="*/ 7200 w 12800"/>
                <a:gd name="T43" fmla="*/ 2506 h 12800"/>
                <a:gd name="T44" fmla="*/ 7200 w 12800"/>
                <a:gd name="T45" fmla="*/ 10400 h 12800"/>
                <a:gd name="T46" fmla="*/ 11200 w 12800"/>
                <a:gd name="T47" fmla="*/ 9644 h 12800"/>
                <a:gd name="T48" fmla="*/ 11200 w 12800"/>
                <a:gd name="T49" fmla="*/ 1670 h 12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800" h="12800">
                  <a:moveTo>
                    <a:pt x="12000" y="11200"/>
                  </a:moveTo>
                  <a:cubicBezTo>
                    <a:pt x="10776" y="11254"/>
                    <a:pt x="8442" y="11463"/>
                    <a:pt x="7176" y="12121"/>
                  </a:cubicBezTo>
                  <a:cubicBezTo>
                    <a:pt x="7116" y="12503"/>
                    <a:pt x="6799" y="12800"/>
                    <a:pt x="6400" y="12800"/>
                  </a:cubicBezTo>
                  <a:cubicBezTo>
                    <a:pt x="6002" y="12800"/>
                    <a:pt x="5684" y="12503"/>
                    <a:pt x="5624" y="12121"/>
                  </a:cubicBezTo>
                  <a:cubicBezTo>
                    <a:pt x="4358" y="11463"/>
                    <a:pt x="2024" y="11254"/>
                    <a:pt x="800" y="11200"/>
                  </a:cubicBezTo>
                  <a:cubicBezTo>
                    <a:pt x="358" y="11200"/>
                    <a:pt x="0" y="10842"/>
                    <a:pt x="0" y="10400"/>
                  </a:cubicBezTo>
                  <a:lnTo>
                    <a:pt x="0" y="800"/>
                  </a:lnTo>
                  <a:cubicBezTo>
                    <a:pt x="0" y="358"/>
                    <a:pt x="358" y="0"/>
                    <a:pt x="800" y="0"/>
                  </a:cubicBezTo>
                  <a:cubicBezTo>
                    <a:pt x="828" y="0"/>
                    <a:pt x="851" y="14"/>
                    <a:pt x="879" y="16"/>
                  </a:cubicBezTo>
                  <a:cubicBezTo>
                    <a:pt x="6381" y="158"/>
                    <a:pt x="6400" y="1600"/>
                    <a:pt x="6400" y="1600"/>
                  </a:cubicBezTo>
                  <a:cubicBezTo>
                    <a:pt x="6400" y="1600"/>
                    <a:pt x="6419" y="158"/>
                    <a:pt x="11921" y="16"/>
                  </a:cubicBezTo>
                  <a:cubicBezTo>
                    <a:pt x="11949" y="14"/>
                    <a:pt x="11972" y="0"/>
                    <a:pt x="12000" y="0"/>
                  </a:cubicBezTo>
                  <a:cubicBezTo>
                    <a:pt x="12442" y="0"/>
                    <a:pt x="12800" y="358"/>
                    <a:pt x="12800" y="800"/>
                  </a:cubicBezTo>
                  <a:lnTo>
                    <a:pt x="12800" y="10400"/>
                  </a:lnTo>
                  <a:cubicBezTo>
                    <a:pt x="12800" y="10842"/>
                    <a:pt x="12442" y="11200"/>
                    <a:pt x="12000" y="11200"/>
                  </a:cubicBezTo>
                  <a:close/>
                  <a:moveTo>
                    <a:pt x="5600" y="2507"/>
                  </a:moveTo>
                  <a:cubicBezTo>
                    <a:pt x="4568" y="1982"/>
                    <a:pt x="2861" y="1764"/>
                    <a:pt x="1600" y="1670"/>
                  </a:cubicBezTo>
                  <a:lnTo>
                    <a:pt x="1600" y="9643"/>
                  </a:lnTo>
                  <a:cubicBezTo>
                    <a:pt x="3747" y="9753"/>
                    <a:pt x="4949" y="10074"/>
                    <a:pt x="5600" y="10400"/>
                  </a:cubicBezTo>
                  <a:lnTo>
                    <a:pt x="5600" y="2507"/>
                  </a:lnTo>
                  <a:close/>
                  <a:moveTo>
                    <a:pt x="11200" y="1670"/>
                  </a:moveTo>
                  <a:cubicBezTo>
                    <a:pt x="9940" y="1764"/>
                    <a:pt x="8232" y="1982"/>
                    <a:pt x="7200" y="2506"/>
                  </a:cubicBezTo>
                  <a:lnTo>
                    <a:pt x="7200" y="10400"/>
                  </a:lnTo>
                  <a:cubicBezTo>
                    <a:pt x="7851" y="10074"/>
                    <a:pt x="9052" y="9753"/>
                    <a:pt x="11200" y="9644"/>
                  </a:cubicBezTo>
                  <a:lnTo>
                    <a:pt x="11200" y="167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835052" y="325761"/>
              <a:ext cx="199858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>
                <a:defRPr/>
              </a:pPr>
              <a:r>
                <a:rPr lang="zh-CN" altLang="en-US" sz="3200" dirty="0">
                  <a:solidFill>
                    <a:prstClr val="white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生字认读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/>
      <p:bldP spid="16" grpId="0"/>
      <p:bldP spid="17" grpId="0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oup 3"/>
          <p:cNvGraphicFramePr>
            <a:graphicFrameLocks noGrp="1"/>
          </p:cNvGraphicFramePr>
          <p:nvPr/>
        </p:nvGraphicFramePr>
        <p:xfrm>
          <a:off x="2136321" y="3019913"/>
          <a:ext cx="8064500" cy="1311275"/>
        </p:xfrm>
        <a:graphic>
          <a:graphicData uri="http://schemas.openxmlformats.org/drawingml/2006/table">
            <a:tbl>
              <a:tblPr/>
              <a:tblGrid>
                <a:gridCol w="19764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74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780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351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311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8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攻</a:t>
                      </a:r>
                    </a:p>
                  </a:txBody>
                  <a:tcPr marT="45742" marB="4574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8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必</a:t>
                      </a:r>
                    </a:p>
                  </a:txBody>
                  <a:tcPr marT="45742" marB="4574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8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产</a:t>
                      </a:r>
                    </a:p>
                  </a:txBody>
                  <a:tcPr marT="45742" marB="4574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8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劝</a:t>
                      </a:r>
                    </a:p>
                  </a:txBody>
                  <a:tcPr marT="45742" marB="4574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" name="Rectangle 15"/>
          <p:cNvSpPr>
            <a:spLocks noChangeArrowheads="1"/>
          </p:cNvSpPr>
          <p:nvPr/>
        </p:nvSpPr>
        <p:spPr bwMode="auto">
          <a:xfrm>
            <a:off x="2136321" y="2440476"/>
            <a:ext cx="1943100" cy="576262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50000">
                <a:schemeClr val="bg1"/>
              </a:gs>
              <a:gs pos="100000">
                <a:schemeClr val="folHlink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i="0" u="none" strike="noStrike" kern="0" cap="none" spc="0" normalizeH="0" baseline="0" noProof="0" dirty="0" err="1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gōng</a:t>
            </a:r>
            <a:endParaRPr kumimoji="0" lang="en-US" altLang="zh-CN" sz="3200" i="0" u="none" strike="noStrike" kern="0" cap="none" spc="0" normalizeH="0" baseline="0" noProof="0" dirty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" name="Rectangle 16"/>
          <p:cNvSpPr>
            <a:spLocks noChangeArrowheads="1"/>
          </p:cNvSpPr>
          <p:nvPr/>
        </p:nvSpPr>
        <p:spPr bwMode="auto">
          <a:xfrm>
            <a:off x="8040234" y="2440476"/>
            <a:ext cx="2160587" cy="576262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50000">
                <a:schemeClr val="bg1"/>
              </a:gs>
              <a:gs pos="100000">
                <a:schemeClr val="folHlink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i="0" u="none" strike="noStrike" kern="0" cap="none" spc="0" normalizeH="0" baseline="0" noProof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quàn</a:t>
            </a:r>
          </a:p>
        </p:txBody>
      </p:sp>
      <p:sp>
        <p:nvSpPr>
          <p:cNvPr id="6" name="Rectangle 17"/>
          <p:cNvSpPr>
            <a:spLocks noChangeArrowheads="1"/>
          </p:cNvSpPr>
          <p:nvPr/>
        </p:nvSpPr>
        <p:spPr bwMode="auto">
          <a:xfrm>
            <a:off x="6097134" y="2440476"/>
            <a:ext cx="1944687" cy="576262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50000">
                <a:schemeClr val="bg1"/>
              </a:gs>
              <a:gs pos="100000">
                <a:schemeClr val="folHlink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i="0" u="none" strike="noStrike" kern="0" cap="none" spc="0" normalizeH="0" baseline="0" noProof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chǎn</a:t>
            </a:r>
          </a:p>
        </p:txBody>
      </p:sp>
      <p:sp>
        <p:nvSpPr>
          <p:cNvPr id="7" name="Rectangle 18"/>
          <p:cNvSpPr>
            <a:spLocks noChangeArrowheads="1"/>
          </p:cNvSpPr>
          <p:nvPr/>
        </p:nvSpPr>
        <p:spPr bwMode="auto">
          <a:xfrm>
            <a:off x="4081009" y="2440476"/>
            <a:ext cx="2014537" cy="576262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50000">
                <a:schemeClr val="bg1"/>
              </a:gs>
              <a:gs pos="100000">
                <a:schemeClr val="folHlink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i="0" u="none" strike="noStrike" kern="0" cap="none" spc="0" normalizeH="0" baseline="0" noProof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bì</a:t>
            </a:r>
          </a:p>
        </p:txBody>
      </p:sp>
      <p:sp>
        <p:nvSpPr>
          <p:cNvPr id="8" name="Text Box 19"/>
          <p:cNvSpPr txBox="1">
            <a:spLocks noChangeArrowheads="1"/>
          </p:cNvSpPr>
          <p:nvPr/>
        </p:nvSpPr>
        <p:spPr bwMode="auto">
          <a:xfrm>
            <a:off x="2136321" y="4487566"/>
            <a:ext cx="302418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（进攻）</a:t>
            </a:r>
          </a:p>
        </p:txBody>
      </p:sp>
      <p:sp>
        <p:nvSpPr>
          <p:cNvPr id="9" name="Text Box 20"/>
          <p:cNvSpPr txBox="1">
            <a:spLocks noChangeArrowheads="1"/>
          </p:cNvSpPr>
          <p:nvPr/>
        </p:nvSpPr>
        <p:spPr bwMode="auto">
          <a:xfrm>
            <a:off x="4152446" y="4496655"/>
            <a:ext cx="302418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i="0" u="none" strike="noStrike" kern="0" cap="none" spc="0" normalizeH="0" baseline="0" noProof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（必要）</a:t>
            </a:r>
          </a:p>
        </p:txBody>
      </p:sp>
      <p:sp>
        <p:nvSpPr>
          <p:cNvPr id="10" name="Text Box 21"/>
          <p:cNvSpPr txBox="1">
            <a:spLocks noChangeArrowheads="1"/>
          </p:cNvSpPr>
          <p:nvPr/>
        </p:nvSpPr>
        <p:spPr bwMode="auto">
          <a:xfrm>
            <a:off x="6095546" y="4487565"/>
            <a:ext cx="302418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i="0" u="none" strike="noStrike" kern="0" cap="none" spc="0" normalizeH="0" baseline="0" noProof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（生产）</a:t>
            </a:r>
          </a:p>
        </p:txBody>
      </p:sp>
      <p:sp>
        <p:nvSpPr>
          <p:cNvPr id="11" name="Text Box 22"/>
          <p:cNvSpPr txBox="1">
            <a:spLocks noChangeArrowheads="1"/>
          </p:cNvSpPr>
          <p:nvPr/>
        </p:nvSpPr>
        <p:spPr bwMode="auto">
          <a:xfrm>
            <a:off x="8188761" y="4478475"/>
            <a:ext cx="302418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i="0" u="none" strike="noStrike" kern="0" cap="none" spc="0" normalizeH="0" baseline="0" noProof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（劝告）</a:t>
            </a:r>
          </a:p>
        </p:txBody>
      </p:sp>
      <p:grpSp>
        <p:nvGrpSpPr>
          <p:cNvPr id="14" name="组合 13"/>
          <p:cNvGrpSpPr/>
          <p:nvPr/>
        </p:nvGrpSpPr>
        <p:grpSpPr>
          <a:xfrm>
            <a:off x="162560" y="274777"/>
            <a:ext cx="2791655" cy="638056"/>
            <a:chOff x="162560" y="284480"/>
            <a:chExt cx="2791655" cy="638056"/>
          </a:xfrm>
        </p:grpSpPr>
        <p:sp>
          <p:nvSpPr>
            <p:cNvPr id="15" name="矩形: 圆角 1"/>
            <p:cNvSpPr/>
            <p:nvPr/>
          </p:nvSpPr>
          <p:spPr>
            <a:xfrm>
              <a:off x="162560" y="284480"/>
              <a:ext cx="2791655" cy="638056"/>
            </a:xfrm>
            <a:prstGeom prst="roundRect">
              <a:avLst>
                <a:gd name="adj" fmla="val 50000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" name="smiling-tooth-with-hands_33918"/>
            <p:cNvSpPr>
              <a:spLocks noChangeAspect="1"/>
            </p:cNvSpPr>
            <p:nvPr/>
          </p:nvSpPr>
          <p:spPr bwMode="auto">
            <a:xfrm>
              <a:off x="473896" y="453715"/>
              <a:ext cx="340631" cy="340631"/>
            </a:xfrm>
            <a:custGeom>
              <a:avLst/>
              <a:gdLst>
                <a:gd name="T0" fmla="*/ 12000 w 12800"/>
                <a:gd name="T1" fmla="*/ 11200 h 12800"/>
                <a:gd name="T2" fmla="*/ 7176 w 12800"/>
                <a:gd name="T3" fmla="*/ 12121 h 12800"/>
                <a:gd name="T4" fmla="*/ 6400 w 12800"/>
                <a:gd name="T5" fmla="*/ 12800 h 12800"/>
                <a:gd name="T6" fmla="*/ 5624 w 12800"/>
                <a:gd name="T7" fmla="*/ 12121 h 12800"/>
                <a:gd name="T8" fmla="*/ 800 w 12800"/>
                <a:gd name="T9" fmla="*/ 11200 h 12800"/>
                <a:gd name="T10" fmla="*/ 0 w 12800"/>
                <a:gd name="T11" fmla="*/ 10400 h 12800"/>
                <a:gd name="T12" fmla="*/ 0 w 12800"/>
                <a:gd name="T13" fmla="*/ 800 h 12800"/>
                <a:gd name="T14" fmla="*/ 800 w 12800"/>
                <a:gd name="T15" fmla="*/ 0 h 12800"/>
                <a:gd name="T16" fmla="*/ 879 w 12800"/>
                <a:gd name="T17" fmla="*/ 16 h 12800"/>
                <a:gd name="T18" fmla="*/ 6400 w 12800"/>
                <a:gd name="T19" fmla="*/ 1600 h 12800"/>
                <a:gd name="T20" fmla="*/ 11921 w 12800"/>
                <a:gd name="T21" fmla="*/ 16 h 12800"/>
                <a:gd name="T22" fmla="*/ 12000 w 12800"/>
                <a:gd name="T23" fmla="*/ 0 h 12800"/>
                <a:gd name="T24" fmla="*/ 12800 w 12800"/>
                <a:gd name="T25" fmla="*/ 800 h 12800"/>
                <a:gd name="T26" fmla="*/ 12800 w 12800"/>
                <a:gd name="T27" fmla="*/ 10400 h 12800"/>
                <a:gd name="T28" fmla="*/ 12000 w 12800"/>
                <a:gd name="T29" fmla="*/ 11200 h 12800"/>
                <a:gd name="T30" fmla="*/ 5600 w 12800"/>
                <a:gd name="T31" fmla="*/ 2507 h 12800"/>
                <a:gd name="T32" fmla="*/ 1600 w 12800"/>
                <a:gd name="T33" fmla="*/ 1670 h 12800"/>
                <a:gd name="T34" fmla="*/ 1600 w 12800"/>
                <a:gd name="T35" fmla="*/ 9643 h 12800"/>
                <a:gd name="T36" fmla="*/ 5600 w 12800"/>
                <a:gd name="T37" fmla="*/ 10400 h 12800"/>
                <a:gd name="T38" fmla="*/ 5600 w 12800"/>
                <a:gd name="T39" fmla="*/ 2507 h 12800"/>
                <a:gd name="T40" fmla="*/ 11200 w 12800"/>
                <a:gd name="T41" fmla="*/ 1670 h 12800"/>
                <a:gd name="T42" fmla="*/ 7200 w 12800"/>
                <a:gd name="T43" fmla="*/ 2506 h 12800"/>
                <a:gd name="T44" fmla="*/ 7200 w 12800"/>
                <a:gd name="T45" fmla="*/ 10400 h 12800"/>
                <a:gd name="T46" fmla="*/ 11200 w 12800"/>
                <a:gd name="T47" fmla="*/ 9644 h 12800"/>
                <a:gd name="T48" fmla="*/ 11200 w 12800"/>
                <a:gd name="T49" fmla="*/ 1670 h 12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800" h="12800">
                  <a:moveTo>
                    <a:pt x="12000" y="11200"/>
                  </a:moveTo>
                  <a:cubicBezTo>
                    <a:pt x="10776" y="11254"/>
                    <a:pt x="8442" y="11463"/>
                    <a:pt x="7176" y="12121"/>
                  </a:cubicBezTo>
                  <a:cubicBezTo>
                    <a:pt x="7116" y="12503"/>
                    <a:pt x="6799" y="12800"/>
                    <a:pt x="6400" y="12800"/>
                  </a:cubicBezTo>
                  <a:cubicBezTo>
                    <a:pt x="6002" y="12800"/>
                    <a:pt x="5684" y="12503"/>
                    <a:pt x="5624" y="12121"/>
                  </a:cubicBezTo>
                  <a:cubicBezTo>
                    <a:pt x="4358" y="11463"/>
                    <a:pt x="2024" y="11254"/>
                    <a:pt x="800" y="11200"/>
                  </a:cubicBezTo>
                  <a:cubicBezTo>
                    <a:pt x="358" y="11200"/>
                    <a:pt x="0" y="10842"/>
                    <a:pt x="0" y="10400"/>
                  </a:cubicBezTo>
                  <a:lnTo>
                    <a:pt x="0" y="800"/>
                  </a:lnTo>
                  <a:cubicBezTo>
                    <a:pt x="0" y="358"/>
                    <a:pt x="358" y="0"/>
                    <a:pt x="800" y="0"/>
                  </a:cubicBezTo>
                  <a:cubicBezTo>
                    <a:pt x="828" y="0"/>
                    <a:pt x="851" y="14"/>
                    <a:pt x="879" y="16"/>
                  </a:cubicBezTo>
                  <a:cubicBezTo>
                    <a:pt x="6381" y="158"/>
                    <a:pt x="6400" y="1600"/>
                    <a:pt x="6400" y="1600"/>
                  </a:cubicBezTo>
                  <a:cubicBezTo>
                    <a:pt x="6400" y="1600"/>
                    <a:pt x="6419" y="158"/>
                    <a:pt x="11921" y="16"/>
                  </a:cubicBezTo>
                  <a:cubicBezTo>
                    <a:pt x="11949" y="14"/>
                    <a:pt x="11972" y="0"/>
                    <a:pt x="12000" y="0"/>
                  </a:cubicBezTo>
                  <a:cubicBezTo>
                    <a:pt x="12442" y="0"/>
                    <a:pt x="12800" y="358"/>
                    <a:pt x="12800" y="800"/>
                  </a:cubicBezTo>
                  <a:lnTo>
                    <a:pt x="12800" y="10400"/>
                  </a:lnTo>
                  <a:cubicBezTo>
                    <a:pt x="12800" y="10842"/>
                    <a:pt x="12442" y="11200"/>
                    <a:pt x="12000" y="11200"/>
                  </a:cubicBezTo>
                  <a:close/>
                  <a:moveTo>
                    <a:pt x="5600" y="2507"/>
                  </a:moveTo>
                  <a:cubicBezTo>
                    <a:pt x="4568" y="1982"/>
                    <a:pt x="2861" y="1764"/>
                    <a:pt x="1600" y="1670"/>
                  </a:cubicBezTo>
                  <a:lnTo>
                    <a:pt x="1600" y="9643"/>
                  </a:lnTo>
                  <a:cubicBezTo>
                    <a:pt x="3747" y="9753"/>
                    <a:pt x="4949" y="10074"/>
                    <a:pt x="5600" y="10400"/>
                  </a:cubicBezTo>
                  <a:lnTo>
                    <a:pt x="5600" y="2507"/>
                  </a:lnTo>
                  <a:close/>
                  <a:moveTo>
                    <a:pt x="11200" y="1670"/>
                  </a:moveTo>
                  <a:cubicBezTo>
                    <a:pt x="9940" y="1764"/>
                    <a:pt x="8232" y="1982"/>
                    <a:pt x="7200" y="2506"/>
                  </a:cubicBezTo>
                  <a:lnTo>
                    <a:pt x="7200" y="10400"/>
                  </a:lnTo>
                  <a:cubicBezTo>
                    <a:pt x="7851" y="10074"/>
                    <a:pt x="9052" y="9753"/>
                    <a:pt x="11200" y="9644"/>
                  </a:cubicBezTo>
                  <a:lnTo>
                    <a:pt x="11200" y="167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835052" y="325761"/>
              <a:ext cx="199858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>
                <a:defRPr/>
              </a:pPr>
              <a:r>
                <a:rPr lang="zh-CN" altLang="en-US" sz="3200" dirty="0">
                  <a:solidFill>
                    <a:prstClr val="white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生字认读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/>
      <p:bldP spid="9" grpId="0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剪去对角的矩形 1"/>
          <p:cNvSpPr/>
          <p:nvPr/>
        </p:nvSpPr>
        <p:spPr>
          <a:xfrm>
            <a:off x="1855596" y="1386673"/>
            <a:ext cx="8480809" cy="4742665"/>
          </a:xfrm>
          <a:prstGeom prst="snip2DiagRect">
            <a:avLst/>
          </a:prstGeom>
          <a:solidFill>
            <a:srgbClr val="FFF0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289" name="标题 1"/>
          <p:cNvSpPr>
            <a:spLocks noGrp="1" noChangeArrowheads="1"/>
          </p:cNvSpPr>
          <p:nvPr>
            <p:ph type="title"/>
          </p:nvPr>
        </p:nvSpPr>
        <p:spPr>
          <a:xfrm>
            <a:off x="2569029" y="2461845"/>
            <a:ext cx="10972800" cy="3111953"/>
          </a:xfrm>
        </p:spPr>
        <p:txBody>
          <a:bodyPr/>
          <a:lstStyle/>
          <a:p>
            <a:pPr>
              <a:lnSpc>
                <a:spcPct val="250000"/>
              </a:lnSpc>
            </a:pPr>
            <a:r>
              <a:rPr lang="zh-CN" altLang="en-US" sz="280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坳</a:t>
            </a:r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:</a:t>
            </a:r>
            <a:r>
              <a:rPr lang="zh-CN" altLang="en-US" sz="28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山间平地。</a:t>
            </a:r>
            <a:br>
              <a:rPr lang="zh-CN" altLang="en-US" sz="28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</a:br>
            <a:r>
              <a:rPr lang="zh-CN" altLang="en-US" sz="280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围剿</a:t>
            </a:r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:</a:t>
            </a:r>
            <a:r>
              <a:rPr lang="zh-CN" altLang="en-US" sz="28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包围起来消灭掉。</a:t>
            </a:r>
            <a:br>
              <a:rPr lang="zh-CN" altLang="en-US" sz="28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</a:br>
            <a:r>
              <a:rPr lang="zh-CN" altLang="en-US" sz="280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经济封锁</a:t>
            </a:r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:</a:t>
            </a:r>
            <a:r>
              <a:rPr lang="zh-CN" altLang="en-US" sz="28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用强制的力量使跟外界经济联系断绝。</a:t>
            </a:r>
            <a:br>
              <a:rPr lang="zh-CN" altLang="en-US" sz="28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</a:br>
            <a:r>
              <a:rPr lang="zh-CN" altLang="en-US" sz="280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绵延</a:t>
            </a:r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:</a:t>
            </a:r>
            <a:r>
              <a:rPr lang="zh-CN" altLang="en-US" sz="28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连续不断。</a:t>
            </a:r>
            <a:br>
              <a:rPr lang="zh-CN" altLang="en-US" sz="28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</a:br>
            <a:endParaRPr lang="zh-CN" altLang="en-US" sz="2800" dirty="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162560" y="274777"/>
            <a:ext cx="2791655" cy="638056"/>
            <a:chOff x="162560" y="284480"/>
            <a:chExt cx="2791655" cy="638056"/>
          </a:xfrm>
        </p:grpSpPr>
        <p:sp>
          <p:nvSpPr>
            <p:cNvPr id="5" name="矩形: 圆角 1"/>
            <p:cNvSpPr/>
            <p:nvPr/>
          </p:nvSpPr>
          <p:spPr>
            <a:xfrm>
              <a:off x="162560" y="284480"/>
              <a:ext cx="2791655" cy="638056"/>
            </a:xfrm>
            <a:prstGeom prst="roundRect">
              <a:avLst>
                <a:gd name="adj" fmla="val 50000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" name="smiling-tooth-with-hands_33918"/>
            <p:cNvSpPr>
              <a:spLocks noChangeAspect="1"/>
            </p:cNvSpPr>
            <p:nvPr/>
          </p:nvSpPr>
          <p:spPr bwMode="auto">
            <a:xfrm>
              <a:off x="473896" y="453715"/>
              <a:ext cx="340631" cy="340631"/>
            </a:xfrm>
            <a:custGeom>
              <a:avLst/>
              <a:gdLst>
                <a:gd name="T0" fmla="*/ 12000 w 12800"/>
                <a:gd name="T1" fmla="*/ 11200 h 12800"/>
                <a:gd name="T2" fmla="*/ 7176 w 12800"/>
                <a:gd name="T3" fmla="*/ 12121 h 12800"/>
                <a:gd name="T4" fmla="*/ 6400 w 12800"/>
                <a:gd name="T5" fmla="*/ 12800 h 12800"/>
                <a:gd name="T6" fmla="*/ 5624 w 12800"/>
                <a:gd name="T7" fmla="*/ 12121 h 12800"/>
                <a:gd name="T8" fmla="*/ 800 w 12800"/>
                <a:gd name="T9" fmla="*/ 11200 h 12800"/>
                <a:gd name="T10" fmla="*/ 0 w 12800"/>
                <a:gd name="T11" fmla="*/ 10400 h 12800"/>
                <a:gd name="T12" fmla="*/ 0 w 12800"/>
                <a:gd name="T13" fmla="*/ 800 h 12800"/>
                <a:gd name="T14" fmla="*/ 800 w 12800"/>
                <a:gd name="T15" fmla="*/ 0 h 12800"/>
                <a:gd name="T16" fmla="*/ 879 w 12800"/>
                <a:gd name="T17" fmla="*/ 16 h 12800"/>
                <a:gd name="T18" fmla="*/ 6400 w 12800"/>
                <a:gd name="T19" fmla="*/ 1600 h 12800"/>
                <a:gd name="T20" fmla="*/ 11921 w 12800"/>
                <a:gd name="T21" fmla="*/ 16 h 12800"/>
                <a:gd name="T22" fmla="*/ 12000 w 12800"/>
                <a:gd name="T23" fmla="*/ 0 h 12800"/>
                <a:gd name="T24" fmla="*/ 12800 w 12800"/>
                <a:gd name="T25" fmla="*/ 800 h 12800"/>
                <a:gd name="T26" fmla="*/ 12800 w 12800"/>
                <a:gd name="T27" fmla="*/ 10400 h 12800"/>
                <a:gd name="T28" fmla="*/ 12000 w 12800"/>
                <a:gd name="T29" fmla="*/ 11200 h 12800"/>
                <a:gd name="T30" fmla="*/ 5600 w 12800"/>
                <a:gd name="T31" fmla="*/ 2507 h 12800"/>
                <a:gd name="T32" fmla="*/ 1600 w 12800"/>
                <a:gd name="T33" fmla="*/ 1670 h 12800"/>
                <a:gd name="T34" fmla="*/ 1600 w 12800"/>
                <a:gd name="T35" fmla="*/ 9643 h 12800"/>
                <a:gd name="T36" fmla="*/ 5600 w 12800"/>
                <a:gd name="T37" fmla="*/ 10400 h 12800"/>
                <a:gd name="T38" fmla="*/ 5600 w 12800"/>
                <a:gd name="T39" fmla="*/ 2507 h 12800"/>
                <a:gd name="T40" fmla="*/ 11200 w 12800"/>
                <a:gd name="T41" fmla="*/ 1670 h 12800"/>
                <a:gd name="T42" fmla="*/ 7200 w 12800"/>
                <a:gd name="T43" fmla="*/ 2506 h 12800"/>
                <a:gd name="T44" fmla="*/ 7200 w 12800"/>
                <a:gd name="T45" fmla="*/ 10400 h 12800"/>
                <a:gd name="T46" fmla="*/ 11200 w 12800"/>
                <a:gd name="T47" fmla="*/ 9644 h 12800"/>
                <a:gd name="T48" fmla="*/ 11200 w 12800"/>
                <a:gd name="T49" fmla="*/ 1670 h 12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800" h="12800">
                  <a:moveTo>
                    <a:pt x="12000" y="11200"/>
                  </a:moveTo>
                  <a:cubicBezTo>
                    <a:pt x="10776" y="11254"/>
                    <a:pt x="8442" y="11463"/>
                    <a:pt x="7176" y="12121"/>
                  </a:cubicBezTo>
                  <a:cubicBezTo>
                    <a:pt x="7116" y="12503"/>
                    <a:pt x="6799" y="12800"/>
                    <a:pt x="6400" y="12800"/>
                  </a:cubicBezTo>
                  <a:cubicBezTo>
                    <a:pt x="6002" y="12800"/>
                    <a:pt x="5684" y="12503"/>
                    <a:pt x="5624" y="12121"/>
                  </a:cubicBezTo>
                  <a:cubicBezTo>
                    <a:pt x="4358" y="11463"/>
                    <a:pt x="2024" y="11254"/>
                    <a:pt x="800" y="11200"/>
                  </a:cubicBezTo>
                  <a:cubicBezTo>
                    <a:pt x="358" y="11200"/>
                    <a:pt x="0" y="10842"/>
                    <a:pt x="0" y="10400"/>
                  </a:cubicBezTo>
                  <a:lnTo>
                    <a:pt x="0" y="800"/>
                  </a:lnTo>
                  <a:cubicBezTo>
                    <a:pt x="0" y="358"/>
                    <a:pt x="358" y="0"/>
                    <a:pt x="800" y="0"/>
                  </a:cubicBezTo>
                  <a:cubicBezTo>
                    <a:pt x="828" y="0"/>
                    <a:pt x="851" y="14"/>
                    <a:pt x="879" y="16"/>
                  </a:cubicBezTo>
                  <a:cubicBezTo>
                    <a:pt x="6381" y="158"/>
                    <a:pt x="6400" y="1600"/>
                    <a:pt x="6400" y="1600"/>
                  </a:cubicBezTo>
                  <a:cubicBezTo>
                    <a:pt x="6400" y="1600"/>
                    <a:pt x="6419" y="158"/>
                    <a:pt x="11921" y="16"/>
                  </a:cubicBezTo>
                  <a:cubicBezTo>
                    <a:pt x="11949" y="14"/>
                    <a:pt x="11972" y="0"/>
                    <a:pt x="12000" y="0"/>
                  </a:cubicBezTo>
                  <a:cubicBezTo>
                    <a:pt x="12442" y="0"/>
                    <a:pt x="12800" y="358"/>
                    <a:pt x="12800" y="800"/>
                  </a:cubicBezTo>
                  <a:lnTo>
                    <a:pt x="12800" y="10400"/>
                  </a:lnTo>
                  <a:cubicBezTo>
                    <a:pt x="12800" y="10842"/>
                    <a:pt x="12442" y="11200"/>
                    <a:pt x="12000" y="11200"/>
                  </a:cubicBezTo>
                  <a:close/>
                  <a:moveTo>
                    <a:pt x="5600" y="2507"/>
                  </a:moveTo>
                  <a:cubicBezTo>
                    <a:pt x="4568" y="1982"/>
                    <a:pt x="2861" y="1764"/>
                    <a:pt x="1600" y="1670"/>
                  </a:cubicBezTo>
                  <a:lnTo>
                    <a:pt x="1600" y="9643"/>
                  </a:lnTo>
                  <a:cubicBezTo>
                    <a:pt x="3747" y="9753"/>
                    <a:pt x="4949" y="10074"/>
                    <a:pt x="5600" y="10400"/>
                  </a:cubicBezTo>
                  <a:lnTo>
                    <a:pt x="5600" y="2507"/>
                  </a:lnTo>
                  <a:close/>
                  <a:moveTo>
                    <a:pt x="11200" y="1670"/>
                  </a:moveTo>
                  <a:cubicBezTo>
                    <a:pt x="9940" y="1764"/>
                    <a:pt x="8232" y="1982"/>
                    <a:pt x="7200" y="2506"/>
                  </a:cubicBezTo>
                  <a:lnTo>
                    <a:pt x="7200" y="10400"/>
                  </a:lnTo>
                  <a:cubicBezTo>
                    <a:pt x="7851" y="10074"/>
                    <a:pt x="9052" y="9753"/>
                    <a:pt x="11200" y="9644"/>
                  </a:cubicBezTo>
                  <a:lnTo>
                    <a:pt x="11200" y="167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835052" y="325761"/>
              <a:ext cx="199858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>
                <a:defRPr/>
              </a:pPr>
              <a:r>
                <a:rPr lang="zh-CN" altLang="en-US" sz="3200" dirty="0">
                  <a:solidFill>
                    <a:prstClr val="white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生字认读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剪去对角的矩形 10"/>
          <p:cNvSpPr/>
          <p:nvPr/>
        </p:nvSpPr>
        <p:spPr>
          <a:xfrm>
            <a:off x="1855596" y="1386673"/>
            <a:ext cx="8480809" cy="4742665"/>
          </a:xfrm>
          <a:prstGeom prst="snip2DiagRect">
            <a:avLst/>
          </a:prstGeom>
          <a:solidFill>
            <a:srgbClr val="FFF0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1855596" y="1984167"/>
            <a:ext cx="798988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i="0" u="none" strike="noStrike" kern="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齐读课题，小组讨论下面问题？</a:t>
            </a:r>
          </a:p>
        </p:txBody>
      </p:sp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2302991" y="3079372"/>
            <a:ext cx="91154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       1.“</a:t>
            </a:r>
            <a:r>
              <a:rPr kumimoji="0" lang="zh-CN" altLang="en-US" sz="28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朱德的扁担”这个故事发生在什么时候？</a:t>
            </a:r>
          </a:p>
        </p:txBody>
      </p:sp>
      <p:sp>
        <p:nvSpPr>
          <p:cNvPr id="16" name="Text Box 9"/>
          <p:cNvSpPr txBox="1">
            <a:spLocks noChangeArrowheads="1"/>
          </p:cNvSpPr>
          <p:nvPr/>
        </p:nvSpPr>
        <p:spPr bwMode="auto">
          <a:xfrm>
            <a:off x="3063875" y="4174578"/>
            <a:ext cx="70231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2.</a:t>
            </a:r>
            <a:r>
              <a:rPr kumimoji="0" lang="zh-CN" altLang="en-US" sz="28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朱德用这个扁担来干什么？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162560" y="274777"/>
            <a:ext cx="2791655" cy="638056"/>
            <a:chOff x="162560" y="284480"/>
            <a:chExt cx="2791655" cy="638056"/>
          </a:xfrm>
        </p:grpSpPr>
        <p:sp>
          <p:nvSpPr>
            <p:cNvPr id="8" name="矩形: 圆角 1"/>
            <p:cNvSpPr/>
            <p:nvPr/>
          </p:nvSpPr>
          <p:spPr>
            <a:xfrm>
              <a:off x="162560" y="284480"/>
              <a:ext cx="2791655" cy="638056"/>
            </a:xfrm>
            <a:prstGeom prst="roundRect">
              <a:avLst>
                <a:gd name="adj" fmla="val 50000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" name="smiling-tooth-with-hands_33918"/>
            <p:cNvSpPr>
              <a:spLocks noChangeAspect="1"/>
            </p:cNvSpPr>
            <p:nvPr/>
          </p:nvSpPr>
          <p:spPr bwMode="auto">
            <a:xfrm>
              <a:off x="473896" y="453715"/>
              <a:ext cx="340631" cy="340631"/>
            </a:xfrm>
            <a:custGeom>
              <a:avLst/>
              <a:gdLst>
                <a:gd name="T0" fmla="*/ 12000 w 12800"/>
                <a:gd name="T1" fmla="*/ 11200 h 12800"/>
                <a:gd name="T2" fmla="*/ 7176 w 12800"/>
                <a:gd name="T3" fmla="*/ 12121 h 12800"/>
                <a:gd name="T4" fmla="*/ 6400 w 12800"/>
                <a:gd name="T5" fmla="*/ 12800 h 12800"/>
                <a:gd name="T6" fmla="*/ 5624 w 12800"/>
                <a:gd name="T7" fmla="*/ 12121 h 12800"/>
                <a:gd name="T8" fmla="*/ 800 w 12800"/>
                <a:gd name="T9" fmla="*/ 11200 h 12800"/>
                <a:gd name="T10" fmla="*/ 0 w 12800"/>
                <a:gd name="T11" fmla="*/ 10400 h 12800"/>
                <a:gd name="T12" fmla="*/ 0 w 12800"/>
                <a:gd name="T13" fmla="*/ 800 h 12800"/>
                <a:gd name="T14" fmla="*/ 800 w 12800"/>
                <a:gd name="T15" fmla="*/ 0 h 12800"/>
                <a:gd name="T16" fmla="*/ 879 w 12800"/>
                <a:gd name="T17" fmla="*/ 16 h 12800"/>
                <a:gd name="T18" fmla="*/ 6400 w 12800"/>
                <a:gd name="T19" fmla="*/ 1600 h 12800"/>
                <a:gd name="T20" fmla="*/ 11921 w 12800"/>
                <a:gd name="T21" fmla="*/ 16 h 12800"/>
                <a:gd name="T22" fmla="*/ 12000 w 12800"/>
                <a:gd name="T23" fmla="*/ 0 h 12800"/>
                <a:gd name="T24" fmla="*/ 12800 w 12800"/>
                <a:gd name="T25" fmla="*/ 800 h 12800"/>
                <a:gd name="T26" fmla="*/ 12800 w 12800"/>
                <a:gd name="T27" fmla="*/ 10400 h 12800"/>
                <a:gd name="T28" fmla="*/ 12000 w 12800"/>
                <a:gd name="T29" fmla="*/ 11200 h 12800"/>
                <a:gd name="T30" fmla="*/ 5600 w 12800"/>
                <a:gd name="T31" fmla="*/ 2507 h 12800"/>
                <a:gd name="T32" fmla="*/ 1600 w 12800"/>
                <a:gd name="T33" fmla="*/ 1670 h 12800"/>
                <a:gd name="T34" fmla="*/ 1600 w 12800"/>
                <a:gd name="T35" fmla="*/ 9643 h 12800"/>
                <a:gd name="T36" fmla="*/ 5600 w 12800"/>
                <a:gd name="T37" fmla="*/ 10400 h 12800"/>
                <a:gd name="T38" fmla="*/ 5600 w 12800"/>
                <a:gd name="T39" fmla="*/ 2507 h 12800"/>
                <a:gd name="T40" fmla="*/ 11200 w 12800"/>
                <a:gd name="T41" fmla="*/ 1670 h 12800"/>
                <a:gd name="T42" fmla="*/ 7200 w 12800"/>
                <a:gd name="T43" fmla="*/ 2506 h 12800"/>
                <a:gd name="T44" fmla="*/ 7200 w 12800"/>
                <a:gd name="T45" fmla="*/ 10400 h 12800"/>
                <a:gd name="T46" fmla="*/ 11200 w 12800"/>
                <a:gd name="T47" fmla="*/ 9644 h 12800"/>
                <a:gd name="T48" fmla="*/ 11200 w 12800"/>
                <a:gd name="T49" fmla="*/ 1670 h 12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800" h="12800">
                  <a:moveTo>
                    <a:pt x="12000" y="11200"/>
                  </a:moveTo>
                  <a:cubicBezTo>
                    <a:pt x="10776" y="11254"/>
                    <a:pt x="8442" y="11463"/>
                    <a:pt x="7176" y="12121"/>
                  </a:cubicBezTo>
                  <a:cubicBezTo>
                    <a:pt x="7116" y="12503"/>
                    <a:pt x="6799" y="12800"/>
                    <a:pt x="6400" y="12800"/>
                  </a:cubicBezTo>
                  <a:cubicBezTo>
                    <a:pt x="6002" y="12800"/>
                    <a:pt x="5684" y="12503"/>
                    <a:pt x="5624" y="12121"/>
                  </a:cubicBezTo>
                  <a:cubicBezTo>
                    <a:pt x="4358" y="11463"/>
                    <a:pt x="2024" y="11254"/>
                    <a:pt x="800" y="11200"/>
                  </a:cubicBezTo>
                  <a:cubicBezTo>
                    <a:pt x="358" y="11200"/>
                    <a:pt x="0" y="10842"/>
                    <a:pt x="0" y="10400"/>
                  </a:cubicBezTo>
                  <a:lnTo>
                    <a:pt x="0" y="800"/>
                  </a:lnTo>
                  <a:cubicBezTo>
                    <a:pt x="0" y="358"/>
                    <a:pt x="358" y="0"/>
                    <a:pt x="800" y="0"/>
                  </a:cubicBezTo>
                  <a:cubicBezTo>
                    <a:pt x="828" y="0"/>
                    <a:pt x="851" y="14"/>
                    <a:pt x="879" y="16"/>
                  </a:cubicBezTo>
                  <a:cubicBezTo>
                    <a:pt x="6381" y="158"/>
                    <a:pt x="6400" y="1600"/>
                    <a:pt x="6400" y="1600"/>
                  </a:cubicBezTo>
                  <a:cubicBezTo>
                    <a:pt x="6400" y="1600"/>
                    <a:pt x="6419" y="158"/>
                    <a:pt x="11921" y="16"/>
                  </a:cubicBezTo>
                  <a:cubicBezTo>
                    <a:pt x="11949" y="14"/>
                    <a:pt x="11972" y="0"/>
                    <a:pt x="12000" y="0"/>
                  </a:cubicBezTo>
                  <a:cubicBezTo>
                    <a:pt x="12442" y="0"/>
                    <a:pt x="12800" y="358"/>
                    <a:pt x="12800" y="800"/>
                  </a:cubicBezTo>
                  <a:lnTo>
                    <a:pt x="12800" y="10400"/>
                  </a:lnTo>
                  <a:cubicBezTo>
                    <a:pt x="12800" y="10842"/>
                    <a:pt x="12442" y="11200"/>
                    <a:pt x="12000" y="11200"/>
                  </a:cubicBezTo>
                  <a:close/>
                  <a:moveTo>
                    <a:pt x="5600" y="2507"/>
                  </a:moveTo>
                  <a:cubicBezTo>
                    <a:pt x="4568" y="1982"/>
                    <a:pt x="2861" y="1764"/>
                    <a:pt x="1600" y="1670"/>
                  </a:cubicBezTo>
                  <a:lnTo>
                    <a:pt x="1600" y="9643"/>
                  </a:lnTo>
                  <a:cubicBezTo>
                    <a:pt x="3747" y="9753"/>
                    <a:pt x="4949" y="10074"/>
                    <a:pt x="5600" y="10400"/>
                  </a:cubicBezTo>
                  <a:lnTo>
                    <a:pt x="5600" y="2507"/>
                  </a:lnTo>
                  <a:close/>
                  <a:moveTo>
                    <a:pt x="11200" y="1670"/>
                  </a:moveTo>
                  <a:cubicBezTo>
                    <a:pt x="9940" y="1764"/>
                    <a:pt x="8232" y="1982"/>
                    <a:pt x="7200" y="2506"/>
                  </a:cubicBezTo>
                  <a:lnTo>
                    <a:pt x="7200" y="10400"/>
                  </a:lnTo>
                  <a:cubicBezTo>
                    <a:pt x="7851" y="10074"/>
                    <a:pt x="9052" y="9753"/>
                    <a:pt x="11200" y="9644"/>
                  </a:cubicBezTo>
                  <a:lnTo>
                    <a:pt x="11200" y="167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835052" y="325761"/>
              <a:ext cx="199858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>
                <a:defRPr/>
              </a:pPr>
              <a:r>
                <a:rPr lang="zh-CN" altLang="en-US" sz="3200" dirty="0">
                  <a:solidFill>
                    <a:prstClr val="white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课文理解</a:t>
              </a:r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095_jpg 拷贝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5"/>
          <a:stretch>
            <a:fillRect/>
          </a:stretch>
        </p:blipFill>
        <p:spPr bwMode="auto">
          <a:xfrm>
            <a:off x="4247495" y="2397456"/>
            <a:ext cx="3697009" cy="2847488"/>
          </a:xfrm>
          <a:prstGeom prst="rect">
            <a:avLst/>
          </a:prstGeom>
          <a:noFill/>
          <a:ln w="57150" cmpd="thinThick">
            <a:solidFill>
              <a:srgbClr val="8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2" name="Text Box 5"/>
          <p:cNvSpPr txBox="1">
            <a:spLocks noChangeArrowheads="1"/>
          </p:cNvSpPr>
          <p:nvPr/>
        </p:nvSpPr>
        <p:spPr bwMode="auto">
          <a:xfrm>
            <a:off x="660400" y="1343681"/>
            <a:ext cx="79152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朱德同志也跟战士们一块儿去挑粮。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0" y="5430010"/>
            <a:ext cx="54483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      </a:t>
            </a:r>
            <a:r>
              <a: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说说你看到的朱德。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162560" y="274777"/>
            <a:ext cx="2791655" cy="638056"/>
            <a:chOff x="162560" y="284480"/>
            <a:chExt cx="2791655" cy="638056"/>
          </a:xfrm>
        </p:grpSpPr>
        <p:sp>
          <p:nvSpPr>
            <p:cNvPr id="9" name="矩形: 圆角 1"/>
            <p:cNvSpPr/>
            <p:nvPr/>
          </p:nvSpPr>
          <p:spPr>
            <a:xfrm>
              <a:off x="162560" y="284480"/>
              <a:ext cx="2791655" cy="638056"/>
            </a:xfrm>
            <a:prstGeom prst="roundRect">
              <a:avLst>
                <a:gd name="adj" fmla="val 50000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" name="smiling-tooth-with-hands_33918"/>
            <p:cNvSpPr>
              <a:spLocks noChangeAspect="1"/>
            </p:cNvSpPr>
            <p:nvPr/>
          </p:nvSpPr>
          <p:spPr bwMode="auto">
            <a:xfrm>
              <a:off x="473896" y="453715"/>
              <a:ext cx="340631" cy="340631"/>
            </a:xfrm>
            <a:custGeom>
              <a:avLst/>
              <a:gdLst>
                <a:gd name="T0" fmla="*/ 12000 w 12800"/>
                <a:gd name="T1" fmla="*/ 11200 h 12800"/>
                <a:gd name="T2" fmla="*/ 7176 w 12800"/>
                <a:gd name="T3" fmla="*/ 12121 h 12800"/>
                <a:gd name="T4" fmla="*/ 6400 w 12800"/>
                <a:gd name="T5" fmla="*/ 12800 h 12800"/>
                <a:gd name="T6" fmla="*/ 5624 w 12800"/>
                <a:gd name="T7" fmla="*/ 12121 h 12800"/>
                <a:gd name="T8" fmla="*/ 800 w 12800"/>
                <a:gd name="T9" fmla="*/ 11200 h 12800"/>
                <a:gd name="T10" fmla="*/ 0 w 12800"/>
                <a:gd name="T11" fmla="*/ 10400 h 12800"/>
                <a:gd name="T12" fmla="*/ 0 w 12800"/>
                <a:gd name="T13" fmla="*/ 800 h 12800"/>
                <a:gd name="T14" fmla="*/ 800 w 12800"/>
                <a:gd name="T15" fmla="*/ 0 h 12800"/>
                <a:gd name="T16" fmla="*/ 879 w 12800"/>
                <a:gd name="T17" fmla="*/ 16 h 12800"/>
                <a:gd name="T18" fmla="*/ 6400 w 12800"/>
                <a:gd name="T19" fmla="*/ 1600 h 12800"/>
                <a:gd name="T20" fmla="*/ 11921 w 12800"/>
                <a:gd name="T21" fmla="*/ 16 h 12800"/>
                <a:gd name="T22" fmla="*/ 12000 w 12800"/>
                <a:gd name="T23" fmla="*/ 0 h 12800"/>
                <a:gd name="T24" fmla="*/ 12800 w 12800"/>
                <a:gd name="T25" fmla="*/ 800 h 12800"/>
                <a:gd name="T26" fmla="*/ 12800 w 12800"/>
                <a:gd name="T27" fmla="*/ 10400 h 12800"/>
                <a:gd name="T28" fmla="*/ 12000 w 12800"/>
                <a:gd name="T29" fmla="*/ 11200 h 12800"/>
                <a:gd name="T30" fmla="*/ 5600 w 12800"/>
                <a:gd name="T31" fmla="*/ 2507 h 12800"/>
                <a:gd name="T32" fmla="*/ 1600 w 12800"/>
                <a:gd name="T33" fmla="*/ 1670 h 12800"/>
                <a:gd name="T34" fmla="*/ 1600 w 12800"/>
                <a:gd name="T35" fmla="*/ 9643 h 12800"/>
                <a:gd name="T36" fmla="*/ 5600 w 12800"/>
                <a:gd name="T37" fmla="*/ 10400 h 12800"/>
                <a:gd name="T38" fmla="*/ 5600 w 12800"/>
                <a:gd name="T39" fmla="*/ 2507 h 12800"/>
                <a:gd name="T40" fmla="*/ 11200 w 12800"/>
                <a:gd name="T41" fmla="*/ 1670 h 12800"/>
                <a:gd name="T42" fmla="*/ 7200 w 12800"/>
                <a:gd name="T43" fmla="*/ 2506 h 12800"/>
                <a:gd name="T44" fmla="*/ 7200 w 12800"/>
                <a:gd name="T45" fmla="*/ 10400 h 12800"/>
                <a:gd name="T46" fmla="*/ 11200 w 12800"/>
                <a:gd name="T47" fmla="*/ 9644 h 12800"/>
                <a:gd name="T48" fmla="*/ 11200 w 12800"/>
                <a:gd name="T49" fmla="*/ 1670 h 12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800" h="12800">
                  <a:moveTo>
                    <a:pt x="12000" y="11200"/>
                  </a:moveTo>
                  <a:cubicBezTo>
                    <a:pt x="10776" y="11254"/>
                    <a:pt x="8442" y="11463"/>
                    <a:pt x="7176" y="12121"/>
                  </a:cubicBezTo>
                  <a:cubicBezTo>
                    <a:pt x="7116" y="12503"/>
                    <a:pt x="6799" y="12800"/>
                    <a:pt x="6400" y="12800"/>
                  </a:cubicBezTo>
                  <a:cubicBezTo>
                    <a:pt x="6002" y="12800"/>
                    <a:pt x="5684" y="12503"/>
                    <a:pt x="5624" y="12121"/>
                  </a:cubicBezTo>
                  <a:cubicBezTo>
                    <a:pt x="4358" y="11463"/>
                    <a:pt x="2024" y="11254"/>
                    <a:pt x="800" y="11200"/>
                  </a:cubicBezTo>
                  <a:cubicBezTo>
                    <a:pt x="358" y="11200"/>
                    <a:pt x="0" y="10842"/>
                    <a:pt x="0" y="10400"/>
                  </a:cubicBezTo>
                  <a:lnTo>
                    <a:pt x="0" y="800"/>
                  </a:lnTo>
                  <a:cubicBezTo>
                    <a:pt x="0" y="358"/>
                    <a:pt x="358" y="0"/>
                    <a:pt x="800" y="0"/>
                  </a:cubicBezTo>
                  <a:cubicBezTo>
                    <a:pt x="828" y="0"/>
                    <a:pt x="851" y="14"/>
                    <a:pt x="879" y="16"/>
                  </a:cubicBezTo>
                  <a:cubicBezTo>
                    <a:pt x="6381" y="158"/>
                    <a:pt x="6400" y="1600"/>
                    <a:pt x="6400" y="1600"/>
                  </a:cubicBezTo>
                  <a:cubicBezTo>
                    <a:pt x="6400" y="1600"/>
                    <a:pt x="6419" y="158"/>
                    <a:pt x="11921" y="16"/>
                  </a:cubicBezTo>
                  <a:cubicBezTo>
                    <a:pt x="11949" y="14"/>
                    <a:pt x="11972" y="0"/>
                    <a:pt x="12000" y="0"/>
                  </a:cubicBezTo>
                  <a:cubicBezTo>
                    <a:pt x="12442" y="0"/>
                    <a:pt x="12800" y="358"/>
                    <a:pt x="12800" y="800"/>
                  </a:cubicBezTo>
                  <a:lnTo>
                    <a:pt x="12800" y="10400"/>
                  </a:lnTo>
                  <a:cubicBezTo>
                    <a:pt x="12800" y="10842"/>
                    <a:pt x="12442" y="11200"/>
                    <a:pt x="12000" y="11200"/>
                  </a:cubicBezTo>
                  <a:close/>
                  <a:moveTo>
                    <a:pt x="5600" y="2507"/>
                  </a:moveTo>
                  <a:cubicBezTo>
                    <a:pt x="4568" y="1982"/>
                    <a:pt x="2861" y="1764"/>
                    <a:pt x="1600" y="1670"/>
                  </a:cubicBezTo>
                  <a:lnTo>
                    <a:pt x="1600" y="9643"/>
                  </a:lnTo>
                  <a:cubicBezTo>
                    <a:pt x="3747" y="9753"/>
                    <a:pt x="4949" y="10074"/>
                    <a:pt x="5600" y="10400"/>
                  </a:cubicBezTo>
                  <a:lnTo>
                    <a:pt x="5600" y="2507"/>
                  </a:lnTo>
                  <a:close/>
                  <a:moveTo>
                    <a:pt x="11200" y="1670"/>
                  </a:moveTo>
                  <a:cubicBezTo>
                    <a:pt x="9940" y="1764"/>
                    <a:pt x="8232" y="1982"/>
                    <a:pt x="7200" y="2506"/>
                  </a:cubicBezTo>
                  <a:lnTo>
                    <a:pt x="7200" y="10400"/>
                  </a:lnTo>
                  <a:cubicBezTo>
                    <a:pt x="7851" y="10074"/>
                    <a:pt x="9052" y="9753"/>
                    <a:pt x="11200" y="9644"/>
                  </a:cubicBezTo>
                  <a:lnTo>
                    <a:pt x="11200" y="167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835052" y="325761"/>
              <a:ext cx="199858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>
                <a:defRPr/>
              </a:pPr>
              <a:r>
                <a:rPr lang="zh-CN" altLang="en-US" sz="3200" dirty="0">
                  <a:solidFill>
                    <a:prstClr val="white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课文理解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剪去对角的矩形 7"/>
          <p:cNvSpPr/>
          <p:nvPr/>
        </p:nvSpPr>
        <p:spPr>
          <a:xfrm>
            <a:off x="814528" y="1608697"/>
            <a:ext cx="10562946" cy="4109932"/>
          </a:xfrm>
          <a:prstGeom prst="snip2DiagRect">
            <a:avLst/>
          </a:prstGeom>
          <a:solidFill>
            <a:srgbClr val="FFF0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385" name="Text Box 5"/>
          <p:cNvSpPr txBox="1">
            <a:spLocks noChangeArrowheads="1"/>
          </p:cNvSpPr>
          <p:nvPr/>
        </p:nvSpPr>
        <p:spPr bwMode="auto">
          <a:xfrm>
            <a:off x="1295658" y="1990620"/>
            <a:ext cx="9600684" cy="114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    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既然挑粮上山这么重要，为什么战士们还要把朱德的扁担藏起来呢？好好读读课文，想一想。 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1319049" y="3352769"/>
            <a:ext cx="9575156" cy="1694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    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因为朱德同志工作很忙，还要挑粮上山，太累了。大家想，把扁担藏起来，朱德就不用挑了，这样就可以让他轻松点。如果朱德不挑粮，可以更加专心研究国家大事。战士们希望朱德不要过度疲劳。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 </a:t>
            </a:r>
          </a:p>
        </p:txBody>
      </p:sp>
      <p:grpSp>
        <p:nvGrpSpPr>
          <p:cNvPr id="9" name="组合 8"/>
          <p:cNvGrpSpPr/>
          <p:nvPr/>
        </p:nvGrpSpPr>
        <p:grpSpPr>
          <a:xfrm>
            <a:off x="162560" y="274777"/>
            <a:ext cx="2791655" cy="638056"/>
            <a:chOff x="162560" y="284480"/>
            <a:chExt cx="2791655" cy="638056"/>
          </a:xfrm>
        </p:grpSpPr>
        <p:sp>
          <p:nvSpPr>
            <p:cNvPr id="10" name="矩形: 圆角 1"/>
            <p:cNvSpPr/>
            <p:nvPr/>
          </p:nvSpPr>
          <p:spPr>
            <a:xfrm>
              <a:off x="162560" y="284480"/>
              <a:ext cx="2791655" cy="638056"/>
            </a:xfrm>
            <a:prstGeom prst="roundRect">
              <a:avLst>
                <a:gd name="adj" fmla="val 50000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" name="smiling-tooth-with-hands_33918"/>
            <p:cNvSpPr>
              <a:spLocks noChangeAspect="1"/>
            </p:cNvSpPr>
            <p:nvPr/>
          </p:nvSpPr>
          <p:spPr bwMode="auto">
            <a:xfrm>
              <a:off x="473896" y="453715"/>
              <a:ext cx="340631" cy="340631"/>
            </a:xfrm>
            <a:custGeom>
              <a:avLst/>
              <a:gdLst>
                <a:gd name="T0" fmla="*/ 12000 w 12800"/>
                <a:gd name="T1" fmla="*/ 11200 h 12800"/>
                <a:gd name="T2" fmla="*/ 7176 w 12800"/>
                <a:gd name="T3" fmla="*/ 12121 h 12800"/>
                <a:gd name="T4" fmla="*/ 6400 w 12800"/>
                <a:gd name="T5" fmla="*/ 12800 h 12800"/>
                <a:gd name="T6" fmla="*/ 5624 w 12800"/>
                <a:gd name="T7" fmla="*/ 12121 h 12800"/>
                <a:gd name="T8" fmla="*/ 800 w 12800"/>
                <a:gd name="T9" fmla="*/ 11200 h 12800"/>
                <a:gd name="T10" fmla="*/ 0 w 12800"/>
                <a:gd name="T11" fmla="*/ 10400 h 12800"/>
                <a:gd name="T12" fmla="*/ 0 w 12800"/>
                <a:gd name="T13" fmla="*/ 800 h 12800"/>
                <a:gd name="T14" fmla="*/ 800 w 12800"/>
                <a:gd name="T15" fmla="*/ 0 h 12800"/>
                <a:gd name="T16" fmla="*/ 879 w 12800"/>
                <a:gd name="T17" fmla="*/ 16 h 12800"/>
                <a:gd name="T18" fmla="*/ 6400 w 12800"/>
                <a:gd name="T19" fmla="*/ 1600 h 12800"/>
                <a:gd name="T20" fmla="*/ 11921 w 12800"/>
                <a:gd name="T21" fmla="*/ 16 h 12800"/>
                <a:gd name="T22" fmla="*/ 12000 w 12800"/>
                <a:gd name="T23" fmla="*/ 0 h 12800"/>
                <a:gd name="T24" fmla="*/ 12800 w 12800"/>
                <a:gd name="T25" fmla="*/ 800 h 12800"/>
                <a:gd name="T26" fmla="*/ 12800 w 12800"/>
                <a:gd name="T27" fmla="*/ 10400 h 12800"/>
                <a:gd name="T28" fmla="*/ 12000 w 12800"/>
                <a:gd name="T29" fmla="*/ 11200 h 12800"/>
                <a:gd name="T30" fmla="*/ 5600 w 12800"/>
                <a:gd name="T31" fmla="*/ 2507 h 12800"/>
                <a:gd name="T32" fmla="*/ 1600 w 12800"/>
                <a:gd name="T33" fmla="*/ 1670 h 12800"/>
                <a:gd name="T34" fmla="*/ 1600 w 12800"/>
                <a:gd name="T35" fmla="*/ 9643 h 12800"/>
                <a:gd name="T36" fmla="*/ 5600 w 12800"/>
                <a:gd name="T37" fmla="*/ 10400 h 12800"/>
                <a:gd name="T38" fmla="*/ 5600 w 12800"/>
                <a:gd name="T39" fmla="*/ 2507 h 12800"/>
                <a:gd name="T40" fmla="*/ 11200 w 12800"/>
                <a:gd name="T41" fmla="*/ 1670 h 12800"/>
                <a:gd name="T42" fmla="*/ 7200 w 12800"/>
                <a:gd name="T43" fmla="*/ 2506 h 12800"/>
                <a:gd name="T44" fmla="*/ 7200 w 12800"/>
                <a:gd name="T45" fmla="*/ 10400 h 12800"/>
                <a:gd name="T46" fmla="*/ 11200 w 12800"/>
                <a:gd name="T47" fmla="*/ 9644 h 12800"/>
                <a:gd name="T48" fmla="*/ 11200 w 12800"/>
                <a:gd name="T49" fmla="*/ 1670 h 12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800" h="12800">
                  <a:moveTo>
                    <a:pt x="12000" y="11200"/>
                  </a:moveTo>
                  <a:cubicBezTo>
                    <a:pt x="10776" y="11254"/>
                    <a:pt x="8442" y="11463"/>
                    <a:pt x="7176" y="12121"/>
                  </a:cubicBezTo>
                  <a:cubicBezTo>
                    <a:pt x="7116" y="12503"/>
                    <a:pt x="6799" y="12800"/>
                    <a:pt x="6400" y="12800"/>
                  </a:cubicBezTo>
                  <a:cubicBezTo>
                    <a:pt x="6002" y="12800"/>
                    <a:pt x="5684" y="12503"/>
                    <a:pt x="5624" y="12121"/>
                  </a:cubicBezTo>
                  <a:cubicBezTo>
                    <a:pt x="4358" y="11463"/>
                    <a:pt x="2024" y="11254"/>
                    <a:pt x="800" y="11200"/>
                  </a:cubicBezTo>
                  <a:cubicBezTo>
                    <a:pt x="358" y="11200"/>
                    <a:pt x="0" y="10842"/>
                    <a:pt x="0" y="10400"/>
                  </a:cubicBezTo>
                  <a:lnTo>
                    <a:pt x="0" y="800"/>
                  </a:lnTo>
                  <a:cubicBezTo>
                    <a:pt x="0" y="358"/>
                    <a:pt x="358" y="0"/>
                    <a:pt x="800" y="0"/>
                  </a:cubicBezTo>
                  <a:cubicBezTo>
                    <a:pt x="828" y="0"/>
                    <a:pt x="851" y="14"/>
                    <a:pt x="879" y="16"/>
                  </a:cubicBezTo>
                  <a:cubicBezTo>
                    <a:pt x="6381" y="158"/>
                    <a:pt x="6400" y="1600"/>
                    <a:pt x="6400" y="1600"/>
                  </a:cubicBezTo>
                  <a:cubicBezTo>
                    <a:pt x="6400" y="1600"/>
                    <a:pt x="6419" y="158"/>
                    <a:pt x="11921" y="16"/>
                  </a:cubicBezTo>
                  <a:cubicBezTo>
                    <a:pt x="11949" y="14"/>
                    <a:pt x="11972" y="0"/>
                    <a:pt x="12000" y="0"/>
                  </a:cubicBezTo>
                  <a:cubicBezTo>
                    <a:pt x="12442" y="0"/>
                    <a:pt x="12800" y="358"/>
                    <a:pt x="12800" y="800"/>
                  </a:cubicBezTo>
                  <a:lnTo>
                    <a:pt x="12800" y="10400"/>
                  </a:lnTo>
                  <a:cubicBezTo>
                    <a:pt x="12800" y="10842"/>
                    <a:pt x="12442" y="11200"/>
                    <a:pt x="12000" y="11200"/>
                  </a:cubicBezTo>
                  <a:close/>
                  <a:moveTo>
                    <a:pt x="5600" y="2507"/>
                  </a:moveTo>
                  <a:cubicBezTo>
                    <a:pt x="4568" y="1982"/>
                    <a:pt x="2861" y="1764"/>
                    <a:pt x="1600" y="1670"/>
                  </a:cubicBezTo>
                  <a:lnTo>
                    <a:pt x="1600" y="9643"/>
                  </a:lnTo>
                  <a:cubicBezTo>
                    <a:pt x="3747" y="9753"/>
                    <a:pt x="4949" y="10074"/>
                    <a:pt x="5600" y="10400"/>
                  </a:cubicBezTo>
                  <a:lnTo>
                    <a:pt x="5600" y="2507"/>
                  </a:lnTo>
                  <a:close/>
                  <a:moveTo>
                    <a:pt x="11200" y="1670"/>
                  </a:moveTo>
                  <a:cubicBezTo>
                    <a:pt x="9940" y="1764"/>
                    <a:pt x="8232" y="1982"/>
                    <a:pt x="7200" y="2506"/>
                  </a:cubicBezTo>
                  <a:lnTo>
                    <a:pt x="7200" y="10400"/>
                  </a:lnTo>
                  <a:cubicBezTo>
                    <a:pt x="7851" y="10074"/>
                    <a:pt x="9052" y="9753"/>
                    <a:pt x="11200" y="9644"/>
                  </a:cubicBezTo>
                  <a:lnTo>
                    <a:pt x="11200" y="167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835052" y="325761"/>
              <a:ext cx="199858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>
                <a:defRPr/>
              </a:pPr>
              <a:r>
                <a:rPr lang="zh-CN" altLang="en-US" sz="3200" dirty="0">
                  <a:solidFill>
                    <a:prstClr val="white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课文理解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剪去对角的矩形 12"/>
          <p:cNvSpPr/>
          <p:nvPr/>
        </p:nvSpPr>
        <p:spPr>
          <a:xfrm>
            <a:off x="835053" y="1785258"/>
            <a:ext cx="10521896" cy="3945496"/>
          </a:xfrm>
          <a:prstGeom prst="snip2DiagRect">
            <a:avLst/>
          </a:prstGeom>
          <a:solidFill>
            <a:srgbClr val="FFF0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915987" y="2608529"/>
            <a:ext cx="106029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       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挑粮上山到底累在哪里？读读课文第二自然段，找一找。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123576" y="3309370"/>
            <a:ext cx="10521950" cy="586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    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从井冈山到毛坪，来回有五六十里路，山高路陡，非常难走。</a:t>
            </a:r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1464609" y="4248120"/>
            <a:ext cx="62769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如何理解“山高路陡”这个词？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162560" y="274777"/>
            <a:ext cx="2791655" cy="638056"/>
            <a:chOff x="162560" y="284480"/>
            <a:chExt cx="2791655" cy="638056"/>
          </a:xfrm>
        </p:grpSpPr>
        <p:sp>
          <p:nvSpPr>
            <p:cNvPr id="9" name="矩形: 圆角 1"/>
            <p:cNvSpPr/>
            <p:nvPr/>
          </p:nvSpPr>
          <p:spPr>
            <a:xfrm>
              <a:off x="162560" y="284480"/>
              <a:ext cx="2791655" cy="638056"/>
            </a:xfrm>
            <a:prstGeom prst="roundRect">
              <a:avLst>
                <a:gd name="adj" fmla="val 50000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" name="smiling-tooth-with-hands_33918"/>
            <p:cNvSpPr>
              <a:spLocks noChangeAspect="1"/>
            </p:cNvSpPr>
            <p:nvPr/>
          </p:nvSpPr>
          <p:spPr bwMode="auto">
            <a:xfrm>
              <a:off x="473896" y="453715"/>
              <a:ext cx="340631" cy="340631"/>
            </a:xfrm>
            <a:custGeom>
              <a:avLst/>
              <a:gdLst>
                <a:gd name="T0" fmla="*/ 12000 w 12800"/>
                <a:gd name="T1" fmla="*/ 11200 h 12800"/>
                <a:gd name="T2" fmla="*/ 7176 w 12800"/>
                <a:gd name="T3" fmla="*/ 12121 h 12800"/>
                <a:gd name="T4" fmla="*/ 6400 w 12800"/>
                <a:gd name="T5" fmla="*/ 12800 h 12800"/>
                <a:gd name="T6" fmla="*/ 5624 w 12800"/>
                <a:gd name="T7" fmla="*/ 12121 h 12800"/>
                <a:gd name="T8" fmla="*/ 800 w 12800"/>
                <a:gd name="T9" fmla="*/ 11200 h 12800"/>
                <a:gd name="T10" fmla="*/ 0 w 12800"/>
                <a:gd name="T11" fmla="*/ 10400 h 12800"/>
                <a:gd name="T12" fmla="*/ 0 w 12800"/>
                <a:gd name="T13" fmla="*/ 800 h 12800"/>
                <a:gd name="T14" fmla="*/ 800 w 12800"/>
                <a:gd name="T15" fmla="*/ 0 h 12800"/>
                <a:gd name="T16" fmla="*/ 879 w 12800"/>
                <a:gd name="T17" fmla="*/ 16 h 12800"/>
                <a:gd name="T18" fmla="*/ 6400 w 12800"/>
                <a:gd name="T19" fmla="*/ 1600 h 12800"/>
                <a:gd name="T20" fmla="*/ 11921 w 12800"/>
                <a:gd name="T21" fmla="*/ 16 h 12800"/>
                <a:gd name="T22" fmla="*/ 12000 w 12800"/>
                <a:gd name="T23" fmla="*/ 0 h 12800"/>
                <a:gd name="T24" fmla="*/ 12800 w 12800"/>
                <a:gd name="T25" fmla="*/ 800 h 12800"/>
                <a:gd name="T26" fmla="*/ 12800 w 12800"/>
                <a:gd name="T27" fmla="*/ 10400 h 12800"/>
                <a:gd name="T28" fmla="*/ 12000 w 12800"/>
                <a:gd name="T29" fmla="*/ 11200 h 12800"/>
                <a:gd name="T30" fmla="*/ 5600 w 12800"/>
                <a:gd name="T31" fmla="*/ 2507 h 12800"/>
                <a:gd name="T32" fmla="*/ 1600 w 12800"/>
                <a:gd name="T33" fmla="*/ 1670 h 12800"/>
                <a:gd name="T34" fmla="*/ 1600 w 12800"/>
                <a:gd name="T35" fmla="*/ 9643 h 12800"/>
                <a:gd name="T36" fmla="*/ 5600 w 12800"/>
                <a:gd name="T37" fmla="*/ 10400 h 12800"/>
                <a:gd name="T38" fmla="*/ 5600 w 12800"/>
                <a:gd name="T39" fmla="*/ 2507 h 12800"/>
                <a:gd name="T40" fmla="*/ 11200 w 12800"/>
                <a:gd name="T41" fmla="*/ 1670 h 12800"/>
                <a:gd name="T42" fmla="*/ 7200 w 12800"/>
                <a:gd name="T43" fmla="*/ 2506 h 12800"/>
                <a:gd name="T44" fmla="*/ 7200 w 12800"/>
                <a:gd name="T45" fmla="*/ 10400 h 12800"/>
                <a:gd name="T46" fmla="*/ 11200 w 12800"/>
                <a:gd name="T47" fmla="*/ 9644 h 12800"/>
                <a:gd name="T48" fmla="*/ 11200 w 12800"/>
                <a:gd name="T49" fmla="*/ 1670 h 12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800" h="12800">
                  <a:moveTo>
                    <a:pt x="12000" y="11200"/>
                  </a:moveTo>
                  <a:cubicBezTo>
                    <a:pt x="10776" y="11254"/>
                    <a:pt x="8442" y="11463"/>
                    <a:pt x="7176" y="12121"/>
                  </a:cubicBezTo>
                  <a:cubicBezTo>
                    <a:pt x="7116" y="12503"/>
                    <a:pt x="6799" y="12800"/>
                    <a:pt x="6400" y="12800"/>
                  </a:cubicBezTo>
                  <a:cubicBezTo>
                    <a:pt x="6002" y="12800"/>
                    <a:pt x="5684" y="12503"/>
                    <a:pt x="5624" y="12121"/>
                  </a:cubicBezTo>
                  <a:cubicBezTo>
                    <a:pt x="4358" y="11463"/>
                    <a:pt x="2024" y="11254"/>
                    <a:pt x="800" y="11200"/>
                  </a:cubicBezTo>
                  <a:cubicBezTo>
                    <a:pt x="358" y="11200"/>
                    <a:pt x="0" y="10842"/>
                    <a:pt x="0" y="10400"/>
                  </a:cubicBezTo>
                  <a:lnTo>
                    <a:pt x="0" y="800"/>
                  </a:lnTo>
                  <a:cubicBezTo>
                    <a:pt x="0" y="358"/>
                    <a:pt x="358" y="0"/>
                    <a:pt x="800" y="0"/>
                  </a:cubicBezTo>
                  <a:cubicBezTo>
                    <a:pt x="828" y="0"/>
                    <a:pt x="851" y="14"/>
                    <a:pt x="879" y="16"/>
                  </a:cubicBezTo>
                  <a:cubicBezTo>
                    <a:pt x="6381" y="158"/>
                    <a:pt x="6400" y="1600"/>
                    <a:pt x="6400" y="1600"/>
                  </a:cubicBezTo>
                  <a:cubicBezTo>
                    <a:pt x="6400" y="1600"/>
                    <a:pt x="6419" y="158"/>
                    <a:pt x="11921" y="16"/>
                  </a:cubicBezTo>
                  <a:cubicBezTo>
                    <a:pt x="11949" y="14"/>
                    <a:pt x="11972" y="0"/>
                    <a:pt x="12000" y="0"/>
                  </a:cubicBezTo>
                  <a:cubicBezTo>
                    <a:pt x="12442" y="0"/>
                    <a:pt x="12800" y="358"/>
                    <a:pt x="12800" y="800"/>
                  </a:cubicBezTo>
                  <a:lnTo>
                    <a:pt x="12800" y="10400"/>
                  </a:lnTo>
                  <a:cubicBezTo>
                    <a:pt x="12800" y="10842"/>
                    <a:pt x="12442" y="11200"/>
                    <a:pt x="12000" y="11200"/>
                  </a:cubicBezTo>
                  <a:close/>
                  <a:moveTo>
                    <a:pt x="5600" y="2507"/>
                  </a:moveTo>
                  <a:cubicBezTo>
                    <a:pt x="4568" y="1982"/>
                    <a:pt x="2861" y="1764"/>
                    <a:pt x="1600" y="1670"/>
                  </a:cubicBezTo>
                  <a:lnTo>
                    <a:pt x="1600" y="9643"/>
                  </a:lnTo>
                  <a:cubicBezTo>
                    <a:pt x="3747" y="9753"/>
                    <a:pt x="4949" y="10074"/>
                    <a:pt x="5600" y="10400"/>
                  </a:cubicBezTo>
                  <a:lnTo>
                    <a:pt x="5600" y="2507"/>
                  </a:lnTo>
                  <a:close/>
                  <a:moveTo>
                    <a:pt x="11200" y="1670"/>
                  </a:moveTo>
                  <a:cubicBezTo>
                    <a:pt x="9940" y="1764"/>
                    <a:pt x="8232" y="1982"/>
                    <a:pt x="7200" y="2506"/>
                  </a:cubicBezTo>
                  <a:lnTo>
                    <a:pt x="7200" y="10400"/>
                  </a:lnTo>
                  <a:cubicBezTo>
                    <a:pt x="7851" y="10074"/>
                    <a:pt x="9052" y="9753"/>
                    <a:pt x="11200" y="9644"/>
                  </a:cubicBezTo>
                  <a:lnTo>
                    <a:pt x="11200" y="167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835052" y="325761"/>
              <a:ext cx="199858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>
                <a:defRPr/>
              </a:pPr>
              <a:r>
                <a:rPr lang="zh-CN" altLang="en-US" sz="3200" dirty="0">
                  <a:solidFill>
                    <a:prstClr val="white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课文理解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GUIDESSETTING" val="{&quot;Id&quot;:null,&quot;Name&quot;:&quot;正常&quot;,&quot;HeaderHeight&quot;:14.0,&quot;FooterHeight&quot;:9.0,&quot;SideMargin&quot;:5.5,&quot;TopMargin&quot;:0.0,&quot;BottomMargin&quot;:0.0,&quot;IntervalMargin&quot;:1.5,&quot;SettingType&quot;:&quot;System&quot;}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办公资源网：www.bangongziyuan.com">
  <a:themeElements>
    <a:clrScheme name="灰度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PPO">
      <a:majorFont>
        <a:latin typeface="OPPOSans L"/>
        <a:ea typeface="OPPOSans H"/>
        <a:cs typeface=""/>
      </a:majorFont>
      <a:minorFont>
        <a:latin typeface="OPPOSans L"/>
        <a:ea typeface="OPPOSans 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C000"/>
        </a:solidFill>
        <a:ln>
          <a:noFill/>
        </a:ln>
      </a:spPr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办公资源网：www.bangongziyuan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915</Words>
  <Application>Microsoft Office PowerPoint</Application>
  <PresentationFormat>宽屏</PresentationFormat>
  <Paragraphs>90</Paragraphs>
  <Slides>19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4</vt:i4>
      </vt:variant>
      <vt:variant>
        <vt:lpstr>幻灯片标题</vt:lpstr>
      </vt:variant>
      <vt:variant>
        <vt:i4>19</vt:i4>
      </vt:variant>
    </vt:vector>
  </HeadingPairs>
  <TitlesOfParts>
    <vt:vector size="30" baseType="lpstr">
      <vt:lpstr>Calibri</vt:lpstr>
      <vt:lpstr>OPPOSans L</vt:lpstr>
      <vt:lpstr>OPPOSans R</vt:lpstr>
      <vt:lpstr>思源黑体 CN Light</vt:lpstr>
      <vt:lpstr>Arial</vt:lpstr>
      <vt:lpstr>FandolFang R</vt:lpstr>
      <vt:lpstr>Calibri Light</vt:lpstr>
      <vt:lpstr>Office 主题</vt:lpstr>
      <vt:lpstr>办公资源网：www.bangongziyuan.com</vt:lpstr>
      <vt:lpstr>自定义设计方案</vt:lpstr>
      <vt:lpstr>1_办公资源网：www.bangongziyuan.com</vt:lpstr>
      <vt:lpstr>PowerPoint 演示文稿</vt:lpstr>
      <vt:lpstr>PowerPoint 演示文稿</vt:lpstr>
      <vt:lpstr>PowerPoint 演示文稿</vt:lpstr>
      <vt:lpstr>PowerPoint 演示文稿</vt:lpstr>
      <vt:lpstr>坳:山间平地。 围剿:包围起来消灭掉。 经济封锁:用强制的力量使跟外界经济联系断绝。 绵延:连续不断。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天 下</cp:lastModifiedBy>
  <cp:revision>2</cp:revision>
  <dcterms:created xsi:type="dcterms:W3CDTF">2020-10-19T02:45:07Z</dcterms:created>
  <dcterms:modified xsi:type="dcterms:W3CDTF">2021-01-08T23:47:23Z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2052-11.1.0.10072</vt:lpwstr>
  </property>
</Properties>
</file>