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4" r:id="rId3"/>
    <p:sldMasterId id="2147483691" r:id="rId4"/>
  </p:sldMasterIdLst>
  <p:notesMasterIdLst>
    <p:notesMasterId r:id="rId19"/>
  </p:notesMasterIdLst>
  <p:sldIdLst>
    <p:sldId id="256" r:id="rId5"/>
    <p:sldId id="1055" r:id="rId6"/>
    <p:sldId id="1056" r:id="rId7"/>
    <p:sldId id="1057" r:id="rId8"/>
    <p:sldId id="1058" r:id="rId9"/>
    <p:sldId id="1059" r:id="rId10"/>
    <p:sldId id="1060" r:id="rId11"/>
    <p:sldId id="1061" r:id="rId12"/>
    <p:sldId id="1062" r:id="rId13"/>
    <p:sldId id="1063" r:id="rId14"/>
    <p:sldId id="1064" r:id="rId15"/>
    <p:sldId id="1065" r:id="rId16"/>
    <p:sldId id="287" r:id="rId17"/>
    <p:sldId id="257" r:id="rId18"/>
  </p:sldIdLst>
  <p:sldSz cx="12192000" cy="6858000"/>
  <p:notesSz cx="6858000" cy="9144000"/>
  <p:embeddedFontLst>
    <p:embeddedFont>
      <p:font typeface="FandolFang R" panose="02010600030101010101" charset="-122"/>
      <p:regular r:id="rId20"/>
    </p:embeddedFont>
    <p:embeddedFont>
      <p:font typeface="OPPOSans L" panose="02010600030101010101" charset="-122"/>
      <p:regular r:id="rId21"/>
    </p:embeddedFont>
    <p:embeddedFont>
      <p:font typeface="OPPOSans R" panose="02010600030101010101" charset="-122"/>
      <p:regular r:id="rId22"/>
    </p:embeddedFont>
    <p:embeddedFont>
      <p:font typeface="思源黑体 CN Light" panose="02010600030101010101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840">
          <p15:clr>
            <a:srgbClr val="A4A3A4"/>
          </p15:clr>
        </p15:guide>
        <p15:guide id="3" pos="416">
          <p15:clr>
            <a:srgbClr val="A4A3A4"/>
          </p15:clr>
        </p15:guide>
        <p15:guide id="4" pos="7287">
          <p15:clr>
            <a:srgbClr val="A4A3A4"/>
          </p15:clr>
        </p15:guide>
        <p15:guide id="5" orient="horz" pos="595">
          <p15:clr>
            <a:srgbClr val="A4A3A4"/>
          </p15:clr>
        </p15:guide>
        <p15:guide id="6" orient="horz" pos="664">
          <p15:clr>
            <a:srgbClr val="A4A3A4"/>
          </p15:clr>
        </p15:guide>
        <p15:guide id="7" orient="horz" pos="3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75F"/>
    <a:srgbClr val="A2F8E1"/>
    <a:srgbClr val="10C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>
        <p:guide orient="horz" pos="2251"/>
        <p:guide pos="3840"/>
        <p:guide pos="416"/>
        <p:guide pos="7287"/>
        <p:guide orient="horz" pos="595"/>
        <p:guide orient="horz" pos="664"/>
        <p:guide orient="horz" pos="3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91B4EF7-787F-4BF3-99DD-77FC9BADB6B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0675701-37D6-40FE-8C74-E09E2F6A223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 userDrawn="1"/>
        </p:nvSpPr>
        <p:spPr>
          <a:xfrm rot="10800000" flipV="1">
            <a:off x="10777854" y="6342380"/>
            <a:ext cx="1627506" cy="37846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85000"/>
                  <a:alpha val="5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871C3-E7FA-4243-8AB4-3D15F28D44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E9437-7F72-439E-ADC6-39F4FC59382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B5E4C-9531-42EA-B419-1E2F7063D8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6D0D4-E1C8-4576-B5FC-D20FD42EEA6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FA111-DA79-4AC8-AEA5-1712028035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E4796-516E-484C-A6A8-1AD5BDA4DE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A619C-7BAE-448D-8699-6A1BB8C81A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D9655-9FA6-4347-A264-AB3D47842B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EE77D-AB49-464D-8712-DBECC447851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5CAF4-B618-49B2-9887-C255AF1A74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9A663-4F0F-4B87-9604-86663185C2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B0833-DCBB-4C54-A0A1-2A96F5FAD4D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93217-D59E-4BBC-9E63-0FB0AD4741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9796C-F22A-4ECC-893D-160CBC79356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F8485-1194-4968-9A8D-2DF325DEE1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F9D9E-93D6-402D-B15C-2B0FE73488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331EB-9607-4105-BF33-A914F91C0B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07134-4F33-44E8-9B73-A131237688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E6F3F-FBAF-4862-A47E-D7069067B7C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1523-3AD4-4339-8811-51733804D4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F022E-C1CE-44A8-B5A2-6186DE3918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C0E61-4A17-4F31-B2D9-C27FBB6459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22472-C6B3-4CFE-AA9C-B2EA08E9A2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606F7-3A96-4767-810A-DDCF36A67C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E76B6-9883-4EC2-BA6A-0AB71C1B27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ADDD8-C09C-41B6-A132-86DB6C8505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C582C-0B69-44B3-8606-EA6CD50E9ED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275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1110452" y="4793226"/>
            <a:ext cx="4129548" cy="4129548"/>
          </a:xfrm>
          <a:prstGeom prst="ellipse">
            <a:avLst/>
          </a:prstGeom>
          <a:noFill/>
          <a:ln w="368300">
            <a:solidFill>
              <a:srgbClr val="10CF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-2064774" y="-2904357"/>
            <a:ext cx="4129548" cy="4129548"/>
          </a:xfrm>
          <a:prstGeom prst="ellipse">
            <a:avLst/>
          </a:prstGeom>
          <a:noFill/>
          <a:ln w="368300">
            <a:solidFill>
              <a:srgbClr val="10CF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1209367" y="3152458"/>
            <a:ext cx="3476933" cy="276541"/>
          </a:xfrm>
          <a:prstGeom prst="parallelogram">
            <a:avLst/>
          </a:prstGeom>
          <a:gradFill>
            <a:gsLst>
              <a:gs pos="0">
                <a:srgbClr val="10CF9B"/>
              </a:gs>
              <a:gs pos="100000">
                <a:srgbClr val="10CF9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平行四边形 12"/>
          <p:cNvSpPr/>
          <p:nvPr/>
        </p:nvSpPr>
        <p:spPr>
          <a:xfrm flipH="1">
            <a:off x="7501603" y="4009708"/>
            <a:ext cx="3476933" cy="276541"/>
          </a:xfrm>
          <a:prstGeom prst="parallelogram">
            <a:avLst/>
          </a:prstGeom>
          <a:gradFill>
            <a:gsLst>
              <a:gs pos="0">
                <a:srgbClr val="10CF9B"/>
              </a:gs>
              <a:gs pos="100000">
                <a:srgbClr val="10CF9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PA-文本框 6"/>
          <p:cNvSpPr txBox="1"/>
          <p:nvPr/>
        </p:nvSpPr>
        <p:spPr>
          <a:xfrm>
            <a:off x="2947833" y="3073711"/>
            <a:ext cx="65020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10CF9B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难忘的泼水节</a:t>
            </a:r>
          </a:p>
        </p:txBody>
      </p:sp>
      <p:sp>
        <p:nvSpPr>
          <p:cNvPr id="16" name="PA-文本框 7"/>
          <p:cNvSpPr txBox="1"/>
          <p:nvPr/>
        </p:nvSpPr>
        <p:spPr>
          <a:xfrm>
            <a:off x="5083810" y="4691511"/>
            <a:ext cx="2230056" cy="519351"/>
          </a:xfrm>
          <a:prstGeom prst="roundRect">
            <a:avLst>
              <a:gd name="adj" fmla="val 50000"/>
            </a:avLst>
          </a:prstGeom>
          <a:solidFill>
            <a:srgbClr val="10CF9B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xippt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PA-文本框 8"/>
          <p:cNvSpPr txBox="1"/>
          <p:nvPr/>
        </p:nvSpPr>
        <p:spPr>
          <a:xfrm>
            <a:off x="2996582" y="4104166"/>
            <a:ext cx="640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10CF9B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18" name="PA-文本框 6"/>
          <p:cNvSpPr txBox="1"/>
          <p:nvPr/>
        </p:nvSpPr>
        <p:spPr>
          <a:xfrm>
            <a:off x="3966502" y="2674901"/>
            <a:ext cx="446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CF9B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  <p:sp>
        <p:nvSpPr>
          <p:cNvPr id="19" name="PA-smiling-tooth-with-hands_33918"/>
          <p:cNvSpPr>
            <a:spLocks noChangeAspect="1"/>
          </p:cNvSpPr>
          <p:nvPr/>
        </p:nvSpPr>
        <p:spPr bwMode="auto">
          <a:xfrm>
            <a:off x="5820643" y="1647136"/>
            <a:ext cx="756390" cy="753609"/>
          </a:xfrm>
          <a:custGeom>
            <a:avLst/>
            <a:gdLst>
              <a:gd name="T0" fmla="*/ 0 w 11335"/>
              <a:gd name="T1" fmla="*/ 11121 h 11292"/>
              <a:gd name="T2" fmla="*/ 3228 w 11335"/>
              <a:gd name="T3" fmla="*/ 170 h 11292"/>
              <a:gd name="T4" fmla="*/ 3242 w 11335"/>
              <a:gd name="T5" fmla="*/ 11121 h 11292"/>
              <a:gd name="T6" fmla="*/ 3100 w 11335"/>
              <a:gd name="T7" fmla="*/ 10993 h 11292"/>
              <a:gd name="T8" fmla="*/ 142 w 11335"/>
              <a:gd name="T9" fmla="*/ 298 h 11292"/>
              <a:gd name="T10" fmla="*/ 1621 w 11335"/>
              <a:gd name="T11" fmla="*/ 2460 h 11292"/>
              <a:gd name="T12" fmla="*/ 1621 w 11335"/>
              <a:gd name="T13" fmla="*/ 1294 h 11292"/>
              <a:gd name="T14" fmla="*/ 1621 w 11335"/>
              <a:gd name="T15" fmla="*/ 2460 h 11292"/>
              <a:gd name="T16" fmla="*/ 1166 w 11335"/>
              <a:gd name="T17" fmla="*/ 1891 h 11292"/>
              <a:gd name="T18" fmla="*/ 2076 w 11335"/>
              <a:gd name="T19" fmla="*/ 1891 h 11292"/>
              <a:gd name="T20" fmla="*/ 71 w 11335"/>
              <a:gd name="T21" fmla="*/ 7281 h 11292"/>
              <a:gd name="T22" fmla="*/ 3171 w 11335"/>
              <a:gd name="T23" fmla="*/ 7409 h 11292"/>
              <a:gd name="T24" fmla="*/ 71 w 11335"/>
              <a:gd name="T25" fmla="*/ 7281 h 11292"/>
              <a:gd name="T26" fmla="*/ 3171 w 11335"/>
              <a:gd name="T27" fmla="*/ 7779 h 11292"/>
              <a:gd name="T28" fmla="*/ 71 w 11335"/>
              <a:gd name="T29" fmla="*/ 7907 h 11292"/>
              <a:gd name="T30" fmla="*/ 6712 w 11335"/>
              <a:gd name="T31" fmla="*/ 11121 h 11292"/>
              <a:gd name="T32" fmla="*/ 3484 w 11335"/>
              <a:gd name="T33" fmla="*/ 170 h 11292"/>
              <a:gd name="T34" fmla="*/ 6712 w 11335"/>
              <a:gd name="T35" fmla="*/ 11121 h 11292"/>
              <a:gd name="T36" fmla="*/ 6570 w 11335"/>
              <a:gd name="T37" fmla="*/ 10993 h 11292"/>
              <a:gd name="T38" fmla="*/ 3612 w 11335"/>
              <a:gd name="T39" fmla="*/ 298 h 11292"/>
              <a:gd name="T40" fmla="*/ 5105 w 11335"/>
              <a:gd name="T41" fmla="*/ 2460 h 11292"/>
              <a:gd name="T42" fmla="*/ 5105 w 11335"/>
              <a:gd name="T43" fmla="*/ 1294 h 11292"/>
              <a:gd name="T44" fmla="*/ 5105 w 11335"/>
              <a:gd name="T45" fmla="*/ 2460 h 11292"/>
              <a:gd name="T46" fmla="*/ 4650 w 11335"/>
              <a:gd name="T47" fmla="*/ 1891 h 11292"/>
              <a:gd name="T48" fmla="*/ 5560 w 11335"/>
              <a:gd name="T49" fmla="*/ 1891 h 11292"/>
              <a:gd name="T50" fmla="*/ 3555 w 11335"/>
              <a:gd name="T51" fmla="*/ 7281 h 11292"/>
              <a:gd name="T52" fmla="*/ 6656 w 11335"/>
              <a:gd name="T53" fmla="*/ 7409 h 11292"/>
              <a:gd name="T54" fmla="*/ 3555 w 11335"/>
              <a:gd name="T55" fmla="*/ 7281 h 11292"/>
              <a:gd name="T56" fmla="*/ 6656 w 11335"/>
              <a:gd name="T57" fmla="*/ 7779 h 11292"/>
              <a:gd name="T58" fmla="*/ 3555 w 11335"/>
              <a:gd name="T59" fmla="*/ 7907 h 11292"/>
              <a:gd name="T60" fmla="*/ 8120 w 11335"/>
              <a:gd name="T61" fmla="*/ 11292 h 11292"/>
              <a:gd name="T62" fmla="*/ 9884 w 11335"/>
              <a:gd name="T63" fmla="*/ 0 h 11292"/>
              <a:gd name="T64" fmla="*/ 8120 w 11335"/>
              <a:gd name="T65" fmla="*/ 11292 h 11292"/>
              <a:gd name="T66" fmla="*/ 8234 w 11335"/>
              <a:gd name="T67" fmla="*/ 11136 h 11292"/>
              <a:gd name="T68" fmla="*/ 9770 w 11335"/>
              <a:gd name="T69" fmla="*/ 156 h 11292"/>
              <a:gd name="T70" fmla="*/ 8504 w 11335"/>
              <a:gd name="T71" fmla="*/ 2489 h 11292"/>
              <a:gd name="T72" fmla="*/ 7921 w 11335"/>
              <a:gd name="T73" fmla="*/ 1991 h 11292"/>
              <a:gd name="T74" fmla="*/ 8419 w 11335"/>
              <a:gd name="T75" fmla="*/ 1337 h 11292"/>
              <a:gd name="T76" fmla="*/ 8576 w 11335"/>
              <a:gd name="T77" fmla="*/ 2489 h 11292"/>
              <a:gd name="T78" fmla="*/ 8504 w 11335"/>
              <a:gd name="T79" fmla="*/ 1465 h 11292"/>
              <a:gd name="T80" fmla="*/ 8149 w 11335"/>
              <a:gd name="T81" fmla="*/ 1635 h 11292"/>
              <a:gd name="T82" fmla="*/ 8234 w 11335"/>
              <a:gd name="T83" fmla="*/ 2261 h 11292"/>
              <a:gd name="T84" fmla="*/ 8945 w 11335"/>
              <a:gd name="T85" fmla="*/ 1849 h 11292"/>
              <a:gd name="T86" fmla="*/ 10758 w 11335"/>
              <a:gd name="T87" fmla="*/ 7065 h 11292"/>
              <a:gd name="T88" fmla="*/ 7701 w 11335"/>
              <a:gd name="T89" fmla="*/ 7600 h 11292"/>
              <a:gd name="T90" fmla="*/ 10758 w 11335"/>
              <a:gd name="T91" fmla="*/ 7065 h 11292"/>
              <a:gd name="T92" fmla="*/ 10832 w 11335"/>
              <a:gd name="T93" fmla="*/ 7688 h 11292"/>
              <a:gd name="T94" fmla="*/ 7742 w 11335"/>
              <a:gd name="T95" fmla="*/ 7970 h 1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35" h="11292">
                <a:moveTo>
                  <a:pt x="3242" y="11121"/>
                </a:moveTo>
                <a:lnTo>
                  <a:pt x="0" y="11121"/>
                </a:lnTo>
                <a:lnTo>
                  <a:pt x="0" y="170"/>
                </a:lnTo>
                <a:lnTo>
                  <a:pt x="3228" y="170"/>
                </a:lnTo>
                <a:lnTo>
                  <a:pt x="3228" y="11121"/>
                </a:lnTo>
                <a:lnTo>
                  <a:pt x="3242" y="11121"/>
                </a:lnTo>
                <a:close/>
                <a:moveTo>
                  <a:pt x="142" y="10993"/>
                </a:moveTo>
                <a:lnTo>
                  <a:pt x="3100" y="10993"/>
                </a:lnTo>
                <a:lnTo>
                  <a:pt x="3100" y="298"/>
                </a:lnTo>
                <a:lnTo>
                  <a:pt x="142" y="298"/>
                </a:lnTo>
                <a:lnTo>
                  <a:pt x="142" y="10993"/>
                </a:lnTo>
                <a:close/>
                <a:moveTo>
                  <a:pt x="1621" y="2460"/>
                </a:moveTo>
                <a:cubicBezTo>
                  <a:pt x="1294" y="2460"/>
                  <a:pt x="1038" y="2204"/>
                  <a:pt x="1038" y="1877"/>
                </a:cubicBezTo>
                <a:cubicBezTo>
                  <a:pt x="1038" y="1550"/>
                  <a:pt x="1294" y="1294"/>
                  <a:pt x="1621" y="1294"/>
                </a:cubicBezTo>
                <a:cubicBezTo>
                  <a:pt x="1948" y="1294"/>
                  <a:pt x="2204" y="1550"/>
                  <a:pt x="2204" y="1877"/>
                </a:cubicBezTo>
                <a:cubicBezTo>
                  <a:pt x="2204" y="2204"/>
                  <a:pt x="1948" y="2460"/>
                  <a:pt x="1621" y="2460"/>
                </a:cubicBezTo>
                <a:close/>
                <a:moveTo>
                  <a:pt x="1621" y="1436"/>
                </a:moveTo>
                <a:cubicBezTo>
                  <a:pt x="1379" y="1436"/>
                  <a:pt x="1166" y="1635"/>
                  <a:pt x="1166" y="1891"/>
                </a:cubicBezTo>
                <a:cubicBezTo>
                  <a:pt x="1166" y="2133"/>
                  <a:pt x="1365" y="2346"/>
                  <a:pt x="1621" y="2346"/>
                </a:cubicBezTo>
                <a:cubicBezTo>
                  <a:pt x="1863" y="2346"/>
                  <a:pt x="2076" y="2147"/>
                  <a:pt x="2076" y="1891"/>
                </a:cubicBezTo>
                <a:cubicBezTo>
                  <a:pt x="2076" y="1635"/>
                  <a:pt x="1863" y="1436"/>
                  <a:pt x="1621" y="1436"/>
                </a:cubicBezTo>
                <a:close/>
                <a:moveTo>
                  <a:pt x="71" y="7281"/>
                </a:moveTo>
                <a:lnTo>
                  <a:pt x="3171" y="7281"/>
                </a:lnTo>
                <a:lnTo>
                  <a:pt x="3171" y="7409"/>
                </a:lnTo>
                <a:lnTo>
                  <a:pt x="71" y="7409"/>
                </a:lnTo>
                <a:lnTo>
                  <a:pt x="71" y="7281"/>
                </a:lnTo>
                <a:close/>
                <a:moveTo>
                  <a:pt x="71" y="7779"/>
                </a:moveTo>
                <a:lnTo>
                  <a:pt x="3171" y="7779"/>
                </a:lnTo>
                <a:lnTo>
                  <a:pt x="3171" y="7907"/>
                </a:lnTo>
                <a:lnTo>
                  <a:pt x="71" y="7907"/>
                </a:lnTo>
                <a:lnTo>
                  <a:pt x="71" y="7779"/>
                </a:lnTo>
                <a:close/>
                <a:moveTo>
                  <a:pt x="6712" y="11121"/>
                </a:moveTo>
                <a:lnTo>
                  <a:pt x="3484" y="11121"/>
                </a:lnTo>
                <a:lnTo>
                  <a:pt x="3484" y="170"/>
                </a:lnTo>
                <a:lnTo>
                  <a:pt x="6712" y="170"/>
                </a:lnTo>
                <a:lnTo>
                  <a:pt x="6712" y="11121"/>
                </a:lnTo>
                <a:close/>
                <a:moveTo>
                  <a:pt x="3612" y="10993"/>
                </a:moveTo>
                <a:lnTo>
                  <a:pt x="6570" y="10993"/>
                </a:lnTo>
                <a:lnTo>
                  <a:pt x="6570" y="298"/>
                </a:lnTo>
                <a:lnTo>
                  <a:pt x="3612" y="298"/>
                </a:lnTo>
                <a:lnTo>
                  <a:pt x="3612" y="10993"/>
                </a:lnTo>
                <a:close/>
                <a:moveTo>
                  <a:pt x="5105" y="2460"/>
                </a:moveTo>
                <a:cubicBezTo>
                  <a:pt x="4778" y="2460"/>
                  <a:pt x="4522" y="2204"/>
                  <a:pt x="4522" y="1877"/>
                </a:cubicBezTo>
                <a:cubicBezTo>
                  <a:pt x="4522" y="1550"/>
                  <a:pt x="4778" y="1294"/>
                  <a:pt x="5105" y="1294"/>
                </a:cubicBezTo>
                <a:cubicBezTo>
                  <a:pt x="5432" y="1294"/>
                  <a:pt x="5688" y="1550"/>
                  <a:pt x="5688" y="1877"/>
                </a:cubicBezTo>
                <a:cubicBezTo>
                  <a:pt x="5688" y="2204"/>
                  <a:pt x="5418" y="2460"/>
                  <a:pt x="5105" y="2460"/>
                </a:cubicBezTo>
                <a:close/>
                <a:moveTo>
                  <a:pt x="5105" y="1436"/>
                </a:moveTo>
                <a:cubicBezTo>
                  <a:pt x="4864" y="1436"/>
                  <a:pt x="4650" y="1635"/>
                  <a:pt x="4650" y="1891"/>
                </a:cubicBezTo>
                <a:cubicBezTo>
                  <a:pt x="4650" y="2133"/>
                  <a:pt x="4849" y="2346"/>
                  <a:pt x="5105" y="2346"/>
                </a:cubicBezTo>
                <a:cubicBezTo>
                  <a:pt x="5347" y="2346"/>
                  <a:pt x="5560" y="2147"/>
                  <a:pt x="5560" y="1891"/>
                </a:cubicBezTo>
                <a:cubicBezTo>
                  <a:pt x="5546" y="1635"/>
                  <a:pt x="5347" y="1436"/>
                  <a:pt x="5105" y="1436"/>
                </a:cubicBezTo>
                <a:close/>
                <a:moveTo>
                  <a:pt x="3555" y="7281"/>
                </a:moveTo>
                <a:lnTo>
                  <a:pt x="6656" y="7281"/>
                </a:lnTo>
                <a:lnTo>
                  <a:pt x="6656" y="7409"/>
                </a:lnTo>
                <a:lnTo>
                  <a:pt x="3555" y="7409"/>
                </a:lnTo>
                <a:lnTo>
                  <a:pt x="3555" y="7281"/>
                </a:lnTo>
                <a:close/>
                <a:moveTo>
                  <a:pt x="3555" y="7779"/>
                </a:moveTo>
                <a:lnTo>
                  <a:pt x="6656" y="7779"/>
                </a:lnTo>
                <a:lnTo>
                  <a:pt x="6656" y="7907"/>
                </a:lnTo>
                <a:lnTo>
                  <a:pt x="3555" y="7907"/>
                </a:lnTo>
                <a:lnTo>
                  <a:pt x="3555" y="7779"/>
                </a:lnTo>
                <a:close/>
                <a:moveTo>
                  <a:pt x="8120" y="11292"/>
                </a:moveTo>
                <a:lnTo>
                  <a:pt x="6684" y="426"/>
                </a:lnTo>
                <a:lnTo>
                  <a:pt x="9884" y="0"/>
                </a:lnTo>
                <a:lnTo>
                  <a:pt x="11335" y="10865"/>
                </a:lnTo>
                <a:lnTo>
                  <a:pt x="8120" y="11292"/>
                </a:lnTo>
                <a:close/>
                <a:moveTo>
                  <a:pt x="6826" y="540"/>
                </a:moveTo>
                <a:lnTo>
                  <a:pt x="8234" y="11136"/>
                </a:lnTo>
                <a:lnTo>
                  <a:pt x="11164" y="10752"/>
                </a:lnTo>
                <a:lnTo>
                  <a:pt x="9770" y="156"/>
                </a:lnTo>
                <a:lnTo>
                  <a:pt x="6826" y="540"/>
                </a:lnTo>
                <a:close/>
                <a:moveTo>
                  <a:pt x="8504" y="2489"/>
                </a:moveTo>
                <a:cubicBezTo>
                  <a:pt x="8376" y="2489"/>
                  <a:pt x="8248" y="2446"/>
                  <a:pt x="8149" y="2375"/>
                </a:cubicBezTo>
                <a:cubicBezTo>
                  <a:pt x="8021" y="2275"/>
                  <a:pt x="7950" y="2147"/>
                  <a:pt x="7921" y="1991"/>
                </a:cubicBezTo>
                <a:cubicBezTo>
                  <a:pt x="7907" y="1834"/>
                  <a:pt x="7936" y="1678"/>
                  <a:pt x="8035" y="1564"/>
                </a:cubicBezTo>
                <a:cubicBezTo>
                  <a:pt x="8135" y="1436"/>
                  <a:pt x="8263" y="1365"/>
                  <a:pt x="8419" y="1337"/>
                </a:cubicBezTo>
                <a:cubicBezTo>
                  <a:pt x="8732" y="1294"/>
                  <a:pt x="9031" y="1521"/>
                  <a:pt x="9073" y="1834"/>
                </a:cubicBezTo>
                <a:cubicBezTo>
                  <a:pt x="9116" y="2147"/>
                  <a:pt x="8888" y="2446"/>
                  <a:pt x="8576" y="2489"/>
                </a:cubicBezTo>
                <a:lnTo>
                  <a:pt x="8504" y="2489"/>
                </a:lnTo>
                <a:close/>
                <a:moveTo>
                  <a:pt x="8504" y="1465"/>
                </a:moveTo>
                <a:lnTo>
                  <a:pt x="8448" y="1465"/>
                </a:lnTo>
                <a:cubicBezTo>
                  <a:pt x="8334" y="1479"/>
                  <a:pt x="8220" y="1536"/>
                  <a:pt x="8149" y="1635"/>
                </a:cubicBezTo>
                <a:cubicBezTo>
                  <a:pt x="8078" y="1735"/>
                  <a:pt x="8049" y="1849"/>
                  <a:pt x="8064" y="1962"/>
                </a:cubicBezTo>
                <a:cubicBezTo>
                  <a:pt x="8078" y="2076"/>
                  <a:pt x="8135" y="2190"/>
                  <a:pt x="8234" y="2261"/>
                </a:cubicBezTo>
                <a:cubicBezTo>
                  <a:pt x="8334" y="2332"/>
                  <a:pt x="8448" y="2361"/>
                  <a:pt x="8561" y="2346"/>
                </a:cubicBezTo>
                <a:cubicBezTo>
                  <a:pt x="8803" y="2318"/>
                  <a:pt x="8974" y="2090"/>
                  <a:pt x="8945" y="1849"/>
                </a:cubicBezTo>
                <a:cubicBezTo>
                  <a:pt x="8917" y="1621"/>
                  <a:pt x="8732" y="1465"/>
                  <a:pt x="8504" y="1465"/>
                </a:cubicBezTo>
                <a:close/>
                <a:moveTo>
                  <a:pt x="10758" y="7065"/>
                </a:moveTo>
                <a:lnTo>
                  <a:pt x="10775" y="7192"/>
                </a:lnTo>
                <a:lnTo>
                  <a:pt x="7701" y="7600"/>
                </a:lnTo>
                <a:lnTo>
                  <a:pt x="7684" y="7474"/>
                </a:lnTo>
                <a:lnTo>
                  <a:pt x="10758" y="7065"/>
                </a:lnTo>
                <a:close/>
                <a:moveTo>
                  <a:pt x="10815" y="7561"/>
                </a:moveTo>
                <a:lnTo>
                  <a:pt x="10832" y="7688"/>
                </a:lnTo>
                <a:lnTo>
                  <a:pt x="7759" y="8097"/>
                </a:lnTo>
                <a:lnTo>
                  <a:pt x="7742" y="7970"/>
                </a:lnTo>
                <a:lnTo>
                  <a:pt x="10815" y="7561"/>
                </a:lnTo>
                <a:close/>
              </a:path>
            </a:pathLst>
          </a:custGeom>
          <a:solidFill>
            <a:srgbClr val="10CF9B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0CF9B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6" grpId="0" animBg="1"/>
      <p:bldP spid="17" grpId="0"/>
      <p:bldP spid="18" grpId="0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对角圆角矩形 8"/>
          <p:cNvSpPr/>
          <p:nvPr/>
        </p:nvSpPr>
        <p:spPr>
          <a:xfrm>
            <a:off x="869777" y="1436914"/>
            <a:ext cx="10878060" cy="4536094"/>
          </a:xfrm>
          <a:prstGeom prst="round2DiagRect">
            <a:avLst/>
          </a:prstGeom>
          <a:solidFill>
            <a:srgbClr val="A2F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66203" y="1639067"/>
            <a:ext cx="9207082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周总理的外貌与动作描写：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“周总理身穿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对襟白褂，咖啡色长裤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，头上包着一条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水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红色的头巾，笑容满面地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来到人群中。”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“他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接过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一只象脚鼓，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敲着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欢乐的鼓点，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踩着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凤凰花铺成的“地毯”，同傣族人民一起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跳舞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。”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7284" y="306507"/>
            <a:ext cx="3612716" cy="638056"/>
            <a:chOff x="162559" y="284480"/>
            <a:chExt cx="3612716" cy="638056"/>
          </a:xfrm>
        </p:grpSpPr>
        <p:sp>
          <p:nvSpPr>
            <p:cNvPr id="6" name="矩形: 圆角 1"/>
            <p:cNvSpPr/>
            <p:nvPr/>
          </p:nvSpPr>
          <p:spPr>
            <a:xfrm>
              <a:off x="162559" y="284480"/>
              <a:ext cx="3612716" cy="638056"/>
            </a:xfrm>
            <a:prstGeom prst="roundRect">
              <a:avLst>
                <a:gd name="adj" fmla="val 50000"/>
              </a:avLst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35052" y="325761"/>
              <a:ext cx="28804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重点句子学习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对角圆角矩形 8"/>
          <p:cNvSpPr/>
          <p:nvPr/>
        </p:nvSpPr>
        <p:spPr>
          <a:xfrm>
            <a:off x="849252" y="1827365"/>
            <a:ext cx="10840736" cy="3920292"/>
          </a:xfrm>
          <a:prstGeom prst="round2DiagRect">
            <a:avLst/>
          </a:prstGeom>
          <a:solidFill>
            <a:srgbClr val="A2F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82510" y="2018685"/>
            <a:ext cx="8918916" cy="331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周总理与傣族人民欢度泼水节的场面：</a:t>
            </a:r>
            <a:endParaRPr kumimoji="0" lang="en-US" altLang="zh-CN" sz="240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开始泼水了。周总理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一手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端着盛满清水的银碗，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一手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拿着柏树枝蘸了水，向人们泼洒，为人们祝福。傣族人民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一边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欢呼，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一边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向周总理泼水，祝福他健康长寿。</a:t>
            </a:r>
            <a:endParaRPr kumimoji="0" lang="en-US" altLang="zh-CN" sz="24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7284" y="306507"/>
            <a:ext cx="3612716" cy="638056"/>
            <a:chOff x="162559" y="284480"/>
            <a:chExt cx="3612716" cy="638056"/>
          </a:xfrm>
        </p:grpSpPr>
        <p:sp>
          <p:nvSpPr>
            <p:cNvPr id="6" name="矩形: 圆角 1"/>
            <p:cNvSpPr/>
            <p:nvPr/>
          </p:nvSpPr>
          <p:spPr>
            <a:xfrm>
              <a:off x="162559" y="284480"/>
              <a:ext cx="3612716" cy="638056"/>
            </a:xfrm>
            <a:prstGeom prst="roundRect">
              <a:avLst>
                <a:gd name="adj" fmla="val 50000"/>
              </a:avLst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35052" y="325761"/>
              <a:ext cx="28804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重点句子学习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对角圆角矩形 6"/>
          <p:cNvSpPr/>
          <p:nvPr/>
        </p:nvSpPr>
        <p:spPr>
          <a:xfrm>
            <a:off x="814527" y="1851247"/>
            <a:ext cx="10753586" cy="3444431"/>
          </a:xfrm>
          <a:prstGeom prst="round2DiagRect">
            <a:avLst/>
          </a:prstGeom>
          <a:solidFill>
            <a:srgbClr val="A2F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385689" y="2696300"/>
            <a:ext cx="742062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19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2190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心连心</a:t>
            </a:r>
            <a:r>
              <a:rPr kumimoji="0" lang="zh-CN" altLang="en-US" sz="36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  <a:p>
            <a:pPr marL="0" marR="0" lvl="0" indent="2190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周总理</a:t>
            </a:r>
            <a:r>
              <a:rPr kumimoji="0" lang="en-US" altLang="zh-CN" sz="36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————————</a:t>
            </a:r>
            <a:r>
              <a:rPr kumimoji="0" lang="zh-CN" altLang="en-US" sz="36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傣族人民</a:t>
            </a:r>
          </a:p>
          <a:p>
            <a:pPr marL="0" marR="0" lvl="0" indent="2190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幸福、难忘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2560" y="284480"/>
            <a:ext cx="2731366" cy="638056"/>
            <a:chOff x="162560" y="284480"/>
            <a:chExt cx="2731366" cy="638056"/>
          </a:xfrm>
        </p:grpSpPr>
        <p:sp>
          <p:nvSpPr>
            <p:cNvPr id="10" name="矩形: 圆角 1"/>
            <p:cNvSpPr/>
            <p:nvPr/>
          </p:nvSpPr>
          <p:spPr>
            <a:xfrm>
              <a:off x="162560" y="284480"/>
              <a:ext cx="2731366" cy="638056"/>
            </a:xfrm>
            <a:prstGeom prst="roundRect">
              <a:avLst>
                <a:gd name="adj" fmla="val 50000"/>
              </a:avLst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课文总结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275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1110452" y="4793226"/>
            <a:ext cx="4129548" cy="4129548"/>
          </a:xfrm>
          <a:prstGeom prst="ellipse">
            <a:avLst/>
          </a:prstGeom>
          <a:noFill/>
          <a:ln w="368300">
            <a:solidFill>
              <a:srgbClr val="10CF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-2064774" y="-2904357"/>
            <a:ext cx="4129548" cy="4129548"/>
          </a:xfrm>
          <a:prstGeom prst="ellipse">
            <a:avLst/>
          </a:prstGeom>
          <a:noFill/>
          <a:ln w="368300">
            <a:solidFill>
              <a:srgbClr val="10CF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1209367" y="3152458"/>
            <a:ext cx="3476933" cy="276541"/>
          </a:xfrm>
          <a:prstGeom prst="parallelogram">
            <a:avLst/>
          </a:prstGeom>
          <a:gradFill>
            <a:gsLst>
              <a:gs pos="0">
                <a:srgbClr val="10CF9B"/>
              </a:gs>
              <a:gs pos="100000">
                <a:srgbClr val="10CF9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平行四边形 12"/>
          <p:cNvSpPr/>
          <p:nvPr/>
        </p:nvSpPr>
        <p:spPr>
          <a:xfrm flipH="1">
            <a:off x="7501603" y="4009708"/>
            <a:ext cx="3476933" cy="276541"/>
          </a:xfrm>
          <a:prstGeom prst="parallelogram">
            <a:avLst/>
          </a:prstGeom>
          <a:gradFill>
            <a:gsLst>
              <a:gs pos="0">
                <a:srgbClr val="10CF9B"/>
              </a:gs>
              <a:gs pos="100000">
                <a:srgbClr val="10CF9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PA-文本框 6"/>
          <p:cNvSpPr txBox="1"/>
          <p:nvPr/>
        </p:nvSpPr>
        <p:spPr>
          <a:xfrm>
            <a:off x="2947833" y="3073711"/>
            <a:ext cx="65020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10CF9B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感谢各位聆听</a:t>
            </a:r>
          </a:p>
        </p:txBody>
      </p:sp>
      <p:sp>
        <p:nvSpPr>
          <p:cNvPr id="16" name="PA-文本框 7"/>
          <p:cNvSpPr txBox="1"/>
          <p:nvPr/>
        </p:nvSpPr>
        <p:spPr>
          <a:xfrm>
            <a:off x="5083810" y="4691511"/>
            <a:ext cx="2230056" cy="519351"/>
          </a:xfrm>
          <a:prstGeom prst="roundRect">
            <a:avLst>
              <a:gd name="adj" fmla="val 50000"/>
            </a:avLst>
          </a:prstGeom>
          <a:solidFill>
            <a:srgbClr val="10CF9B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xippt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PA-文本框 8"/>
          <p:cNvSpPr txBox="1"/>
          <p:nvPr/>
        </p:nvSpPr>
        <p:spPr>
          <a:xfrm>
            <a:off x="2996582" y="4104166"/>
            <a:ext cx="640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10CF9B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18" name="PA-文本框 6"/>
          <p:cNvSpPr txBox="1"/>
          <p:nvPr/>
        </p:nvSpPr>
        <p:spPr>
          <a:xfrm>
            <a:off x="3966502" y="2674901"/>
            <a:ext cx="446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CF9B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  <p:sp>
        <p:nvSpPr>
          <p:cNvPr id="19" name="PA-smiling-tooth-with-hands_33918"/>
          <p:cNvSpPr>
            <a:spLocks noChangeAspect="1"/>
          </p:cNvSpPr>
          <p:nvPr/>
        </p:nvSpPr>
        <p:spPr bwMode="auto">
          <a:xfrm>
            <a:off x="5820643" y="1647136"/>
            <a:ext cx="756390" cy="753609"/>
          </a:xfrm>
          <a:custGeom>
            <a:avLst/>
            <a:gdLst>
              <a:gd name="T0" fmla="*/ 0 w 11335"/>
              <a:gd name="T1" fmla="*/ 11121 h 11292"/>
              <a:gd name="T2" fmla="*/ 3228 w 11335"/>
              <a:gd name="T3" fmla="*/ 170 h 11292"/>
              <a:gd name="T4" fmla="*/ 3242 w 11335"/>
              <a:gd name="T5" fmla="*/ 11121 h 11292"/>
              <a:gd name="T6" fmla="*/ 3100 w 11335"/>
              <a:gd name="T7" fmla="*/ 10993 h 11292"/>
              <a:gd name="T8" fmla="*/ 142 w 11335"/>
              <a:gd name="T9" fmla="*/ 298 h 11292"/>
              <a:gd name="T10" fmla="*/ 1621 w 11335"/>
              <a:gd name="T11" fmla="*/ 2460 h 11292"/>
              <a:gd name="T12" fmla="*/ 1621 w 11335"/>
              <a:gd name="T13" fmla="*/ 1294 h 11292"/>
              <a:gd name="T14" fmla="*/ 1621 w 11335"/>
              <a:gd name="T15" fmla="*/ 2460 h 11292"/>
              <a:gd name="T16" fmla="*/ 1166 w 11335"/>
              <a:gd name="T17" fmla="*/ 1891 h 11292"/>
              <a:gd name="T18" fmla="*/ 2076 w 11335"/>
              <a:gd name="T19" fmla="*/ 1891 h 11292"/>
              <a:gd name="T20" fmla="*/ 71 w 11335"/>
              <a:gd name="T21" fmla="*/ 7281 h 11292"/>
              <a:gd name="T22" fmla="*/ 3171 w 11335"/>
              <a:gd name="T23" fmla="*/ 7409 h 11292"/>
              <a:gd name="T24" fmla="*/ 71 w 11335"/>
              <a:gd name="T25" fmla="*/ 7281 h 11292"/>
              <a:gd name="T26" fmla="*/ 3171 w 11335"/>
              <a:gd name="T27" fmla="*/ 7779 h 11292"/>
              <a:gd name="T28" fmla="*/ 71 w 11335"/>
              <a:gd name="T29" fmla="*/ 7907 h 11292"/>
              <a:gd name="T30" fmla="*/ 6712 w 11335"/>
              <a:gd name="T31" fmla="*/ 11121 h 11292"/>
              <a:gd name="T32" fmla="*/ 3484 w 11335"/>
              <a:gd name="T33" fmla="*/ 170 h 11292"/>
              <a:gd name="T34" fmla="*/ 6712 w 11335"/>
              <a:gd name="T35" fmla="*/ 11121 h 11292"/>
              <a:gd name="T36" fmla="*/ 6570 w 11335"/>
              <a:gd name="T37" fmla="*/ 10993 h 11292"/>
              <a:gd name="T38" fmla="*/ 3612 w 11335"/>
              <a:gd name="T39" fmla="*/ 298 h 11292"/>
              <a:gd name="T40" fmla="*/ 5105 w 11335"/>
              <a:gd name="T41" fmla="*/ 2460 h 11292"/>
              <a:gd name="T42" fmla="*/ 5105 w 11335"/>
              <a:gd name="T43" fmla="*/ 1294 h 11292"/>
              <a:gd name="T44" fmla="*/ 5105 w 11335"/>
              <a:gd name="T45" fmla="*/ 2460 h 11292"/>
              <a:gd name="T46" fmla="*/ 4650 w 11335"/>
              <a:gd name="T47" fmla="*/ 1891 h 11292"/>
              <a:gd name="T48" fmla="*/ 5560 w 11335"/>
              <a:gd name="T49" fmla="*/ 1891 h 11292"/>
              <a:gd name="T50" fmla="*/ 3555 w 11335"/>
              <a:gd name="T51" fmla="*/ 7281 h 11292"/>
              <a:gd name="T52" fmla="*/ 6656 w 11335"/>
              <a:gd name="T53" fmla="*/ 7409 h 11292"/>
              <a:gd name="T54" fmla="*/ 3555 w 11335"/>
              <a:gd name="T55" fmla="*/ 7281 h 11292"/>
              <a:gd name="T56" fmla="*/ 6656 w 11335"/>
              <a:gd name="T57" fmla="*/ 7779 h 11292"/>
              <a:gd name="T58" fmla="*/ 3555 w 11335"/>
              <a:gd name="T59" fmla="*/ 7907 h 11292"/>
              <a:gd name="T60" fmla="*/ 8120 w 11335"/>
              <a:gd name="T61" fmla="*/ 11292 h 11292"/>
              <a:gd name="T62" fmla="*/ 9884 w 11335"/>
              <a:gd name="T63" fmla="*/ 0 h 11292"/>
              <a:gd name="T64" fmla="*/ 8120 w 11335"/>
              <a:gd name="T65" fmla="*/ 11292 h 11292"/>
              <a:gd name="T66" fmla="*/ 8234 w 11335"/>
              <a:gd name="T67" fmla="*/ 11136 h 11292"/>
              <a:gd name="T68" fmla="*/ 9770 w 11335"/>
              <a:gd name="T69" fmla="*/ 156 h 11292"/>
              <a:gd name="T70" fmla="*/ 8504 w 11335"/>
              <a:gd name="T71" fmla="*/ 2489 h 11292"/>
              <a:gd name="T72" fmla="*/ 7921 w 11335"/>
              <a:gd name="T73" fmla="*/ 1991 h 11292"/>
              <a:gd name="T74" fmla="*/ 8419 w 11335"/>
              <a:gd name="T75" fmla="*/ 1337 h 11292"/>
              <a:gd name="T76" fmla="*/ 8576 w 11335"/>
              <a:gd name="T77" fmla="*/ 2489 h 11292"/>
              <a:gd name="T78" fmla="*/ 8504 w 11335"/>
              <a:gd name="T79" fmla="*/ 1465 h 11292"/>
              <a:gd name="T80" fmla="*/ 8149 w 11335"/>
              <a:gd name="T81" fmla="*/ 1635 h 11292"/>
              <a:gd name="T82" fmla="*/ 8234 w 11335"/>
              <a:gd name="T83" fmla="*/ 2261 h 11292"/>
              <a:gd name="T84" fmla="*/ 8945 w 11335"/>
              <a:gd name="T85" fmla="*/ 1849 h 11292"/>
              <a:gd name="T86" fmla="*/ 10758 w 11335"/>
              <a:gd name="T87" fmla="*/ 7065 h 11292"/>
              <a:gd name="T88" fmla="*/ 7701 w 11335"/>
              <a:gd name="T89" fmla="*/ 7600 h 11292"/>
              <a:gd name="T90" fmla="*/ 10758 w 11335"/>
              <a:gd name="T91" fmla="*/ 7065 h 11292"/>
              <a:gd name="T92" fmla="*/ 10832 w 11335"/>
              <a:gd name="T93" fmla="*/ 7688 h 11292"/>
              <a:gd name="T94" fmla="*/ 7742 w 11335"/>
              <a:gd name="T95" fmla="*/ 7970 h 1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35" h="11292">
                <a:moveTo>
                  <a:pt x="3242" y="11121"/>
                </a:moveTo>
                <a:lnTo>
                  <a:pt x="0" y="11121"/>
                </a:lnTo>
                <a:lnTo>
                  <a:pt x="0" y="170"/>
                </a:lnTo>
                <a:lnTo>
                  <a:pt x="3228" y="170"/>
                </a:lnTo>
                <a:lnTo>
                  <a:pt x="3228" y="11121"/>
                </a:lnTo>
                <a:lnTo>
                  <a:pt x="3242" y="11121"/>
                </a:lnTo>
                <a:close/>
                <a:moveTo>
                  <a:pt x="142" y="10993"/>
                </a:moveTo>
                <a:lnTo>
                  <a:pt x="3100" y="10993"/>
                </a:lnTo>
                <a:lnTo>
                  <a:pt x="3100" y="298"/>
                </a:lnTo>
                <a:lnTo>
                  <a:pt x="142" y="298"/>
                </a:lnTo>
                <a:lnTo>
                  <a:pt x="142" y="10993"/>
                </a:lnTo>
                <a:close/>
                <a:moveTo>
                  <a:pt x="1621" y="2460"/>
                </a:moveTo>
                <a:cubicBezTo>
                  <a:pt x="1294" y="2460"/>
                  <a:pt x="1038" y="2204"/>
                  <a:pt x="1038" y="1877"/>
                </a:cubicBezTo>
                <a:cubicBezTo>
                  <a:pt x="1038" y="1550"/>
                  <a:pt x="1294" y="1294"/>
                  <a:pt x="1621" y="1294"/>
                </a:cubicBezTo>
                <a:cubicBezTo>
                  <a:pt x="1948" y="1294"/>
                  <a:pt x="2204" y="1550"/>
                  <a:pt x="2204" y="1877"/>
                </a:cubicBezTo>
                <a:cubicBezTo>
                  <a:pt x="2204" y="2204"/>
                  <a:pt x="1948" y="2460"/>
                  <a:pt x="1621" y="2460"/>
                </a:cubicBezTo>
                <a:close/>
                <a:moveTo>
                  <a:pt x="1621" y="1436"/>
                </a:moveTo>
                <a:cubicBezTo>
                  <a:pt x="1379" y="1436"/>
                  <a:pt x="1166" y="1635"/>
                  <a:pt x="1166" y="1891"/>
                </a:cubicBezTo>
                <a:cubicBezTo>
                  <a:pt x="1166" y="2133"/>
                  <a:pt x="1365" y="2346"/>
                  <a:pt x="1621" y="2346"/>
                </a:cubicBezTo>
                <a:cubicBezTo>
                  <a:pt x="1863" y="2346"/>
                  <a:pt x="2076" y="2147"/>
                  <a:pt x="2076" y="1891"/>
                </a:cubicBezTo>
                <a:cubicBezTo>
                  <a:pt x="2076" y="1635"/>
                  <a:pt x="1863" y="1436"/>
                  <a:pt x="1621" y="1436"/>
                </a:cubicBezTo>
                <a:close/>
                <a:moveTo>
                  <a:pt x="71" y="7281"/>
                </a:moveTo>
                <a:lnTo>
                  <a:pt x="3171" y="7281"/>
                </a:lnTo>
                <a:lnTo>
                  <a:pt x="3171" y="7409"/>
                </a:lnTo>
                <a:lnTo>
                  <a:pt x="71" y="7409"/>
                </a:lnTo>
                <a:lnTo>
                  <a:pt x="71" y="7281"/>
                </a:lnTo>
                <a:close/>
                <a:moveTo>
                  <a:pt x="71" y="7779"/>
                </a:moveTo>
                <a:lnTo>
                  <a:pt x="3171" y="7779"/>
                </a:lnTo>
                <a:lnTo>
                  <a:pt x="3171" y="7907"/>
                </a:lnTo>
                <a:lnTo>
                  <a:pt x="71" y="7907"/>
                </a:lnTo>
                <a:lnTo>
                  <a:pt x="71" y="7779"/>
                </a:lnTo>
                <a:close/>
                <a:moveTo>
                  <a:pt x="6712" y="11121"/>
                </a:moveTo>
                <a:lnTo>
                  <a:pt x="3484" y="11121"/>
                </a:lnTo>
                <a:lnTo>
                  <a:pt x="3484" y="170"/>
                </a:lnTo>
                <a:lnTo>
                  <a:pt x="6712" y="170"/>
                </a:lnTo>
                <a:lnTo>
                  <a:pt x="6712" y="11121"/>
                </a:lnTo>
                <a:close/>
                <a:moveTo>
                  <a:pt x="3612" y="10993"/>
                </a:moveTo>
                <a:lnTo>
                  <a:pt x="6570" y="10993"/>
                </a:lnTo>
                <a:lnTo>
                  <a:pt x="6570" y="298"/>
                </a:lnTo>
                <a:lnTo>
                  <a:pt x="3612" y="298"/>
                </a:lnTo>
                <a:lnTo>
                  <a:pt x="3612" y="10993"/>
                </a:lnTo>
                <a:close/>
                <a:moveTo>
                  <a:pt x="5105" y="2460"/>
                </a:moveTo>
                <a:cubicBezTo>
                  <a:pt x="4778" y="2460"/>
                  <a:pt x="4522" y="2204"/>
                  <a:pt x="4522" y="1877"/>
                </a:cubicBezTo>
                <a:cubicBezTo>
                  <a:pt x="4522" y="1550"/>
                  <a:pt x="4778" y="1294"/>
                  <a:pt x="5105" y="1294"/>
                </a:cubicBezTo>
                <a:cubicBezTo>
                  <a:pt x="5432" y="1294"/>
                  <a:pt x="5688" y="1550"/>
                  <a:pt x="5688" y="1877"/>
                </a:cubicBezTo>
                <a:cubicBezTo>
                  <a:pt x="5688" y="2204"/>
                  <a:pt x="5418" y="2460"/>
                  <a:pt x="5105" y="2460"/>
                </a:cubicBezTo>
                <a:close/>
                <a:moveTo>
                  <a:pt x="5105" y="1436"/>
                </a:moveTo>
                <a:cubicBezTo>
                  <a:pt x="4864" y="1436"/>
                  <a:pt x="4650" y="1635"/>
                  <a:pt x="4650" y="1891"/>
                </a:cubicBezTo>
                <a:cubicBezTo>
                  <a:pt x="4650" y="2133"/>
                  <a:pt x="4849" y="2346"/>
                  <a:pt x="5105" y="2346"/>
                </a:cubicBezTo>
                <a:cubicBezTo>
                  <a:pt x="5347" y="2346"/>
                  <a:pt x="5560" y="2147"/>
                  <a:pt x="5560" y="1891"/>
                </a:cubicBezTo>
                <a:cubicBezTo>
                  <a:pt x="5546" y="1635"/>
                  <a:pt x="5347" y="1436"/>
                  <a:pt x="5105" y="1436"/>
                </a:cubicBezTo>
                <a:close/>
                <a:moveTo>
                  <a:pt x="3555" y="7281"/>
                </a:moveTo>
                <a:lnTo>
                  <a:pt x="6656" y="7281"/>
                </a:lnTo>
                <a:lnTo>
                  <a:pt x="6656" y="7409"/>
                </a:lnTo>
                <a:lnTo>
                  <a:pt x="3555" y="7409"/>
                </a:lnTo>
                <a:lnTo>
                  <a:pt x="3555" y="7281"/>
                </a:lnTo>
                <a:close/>
                <a:moveTo>
                  <a:pt x="3555" y="7779"/>
                </a:moveTo>
                <a:lnTo>
                  <a:pt x="6656" y="7779"/>
                </a:lnTo>
                <a:lnTo>
                  <a:pt x="6656" y="7907"/>
                </a:lnTo>
                <a:lnTo>
                  <a:pt x="3555" y="7907"/>
                </a:lnTo>
                <a:lnTo>
                  <a:pt x="3555" y="7779"/>
                </a:lnTo>
                <a:close/>
                <a:moveTo>
                  <a:pt x="8120" y="11292"/>
                </a:moveTo>
                <a:lnTo>
                  <a:pt x="6684" y="426"/>
                </a:lnTo>
                <a:lnTo>
                  <a:pt x="9884" y="0"/>
                </a:lnTo>
                <a:lnTo>
                  <a:pt x="11335" y="10865"/>
                </a:lnTo>
                <a:lnTo>
                  <a:pt x="8120" y="11292"/>
                </a:lnTo>
                <a:close/>
                <a:moveTo>
                  <a:pt x="6826" y="540"/>
                </a:moveTo>
                <a:lnTo>
                  <a:pt x="8234" y="11136"/>
                </a:lnTo>
                <a:lnTo>
                  <a:pt x="11164" y="10752"/>
                </a:lnTo>
                <a:lnTo>
                  <a:pt x="9770" y="156"/>
                </a:lnTo>
                <a:lnTo>
                  <a:pt x="6826" y="540"/>
                </a:lnTo>
                <a:close/>
                <a:moveTo>
                  <a:pt x="8504" y="2489"/>
                </a:moveTo>
                <a:cubicBezTo>
                  <a:pt x="8376" y="2489"/>
                  <a:pt x="8248" y="2446"/>
                  <a:pt x="8149" y="2375"/>
                </a:cubicBezTo>
                <a:cubicBezTo>
                  <a:pt x="8021" y="2275"/>
                  <a:pt x="7950" y="2147"/>
                  <a:pt x="7921" y="1991"/>
                </a:cubicBezTo>
                <a:cubicBezTo>
                  <a:pt x="7907" y="1834"/>
                  <a:pt x="7936" y="1678"/>
                  <a:pt x="8035" y="1564"/>
                </a:cubicBezTo>
                <a:cubicBezTo>
                  <a:pt x="8135" y="1436"/>
                  <a:pt x="8263" y="1365"/>
                  <a:pt x="8419" y="1337"/>
                </a:cubicBezTo>
                <a:cubicBezTo>
                  <a:pt x="8732" y="1294"/>
                  <a:pt x="9031" y="1521"/>
                  <a:pt x="9073" y="1834"/>
                </a:cubicBezTo>
                <a:cubicBezTo>
                  <a:pt x="9116" y="2147"/>
                  <a:pt x="8888" y="2446"/>
                  <a:pt x="8576" y="2489"/>
                </a:cubicBezTo>
                <a:lnTo>
                  <a:pt x="8504" y="2489"/>
                </a:lnTo>
                <a:close/>
                <a:moveTo>
                  <a:pt x="8504" y="1465"/>
                </a:moveTo>
                <a:lnTo>
                  <a:pt x="8448" y="1465"/>
                </a:lnTo>
                <a:cubicBezTo>
                  <a:pt x="8334" y="1479"/>
                  <a:pt x="8220" y="1536"/>
                  <a:pt x="8149" y="1635"/>
                </a:cubicBezTo>
                <a:cubicBezTo>
                  <a:pt x="8078" y="1735"/>
                  <a:pt x="8049" y="1849"/>
                  <a:pt x="8064" y="1962"/>
                </a:cubicBezTo>
                <a:cubicBezTo>
                  <a:pt x="8078" y="2076"/>
                  <a:pt x="8135" y="2190"/>
                  <a:pt x="8234" y="2261"/>
                </a:cubicBezTo>
                <a:cubicBezTo>
                  <a:pt x="8334" y="2332"/>
                  <a:pt x="8448" y="2361"/>
                  <a:pt x="8561" y="2346"/>
                </a:cubicBezTo>
                <a:cubicBezTo>
                  <a:pt x="8803" y="2318"/>
                  <a:pt x="8974" y="2090"/>
                  <a:pt x="8945" y="1849"/>
                </a:cubicBezTo>
                <a:cubicBezTo>
                  <a:pt x="8917" y="1621"/>
                  <a:pt x="8732" y="1465"/>
                  <a:pt x="8504" y="1465"/>
                </a:cubicBezTo>
                <a:close/>
                <a:moveTo>
                  <a:pt x="10758" y="7065"/>
                </a:moveTo>
                <a:lnTo>
                  <a:pt x="10775" y="7192"/>
                </a:lnTo>
                <a:lnTo>
                  <a:pt x="7701" y="7600"/>
                </a:lnTo>
                <a:lnTo>
                  <a:pt x="7684" y="7474"/>
                </a:lnTo>
                <a:lnTo>
                  <a:pt x="10758" y="7065"/>
                </a:lnTo>
                <a:close/>
                <a:moveTo>
                  <a:pt x="10815" y="7561"/>
                </a:moveTo>
                <a:lnTo>
                  <a:pt x="10832" y="7688"/>
                </a:lnTo>
                <a:lnTo>
                  <a:pt x="7759" y="8097"/>
                </a:lnTo>
                <a:lnTo>
                  <a:pt x="7742" y="7970"/>
                </a:lnTo>
                <a:lnTo>
                  <a:pt x="10815" y="7561"/>
                </a:lnTo>
                <a:close/>
              </a:path>
            </a:pathLst>
          </a:custGeom>
          <a:solidFill>
            <a:srgbClr val="10CF9B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0CF9B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6" grpId="0" animBg="1"/>
      <p:bldP spid="17" grpId="0"/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60400" y="1215355"/>
            <a:ext cx="10874689" cy="294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泼水节是云南傣族的传统节日。当日，傣族人们清早起来便沐浴礼佛，之后便开始连续几日的庆祝活动。这期间，大家用纯净的清水相互泼洒，祈求洗去过去一年的不顺。泼水节也是傣族的新年，相当于公历的四月中旬，一般持续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至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天。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7242123" y="4448787"/>
            <a:ext cx="3697287" cy="9286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你知道泼水节吗？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60" y="284480"/>
            <a:ext cx="2731366" cy="638056"/>
            <a:chOff x="162560" y="284480"/>
            <a:chExt cx="2731366" cy="638056"/>
          </a:xfrm>
        </p:grpSpPr>
        <p:sp>
          <p:nvSpPr>
            <p:cNvPr id="7" name="矩形: 圆角 1"/>
            <p:cNvSpPr/>
            <p:nvPr/>
          </p:nvSpPr>
          <p:spPr>
            <a:xfrm>
              <a:off x="162560" y="284480"/>
              <a:ext cx="2731366" cy="638056"/>
            </a:xfrm>
            <a:prstGeom prst="roundRect">
              <a:avLst>
                <a:gd name="adj" fmla="val 50000"/>
              </a:avLst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课文导入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60400" y="1608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阅读课文，回答问题：</a:t>
            </a:r>
            <a:endParaRPr kumimoji="0" lang="en-US" altLang="zh-CN" sz="240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为什么是难忘的泼水节？</a:t>
            </a:r>
          </a:p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傣族人民是怎样欢迎周总理的？</a:t>
            </a:r>
          </a:p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周总理是怎样与傣族人民一起欢度泼水节的？</a:t>
            </a:r>
          </a:p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4186" y="2603648"/>
            <a:ext cx="2331628" cy="2534942"/>
          </a:xfrm>
          <a:prstGeom prst="rect">
            <a:avLst/>
          </a:prstGeom>
          <a:noFill/>
          <a:ln>
            <a:noFill/>
          </a:ln>
          <a:effectLst>
            <a:softEdge rad="355600"/>
          </a:effectLst>
        </p:spPr>
      </p:pic>
      <p:grpSp>
        <p:nvGrpSpPr>
          <p:cNvPr id="5" name="组合 4"/>
          <p:cNvGrpSpPr/>
          <p:nvPr/>
        </p:nvGrpSpPr>
        <p:grpSpPr>
          <a:xfrm>
            <a:off x="162560" y="284480"/>
            <a:ext cx="2731366" cy="638056"/>
            <a:chOff x="162560" y="284480"/>
            <a:chExt cx="2731366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2731366" cy="638056"/>
            </a:xfrm>
            <a:prstGeom prst="roundRect">
              <a:avLst>
                <a:gd name="adj" fmla="val 50000"/>
              </a:avLst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课文详解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1"/>
          <p:cNvSpPr/>
          <p:nvPr/>
        </p:nvSpPr>
        <p:spPr>
          <a:xfrm>
            <a:off x="1708220" y="1416818"/>
            <a:ext cx="9365064" cy="4818882"/>
          </a:xfrm>
          <a:prstGeom prst="round2DiagRect">
            <a:avLst/>
          </a:prstGeom>
          <a:solidFill>
            <a:srgbClr val="A2F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3114414" y="3143112"/>
            <a:ext cx="1368425" cy="93662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敲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471947" y="1568504"/>
            <a:ext cx="768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qiāo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378189" y="4816529"/>
            <a:ext cx="5073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敲打     敲鼓     敲门</a:t>
            </a:r>
          </a:p>
        </p:txBody>
      </p:sp>
      <p:sp>
        <p:nvSpPr>
          <p:cNvPr id="10245" name="Rectangle 14"/>
          <p:cNvSpPr>
            <a:spLocks noChangeArrowheads="1"/>
          </p:cNvSpPr>
          <p:nvPr/>
        </p:nvSpPr>
        <p:spPr bwMode="auto">
          <a:xfrm>
            <a:off x="7295889" y="5384854"/>
            <a:ext cx="2447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78189" y="2648004"/>
            <a:ext cx="3384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左右结构：高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攴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5378189" y="3800529"/>
            <a:ext cx="5113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在物体上面打，使发出声音。</a:t>
            </a:r>
          </a:p>
        </p:txBody>
      </p:sp>
      <p:sp>
        <p:nvSpPr>
          <p:cNvPr id="13" name="左大括号 12"/>
          <p:cNvSpPr/>
          <p:nvPr/>
        </p:nvSpPr>
        <p:spPr>
          <a:xfrm>
            <a:off x="4595551" y="2000304"/>
            <a:ext cx="360363" cy="3168650"/>
          </a:xfrm>
          <a:prstGeom prst="lef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62560" y="284480"/>
            <a:ext cx="2731366" cy="638056"/>
            <a:chOff x="162560" y="284480"/>
            <a:chExt cx="2731366" cy="638056"/>
          </a:xfrm>
        </p:grpSpPr>
        <p:sp>
          <p:nvSpPr>
            <p:cNvPr id="15" name="矩形: 圆角 1"/>
            <p:cNvSpPr/>
            <p:nvPr/>
          </p:nvSpPr>
          <p:spPr>
            <a:xfrm>
              <a:off x="162560" y="284480"/>
              <a:ext cx="2731366" cy="638056"/>
            </a:xfrm>
            <a:prstGeom prst="roundRect">
              <a:avLst>
                <a:gd name="adj" fmla="val 50000"/>
              </a:avLst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生字学习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对角圆角矩形 12"/>
          <p:cNvSpPr/>
          <p:nvPr/>
        </p:nvSpPr>
        <p:spPr>
          <a:xfrm>
            <a:off x="1708220" y="1416818"/>
            <a:ext cx="9365064" cy="4818882"/>
          </a:xfrm>
          <a:prstGeom prst="round2DiagRect">
            <a:avLst/>
          </a:prstGeom>
          <a:solidFill>
            <a:srgbClr val="A2F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2893926" y="3125787"/>
            <a:ext cx="1368425" cy="93662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撒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654259" y="1717674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sǎ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494251" y="4825999"/>
            <a:ext cx="500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播撒     撒网     撒种    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40276" y="2617787"/>
            <a:ext cx="4510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左中右结构：扌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散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5440276" y="3770312"/>
            <a:ext cx="5113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放开；张开。</a:t>
            </a:r>
          </a:p>
        </p:txBody>
      </p:sp>
      <p:sp>
        <p:nvSpPr>
          <p:cNvPr id="20" name="左大括号 19"/>
          <p:cNvSpPr/>
          <p:nvPr/>
        </p:nvSpPr>
        <p:spPr>
          <a:xfrm>
            <a:off x="4657638" y="2011362"/>
            <a:ext cx="360363" cy="31670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2560" y="284480"/>
            <a:ext cx="2731366" cy="638056"/>
            <a:chOff x="162560" y="284480"/>
            <a:chExt cx="2731366" cy="638056"/>
          </a:xfrm>
        </p:grpSpPr>
        <p:sp>
          <p:nvSpPr>
            <p:cNvPr id="10" name="矩形: 圆角 1"/>
            <p:cNvSpPr/>
            <p:nvPr/>
          </p:nvSpPr>
          <p:spPr>
            <a:xfrm>
              <a:off x="162560" y="284480"/>
              <a:ext cx="2731366" cy="638056"/>
            </a:xfrm>
            <a:prstGeom prst="roundRect">
              <a:avLst>
                <a:gd name="adj" fmla="val 50000"/>
              </a:avLst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生字学习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对角圆角矩形 16"/>
          <p:cNvSpPr/>
          <p:nvPr/>
        </p:nvSpPr>
        <p:spPr>
          <a:xfrm>
            <a:off x="1708220" y="1416818"/>
            <a:ext cx="9365064" cy="4818882"/>
          </a:xfrm>
          <a:prstGeom prst="round2DiagRect">
            <a:avLst/>
          </a:prstGeom>
          <a:solidFill>
            <a:srgbClr val="A2F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0" name="Rectangle 14"/>
          <p:cNvSpPr>
            <a:spLocks noChangeArrowheads="1"/>
          </p:cNvSpPr>
          <p:nvPr/>
        </p:nvSpPr>
        <p:spPr bwMode="auto">
          <a:xfrm>
            <a:off x="6745201" y="5334000"/>
            <a:ext cx="2447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871951" y="5392886"/>
            <a:ext cx="500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驾驶     行驶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71951" y="2817315"/>
            <a:ext cx="4510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左右结构：马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史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4727018" y="4041775"/>
            <a:ext cx="70778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（车马等）飞快地跑；或者开动（车船等）。</a:t>
            </a:r>
          </a:p>
        </p:txBody>
      </p:sp>
      <p:sp>
        <p:nvSpPr>
          <p:cNvPr id="21" name="左大括号 20"/>
          <p:cNvSpPr/>
          <p:nvPr/>
        </p:nvSpPr>
        <p:spPr>
          <a:xfrm>
            <a:off x="4044863" y="1990725"/>
            <a:ext cx="360363" cy="370363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2209713" y="3105150"/>
            <a:ext cx="1368425" cy="93662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驶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4900525" y="1755923"/>
            <a:ext cx="1655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shǐ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2560" y="284480"/>
            <a:ext cx="2731366" cy="638056"/>
            <a:chOff x="162560" y="284480"/>
            <a:chExt cx="2731366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2731366" cy="638056"/>
            </a:xfrm>
            <a:prstGeom prst="roundRect">
              <a:avLst>
                <a:gd name="adj" fmla="val 50000"/>
              </a:avLst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生字学习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对角圆角矩形 11"/>
          <p:cNvSpPr/>
          <p:nvPr/>
        </p:nvSpPr>
        <p:spPr>
          <a:xfrm>
            <a:off x="1708220" y="1416818"/>
            <a:ext cx="9365064" cy="4818882"/>
          </a:xfrm>
          <a:prstGeom prst="round2DiagRect">
            <a:avLst/>
          </a:prstGeom>
          <a:solidFill>
            <a:srgbClr val="A2F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内容占位符 2"/>
          <p:cNvSpPr txBox="1">
            <a:spLocks noChangeArrowheads="1"/>
          </p:cNvSpPr>
          <p:nvPr/>
        </p:nvSpPr>
        <p:spPr bwMode="auto">
          <a:xfrm>
            <a:off x="3584470" y="1713967"/>
            <a:ext cx="845978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敬爱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jìng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ài</a:t>
            </a:r>
            <a:endParaRPr kumimoji="0" lang="en-US" altLang="zh-CN" sz="240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释义：尊敬热爱。 </a:t>
            </a:r>
          </a:p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例句：我们要把鲜花送给我们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敬爱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的老师。</a:t>
            </a:r>
          </a:p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554325" y="2787622"/>
            <a:ext cx="835342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欢呼</a:t>
            </a: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huān</a:t>
            </a: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hū</a:t>
            </a:r>
            <a:endParaRPr kumimoji="0" lang="en-US" altLang="zh-CN" sz="240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释义：欢乐地喊叫。  </a:t>
            </a:r>
          </a:p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例句：听到这个好消息，大家都欢呼起来。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554325" y="4820581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祝愿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zhù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yuàn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释义：表示良好的愿望。  </a:t>
            </a:r>
          </a:p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例句：我祝愿大家学习进步，健康成长！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62560" y="284480"/>
            <a:ext cx="2731366" cy="638056"/>
            <a:chOff x="162560" y="284480"/>
            <a:chExt cx="2731366" cy="638056"/>
          </a:xfrm>
        </p:grpSpPr>
        <p:sp>
          <p:nvSpPr>
            <p:cNvPr id="9" name="矩形: 圆角 1"/>
            <p:cNvSpPr/>
            <p:nvPr/>
          </p:nvSpPr>
          <p:spPr>
            <a:xfrm>
              <a:off x="162560" y="284480"/>
              <a:ext cx="2731366" cy="638056"/>
            </a:xfrm>
            <a:prstGeom prst="roundRect">
              <a:avLst>
                <a:gd name="adj" fmla="val 50000"/>
              </a:avLst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词语学习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44211" y="1310482"/>
            <a:ext cx="676433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泼水节难忘的原因是：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因为周总理和傣族人民欢度一年一度的泼水节，所以这个泼水节十分令人难忘。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5871" y="2241780"/>
            <a:ext cx="3008666" cy="3594664"/>
          </a:xfrm>
          <a:prstGeom prst="rect">
            <a:avLst/>
          </a:prstGeom>
          <a:noFill/>
          <a:ln>
            <a:noFill/>
          </a:ln>
          <a:effectLst>
            <a:softEdge rad="457200"/>
          </a:effectLst>
        </p:spPr>
      </p:pic>
      <p:grpSp>
        <p:nvGrpSpPr>
          <p:cNvPr id="6" name="组合 5"/>
          <p:cNvGrpSpPr/>
          <p:nvPr/>
        </p:nvGrpSpPr>
        <p:grpSpPr>
          <a:xfrm>
            <a:off x="162560" y="284480"/>
            <a:ext cx="2731366" cy="638056"/>
            <a:chOff x="162560" y="284480"/>
            <a:chExt cx="2731366" cy="638056"/>
          </a:xfrm>
        </p:grpSpPr>
        <p:sp>
          <p:nvSpPr>
            <p:cNvPr id="7" name="矩形: 圆角 1"/>
            <p:cNvSpPr/>
            <p:nvPr/>
          </p:nvSpPr>
          <p:spPr>
            <a:xfrm>
              <a:off x="162560" y="284480"/>
              <a:ext cx="2731366" cy="638056"/>
            </a:xfrm>
            <a:prstGeom prst="roundRect">
              <a:avLst>
                <a:gd name="adj" fmla="val 50000"/>
              </a:avLst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课文详解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44211" y="133111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傣族人民欢迎周总理的方式是：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3" name="AutoShape 5"/>
          <p:cNvSpPr/>
          <p:nvPr/>
        </p:nvSpPr>
        <p:spPr bwMode="auto">
          <a:xfrm>
            <a:off x="835052" y="2328872"/>
            <a:ext cx="433388" cy="2349500"/>
          </a:xfrm>
          <a:prstGeom prst="leftBrace">
            <a:avLst>
              <a:gd name="adj1" fmla="val 51201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99259" y="4392622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天空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99259" y="3323881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江面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75446" y="2160597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地上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5473932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人们欢呼着：“周总理来了！”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493" y="1665943"/>
            <a:ext cx="3659519" cy="4468157"/>
          </a:xfrm>
          <a:prstGeom prst="rect">
            <a:avLst/>
          </a:prstGeom>
          <a:noFill/>
          <a:ln>
            <a:noFill/>
          </a:ln>
          <a:effectLst>
            <a:softEdge rad="457200"/>
          </a:effec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499651" y="2159010"/>
            <a:ext cx="207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（撒满花瓣）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499651" y="3342630"/>
            <a:ext cx="23952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（一条条龙船）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545749" y="4414847"/>
            <a:ext cx="23952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（一串串花炮）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62560" y="284480"/>
            <a:ext cx="2731366" cy="638056"/>
            <a:chOff x="162560" y="284480"/>
            <a:chExt cx="2731366" cy="638056"/>
          </a:xfrm>
        </p:grpSpPr>
        <p:sp>
          <p:nvSpPr>
            <p:cNvPr id="18" name="矩形: 圆角 1"/>
            <p:cNvSpPr/>
            <p:nvPr/>
          </p:nvSpPr>
          <p:spPr>
            <a:xfrm>
              <a:off x="162560" y="284480"/>
              <a:ext cx="2731366" cy="638056"/>
            </a:xfrm>
            <a:prstGeom prst="roundRect">
              <a:avLst>
                <a:gd name="adj" fmla="val 50000"/>
              </a:avLst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课文详解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资源网：www.bangongziyuan.com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PPO">
      <a:majorFont>
        <a:latin typeface="OPPOSans L"/>
        <a:ea typeface="OPPOSans H"/>
        <a:cs typeface=""/>
      </a:majorFont>
      <a:minorFont>
        <a:latin typeface="OPPOSans L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Office PowerPoint</Application>
  <PresentationFormat>宽屏</PresentationFormat>
  <Paragraphs>80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Calibri</vt:lpstr>
      <vt:lpstr>OPPOSans L</vt:lpstr>
      <vt:lpstr>OPPOSans R</vt:lpstr>
      <vt:lpstr>思源黑体 CN Light</vt:lpstr>
      <vt:lpstr>Arial</vt:lpstr>
      <vt:lpstr>FandolFang R</vt:lpstr>
      <vt:lpstr>Calibri Light</vt:lpstr>
      <vt:lpstr>Office 主题</vt:lpstr>
      <vt:lpstr>办公资源网：www.bangongziyuan.com</vt:lpstr>
      <vt:lpstr>自定义设计方案</vt:lpstr>
      <vt:lpstr>1_办公资源网：www.bangongziyuan.com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2020-10-19T02:45:16Z</dcterms:created>
  <dcterms:modified xsi:type="dcterms:W3CDTF">2021-01-08T23:47:30Z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