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8"/>
  </p:notesMasterIdLst>
  <p:sldIdLst>
    <p:sldId id="256" r:id="rId2"/>
    <p:sldId id="1053" r:id="rId3"/>
    <p:sldId id="1057" r:id="rId4"/>
    <p:sldId id="1058" r:id="rId5"/>
    <p:sldId id="1059" r:id="rId6"/>
    <p:sldId id="1060" r:id="rId7"/>
    <p:sldId id="1061" r:id="rId8"/>
    <p:sldId id="1062" r:id="rId9"/>
    <p:sldId id="1063" r:id="rId10"/>
    <p:sldId id="1064" r:id="rId11"/>
    <p:sldId id="1065" r:id="rId12"/>
    <p:sldId id="1066" r:id="rId13"/>
    <p:sldId id="1067" r:id="rId14"/>
    <p:sldId id="1070" r:id="rId15"/>
    <p:sldId id="287" r:id="rId16"/>
    <p:sldId id="257" r:id="rId17"/>
  </p:sldIdLst>
  <p:sldSz cx="12192000" cy="6858000"/>
  <p:notesSz cx="6858000" cy="9144000"/>
  <p:embeddedFontLst>
    <p:embeddedFont>
      <p:font typeface="FandolFang R" panose="02010600030101010101" charset="-122"/>
      <p:regular r:id="rId19"/>
    </p:embeddedFont>
    <p:embeddedFont>
      <p:font typeface="思源黑体 CN Light" panose="02010600030101010101" charset="-122"/>
      <p:regular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</p:embeddedFontLst>
  <p:custDataLst>
    <p:tags r:id="rId2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416">
          <p15:clr>
            <a:srgbClr val="A4A3A4"/>
          </p15:clr>
        </p15:guide>
        <p15:guide id="2" pos="7256">
          <p15:clr>
            <a:srgbClr val="A4A3A4"/>
          </p15:clr>
        </p15:guide>
        <p15:guide id="3" orient="horz" pos="3928">
          <p15:clr>
            <a:srgbClr val="A4A3A4"/>
          </p15:clr>
        </p15:guide>
        <p15:guide id="4" orient="horz" pos="386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9A6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66" d="100"/>
          <a:sy n="66" d="100"/>
        </p:scale>
        <p:origin x="2172" y="882"/>
      </p:cViewPr>
      <p:guideLst>
        <p:guide pos="416"/>
        <p:guide pos="7256"/>
        <p:guide orient="horz" pos="3928"/>
        <p:guide orient="horz" pos="386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9CD90C4E-D60C-48D2-9F64-7DA23FE79E77}" type="datetimeFigureOut">
              <a:rPr lang="zh-CN" altLang="en-US" smtClean="0"/>
              <a:t>2021/1/9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ADCC5598-91F3-4C82-8BBF-701C63F538C1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CC5598-91F3-4C82-8BBF-701C63F538C1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CC5598-91F3-4C82-8BBF-701C63F538C1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CC5598-91F3-4C82-8BBF-701C63F538C1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CC5598-91F3-4C82-8BBF-701C63F538C1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CC5598-91F3-4C82-8BBF-701C63F538C1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CC5598-91F3-4C82-8BBF-701C63F538C1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4AF39AF-2281-4A67-BEFF-C4B1DAD081C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  <a:cs typeface="+mn-cs"/>
              </a:rPr>
              <a:t>15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CC5598-91F3-4C82-8BBF-701C63F538C1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CC5598-91F3-4C82-8BBF-701C63F538C1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CC5598-91F3-4C82-8BBF-701C63F538C1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CC5598-91F3-4C82-8BBF-701C63F538C1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CC5598-91F3-4C82-8BBF-701C63F538C1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CC5598-91F3-4C82-8BBF-701C63F538C1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CC5598-91F3-4C82-8BBF-701C63F538C1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CC5598-91F3-4C82-8BBF-701C63F538C1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CC5598-91F3-4C82-8BBF-701C63F538C1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5D328-291A-47AC-BDFD-986BBBD9F7A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A03F8-67D8-4B14-B435-8036BD8CFE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F288E0-7875-42C4-84C8-98DBBD3BF4D2}" type="datetimeFigureOut">
              <a:rPr lang="zh-CN" altLang="en-US"/>
              <a:t>2021/1/9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8B7670-82A4-4D70-98F3-0EF8E1EAEBE1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662" b="2546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PA-文本框 6"/>
          <p:cNvSpPr txBox="1"/>
          <p:nvPr/>
        </p:nvSpPr>
        <p:spPr>
          <a:xfrm>
            <a:off x="3289371" y="2245027"/>
            <a:ext cx="587701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dist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8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雾在哪里</a:t>
            </a:r>
          </a:p>
        </p:txBody>
      </p:sp>
      <p:sp>
        <p:nvSpPr>
          <p:cNvPr id="8" name="PA-文本框 7"/>
          <p:cNvSpPr txBox="1"/>
          <p:nvPr/>
        </p:nvSpPr>
        <p:spPr>
          <a:xfrm>
            <a:off x="5112847" y="4212541"/>
            <a:ext cx="2230056" cy="519351"/>
          </a:xfrm>
          <a:prstGeom prst="roundRect">
            <a:avLst>
              <a:gd name="adj" fmla="val 50000"/>
            </a:avLst>
          </a:prstGeom>
          <a:solidFill>
            <a:srgbClr val="7030A0"/>
          </a:solidFill>
          <a:ln w="3175">
            <a:solidFill>
              <a:schemeClr val="bg1"/>
            </a:solidFill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汇报人：</a:t>
            </a:r>
            <a:r>
              <a:rPr kumimoji="0" lang="en-US" altLang="zh-CN" sz="18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xippt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cs typeface="OPPOSans R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9" name="PA-文本框 8"/>
          <p:cNvSpPr txBox="1"/>
          <p:nvPr/>
        </p:nvSpPr>
        <p:spPr>
          <a:xfrm>
            <a:off x="3025619" y="3625196"/>
            <a:ext cx="64045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dist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PEOPLE'S EDUCATION EDITION LANGUAGE SECOND GRADE FIRST VOLUME</a:t>
            </a:r>
          </a:p>
        </p:txBody>
      </p:sp>
      <p:sp>
        <p:nvSpPr>
          <p:cNvPr id="10" name="PA-文本框 6"/>
          <p:cNvSpPr txBox="1"/>
          <p:nvPr/>
        </p:nvSpPr>
        <p:spPr>
          <a:xfrm>
            <a:off x="3995539" y="1833345"/>
            <a:ext cx="44646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dist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语文  二年级  上册   配人教版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701" y="2246721"/>
            <a:ext cx="5778273" cy="3767916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17411" name="矩形 3"/>
          <p:cNvSpPr>
            <a:spLocks noChangeArrowheads="1"/>
          </p:cNvSpPr>
          <p:nvPr/>
        </p:nvSpPr>
        <p:spPr bwMode="auto">
          <a:xfrm>
            <a:off x="3976068" y="1376100"/>
            <a:ext cx="4240263" cy="668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“我要把自己藏起来。”</a:t>
            </a:r>
            <a:endParaRPr kumimoji="0" lang="en-US" altLang="zh-CN" sz="280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162560" y="284480"/>
            <a:ext cx="2781607" cy="638056"/>
            <a:chOff x="162560" y="284480"/>
            <a:chExt cx="2781607" cy="638056"/>
          </a:xfrm>
        </p:grpSpPr>
        <p:sp>
          <p:nvSpPr>
            <p:cNvPr id="11" name="矩形: 圆角 1"/>
            <p:cNvSpPr/>
            <p:nvPr/>
          </p:nvSpPr>
          <p:spPr>
            <a:xfrm>
              <a:off x="162560" y="284480"/>
              <a:ext cx="2781607" cy="638056"/>
            </a:xfrm>
            <a:prstGeom prst="roundRect">
              <a:avLst>
                <a:gd name="adj" fmla="val 50000"/>
              </a:avLst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" name="smiling-tooth-with-hands_33918"/>
            <p:cNvSpPr>
              <a:spLocks noChangeAspect="1"/>
            </p:cNvSpPr>
            <p:nvPr/>
          </p:nvSpPr>
          <p:spPr bwMode="auto">
            <a:xfrm>
              <a:off x="473896" y="453715"/>
              <a:ext cx="340631" cy="340631"/>
            </a:xfrm>
            <a:custGeom>
              <a:avLst/>
              <a:gdLst>
                <a:gd name="T0" fmla="*/ 12000 w 12800"/>
                <a:gd name="T1" fmla="*/ 11200 h 12800"/>
                <a:gd name="T2" fmla="*/ 7176 w 12800"/>
                <a:gd name="T3" fmla="*/ 12121 h 12800"/>
                <a:gd name="T4" fmla="*/ 6400 w 12800"/>
                <a:gd name="T5" fmla="*/ 12800 h 12800"/>
                <a:gd name="T6" fmla="*/ 5624 w 12800"/>
                <a:gd name="T7" fmla="*/ 12121 h 12800"/>
                <a:gd name="T8" fmla="*/ 800 w 12800"/>
                <a:gd name="T9" fmla="*/ 11200 h 12800"/>
                <a:gd name="T10" fmla="*/ 0 w 12800"/>
                <a:gd name="T11" fmla="*/ 10400 h 12800"/>
                <a:gd name="T12" fmla="*/ 0 w 12800"/>
                <a:gd name="T13" fmla="*/ 800 h 12800"/>
                <a:gd name="T14" fmla="*/ 800 w 12800"/>
                <a:gd name="T15" fmla="*/ 0 h 12800"/>
                <a:gd name="T16" fmla="*/ 879 w 12800"/>
                <a:gd name="T17" fmla="*/ 16 h 12800"/>
                <a:gd name="T18" fmla="*/ 6400 w 12800"/>
                <a:gd name="T19" fmla="*/ 1600 h 12800"/>
                <a:gd name="T20" fmla="*/ 11921 w 12800"/>
                <a:gd name="T21" fmla="*/ 16 h 12800"/>
                <a:gd name="T22" fmla="*/ 12000 w 12800"/>
                <a:gd name="T23" fmla="*/ 0 h 12800"/>
                <a:gd name="T24" fmla="*/ 12800 w 12800"/>
                <a:gd name="T25" fmla="*/ 800 h 12800"/>
                <a:gd name="T26" fmla="*/ 12800 w 12800"/>
                <a:gd name="T27" fmla="*/ 10400 h 12800"/>
                <a:gd name="T28" fmla="*/ 12000 w 12800"/>
                <a:gd name="T29" fmla="*/ 11200 h 12800"/>
                <a:gd name="T30" fmla="*/ 5600 w 12800"/>
                <a:gd name="T31" fmla="*/ 2507 h 12800"/>
                <a:gd name="T32" fmla="*/ 1600 w 12800"/>
                <a:gd name="T33" fmla="*/ 1670 h 12800"/>
                <a:gd name="T34" fmla="*/ 1600 w 12800"/>
                <a:gd name="T35" fmla="*/ 9643 h 12800"/>
                <a:gd name="T36" fmla="*/ 5600 w 12800"/>
                <a:gd name="T37" fmla="*/ 10400 h 12800"/>
                <a:gd name="T38" fmla="*/ 5600 w 12800"/>
                <a:gd name="T39" fmla="*/ 2507 h 12800"/>
                <a:gd name="T40" fmla="*/ 11200 w 12800"/>
                <a:gd name="T41" fmla="*/ 1670 h 12800"/>
                <a:gd name="T42" fmla="*/ 7200 w 12800"/>
                <a:gd name="T43" fmla="*/ 2506 h 12800"/>
                <a:gd name="T44" fmla="*/ 7200 w 12800"/>
                <a:gd name="T45" fmla="*/ 10400 h 12800"/>
                <a:gd name="T46" fmla="*/ 11200 w 12800"/>
                <a:gd name="T47" fmla="*/ 9644 h 12800"/>
                <a:gd name="T48" fmla="*/ 11200 w 12800"/>
                <a:gd name="T49" fmla="*/ 1670 h 12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800" h="12800">
                  <a:moveTo>
                    <a:pt x="12000" y="11200"/>
                  </a:moveTo>
                  <a:cubicBezTo>
                    <a:pt x="10776" y="11254"/>
                    <a:pt x="8442" y="11463"/>
                    <a:pt x="7176" y="12121"/>
                  </a:cubicBezTo>
                  <a:cubicBezTo>
                    <a:pt x="7116" y="12503"/>
                    <a:pt x="6799" y="12800"/>
                    <a:pt x="6400" y="12800"/>
                  </a:cubicBezTo>
                  <a:cubicBezTo>
                    <a:pt x="6002" y="12800"/>
                    <a:pt x="5684" y="12503"/>
                    <a:pt x="5624" y="12121"/>
                  </a:cubicBezTo>
                  <a:cubicBezTo>
                    <a:pt x="4358" y="11463"/>
                    <a:pt x="2024" y="11254"/>
                    <a:pt x="800" y="11200"/>
                  </a:cubicBezTo>
                  <a:cubicBezTo>
                    <a:pt x="358" y="11200"/>
                    <a:pt x="0" y="10842"/>
                    <a:pt x="0" y="10400"/>
                  </a:cubicBezTo>
                  <a:lnTo>
                    <a:pt x="0" y="800"/>
                  </a:lnTo>
                  <a:cubicBezTo>
                    <a:pt x="0" y="358"/>
                    <a:pt x="358" y="0"/>
                    <a:pt x="800" y="0"/>
                  </a:cubicBezTo>
                  <a:cubicBezTo>
                    <a:pt x="828" y="0"/>
                    <a:pt x="851" y="14"/>
                    <a:pt x="879" y="16"/>
                  </a:cubicBezTo>
                  <a:cubicBezTo>
                    <a:pt x="6381" y="158"/>
                    <a:pt x="6400" y="1600"/>
                    <a:pt x="6400" y="1600"/>
                  </a:cubicBezTo>
                  <a:cubicBezTo>
                    <a:pt x="6400" y="1600"/>
                    <a:pt x="6419" y="158"/>
                    <a:pt x="11921" y="16"/>
                  </a:cubicBezTo>
                  <a:cubicBezTo>
                    <a:pt x="11949" y="14"/>
                    <a:pt x="11972" y="0"/>
                    <a:pt x="12000" y="0"/>
                  </a:cubicBezTo>
                  <a:cubicBezTo>
                    <a:pt x="12442" y="0"/>
                    <a:pt x="12800" y="358"/>
                    <a:pt x="12800" y="800"/>
                  </a:cubicBezTo>
                  <a:lnTo>
                    <a:pt x="12800" y="10400"/>
                  </a:lnTo>
                  <a:cubicBezTo>
                    <a:pt x="12800" y="10842"/>
                    <a:pt x="12442" y="11200"/>
                    <a:pt x="12000" y="11200"/>
                  </a:cubicBezTo>
                  <a:close/>
                  <a:moveTo>
                    <a:pt x="5600" y="2507"/>
                  </a:moveTo>
                  <a:cubicBezTo>
                    <a:pt x="4568" y="1982"/>
                    <a:pt x="2861" y="1764"/>
                    <a:pt x="1600" y="1670"/>
                  </a:cubicBezTo>
                  <a:lnTo>
                    <a:pt x="1600" y="9643"/>
                  </a:lnTo>
                  <a:cubicBezTo>
                    <a:pt x="3747" y="9753"/>
                    <a:pt x="4949" y="10074"/>
                    <a:pt x="5600" y="10400"/>
                  </a:cubicBezTo>
                  <a:lnTo>
                    <a:pt x="5600" y="2507"/>
                  </a:lnTo>
                  <a:close/>
                  <a:moveTo>
                    <a:pt x="11200" y="1670"/>
                  </a:moveTo>
                  <a:cubicBezTo>
                    <a:pt x="9940" y="1764"/>
                    <a:pt x="8232" y="1982"/>
                    <a:pt x="7200" y="2506"/>
                  </a:cubicBezTo>
                  <a:lnTo>
                    <a:pt x="7200" y="10400"/>
                  </a:lnTo>
                  <a:cubicBezTo>
                    <a:pt x="7851" y="10074"/>
                    <a:pt x="9052" y="9753"/>
                    <a:pt x="11200" y="9644"/>
                  </a:cubicBezTo>
                  <a:lnTo>
                    <a:pt x="11200" y="167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835052" y="325761"/>
              <a:ext cx="198853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>
                <a:defRPr/>
              </a:pPr>
              <a:r>
                <a:rPr lang="zh-CN" altLang="en-US" sz="3200" dirty="0">
                  <a:solidFill>
                    <a:prstClr val="white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课文讲解</a:t>
              </a:r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5228" y="3263927"/>
            <a:ext cx="4401543" cy="2870173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18435" name="矩形 3"/>
          <p:cNvSpPr>
            <a:spLocks noChangeArrowheads="1"/>
          </p:cNvSpPr>
          <p:nvPr/>
        </p:nvSpPr>
        <p:spPr bwMode="auto">
          <a:xfrm>
            <a:off x="1961669" y="2363637"/>
            <a:ext cx="9763125" cy="671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       </a:t>
            </a:r>
            <a:r>
              <a:rPr kumimoji="0" lang="zh-CN" altLang="en-US" sz="28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无论</a:t>
            </a:r>
            <a:r>
              <a:rPr kumimoji="0" lang="zh-CN" altLang="en-US" sz="28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是天空，</a:t>
            </a:r>
            <a:r>
              <a:rPr kumimoji="0" lang="zh-CN" altLang="en-US" sz="28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还</a:t>
            </a:r>
            <a:r>
              <a:rPr kumimoji="0" lang="zh-CN" altLang="en-US" sz="28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是天空中的太阳，</a:t>
            </a:r>
            <a:r>
              <a:rPr kumimoji="0" lang="zh-CN" altLang="en-US" sz="28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都</a:t>
            </a:r>
            <a:r>
              <a:rPr kumimoji="0" lang="zh-CN" altLang="en-US" sz="28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看不见了。</a:t>
            </a:r>
          </a:p>
        </p:txBody>
      </p:sp>
      <p:sp>
        <p:nvSpPr>
          <p:cNvPr id="18436" name="矩形 4"/>
          <p:cNvSpPr>
            <a:spLocks noChangeArrowheads="1"/>
          </p:cNvSpPr>
          <p:nvPr/>
        </p:nvSpPr>
        <p:spPr bwMode="auto">
          <a:xfrm>
            <a:off x="297080" y="1551879"/>
            <a:ext cx="6186487" cy="671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    观察课文中的句子，并学习造句。</a:t>
            </a:r>
          </a:p>
        </p:txBody>
      </p:sp>
      <p:grpSp>
        <p:nvGrpSpPr>
          <p:cNvPr id="11" name="组合 10"/>
          <p:cNvGrpSpPr/>
          <p:nvPr/>
        </p:nvGrpSpPr>
        <p:grpSpPr>
          <a:xfrm>
            <a:off x="162560" y="284480"/>
            <a:ext cx="2781607" cy="638056"/>
            <a:chOff x="162560" y="284480"/>
            <a:chExt cx="2781607" cy="638056"/>
          </a:xfrm>
        </p:grpSpPr>
        <p:sp>
          <p:nvSpPr>
            <p:cNvPr id="12" name="矩形: 圆角 1"/>
            <p:cNvSpPr/>
            <p:nvPr/>
          </p:nvSpPr>
          <p:spPr>
            <a:xfrm>
              <a:off x="162560" y="284480"/>
              <a:ext cx="2781607" cy="638056"/>
            </a:xfrm>
            <a:prstGeom prst="roundRect">
              <a:avLst>
                <a:gd name="adj" fmla="val 50000"/>
              </a:avLst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3" name="smiling-tooth-with-hands_33918"/>
            <p:cNvSpPr>
              <a:spLocks noChangeAspect="1"/>
            </p:cNvSpPr>
            <p:nvPr/>
          </p:nvSpPr>
          <p:spPr bwMode="auto">
            <a:xfrm>
              <a:off x="473896" y="453715"/>
              <a:ext cx="340631" cy="340631"/>
            </a:xfrm>
            <a:custGeom>
              <a:avLst/>
              <a:gdLst>
                <a:gd name="T0" fmla="*/ 12000 w 12800"/>
                <a:gd name="T1" fmla="*/ 11200 h 12800"/>
                <a:gd name="T2" fmla="*/ 7176 w 12800"/>
                <a:gd name="T3" fmla="*/ 12121 h 12800"/>
                <a:gd name="T4" fmla="*/ 6400 w 12800"/>
                <a:gd name="T5" fmla="*/ 12800 h 12800"/>
                <a:gd name="T6" fmla="*/ 5624 w 12800"/>
                <a:gd name="T7" fmla="*/ 12121 h 12800"/>
                <a:gd name="T8" fmla="*/ 800 w 12800"/>
                <a:gd name="T9" fmla="*/ 11200 h 12800"/>
                <a:gd name="T10" fmla="*/ 0 w 12800"/>
                <a:gd name="T11" fmla="*/ 10400 h 12800"/>
                <a:gd name="T12" fmla="*/ 0 w 12800"/>
                <a:gd name="T13" fmla="*/ 800 h 12800"/>
                <a:gd name="T14" fmla="*/ 800 w 12800"/>
                <a:gd name="T15" fmla="*/ 0 h 12800"/>
                <a:gd name="T16" fmla="*/ 879 w 12800"/>
                <a:gd name="T17" fmla="*/ 16 h 12800"/>
                <a:gd name="T18" fmla="*/ 6400 w 12800"/>
                <a:gd name="T19" fmla="*/ 1600 h 12800"/>
                <a:gd name="T20" fmla="*/ 11921 w 12800"/>
                <a:gd name="T21" fmla="*/ 16 h 12800"/>
                <a:gd name="T22" fmla="*/ 12000 w 12800"/>
                <a:gd name="T23" fmla="*/ 0 h 12800"/>
                <a:gd name="T24" fmla="*/ 12800 w 12800"/>
                <a:gd name="T25" fmla="*/ 800 h 12800"/>
                <a:gd name="T26" fmla="*/ 12800 w 12800"/>
                <a:gd name="T27" fmla="*/ 10400 h 12800"/>
                <a:gd name="T28" fmla="*/ 12000 w 12800"/>
                <a:gd name="T29" fmla="*/ 11200 h 12800"/>
                <a:gd name="T30" fmla="*/ 5600 w 12800"/>
                <a:gd name="T31" fmla="*/ 2507 h 12800"/>
                <a:gd name="T32" fmla="*/ 1600 w 12800"/>
                <a:gd name="T33" fmla="*/ 1670 h 12800"/>
                <a:gd name="T34" fmla="*/ 1600 w 12800"/>
                <a:gd name="T35" fmla="*/ 9643 h 12800"/>
                <a:gd name="T36" fmla="*/ 5600 w 12800"/>
                <a:gd name="T37" fmla="*/ 10400 h 12800"/>
                <a:gd name="T38" fmla="*/ 5600 w 12800"/>
                <a:gd name="T39" fmla="*/ 2507 h 12800"/>
                <a:gd name="T40" fmla="*/ 11200 w 12800"/>
                <a:gd name="T41" fmla="*/ 1670 h 12800"/>
                <a:gd name="T42" fmla="*/ 7200 w 12800"/>
                <a:gd name="T43" fmla="*/ 2506 h 12800"/>
                <a:gd name="T44" fmla="*/ 7200 w 12800"/>
                <a:gd name="T45" fmla="*/ 10400 h 12800"/>
                <a:gd name="T46" fmla="*/ 11200 w 12800"/>
                <a:gd name="T47" fmla="*/ 9644 h 12800"/>
                <a:gd name="T48" fmla="*/ 11200 w 12800"/>
                <a:gd name="T49" fmla="*/ 1670 h 12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800" h="12800">
                  <a:moveTo>
                    <a:pt x="12000" y="11200"/>
                  </a:moveTo>
                  <a:cubicBezTo>
                    <a:pt x="10776" y="11254"/>
                    <a:pt x="8442" y="11463"/>
                    <a:pt x="7176" y="12121"/>
                  </a:cubicBezTo>
                  <a:cubicBezTo>
                    <a:pt x="7116" y="12503"/>
                    <a:pt x="6799" y="12800"/>
                    <a:pt x="6400" y="12800"/>
                  </a:cubicBezTo>
                  <a:cubicBezTo>
                    <a:pt x="6002" y="12800"/>
                    <a:pt x="5684" y="12503"/>
                    <a:pt x="5624" y="12121"/>
                  </a:cubicBezTo>
                  <a:cubicBezTo>
                    <a:pt x="4358" y="11463"/>
                    <a:pt x="2024" y="11254"/>
                    <a:pt x="800" y="11200"/>
                  </a:cubicBezTo>
                  <a:cubicBezTo>
                    <a:pt x="358" y="11200"/>
                    <a:pt x="0" y="10842"/>
                    <a:pt x="0" y="10400"/>
                  </a:cubicBezTo>
                  <a:lnTo>
                    <a:pt x="0" y="800"/>
                  </a:lnTo>
                  <a:cubicBezTo>
                    <a:pt x="0" y="358"/>
                    <a:pt x="358" y="0"/>
                    <a:pt x="800" y="0"/>
                  </a:cubicBezTo>
                  <a:cubicBezTo>
                    <a:pt x="828" y="0"/>
                    <a:pt x="851" y="14"/>
                    <a:pt x="879" y="16"/>
                  </a:cubicBezTo>
                  <a:cubicBezTo>
                    <a:pt x="6381" y="158"/>
                    <a:pt x="6400" y="1600"/>
                    <a:pt x="6400" y="1600"/>
                  </a:cubicBezTo>
                  <a:cubicBezTo>
                    <a:pt x="6400" y="1600"/>
                    <a:pt x="6419" y="158"/>
                    <a:pt x="11921" y="16"/>
                  </a:cubicBezTo>
                  <a:cubicBezTo>
                    <a:pt x="11949" y="14"/>
                    <a:pt x="11972" y="0"/>
                    <a:pt x="12000" y="0"/>
                  </a:cubicBezTo>
                  <a:cubicBezTo>
                    <a:pt x="12442" y="0"/>
                    <a:pt x="12800" y="358"/>
                    <a:pt x="12800" y="800"/>
                  </a:cubicBezTo>
                  <a:lnTo>
                    <a:pt x="12800" y="10400"/>
                  </a:lnTo>
                  <a:cubicBezTo>
                    <a:pt x="12800" y="10842"/>
                    <a:pt x="12442" y="11200"/>
                    <a:pt x="12000" y="11200"/>
                  </a:cubicBezTo>
                  <a:close/>
                  <a:moveTo>
                    <a:pt x="5600" y="2507"/>
                  </a:moveTo>
                  <a:cubicBezTo>
                    <a:pt x="4568" y="1982"/>
                    <a:pt x="2861" y="1764"/>
                    <a:pt x="1600" y="1670"/>
                  </a:cubicBezTo>
                  <a:lnTo>
                    <a:pt x="1600" y="9643"/>
                  </a:lnTo>
                  <a:cubicBezTo>
                    <a:pt x="3747" y="9753"/>
                    <a:pt x="4949" y="10074"/>
                    <a:pt x="5600" y="10400"/>
                  </a:cubicBezTo>
                  <a:lnTo>
                    <a:pt x="5600" y="2507"/>
                  </a:lnTo>
                  <a:close/>
                  <a:moveTo>
                    <a:pt x="11200" y="1670"/>
                  </a:moveTo>
                  <a:cubicBezTo>
                    <a:pt x="9940" y="1764"/>
                    <a:pt x="8232" y="1982"/>
                    <a:pt x="7200" y="2506"/>
                  </a:cubicBezTo>
                  <a:lnTo>
                    <a:pt x="7200" y="10400"/>
                  </a:lnTo>
                  <a:cubicBezTo>
                    <a:pt x="7851" y="10074"/>
                    <a:pt x="9052" y="9753"/>
                    <a:pt x="11200" y="9644"/>
                  </a:cubicBezTo>
                  <a:lnTo>
                    <a:pt x="11200" y="167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835052" y="325761"/>
              <a:ext cx="198853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>
                <a:defRPr/>
              </a:pPr>
              <a:r>
                <a:rPr lang="zh-CN" altLang="en-US" sz="3200" dirty="0">
                  <a:solidFill>
                    <a:prstClr val="white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课文讲解</a:t>
              </a:r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/>
      <p:bldP spid="1843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矩形 1"/>
          <p:cNvSpPr>
            <a:spLocks noChangeArrowheads="1"/>
          </p:cNvSpPr>
          <p:nvPr/>
        </p:nvSpPr>
        <p:spPr bwMode="auto">
          <a:xfrm>
            <a:off x="0" y="1189454"/>
            <a:ext cx="11123525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       请同学们闭上眼睛，跟老师一起去感受一下又贪玩又可爱的雾。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100" y="3468041"/>
            <a:ext cx="4072423" cy="2905844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19460" name="矩形 4"/>
          <p:cNvSpPr>
            <a:spLocks noChangeArrowheads="1"/>
          </p:cNvSpPr>
          <p:nvPr/>
        </p:nvSpPr>
        <p:spPr bwMode="auto">
          <a:xfrm>
            <a:off x="553724" y="1838430"/>
            <a:ext cx="10965176" cy="1463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0" fontAlgn="auto" latinLnBrk="0" hangingPunct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      作者把雾比作贪玩的孩子，用“藏起来”等词语生动形象地描绘了雾的特点，并巧妙地交代了雾产生的时间和地点。</a:t>
            </a:r>
          </a:p>
        </p:txBody>
      </p:sp>
      <p:grpSp>
        <p:nvGrpSpPr>
          <p:cNvPr id="10" name="组合 9"/>
          <p:cNvGrpSpPr/>
          <p:nvPr/>
        </p:nvGrpSpPr>
        <p:grpSpPr>
          <a:xfrm>
            <a:off x="162560" y="284480"/>
            <a:ext cx="2781607" cy="638056"/>
            <a:chOff x="162560" y="284480"/>
            <a:chExt cx="2781607" cy="638056"/>
          </a:xfrm>
        </p:grpSpPr>
        <p:sp>
          <p:nvSpPr>
            <p:cNvPr id="11" name="矩形: 圆角 1"/>
            <p:cNvSpPr/>
            <p:nvPr/>
          </p:nvSpPr>
          <p:spPr>
            <a:xfrm>
              <a:off x="162560" y="284480"/>
              <a:ext cx="2781607" cy="638056"/>
            </a:xfrm>
            <a:prstGeom prst="roundRect">
              <a:avLst>
                <a:gd name="adj" fmla="val 50000"/>
              </a:avLst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" name="smiling-tooth-with-hands_33918"/>
            <p:cNvSpPr>
              <a:spLocks noChangeAspect="1"/>
            </p:cNvSpPr>
            <p:nvPr/>
          </p:nvSpPr>
          <p:spPr bwMode="auto">
            <a:xfrm>
              <a:off x="473896" y="453715"/>
              <a:ext cx="340631" cy="340631"/>
            </a:xfrm>
            <a:custGeom>
              <a:avLst/>
              <a:gdLst>
                <a:gd name="T0" fmla="*/ 12000 w 12800"/>
                <a:gd name="T1" fmla="*/ 11200 h 12800"/>
                <a:gd name="T2" fmla="*/ 7176 w 12800"/>
                <a:gd name="T3" fmla="*/ 12121 h 12800"/>
                <a:gd name="T4" fmla="*/ 6400 w 12800"/>
                <a:gd name="T5" fmla="*/ 12800 h 12800"/>
                <a:gd name="T6" fmla="*/ 5624 w 12800"/>
                <a:gd name="T7" fmla="*/ 12121 h 12800"/>
                <a:gd name="T8" fmla="*/ 800 w 12800"/>
                <a:gd name="T9" fmla="*/ 11200 h 12800"/>
                <a:gd name="T10" fmla="*/ 0 w 12800"/>
                <a:gd name="T11" fmla="*/ 10400 h 12800"/>
                <a:gd name="T12" fmla="*/ 0 w 12800"/>
                <a:gd name="T13" fmla="*/ 800 h 12800"/>
                <a:gd name="T14" fmla="*/ 800 w 12800"/>
                <a:gd name="T15" fmla="*/ 0 h 12800"/>
                <a:gd name="T16" fmla="*/ 879 w 12800"/>
                <a:gd name="T17" fmla="*/ 16 h 12800"/>
                <a:gd name="T18" fmla="*/ 6400 w 12800"/>
                <a:gd name="T19" fmla="*/ 1600 h 12800"/>
                <a:gd name="T20" fmla="*/ 11921 w 12800"/>
                <a:gd name="T21" fmla="*/ 16 h 12800"/>
                <a:gd name="T22" fmla="*/ 12000 w 12800"/>
                <a:gd name="T23" fmla="*/ 0 h 12800"/>
                <a:gd name="T24" fmla="*/ 12800 w 12800"/>
                <a:gd name="T25" fmla="*/ 800 h 12800"/>
                <a:gd name="T26" fmla="*/ 12800 w 12800"/>
                <a:gd name="T27" fmla="*/ 10400 h 12800"/>
                <a:gd name="T28" fmla="*/ 12000 w 12800"/>
                <a:gd name="T29" fmla="*/ 11200 h 12800"/>
                <a:gd name="T30" fmla="*/ 5600 w 12800"/>
                <a:gd name="T31" fmla="*/ 2507 h 12800"/>
                <a:gd name="T32" fmla="*/ 1600 w 12800"/>
                <a:gd name="T33" fmla="*/ 1670 h 12800"/>
                <a:gd name="T34" fmla="*/ 1600 w 12800"/>
                <a:gd name="T35" fmla="*/ 9643 h 12800"/>
                <a:gd name="T36" fmla="*/ 5600 w 12800"/>
                <a:gd name="T37" fmla="*/ 10400 h 12800"/>
                <a:gd name="T38" fmla="*/ 5600 w 12800"/>
                <a:gd name="T39" fmla="*/ 2507 h 12800"/>
                <a:gd name="T40" fmla="*/ 11200 w 12800"/>
                <a:gd name="T41" fmla="*/ 1670 h 12800"/>
                <a:gd name="T42" fmla="*/ 7200 w 12800"/>
                <a:gd name="T43" fmla="*/ 2506 h 12800"/>
                <a:gd name="T44" fmla="*/ 7200 w 12800"/>
                <a:gd name="T45" fmla="*/ 10400 h 12800"/>
                <a:gd name="T46" fmla="*/ 11200 w 12800"/>
                <a:gd name="T47" fmla="*/ 9644 h 12800"/>
                <a:gd name="T48" fmla="*/ 11200 w 12800"/>
                <a:gd name="T49" fmla="*/ 1670 h 12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800" h="12800">
                  <a:moveTo>
                    <a:pt x="12000" y="11200"/>
                  </a:moveTo>
                  <a:cubicBezTo>
                    <a:pt x="10776" y="11254"/>
                    <a:pt x="8442" y="11463"/>
                    <a:pt x="7176" y="12121"/>
                  </a:cubicBezTo>
                  <a:cubicBezTo>
                    <a:pt x="7116" y="12503"/>
                    <a:pt x="6799" y="12800"/>
                    <a:pt x="6400" y="12800"/>
                  </a:cubicBezTo>
                  <a:cubicBezTo>
                    <a:pt x="6002" y="12800"/>
                    <a:pt x="5684" y="12503"/>
                    <a:pt x="5624" y="12121"/>
                  </a:cubicBezTo>
                  <a:cubicBezTo>
                    <a:pt x="4358" y="11463"/>
                    <a:pt x="2024" y="11254"/>
                    <a:pt x="800" y="11200"/>
                  </a:cubicBezTo>
                  <a:cubicBezTo>
                    <a:pt x="358" y="11200"/>
                    <a:pt x="0" y="10842"/>
                    <a:pt x="0" y="10400"/>
                  </a:cubicBezTo>
                  <a:lnTo>
                    <a:pt x="0" y="800"/>
                  </a:lnTo>
                  <a:cubicBezTo>
                    <a:pt x="0" y="358"/>
                    <a:pt x="358" y="0"/>
                    <a:pt x="800" y="0"/>
                  </a:cubicBezTo>
                  <a:cubicBezTo>
                    <a:pt x="828" y="0"/>
                    <a:pt x="851" y="14"/>
                    <a:pt x="879" y="16"/>
                  </a:cubicBezTo>
                  <a:cubicBezTo>
                    <a:pt x="6381" y="158"/>
                    <a:pt x="6400" y="1600"/>
                    <a:pt x="6400" y="1600"/>
                  </a:cubicBezTo>
                  <a:cubicBezTo>
                    <a:pt x="6400" y="1600"/>
                    <a:pt x="6419" y="158"/>
                    <a:pt x="11921" y="16"/>
                  </a:cubicBezTo>
                  <a:cubicBezTo>
                    <a:pt x="11949" y="14"/>
                    <a:pt x="11972" y="0"/>
                    <a:pt x="12000" y="0"/>
                  </a:cubicBezTo>
                  <a:cubicBezTo>
                    <a:pt x="12442" y="0"/>
                    <a:pt x="12800" y="358"/>
                    <a:pt x="12800" y="800"/>
                  </a:cubicBezTo>
                  <a:lnTo>
                    <a:pt x="12800" y="10400"/>
                  </a:lnTo>
                  <a:cubicBezTo>
                    <a:pt x="12800" y="10842"/>
                    <a:pt x="12442" y="11200"/>
                    <a:pt x="12000" y="11200"/>
                  </a:cubicBezTo>
                  <a:close/>
                  <a:moveTo>
                    <a:pt x="5600" y="2507"/>
                  </a:moveTo>
                  <a:cubicBezTo>
                    <a:pt x="4568" y="1982"/>
                    <a:pt x="2861" y="1764"/>
                    <a:pt x="1600" y="1670"/>
                  </a:cubicBezTo>
                  <a:lnTo>
                    <a:pt x="1600" y="9643"/>
                  </a:lnTo>
                  <a:cubicBezTo>
                    <a:pt x="3747" y="9753"/>
                    <a:pt x="4949" y="10074"/>
                    <a:pt x="5600" y="10400"/>
                  </a:cubicBezTo>
                  <a:lnTo>
                    <a:pt x="5600" y="2507"/>
                  </a:lnTo>
                  <a:close/>
                  <a:moveTo>
                    <a:pt x="11200" y="1670"/>
                  </a:moveTo>
                  <a:cubicBezTo>
                    <a:pt x="9940" y="1764"/>
                    <a:pt x="8232" y="1982"/>
                    <a:pt x="7200" y="2506"/>
                  </a:cubicBezTo>
                  <a:lnTo>
                    <a:pt x="7200" y="10400"/>
                  </a:lnTo>
                  <a:cubicBezTo>
                    <a:pt x="7851" y="10074"/>
                    <a:pt x="9052" y="9753"/>
                    <a:pt x="11200" y="9644"/>
                  </a:cubicBezTo>
                  <a:lnTo>
                    <a:pt x="11200" y="167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835052" y="325761"/>
              <a:ext cx="198853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>
                <a:defRPr/>
              </a:pPr>
              <a:r>
                <a:rPr lang="zh-CN" altLang="en-US" sz="3200" dirty="0">
                  <a:solidFill>
                    <a:prstClr val="white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课文讲解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4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4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7" grpId="0"/>
      <p:bldP spid="1946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矩形 1"/>
          <p:cNvSpPr>
            <a:spLocks noChangeArrowheads="1"/>
          </p:cNvSpPr>
          <p:nvPr/>
        </p:nvSpPr>
        <p:spPr bwMode="auto">
          <a:xfrm>
            <a:off x="814527" y="1091771"/>
            <a:ext cx="10704373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0" fontAlgn="auto" latinLnBrk="0" hangingPunct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      作者以拟人的手法，形象生动的动词贴切地描写了雾娃娃顽皮、可爱的样子，同时巧妙地融入了日出雾散的自然知识。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1883" y="3030763"/>
            <a:ext cx="4452677" cy="2903517"/>
          </a:xfrm>
          <a:prstGeom prst="rect">
            <a:avLst/>
          </a:prstGeom>
          <a:effectLst>
            <a:softEdge rad="317500"/>
          </a:effectLst>
        </p:spPr>
      </p:pic>
      <p:grpSp>
        <p:nvGrpSpPr>
          <p:cNvPr id="10" name="组合 9"/>
          <p:cNvGrpSpPr/>
          <p:nvPr/>
        </p:nvGrpSpPr>
        <p:grpSpPr>
          <a:xfrm>
            <a:off x="162560" y="284480"/>
            <a:ext cx="2781607" cy="638056"/>
            <a:chOff x="162560" y="284480"/>
            <a:chExt cx="2781607" cy="638056"/>
          </a:xfrm>
        </p:grpSpPr>
        <p:sp>
          <p:nvSpPr>
            <p:cNvPr id="11" name="矩形: 圆角 1"/>
            <p:cNvSpPr/>
            <p:nvPr/>
          </p:nvSpPr>
          <p:spPr>
            <a:xfrm>
              <a:off x="162560" y="284480"/>
              <a:ext cx="2781607" cy="638056"/>
            </a:xfrm>
            <a:prstGeom prst="roundRect">
              <a:avLst>
                <a:gd name="adj" fmla="val 50000"/>
              </a:avLst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" name="smiling-tooth-with-hands_33918"/>
            <p:cNvSpPr>
              <a:spLocks noChangeAspect="1"/>
            </p:cNvSpPr>
            <p:nvPr/>
          </p:nvSpPr>
          <p:spPr bwMode="auto">
            <a:xfrm>
              <a:off x="473896" y="453715"/>
              <a:ext cx="340631" cy="340631"/>
            </a:xfrm>
            <a:custGeom>
              <a:avLst/>
              <a:gdLst>
                <a:gd name="T0" fmla="*/ 12000 w 12800"/>
                <a:gd name="T1" fmla="*/ 11200 h 12800"/>
                <a:gd name="T2" fmla="*/ 7176 w 12800"/>
                <a:gd name="T3" fmla="*/ 12121 h 12800"/>
                <a:gd name="T4" fmla="*/ 6400 w 12800"/>
                <a:gd name="T5" fmla="*/ 12800 h 12800"/>
                <a:gd name="T6" fmla="*/ 5624 w 12800"/>
                <a:gd name="T7" fmla="*/ 12121 h 12800"/>
                <a:gd name="T8" fmla="*/ 800 w 12800"/>
                <a:gd name="T9" fmla="*/ 11200 h 12800"/>
                <a:gd name="T10" fmla="*/ 0 w 12800"/>
                <a:gd name="T11" fmla="*/ 10400 h 12800"/>
                <a:gd name="T12" fmla="*/ 0 w 12800"/>
                <a:gd name="T13" fmla="*/ 800 h 12800"/>
                <a:gd name="T14" fmla="*/ 800 w 12800"/>
                <a:gd name="T15" fmla="*/ 0 h 12800"/>
                <a:gd name="T16" fmla="*/ 879 w 12800"/>
                <a:gd name="T17" fmla="*/ 16 h 12800"/>
                <a:gd name="T18" fmla="*/ 6400 w 12800"/>
                <a:gd name="T19" fmla="*/ 1600 h 12800"/>
                <a:gd name="T20" fmla="*/ 11921 w 12800"/>
                <a:gd name="T21" fmla="*/ 16 h 12800"/>
                <a:gd name="T22" fmla="*/ 12000 w 12800"/>
                <a:gd name="T23" fmla="*/ 0 h 12800"/>
                <a:gd name="T24" fmla="*/ 12800 w 12800"/>
                <a:gd name="T25" fmla="*/ 800 h 12800"/>
                <a:gd name="T26" fmla="*/ 12800 w 12800"/>
                <a:gd name="T27" fmla="*/ 10400 h 12800"/>
                <a:gd name="T28" fmla="*/ 12000 w 12800"/>
                <a:gd name="T29" fmla="*/ 11200 h 12800"/>
                <a:gd name="T30" fmla="*/ 5600 w 12800"/>
                <a:gd name="T31" fmla="*/ 2507 h 12800"/>
                <a:gd name="T32" fmla="*/ 1600 w 12800"/>
                <a:gd name="T33" fmla="*/ 1670 h 12800"/>
                <a:gd name="T34" fmla="*/ 1600 w 12800"/>
                <a:gd name="T35" fmla="*/ 9643 h 12800"/>
                <a:gd name="T36" fmla="*/ 5600 w 12800"/>
                <a:gd name="T37" fmla="*/ 10400 h 12800"/>
                <a:gd name="T38" fmla="*/ 5600 w 12800"/>
                <a:gd name="T39" fmla="*/ 2507 h 12800"/>
                <a:gd name="T40" fmla="*/ 11200 w 12800"/>
                <a:gd name="T41" fmla="*/ 1670 h 12800"/>
                <a:gd name="T42" fmla="*/ 7200 w 12800"/>
                <a:gd name="T43" fmla="*/ 2506 h 12800"/>
                <a:gd name="T44" fmla="*/ 7200 w 12800"/>
                <a:gd name="T45" fmla="*/ 10400 h 12800"/>
                <a:gd name="T46" fmla="*/ 11200 w 12800"/>
                <a:gd name="T47" fmla="*/ 9644 h 12800"/>
                <a:gd name="T48" fmla="*/ 11200 w 12800"/>
                <a:gd name="T49" fmla="*/ 1670 h 12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800" h="12800">
                  <a:moveTo>
                    <a:pt x="12000" y="11200"/>
                  </a:moveTo>
                  <a:cubicBezTo>
                    <a:pt x="10776" y="11254"/>
                    <a:pt x="8442" y="11463"/>
                    <a:pt x="7176" y="12121"/>
                  </a:cubicBezTo>
                  <a:cubicBezTo>
                    <a:pt x="7116" y="12503"/>
                    <a:pt x="6799" y="12800"/>
                    <a:pt x="6400" y="12800"/>
                  </a:cubicBezTo>
                  <a:cubicBezTo>
                    <a:pt x="6002" y="12800"/>
                    <a:pt x="5684" y="12503"/>
                    <a:pt x="5624" y="12121"/>
                  </a:cubicBezTo>
                  <a:cubicBezTo>
                    <a:pt x="4358" y="11463"/>
                    <a:pt x="2024" y="11254"/>
                    <a:pt x="800" y="11200"/>
                  </a:cubicBezTo>
                  <a:cubicBezTo>
                    <a:pt x="358" y="11200"/>
                    <a:pt x="0" y="10842"/>
                    <a:pt x="0" y="10400"/>
                  </a:cubicBezTo>
                  <a:lnTo>
                    <a:pt x="0" y="800"/>
                  </a:lnTo>
                  <a:cubicBezTo>
                    <a:pt x="0" y="358"/>
                    <a:pt x="358" y="0"/>
                    <a:pt x="800" y="0"/>
                  </a:cubicBezTo>
                  <a:cubicBezTo>
                    <a:pt x="828" y="0"/>
                    <a:pt x="851" y="14"/>
                    <a:pt x="879" y="16"/>
                  </a:cubicBezTo>
                  <a:cubicBezTo>
                    <a:pt x="6381" y="158"/>
                    <a:pt x="6400" y="1600"/>
                    <a:pt x="6400" y="1600"/>
                  </a:cubicBezTo>
                  <a:cubicBezTo>
                    <a:pt x="6400" y="1600"/>
                    <a:pt x="6419" y="158"/>
                    <a:pt x="11921" y="16"/>
                  </a:cubicBezTo>
                  <a:cubicBezTo>
                    <a:pt x="11949" y="14"/>
                    <a:pt x="11972" y="0"/>
                    <a:pt x="12000" y="0"/>
                  </a:cubicBezTo>
                  <a:cubicBezTo>
                    <a:pt x="12442" y="0"/>
                    <a:pt x="12800" y="358"/>
                    <a:pt x="12800" y="800"/>
                  </a:cubicBezTo>
                  <a:lnTo>
                    <a:pt x="12800" y="10400"/>
                  </a:lnTo>
                  <a:cubicBezTo>
                    <a:pt x="12800" y="10842"/>
                    <a:pt x="12442" y="11200"/>
                    <a:pt x="12000" y="11200"/>
                  </a:cubicBezTo>
                  <a:close/>
                  <a:moveTo>
                    <a:pt x="5600" y="2507"/>
                  </a:moveTo>
                  <a:cubicBezTo>
                    <a:pt x="4568" y="1982"/>
                    <a:pt x="2861" y="1764"/>
                    <a:pt x="1600" y="1670"/>
                  </a:cubicBezTo>
                  <a:lnTo>
                    <a:pt x="1600" y="9643"/>
                  </a:lnTo>
                  <a:cubicBezTo>
                    <a:pt x="3747" y="9753"/>
                    <a:pt x="4949" y="10074"/>
                    <a:pt x="5600" y="10400"/>
                  </a:cubicBezTo>
                  <a:lnTo>
                    <a:pt x="5600" y="2507"/>
                  </a:lnTo>
                  <a:close/>
                  <a:moveTo>
                    <a:pt x="11200" y="1670"/>
                  </a:moveTo>
                  <a:cubicBezTo>
                    <a:pt x="9940" y="1764"/>
                    <a:pt x="8232" y="1982"/>
                    <a:pt x="7200" y="2506"/>
                  </a:cubicBezTo>
                  <a:lnTo>
                    <a:pt x="7200" y="10400"/>
                  </a:lnTo>
                  <a:cubicBezTo>
                    <a:pt x="7851" y="10074"/>
                    <a:pt x="9052" y="9753"/>
                    <a:pt x="11200" y="9644"/>
                  </a:cubicBezTo>
                  <a:lnTo>
                    <a:pt x="11200" y="167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835052" y="325761"/>
              <a:ext cx="198853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>
                <a:defRPr/>
              </a:pPr>
              <a:r>
                <a:rPr lang="zh-CN" altLang="en-US" sz="3200" dirty="0">
                  <a:solidFill>
                    <a:prstClr val="white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课堂小结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对角圆角矩形 6"/>
          <p:cNvSpPr/>
          <p:nvPr/>
        </p:nvSpPr>
        <p:spPr>
          <a:xfrm>
            <a:off x="1431403" y="1333678"/>
            <a:ext cx="9329195" cy="4430514"/>
          </a:xfrm>
          <a:prstGeom prst="round2DiagRect">
            <a:avLst/>
          </a:prstGeom>
          <a:solidFill>
            <a:srgbClr val="C9A6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553363" y="1665267"/>
            <a:ext cx="9207235" cy="4098925"/>
          </a:xfrm>
          <a:prstGeom prst="rect">
            <a:avLst/>
          </a:prstGeom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5pPr>
            <a:lvl6pPr marL="25146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6pPr>
            <a:lvl7pPr marL="2971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7pPr>
            <a:lvl8pPr marL="3429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8pPr>
            <a:lvl9pPr marL="3886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25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、搜集、整理有关雾的资料，确定相关主题，制作一份电脑小报。</a:t>
            </a:r>
          </a:p>
          <a:p>
            <a:pPr marL="0" marR="0" lvl="0" indent="0" algn="l" defTabSz="914400" rtl="0" eaLnBrk="0" fontAlgn="base" latinLnBrk="0" hangingPunct="0">
              <a:lnSpc>
                <a:spcPct val="25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、参考收集的资料，设计一份导游词。</a:t>
            </a:r>
          </a:p>
          <a:p>
            <a:pPr marL="0" marR="0" lvl="0" indent="0" algn="l" defTabSz="914400" rtl="0" eaLnBrk="0" fontAlgn="base" latinLnBrk="0" hangingPunct="0">
              <a:lnSpc>
                <a:spcPct val="25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、小组交流：介绍自己游览过的或想游览的旅游地，最好讲清它的特色。</a:t>
            </a:r>
          </a:p>
        </p:txBody>
      </p:sp>
      <p:grpSp>
        <p:nvGrpSpPr>
          <p:cNvPr id="9" name="组合 8"/>
          <p:cNvGrpSpPr/>
          <p:nvPr/>
        </p:nvGrpSpPr>
        <p:grpSpPr>
          <a:xfrm>
            <a:off x="162560" y="284480"/>
            <a:ext cx="2781607" cy="638056"/>
            <a:chOff x="162560" y="284480"/>
            <a:chExt cx="2781607" cy="638056"/>
          </a:xfrm>
        </p:grpSpPr>
        <p:sp>
          <p:nvSpPr>
            <p:cNvPr id="10" name="矩形: 圆角 1"/>
            <p:cNvSpPr/>
            <p:nvPr/>
          </p:nvSpPr>
          <p:spPr>
            <a:xfrm>
              <a:off x="162560" y="284480"/>
              <a:ext cx="2781607" cy="638056"/>
            </a:xfrm>
            <a:prstGeom prst="roundRect">
              <a:avLst>
                <a:gd name="adj" fmla="val 50000"/>
              </a:avLst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" name="smiling-tooth-with-hands_33918"/>
            <p:cNvSpPr>
              <a:spLocks noChangeAspect="1"/>
            </p:cNvSpPr>
            <p:nvPr/>
          </p:nvSpPr>
          <p:spPr bwMode="auto">
            <a:xfrm>
              <a:off x="473896" y="453715"/>
              <a:ext cx="340631" cy="340631"/>
            </a:xfrm>
            <a:custGeom>
              <a:avLst/>
              <a:gdLst>
                <a:gd name="T0" fmla="*/ 12000 w 12800"/>
                <a:gd name="T1" fmla="*/ 11200 h 12800"/>
                <a:gd name="T2" fmla="*/ 7176 w 12800"/>
                <a:gd name="T3" fmla="*/ 12121 h 12800"/>
                <a:gd name="T4" fmla="*/ 6400 w 12800"/>
                <a:gd name="T5" fmla="*/ 12800 h 12800"/>
                <a:gd name="T6" fmla="*/ 5624 w 12800"/>
                <a:gd name="T7" fmla="*/ 12121 h 12800"/>
                <a:gd name="T8" fmla="*/ 800 w 12800"/>
                <a:gd name="T9" fmla="*/ 11200 h 12800"/>
                <a:gd name="T10" fmla="*/ 0 w 12800"/>
                <a:gd name="T11" fmla="*/ 10400 h 12800"/>
                <a:gd name="T12" fmla="*/ 0 w 12800"/>
                <a:gd name="T13" fmla="*/ 800 h 12800"/>
                <a:gd name="T14" fmla="*/ 800 w 12800"/>
                <a:gd name="T15" fmla="*/ 0 h 12800"/>
                <a:gd name="T16" fmla="*/ 879 w 12800"/>
                <a:gd name="T17" fmla="*/ 16 h 12800"/>
                <a:gd name="T18" fmla="*/ 6400 w 12800"/>
                <a:gd name="T19" fmla="*/ 1600 h 12800"/>
                <a:gd name="T20" fmla="*/ 11921 w 12800"/>
                <a:gd name="T21" fmla="*/ 16 h 12800"/>
                <a:gd name="T22" fmla="*/ 12000 w 12800"/>
                <a:gd name="T23" fmla="*/ 0 h 12800"/>
                <a:gd name="T24" fmla="*/ 12800 w 12800"/>
                <a:gd name="T25" fmla="*/ 800 h 12800"/>
                <a:gd name="T26" fmla="*/ 12800 w 12800"/>
                <a:gd name="T27" fmla="*/ 10400 h 12800"/>
                <a:gd name="T28" fmla="*/ 12000 w 12800"/>
                <a:gd name="T29" fmla="*/ 11200 h 12800"/>
                <a:gd name="T30" fmla="*/ 5600 w 12800"/>
                <a:gd name="T31" fmla="*/ 2507 h 12800"/>
                <a:gd name="T32" fmla="*/ 1600 w 12800"/>
                <a:gd name="T33" fmla="*/ 1670 h 12800"/>
                <a:gd name="T34" fmla="*/ 1600 w 12800"/>
                <a:gd name="T35" fmla="*/ 9643 h 12800"/>
                <a:gd name="T36" fmla="*/ 5600 w 12800"/>
                <a:gd name="T37" fmla="*/ 10400 h 12800"/>
                <a:gd name="T38" fmla="*/ 5600 w 12800"/>
                <a:gd name="T39" fmla="*/ 2507 h 12800"/>
                <a:gd name="T40" fmla="*/ 11200 w 12800"/>
                <a:gd name="T41" fmla="*/ 1670 h 12800"/>
                <a:gd name="T42" fmla="*/ 7200 w 12800"/>
                <a:gd name="T43" fmla="*/ 2506 h 12800"/>
                <a:gd name="T44" fmla="*/ 7200 w 12800"/>
                <a:gd name="T45" fmla="*/ 10400 h 12800"/>
                <a:gd name="T46" fmla="*/ 11200 w 12800"/>
                <a:gd name="T47" fmla="*/ 9644 h 12800"/>
                <a:gd name="T48" fmla="*/ 11200 w 12800"/>
                <a:gd name="T49" fmla="*/ 1670 h 12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800" h="12800">
                  <a:moveTo>
                    <a:pt x="12000" y="11200"/>
                  </a:moveTo>
                  <a:cubicBezTo>
                    <a:pt x="10776" y="11254"/>
                    <a:pt x="8442" y="11463"/>
                    <a:pt x="7176" y="12121"/>
                  </a:cubicBezTo>
                  <a:cubicBezTo>
                    <a:pt x="7116" y="12503"/>
                    <a:pt x="6799" y="12800"/>
                    <a:pt x="6400" y="12800"/>
                  </a:cubicBezTo>
                  <a:cubicBezTo>
                    <a:pt x="6002" y="12800"/>
                    <a:pt x="5684" y="12503"/>
                    <a:pt x="5624" y="12121"/>
                  </a:cubicBezTo>
                  <a:cubicBezTo>
                    <a:pt x="4358" y="11463"/>
                    <a:pt x="2024" y="11254"/>
                    <a:pt x="800" y="11200"/>
                  </a:cubicBezTo>
                  <a:cubicBezTo>
                    <a:pt x="358" y="11200"/>
                    <a:pt x="0" y="10842"/>
                    <a:pt x="0" y="10400"/>
                  </a:cubicBezTo>
                  <a:lnTo>
                    <a:pt x="0" y="800"/>
                  </a:lnTo>
                  <a:cubicBezTo>
                    <a:pt x="0" y="358"/>
                    <a:pt x="358" y="0"/>
                    <a:pt x="800" y="0"/>
                  </a:cubicBezTo>
                  <a:cubicBezTo>
                    <a:pt x="828" y="0"/>
                    <a:pt x="851" y="14"/>
                    <a:pt x="879" y="16"/>
                  </a:cubicBezTo>
                  <a:cubicBezTo>
                    <a:pt x="6381" y="158"/>
                    <a:pt x="6400" y="1600"/>
                    <a:pt x="6400" y="1600"/>
                  </a:cubicBezTo>
                  <a:cubicBezTo>
                    <a:pt x="6400" y="1600"/>
                    <a:pt x="6419" y="158"/>
                    <a:pt x="11921" y="16"/>
                  </a:cubicBezTo>
                  <a:cubicBezTo>
                    <a:pt x="11949" y="14"/>
                    <a:pt x="11972" y="0"/>
                    <a:pt x="12000" y="0"/>
                  </a:cubicBezTo>
                  <a:cubicBezTo>
                    <a:pt x="12442" y="0"/>
                    <a:pt x="12800" y="358"/>
                    <a:pt x="12800" y="800"/>
                  </a:cubicBezTo>
                  <a:lnTo>
                    <a:pt x="12800" y="10400"/>
                  </a:lnTo>
                  <a:cubicBezTo>
                    <a:pt x="12800" y="10842"/>
                    <a:pt x="12442" y="11200"/>
                    <a:pt x="12000" y="11200"/>
                  </a:cubicBezTo>
                  <a:close/>
                  <a:moveTo>
                    <a:pt x="5600" y="2507"/>
                  </a:moveTo>
                  <a:cubicBezTo>
                    <a:pt x="4568" y="1982"/>
                    <a:pt x="2861" y="1764"/>
                    <a:pt x="1600" y="1670"/>
                  </a:cubicBezTo>
                  <a:lnTo>
                    <a:pt x="1600" y="9643"/>
                  </a:lnTo>
                  <a:cubicBezTo>
                    <a:pt x="3747" y="9753"/>
                    <a:pt x="4949" y="10074"/>
                    <a:pt x="5600" y="10400"/>
                  </a:cubicBezTo>
                  <a:lnTo>
                    <a:pt x="5600" y="2507"/>
                  </a:lnTo>
                  <a:close/>
                  <a:moveTo>
                    <a:pt x="11200" y="1670"/>
                  </a:moveTo>
                  <a:cubicBezTo>
                    <a:pt x="9940" y="1764"/>
                    <a:pt x="8232" y="1982"/>
                    <a:pt x="7200" y="2506"/>
                  </a:cubicBezTo>
                  <a:lnTo>
                    <a:pt x="7200" y="10400"/>
                  </a:lnTo>
                  <a:cubicBezTo>
                    <a:pt x="7851" y="10074"/>
                    <a:pt x="9052" y="9753"/>
                    <a:pt x="11200" y="9644"/>
                  </a:cubicBezTo>
                  <a:lnTo>
                    <a:pt x="11200" y="167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835052" y="325761"/>
              <a:ext cx="198853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>
                <a:defRPr/>
              </a:pPr>
              <a:r>
                <a:rPr lang="zh-CN" altLang="en-US" sz="3200" dirty="0">
                  <a:solidFill>
                    <a:prstClr val="white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课后作业</a:t>
              </a:r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31800" y="349250"/>
            <a:ext cx="11328400" cy="6159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22400" y="2078962"/>
            <a:ext cx="9347200" cy="3371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感谢您下载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平台上提供的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作品，为了您和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以及原创作者的利益，请勿复制、传播、销售，否则将承担法律责任！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将对作品进行维权，按照传播下载次数进行十倍的索取赔偿！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1.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在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出售的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模板是免版税类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(RF: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Royalty-Free)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正版受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中国人民共和国著作法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世界版权公约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的保护，作品的所有权、版权和著作权归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所有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您下载的是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模板素材的使用权。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2.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不得将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素材，本身用于再出售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或者出租、出借、转让、分销、发布或者作为礼物供他人使用，不得转授权、出卖、转让本协议或者本协议中的权利。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182930" y="1025730"/>
            <a:ext cx="1871025" cy="6773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版权声明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5816600" y="1852612"/>
            <a:ext cx="558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3000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662" b="2546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PA-文本框 6"/>
          <p:cNvSpPr txBox="1"/>
          <p:nvPr/>
        </p:nvSpPr>
        <p:spPr>
          <a:xfrm>
            <a:off x="3289371" y="2241863"/>
            <a:ext cx="587701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dist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8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感谢聆听</a:t>
            </a:r>
          </a:p>
        </p:txBody>
      </p:sp>
      <p:sp>
        <p:nvSpPr>
          <p:cNvPr id="8" name="PA-文本框 7"/>
          <p:cNvSpPr txBox="1"/>
          <p:nvPr/>
        </p:nvSpPr>
        <p:spPr>
          <a:xfrm>
            <a:off x="5112847" y="4212541"/>
            <a:ext cx="2230056" cy="519351"/>
          </a:xfrm>
          <a:prstGeom prst="roundRect">
            <a:avLst>
              <a:gd name="adj" fmla="val 50000"/>
            </a:avLst>
          </a:prstGeom>
          <a:solidFill>
            <a:srgbClr val="7030A0"/>
          </a:solidFill>
          <a:ln w="3175">
            <a:solidFill>
              <a:schemeClr val="bg1"/>
            </a:solidFill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汇报人：</a:t>
            </a:r>
            <a:r>
              <a:rPr kumimoji="0" lang="en-US" altLang="zh-CN" sz="18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xippt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cs typeface="OPPOSans R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9" name="PA-文本框 8"/>
          <p:cNvSpPr txBox="1"/>
          <p:nvPr/>
        </p:nvSpPr>
        <p:spPr>
          <a:xfrm>
            <a:off x="3025619" y="3625196"/>
            <a:ext cx="64045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dist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PEOPLE'S EDUCATION EDITION LANGUAGE SECOND GRADE FIRST VOLUME</a:t>
            </a:r>
          </a:p>
        </p:txBody>
      </p:sp>
      <p:sp>
        <p:nvSpPr>
          <p:cNvPr id="10" name="PA-文本框 6"/>
          <p:cNvSpPr txBox="1"/>
          <p:nvPr/>
        </p:nvSpPr>
        <p:spPr>
          <a:xfrm>
            <a:off x="3995539" y="1810401"/>
            <a:ext cx="44646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dist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语文  二年级  上册   配人教版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162560" y="284480"/>
            <a:ext cx="2661027" cy="638056"/>
            <a:chOff x="162560" y="284480"/>
            <a:chExt cx="2661027" cy="638056"/>
          </a:xfrm>
        </p:grpSpPr>
        <p:sp>
          <p:nvSpPr>
            <p:cNvPr id="6" name="矩形: 圆角 1"/>
            <p:cNvSpPr/>
            <p:nvPr/>
          </p:nvSpPr>
          <p:spPr>
            <a:xfrm>
              <a:off x="162560" y="284480"/>
              <a:ext cx="2661027" cy="638056"/>
            </a:xfrm>
            <a:prstGeom prst="roundRect">
              <a:avLst>
                <a:gd name="adj" fmla="val 50000"/>
              </a:avLst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" name="smiling-tooth-with-hands_33918"/>
            <p:cNvSpPr>
              <a:spLocks noChangeAspect="1"/>
            </p:cNvSpPr>
            <p:nvPr/>
          </p:nvSpPr>
          <p:spPr bwMode="auto">
            <a:xfrm>
              <a:off x="473896" y="453715"/>
              <a:ext cx="340631" cy="340631"/>
            </a:xfrm>
            <a:custGeom>
              <a:avLst/>
              <a:gdLst>
                <a:gd name="T0" fmla="*/ 12000 w 12800"/>
                <a:gd name="T1" fmla="*/ 11200 h 12800"/>
                <a:gd name="T2" fmla="*/ 7176 w 12800"/>
                <a:gd name="T3" fmla="*/ 12121 h 12800"/>
                <a:gd name="T4" fmla="*/ 6400 w 12800"/>
                <a:gd name="T5" fmla="*/ 12800 h 12800"/>
                <a:gd name="T6" fmla="*/ 5624 w 12800"/>
                <a:gd name="T7" fmla="*/ 12121 h 12800"/>
                <a:gd name="T8" fmla="*/ 800 w 12800"/>
                <a:gd name="T9" fmla="*/ 11200 h 12800"/>
                <a:gd name="T10" fmla="*/ 0 w 12800"/>
                <a:gd name="T11" fmla="*/ 10400 h 12800"/>
                <a:gd name="T12" fmla="*/ 0 w 12800"/>
                <a:gd name="T13" fmla="*/ 800 h 12800"/>
                <a:gd name="T14" fmla="*/ 800 w 12800"/>
                <a:gd name="T15" fmla="*/ 0 h 12800"/>
                <a:gd name="T16" fmla="*/ 879 w 12800"/>
                <a:gd name="T17" fmla="*/ 16 h 12800"/>
                <a:gd name="T18" fmla="*/ 6400 w 12800"/>
                <a:gd name="T19" fmla="*/ 1600 h 12800"/>
                <a:gd name="T20" fmla="*/ 11921 w 12800"/>
                <a:gd name="T21" fmla="*/ 16 h 12800"/>
                <a:gd name="T22" fmla="*/ 12000 w 12800"/>
                <a:gd name="T23" fmla="*/ 0 h 12800"/>
                <a:gd name="T24" fmla="*/ 12800 w 12800"/>
                <a:gd name="T25" fmla="*/ 800 h 12800"/>
                <a:gd name="T26" fmla="*/ 12800 w 12800"/>
                <a:gd name="T27" fmla="*/ 10400 h 12800"/>
                <a:gd name="T28" fmla="*/ 12000 w 12800"/>
                <a:gd name="T29" fmla="*/ 11200 h 12800"/>
                <a:gd name="T30" fmla="*/ 5600 w 12800"/>
                <a:gd name="T31" fmla="*/ 2507 h 12800"/>
                <a:gd name="T32" fmla="*/ 1600 w 12800"/>
                <a:gd name="T33" fmla="*/ 1670 h 12800"/>
                <a:gd name="T34" fmla="*/ 1600 w 12800"/>
                <a:gd name="T35" fmla="*/ 9643 h 12800"/>
                <a:gd name="T36" fmla="*/ 5600 w 12800"/>
                <a:gd name="T37" fmla="*/ 10400 h 12800"/>
                <a:gd name="T38" fmla="*/ 5600 w 12800"/>
                <a:gd name="T39" fmla="*/ 2507 h 12800"/>
                <a:gd name="T40" fmla="*/ 11200 w 12800"/>
                <a:gd name="T41" fmla="*/ 1670 h 12800"/>
                <a:gd name="T42" fmla="*/ 7200 w 12800"/>
                <a:gd name="T43" fmla="*/ 2506 h 12800"/>
                <a:gd name="T44" fmla="*/ 7200 w 12800"/>
                <a:gd name="T45" fmla="*/ 10400 h 12800"/>
                <a:gd name="T46" fmla="*/ 11200 w 12800"/>
                <a:gd name="T47" fmla="*/ 9644 h 12800"/>
                <a:gd name="T48" fmla="*/ 11200 w 12800"/>
                <a:gd name="T49" fmla="*/ 1670 h 12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800" h="12800">
                  <a:moveTo>
                    <a:pt x="12000" y="11200"/>
                  </a:moveTo>
                  <a:cubicBezTo>
                    <a:pt x="10776" y="11254"/>
                    <a:pt x="8442" y="11463"/>
                    <a:pt x="7176" y="12121"/>
                  </a:cubicBezTo>
                  <a:cubicBezTo>
                    <a:pt x="7116" y="12503"/>
                    <a:pt x="6799" y="12800"/>
                    <a:pt x="6400" y="12800"/>
                  </a:cubicBezTo>
                  <a:cubicBezTo>
                    <a:pt x="6002" y="12800"/>
                    <a:pt x="5684" y="12503"/>
                    <a:pt x="5624" y="12121"/>
                  </a:cubicBezTo>
                  <a:cubicBezTo>
                    <a:pt x="4358" y="11463"/>
                    <a:pt x="2024" y="11254"/>
                    <a:pt x="800" y="11200"/>
                  </a:cubicBezTo>
                  <a:cubicBezTo>
                    <a:pt x="358" y="11200"/>
                    <a:pt x="0" y="10842"/>
                    <a:pt x="0" y="10400"/>
                  </a:cubicBezTo>
                  <a:lnTo>
                    <a:pt x="0" y="800"/>
                  </a:lnTo>
                  <a:cubicBezTo>
                    <a:pt x="0" y="358"/>
                    <a:pt x="358" y="0"/>
                    <a:pt x="800" y="0"/>
                  </a:cubicBezTo>
                  <a:cubicBezTo>
                    <a:pt x="828" y="0"/>
                    <a:pt x="851" y="14"/>
                    <a:pt x="879" y="16"/>
                  </a:cubicBezTo>
                  <a:cubicBezTo>
                    <a:pt x="6381" y="158"/>
                    <a:pt x="6400" y="1600"/>
                    <a:pt x="6400" y="1600"/>
                  </a:cubicBezTo>
                  <a:cubicBezTo>
                    <a:pt x="6400" y="1600"/>
                    <a:pt x="6419" y="158"/>
                    <a:pt x="11921" y="16"/>
                  </a:cubicBezTo>
                  <a:cubicBezTo>
                    <a:pt x="11949" y="14"/>
                    <a:pt x="11972" y="0"/>
                    <a:pt x="12000" y="0"/>
                  </a:cubicBezTo>
                  <a:cubicBezTo>
                    <a:pt x="12442" y="0"/>
                    <a:pt x="12800" y="358"/>
                    <a:pt x="12800" y="800"/>
                  </a:cubicBezTo>
                  <a:lnTo>
                    <a:pt x="12800" y="10400"/>
                  </a:lnTo>
                  <a:cubicBezTo>
                    <a:pt x="12800" y="10842"/>
                    <a:pt x="12442" y="11200"/>
                    <a:pt x="12000" y="11200"/>
                  </a:cubicBezTo>
                  <a:close/>
                  <a:moveTo>
                    <a:pt x="5600" y="2507"/>
                  </a:moveTo>
                  <a:cubicBezTo>
                    <a:pt x="4568" y="1982"/>
                    <a:pt x="2861" y="1764"/>
                    <a:pt x="1600" y="1670"/>
                  </a:cubicBezTo>
                  <a:lnTo>
                    <a:pt x="1600" y="9643"/>
                  </a:lnTo>
                  <a:cubicBezTo>
                    <a:pt x="3747" y="9753"/>
                    <a:pt x="4949" y="10074"/>
                    <a:pt x="5600" y="10400"/>
                  </a:cubicBezTo>
                  <a:lnTo>
                    <a:pt x="5600" y="2507"/>
                  </a:lnTo>
                  <a:close/>
                  <a:moveTo>
                    <a:pt x="11200" y="1670"/>
                  </a:moveTo>
                  <a:cubicBezTo>
                    <a:pt x="9940" y="1764"/>
                    <a:pt x="8232" y="1982"/>
                    <a:pt x="7200" y="2506"/>
                  </a:cubicBezTo>
                  <a:lnTo>
                    <a:pt x="7200" y="10400"/>
                  </a:lnTo>
                  <a:cubicBezTo>
                    <a:pt x="7851" y="10074"/>
                    <a:pt x="9052" y="9753"/>
                    <a:pt x="11200" y="9644"/>
                  </a:cubicBezTo>
                  <a:lnTo>
                    <a:pt x="11200" y="167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835052" y="325761"/>
              <a:ext cx="198853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>
                <a:defRPr/>
              </a:pPr>
              <a:r>
                <a:rPr lang="zh-CN" altLang="en-US" sz="3200" dirty="0">
                  <a:solidFill>
                    <a:prstClr val="white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课文导入</a:t>
              </a:r>
            </a:p>
          </p:txBody>
        </p:sp>
      </p:grp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38606" y="1632030"/>
            <a:ext cx="7870265" cy="4148284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矩形 4"/>
          <p:cNvSpPr>
            <a:spLocks noChangeArrowheads="1"/>
          </p:cNvSpPr>
          <p:nvPr/>
        </p:nvSpPr>
        <p:spPr bwMode="auto">
          <a:xfrm>
            <a:off x="644211" y="1197137"/>
            <a:ext cx="5448300" cy="4710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        </a:t>
            </a: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凡是大气中因悬浮的水汽凝结，能见度低于</a:t>
            </a: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千米时，气象学称这种天气现象为</a:t>
            </a:r>
            <a:r>
              <a: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雾</a:t>
            </a: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。雾的出现以春季二至四月间较多。 雾形成的条件</a:t>
            </a: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: </a:t>
            </a: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一是冷却，二是加湿，增加水汽含量。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6809" y="2049864"/>
            <a:ext cx="4486386" cy="3201224"/>
          </a:xfrm>
          <a:prstGeom prst="rect">
            <a:avLst/>
          </a:prstGeom>
          <a:effectLst>
            <a:softEdge rad="127000"/>
          </a:effectLst>
        </p:spPr>
      </p:pic>
      <p:grpSp>
        <p:nvGrpSpPr>
          <p:cNvPr id="5" name="组合 4"/>
          <p:cNvGrpSpPr/>
          <p:nvPr/>
        </p:nvGrpSpPr>
        <p:grpSpPr>
          <a:xfrm>
            <a:off x="162560" y="284480"/>
            <a:ext cx="2731365" cy="638056"/>
            <a:chOff x="162560" y="284480"/>
            <a:chExt cx="2661027" cy="638056"/>
          </a:xfrm>
        </p:grpSpPr>
        <p:sp>
          <p:nvSpPr>
            <p:cNvPr id="7" name="矩形: 圆角 1"/>
            <p:cNvSpPr/>
            <p:nvPr/>
          </p:nvSpPr>
          <p:spPr>
            <a:xfrm>
              <a:off x="162560" y="284480"/>
              <a:ext cx="2661027" cy="638056"/>
            </a:xfrm>
            <a:prstGeom prst="roundRect">
              <a:avLst>
                <a:gd name="adj" fmla="val 50000"/>
              </a:avLst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" name="smiling-tooth-with-hands_33918"/>
            <p:cNvSpPr>
              <a:spLocks noChangeAspect="1"/>
            </p:cNvSpPr>
            <p:nvPr/>
          </p:nvSpPr>
          <p:spPr bwMode="auto">
            <a:xfrm>
              <a:off x="473896" y="453715"/>
              <a:ext cx="340631" cy="340631"/>
            </a:xfrm>
            <a:custGeom>
              <a:avLst/>
              <a:gdLst>
                <a:gd name="T0" fmla="*/ 12000 w 12800"/>
                <a:gd name="T1" fmla="*/ 11200 h 12800"/>
                <a:gd name="T2" fmla="*/ 7176 w 12800"/>
                <a:gd name="T3" fmla="*/ 12121 h 12800"/>
                <a:gd name="T4" fmla="*/ 6400 w 12800"/>
                <a:gd name="T5" fmla="*/ 12800 h 12800"/>
                <a:gd name="T6" fmla="*/ 5624 w 12800"/>
                <a:gd name="T7" fmla="*/ 12121 h 12800"/>
                <a:gd name="T8" fmla="*/ 800 w 12800"/>
                <a:gd name="T9" fmla="*/ 11200 h 12800"/>
                <a:gd name="T10" fmla="*/ 0 w 12800"/>
                <a:gd name="T11" fmla="*/ 10400 h 12800"/>
                <a:gd name="T12" fmla="*/ 0 w 12800"/>
                <a:gd name="T13" fmla="*/ 800 h 12800"/>
                <a:gd name="T14" fmla="*/ 800 w 12800"/>
                <a:gd name="T15" fmla="*/ 0 h 12800"/>
                <a:gd name="T16" fmla="*/ 879 w 12800"/>
                <a:gd name="T17" fmla="*/ 16 h 12800"/>
                <a:gd name="T18" fmla="*/ 6400 w 12800"/>
                <a:gd name="T19" fmla="*/ 1600 h 12800"/>
                <a:gd name="T20" fmla="*/ 11921 w 12800"/>
                <a:gd name="T21" fmla="*/ 16 h 12800"/>
                <a:gd name="T22" fmla="*/ 12000 w 12800"/>
                <a:gd name="T23" fmla="*/ 0 h 12800"/>
                <a:gd name="T24" fmla="*/ 12800 w 12800"/>
                <a:gd name="T25" fmla="*/ 800 h 12800"/>
                <a:gd name="T26" fmla="*/ 12800 w 12800"/>
                <a:gd name="T27" fmla="*/ 10400 h 12800"/>
                <a:gd name="T28" fmla="*/ 12000 w 12800"/>
                <a:gd name="T29" fmla="*/ 11200 h 12800"/>
                <a:gd name="T30" fmla="*/ 5600 w 12800"/>
                <a:gd name="T31" fmla="*/ 2507 h 12800"/>
                <a:gd name="T32" fmla="*/ 1600 w 12800"/>
                <a:gd name="T33" fmla="*/ 1670 h 12800"/>
                <a:gd name="T34" fmla="*/ 1600 w 12800"/>
                <a:gd name="T35" fmla="*/ 9643 h 12800"/>
                <a:gd name="T36" fmla="*/ 5600 w 12800"/>
                <a:gd name="T37" fmla="*/ 10400 h 12800"/>
                <a:gd name="T38" fmla="*/ 5600 w 12800"/>
                <a:gd name="T39" fmla="*/ 2507 h 12800"/>
                <a:gd name="T40" fmla="*/ 11200 w 12800"/>
                <a:gd name="T41" fmla="*/ 1670 h 12800"/>
                <a:gd name="T42" fmla="*/ 7200 w 12800"/>
                <a:gd name="T43" fmla="*/ 2506 h 12800"/>
                <a:gd name="T44" fmla="*/ 7200 w 12800"/>
                <a:gd name="T45" fmla="*/ 10400 h 12800"/>
                <a:gd name="T46" fmla="*/ 11200 w 12800"/>
                <a:gd name="T47" fmla="*/ 9644 h 12800"/>
                <a:gd name="T48" fmla="*/ 11200 w 12800"/>
                <a:gd name="T49" fmla="*/ 1670 h 12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800" h="12800">
                  <a:moveTo>
                    <a:pt x="12000" y="11200"/>
                  </a:moveTo>
                  <a:cubicBezTo>
                    <a:pt x="10776" y="11254"/>
                    <a:pt x="8442" y="11463"/>
                    <a:pt x="7176" y="12121"/>
                  </a:cubicBezTo>
                  <a:cubicBezTo>
                    <a:pt x="7116" y="12503"/>
                    <a:pt x="6799" y="12800"/>
                    <a:pt x="6400" y="12800"/>
                  </a:cubicBezTo>
                  <a:cubicBezTo>
                    <a:pt x="6002" y="12800"/>
                    <a:pt x="5684" y="12503"/>
                    <a:pt x="5624" y="12121"/>
                  </a:cubicBezTo>
                  <a:cubicBezTo>
                    <a:pt x="4358" y="11463"/>
                    <a:pt x="2024" y="11254"/>
                    <a:pt x="800" y="11200"/>
                  </a:cubicBezTo>
                  <a:cubicBezTo>
                    <a:pt x="358" y="11200"/>
                    <a:pt x="0" y="10842"/>
                    <a:pt x="0" y="10400"/>
                  </a:cubicBezTo>
                  <a:lnTo>
                    <a:pt x="0" y="800"/>
                  </a:lnTo>
                  <a:cubicBezTo>
                    <a:pt x="0" y="358"/>
                    <a:pt x="358" y="0"/>
                    <a:pt x="800" y="0"/>
                  </a:cubicBezTo>
                  <a:cubicBezTo>
                    <a:pt x="828" y="0"/>
                    <a:pt x="851" y="14"/>
                    <a:pt x="879" y="16"/>
                  </a:cubicBezTo>
                  <a:cubicBezTo>
                    <a:pt x="6381" y="158"/>
                    <a:pt x="6400" y="1600"/>
                    <a:pt x="6400" y="1600"/>
                  </a:cubicBezTo>
                  <a:cubicBezTo>
                    <a:pt x="6400" y="1600"/>
                    <a:pt x="6419" y="158"/>
                    <a:pt x="11921" y="16"/>
                  </a:cubicBezTo>
                  <a:cubicBezTo>
                    <a:pt x="11949" y="14"/>
                    <a:pt x="11972" y="0"/>
                    <a:pt x="12000" y="0"/>
                  </a:cubicBezTo>
                  <a:cubicBezTo>
                    <a:pt x="12442" y="0"/>
                    <a:pt x="12800" y="358"/>
                    <a:pt x="12800" y="800"/>
                  </a:cubicBezTo>
                  <a:lnTo>
                    <a:pt x="12800" y="10400"/>
                  </a:lnTo>
                  <a:cubicBezTo>
                    <a:pt x="12800" y="10842"/>
                    <a:pt x="12442" y="11200"/>
                    <a:pt x="12000" y="11200"/>
                  </a:cubicBezTo>
                  <a:close/>
                  <a:moveTo>
                    <a:pt x="5600" y="2507"/>
                  </a:moveTo>
                  <a:cubicBezTo>
                    <a:pt x="4568" y="1982"/>
                    <a:pt x="2861" y="1764"/>
                    <a:pt x="1600" y="1670"/>
                  </a:cubicBezTo>
                  <a:lnTo>
                    <a:pt x="1600" y="9643"/>
                  </a:lnTo>
                  <a:cubicBezTo>
                    <a:pt x="3747" y="9753"/>
                    <a:pt x="4949" y="10074"/>
                    <a:pt x="5600" y="10400"/>
                  </a:cubicBezTo>
                  <a:lnTo>
                    <a:pt x="5600" y="2507"/>
                  </a:lnTo>
                  <a:close/>
                  <a:moveTo>
                    <a:pt x="11200" y="1670"/>
                  </a:moveTo>
                  <a:cubicBezTo>
                    <a:pt x="9940" y="1764"/>
                    <a:pt x="8232" y="1982"/>
                    <a:pt x="7200" y="2506"/>
                  </a:cubicBezTo>
                  <a:lnTo>
                    <a:pt x="7200" y="10400"/>
                  </a:lnTo>
                  <a:cubicBezTo>
                    <a:pt x="7851" y="10074"/>
                    <a:pt x="9052" y="9753"/>
                    <a:pt x="11200" y="9644"/>
                  </a:cubicBezTo>
                  <a:lnTo>
                    <a:pt x="11200" y="167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835052" y="325761"/>
              <a:ext cx="198853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>
                <a:defRPr/>
              </a:pPr>
              <a:r>
                <a:rPr lang="zh-CN" altLang="en-US" sz="3200" dirty="0">
                  <a:solidFill>
                    <a:prstClr val="white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课文导入</a:t>
              </a:r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5" name="组合 22529"/>
          <p:cNvGrpSpPr/>
          <p:nvPr/>
        </p:nvGrpSpPr>
        <p:grpSpPr bwMode="auto">
          <a:xfrm>
            <a:off x="1657874" y="2632931"/>
            <a:ext cx="1979613" cy="1760537"/>
            <a:chOff x="0" y="0"/>
            <a:chExt cx="864" cy="720"/>
          </a:xfrm>
        </p:grpSpPr>
        <p:sp>
          <p:nvSpPr>
            <p:cNvPr id="11266" name="矩形 22530"/>
            <p:cNvSpPr>
              <a:spLocks noChangeArrowheads="1"/>
            </p:cNvSpPr>
            <p:nvPr/>
          </p:nvSpPr>
          <p:spPr bwMode="auto">
            <a:xfrm>
              <a:off x="0" y="0"/>
              <a:ext cx="864" cy="720"/>
            </a:xfrm>
            <a:prstGeom prst="rect">
              <a:avLst/>
            </a:prstGeom>
            <a:solidFill>
              <a:srgbClr val="FFCCFF"/>
            </a:solidFill>
            <a:ln w="9525">
              <a:solidFill>
                <a:schemeClr val="tx1"/>
              </a:solidFill>
              <a:miter lim="800000"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267" name="直接连接符 22531"/>
            <p:cNvSpPr>
              <a:spLocks noChangeShapeType="1"/>
            </p:cNvSpPr>
            <p:nvPr/>
          </p:nvSpPr>
          <p:spPr bwMode="auto">
            <a:xfrm>
              <a:off x="432" y="0"/>
              <a:ext cx="0" cy="7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268" name="直接连接符 22532"/>
            <p:cNvSpPr>
              <a:spLocks noChangeShapeType="1"/>
            </p:cNvSpPr>
            <p:nvPr/>
          </p:nvSpPr>
          <p:spPr bwMode="auto">
            <a:xfrm>
              <a:off x="0" y="336"/>
              <a:ext cx="8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1270" name="矩形 3"/>
          <p:cNvSpPr>
            <a:spLocks noChangeArrowheads="1"/>
          </p:cNvSpPr>
          <p:nvPr/>
        </p:nvSpPr>
        <p:spPr bwMode="auto">
          <a:xfrm>
            <a:off x="2067449" y="2393218"/>
            <a:ext cx="1036638" cy="1911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880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雾</a:t>
            </a:r>
          </a:p>
        </p:txBody>
      </p:sp>
      <p:grpSp>
        <p:nvGrpSpPr>
          <p:cNvPr id="11271" name="组合 22529"/>
          <p:cNvGrpSpPr/>
          <p:nvPr/>
        </p:nvGrpSpPr>
        <p:grpSpPr bwMode="auto">
          <a:xfrm>
            <a:off x="3958162" y="2634518"/>
            <a:ext cx="1978025" cy="1762125"/>
            <a:chOff x="0" y="0"/>
            <a:chExt cx="864" cy="720"/>
          </a:xfrm>
        </p:grpSpPr>
        <p:sp>
          <p:nvSpPr>
            <p:cNvPr id="11272" name="矩形 22530"/>
            <p:cNvSpPr>
              <a:spLocks noChangeArrowheads="1"/>
            </p:cNvSpPr>
            <p:nvPr/>
          </p:nvSpPr>
          <p:spPr bwMode="auto">
            <a:xfrm>
              <a:off x="0" y="0"/>
              <a:ext cx="864" cy="720"/>
            </a:xfrm>
            <a:prstGeom prst="rect">
              <a:avLst/>
            </a:prstGeom>
            <a:solidFill>
              <a:srgbClr val="FFCCFF"/>
            </a:solidFill>
            <a:ln w="9525">
              <a:solidFill>
                <a:schemeClr val="tx1"/>
              </a:solidFill>
              <a:miter lim="800000"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273" name="直接连接符 22531"/>
            <p:cNvSpPr>
              <a:spLocks noChangeShapeType="1"/>
            </p:cNvSpPr>
            <p:nvPr/>
          </p:nvSpPr>
          <p:spPr bwMode="auto">
            <a:xfrm>
              <a:off x="432" y="0"/>
              <a:ext cx="0" cy="7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274" name="直接连接符 22532"/>
            <p:cNvSpPr>
              <a:spLocks noChangeShapeType="1"/>
            </p:cNvSpPr>
            <p:nvPr/>
          </p:nvSpPr>
          <p:spPr bwMode="auto">
            <a:xfrm>
              <a:off x="0" y="336"/>
              <a:ext cx="8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1275" name="组合 22529"/>
          <p:cNvGrpSpPr/>
          <p:nvPr/>
        </p:nvGrpSpPr>
        <p:grpSpPr bwMode="auto">
          <a:xfrm>
            <a:off x="8584137" y="2632931"/>
            <a:ext cx="1979612" cy="1760537"/>
            <a:chOff x="0" y="0"/>
            <a:chExt cx="864" cy="720"/>
          </a:xfrm>
        </p:grpSpPr>
        <p:sp>
          <p:nvSpPr>
            <p:cNvPr id="11276" name="矩形 22530"/>
            <p:cNvSpPr>
              <a:spLocks noChangeArrowheads="1"/>
            </p:cNvSpPr>
            <p:nvPr/>
          </p:nvSpPr>
          <p:spPr bwMode="auto">
            <a:xfrm>
              <a:off x="0" y="0"/>
              <a:ext cx="864" cy="720"/>
            </a:xfrm>
            <a:prstGeom prst="rect">
              <a:avLst/>
            </a:prstGeom>
            <a:solidFill>
              <a:srgbClr val="FFCCFF"/>
            </a:solidFill>
            <a:ln w="9525">
              <a:solidFill>
                <a:schemeClr val="tx1"/>
              </a:solidFill>
              <a:miter lim="800000"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277" name="直接连接符 22531"/>
            <p:cNvSpPr>
              <a:spLocks noChangeShapeType="1"/>
            </p:cNvSpPr>
            <p:nvPr/>
          </p:nvSpPr>
          <p:spPr bwMode="auto">
            <a:xfrm>
              <a:off x="432" y="0"/>
              <a:ext cx="0" cy="7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278" name="直接连接符 22532"/>
            <p:cNvSpPr>
              <a:spLocks noChangeShapeType="1"/>
            </p:cNvSpPr>
            <p:nvPr/>
          </p:nvSpPr>
          <p:spPr bwMode="auto">
            <a:xfrm>
              <a:off x="0" y="336"/>
              <a:ext cx="8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1279" name="组合 22529"/>
          <p:cNvGrpSpPr/>
          <p:nvPr/>
        </p:nvGrpSpPr>
        <p:grpSpPr bwMode="auto">
          <a:xfrm>
            <a:off x="6271149" y="2639281"/>
            <a:ext cx="1978025" cy="1760537"/>
            <a:chOff x="0" y="0"/>
            <a:chExt cx="864" cy="720"/>
          </a:xfrm>
        </p:grpSpPr>
        <p:sp>
          <p:nvSpPr>
            <p:cNvPr id="11280" name="矩形 22530"/>
            <p:cNvSpPr>
              <a:spLocks noChangeArrowheads="1"/>
            </p:cNvSpPr>
            <p:nvPr/>
          </p:nvSpPr>
          <p:spPr bwMode="auto">
            <a:xfrm>
              <a:off x="0" y="0"/>
              <a:ext cx="864" cy="720"/>
            </a:xfrm>
            <a:prstGeom prst="rect">
              <a:avLst/>
            </a:prstGeom>
            <a:solidFill>
              <a:srgbClr val="FFCCFF"/>
            </a:solidFill>
            <a:ln w="9525">
              <a:solidFill>
                <a:schemeClr val="tx1"/>
              </a:solidFill>
              <a:miter lim="800000"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281" name="直接连接符 22531"/>
            <p:cNvSpPr>
              <a:spLocks noChangeShapeType="1"/>
            </p:cNvSpPr>
            <p:nvPr/>
          </p:nvSpPr>
          <p:spPr bwMode="auto">
            <a:xfrm>
              <a:off x="432" y="0"/>
              <a:ext cx="0" cy="7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282" name="直接连接符 22532"/>
            <p:cNvSpPr>
              <a:spLocks noChangeShapeType="1"/>
            </p:cNvSpPr>
            <p:nvPr/>
          </p:nvSpPr>
          <p:spPr bwMode="auto">
            <a:xfrm>
              <a:off x="0" y="336"/>
              <a:ext cx="8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1283" name="矩形 20"/>
          <p:cNvSpPr>
            <a:spLocks noChangeArrowheads="1"/>
          </p:cNvSpPr>
          <p:nvPr/>
        </p:nvSpPr>
        <p:spPr bwMode="auto">
          <a:xfrm>
            <a:off x="4343924" y="2393218"/>
            <a:ext cx="1036638" cy="1911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880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藏</a:t>
            </a:r>
          </a:p>
        </p:txBody>
      </p:sp>
      <p:sp>
        <p:nvSpPr>
          <p:cNvPr id="11284" name="矩形 21"/>
          <p:cNvSpPr>
            <a:spLocks noChangeArrowheads="1"/>
          </p:cNvSpPr>
          <p:nvPr/>
        </p:nvSpPr>
        <p:spPr bwMode="auto">
          <a:xfrm>
            <a:off x="6642624" y="2393218"/>
            <a:ext cx="1038225" cy="1911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880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霎</a:t>
            </a:r>
          </a:p>
        </p:txBody>
      </p:sp>
      <p:sp>
        <p:nvSpPr>
          <p:cNvPr id="11285" name="矩形 22"/>
          <p:cNvSpPr>
            <a:spLocks noChangeArrowheads="1"/>
          </p:cNvSpPr>
          <p:nvPr/>
        </p:nvSpPr>
        <p:spPr bwMode="auto">
          <a:xfrm>
            <a:off x="8942912" y="2312256"/>
            <a:ext cx="1036637" cy="1911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880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露</a:t>
            </a:r>
          </a:p>
        </p:txBody>
      </p:sp>
      <p:grpSp>
        <p:nvGrpSpPr>
          <p:cNvPr id="23" name="组合 22"/>
          <p:cNvGrpSpPr/>
          <p:nvPr/>
        </p:nvGrpSpPr>
        <p:grpSpPr>
          <a:xfrm>
            <a:off x="162560" y="284480"/>
            <a:ext cx="2731365" cy="638056"/>
            <a:chOff x="162560" y="284480"/>
            <a:chExt cx="2731365" cy="638056"/>
          </a:xfrm>
        </p:grpSpPr>
        <p:sp>
          <p:nvSpPr>
            <p:cNvPr id="24" name="矩形: 圆角 1"/>
            <p:cNvSpPr/>
            <p:nvPr/>
          </p:nvSpPr>
          <p:spPr>
            <a:xfrm>
              <a:off x="162560" y="284480"/>
              <a:ext cx="2731365" cy="638056"/>
            </a:xfrm>
            <a:prstGeom prst="roundRect">
              <a:avLst>
                <a:gd name="adj" fmla="val 50000"/>
              </a:avLst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5" name="smiling-tooth-with-hands_33918"/>
            <p:cNvSpPr>
              <a:spLocks noChangeAspect="1"/>
            </p:cNvSpPr>
            <p:nvPr/>
          </p:nvSpPr>
          <p:spPr bwMode="auto">
            <a:xfrm>
              <a:off x="473896" y="453715"/>
              <a:ext cx="340631" cy="340631"/>
            </a:xfrm>
            <a:custGeom>
              <a:avLst/>
              <a:gdLst>
                <a:gd name="T0" fmla="*/ 12000 w 12800"/>
                <a:gd name="T1" fmla="*/ 11200 h 12800"/>
                <a:gd name="T2" fmla="*/ 7176 w 12800"/>
                <a:gd name="T3" fmla="*/ 12121 h 12800"/>
                <a:gd name="T4" fmla="*/ 6400 w 12800"/>
                <a:gd name="T5" fmla="*/ 12800 h 12800"/>
                <a:gd name="T6" fmla="*/ 5624 w 12800"/>
                <a:gd name="T7" fmla="*/ 12121 h 12800"/>
                <a:gd name="T8" fmla="*/ 800 w 12800"/>
                <a:gd name="T9" fmla="*/ 11200 h 12800"/>
                <a:gd name="T10" fmla="*/ 0 w 12800"/>
                <a:gd name="T11" fmla="*/ 10400 h 12800"/>
                <a:gd name="T12" fmla="*/ 0 w 12800"/>
                <a:gd name="T13" fmla="*/ 800 h 12800"/>
                <a:gd name="T14" fmla="*/ 800 w 12800"/>
                <a:gd name="T15" fmla="*/ 0 h 12800"/>
                <a:gd name="T16" fmla="*/ 879 w 12800"/>
                <a:gd name="T17" fmla="*/ 16 h 12800"/>
                <a:gd name="T18" fmla="*/ 6400 w 12800"/>
                <a:gd name="T19" fmla="*/ 1600 h 12800"/>
                <a:gd name="T20" fmla="*/ 11921 w 12800"/>
                <a:gd name="T21" fmla="*/ 16 h 12800"/>
                <a:gd name="T22" fmla="*/ 12000 w 12800"/>
                <a:gd name="T23" fmla="*/ 0 h 12800"/>
                <a:gd name="T24" fmla="*/ 12800 w 12800"/>
                <a:gd name="T25" fmla="*/ 800 h 12800"/>
                <a:gd name="T26" fmla="*/ 12800 w 12800"/>
                <a:gd name="T27" fmla="*/ 10400 h 12800"/>
                <a:gd name="T28" fmla="*/ 12000 w 12800"/>
                <a:gd name="T29" fmla="*/ 11200 h 12800"/>
                <a:gd name="T30" fmla="*/ 5600 w 12800"/>
                <a:gd name="T31" fmla="*/ 2507 h 12800"/>
                <a:gd name="T32" fmla="*/ 1600 w 12800"/>
                <a:gd name="T33" fmla="*/ 1670 h 12800"/>
                <a:gd name="T34" fmla="*/ 1600 w 12800"/>
                <a:gd name="T35" fmla="*/ 9643 h 12800"/>
                <a:gd name="T36" fmla="*/ 5600 w 12800"/>
                <a:gd name="T37" fmla="*/ 10400 h 12800"/>
                <a:gd name="T38" fmla="*/ 5600 w 12800"/>
                <a:gd name="T39" fmla="*/ 2507 h 12800"/>
                <a:gd name="T40" fmla="*/ 11200 w 12800"/>
                <a:gd name="T41" fmla="*/ 1670 h 12800"/>
                <a:gd name="T42" fmla="*/ 7200 w 12800"/>
                <a:gd name="T43" fmla="*/ 2506 h 12800"/>
                <a:gd name="T44" fmla="*/ 7200 w 12800"/>
                <a:gd name="T45" fmla="*/ 10400 h 12800"/>
                <a:gd name="T46" fmla="*/ 11200 w 12800"/>
                <a:gd name="T47" fmla="*/ 9644 h 12800"/>
                <a:gd name="T48" fmla="*/ 11200 w 12800"/>
                <a:gd name="T49" fmla="*/ 1670 h 12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800" h="12800">
                  <a:moveTo>
                    <a:pt x="12000" y="11200"/>
                  </a:moveTo>
                  <a:cubicBezTo>
                    <a:pt x="10776" y="11254"/>
                    <a:pt x="8442" y="11463"/>
                    <a:pt x="7176" y="12121"/>
                  </a:cubicBezTo>
                  <a:cubicBezTo>
                    <a:pt x="7116" y="12503"/>
                    <a:pt x="6799" y="12800"/>
                    <a:pt x="6400" y="12800"/>
                  </a:cubicBezTo>
                  <a:cubicBezTo>
                    <a:pt x="6002" y="12800"/>
                    <a:pt x="5684" y="12503"/>
                    <a:pt x="5624" y="12121"/>
                  </a:cubicBezTo>
                  <a:cubicBezTo>
                    <a:pt x="4358" y="11463"/>
                    <a:pt x="2024" y="11254"/>
                    <a:pt x="800" y="11200"/>
                  </a:cubicBezTo>
                  <a:cubicBezTo>
                    <a:pt x="358" y="11200"/>
                    <a:pt x="0" y="10842"/>
                    <a:pt x="0" y="10400"/>
                  </a:cubicBezTo>
                  <a:lnTo>
                    <a:pt x="0" y="800"/>
                  </a:lnTo>
                  <a:cubicBezTo>
                    <a:pt x="0" y="358"/>
                    <a:pt x="358" y="0"/>
                    <a:pt x="800" y="0"/>
                  </a:cubicBezTo>
                  <a:cubicBezTo>
                    <a:pt x="828" y="0"/>
                    <a:pt x="851" y="14"/>
                    <a:pt x="879" y="16"/>
                  </a:cubicBezTo>
                  <a:cubicBezTo>
                    <a:pt x="6381" y="158"/>
                    <a:pt x="6400" y="1600"/>
                    <a:pt x="6400" y="1600"/>
                  </a:cubicBezTo>
                  <a:cubicBezTo>
                    <a:pt x="6400" y="1600"/>
                    <a:pt x="6419" y="158"/>
                    <a:pt x="11921" y="16"/>
                  </a:cubicBezTo>
                  <a:cubicBezTo>
                    <a:pt x="11949" y="14"/>
                    <a:pt x="11972" y="0"/>
                    <a:pt x="12000" y="0"/>
                  </a:cubicBezTo>
                  <a:cubicBezTo>
                    <a:pt x="12442" y="0"/>
                    <a:pt x="12800" y="358"/>
                    <a:pt x="12800" y="800"/>
                  </a:cubicBezTo>
                  <a:lnTo>
                    <a:pt x="12800" y="10400"/>
                  </a:lnTo>
                  <a:cubicBezTo>
                    <a:pt x="12800" y="10842"/>
                    <a:pt x="12442" y="11200"/>
                    <a:pt x="12000" y="11200"/>
                  </a:cubicBezTo>
                  <a:close/>
                  <a:moveTo>
                    <a:pt x="5600" y="2507"/>
                  </a:moveTo>
                  <a:cubicBezTo>
                    <a:pt x="4568" y="1982"/>
                    <a:pt x="2861" y="1764"/>
                    <a:pt x="1600" y="1670"/>
                  </a:cubicBezTo>
                  <a:lnTo>
                    <a:pt x="1600" y="9643"/>
                  </a:lnTo>
                  <a:cubicBezTo>
                    <a:pt x="3747" y="9753"/>
                    <a:pt x="4949" y="10074"/>
                    <a:pt x="5600" y="10400"/>
                  </a:cubicBezTo>
                  <a:lnTo>
                    <a:pt x="5600" y="2507"/>
                  </a:lnTo>
                  <a:close/>
                  <a:moveTo>
                    <a:pt x="11200" y="1670"/>
                  </a:moveTo>
                  <a:cubicBezTo>
                    <a:pt x="9940" y="1764"/>
                    <a:pt x="8232" y="1982"/>
                    <a:pt x="7200" y="2506"/>
                  </a:cubicBezTo>
                  <a:lnTo>
                    <a:pt x="7200" y="10400"/>
                  </a:lnTo>
                  <a:cubicBezTo>
                    <a:pt x="7851" y="10074"/>
                    <a:pt x="9052" y="9753"/>
                    <a:pt x="11200" y="9644"/>
                  </a:cubicBezTo>
                  <a:lnTo>
                    <a:pt x="11200" y="167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835052" y="325761"/>
              <a:ext cx="198853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>
                <a:defRPr/>
              </a:pPr>
              <a:r>
                <a:rPr lang="zh-CN" altLang="en-US" sz="3200" dirty="0">
                  <a:solidFill>
                    <a:prstClr val="white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字词积累</a:t>
              </a:r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2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2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2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2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2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2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2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2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2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0" grpId="0"/>
      <p:bldP spid="11283" grpId="0"/>
      <p:bldP spid="11284" grpId="0"/>
      <p:bldP spid="1128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对角圆角矩形 1"/>
          <p:cNvSpPr/>
          <p:nvPr/>
        </p:nvSpPr>
        <p:spPr>
          <a:xfrm>
            <a:off x="1431403" y="1333678"/>
            <a:ext cx="9329195" cy="4430514"/>
          </a:xfrm>
          <a:prstGeom prst="round2DiagRect">
            <a:avLst/>
          </a:prstGeom>
          <a:solidFill>
            <a:srgbClr val="C9A6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290" name="矩形 4"/>
          <p:cNvSpPr>
            <a:spLocks noChangeArrowheads="1"/>
          </p:cNvSpPr>
          <p:nvPr/>
        </p:nvSpPr>
        <p:spPr bwMode="auto">
          <a:xfrm>
            <a:off x="1931452" y="2503960"/>
            <a:ext cx="9307565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        从前有一片雾，他是个</a:t>
            </a:r>
            <a:r>
              <a: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又</a:t>
            </a:r>
            <a:r>
              <a: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淘气</a:t>
            </a:r>
            <a:r>
              <a: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又</a:t>
            </a:r>
            <a:r>
              <a: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顽皮的孩子。</a:t>
            </a:r>
          </a:p>
        </p:txBody>
      </p:sp>
      <p:sp>
        <p:nvSpPr>
          <p:cNvPr id="12291" name="矩形 5"/>
          <p:cNvSpPr>
            <a:spLocks noChangeArrowheads="1"/>
          </p:cNvSpPr>
          <p:nvPr/>
        </p:nvSpPr>
        <p:spPr bwMode="auto">
          <a:xfrm>
            <a:off x="2383689" y="3653766"/>
            <a:ext cx="8432408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    运用了</a:t>
            </a:r>
            <a:r>
              <a: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拟人</a:t>
            </a:r>
            <a:r>
              <a: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的修辞手法，把雾比作孩子。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162560" y="284480"/>
            <a:ext cx="2781607" cy="638056"/>
            <a:chOff x="162560" y="284480"/>
            <a:chExt cx="2781607" cy="638056"/>
          </a:xfrm>
        </p:grpSpPr>
        <p:sp>
          <p:nvSpPr>
            <p:cNvPr id="8" name="矩形: 圆角 1"/>
            <p:cNvSpPr/>
            <p:nvPr/>
          </p:nvSpPr>
          <p:spPr>
            <a:xfrm>
              <a:off x="162560" y="284480"/>
              <a:ext cx="2781607" cy="638056"/>
            </a:xfrm>
            <a:prstGeom prst="roundRect">
              <a:avLst>
                <a:gd name="adj" fmla="val 50000"/>
              </a:avLst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" name="smiling-tooth-with-hands_33918"/>
            <p:cNvSpPr>
              <a:spLocks noChangeAspect="1"/>
            </p:cNvSpPr>
            <p:nvPr/>
          </p:nvSpPr>
          <p:spPr bwMode="auto">
            <a:xfrm>
              <a:off x="473896" y="453715"/>
              <a:ext cx="340631" cy="340631"/>
            </a:xfrm>
            <a:custGeom>
              <a:avLst/>
              <a:gdLst>
                <a:gd name="T0" fmla="*/ 12000 w 12800"/>
                <a:gd name="T1" fmla="*/ 11200 h 12800"/>
                <a:gd name="T2" fmla="*/ 7176 w 12800"/>
                <a:gd name="T3" fmla="*/ 12121 h 12800"/>
                <a:gd name="T4" fmla="*/ 6400 w 12800"/>
                <a:gd name="T5" fmla="*/ 12800 h 12800"/>
                <a:gd name="T6" fmla="*/ 5624 w 12800"/>
                <a:gd name="T7" fmla="*/ 12121 h 12800"/>
                <a:gd name="T8" fmla="*/ 800 w 12800"/>
                <a:gd name="T9" fmla="*/ 11200 h 12800"/>
                <a:gd name="T10" fmla="*/ 0 w 12800"/>
                <a:gd name="T11" fmla="*/ 10400 h 12800"/>
                <a:gd name="T12" fmla="*/ 0 w 12800"/>
                <a:gd name="T13" fmla="*/ 800 h 12800"/>
                <a:gd name="T14" fmla="*/ 800 w 12800"/>
                <a:gd name="T15" fmla="*/ 0 h 12800"/>
                <a:gd name="T16" fmla="*/ 879 w 12800"/>
                <a:gd name="T17" fmla="*/ 16 h 12800"/>
                <a:gd name="T18" fmla="*/ 6400 w 12800"/>
                <a:gd name="T19" fmla="*/ 1600 h 12800"/>
                <a:gd name="T20" fmla="*/ 11921 w 12800"/>
                <a:gd name="T21" fmla="*/ 16 h 12800"/>
                <a:gd name="T22" fmla="*/ 12000 w 12800"/>
                <a:gd name="T23" fmla="*/ 0 h 12800"/>
                <a:gd name="T24" fmla="*/ 12800 w 12800"/>
                <a:gd name="T25" fmla="*/ 800 h 12800"/>
                <a:gd name="T26" fmla="*/ 12800 w 12800"/>
                <a:gd name="T27" fmla="*/ 10400 h 12800"/>
                <a:gd name="T28" fmla="*/ 12000 w 12800"/>
                <a:gd name="T29" fmla="*/ 11200 h 12800"/>
                <a:gd name="T30" fmla="*/ 5600 w 12800"/>
                <a:gd name="T31" fmla="*/ 2507 h 12800"/>
                <a:gd name="T32" fmla="*/ 1600 w 12800"/>
                <a:gd name="T33" fmla="*/ 1670 h 12800"/>
                <a:gd name="T34" fmla="*/ 1600 w 12800"/>
                <a:gd name="T35" fmla="*/ 9643 h 12800"/>
                <a:gd name="T36" fmla="*/ 5600 w 12800"/>
                <a:gd name="T37" fmla="*/ 10400 h 12800"/>
                <a:gd name="T38" fmla="*/ 5600 w 12800"/>
                <a:gd name="T39" fmla="*/ 2507 h 12800"/>
                <a:gd name="T40" fmla="*/ 11200 w 12800"/>
                <a:gd name="T41" fmla="*/ 1670 h 12800"/>
                <a:gd name="T42" fmla="*/ 7200 w 12800"/>
                <a:gd name="T43" fmla="*/ 2506 h 12800"/>
                <a:gd name="T44" fmla="*/ 7200 w 12800"/>
                <a:gd name="T45" fmla="*/ 10400 h 12800"/>
                <a:gd name="T46" fmla="*/ 11200 w 12800"/>
                <a:gd name="T47" fmla="*/ 9644 h 12800"/>
                <a:gd name="T48" fmla="*/ 11200 w 12800"/>
                <a:gd name="T49" fmla="*/ 1670 h 12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800" h="12800">
                  <a:moveTo>
                    <a:pt x="12000" y="11200"/>
                  </a:moveTo>
                  <a:cubicBezTo>
                    <a:pt x="10776" y="11254"/>
                    <a:pt x="8442" y="11463"/>
                    <a:pt x="7176" y="12121"/>
                  </a:cubicBezTo>
                  <a:cubicBezTo>
                    <a:pt x="7116" y="12503"/>
                    <a:pt x="6799" y="12800"/>
                    <a:pt x="6400" y="12800"/>
                  </a:cubicBezTo>
                  <a:cubicBezTo>
                    <a:pt x="6002" y="12800"/>
                    <a:pt x="5684" y="12503"/>
                    <a:pt x="5624" y="12121"/>
                  </a:cubicBezTo>
                  <a:cubicBezTo>
                    <a:pt x="4358" y="11463"/>
                    <a:pt x="2024" y="11254"/>
                    <a:pt x="800" y="11200"/>
                  </a:cubicBezTo>
                  <a:cubicBezTo>
                    <a:pt x="358" y="11200"/>
                    <a:pt x="0" y="10842"/>
                    <a:pt x="0" y="10400"/>
                  </a:cubicBezTo>
                  <a:lnTo>
                    <a:pt x="0" y="800"/>
                  </a:lnTo>
                  <a:cubicBezTo>
                    <a:pt x="0" y="358"/>
                    <a:pt x="358" y="0"/>
                    <a:pt x="800" y="0"/>
                  </a:cubicBezTo>
                  <a:cubicBezTo>
                    <a:pt x="828" y="0"/>
                    <a:pt x="851" y="14"/>
                    <a:pt x="879" y="16"/>
                  </a:cubicBezTo>
                  <a:cubicBezTo>
                    <a:pt x="6381" y="158"/>
                    <a:pt x="6400" y="1600"/>
                    <a:pt x="6400" y="1600"/>
                  </a:cubicBezTo>
                  <a:cubicBezTo>
                    <a:pt x="6400" y="1600"/>
                    <a:pt x="6419" y="158"/>
                    <a:pt x="11921" y="16"/>
                  </a:cubicBezTo>
                  <a:cubicBezTo>
                    <a:pt x="11949" y="14"/>
                    <a:pt x="11972" y="0"/>
                    <a:pt x="12000" y="0"/>
                  </a:cubicBezTo>
                  <a:cubicBezTo>
                    <a:pt x="12442" y="0"/>
                    <a:pt x="12800" y="358"/>
                    <a:pt x="12800" y="800"/>
                  </a:cubicBezTo>
                  <a:lnTo>
                    <a:pt x="12800" y="10400"/>
                  </a:lnTo>
                  <a:cubicBezTo>
                    <a:pt x="12800" y="10842"/>
                    <a:pt x="12442" y="11200"/>
                    <a:pt x="12000" y="11200"/>
                  </a:cubicBezTo>
                  <a:close/>
                  <a:moveTo>
                    <a:pt x="5600" y="2507"/>
                  </a:moveTo>
                  <a:cubicBezTo>
                    <a:pt x="4568" y="1982"/>
                    <a:pt x="2861" y="1764"/>
                    <a:pt x="1600" y="1670"/>
                  </a:cubicBezTo>
                  <a:lnTo>
                    <a:pt x="1600" y="9643"/>
                  </a:lnTo>
                  <a:cubicBezTo>
                    <a:pt x="3747" y="9753"/>
                    <a:pt x="4949" y="10074"/>
                    <a:pt x="5600" y="10400"/>
                  </a:cubicBezTo>
                  <a:lnTo>
                    <a:pt x="5600" y="2507"/>
                  </a:lnTo>
                  <a:close/>
                  <a:moveTo>
                    <a:pt x="11200" y="1670"/>
                  </a:moveTo>
                  <a:cubicBezTo>
                    <a:pt x="9940" y="1764"/>
                    <a:pt x="8232" y="1982"/>
                    <a:pt x="7200" y="2506"/>
                  </a:cubicBezTo>
                  <a:lnTo>
                    <a:pt x="7200" y="10400"/>
                  </a:lnTo>
                  <a:cubicBezTo>
                    <a:pt x="7851" y="10074"/>
                    <a:pt x="9052" y="9753"/>
                    <a:pt x="11200" y="9644"/>
                  </a:cubicBezTo>
                  <a:lnTo>
                    <a:pt x="11200" y="167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835052" y="325761"/>
              <a:ext cx="198853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>
                <a:defRPr/>
              </a:pPr>
              <a:r>
                <a:rPr lang="zh-CN" altLang="en-US" sz="3200" dirty="0">
                  <a:solidFill>
                    <a:prstClr val="white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课文讲解</a:t>
              </a:r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290" grpId="0"/>
      <p:bldP spid="1229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624114" y="1585198"/>
            <a:ext cx="5800690" cy="840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“我要把大海藏起来。”</a:t>
            </a:r>
            <a:endParaRPr kumimoji="0" lang="en-US" altLang="zh-CN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“现在我要把天空连同太阳一起藏起来。”</a:t>
            </a:r>
            <a:endParaRPr kumimoji="0" lang="en-US" altLang="zh-CN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“现在我要把海岸藏起来。”</a:t>
            </a:r>
            <a:endParaRPr kumimoji="0" lang="en-US" altLang="zh-CN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“现在我该把谁藏起来呢？”</a:t>
            </a:r>
            <a:endParaRPr kumimoji="0" lang="en-US" altLang="zh-CN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“我要把自己藏起来。”</a:t>
            </a:r>
            <a:endParaRPr kumimoji="0" lang="en-US" altLang="zh-CN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-76619" y="1127440"/>
            <a:ext cx="5449888" cy="671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        </a:t>
            </a:r>
            <a:r>
              <a: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从哪里可以看出雾的顽皮？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8920" y="2341266"/>
            <a:ext cx="4798159" cy="3423687"/>
          </a:xfrm>
          <a:prstGeom prst="rect">
            <a:avLst/>
          </a:prstGeom>
          <a:effectLst>
            <a:softEdge rad="317500"/>
          </a:effectLst>
        </p:spPr>
      </p:pic>
      <p:grpSp>
        <p:nvGrpSpPr>
          <p:cNvPr id="11" name="组合 10"/>
          <p:cNvGrpSpPr/>
          <p:nvPr/>
        </p:nvGrpSpPr>
        <p:grpSpPr>
          <a:xfrm>
            <a:off x="162560" y="284480"/>
            <a:ext cx="2781607" cy="638056"/>
            <a:chOff x="162560" y="284480"/>
            <a:chExt cx="2781607" cy="638056"/>
          </a:xfrm>
        </p:grpSpPr>
        <p:sp>
          <p:nvSpPr>
            <p:cNvPr id="12" name="矩形: 圆角 1"/>
            <p:cNvSpPr/>
            <p:nvPr/>
          </p:nvSpPr>
          <p:spPr>
            <a:xfrm>
              <a:off x="162560" y="284480"/>
              <a:ext cx="2781607" cy="638056"/>
            </a:xfrm>
            <a:prstGeom prst="roundRect">
              <a:avLst>
                <a:gd name="adj" fmla="val 50000"/>
              </a:avLst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3" name="smiling-tooth-with-hands_33918"/>
            <p:cNvSpPr>
              <a:spLocks noChangeAspect="1"/>
            </p:cNvSpPr>
            <p:nvPr/>
          </p:nvSpPr>
          <p:spPr bwMode="auto">
            <a:xfrm>
              <a:off x="473896" y="453715"/>
              <a:ext cx="340631" cy="340631"/>
            </a:xfrm>
            <a:custGeom>
              <a:avLst/>
              <a:gdLst>
                <a:gd name="T0" fmla="*/ 12000 w 12800"/>
                <a:gd name="T1" fmla="*/ 11200 h 12800"/>
                <a:gd name="T2" fmla="*/ 7176 w 12800"/>
                <a:gd name="T3" fmla="*/ 12121 h 12800"/>
                <a:gd name="T4" fmla="*/ 6400 w 12800"/>
                <a:gd name="T5" fmla="*/ 12800 h 12800"/>
                <a:gd name="T6" fmla="*/ 5624 w 12800"/>
                <a:gd name="T7" fmla="*/ 12121 h 12800"/>
                <a:gd name="T8" fmla="*/ 800 w 12800"/>
                <a:gd name="T9" fmla="*/ 11200 h 12800"/>
                <a:gd name="T10" fmla="*/ 0 w 12800"/>
                <a:gd name="T11" fmla="*/ 10400 h 12800"/>
                <a:gd name="T12" fmla="*/ 0 w 12800"/>
                <a:gd name="T13" fmla="*/ 800 h 12800"/>
                <a:gd name="T14" fmla="*/ 800 w 12800"/>
                <a:gd name="T15" fmla="*/ 0 h 12800"/>
                <a:gd name="T16" fmla="*/ 879 w 12800"/>
                <a:gd name="T17" fmla="*/ 16 h 12800"/>
                <a:gd name="T18" fmla="*/ 6400 w 12800"/>
                <a:gd name="T19" fmla="*/ 1600 h 12800"/>
                <a:gd name="T20" fmla="*/ 11921 w 12800"/>
                <a:gd name="T21" fmla="*/ 16 h 12800"/>
                <a:gd name="T22" fmla="*/ 12000 w 12800"/>
                <a:gd name="T23" fmla="*/ 0 h 12800"/>
                <a:gd name="T24" fmla="*/ 12800 w 12800"/>
                <a:gd name="T25" fmla="*/ 800 h 12800"/>
                <a:gd name="T26" fmla="*/ 12800 w 12800"/>
                <a:gd name="T27" fmla="*/ 10400 h 12800"/>
                <a:gd name="T28" fmla="*/ 12000 w 12800"/>
                <a:gd name="T29" fmla="*/ 11200 h 12800"/>
                <a:gd name="T30" fmla="*/ 5600 w 12800"/>
                <a:gd name="T31" fmla="*/ 2507 h 12800"/>
                <a:gd name="T32" fmla="*/ 1600 w 12800"/>
                <a:gd name="T33" fmla="*/ 1670 h 12800"/>
                <a:gd name="T34" fmla="*/ 1600 w 12800"/>
                <a:gd name="T35" fmla="*/ 9643 h 12800"/>
                <a:gd name="T36" fmla="*/ 5600 w 12800"/>
                <a:gd name="T37" fmla="*/ 10400 h 12800"/>
                <a:gd name="T38" fmla="*/ 5600 w 12800"/>
                <a:gd name="T39" fmla="*/ 2507 h 12800"/>
                <a:gd name="T40" fmla="*/ 11200 w 12800"/>
                <a:gd name="T41" fmla="*/ 1670 h 12800"/>
                <a:gd name="T42" fmla="*/ 7200 w 12800"/>
                <a:gd name="T43" fmla="*/ 2506 h 12800"/>
                <a:gd name="T44" fmla="*/ 7200 w 12800"/>
                <a:gd name="T45" fmla="*/ 10400 h 12800"/>
                <a:gd name="T46" fmla="*/ 11200 w 12800"/>
                <a:gd name="T47" fmla="*/ 9644 h 12800"/>
                <a:gd name="T48" fmla="*/ 11200 w 12800"/>
                <a:gd name="T49" fmla="*/ 1670 h 12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800" h="12800">
                  <a:moveTo>
                    <a:pt x="12000" y="11200"/>
                  </a:moveTo>
                  <a:cubicBezTo>
                    <a:pt x="10776" y="11254"/>
                    <a:pt x="8442" y="11463"/>
                    <a:pt x="7176" y="12121"/>
                  </a:cubicBezTo>
                  <a:cubicBezTo>
                    <a:pt x="7116" y="12503"/>
                    <a:pt x="6799" y="12800"/>
                    <a:pt x="6400" y="12800"/>
                  </a:cubicBezTo>
                  <a:cubicBezTo>
                    <a:pt x="6002" y="12800"/>
                    <a:pt x="5684" y="12503"/>
                    <a:pt x="5624" y="12121"/>
                  </a:cubicBezTo>
                  <a:cubicBezTo>
                    <a:pt x="4358" y="11463"/>
                    <a:pt x="2024" y="11254"/>
                    <a:pt x="800" y="11200"/>
                  </a:cubicBezTo>
                  <a:cubicBezTo>
                    <a:pt x="358" y="11200"/>
                    <a:pt x="0" y="10842"/>
                    <a:pt x="0" y="10400"/>
                  </a:cubicBezTo>
                  <a:lnTo>
                    <a:pt x="0" y="800"/>
                  </a:lnTo>
                  <a:cubicBezTo>
                    <a:pt x="0" y="358"/>
                    <a:pt x="358" y="0"/>
                    <a:pt x="800" y="0"/>
                  </a:cubicBezTo>
                  <a:cubicBezTo>
                    <a:pt x="828" y="0"/>
                    <a:pt x="851" y="14"/>
                    <a:pt x="879" y="16"/>
                  </a:cubicBezTo>
                  <a:cubicBezTo>
                    <a:pt x="6381" y="158"/>
                    <a:pt x="6400" y="1600"/>
                    <a:pt x="6400" y="1600"/>
                  </a:cubicBezTo>
                  <a:cubicBezTo>
                    <a:pt x="6400" y="1600"/>
                    <a:pt x="6419" y="158"/>
                    <a:pt x="11921" y="16"/>
                  </a:cubicBezTo>
                  <a:cubicBezTo>
                    <a:pt x="11949" y="14"/>
                    <a:pt x="11972" y="0"/>
                    <a:pt x="12000" y="0"/>
                  </a:cubicBezTo>
                  <a:cubicBezTo>
                    <a:pt x="12442" y="0"/>
                    <a:pt x="12800" y="358"/>
                    <a:pt x="12800" y="800"/>
                  </a:cubicBezTo>
                  <a:lnTo>
                    <a:pt x="12800" y="10400"/>
                  </a:lnTo>
                  <a:cubicBezTo>
                    <a:pt x="12800" y="10842"/>
                    <a:pt x="12442" y="11200"/>
                    <a:pt x="12000" y="11200"/>
                  </a:cubicBezTo>
                  <a:close/>
                  <a:moveTo>
                    <a:pt x="5600" y="2507"/>
                  </a:moveTo>
                  <a:cubicBezTo>
                    <a:pt x="4568" y="1982"/>
                    <a:pt x="2861" y="1764"/>
                    <a:pt x="1600" y="1670"/>
                  </a:cubicBezTo>
                  <a:lnTo>
                    <a:pt x="1600" y="9643"/>
                  </a:lnTo>
                  <a:cubicBezTo>
                    <a:pt x="3747" y="9753"/>
                    <a:pt x="4949" y="10074"/>
                    <a:pt x="5600" y="10400"/>
                  </a:cubicBezTo>
                  <a:lnTo>
                    <a:pt x="5600" y="2507"/>
                  </a:lnTo>
                  <a:close/>
                  <a:moveTo>
                    <a:pt x="11200" y="1670"/>
                  </a:moveTo>
                  <a:cubicBezTo>
                    <a:pt x="9940" y="1764"/>
                    <a:pt x="8232" y="1982"/>
                    <a:pt x="7200" y="2506"/>
                  </a:cubicBezTo>
                  <a:lnTo>
                    <a:pt x="7200" y="10400"/>
                  </a:lnTo>
                  <a:cubicBezTo>
                    <a:pt x="7851" y="10074"/>
                    <a:pt x="9052" y="9753"/>
                    <a:pt x="11200" y="9644"/>
                  </a:cubicBezTo>
                  <a:lnTo>
                    <a:pt x="11200" y="167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835052" y="325761"/>
              <a:ext cx="198853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>
                <a:defRPr/>
              </a:pPr>
              <a:r>
                <a:rPr lang="zh-CN" altLang="en-US" sz="3200" dirty="0">
                  <a:solidFill>
                    <a:prstClr val="white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课文讲解</a:t>
              </a:r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7864" y="2332595"/>
            <a:ext cx="5196271" cy="33884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339" name="矩形 3"/>
          <p:cNvSpPr>
            <a:spLocks noChangeArrowheads="1"/>
          </p:cNvSpPr>
          <p:nvPr/>
        </p:nvSpPr>
        <p:spPr bwMode="auto">
          <a:xfrm>
            <a:off x="4031535" y="1358653"/>
            <a:ext cx="4240263" cy="668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“我要把大海藏起来。”</a:t>
            </a:r>
            <a:endParaRPr kumimoji="0" lang="en-US" altLang="zh-CN" sz="280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162560" y="284480"/>
            <a:ext cx="2781607" cy="638056"/>
            <a:chOff x="162560" y="284480"/>
            <a:chExt cx="2781607" cy="638056"/>
          </a:xfrm>
        </p:grpSpPr>
        <p:sp>
          <p:nvSpPr>
            <p:cNvPr id="11" name="矩形: 圆角 1"/>
            <p:cNvSpPr/>
            <p:nvPr/>
          </p:nvSpPr>
          <p:spPr>
            <a:xfrm>
              <a:off x="162560" y="284480"/>
              <a:ext cx="2781607" cy="638056"/>
            </a:xfrm>
            <a:prstGeom prst="roundRect">
              <a:avLst>
                <a:gd name="adj" fmla="val 50000"/>
              </a:avLst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" name="smiling-tooth-with-hands_33918"/>
            <p:cNvSpPr>
              <a:spLocks noChangeAspect="1"/>
            </p:cNvSpPr>
            <p:nvPr/>
          </p:nvSpPr>
          <p:spPr bwMode="auto">
            <a:xfrm>
              <a:off x="473896" y="453715"/>
              <a:ext cx="340631" cy="340631"/>
            </a:xfrm>
            <a:custGeom>
              <a:avLst/>
              <a:gdLst>
                <a:gd name="T0" fmla="*/ 12000 w 12800"/>
                <a:gd name="T1" fmla="*/ 11200 h 12800"/>
                <a:gd name="T2" fmla="*/ 7176 w 12800"/>
                <a:gd name="T3" fmla="*/ 12121 h 12800"/>
                <a:gd name="T4" fmla="*/ 6400 w 12800"/>
                <a:gd name="T5" fmla="*/ 12800 h 12800"/>
                <a:gd name="T6" fmla="*/ 5624 w 12800"/>
                <a:gd name="T7" fmla="*/ 12121 h 12800"/>
                <a:gd name="T8" fmla="*/ 800 w 12800"/>
                <a:gd name="T9" fmla="*/ 11200 h 12800"/>
                <a:gd name="T10" fmla="*/ 0 w 12800"/>
                <a:gd name="T11" fmla="*/ 10400 h 12800"/>
                <a:gd name="T12" fmla="*/ 0 w 12800"/>
                <a:gd name="T13" fmla="*/ 800 h 12800"/>
                <a:gd name="T14" fmla="*/ 800 w 12800"/>
                <a:gd name="T15" fmla="*/ 0 h 12800"/>
                <a:gd name="T16" fmla="*/ 879 w 12800"/>
                <a:gd name="T17" fmla="*/ 16 h 12800"/>
                <a:gd name="T18" fmla="*/ 6400 w 12800"/>
                <a:gd name="T19" fmla="*/ 1600 h 12800"/>
                <a:gd name="T20" fmla="*/ 11921 w 12800"/>
                <a:gd name="T21" fmla="*/ 16 h 12800"/>
                <a:gd name="T22" fmla="*/ 12000 w 12800"/>
                <a:gd name="T23" fmla="*/ 0 h 12800"/>
                <a:gd name="T24" fmla="*/ 12800 w 12800"/>
                <a:gd name="T25" fmla="*/ 800 h 12800"/>
                <a:gd name="T26" fmla="*/ 12800 w 12800"/>
                <a:gd name="T27" fmla="*/ 10400 h 12800"/>
                <a:gd name="T28" fmla="*/ 12000 w 12800"/>
                <a:gd name="T29" fmla="*/ 11200 h 12800"/>
                <a:gd name="T30" fmla="*/ 5600 w 12800"/>
                <a:gd name="T31" fmla="*/ 2507 h 12800"/>
                <a:gd name="T32" fmla="*/ 1600 w 12800"/>
                <a:gd name="T33" fmla="*/ 1670 h 12800"/>
                <a:gd name="T34" fmla="*/ 1600 w 12800"/>
                <a:gd name="T35" fmla="*/ 9643 h 12800"/>
                <a:gd name="T36" fmla="*/ 5600 w 12800"/>
                <a:gd name="T37" fmla="*/ 10400 h 12800"/>
                <a:gd name="T38" fmla="*/ 5600 w 12800"/>
                <a:gd name="T39" fmla="*/ 2507 h 12800"/>
                <a:gd name="T40" fmla="*/ 11200 w 12800"/>
                <a:gd name="T41" fmla="*/ 1670 h 12800"/>
                <a:gd name="T42" fmla="*/ 7200 w 12800"/>
                <a:gd name="T43" fmla="*/ 2506 h 12800"/>
                <a:gd name="T44" fmla="*/ 7200 w 12800"/>
                <a:gd name="T45" fmla="*/ 10400 h 12800"/>
                <a:gd name="T46" fmla="*/ 11200 w 12800"/>
                <a:gd name="T47" fmla="*/ 9644 h 12800"/>
                <a:gd name="T48" fmla="*/ 11200 w 12800"/>
                <a:gd name="T49" fmla="*/ 1670 h 12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800" h="12800">
                  <a:moveTo>
                    <a:pt x="12000" y="11200"/>
                  </a:moveTo>
                  <a:cubicBezTo>
                    <a:pt x="10776" y="11254"/>
                    <a:pt x="8442" y="11463"/>
                    <a:pt x="7176" y="12121"/>
                  </a:cubicBezTo>
                  <a:cubicBezTo>
                    <a:pt x="7116" y="12503"/>
                    <a:pt x="6799" y="12800"/>
                    <a:pt x="6400" y="12800"/>
                  </a:cubicBezTo>
                  <a:cubicBezTo>
                    <a:pt x="6002" y="12800"/>
                    <a:pt x="5684" y="12503"/>
                    <a:pt x="5624" y="12121"/>
                  </a:cubicBezTo>
                  <a:cubicBezTo>
                    <a:pt x="4358" y="11463"/>
                    <a:pt x="2024" y="11254"/>
                    <a:pt x="800" y="11200"/>
                  </a:cubicBezTo>
                  <a:cubicBezTo>
                    <a:pt x="358" y="11200"/>
                    <a:pt x="0" y="10842"/>
                    <a:pt x="0" y="10400"/>
                  </a:cubicBezTo>
                  <a:lnTo>
                    <a:pt x="0" y="800"/>
                  </a:lnTo>
                  <a:cubicBezTo>
                    <a:pt x="0" y="358"/>
                    <a:pt x="358" y="0"/>
                    <a:pt x="800" y="0"/>
                  </a:cubicBezTo>
                  <a:cubicBezTo>
                    <a:pt x="828" y="0"/>
                    <a:pt x="851" y="14"/>
                    <a:pt x="879" y="16"/>
                  </a:cubicBezTo>
                  <a:cubicBezTo>
                    <a:pt x="6381" y="158"/>
                    <a:pt x="6400" y="1600"/>
                    <a:pt x="6400" y="1600"/>
                  </a:cubicBezTo>
                  <a:cubicBezTo>
                    <a:pt x="6400" y="1600"/>
                    <a:pt x="6419" y="158"/>
                    <a:pt x="11921" y="16"/>
                  </a:cubicBezTo>
                  <a:cubicBezTo>
                    <a:pt x="11949" y="14"/>
                    <a:pt x="11972" y="0"/>
                    <a:pt x="12000" y="0"/>
                  </a:cubicBezTo>
                  <a:cubicBezTo>
                    <a:pt x="12442" y="0"/>
                    <a:pt x="12800" y="358"/>
                    <a:pt x="12800" y="800"/>
                  </a:cubicBezTo>
                  <a:lnTo>
                    <a:pt x="12800" y="10400"/>
                  </a:lnTo>
                  <a:cubicBezTo>
                    <a:pt x="12800" y="10842"/>
                    <a:pt x="12442" y="11200"/>
                    <a:pt x="12000" y="11200"/>
                  </a:cubicBezTo>
                  <a:close/>
                  <a:moveTo>
                    <a:pt x="5600" y="2507"/>
                  </a:moveTo>
                  <a:cubicBezTo>
                    <a:pt x="4568" y="1982"/>
                    <a:pt x="2861" y="1764"/>
                    <a:pt x="1600" y="1670"/>
                  </a:cubicBezTo>
                  <a:lnTo>
                    <a:pt x="1600" y="9643"/>
                  </a:lnTo>
                  <a:cubicBezTo>
                    <a:pt x="3747" y="9753"/>
                    <a:pt x="4949" y="10074"/>
                    <a:pt x="5600" y="10400"/>
                  </a:cubicBezTo>
                  <a:lnTo>
                    <a:pt x="5600" y="2507"/>
                  </a:lnTo>
                  <a:close/>
                  <a:moveTo>
                    <a:pt x="11200" y="1670"/>
                  </a:moveTo>
                  <a:cubicBezTo>
                    <a:pt x="9940" y="1764"/>
                    <a:pt x="8232" y="1982"/>
                    <a:pt x="7200" y="2506"/>
                  </a:cubicBezTo>
                  <a:lnTo>
                    <a:pt x="7200" y="10400"/>
                  </a:lnTo>
                  <a:cubicBezTo>
                    <a:pt x="7851" y="10074"/>
                    <a:pt x="9052" y="9753"/>
                    <a:pt x="11200" y="9644"/>
                  </a:cubicBezTo>
                  <a:lnTo>
                    <a:pt x="11200" y="167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835052" y="325761"/>
              <a:ext cx="198853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>
                <a:defRPr/>
              </a:pPr>
              <a:r>
                <a:rPr lang="zh-CN" altLang="en-US" sz="3200" dirty="0">
                  <a:solidFill>
                    <a:prstClr val="white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课文讲解</a:t>
              </a:r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9070" y="2477939"/>
            <a:ext cx="6140370" cy="3453958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15363" name="矩形 3"/>
          <p:cNvSpPr>
            <a:spLocks noChangeArrowheads="1"/>
          </p:cNvSpPr>
          <p:nvPr/>
        </p:nvSpPr>
        <p:spPr bwMode="auto">
          <a:xfrm>
            <a:off x="2594361" y="1465909"/>
            <a:ext cx="7189789" cy="668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“现在我要把天空连同太阳一起藏起来。”</a:t>
            </a:r>
            <a:endParaRPr kumimoji="0" lang="en-US" altLang="zh-CN" sz="280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162560" y="284480"/>
            <a:ext cx="2781607" cy="638056"/>
            <a:chOff x="162560" y="284480"/>
            <a:chExt cx="2781607" cy="638056"/>
          </a:xfrm>
        </p:grpSpPr>
        <p:sp>
          <p:nvSpPr>
            <p:cNvPr id="11" name="矩形: 圆角 1"/>
            <p:cNvSpPr/>
            <p:nvPr/>
          </p:nvSpPr>
          <p:spPr>
            <a:xfrm>
              <a:off x="162560" y="284480"/>
              <a:ext cx="2781607" cy="638056"/>
            </a:xfrm>
            <a:prstGeom prst="roundRect">
              <a:avLst>
                <a:gd name="adj" fmla="val 50000"/>
              </a:avLst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" name="smiling-tooth-with-hands_33918"/>
            <p:cNvSpPr>
              <a:spLocks noChangeAspect="1"/>
            </p:cNvSpPr>
            <p:nvPr/>
          </p:nvSpPr>
          <p:spPr bwMode="auto">
            <a:xfrm>
              <a:off x="473896" y="453715"/>
              <a:ext cx="340631" cy="340631"/>
            </a:xfrm>
            <a:custGeom>
              <a:avLst/>
              <a:gdLst>
                <a:gd name="T0" fmla="*/ 12000 w 12800"/>
                <a:gd name="T1" fmla="*/ 11200 h 12800"/>
                <a:gd name="T2" fmla="*/ 7176 w 12800"/>
                <a:gd name="T3" fmla="*/ 12121 h 12800"/>
                <a:gd name="T4" fmla="*/ 6400 w 12800"/>
                <a:gd name="T5" fmla="*/ 12800 h 12800"/>
                <a:gd name="T6" fmla="*/ 5624 w 12800"/>
                <a:gd name="T7" fmla="*/ 12121 h 12800"/>
                <a:gd name="T8" fmla="*/ 800 w 12800"/>
                <a:gd name="T9" fmla="*/ 11200 h 12800"/>
                <a:gd name="T10" fmla="*/ 0 w 12800"/>
                <a:gd name="T11" fmla="*/ 10400 h 12800"/>
                <a:gd name="T12" fmla="*/ 0 w 12800"/>
                <a:gd name="T13" fmla="*/ 800 h 12800"/>
                <a:gd name="T14" fmla="*/ 800 w 12800"/>
                <a:gd name="T15" fmla="*/ 0 h 12800"/>
                <a:gd name="T16" fmla="*/ 879 w 12800"/>
                <a:gd name="T17" fmla="*/ 16 h 12800"/>
                <a:gd name="T18" fmla="*/ 6400 w 12800"/>
                <a:gd name="T19" fmla="*/ 1600 h 12800"/>
                <a:gd name="T20" fmla="*/ 11921 w 12800"/>
                <a:gd name="T21" fmla="*/ 16 h 12800"/>
                <a:gd name="T22" fmla="*/ 12000 w 12800"/>
                <a:gd name="T23" fmla="*/ 0 h 12800"/>
                <a:gd name="T24" fmla="*/ 12800 w 12800"/>
                <a:gd name="T25" fmla="*/ 800 h 12800"/>
                <a:gd name="T26" fmla="*/ 12800 w 12800"/>
                <a:gd name="T27" fmla="*/ 10400 h 12800"/>
                <a:gd name="T28" fmla="*/ 12000 w 12800"/>
                <a:gd name="T29" fmla="*/ 11200 h 12800"/>
                <a:gd name="T30" fmla="*/ 5600 w 12800"/>
                <a:gd name="T31" fmla="*/ 2507 h 12800"/>
                <a:gd name="T32" fmla="*/ 1600 w 12800"/>
                <a:gd name="T33" fmla="*/ 1670 h 12800"/>
                <a:gd name="T34" fmla="*/ 1600 w 12800"/>
                <a:gd name="T35" fmla="*/ 9643 h 12800"/>
                <a:gd name="T36" fmla="*/ 5600 w 12800"/>
                <a:gd name="T37" fmla="*/ 10400 h 12800"/>
                <a:gd name="T38" fmla="*/ 5600 w 12800"/>
                <a:gd name="T39" fmla="*/ 2507 h 12800"/>
                <a:gd name="T40" fmla="*/ 11200 w 12800"/>
                <a:gd name="T41" fmla="*/ 1670 h 12800"/>
                <a:gd name="T42" fmla="*/ 7200 w 12800"/>
                <a:gd name="T43" fmla="*/ 2506 h 12800"/>
                <a:gd name="T44" fmla="*/ 7200 w 12800"/>
                <a:gd name="T45" fmla="*/ 10400 h 12800"/>
                <a:gd name="T46" fmla="*/ 11200 w 12800"/>
                <a:gd name="T47" fmla="*/ 9644 h 12800"/>
                <a:gd name="T48" fmla="*/ 11200 w 12800"/>
                <a:gd name="T49" fmla="*/ 1670 h 12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800" h="12800">
                  <a:moveTo>
                    <a:pt x="12000" y="11200"/>
                  </a:moveTo>
                  <a:cubicBezTo>
                    <a:pt x="10776" y="11254"/>
                    <a:pt x="8442" y="11463"/>
                    <a:pt x="7176" y="12121"/>
                  </a:cubicBezTo>
                  <a:cubicBezTo>
                    <a:pt x="7116" y="12503"/>
                    <a:pt x="6799" y="12800"/>
                    <a:pt x="6400" y="12800"/>
                  </a:cubicBezTo>
                  <a:cubicBezTo>
                    <a:pt x="6002" y="12800"/>
                    <a:pt x="5684" y="12503"/>
                    <a:pt x="5624" y="12121"/>
                  </a:cubicBezTo>
                  <a:cubicBezTo>
                    <a:pt x="4358" y="11463"/>
                    <a:pt x="2024" y="11254"/>
                    <a:pt x="800" y="11200"/>
                  </a:cubicBezTo>
                  <a:cubicBezTo>
                    <a:pt x="358" y="11200"/>
                    <a:pt x="0" y="10842"/>
                    <a:pt x="0" y="10400"/>
                  </a:cubicBezTo>
                  <a:lnTo>
                    <a:pt x="0" y="800"/>
                  </a:lnTo>
                  <a:cubicBezTo>
                    <a:pt x="0" y="358"/>
                    <a:pt x="358" y="0"/>
                    <a:pt x="800" y="0"/>
                  </a:cubicBezTo>
                  <a:cubicBezTo>
                    <a:pt x="828" y="0"/>
                    <a:pt x="851" y="14"/>
                    <a:pt x="879" y="16"/>
                  </a:cubicBezTo>
                  <a:cubicBezTo>
                    <a:pt x="6381" y="158"/>
                    <a:pt x="6400" y="1600"/>
                    <a:pt x="6400" y="1600"/>
                  </a:cubicBezTo>
                  <a:cubicBezTo>
                    <a:pt x="6400" y="1600"/>
                    <a:pt x="6419" y="158"/>
                    <a:pt x="11921" y="16"/>
                  </a:cubicBezTo>
                  <a:cubicBezTo>
                    <a:pt x="11949" y="14"/>
                    <a:pt x="11972" y="0"/>
                    <a:pt x="12000" y="0"/>
                  </a:cubicBezTo>
                  <a:cubicBezTo>
                    <a:pt x="12442" y="0"/>
                    <a:pt x="12800" y="358"/>
                    <a:pt x="12800" y="800"/>
                  </a:cubicBezTo>
                  <a:lnTo>
                    <a:pt x="12800" y="10400"/>
                  </a:lnTo>
                  <a:cubicBezTo>
                    <a:pt x="12800" y="10842"/>
                    <a:pt x="12442" y="11200"/>
                    <a:pt x="12000" y="11200"/>
                  </a:cubicBezTo>
                  <a:close/>
                  <a:moveTo>
                    <a:pt x="5600" y="2507"/>
                  </a:moveTo>
                  <a:cubicBezTo>
                    <a:pt x="4568" y="1982"/>
                    <a:pt x="2861" y="1764"/>
                    <a:pt x="1600" y="1670"/>
                  </a:cubicBezTo>
                  <a:lnTo>
                    <a:pt x="1600" y="9643"/>
                  </a:lnTo>
                  <a:cubicBezTo>
                    <a:pt x="3747" y="9753"/>
                    <a:pt x="4949" y="10074"/>
                    <a:pt x="5600" y="10400"/>
                  </a:cubicBezTo>
                  <a:lnTo>
                    <a:pt x="5600" y="2507"/>
                  </a:lnTo>
                  <a:close/>
                  <a:moveTo>
                    <a:pt x="11200" y="1670"/>
                  </a:moveTo>
                  <a:cubicBezTo>
                    <a:pt x="9940" y="1764"/>
                    <a:pt x="8232" y="1982"/>
                    <a:pt x="7200" y="2506"/>
                  </a:cubicBezTo>
                  <a:lnTo>
                    <a:pt x="7200" y="10400"/>
                  </a:lnTo>
                  <a:cubicBezTo>
                    <a:pt x="7851" y="10074"/>
                    <a:pt x="9052" y="9753"/>
                    <a:pt x="11200" y="9644"/>
                  </a:cubicBezTo>
                  <a:lnTo>
                    <a:pt x="11200" y="167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835052" y="325761"/>
              <a:ext cx="198853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>
                <a:defRPr/>
              </a:pPr>
              <a:r>
                <a:rPr lang="zh-CN" altLang="en-US" sz="3200" dirty="0">
                  <a:solidFill>
                    <a:prstClr val="white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课文讲解</a:t>
              </a:r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9836" y="2243152"/>
            <a:ext cx="5367499" cy="3578333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16387" name="矩形 3"/>
          <p:cNvSpPr>
            <a:spLocks noChangeArrowheads="1"/>
          </p:cNvSpPr>
          <p:nvPr/>
        </p:nvSpPr>
        <p:spPr bwMode="auto">
          <a:xfrm>
            <a:off x="3611986" y="1362710"/>
            <a:ext cx="4968027" cy="668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“现在我要把海岸藏起来。”</a:t>
            </a:r>
            <a:endParaRPr kumimoji="0" lang="en-US" altLang="zh-CN" sz="280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162560" y="284480"/>
            <a:ext cx="2781607" cy="638056"/>
            <a:chOff x="162560" y="284480"/>
            <a:chExt cx="2781607" cy="638056"/>
          </a:xfrm>
        </p:grpSpPr>
        <p:sp>
          <p:nvSpPr>
            <p:cNvPr id="11" name="矩形: 圆角 1"/>
            <p:cNvSpPr/>
            <p:nvPr/>
          </p:nvSpPr>
          <p:spPr>
            <a:xfrm>
              <a:off x="162560" y="284480"/>
              <a:ext cx="2781607" cy="638056"/>
            </a:xfrm>
            <a:prstGeom prst="roundRect">
              <a:avLst>
                <a:gd name="adj" fmla="val 50000"/>
              </a:avLst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" name="smiling-tooth-with-hands_33918"/>
            <p:cNvSpPr>
              <a:spLocks noChangeAspect="1"/>
            </p:cNvSpPr>
            <p:nvPr/>
          </p:nvSpPr>
          <p:spPr bwMode="auto">
            <a:xfrm>
              <a:off x="473896" y="453715"/>
              <a:ext cx="340631" cy="340631"/>
            </a:xfrm>
            <a:custGeom>
              <a:avLst/>
              <a:gdLst>
                <a:gd name="T0" fmla="*/ 12000 w 12800"/>
                <a:gd name="T1" fmla="*/ 11200 h 12800"/>
                <a:gd name="T2" fmla="*/ 7176 w 12800"/>
                <a:gd name="T3" fmla="*/ 12121 h 12800"/>
                <a:gd name="T4" fmla="*/ 6400 w 12800"/>
                <a:gd name="T5" fmla="*/ 12800 h 12800"/>
                <a:gd name="T6" fmla="*/ 5624 w 12800"/>
                <a:gd name="T7" fmla="*/ 12121 h 12800"/>
                <a:gd name="T8" fmla="*/ 800 w 12800"/>
                <a:gd name="T9" fmla="*/ 11200 h 12800"/>
                <a:gd name="T10" fmla="*/ 0 w 12800"/>
                <a:gd name="T11" fmla="*/ 10400 h 12800"/>
                <a:gd name="T12" fmla="*/ 0 w 12800"/>
                <a:gd name="T13" fmla="*/ 800 h 12800"/>
                <a:gd name="T14" fmla="*/ 800 w 12800"/>
                <a:gd name="T15" fmla="*/ 0 h 12800"/>
                <a:gd name="T16" fmla="*/ 879 w 12800"/>
                <a:gd name="T17" fmla="*/ 16 h 12800"/>
                <a:gd name="T18" fmla="*/ 6400 w 12800"/>
                <a:gd name="T19" fmla="*/ 1600 h 12800"/>
                <a:gd name="T20" fmla="*/ 11921 w 12800"/>
                <a:gd name="T21" fmla="*/ 16 h 12800"/>
                <a:gd name="T22" fmla="*/ 12000 w 12800"/>
                <a:gd name="T23" fmla="*/ 0 h 12800"/>
                <a:gd name="T24" fmla="*/ 12800 w 12800"/>
                <a:gd name="T25" fmla="*/ 800 h 12800"/>
                <a:gd name="T26" fmla="*/ 12800 w 12800"/>
                <a:gd name="T27" fmla="*/ 10400 h 12800"/>
                <a:gd name="T28" fmla="*/ 12000 w 12800"/>
                <a:gd name="T29" fmla="*/ 11200 h 12800"/>
                <a:gd name="T30" fmla="*/ 5600 w 12800"/>
                <a:gd name="T31" fmla="*/ 2507 h 12800"/>
                <a:gd name="T32" fmla="*/ 1600 w 12800"/>
                <a:gd name="T33" fmla="*/ 1670 h 12800"/>
                <a:gd name="T34" fmla="*/ 1600 w 12800"/>
                <a:gd name="T35" fmla="*/ 9643 h 12800"/>
                <a:gd name="T36" fmla="*/ 5600 w 12800"/>
                <a:gd name="T37" fmla="*/ 10400 h 12800"/>
                <a:gd name="T38" fmla="*/ 5600 w 12800"/>
                <a:gd name="T39" fmla="*/ 2507 h 12800"/>
                <a:gd name="T40" fmla="*/ 11200 w 12800"/>
                <a:gd name="T41" fmla="*/ 1670 h 12800"/>
                <a:gd name="T42" fmla="*/ 7200 w 12800"/>
                <a:gd name="T43" fmla="*/ 2506 h 12800"/>
                <a:gd name="T44" fmla="*/ 7200 w 12800"/>
                <a:gd name="T45" fmla="*/ 10400 h 12800"/>
                <a:gd name="T46" fmla="*/ 11200 w 12800"/>
                <a:gd name="T47" fmla="*/ 9644 h 12800"/>
                <a:gd name="T48" fmla="*/ 11200 w 12800"/>
                <a:gd name="T49" fmla="*/ 1670 h 12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800" h="12800">
                  <a:moveTo>
                    <a:pt x="12000" y="11200"/>
                  </a:moveTo>
                  <a:cubicBezTo>
                    <a:pt x="10776" y="11254"/>
                    <a:pt x="8442" y="11463"/>
                    <a:pt x="7176" y="12121"/>
                  </a:cubicBezTo>
                  <a:cubicBezTo>
                    <a:pt x="7116" y="12503"/>
                    <a:pt x="6799" y="12800"/>
                    <a:pt x="6400" y="12800"/>
                  </a:cubicBezTo>
                  <a:cubicBezTo>
                    <a:pt x="6002" y="12800"/>
                    <a:pt x="5684" y="12503"/>
                    <a:pt x="5624" y="12121"/>
                  </a:cubicBezTo>
                  <a:cubicBezTo>
                    <a:pt x="4358" y="11463"/>
                    <a:pt x="2024" y="11254"/>
                    <a:pt x="800" y="11200"/>
                  </a:cubicBezTo>
                  <a:cubicBezTo>
                    <a:pt x="358" y="11200"/>
                    <a:pt x="0" y="10842"/>
                    <a:pt x="0" y="10400"/>
                  </a:cubicBezTo>
                  <a:lnTo>
                    <a:pt x="0" y="800"/>
                  </a:lnTo>
                  <a:cubicBezTo>
                    <a:pt x="0" y="358"/>
                    <a:pt x="358" y="0"/>
                    <a:pt x="800" y="0"/>
                  </a:cubicBezTo>
                  <a:cubicBezTo>
                    <a:pt x="828" y="0"/>
                    <a:pt x="851" y="14"/>
                    <a:pt x="879" y="16"/>
                  </a:cubicBezTo>
                  <a:cubicBezTo>
                    <a:pt x="6381" y="158"/>
                    <a:pt x="6400" y="1600"/>
                    <a:pt x="6400" y="1600"/>
                  </a:cubicBezTo>
                  <a:cubicBezTo>
                    <a:pt x="6400" y="1600"/>
                    <a:pt x="6419" y="158"/>
                    <a:pt x="11921" y="16"/>
                  </a:cubicBezTo>
                  <a:cubicBezTo>
                    <a:pt x="11949" y="14"/>
                    <a:pt x="11972" y="0"/>
                    <a:pt x="12000" y="0"/>
                  </a:cubicBezTo>
                  <a:cubicBezTo>
                    <a:pt x="12442" y="0"/>
                    <a:pt x="12800" y="358"/>
                    <a:pt x="12800" y="800"/>
                  </a:cubicBezTo>
                  <a:lnTo>
                    <a:pt x="12800" y="10400"/>
                  </a:lnTo>
                  <a:cubicBezTo>
                    <a:pt x="12800" y="10842"/>
                    <a:pt x="12442" y="11200"/>
                    <a:pt x="12000" y="11200"/>
                  </a:cubicBezTo>
                  <a:close/>
                  <a:moveTo>
                    <a:pt x="5600" y="2507"/>
                  </a:moveTo>
                  <a:cubicBezTo>
                    <a:pt x="4568" y="1982"/>
                    <a:pt x="2861" y="1764"/>
                    <a:pt x="1600" y="1670"/>
                  </a:cubicBezTo>
                  <a:lnTo>
                    <a:pt x="1600" y="9643"/>
                  </a:lnTo>
                  <a:cubicBezTo>
                    <a:pt x="3747" y="9753"/>
                    <a:pt x="4949" y="10074"/>
                    <a:pt x="5600" y="10400"/>
                  </a:cubicBezTo>
                  <a:lnTo>
                    <a:pt x="5600" y="2507"/>
                  </a:lnTo>
                  <a:close/>
                  <a:moveTo>
                    <a:pt x="11200" y="1670"/>
                  </a:moveTo>
                  <a:cubicBezTo>
                    <a:pt x="9940" y="1764"/>
                    <a:pt x="8232" y="1982"/>
                    <a:pt x="7200" y="2506"/>
                  </a:cubicBezTo>
                  <a:lnTo>
                    <a:pt x="7200" y="10400"/>
                  </a:lnTo>
                  <a:cubicBezTo>
                    <a:pt x="7851" y="10074"/>
                    <a:pt x="9052" y="9753"/>
                    <a:pt x="11200" y="9644"/>
                  </a:cubicBezTo>
                  <a:lnTo>
                    <a:pt x="11200" y="167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835052" y="325761"/>
              <a:ext cx="198853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>
                <a:defRPr/>
              </a:pPr>
              <a:r>
                <a:rPr lang="zh-CN" altLang="en-US" sz="3200" dirty="0">
                  <a:solidFill>
                    <a:prstClr val="white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课文讲解</a:t>
              </a:r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GUIDESSETTING" val="{&quot;Id&quot;:null,&quot;Name&quot;:&quot;正常&quot;,&quot;HeaderHeight&quot;:14.0,&quot;FooterHeight&quot;:9.0,&quot;SideMargin&quot;:5.5,&quot;TopMargin&quot;:0.0,&quot;BottomMargin&quot;:0.0,&quot;IntervalMargin&quot;:1.5,&quot;SettingType&quot;:&quot;System&quot;}"/>
</p:tagLst>
</file>

<file path=ppt/theme/theme1.xml><?xml version="1.0" encoding="utf-8"?>
<a:theme xmlns:a="http://schemas.openxmlformats.org/drawingml/2006/main" name="办公资源网：www.bangongziyuan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604</Words>
  <Application>Microsoft Office PowerPoint</Application>
  <PresentationFormat>宽屏</PresentationFormat>
  <Paragraphs>69</Paragraphs>
  <Slides>16</Slides>
  <Notes>16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1" baseType="lpstr">
      <vt:lpstr>Calibri</vt:lpstr>
      <vt:lpstr>思源黑体 CN Light</vt:lpstr>
      <vt:lpstr>Arial</vt:lpstr>
      <vt:lpstr>FandolFang R</vt:lpstr>
      <vt:lpstr>办公资源网：www.bangongziyuan.com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天 下</cp:lastModifiedBy>
  <cp:revision>2</cp:revision>
  <dcterms:created xsi:type="dcterms:W3CDTF">2020-10-19T02:44:45Z</dcterms:created>
  <dcterms:modified xsi:type="dcterms:W3CDTF">2021-01-08T23:47:47Z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2052-11.1.0.10072</vt:lpwstr>
  </property>
</Properties>
</file>