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1053" r:id="rId3"/>
    <p:sldId id="1056" r:id="rId4"/>
    <p:sldId id="1057" r:id="rId5"/>
    <p:sldId id="1058" r:id="rId6"/>
    <p:sldId id="1059" r:id="rId7"/>
    <p:sldId id="1060" r:id="rId8"/>
    <p:sldId id="1061" r:id="rId9"/>
    <p:sldId id="1062" r:id="rId10"/>
    <p:sldId id="1063" r:id="rId11"/>
    <p:sldId id="1064" r:id="rId12"/>
    <p:sldId id="1065" r:id="rId13"/>
    <p:sldId id="1066" r:id="rId14"/>
    <p:sldId id="1069" r:id="rId15"/>
    <p:sldId id="287" r:id="rId16"/>
    <p:sldId id="1070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66" d="100"/>
          <a:sy n="66" d="100"/>
        </p:scale>
        <p:origin x="2244" y="882"/>
      </p:cViewPr>
      <p:guideLst>
        <p:guide pos="416"/>
        <p:guide pos="7256"/>
        <p:guide orient="horz" pos="600"/>
        <p:guide orient="horz" pos="686"/>
        <p:guide orient="horz" pos="392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6F29805-4D71-4406-B46C-1912DEC9493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36F2861-0A96-4BB5-91B3-48194A2DAD2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F2861-0A96-4BB5-91B3-48194A2DAD2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88E0-7875-42C4-84C8-98DBBD3BF4D2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CAB3-754D-46E2-918D-822309A689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7153" b="71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6057506" y="3073712"/>
            <a:ext cx="4464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雪孩子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PA-文本框 7"/>
          <p:cNvSpPr txBox="1"/>
          <p:nvPr/>
        </p:nvSpPr>
        <p:spPr>
          <a:xfrm>
            <a:off x="7174812" y="4691512"/>
            <a:ext cx="2230056" cy="51935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5087584" y="4267332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6057504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1" name="PA-smiling-tooth-with-hands_33918"/>
          <p:cNvSpPr>
            <a:spLocks noChangeAspect="1"/>
          </p:cNvSpPr>
          <p:nvPr/>
        </p:nvSpPr>
        <p:spPr bwMode="auto">
          <a:xfrm>
            <a:off x="7911645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60420"/>
            <a:ext cx="8360639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雪孩子从大火中救出了小白兔，自己却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化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了。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085" y="2234451"/>
            <a:ext cx="4261757" cy="3833786"/>
          </a:xfrm>
          <a:prstGeom prst="rect">
            <a:avLst/>
          </a:prstGeom>
          <a:noFill/>
          <a:ln>
            <a:noFill/>
          </a:ln>
          <a:effectLst>
            <a:softEdge rad="9398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530270"/>
            <a:ext cx="10965264" cy="54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雪孩子哪里去了呢？他飞到了空中，成了一朵白云，一朵很美很美的白云。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667" y="2389206"/>
            <a:ext cx="3379597" cy="3530528"/>
          </a:xfrm>
          <a:prstGeom prst="rect">
            <a:avLst/>
          </a:prstGeom>
          <a:noFill/>
          <a:ln>
            <a:noFill/>
          </a:ln>
          <a:effectLst>
            <a:softEdge rad="9652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0400" y="2789569"/>
            <a:ext cx="5688013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你想对雪孩子说什么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60400" y="1535444"/>
            <a:ext cx="6616700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说说小白兔望着白云会说些什么。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709" y="1320800"/>
            <a:ext cx="4210134" cy="4633821"/>
          </a:xfrm>
          <a:prstGeom prst="rect">
            <a:avLst/>
          </a:prstGeom>
          <a:noFill/>
          <a:ln>
            <a:noFill/>
          </a:ln>
          <a:effectLst>
            <a:softEdge rad="965200"/>
          </a:effectLst>
        </p:spPr>
      </p:pic>
      <p:grpSp>
        <p:nvGrpSpPr>
          <p:cNvPr id="8" name="组合 7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说一说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剪去对角的矩形 11"/>
          <p:cNvSpPr/>
          <p:nvPr/>
        </p:nvSpPr>
        <p:spPr>
          <a:xfrm>
            <a:off x="1016000" y="1872343"/>
            <a:ext cx="10188330" cy="3405128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40567" y="3805214"/>
            <a:ext cx="6910866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雪孩子是怎样飞到天上的？还会回来吗？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40567" y="2776514"/>
            <a:ext cx="6910866" cy="6038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雪孩子救出了小白兔，自己变成了什么？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9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拓展延伸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剪去对角的矩形 12"/>
          <p:cNvSpPr/>
          <p:nvPr/>
        </p:nvSpPr>
        <p:spPr>
          <a:xfrm>
            <a:off x="1161143" y="1392111"/>
            <a:ext cx="9898044" cy="4365592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40113" y="1631046"/>
            <a:ext cx="505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Pct val="130000"/>
              <a:buFont typeface="Wingdings" panose="05000000000000000000" pitchFamily="2" charset="2"/>
              <a:buChar char="v"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读儿歌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堆雪人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745288" y="2025650"/>
            <a:ext cx="3505200" cy="34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太阳公公怕他热，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把他的衣裳全脱掉。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光着身子还冒汗，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越流汗水个越小。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57425" y="2078038"/>
            <a:ext cx="3124200" cy="34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寒风吹，雪花飘，</a:t>
            </a:r>
          </a:p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堆个雪人个子高。</a:t>
            </a:r>
          </a:p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我给雪人穿单衣，</a:t>
            </a:r>
          </a:p>
          <a:p>
            <a:pPr marL="0" marR="0" lvl="0" indent="0" algn="ctr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外面又套大棉袄。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10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课外拓展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剪去对角的矩形 7"/>
          <p:cNvSpPr/>
          <p:nvPr/>
        </p:nvSpPr>
        <p:spPr>
          <a:xfrm>
            <a:off x="1719482" y="1392111"/>
            <a:ext cx="8781366" cy="4365592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3195376" y="2146571"/>
            <a:ext cx="8801100" cy="20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、将雪孩子的故事讲给爸爸妈妈听；</a:t>
            </a:r>
          </a:p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、复习课文里面的生字。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5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作业布置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5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t="7153" b="715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6"/>
          <p:cNvSpPr txBox="1"/>
          <p:nvPr/>
        </p:nvSpPr>
        <p:spPr>
          <a:xfrm>
            <a:off x="5447225" y="3073712"/>
            <a:ext cx="5685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8" name="PA-文本框 7"/>
          <p:cNvSpPr txBox="1"/>
          <p:nvPr/>
        </p:nvSpPr>
        <p:spPr>
          <a:xfrm>
            <a:off x="7174812" y="4691512"/>
            <a:ext cx="2230056" cy="519351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PA-文本框 8"/>
          <p:cNvSpPr txBox="1"/>
          <p:nvPr/>
        </p:nvSpPr>
        <p:spPr>
          <a:xfrm>
            <a:off x="5087584" y="4267332"/>
            <a:ext cx="640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0" name="PA-文本框 6"/>
          <p:cNvSpPr txBox="1"/>
          <p:nvPr/>
        </p:nvSpPr>
        <p:spPr>
          <a:xfrm>
            <a:off x="6057504" y="2674902"/>
            <a:ext cx="4464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1" name="PA-smiling-tooth-with-hands_33918"/>
          <p:cNvSpPr>
            <a:spLocks noChangeAspect="1"/>
          </p:cNvSpPr>
          <p:nvPr/>
        </p:nvSpPr>
        <p:spPr bwMode="auto">
          <a:xfrm>
            <a:off x="7911645" y="1647137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11" y="2608408"/>
            <a:ext cx="6383515" cy="3584077"/>
          </a:xfrm>
          <a:prstGeom prst="rect">
            <a:avLst/>
          </a:prstGeom>
          <a:noFill/>
          <a:ln>
            <a:noFill/>
          </a:ln>
          <a:effectLst>
            <a:softEdge rad="927100"/>
          </a:effectLst>
        </p:spPr>
      </p:pic>
      <p:sp>
        <p:nvSpPr>
          <p:cNvPr id="2" name="矩形 1"/>
          <p:cNvSpPr/>
          <p:nvPr/>
        </p:nvSpPr>
        <p:spPr bwMode="auto">
          <a:xfrm>
            <a:off x="358775" y="949325"/>
            <a:ext cx="2093913" cy="55086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58775" y="1500188"/>
            <a:ext cx="113409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说像糖，它不甜。说像盐，又不咸。冬天有时一片，夏天谁都不见。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6796344" y="5003992"/>
            <a:ext cx="4646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猜一猜：这是什么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对角的矩形 3"/>
          <p:cNvSpPr/>
          <p:nvPr/>
        </p:nvSpPr>
        <p:spPr>
          <a:xfrm>
            <a:off x="1719482" y="1392111"/>
            <a:ext cx="8781366" cy="4365592"/>
          </a:xfrm>
          <a:prstGeom prst="snip2DiagRect">
            <a:avLst/>
          </a:prstGeom>
          <a:solidFill>
            <a:srgbClr val="FCC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12625" y="1568415"/>
            <a:ext cx="2765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认一认，读一读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954215" y="2425957"/>
            <a:ext cx="7580313" cy="2736849"/>
            <a:chOff x="28" y="-56"/>
            <a:chExt cx="4775" cy="1724"/>
          </a:xfrm>
        </p:grpSpPr>
        <p:grpSp>
          <p:nvGrpSpPr>
            <p:cNvPr id="9219" name="Group 5"/>
            <p:cNvGrpSpPr/>
            <p:nvPr/>
          </p:nvGrpSpPr>
          <p:grpSpPr bwMode="auto">
            <a:xfrm>
              <a:off x="28" y="-56"/>
              <a:ext cx="4775" cy="715"/>
              <a:chOff x="28" y="-56"/>
              <a:chExt cx="4775" cy="715"/>
            </a:xfrm>
          </p:grpSpPr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48" y="329"/>
                <a:ext cx="3936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dist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孩让起玩往</a:t>
                </a:r>
              </a:p>
            </p:txBody>
          </p:sp>
          <p:sp>
            <p:nvSpPr>
              <p:cNvPr id="9221" name="Text Box 7"/>
              <p:cNvSpPr txBox="1">
                <a:spLocks noChangeArrowheads="1"/>
              </p:cNvSpPr>
              <p:nvPr/>
            </p:nvSpPr>
            <p:spPr bwMode="auto">
              <a:xfrm>
                <a:off x="28" y="-56"/>
                <a:ext cx="477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hái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ràng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qǐ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wán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wăng</a:t>
                </a:r>
                <a:endPara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22" name="Group 8"/>
            <p:cNvGrpSpPr/>
            <p:nvPr/>
          </p:nvGrpSpPr>
          <p:grpSpPr bwMode="auto">
            <a:xfrm>
              <a:off x="28" y="1018"/>
              <a:ext cx="3899" cy="650"/>
              <a:chOff x="0" y="0"/>
              <a:chExt cx="3899" cy="650"/>
            </a:xfrm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48" y="320"/>
                <a:ext cx="3792" cy="3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dist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觉烧知道化 </a:t>
                </a:r>
              </a:p>
            </p:txBody>
          </p:sp>
          <p:sp>
            <p:nvSpPr>
              <p:cNvPr id="9224" name="Text 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9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jiào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shāo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zhī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dào</a:t>
                </a:r>
                <a:r>
                  <a:rPr kumimoji="0" lang="en-US" altLang="zh-CN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      </a:t>
                </a:r>
                <a:r>
                  <a:rPr kumimoji="0" lang="en-US" altLang="zh-CN" sz="28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huà</a:t>
                </a:r>
                <a:endParaRPr kumimoji="0" lang="en-US" altLang="zh-CN" sz="28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14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初读生字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982326" y="2363432"/>
            <a:ext cx="4536574" cy="4035510"/>
          </a:xfrm>
          <a:prstGeom prst="rect">
            <a:avLst/>
          </a:prstGeom>
          <a:noFill/>
          <a:ln>
            <a:noFill/>
          </a:ln>
          <a:effectLst>
            <a:softEdge rad="7747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0527" y="2607616"/>
            <a:ext cx="815026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下了一天一夜的雪。房子上、树上、地上一片白。</a:t>
            </a:r>
          </a:p>
        </p:txBody>
      </p:sp>
      <p:sp>
        <p:nvSpPr>
          <p:cNvPr id="10244" name="矩形 6"/>
          <p:cNvSpPr>
            <a:spLocks noChangeArrowheads="1"/>
          </p:cNvSpPr>
          <p:nvPr/>
        </p:nvSpPr>
        <p:spPr bwMode="auto">
          <a:xfrm>
            <a:off x="491863" y="1839557"/>
            <a:ext cx="540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“从哪儿能读出雪下得大呢？”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999362" y="2670628"/>
            <a:ext cx="3933245" cy="3718829"/>
          </a:xfrm>
          <a:prstGeom prst="rect">
            <a:avLst/>
          </a:prstGeom>
          <a:noFill/>
          <a:ln>
            <a:noFill/>
          </a:ln>
          <a:effectLst>
            <a:softEdge rad="48260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9591" y="1581000"/>
            <a:ext cx="107305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兔妈妈要出去找吃的。她堆了一个漂亮的雪孩子，让他和小白兔一起玩。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7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277382"/>
            <a:ext cx="11133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看着可爱的雪孩子，小白兔真高兴。他和雪孩子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又唱又跳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，玩得很开心。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182" y="2600548"/>
            <a:ext cx="3983147" cy="3580932"/>
          </a:xfrm>
          <a:prstGeom prst="rect">
            <a:avLst/>
          </a:prstGeom>
          <a:noFill/>
          <a:ln>
            <a:noFill/>
          </a:ln>
          <a:effectLst>
            <a:softEdge rad="787400"/>
          </a:effectLst>
        </p:spPr>
      </p:pic>
      <p:sp>
        <p:nvSpPr>
          <p:cNvPr id="12292" name="矩形 6"/>
          <p:cNvSpPr>
            <a:spLocks noChangeArrowheads="1"/>
          </p:cNvSpPr>
          <p:nvPr/>
        </p:nvSpPr>
        <p:spPr bwMode="auto">
          <a:xfrm>
            <a:off x="714107" y="1690078"/>
            <a:ext cx="4852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小白兔很高兴，是怎么做的？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546907"/>
            <a:ext cx="5542661" cy="31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小白兔玩累了，就回家休息。屋子里很冷，他往火里加了一些柴，就上床睡觉了。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7870" y="1436914"/>
            <a:ext cx="4632143" cy="4320880"/>
          </a:xfrm>
          <a:prstGeom prst="rect">
            <a:avLst/>
          </a:prstGeom>
          <a:noFill/>
          <a:ln>
            <a:noFill/>
          </a:ln>
          <a:effectLst>
            <a:softEdge rad="6223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0400" y="1610231"/>
            <a:ext cx="56373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火把旁边的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柴</a:t>
            </a: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堆烧着了。小白兔睡得正香，一点儿也不知道。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8115" y="1201870"/>
            <a:ext cx="4735314" cy="4844941"/>
          </a:xfrm>
          <a:prstGeom prst="rect">
            <a:avLst/>
          </a:prstGeom>
          <a:noFill/>
          <a:ln>
            <a:noFill/>
          </a:ln>
          <a:effectLst>
            <a:softEdge rad="647700"/>
          </a:effectLst>
        </p:spPr>
      </p:pic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503898"/>
            <a:ext cx="1097505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3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雪孩子看见小白兔家着火了，就飞快地跑了过去。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429" y="2799364"/>
            <a:ext cx="3579586" cy="3249847"/>
          </a:xfrm>
          <a:prstGeom prst="rect">
            <a:avLst/>
          </a:prstGeom>
          <a:noFill/>
          <a:ln>
            <a:noFill/>
          </a:ln>
          <a:effectLst>
            <a:softEdge rad="787400"/>
          </a:effectLst>
        </p:spPr>
      </p:pic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560457" y="1824941"/>
            <a:ext cx="4977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披文入情，感受雪孩子的形象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2560" y="284480"/>
            <a:ext cx="3032816" cy="638056"/>
            <a:chOff x="162560" y="284480"/>
            <a:chExt cx="3032816" cy="638056"/>
          </a:xfrm>
        </p:grpSpPr>
        <p:sp>
          <p:nvSpPr>
            <p:cNvPr id="8" name="矩形: 圆角 1"/>
            <p:cNvSpPr/>
            <p:nvPr/>
          </p:nvSpPr>
          <p:spPr>
            <a:xfrm>
              <a:off x="162560" y="284480"/>
              <a:ext cx="3032816" cy="638056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smiling-tooth-with-hands_33918"/>
            <p:cNvSpPr>
              <a:spLocks noChangeAspect="1"/>
            </p:cNvSpPr>
            <p:nvPr/>
          </p:nvSpPr>
          <p:spPr bwMode="auto">
            <a:xfrm>
              <a:off x="473896" y="453715"/>
              <a:ext cx="340631" cy="340631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0 h 12800"/>
                <a:gd name="T34" fmla="*/ 1600 w 12800"/>
                <a:gd name="T35" fmla="*/ 9643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0 h 12800"/>
                <a:gd name="T42" fmla="*/ 7200 w 12800"/>
                <a:gd name="T43" fmla="*/ 2506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2" y="12800"/>
                    <a:pt x="5684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0"/>
                  </a:cubicBezTo>
                  <a:lnTo>
                    <a:pt x="1600" y="9643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0"/>
                  </a:moveTo>
                  <a:cubicBezTo>
                    <a:pt x="9940" y="1764"/>
                    <a:pt x="8232" y="1982"/>
                    <a:pt x="7200" y="2506"/>
                  </a:cubicBezTo>
                  <a:lnTo>
                    <a:pt x="7200" y="10400"/>
                  </a:lnTo>
                  <a:cubicBezTo>
                    <a:pt x="7851" y="10074"/>
                    <a:pt x="9052" y="9753"/>
                    <a:pt x="11200" y="9644"/>
                  </a:cubicBezTo>
                  <a:lnTo>
                    <a:pt x="11200" y="16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35052" y="325761"/>
              <a:ext cx="2119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课文梳理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宽屏</PresentationFormat>
  <Paragraphs>77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Calibri</vt:lpstr>
      <vt:lpstr>思源黑体 CN Light</vt:lpstr>
      <vt:lpstr>Wingdings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2020-10-19T02:43:25Z</dcterms:created>
  <dcterms:modified xsi:type="dcterms:W3CDTF">2021-01-08T23:47:55Z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