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707" r:id="rId3"/>
    <p:sldId id="708" r:id="rId4"/>
    <p:sldId id="709" r:id="rId5"/>
    <p:sldId id="710" r:id="rId6"/>
    <p:sldId id="711" r:id="rId7"/>
    <p:sldId id="712" r:id="rId8"/>
    <p:sldId id="713" r:id="rId9"/>
    <p:sldId id="287" r:id="rId10"/>
    <p:sldId id="714" r:id="rId11"/>
    <p:sldId id="258" r:id="rId12"/>
  </p:sldIdLst>
  <p:sldSz cx="12192000" cy="6858000"/>
  <p:notesSz cx="6858000" cy="9144000"/>
  <p:embeddedFontLst>
    <p:embeddedFont>
      <p:font typeface="FandolFang R" panose="02010600030101010101" charset="-122"/>
      <p:regular r:id="rId14"/>
    </p:embeddedFont>
    <p:embeddedFont>
      <p:font typeface="思源黑体 CN Bold" panose="02010600030101010101" charset="-122"/>
      <p:regular r:id="rId15"/>
      <p:bold r:id="rId16"/>
    </p:embeddedFont>
    <p:embeddedFont>
      <p:font typeface="思源黑体 CN Light" panose="02010600030101010101" charset="-122"/>
      <p:regular r:id="rId17"/>
    </p:embeddedFont>
  </p:embeddedFontLst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3362">
          <p15:clr>
            <a:srgbClr val="A4A3A4"/>
          </p15:clr>
        </p15:guide>
        <p15:guide id="4" orient="horz" pos="686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>
        <p:scale>
          <a:sx n="66" d="100"/>
          <a:sy n="66" d="100"/>
        </p:scale>
        <p:origin x="2178" y="756"/>
      </p:cViewPr>
      <p:guideLst>
        <p:guide pos="416"/>
        <p:guide pos="7256"/>
        <p:guide orient="horz" pos="3362"/>
        <p:guide orient="horz" pos="686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1741"/>
            <a:chOff x="894963" y="2284695"/>
            <a:chExt cx="6336886" cy="1771741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语文园地（二）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61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语文精品课件 二年级上册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9"/>
          <p:cNvSpPr>
            <a:spLocks noChangeArrowheads="1"/>
          </p:cNvSpPr>
          <p:nvPr/>
        </p:nvSpPr>
        <p:spPr bwMode="auto">
          <a:xfrm>
            <a:off x="838923" y="1325563"/>
            <a:ext cx="1038852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95300" indent="-495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六、读一读，把下列句子中意思相反的词语找出来。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AutoNum type="arabicPeriod"/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困难像弹簧，你强它就弱，你弱它就强。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)——(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失败乃成功之母。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)——(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3.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远看山有色，近听水无声。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)——(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10251" name="Rectangle 6"/>
          <p:cNvSpPr>
            <a:spLocks noChangeArrowheads="1"/>
          </p:cNvSpPr>
          <p:nvPr/>
        </p:nvSpPr>
        <p:spPr bwMode="auto">
          <a:xfrm>
            <a:off x="1333651" y="3043238"/>
            <a:ext cx="5191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方正书宋_GBK"/>
                <a:sym typeface="Arial" panose="020B0604020202020204" pitchFamily="34" charset="0"/>
              </a:rPr>
              <a:t>强</a:t>
            </a:r>
          </a:p>
        </p:txBody>
      </p:sp>
      <p:sp>
        <p:nvSpPr>
          <p:cNvPr id="10252" name="Rectangle 6"/>
          <p:cNvSpPr>
            <a:spLocks noChangeArrowheads="1"/>
          </p:cNvSpPr>
          <p:nvPr/>
        </p:nvSpPr>
        <p:spPr bwMode="auto">
          <a:xfrm>
            <a:off x="3101402" y="3043238"/>
            <a:ext cx="5191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方正书宋_GBK"/>
                <a:sym typeface="Arial" panose="020B0604020202020204" pitchFamily="34" charset="0"/>
              </a:rPr>
              <a:t>弱</a:t>
            </a:r>
          </a:p>
        </p:txBody>
      </p:sp>
      <p:sp>
        <p:nvSpPr>
          <p:cNvPr id="10253" name="Rectangle 6"/>
          <p:cNvSpPr>
            <a:spLocks noChangeArrowheads="1"/>
          </p:cNvSpPr>
          <p:nvPr/>
        </p:nvSpPr>
        <p:spPr bwMode="auto">
          <a:xfrm>
            <a:off x="4037957" y="3757322"/>
            <a:ext cx="9080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方正书宋_GBK"/>
                <a:sym typeface="Arial" panose="020B0604020202020204" pitchFamily="34" charset="0"/>
              </a:rPr>
              <a:t>失败</a:t>
            </a:r>
          </a:p>
        </p:txBody>
      </p:sp>
      <p:sp>
        <p:nvSpPr>
          <p:cNvPr id="10254" name="Rectangle 6"/>
          <p:cNvSpPr>
            <a:spLocks noChangeArrowheads="1"/>
          </p:cNvSpPr>
          <p:nvPr/>
        </p:nvSpPr>
        <p:spPr bwMode="auto">
          <a:xfrm>
            <a:off x="5730553" y="3757322"/>
            <a:ext cx="9080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kern="0">
                <a:solidFill>
                  <a:srgbClr val="FF0000"/>
                </a:solidFill>
                <a:ea typeface="思源黑体 CN Medium" panose="020B0600000000000000" pitchFamily="34" charset="-122"/>
                <a:cs typeface="方正书宋_GBK"/>
                <a:sym typeface="Arial" panose="020B0604020202020204" pitchFamily="34" charset="0"/>
              </a:rPr>
              <a:t>成功</a:t>
            </a:r>
          </a:p>
        </p:txBody>
      </p:sp>
      <p:sp>
        <p:nvSpPr>
          <p:cNvPr id="10255" name="Rectangle 6"/>
          <p:cNvSpPr>
            <a:spLocks noChangeArrowheads="1"/>
          </p:cNvSpPr>
          <p:nvPr/>
        </p:nvSpPr>
        <p:spPr bwMode="auto">
          <a:xfrm>
            <a:off x="5136828" y="4482862"/>
            <a:ext cx="1047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方正书宋_GBK"/>
                <a:sym typeface="Arial" panose="020B0604020202020204" pitchFamily="34" charset="0"/>
              </a:rPr>
              <a:t>远</a:t>
            </a:r>
            <a:r>
              <a:rPr lang="en-US" altLang="zh-CN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6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方正书宋_GBK"/>
                <a:sym typeface="Arial" panose="020B0604020202020204" pitchFamily="34" charset="0"/>
              </a:rPr>
              <a:t>有</a:t>
            </a:r>
          </a:p>
        </p:txBody>
      </p:sp>
      <p:sp>
        <p:nvSpPr>
          <p:cNvPr id="10256" name="Rectangle 6"/>
          <p:cNvSpPr>
            <a:spLocks noChangeArrowheads="1"/>
          </p:cNvSpPr>
          <p:nvPr/>
        </p:nvSpPr>
        <p:spPr bwMode="auto">
          <a:xfrm>
            <a:off x="6979776" y="4482862"/>
            <a:ext cx="1397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kern="0">
                <a:solidFill>
                  <a:srgbClr val="FF0000"/>
                </a:solidFill>
                <a:ea typeface="思源黑体 CN Medium" panose="020B0600000000000000" pitchFamily="34" charset="-122"/>
                <a:cs typeface="方正书宋_GBK"/>
                <a:sym typeface="Arial" panose="020B0604020202020204" pitchFamily="34" charset="0"/>
              </a:rPr>
              <a:t>近</a:t>
            </a:r>
            <a:r>
              <a:rPr lang="en-US" altLang="zh-CN" sz="2600" kern="0">
                <a:solidFill>
                  <a:srgbClr val="FF0000"/>
                </a:solidFill>
                <a:ea typeface="思源黑体 CN Medium" panose="020B0600000000000000" pitchFamily="34" charset="-122"/>
                <a:cs typeface="方正书宋_GBK"/>
                <a:sym typeface="Arial" panose="020B0604020202020204" pitchFamily="34" charset="0"/>
              </a:rPr>
              <a:t>/</a:t>
            </a:r>
            <a:r>
              <a:rPr lang="zh-CN" altLang="en-US" sz="2600" kern="0">
                <a:solidFill>
                  <a:srgbClr val="FF0000"/>
                </a:solidFill>
                <a:ea typeface="思源黑体 CN Medium" panose="020B0600000000000000" pitchFamily="34" charset="-122"/>
                <a:cs typeface="方正书宋_GBK"/>
                <a:sym typeface="Arial" panose="020B0604020202020204" pitchFamily="34" charset="0"/>
              </a:rPr>
              <a:t>无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举一反三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 bldLvl="0"/>
      <p:bldP spid="10252" grpId="0" bldLvl="0"/>
      <p:bldP spid="10253" grpId="0" bldLvl="0"/>
      <p:bldP spid="10254" grpId="0" bldLvl="0"/>
      <p:bldP spid="10255" grpId="0" bldLvl="0"/>
      <p:bldP spid="10256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1741"/>
            <a:chOff x="894963" y="2284695"/>
            <a:chExt cx="6336886" cy="1771741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61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语文精品课件 二年级上册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矩形 4098"/>
          <p:cNvSpPr>
            <a:spLocks noChangeArrowheads="1"/>
          </p:cNvSpPr>
          <p:nvPr/>
        </p:nvSpPr>
        <p:spPr bwMode="auto">
          <a:xfrm>
            <a:off x="660400" y="1502067"/>
            <a:ext cx="9311315" cy="58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一、给下面的汉字选择正确的读音，并涂上自己喜欢的颜色。</a:t>
            </a:r>
          </a:p>
        </p:txBody>
      </p:sp>
      <p:pic>
        <p:nvPicPr>
          <p:cNvPr id="3076" name="图片 4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511" y="2691071"/>
            <a:ext cx="883285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椭圆 4100"/>
          <p:cNvSpPr>
            <a:spLocks noChangeArrowheads="1"/>
          </p:cNvSpPr>
          <p:nvPr/>
        </p:nvSpPr>
        <p:spPr bwMode="auto">
          <a:xfrm>
            <a:off x="1900451" y="2815531"/>
            <a:ext cx="977900" cy="90805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8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78" name="矩形 4101"/>
          <p:cNvSpPr>
            <a:spLocks noChangeArrowheads="1"/>
          </p:cNvSpPr>
          <p:nvPr/>
        </p:nvSpPr>
        <p:spPr bwMode="auto">
          <a:xfrm>
            <a:off x="2145700" y="3040322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kern="0" dirty="0" err="1">
                <a:ea typeface="思源黑体 CN Medium" panose="020B0600000000000000" pitchFamily="34" charset="-122"/>
                <a:sym typeface="Arial" panose="020B0604020202020204" pitchFamily="34" charset="0"/>
              </a:rPr>
              <a:t>zǐ</a:t>
            </a:r>
            <a:endParaRPr lang="en-US" altLang="zh-CN" sz="28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79" name="椭圆 4102"/>
          <p:cNvSpPr>
            <a:spLocks noChangeArrowheads="1"/>
          </p:cNvSpPr>
          <p:nvPr/>
        </p:nvSpPr>
        <p:spPr bwMode="auto">
          <a:xfrm>
            <a:off x="1900451" y="4025841"/>
            <a:ext cx="977900" cy="9080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8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80" name="椭圆 4104"/>
          <p:cNvSpPr>
            <a:spLocks noChangeArrowheads="1"/>
          </p:cNvSpPr>
          <p:nvPr/>
        </p:nvSpPr>
        <p:spPr bwMode="auto">
          <a:xfrm>
            <a:off x="7814841" y="2830771"/>
            <a:ext cx="908050" cy="9080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8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81" name="椭圆 4105"/>
          <p:cNvSpPr>
            <a:spLocks noChangeArrowheads="1"/>
          </p:cNvSpPr>
          <p:nvPr/>
        </p:nvSpPr>
        <p:spPr bwMode="auto">
          <a:xfrm>
            <a:off x="7807221" y="4018221"/>
            <a:ext cx="908050" cy="908050"/>
          </a:xfrm>
          <a:prstGeom prst="ellipse">
            <a:avLst/>
          </a:prstGeom>
          <a:solidFill>
            <a:srgbClr val="A0FEB0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8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82" name="矩形 4106"/>
          <p:cNvSpPr>
            <a:spLocks noChangeArrowheads="1"/>
          </p:cNvSpPr>
          <p:nvPr/>
        </p:nvSpPr>
        <p:spPr bwMode="auto">
          <a:xfrm>
            <a:off x="1885212" y="4227771"/>
            <a:ext cx="9653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kern="0">
                <a:ea typeface="思源黑体 CN Medium" panose="020B0600000000000000" pitchFamily="34" charset="-122"/>
                <a:sym typeface="Arial" panose="020B0604020202020204" pitchFamily="34" charset="0"/>
              </a:rPr>
              <a:t>suān</a:t>
            </a:r>
          </a:p>
        </p:txBody>
      </p:sp>
      <p:sp>
        <p:nvSpPr>
          <p:cNvPr id="3083" name="矩形 4107"/>
          <p:cNvSpPr>
            <a:spLocks noChangeArrowheads="1"/>
          </p:cNvSpPr>
          <p:nvPr/>
        </p:nvSpPr>
        <p:spPr bwMode="auto">
          <a:xfrm>
            <a:off x="8101861" y="3040322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kern="0">
                <a:ea typeface="思源黑体 CN Medium" panose="020B0600000000000000" pitchFamily="34" charset="-122"/>
                <a:sym typeface="Arial" panose="020B0604020202020204" pitchFamily="34" charset="0"/>
              </a:rPr>
              <a:t>lí</a:t>
            </a:r>
          </a:p>
        </p:txBody>
      </p:sp>
      <p:sp>
        <p:nvSpPr>
          <p:cNvPr id="3084" name="矩形 4108"/>
          <p:cNvSpPr>
            <a:spLocks noChangeArrowheads="1"/>
          </p:cNvSpPr>
          <p:nvPr/>
        </p:nvSpPr>
        <p:spPr bwMode="auto">
          <a:xfrm>
            <a:off x="7892312" y="4227772"/>
            <a:ext cx="779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kern="0">
                <a:ea typeface="思源黑体 CN Medium" panose="020B0600000000000000" pitchFamily="34" charset="-122"/>
                <a:sym typeface="Arial" panose="020B0604020202020204" pitchFamily="34" charset="0"/>
              </a:rPr>
              <a:t>bèn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基础巩固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8" grpId="0"/>
      <p:bldP spid="3079" grpId="0" animBg="1"/>
      <p:bldP spid="3080" grpId="0" animBg="1"/>
      <p:bldP spid="3081" grpId="0" animBg="1"/>
      <p:bldP spid="3082" grpId="0"/>
      <p:bldP spid="3083" grpId="0"/>
      <p:bldP spid="30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51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308" y="2285557"/>
            <a:ext cx="84518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文本框 12"/>
          <p:cNvSpPr>
            <a:spLocks noChangeArrowheads="1"/>
          </p:cNvSpPr>
          <p:nvPr/>
        </p:nvSpPr>
        <p:spPr bwMode="auto">
          <a:xfrm>
            <a:off x="729341" y="1537450"/>
            <a:ext cx="8715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二、我会按部首查字法的要求查字典，并填空。</a:t>
            </a:r>
          </a:p>
        </p:txBody>
      </p:sp>
      <p:sp>
        <p:nvSpPr>
          <p:cNvPr id="5123" name="文本框 16"/>
          <p:cNvSpPr>
            <a:spLocks noChangeArrowheads="1"/>
          </p:cNvSpPr>
          <p:nvPr/>
        </p:nvSpPr>
        <p:spPr bwMode="auto">
          <a:xfrm>
            <a:off x="4470545" y="3174814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酉</a:t>
            </a:r>
          </a:p>
        </p:txBody>
      </p:sp>
      <p:sp>
        <p:nvSpPr>
          <p:cNvPr id="5124" name="文本框 16"/>
          <p:cNvSpPr>
            <a:spLocks noChangeArrowheads="1"/>
          </p:cNvSpPr>
          <p:nvPr/>
        </p:nvSpPr>
        <p:spPr bwMode="auto">
          <a:xfrm>
            <a:off x="6737202" y="3156932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endParaRPr lang="zh-CN" altLang="en-US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文本框 16"/>
          <p:cNvSpPr>
            <a:spLocks noChangeArrowheads="1"/>
          </p:cNvSpPr>
          <p:nvPr/>
        </p:nvSpPr>
        <p:spPr bwMode="auto">
          <a:xfrm>
            <a:off x="8920740" y="3124519"/>
            <a:ext cx="8531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suān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26" name="文本框 16"/>
          <p:cNvSpPr>
            <a:spLocks noChangeArrowheads="1"/>
          </p:cNvSpPr>
          <p:nvPr/>
        </p:nvSpPr>
        <p:spPr bwMode="auto">
          <a:xfrm>
            <a:off x="4409252" y="3856742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糸</a:t>
            </a:r>
          </a:p>
        </p:txBody>
      </p:sp>
      <p:sp>
        <p:nvSpPr>
          <p:cNvPr id="5127" name="文本框 16"/>
          <p:cNvSpPr>
            <a:spLocks noChangeArrowheads="1"/>
          </p:cNvSpPr>
          <p:nvPr/>
        </p:nvSpPr>
        <p:spPr bwMode="auto">
          <a:xfrm>
            <a:off x="6737202" y="3855432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5128" name="文本框 16"/>
          <p:cNvSpPr>
            <a:spLocks noChangeArrowheads="1"/>
          </p:cNvSpPr>
          <p:nvPr/>
        </p:nvSpPr>
        <p:spPr bwMode="auto">
          <a:xfrm>
            <a:off x="9143558" y="3822257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zǐ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29" name="文本框 16"/>
          <p:cNvSpPr>
            <a:spLocks noChangeArrowheads="1"/>
          </p:cNvSpPr>
          <p:nvPr/>
        </p:nvSpPr>
        <p:spPr bwMode="auto">
          <a:xfrm>
            <a:off x="4470544" y="4554251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犭</a:t>
            </a:r>
          </a:p>
        </p:txBody>
      </p:sp>
      <p:sp>
        <p:nvSpPr>
          <p:cNvPr id="5130" name="文本框 16"/>
          <p:cNvSpPr>
            <a:spLocks noChangeArrowheads="1"/>
          </p:cNvSpPr>
          <p:nvPr/>
        </p:nvSpPr>
        <p:spPr bwMode="auto">
          <a:xfrm>
            <a:off x="6737202" y="454100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5131" name="文本框 16"/>
          <p:cNvSpPr>
            <a:spLocks noChangeArrowheads="1"/>
          </p:cNvSpPr>
          <p:nvPr/>
        </p:nvSpPr>
        <p:spPr bwMode="auto">
          <a:xfrm>
            <a:off x="9083444" y="4519995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hú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34" name="文本框 16"/>
          <p:cNvSpPr>
            <a:spLocks noChangeArrowheads="1"/>
          </p:cNvSpPr>
          <p:nvPr/>
        </p:nvSpPr>
        <p:spPr bwMode="auto">
          <a:xfrm>
            <a:off x="4409251" y="5302358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艹</a:t>
            </a:r>
          </a:p>
        </p:txBody>
      </p:sp>
      <p:sp>
        <p:nvSpPr>
          <p:cNvPr id="5135" name="文本框 16"/>
          <p:cNvSpPr>
            <a:spLocks noChangeArrowheads="1"/>
          </p:cNvSpPr>
          <p:nvPr/>
        </p:nvSpPr>
        <p:spPr bwMode="auto">
          <a:xfrm>
            <a:off x="6737202" y="5226570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5136" name="文本框 16"/>
          <p:cNvSpPr>
            <a:spLocks noChangeArrowheads="1"/>
          </p:cNvSpPr>
          <p:nvPr/>
        </p:nvSpPr>
        <p:spPr bwMode="auto">
          <a:xfrm>
            <a:off x="9040964" y="5217733"/>
            <a:ext cx="612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táo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基础巩固</a:t>
            </a:r>
          </a:p>
          <a:p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/>
      <p:bldP spid="5126" grpId="0"/>
      <p:bldP spid="5127" grpId="0"/>
      <p:bldP spid="5128" grpId="0"/>
      <p:bldP spid="5129" grpId="0"/>
      <p:bldP spid="5130" grpId="0"/>
      <p:bldP spid="5131" grpId="0"/>
      <p:bldP spid="5134" grpId="0"/>
      <p:bldP spid="5135" grpId="0"/>
      <p:bldP spid="51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12"/>
          <p:cNvSpPr>
            <a:spLocks noChangeArrowheads="1"/>
          </p:cNvSpPr>
          <p:nvPr/>
        </p:nvSpPr>
        <p:spPr bwMode="auto">
          <a:xfrm>
            <a:off x="862073" y="1238887"/>
            <a:ext cx="871537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5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三、我会填。</a:t>
            </a:r>
          </a:p>
          <a:p>
            <a:pPr eaLnBrk="1" hangingPunct="1">
              <a:lnSpc>
                <a:spcPct val="25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1. (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所不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，勿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于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 eaLnBrk="1" hangingPunct="1">
              <a:lnSpc>
                <a:spcPct val="25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与朋友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而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)(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 eaLnBrk="1" hangingPunct="1">
              <a:lnSpc>
                <a:spcPct val="25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3.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不以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)(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，不能成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)(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 eaLnBrk="1" hangingPunct="1">
              <a:lnSpc>
                <a:spcPct val="250000"/>
              </a:lnSpc>
            </a:pPr>
            <a:endParaRPr lang="zh-CN" altLang="en-US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51" name="文本框 16"/>
          <p:cNvSpPr>
            <a:spLocks noChangeArrowheads="1"/>
          </p:cNvSpPr>
          <p:nvPr/>
        </p:nvSpPr>
        <p:spPr bwMode="auto">
          <a:xfrm>
            <a:off x="1474055" y="2594195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己</a:t>
            </a:r>
          </a:p>
        </p:txBody>
      </p:sp>
      <p:sp>
        <p:nvSpPr>
          <p:cNvPr id="6152" name="文本框 16"/>
          <p:cNvSpPr>
            <a:spLocks noChangeArrowheads="1"/>
          </p:cNvSpPr>
          <p:nvPr/>
        </p:nvSpPr>
        <p:spPr bwMode="auto">
          <a:xfrm>
            <a:off x="3100129" y="2569475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欲</a:t>
            </a:r>
            <a:endParaRPr lang="zh-CN" altLang="en-US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53" name="文本框 16"/>
          <p:cNvSpPr>
            <a:spLocks noChangeArrowheads="1"/>
          </p:cNvSpPr>
          <p:nvPr/>
        </p:nvSpPr>
        <p:spPr bwMode="auto">
          <a:xfrm>
            <a:off x="4566979" y="2594194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施</a:t>
            </a:r>
          </a:p>
        </p:txBody>
      </p:sp>
      <p:sp>
        <p:nvSpPr>
          <p:cNvPr id="6154" name="文本框 16"/>
          <p:cNvSpPr>
            <a:spLocks noChangeArrowheads="1"/>
          </p:cNvSpPr>
          <p:nvPr/>
        </p:nvSpPr>
        <p:spPr bwMode="auto">
          <a:xfrm>
            <a:off x="5784229" y="2557134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人</a:t>
            </a:r>
          </a:p>
        </p:txBody>
      </p:sp>
      <p:sp>
        <p:nvSpPr>
          <p:cNvPr id="6155" name="文本框 16"/>
          <p:cNvSpPr>
            <a:spLocks noChangeArrowheads="1"/>
          </p:cNvSpPr>
          <p:nvPr/>
        </p:nvSpPr>
        <p:spPr bwMode="auto">
          <a:xfrm>
            <a:off x="2468304" y="3481536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交</a:t>
            </a:r>
          </a:p>
        </p:txBody>
      </p:sp>
      <p:sp>
        <p:nvSpPr>
          <p:cNvPr id="6156" name="文本框 16"/>
          <p:cNvSpPr>
            <a:spLocks noChangeArrowheads="1"/>
          </p:cNvSpPr>
          <p:nvPr/>
        </p:nvSpPr>
        <p:spPr bwMode="auto">
          <a:xfrm>
            <a:off x="3642567" y="3486761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言</a:t>
            </a:r>
          </a:p>
        </p:txBody>
      </p:sp>
      <p:sp>
        <p:nvSpPr>
          <p:cNvPr id="6157" name="文本框 16"/>
          <p:cNvSpPr>
            <a:spLocks noChangeArrowheads="1"/>
          </p:cNvSpPr>
          <p:nvPr/>
        </p:nvSpPr>
        <p:spPr bwMode="auto">
          <a:xfrm>
            <a:off x="4859500" y="3486761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有</a:t>
            </a:r>
          </a:p>
        </p:txBody>
      </p:sp>
      <p:sp>
        <p:nvSpPr>
          <p:cNvPr id="6158" name="文本框 16"/>
          <p:cNvSpPr>
            <a:spLocks noChangeArrowheads="1"/>
          </p:cNvSpPr>
          <p:nvPr/>
        </p:nvSpPr>
        <p:spPr bwMode="auto">
          <a:xfrm>
            <a:off x="5830211" y="3499814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信</a:t>
            </a:r>
          </a:p>
        </p:txBody>
      </p:sp>
      <p:sp>
        <p:nvSpPr>
          <p:cNvPr id="6159" name="文本框 16"/>
          <p:cNvSpPr>
            <a:spLocks noChangeArrowheads="1"/>
          </p:cNvSpPr>
          <p:nvPr/>
        </p:nvSpPr>
        <p:spPr bwMode="auto">
          <a:xfrm>
            <a:off x="5291786" y="4387048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方</a:t>
            </a:r>
          </a:p>
        </p:txBody>
      </p:sp>
      <p:sp>
        <p:nvSpPr>
          <p:cNvPr id="6160" name="文本框 16"/>
          <p:cNvSpPr>
            <a:spLocks noChangeArrowheads="1"/>
          </p:cNvSpPr>
          <p:nvPr/>
        </p:nvSpPr>
        <p:spPr bwMode="auto">
          <a:xfrm>
            <a:off x="2153979" y="4406100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规</a:t>
            </a:r>
          </a:p>
        </p:txBody>
      </p:sp>
      <p:sp>
        <p:nvSpPr>
          <p:cNvPr id="6161" name="文本框 16"/>
          <p:cNvSpPr>
            <a:spLocks noChangeArrowheads="1"/>
          </p:cNvSpPr>
          <p:nvPr/>
        </p:nvSpPr>
        <p:spPr bwMode="auto">
          <a:xfrm>
            <a:off x="3100128" y="4406100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矩</a:t>
            </a:r>
          </a:p>
        </p:txBody>
      </p:sp>
      <p:sp>
        <p:nvSpPr>
          <p:cNvPr id="6162" name="文本框 16"/>
          <p:cNvSpPr>
            <a:spLocks noChangeArrowheads="1"/>
          </p:cNvSpPr>
          <p:nvPr/>
        </p:nvSpPr>
        <p:spPr bwMode="auto">
          <a:xfrm>
            <a:off x="6237935" y="4360438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圆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基础巩固</a:t>
            </a:r>
          </a:p>
          <a:p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2" grpId="0"/>
      <p:bldP spid="6153" grpId="0"/>
      <p:bldP spid="6154" grpId="0"/>
      <p:bldP spid="6155" grpId="0"/>
      <p:bldP spid="6156" grpId="0"/>
      <p:bldP spid="6157" grpId="0"/>
      <p:bldP spid="6158" grpId="0"/>
      <p:bldP spid="6159" grpId="0"/>
      <p:bldP spid="6160" grpId="0"/>
      <p:bldP spid="6161" grpId="0"/>
      <p:bldP spid="61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7180"/>
          <p:cNvSpPr>
            <a:spLocks noChangeArrowheads="1"/>
          </p:cNvSpPr>
          <p:nvPr/>
        </p:nvSpPr>
        <p:spPr bwMode="auto">
          <a:xfrm>
            <a:off x="3346450" y="2399011"/>
            <a:ext cx="8172450" cy="314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七月茉莉花如雪，</a:t>
            </a:r>
            <a:endParaRPr lang="zh-CN" altLang="en-US" sz="2400" b="1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4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八月桂花满枝香。</a:t>
            </a:r>
          </a:p>
          <a:p>
            <a:pPr algn="ctr" eaLnBrk="1" hangingPunct="1">
              <a:lnSpc>
                <a:spcPct val="14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九月菊花姿百态，</a:t>
            </a:r>
          </a:p>
          <a:p>
            <a:pPr algn="ctr" eaLnBrk="1" hangingPunct="1">
              <a:lnSpc>
                <a:spcPct val="14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十月芙蓉正上妆。</a:t>
            </a:r>
          </a:p>
          <a:p>
            <a:pPr algn="ctr" eaLnBrk="1" hangingPunct="1">
              <a:lnSpc>
                <a:spcPct val="14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冬月水仙案头供，</a:t>
            </a:r>
          </a:p>
          <a:p>
            <a:pPr algn="ctr" eaLnBrk="1" hangingPunct="1">
              <a:lnSpc>
                <a:spcPct val="14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腊月寒梅斗冰霜。</a:t>
            </a:r>
          </a:p>
        </p:txBody>
      </p:sp>
      <p:sp>
        <p:nvSpPr>
          <p:cNvPr id="7189" name="直接连接符 7188"/>
          <p:cNvSpPr>
            <a:spLocks noChangeShapeType="1"/>
          </p:cNvSpPr>
          <p:nvPr/>
        </p:nvSpPr>
        <p:spPr bwMode="auto">
          <a:xfrm>
            <a:off x="4049522" y="3414908"/>
            <a:ext cx="6985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90" name="直接连接符 7189"/>
          <p:cNvSpPr>
            <a:spLocks noChangeShapeType="1"/>
          </p:cNvSpPr>
          <p:nvPr/>
        </p:nvSpPr>
        <p:spPr bwMode="auto">
          <a:xfrm>
            <a:off x="4049522" y="2911790"/>
            <a:ext cx="6985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91" name="直接连接符 7190"/>
          <p:cNvSpPr>
            <a:spLocks noChangeShapeType="1"/>
          </p:cNvSpPr>
          <p:nvPr/>
        </p:nvSpPr>
        <p:spPr bwMode="auto">
          <a:xfrm>
            <a:off x="4049522" y="3921694"/>
            <a:ext cx="6985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92" name="直接连接符 7191"/>
          <p:cNvSpPr>
            <a:spLocks noChangeShapeType="1"/>
          </p:cNvSpPr>
          <p:nvPr/>
        </p:nvSpPr>
        <p:spPr bwMode="auto">
          <a:xfrm>
            <a:off x="4049522" y="4421058"/>
            <a:ext cx="6985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93" name="直接连接符 7192"/>
          <p:cNvSpPr>
            <a:spLocks noChangeShapeType="1"/>
          </p:cNvSpPr>
          <p:nvPr/>
        </p:nvSpPr>
        <p:spPr bwMode="auto">
          <a:xfrm>
            <a:off x="4104386" y="4922962"/>
            <a:ext cx="6985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94" name="直接连接符 7193"/>
          <p:cNvSpPr>
            <a:spLocks noChangeShapeType="1"/>
          </p:cNvSpPr>
          <p:nvPr/>
        </p:nvSpPr>
        <p:spPr bwMode="auto">
          <a:xfrm>
            <a:off x="4049522" y="5469570"/>
            <a:ext cx="6985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95" name="直接连接符 7194"/>
          <p:cNvSpPr>
            <a:spLocks noChangeShapeType="1"/>
          </p:cNvSpPr>
          <p:nvPr/>
        </p:nvSpPr>
        <p:spPr bwMode="auto">
          <a:xfrm>
            <a:off x="6762242" y="2901818"/>
            <a:ext cx="6985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96" name="直接连接符 7195"/>
          <p:cNvSpPr>
            <a:spLocks noChangeShapeType="1"/>
          </p:cNvSpPr>
          <p:nvPr/>
        </p:nvSpPr>
        <p:spPr bwMode="auto">
          <a:xfrm>
            <a:off x="6811010" y="3471606"/>
            <a:ext cx="6985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99" name="直接连接符 7198"/>
          <p:cNvSpPr>
            <a:spLocks noChangeShapeType="1"/>
          </p:cNvSpPr>
          <p:nvPr/>
        </p:nvSpPr>
        <p:spPr bwMode="auto">
          <a:xfrm>
            <a:off x="6811010" y="3921694"/>
            <a:ext cx="6985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200" name="直接连接符 7199"/>
          <p:cNvSpPr>
            <a:spLocks noChangeShapeType="1"/>
          </p:cNvSpPr>
          <p:nvPr/>
        </p:nvSpPr>
        <p:spPr bwMode="auto">
          <a:xfrm>
            <a:off x="6762242" y="4428866"/>
            <a:ext cx="6985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能力提升</a:t>
            </a:r>
          </a:p>
        </p:txBody>
      </p:sp>
      <p:sp>
        <p:nvSpPr>
          <p:cNvPr id="3" name="矩形 2"/>
          <p:cNvSpPr/>
          <p:nvPr/>
        </p:nvSpPr>
        <p:spPr>
          <a:xfrm>
            <a:off x="1679575" y="1887672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35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     十二月花名歌</a:t>
            </a:r>
          </a:p>
          <a:p>
            <a:pPr algn="ctr">
              <a:lnSpc>
                <a:spcPct val="135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正月山茶满盆开，</a:t>
            </a:r>
          </a:p>
          <a:p>
            <a:pPr algn="ctr">
              <a:lnSpc>
                <a:spcPct val="135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二月迎春初开放。</a:t>
            </a:r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三月桃花红十里，</a:t>
            </a:r>
          </a:p>
          <a:p>
            <a:pPr algn="ctr">
              <a:lnSpc>
                <a:spcPct val="14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四月牡丹国色香。</a:t>
            </a:r>
          </a:p>
          <a:p>
            <a:pPr algn="ctr">
              <a:lnSpc>
                <a:spcPct val="14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五月石榴红似火，</a:t>
            </a:r>
          </a:p>
          <a:p>
            <a:pPr algn="ctr">
              <a:lnSpc>
                <a:spcPct val="14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六月荷花满池塘，</a:t>
            </a:r>
          </a:p>
          <a:p>
            <a:pPr algn="ctr">
              <a:lnSpc>
                <a:spcPct val="135000"/>
              </a:lnSpc>
            </a:pPr>
            <a:endParaRPr lang="zh-CN" altLang="en-US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2237" y="1376936"/>
            <a:ext cx="4185761" cy="669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四、我会联系课文回答问题。</a:t>
            </a:r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6762242" y="5005247"/>
            <a:ext cx="6985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6762242" y="5564047"/>
            <a:ext cx="6985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12289"/>
          <p:cNvSpPr>
            <a:spLocks noChangeArrowheads="1"/>
          </p:cNvSpPr>
          <p:nvPr/>
        </p:nvSpPr>
        <p:spPr bwMode="auto">
          <a:xfrm>
            <a:off x="788670" y="1421864"/>
            <a:ext cx="1073023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50000"/>
              </a:lnSpc>
            </a:pPr>
            <a:r>
              <a:rPr lang="en-US" altLang="zh-CN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1. </a:t>
            </a: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歌谣介绍了哪些花，请用“</a:t>
            </a:r>
            <a:r>
              <a:rPr lang="en-US" altLang="zh-CN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——”</a:t>
            </a: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画出来。</a:t>
            </a:r>
          </a:p>
          <a:p>
            <a:pPr eaLnBrk="1" hangingPunct="1">
              <a:lnSpc>
                <a:spcPct val="250000"/>
              </a:lnSpc>
            </a:pPr>
            <a:r>
              <a:rPr lang="en-US" altLang="zh-CN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2. “</a:t>
            </a: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石榴红似火”是说石榴花像</a:t>
            </a:r>
            <a:r>
              <a:rPr lang="en-US" altLang="zh-CN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____</a:t>
            </a: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一样红。“茉莉花如雪”是说茉莉花像</a:t>
            </a:r>
            <a:r>
              <a:rPr lang="en-US" altLang="zh-CN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_____</a:t>
            </a: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一样白。</a:t>
            </a:r>
          </a:p>
        </p:txBody>
      </p:sp>
      <p:sp>
        <p:nvSpPr>
          <p:cNvPr id="12299" name="文本框 16"/>
          <p:cNvSpPr>
            <a:spLocks noChangeArrowheads="1"/>
          </p:cNvSpPr>
          <p:nvPr/>
        </p:nvSpPr>
        <p:spPr bwMode="auto">
          <a:xfrm>
            <a:off x="5773148" y="2909571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火</a:t>
            </a:r>
          </a:p>
        </p:txBody>
      </p:sp>
      <p:sp>
        <p:nvSpPr>
          <p:cNvPr id="12300" name="文本框 16"/>
          <p:cNvSpPr>
            <a:spLocks noChangeArrowheads="1"/>
          </p:cNvSpPr>
          <p:nvPr/>
        </p:nvSpPr>
        <p:spPr bwMode="auto">
          <a:xfrm>
            <a:off x="2465705" y="3993198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雪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能力提升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  <p:bldP spid="123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1265"/>
          <p:cNvSpPr>
            <a:spLocks noChangeArrowheads="1"/>
          </p:cNvSpPr>
          <p:nvPr/>
        </p:nvSpPr>
        <p:spPr bwMode="auto">
          <a:xfrm>
            <a:off x="660400" y="1531446"/>
            <a:ext cx="8172450" cy="108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五、课外拓展阅读。</a:t>
            </a:r>
          </a:p>
          <a:p>
            <a:pPr eaLnBrk="1" hangingPunct="1">
              <a:lnSpc>
                <a:spcPct val="150000"/>
              </a:lnSpc>
            </a:pPr>
            <a:endParaRPr lang="zh-CN" altLang="en-US" sz="28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8195" name="图片 11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486" y="2196873"/>
            <a:ext cx="3955327" cy="341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直接连接符 11268"/>
          <p:cNvSpPr>
            <a:spLocks noChangeShapeType="1"/>
          </p:cNvSpPr>
          <p:nvPr/>
        </p:nvSpPr>
        <p:spPr bwMode="auto">
          <a:xfrm>
            <a:off x="4908550" y="3423920"/>
            <a:ext cx="6985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0" name="直接连接符 11269"/>
          <p:cNvSpPr>
            <a:spLocks noChangeShapeType="1"/>
          </p:cNvSpPr>
          <p:nvPr/>
        </p:nvSpPr>
        <p:spPr bwMode="auto">
          <a:xfrm>
            <a:off x="5963920" y="3423920"/>
            <a:ext cx="6985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1" name="直接连接符 11270"/>
          <p:cNvSpPr>
            <a:spLocks noChangeShapeType="1"/>
          </p:cNvSpPr>
          <p:nvPr/>
        </p:nvSpPr>
        <p:spPr bwMode="auto">
          <a:xfrm>
            <a:off x="6283960" y="3978910"/>
            <a:ext cx="6985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2" name="直接连接符 11271"/>
          <p:cNvSpPr>
            <a:spLocks noChangeShapeType="1"/>
          </p:cNvSpPr>
          <p:nvPr/>
        </p:nvSpPr>
        <p:spPr bwMode="auto">
          <a:xfrm>
            <a:off x="4908550" y="4518660"/>
            <a:ext cx="6985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3" name="直接连接符 11272"/>
          <p:cNvSpPr>
            <a:spLocks noChangeShapeType="1"/>
          </p:cNvSpPr>
          <p:nvPr/>
        </p:nvSpPr>
        <p:spPr bwMode="auto">
          <a:xfrm>
            <a:off x="6026149" y="4518660"/>
            <a:ext cx="6985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4" name="直接连接符 11273"/>
          <p:cNvSpPr>
            <a:spLocks noChangeShapeType="1"/>
          </p:cNvSpPr>
          <p:nvPr/>
        </p:nvSpPr>
        <p:spPr bwMode="auto">
          <a:xfrm>
            <a:off x="4908550" y="5148580"/>
            <a:ext cx="6985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能力提升</a:t>
            </a:r>
          </a:p>
          <a:p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9"/>
          <p:cNvSpPr>
            <a:spLocks noChangeArrowheads="1"/>
          </p:cNvSpPr>
          <p:nvPr/>
        </p:nvSpPr>
        <p:spPr bwMode="auto">
          <a:xfrm>
            <a:off x="660400" y="1384836"/>
            <a:ext cx="1095978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1.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这首儿歌共有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         )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句话。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这首儿歌共写了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         )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种植物，请用“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——”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把它们画出来。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3.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从儿歌中找出下列词语的反义词。</a:t>
            </a: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3221873" y="1659683"/>
            <a:ext cx="5191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 kern="0" dirty="0">
                <a:solidFill>
                  <a:srgbClr val="FF0000"/>
                </a:solidFill>
                <a:ea typeface="思源黑体 CN Medium" panose="020B0600000000000000" pitchFamily="34" charset="-122"/>
                <a:cs typeface="方正综艺繁体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3542436" y="2380948"/>
            <a:ext cx="5191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 kern="0" dirty="0">
                <a:solidFill>
                  <a:srgbClr val="FF0000"/>
                </a:solidFill>
                <a:ea typeface="思源黑体 CN Medium" panose="020B0600000000000000" pitchFamily="34" charset="-122"/>
                <a:cs typeface="方正综艺繁体"/>
                <a:sym typeface="Arial" panose="020B0604020202020204" pitchFamily="34" charset="0"/>
              </a:rPr>
              <a:t>6</a:t>
            </a:r>
          </a:p>
        </p:txBody>
      </p:sp>
      <p:pic>
        <p:nvPicPr>
          <p:cNvPr id="9221" name="图片 81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96" y="3693160"/>
            <a:ext cx="6230441" cy="22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684870" y="4070424"/>
            <a:ext cx="5191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b="1" kern="0" dirty="0">
                <a:solidFill>
                  <a:srgbClr val="FF0000"/>
                </a:solidFill>
                <a:ea typeface="思源黑体 CN Medium" panose="020B0600000000000000" pitchFamily="34" charset="-122"/>
                <a:cs typeface="方正书宋_GBK"/>
                <a:sym typeface="Arial" panose="020B0604020202020204" pitchFamily="34" charset="0"/>
              </a:rPr>
              <a:t>白</a:t>
            </a: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8312468" y="4070424"/>
            <a:ext cx="5191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b="1" kern="0" dirty="0">
                <a:solidFill>
                  <a:srgbClr val="FF0000"/>
                </a:solidFill>
                <a:ea typeface="思源黑体 CN Medium" panose="020B0600000000000000" pitchFamily="34" charset="-122"/>
                <a:cs typeface="方正书宋_GBK"/>
                <a:sym typeface="Arial" panose="020B0604020202020204" pitchFamily="34" charset="0"/>
              </a:rPr>
              <a:t>矮</a:t>
            </a: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4684871" y="5391188"/>
            <a:ext cx="5191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b="1" kern="0" dirty="0">
                <a:solidFill>
                  <a:srgbClr val="FF0000"/>
                </a:solidFill>
                <a:ea typeface="思源黑体 CN Medium" panose="020B0600000000000000" pitchFamily="34" charset="-122"/>
                <a:cs typeface="方正书宋_GBK"/>
                <a:sym typeface="Arial" panose="020B0604020202020204" pitchFamily="34" charset="0"/>
              </a:rPr>
              <a:t>胖</a:t>
            </a:r>
          </a:p>
        </p:txBody>
      </p:sp>
      <p:sp>
        <p:nvSpPr>
          <p:cNvPr id="8201" name="Rectangle 6"/>
          <p:cNvSpPr>
            <a:spLocks noChangeArrowheads="1"/>
          </p:cNvSpPr>
          <p:nvPr/>
        </p:nvSpPr>
        <p:spPr bwMode="auto">
          <a:xfrm>
            <a:off x="8312467" y="5391188"/>
            <a:ext cx="5191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b="1" kern="0" dirty="0">
                <a:solidFill>
                  <a:srgbClr val="FF0000"/>
                </a:solidFill>
                <a:ea typeface="思源黑体 CN Medium" panose="020B0600000000000000" pitchFamily="34" charset="-122"/>
                <a:cs typeface="方正书宋_GBK"/>
                <a:sym typeface="Arial" panose="020B0604020202020204" pitchFamily="34" charset="0"/>
              </a:rPr>
              <a:t>上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能力提升</a:t>
            </a:r>
          </a:p>
          <a:p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/>
      <p:bldP spid="8196" grpId="0" bldLvl="0"/>
      <p:bldP spid="8198" grpId="0" bldLvl="0"/>
      <p:bldP spid="8199" grpId="0" bldLvl="0"/>
      <p:bldP spid="8200" grpId="0" bldLvl="0"/>
      <p:bldP spid="8201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69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jh0r3i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576</Words>
  <Application>Microsoft Office PowerPoint</Application>
  <PresentationFormat>宽屏</PresentationFormat>
  <Paragraphs>97</Paragraphs>
  <Slides>11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思源黑体 CN Light</vt:lpstr>
      <vt:lpstr>Arial</vt:lpstr>
      <vt:lpstr>FandolFang R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2020-10-19T02:43:54Z</dcterms:created>
  <dcterms:modified xsi:type="dcterms:W3CDTF">2021-01-08T23:48:47Z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