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80" r:id="rId2"/>
    <p:sldId id="257" r:id="rId3"/>
    <p:sldId id="258" r:id="rId4"/>
    <p:sldId id="259" r:id="rId5"/>
    <p:sldId id="260" r:id="rId6"/>
    <p:sldId id="261" r:id="rId7"/>
    <p:sldId id="262" r:id="rId8"/>
    <p:sldId id="263" r:id="rId9"/>
    <p:sldId id="264" r:id="rId10"/>
    <p:sldId id="265" r:id="rId11"/>
    <p:sldId id="266" r:id="rId12"/>
    <p:sldId id="276" r:id="rId13"/>
    <p:sldId id="277" r:id="rId14"/>
    <p:sldId id="278" r:id="rId15"/>
    <p:sldId id="267" r:id="rId16"/>
    <p:sldId id="268" r:id="rId17"/>
    <p:sldId id="287" r:id="rId18"/>
    <p:sldId id="279"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69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21" autoAdjust="0"/>
    <p:restoredTop sz="94660"/>
  </p:normalViewPr>
  <p:slideViewPr>
    <p:cSldViewPr snapToGrid="0">
      <p:cViewPr varScale="1">
        <p:scale>
          <a:sx n="97" d="100"/>
          <a:sy n="97" d="100"/>
        </p:scale>
        <p:origin x="13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37DCFF3C-71B9-4100-8C31-FEED2923A2CD}" type="datetimeFigureOut">
              <a:rPr lang="zh-CN" altLang="en-US" smtClean="0"/>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1EAE2E56-A020-4583-B50B-3639150B0F35}"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a:lvl2pPr marL="4572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2pPr>
    <a:lvl3pPr marL="9144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3pPr>
    <a:lvl4pPr marL="13716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4pPr>
    <a:lvl5pPr marL="18288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cs typeface="+mn-cs"/>
              </a:rPr>
              <a:t>17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6B3BAEE-6B85-48F2-AB48-CEB466E1A087}"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1D56D8-AED0-4768-822F-AD932C2BCCC2}"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6B3BAEE-6B85-48F2-AB48-CEB466E1A087}"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1D56D8-AED0-4768-822F-AD932C2BCCC2}"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思源黑体 CN Light" panose="020B0300000000000000" pitchFamily="34" charset="-122"/>
                <a:ea typeface="思源黑体 CN Light" panose="020B0300000000000000" pitchFamily="34" charset="-122"/>
              </a:defRPr>
            </a:lvl1pPr>
          </a:lstStyle>
          <a:p>
            <a:fld id="{A6B3BAEE-6B85-48F2-AB48-CEB466E1A087}" type="datetimeFigureOut">
              <a:rPr lang="zh-CN" altLang="en-US" smtClean="0"/>
              <a:t>2021/1/9</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思源黑体 CN Light" panose="020B0300000000000000" pitchFamily="34" charset="-122"/>
                <a:ea typeface="思源黑体 CN Light" panose="020B0300000000000000"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思源黑体 CN Light" panose="020B0300000000000000" pitchFamily="34" charset="-122"/>
                <a:ea typeface="思源黑体 CN Light" panose="020B0300000000000000" pitchFamily="34" charset="-122"/>
              </a:defRPr>
            </a:lvl1pPr>
          </a:lstStyle>
          <a:p>
            <a:fld id="{851D56D8-AED0-4768-822F-AD932C2BCCC2}"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思源黑体 CN Light" panose="020B0300000000000000" pitchFamily="34" charset="-122"/>
          <a:ea typeface="思源黑体 CN Light" panose="020B03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CN Light" panose="020B0300000000000000" pitchFamily="34" charset="-122"/>
          <a:ea typeface="思源黑体 CN Light" panose="020B03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CN Light" panose="020B0300000000000000" pitchFamily="34" charset="-122"/>
          <a:ea typeface="思源黑体 CN Light" panose="020B03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CN Light" panose="020B0300000000000000" pitchFamily="34" charset="-122"/>
          <a:ea typeface="思源黑体 CN Light" panose="020B03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Light" panose="020B0300000000000000" pitchFamily="34" charset="-122"/>
          <a:ea typeface="思源黑体 CN Light" panose="020B03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Light" panose="020B0300000000000000" pitchFamily="34" charset="-122"/>
          <a:ea typeface="思源黑体 CN Light" panose="020B03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1.bin"/><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3670" t="11196" b="7526"/>
          <a:stretch>
            <a:fillRect/>
          </a:stretch>
        </p:blipFill>
        <p:spPr>
          <a:xfrm>
            <a:off x="0" y="0"/>
            <a:ext cx="12192000" cy="6858000"/>
          </a:xfrm>
          <a:prstGeom prst="rect">
            <a:avLst/>
          </a:prstGeom>
        </p:spPr>
      </p:pic>
      <p:grpSp>
        <p:nvGrpSpPr>
          <p:cNvPr id="2" name="组合 1"/>
          <p:cNvGrpSpPr/>
          <p:nvPr/>
        </p:nvGrpSpPr>
        <p:grpSpPr>
          <a:xfrm>
            <a:off x="2377440" y="1244600"/>
            <a:ext cx="7453630" cy="3568700"/>
            <a:chOff x="2514600" y="1244600"/>
            <a:chExt cx="7162800" cy="3225800"/>
          </a:xfrm>
        </p:grpSpPr>
        <p:sp>
          <p:nvSpPr>
            <p:cNvPr id="5" name="矩形: 圆角 4"/>
            <p:cNvSpPr/>
            <p:nvPr/>
          </p:nvSpPr>
          <p:spPr>
            <a:xfrm>
              <a:off x="2514600" y="1244600"/>
              <a:ext cx="7162800" cy="3225800"/>
            </a:xfrm>
            <a:prstGeom prst="roundRect">
              <a:avLst>
                <a:gd name="adj" fmla="val 5250"/>
              </a:avLst>
            </a:prstGeom>
            <a:no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6" name="文本框 5"/>
            <p:cNvSpPr txBox="1"/>
            <p:nvPr/>
          </p:nvSpPr>
          <p:spPr>
            <a:xfrm>
              <a:off x="3791187" y="1587843"/>
              <a:ext cx="4762182" cy="527493"/>
            </a:xfrm>
            <a:prstGeom prst="rect">
              <a:avLst/>
            </a:prstGeom>
            <a:noFill/>
          </p:spPr>
          <p:txBody>
            <a:bodyPr wrap="square" rtlCol="0">
              <a:spAutoFit/>
            </a:bodyPr>
            <a:lstStyle/>
            <a:p>
              <a:pPr algn="ctr"/>
              <a:r>
                <a:rPr lang="zh-CN" altLang="en-US" sz="32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第</a:t>
              </a:r>
              <a:r>
                <a:rPr lang="en-US" altLang="zh-CN" sz="32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6</a:t>
              </a:r>
              <a:r>
                <a:rPr lang="zh-CN" altLang="en-US" sz="32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章  第</a:t>
              </a:r>
              <a:r>
                <a:rPr lang="en-US" altLang="zh-CN" sz="32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1</a:t>
              </a:r>
              <a:r>
                <a:rPr lang="zh-CN" altLang="en-US" sz="32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节  传感器</a:t>
              </a:r>
            </a:p>
          </p:txBody>
        </p:sp>
        <p:sp>
          <p:nvSpPr>
            <p:cNvPr id="7" name="文本框 6"/>
            <p:cNvSpPr txBox="1"/>
            <p:nvPr/>
          </p:nvSpPr>
          <p:spPr>
            <a:xfrm>
              <a:off x="4056634" y="3846477"/>
              <a:ext cx="4360045" cy="277235"/>
            </a:xfrm>
            <a:prstGeom prst="rect">
              <a:avLst/>
            </a:prstGeom>
            <a:noFill/>
            <a:ln w="3175">
              <a:solidFill>
                <a:schemeClr val="bg1">
                  <a:lumMod val="50000"/>
                </a:schemeClr>
              </a:solidFill>
            </a:ln>
          </p:spPr>
          <p:txBody>
            <a:bodyPr wrap="square" rtlCol="0">
              <a:spAutoFit/>
            </a:bodyPr>
            <a:lstStyle/>
            <a:p>
              <a:pPr algn="ctr"/>
              <a:r>
                <a:rPr lang="zh-CN" altLang="en-US" sz="140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rPr>
                <a:t>主讲老师：</a:t>
              </a:r>
              <a:r>
                <a:rPr lang="en-US" altLang="zh-CN" sz="140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rPr>
                <a:t>xippt    </a:t>
              </a:r>
              <a:r>
                <a:rPr lang="zh-CN" altLang="en-US" sz="140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rPr>
                <a:t>人教版  物理（高中）</a:t>
              </a:r>
              <a:endParaRPr lang="zh-CN" altLang="en-US" sz="14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endParaRPr>
            </a:p>
          </p:txBody>
        </p:sp>
        <p:sp>
          <p:nvSpPr>
            <p:cNvPr id="8" name="文本框 7"/>
            <p:cNvSpPr txBox="1"/>
            <p:nvPr/>
          </p:nvSpPr>
          <p:spPr>
            <a:xfrm>
              <a:off x="2815771" y="2277534"/>
              <a:ext cx="6560458" cy="833427"/>
            </a:xfrm>
            <a:prstGeom prst="rect">
              <a:avLst/>
            </a:prstGeom>
            <a:noFill/>
          </p:spPr>
          <p:txBody>
            <a:bodyPr wrap="square" rtlCol="0">
              <a:spAutoFit/>
            </a:bodyPr>
            <a:lstStyle/>
            <a:p>
              <a:pPr algn="ctr"/>
              <a:r>
                <a:rPr lang="zh-CN" altLang="en-US" sz="5400" spc="-3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传感器及其工作原理</a:t>
              </a:r>
            </a:p>
          </p:txBody>
        </p:sp>
        <p:cxnSp>
          <p:nvCxnSpPr>
            <p:cNvPr id="9" name="直接连接符 8"/>
            <p:cNvCxnSpPr/>
            <p:nvPr/>
          </p:nvCxnSpPr>
          <p:spPr>
            <a:xfrm>
              <a:off x="3086781" y="3280711"/>
              <a:ext cx="6018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3638778" y="3385532"/>
              <a:ext cx="4914445" cy="221559"/>
            </a:xfrm>
            <a:prstGeom prst="rect">
              <a:avLst/>
            </a:prstGeom>
            <a:noFill/>
          </p:spPr>
          <p:txBody>
            <a:bodyPr wrap="square" rtlCol="0">
              <a:spAutoFit/>
            </a:bodyPr>
            <a:lstStyle/>
            <a:p>
              <a:pPr algn="dist"/>
              <a:r>
                <a:rPr lang="en-US" altLang="zh-CN" sz="10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rPr>
                <a:t>SENSOR AND ITS WORKING PRINCIPLE</a:t>
              </a:r>
            </a:p>
          </p:txBody>
        </p:sp>
      </p:grpSp>
      <p:sp>
        <p:nvSpPr>
          <p:cNvPr id="11" name="文本框 10"/>
          <p:cNvSpPr txBox="1"/>
          <p:nvPr/>
        </p:nvSpPr>
        <p:spPr>
          <a:xfrm>
            <a:off x="9831618" y="6167492"/>
            <a:ext cx="1973940" cy="338554"/>
          </a:xfrm>
          <a:prstGeom prst="rect">
            <a:avLst/>
          </a:prstGeom>
          <a:solidFill>
            <a:schemeClr val="tx1">
              <a:lumMod val="75000"/>
              <a:lumOff val="25000"/>
            </a:schemeClr>
          </a:solidFill>
        </p:spPr>
        <p:txBody>
          <a:bodyPr wrap="square" rtlCol="0">
            <a:spAutoFit/>
          </a:bodyPr>
          <a:lstStyle/>
          <a:p>
            <a:pPr algn="dist"/>
            <a:r>
              <a:rPr lang="zh-CN" altLang="en-US" sz="16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高二年级 选修</a:t>
            </a:r>
            <a:r>
              <a:rPr lang="en-US" altLang="zh-CN" sz="16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3-2</a:t>
            </a:r>
          </a:p>
        </p:txBody>
      </p:sp>
      <p:sp>
        <p:nvSpPr>
          <p:cNvPr id="12" name="文本框 11"/>
          <p:cNvSpPr txBox="1"/>
          <p:nvPr/>
        </p:nvSpPr>
        <p:spPr>
          <a:xfrm>
            <a:off x="10941504" y="351954"/>
            <a:ext cx="771071" cy="246221"/>
          </a:xfrm>
          <a:prstGeom prst="rect">
            <a:avLst/>
          </a:prstGeom>
          <a:solidFill>
            <a:schemeClr val="tx1">
              <a:lumMod val="75000"/>
              <a:lumOff val="25000"/>
            </a:schemeClr>
          </a:solidFill>
          <a:ln>
            <a:solidFill>
              <a:schemeClr val="tx1">
                <a:lumMod val="65000"/>
                <a:lumOff val="35000"/>
              </a:schemeClr>
            </a:solidFill>
          </a:ln>
        </p:spPr>
        <p:txBody>
          <a:bodyPr wrap="square" rtlCol="0">
            <a:spAutoFit/>
          </a:bodyPr>
          <a:lstStyle/>
          <a:p>
            <a:pPr algn="dist"/>
            <a:r>
              <a:rPr lang="zh-CN" altLang="en-US" sz="10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rPr>
              <a:t>某某高中</a:t>
            </a:r>
            <a:endParaRPr lang="en-US" altLang="zh-CN" sz="10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anim calcmode="lin" valueType="num">
                                      <p:cBhvr>
                                        <p:cTn id="14" dur="500" fill="hold"/>
                                        <p:tgtEl>
                                          <p:spTgt spid="12"/>
                                        </p:tgtEl>
                                        <p:attrNameLst>
                                          <p:attrName>ppt_x</p:attrName>
                                        </p:attrNameLst>
                                      </p:cBhvr>
                                      <p:tavLst>
                                        <p:tav tm="0">
                                          <p:val>
                                            <p:strVal val="#ppt_x"/>
                                          </p:val>
                                        </p:tav>
                                        <p:tav tm="100000">
                                          <p:val>
                                            <p:strVal val="#ppt_x"/>
                                          </p:val>
                                        </p:tav>
                                      </p:tavLst>
                                    </p:anim>
                                    <p:anim calcmode="lin" valueType="num">
                                      <p:cBhvr>
                                        <p:cTn id="15" dur="5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grpSp>
        <p:nvGrpSpPr>
          <p:cNvPr id="3" name="组合 2"/>
          <p:cNvGrpSpPr/>
          <p:nvPr/>
        </p:nvGrpSpPr>
        <p:grpSpPr>
          <a:xfrm>
            <a:off x="972412" y="1216500"/>
            <a:ext cx="9847987" cy="4229043"/>
            <a:chOff x="7640883" y="2656701"/>
            <a:chExt cx="9847987" cy="4229043"/>
          </a:xfrm>
        </p:grpSpPr>
        <p:sp>
          <p:nvSpPr>
            <p:cNvPr id="6" name="矩形 5"/>
            <p:cNvSpPr/>
            <p:nvPr/>
          </p:nvSpPr>
          <p:spPr>
            <a:xfrm>
              <a:off x="7640883" y="2656701"/>
              <a:ext cx="2954655" cy="646331"/>
            </a:xfrm>
            <a:prstGeom prst="rect">
              <a:avLst/>
            </a:prstGeom>
          </p:spPr>
          <p:txBody>
            <a:bodyPr wrap="none">
              <a:spAutoFit/>
            </a:bodyPr>
            <a:lstStyle/>
            <a:p>
              <a:r>
                <a:rPr lang="en-US" altLang="zh-CN" sz="3600" dirty="0">
                  <a:solidFill>
                    <a:srgbClr val="D36918"/>
                  </a:solidFill>
                  <a:latin typeface="思源黑体 CN Bold" panose="020B0800000000000000" pitchFamily="34" charset="-122"/>
                  <a:ea typeface="思源黑体 CN Bold" panose="020B0800000000000000" pitchFamily="34" charset="-122"/>
                </a:rPr>
                <a:t>【</a:t>
              </a:r>
              <a:r>
                <a:rPr lang="zh-CN" altLang="en-US" sz="3600" dirty="0">
                  <a:solidFill>
                    <a:srgbClr val="D36918"/>
                  </a:solidFill>
                  <a:latin typeface="思源黑体 CN Bold" panose="020B0800000000000000" pitchFamily="34" charset="-122"/>
                  <a:ea typeface="思源黑体 CN Bold" panose="020B0800000000000000" pitchFamily="34" charset="-122"/>
                </a:rPr>
                <a:t>探究归纳</a:t>
              </a:r>
              <a:r>
                <a:rPr lang="en-US" altLang="zh-CN" sz="3600" dirty="0">
                  <a:solidFill>
                    <a:srgbClr val="D36918"/>
                  </a:solidFill>
                  <a:latin typeface="思源黑体 CN Bold" panose="020B0800000000000000" pitchFamily="34" charset="-122"/>
                  <a:ea typeface="思源黑体 CN Bold" panose="020B0800000000000000" pitchFamily="34" charset="-122"/>
                </a:rPr>
                <a:t>】</a:t>
              </a:r>
            </a:p>
          </p:txBody>
        </p:sp>
        <p:cxnSp>
          <p:nvCxnSpPr>
            <p:cNvPr id="7" name="直接连接符 6"/>
            <p:cNvCxnSpPr/>
            <p:nvPr/>
          </p:nvCxnSpPr>
          <p:spPr>
            <a:xfrm>
              <a:off x="8013700" y="3429000"/>
              <a:ext cx="4750771"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7772400" y="3554969"/>
              <a:ext cx="7516758" cy="1254318"/>
            </a:xfrm>
            <a:prstGeom prst="rect">
              <a:avLst/>
            </a:prstGeom>
          </p:spPr>
          <p:txBody>
            <a:bodyPr wrap="square">
              <a:spAutoFit/>
            </a:bodyPr>
            <a:lstStyle/>
            <a:p>
              <a:pPr>
                <a:lnSpc>
                  <a:spcPct val="150000"/>
                </a:lnSpc>
              </a:pP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a:t>
              </a:r>
              <a:r>
                <a:rPr lang="en-US" altLang="zh-CN"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1</a:t>
              </a: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）金属导体与半导体材料的导电性能与温度的变化关系不相同：</a:t>
              </a:r>
            </a:p>
            <a:p>
              <a:pPr>
                <a:lnSpc>
                  <a:spcPct val="150000"/>
                </a:lnSpc>
              </a:pPr>
              <a:r>
                <a:rPr lang="zh-CN" altLang="en-US" sz="1600" dirty="0">
                  <a:solidFill>
                    <a:schemeClr val="tx1">
                      <a:lumMod val="65000"/>
                      <a:lumOff val="35000"/>
                    </a:schemeClr>
                  </a:solidFill>
                  <a:latin typeface="思源黑体 CN Light" panose="020B0300000000000000" pitchFamily="34" charset="-122"/>
                  <a:ea typeface="思源黑体 CN Light" panose="020B0300000000000000" pitchFamily="34" charset="-122"/>
                </a:rPr>
                <a:t>              金属导体的导电性能随温度升高而降低；</a:t>
              </a:r>
            </a:p>
            <a:p>
              <a:pPr>
                <a:lnSpc>
                  <a:spcPct val="150000"/>
                </a:lnSpc>
              </a:pPr>
              <a:r>
                <a:rPr lang="zh-CN" altLang="en-US" sz="1600" dirty="0">
                  <a:solidFill>
                    <a:schemeClr val="tx1">
                      <a:lumMod val="65000"/>
                      <a:lumOff val="35000"/>
                    </a:schemeClr>
                  </a:solidFill>
                  <a:latin typeface="思源黑体 CN Light" panose="020B0300000000000000" pitchFamily="34" charset="-122"/>
                  <a:ea typeface="思源黑体 CN Light" panose="020B0300000000000000" pitchFamily="34" charset="-122"/>
                </a:rPr>
                <a:t>              半导体材料的导电性能随温度升高而变好。</a:t>
              </a:r>
            </a:p>
          </p:txBody>
        </p:sp>
        <p:sp>
          <p:nvSpPr>
            <p:cNvPr id="12" name="矩形 11"/>
            <p:cNvSpPr/>
            <p:nvPr/>
          </p:nvSpPr>
          <p:spPr>
            <a:xfrm>
              <a:off x="7772399" y="4830082"/>
              <a:ext cx="8014671" cy="967060"/>
            </a:xfrm>
            <a:prstGeom prst="rect">
              <a:avLst/>
            </a:prstGeom>
          </p:spPr>
          <p:txBody>
            <a:bodyPr wrap="square">
              <a:spAutoFit/>
            </a:bodyPr>
            <a:lstStyle/>
            <a:p>
              <a:pPr>
                <a:lnSpc>
                  <a:spcPct val="150000"/>
                </a:lnSpc>
              </a:pP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a:t>
              </a:r>
              <a:r>
                <a:rPr lang="en-US" altLang="zh-CN"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2</a:t>
              </a: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）热敏电阻灵敏度高，但化学稳定性较差，测量范围较小；</a:t>
              </a:r>
              <a:endParaRPr lang="en-US" altLang="zh-CN" sz="2000"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a:p>
              <a:pPr>
                <a:lnSpc>
                  <a:spcPct val="150000"/>
                </a:lnSpc>
              </a:pPr>
              <a:r>
                <a:rPr lang="en-US" altLang="zh-CN"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           </a:t>
              </a: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金属热电阻的化学稳定性较好，测量范围较大，但灵敏度较差。</a:t>
              </a:r>
            </a:p>
          </p:txBody>
        </p:sp>
        <p:sp>
          <p:nvSpPr>
            <p:cNvPr id="13" name="矩形 12"/>
            <p:cNvSpPr/>
            <p:nvPr/>
          </p:nvSpPr>
          <p:spPr>
            <a:xfrm>
              <a:off x="7772399" y="5918684"/>
              <a:ext cx="9716471" cy="967060"/>
            </a:xfrm>
            <a:prstGeom prst="rect">
              <a:avLst/>
            </a:prstGeom>
          </p:spPr>
          <p:txBody>
            <a:bodyPr wrap="square">
              <a:spAutoFit/>
            </a:bodyPr>
            <a:lstStyle/>
            <a:p>
              <a:pPr>
                <a:lnSpc>
                  <a:spcPct val="150000"/>
                </a:lnSpc>
              </a:pP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a:t>
              </a:r>
              <a:r>
                <a:rPr lang="en-US" altLang="zh-CN"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3</a:t>
              </a: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）热敏电阻和金属热电阻能够将温度这个热学量转换为电阻这个电学量。</a:t>
              </a:r>
            </a:p>
            <a:p>
              <a:pPr>
                <a:lnSpc>
                  <a:spcPct val="150000"/>
                </a:lnSpc>
              </a:pP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a:t>
              </a:r>
              <a:r>
                <a:rPr lang="en-US" altLang="zh-CN"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4</a:t>
              </a: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）随着水温升高，多用表的指针偏角逐渐变大。</a:t>
              </a:r>
            </a:p>
          </p:txBody>
        </p:sp>
      </p:grpSp>
      <p:sp>
        <p:nvSpPr>
          <p:cNvPr id="15" name="矩形 14"/>
          <p:cNvSpPr/>
          <p:nvPr/>
        </p:nvSpPr>
        <p:spPr>
          <a:xfrm>
            <a:off x="9474200" y="1"/>
            <a:ext cx="1917700" cy="3086100"/>
          </a:xfrm>
          <a:prstGeom prst="rect">
            <a:avLst/>
          </a:prstGeom>
          <a:gradFill flip="none" rotWithShape="1">
            <a:gsLst>
              <a:gs pos="0">
                <a:srgbClr val="FFC000"/>
              </a:gs>
              <a:gs pos="87000">
                <a:srgbClr val="D36918"/>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grpSp>
        <p:nvGrpSpPr>
          <p:cNvPr id="3" name="组合 2"/>
          <p:cNvGrpSpPr/>
          <p:nvPr/>
        </p:nvGrpSpPr>
        <p:grpSpPr>
          <a:xfrm>
            <a:off x="972412" y="784700"/>
            <a:ext cx="8451224" cy="1852628"/>
            <a:chOff x="7640883" y="2656701"/>
            <a:chExt cx="8451224" cy="1852628"/>
          </a:xfrm>
        </p:grpSpPr>
        <p:sp>
          <p:nvSpPr>
            <p:cNvPr id="5" name="矩形 4"/>
            <p:cNvSpPr/>
            <p:nvPr/>
          </p:nvSpPr>
          <p:spPr>
            <a:xfrm>
              <a:off x="7666282" y="3542269"/>
              <a:ext cx="8425825" cy="967060"/>
            </a:xfrm>
            <a:prstGeom prst="rect">
              <a:avLst/>
            </a:prstGeom>
          </p:spPr>
          <p:txBody>
            <a:bodyPr wrap="square">
              <a:spAutoFit/>
            </a:bodyPr>
            <a:lstStyle/>
            <a:p>
              <a:pPr>
                <a:lnSpc>
                  <a:spcPct val="150000"/>
                </a:lnSpc>
              </a:pP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a:t>
              </a:r>
              <a:r>
                <a:rPr lang="en-US" altLang="zh-CN"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1</a:t>
              </a: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）材料：</a:t>
              </a:r>
              <a:r>
                <a:rPr lang="zh-CN" altLang="en-US" sz="1600" dirty="0">
                  <a:solidFill>
                    <a:schemeClr val="tx1">
                      <a:lumMod val="65000"/>
                      <a:lumOff val="35000"/>
                    </a:schemeClr>
                  </a:solidFill>
                  <a:latin typeface="思源黑体 CN Light" panose="020B0300000000000000" pitchFamily="34" charset="-122"/>
                  <a:ea typeface="思源黑体 CN Light" panose="020B0300000000000000" pitchFamily="34" charset="-122"/>
                </a:rPr>
                <a:t>金属热电阻是用金属做成的</a:t>
              </a:r>
              <a:endParaRPr lang="en-US" altLang="zh-CN" sz="1600" dirty="0">
                <a:solidFill>
                  <a:schemeClr val="tx1">
                    <a:lumMod val="65000"/>
                    <a:lumOff val="35000"/>
                  </a:schemeClr>
                </a:solidFill>
                <a:latin typeface="思源黑体 CN Light" panose="020B0300000000000000" pitchFamily="34" charset="-122"/>
                <a:ea typeface="思源黑体 CN Light" panose="020B0300000000000000" pitchFamily="34" charset="-122"/>
              </a:endParaRPr>
            </a:p>
            <a:p>
              <a:pPr>
                <a:lnSpc>
                  <a:spcPct val="150000"/>
                </a:lnSpc>
              </a:pP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a:t>
              </a:r>
              <a:r>
                <a:rPr lang="en-US" altLang="zh-CN"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2</a:t>
              </a: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）特性：</a:t>
              </a:r>
              <a:r>
                <a:rPr lang="zh-CN" altLang="en-US" sz="1600" dirty="0">
                  <a:solidFill>
                    <a:schemeClr val="tx1">
                      <a:lumMod val="65000"/>
                      <a:lumOff val="35000"/>
                    </a:schemeClr>
                  </a:solidFill>
                  <a:latin typeface="思源黑体 CN Light" panose="020B0300000000000000" pitchFamily="34" charset="-122"/>
                  <a:ea typeface="思源黑体 CN Light" panose="020B0300000000000000" pitchFamily="34" charset="-122"/>
                </a:rPr>
                <a:t>金属热电阻的阻值会随着温度的升高而</a:t>
              </a:r>
              <a:r>
                <a:rPr lang="en-US" altLang="zh-CN" sz="1600" dirty="0">
                  <a:solidFill>
                    <a:schemeClr val="tx1">
                      <a:lumMod val="65000"/>
                      <a:lumOff val="35000"/>
                    </a:schemeClr>
                  </a:solidFill>
                  <a:latin typeface="思源黑体 CN Light" panose="020B0300000000000000" pitchFamily="34" charset="-122"/>
                  <a:ea typeface="思源黑体 CN Light" panose="020B0300000000000000" pitchFamily="34" charset="-122"/>
                </a:rPr>
                <a:t>______</a:t>
              </a:r>
              <a:r>
                <a:rPr lang="zh-CN" altLang="en-US" sz="1600" dirty="0">
                  <a:solidFill>
                    <a:schemeClr val="tx1">
                      <a:lumMod val="65000"/>
                      <a:lumOff val="35000"/>
                    </a:schemeClr>
                  </a:solidFill>
                  <a:latin typeface="思源黑体 CN Light" panose="020B0300000000000000" pitchFamily="34" charset="-122"/>
                  <a:ea typeface="思源黑体 CN Light" panose="020B0300000000000000" pitchFamily="34" charset="-122"/>
                </a:rPr>
                <a:t>，具有正温度系数。</a:t>
              </a:r>
            </a:p>
          </p:txBody>
        </p:sp>
        <p:sp>
          <p:nvSpPr>
            <p:cNvPr id="6" name="矩形 5"/>
            <p:cNvSpPr/>
            <p:nvPr/>
          </p:nvSpPr>
          <p:spPr>
            <a:xfrm>
              <a:off x="7640883" y="2656701"/>
              <a:ext cx="2492990" cy="646331"/>
            </a:xfrm>
            <a:prstGeom prst="rect">
              <a:avLst/>
            </a:prstGeom>
          </p:spPr>
          <p:txBody>
            <a:bodyPr wrap="none">
              <a:spAutoFit/>
            </a:bodyPr>
            <a:lstStyle/>
            <a:p>
              <a:r>
                <a:rPr lang="zh-CN" altLang="en-US" sz="3600" dirty="0">
                  <a:solidFill>
                    <a:srgbClr val="D36918"/>
                  </a:solidFill>
                  <a:latin typeface="思源黑体 CN Bold" panose="020B0800000000000000" pitchFamily="34" charset="-122"/>
                  <a:ea typeface="思源黑体 CN Bold" panose="020B0800000000000000" pitchFamily="34" charset="-122"/>
                </a:rPr>
                <a:t>金属热电阻</a:t>
              </a:r>
            </a:p>
          </p:txBody>
        </p:sp>
        <p:cxnSp>
          <p:nvCxnSpPr>
            <p:cNvPr id="7" name="直接连接符 6"/>
            <p:cNvCxnSpPr/>
            <p:nvPr/>
          </p:nvCxnSpPr>
          <p:spPr>
            <a:xfrm>
              <a:off x="7772400" y="3429000"/>
              <a:ext cx="41529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5"/>
          <p:cNvGrpSpPr/>
          <p:nvPr/>
        </p:nvGrpSpPr>
        <p:grpSpPr>
          <a:xfrm>
            <a:off x="1748390" y="3055136"/>
            <a:ext cx="2925206" cy="2394848"/>
            <a:chOff x="2400" y="1488"/>
            <a:chExt cx="1776" cy="1454"/>
          </a:xfrm>
        </p:grpSpPr>
        <p:sp>
          <p:nvSpPr>
            <p:cNvPr id="12" name="Text Box 6"/>
            <p:cNvSpPr txBox="1"/>
            <p:nvPr/>
          </p:nvSpPr>
          <p:spPr>
            <a:xfrm>
              <a:off x="3888" y="2640"/>
              <a:ext cx="288" cy="224"/>
            </a:xfrm>
            <a:prstGeom prst="rect">
              <a:avLst/>
            </a:prstGeom>
            <a:noFill/>
            <a:ln w="9525">
              <a:noFill/>
            </a:ln>
          </p:spPr>
          <p:txBody>
            <a:bodyPr>
              <a:spAutoFit/>
            </a:bodyPr>
            <a:lstStyle/>
            <a:p>
              <a:endParaRPr lang="zh-CN" altLang="zh-CN"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p:txBody>
        </p:sp>
        <p:grpSp>
          <p:nvGrpSpPr>
            <p:cNvPr id="13" name="Group 7"/>
            <p:cNvGrpSpPr/>
            <p:nvPr/>
          </p:nvGrpSpPr>
          <p:grpSpPr>
            <a:xfrm>
              <a:off x="2659" y="1488"/>
              <a:ext cx="1174" cy="1320"/>
              <a:chOff x="576" y="576"/>
              <a:chExt cx="1968" cy="2112"/>
            </a:xfrm>
          </p:grpSpPr>
          <p:sp>
            <p:nvSpPr>
              <p:cNvPr id="18" name="Line 8"/>
              <p:cNvSpPr/>
              <p:nvPr/>
            </p:nvSpPr>
            <p:spPr>
              <a:xfrm flipV="1">
                <a:off x="576" y="576"/>
                <a:ext cx="0" cy="2112"/>
              </a:xfrm>
              <a:prstGeom prst="line">
                <a:avLst/>
              </a:prstGeom>
              <a:ln w="38100" cap="flat" cmpd="sng">
                <a:solidFill>
                  <a:srgbClr val="0000FF"/>
                </a:solidFill>
                <a:prstDash val="solid"/>
                <a:headEnd type="none" w="med" len="med"/>
                <a:tailEnd type="triangle" w="med" len="med"/>
              </a:ln>
            </p:spPr>
            <p:txBody>
              <a:bodyPr/>
              <a:lstStyle/>
              <a:p>
                <a:endParaRPr lang="zh-CN" altLang="en-US"/>
              </a:p>
            </p:txBody>
          </p:sp>
          <p:sp>
            <p:nvSpPr>
              <p:cNvPr id="19" name="Line 9"/>
              <p:cNvSpPr/>
              <p:nvPr/>
            </p:nvSpPr>
            <p:spPr>
              <a:xfrm>
                <a:off x="576" y="2688"/>
                <a:ext cx="1968" cy="0"/>
              </a:xfrm>
              <a:prstGeom prst="line">
                <a:avLst/>
              </a:prstGeom>
              <a:ln w="38100" cap="flat" cmpd="sng">
                <a:solidFill>
                  <a:srgbClr val="0000FF"/>
                </a:solidFill>
                <a:prstDash val="solid"/>
                <a:headEnd type="none" w="med" len="med"/>
                <a:tailEnd type="triangle" w="med" len="med"/>
              </a:ln>
            </p:spPr>
            <p:txBody>
              <a:bodyPr/>
              <a:lstStyle/>
              <a:p>
                <a:endParaRPr lang="zh-CN" altLang="en-US"/>
              </a:p>
            </p:txBody>
          </p:sp>
        </p:grpSp>
        <p:sp>
          <p:nvSpPr>
            <p:cNvPr id="14" name="Text Box 10"/>
            <p:cNvSpPr txBox="1"/>
            <p:nvPr/>
          </p:nvSpPr>
          <p:spPr>
            <a:xfrm>
              <a:off x="2400" y="1506"/>
              <a:ext cx="288" cy="224"/>
            </a:xfrm>
            <a:prstGeom prst="rect">
              <a:avLst/>
            </a:prstGeom>
            <a:noFill/>
            <a:ln w="9525">
              <a:noFill/>
            </a:ln>
          </p:spPr>
          <p:txBody>
            <a:bodyPr>
              <a:spAutoFit/>
            </a:bodyPr>
            <a:lstStyle/>
            <a:p>
              <a:r>
                <a:rPr lang="en-US" altLang="zh-CN">
                  <a:solidFill>
                    <a:schemeClr val="tx1">
                      <a:lumMod val="65000"/>
                      <a:lumOff val="35000"/>
                    </a:schemeClr>
                  </a:solidFill>
                  <a:latin typeface="思源黑体 CN Bold" panose="020B0800000000000000" pitchFamily="34" charset="-122"/>
                  <a:ea typeface="思源黑体 CN Bold" panose="020B0800000000000000" pitchFamily="34" charset="-122"/>
                </a:rPr>
                <a:t>R</a:t>
              </a:r>
            </a:p>
          </p:txBody>
        </p:sp>
        <p:sp>
          <p:nvSpPr>
            <p:cNvPr id="15" name="Line 11"/>
            <p:cNvSpPr/>
            <p:nvPr/>
          </p:nvSpPr>
          <p:spPr>
            <a:xfrm flipV="1">
              <a:off x="2659" y="2178"/>
              <a:ext cx="773" cy="210"/>
            </a:xfrm>
            <a:prstGeom prst="line">
              <a:avLst/>
            </a:prstGeom>
            <a:ln w="38100" cap="flat" cmpd="sng">
              <a:solidFill>
                <a:srgbClr val="FF0000"/>
              </a:solidFill>
              <a:prstDash val="solid"/>
              <a:headEnd type="none" w="med" len="med"/>
              <a:tailEnd type="none" w="med" len="med"/>
            </a:ln>
          </p:spPr>
          <p:txBody>
            <a:bodyPr/>
            <a:lstStyle/>
            <a:p>
              <a:endParaRPr lang="zh-CN" altLang="en-US"/>
            </a:p>
          </p:txBody>
        </p:sp>
        <p:sp>
          <p:nvSpPr>
            <p:cNvPr id="16" name="Text Box 12"/>
            <p:cNvSpPr txBox="1"/>
            <p:nvPr/>
          </p:nvSpPr>
          <p:spPr>
            <a:xfrm>
              <a:off x="3861" y="2628"/>
              <a:ext cx="267" cy="224"/>
            </a:xfrm>
            <a:prstGeom prst="rect">
              <a:avLst/>
            </a:prstGeom>
            <a:noFill/>
            <a:ln w="9525">
              <a:noFill/>
            </a:ln>
          </p:spPr>
          <p:txBody>
            <a:bodyPr>
              <a:spAutoFit/>
            </a:bodyPr>
            <a:lstStyle/>
            <a:p>
              <a:r>
                <a:rPr lang="en-US" altLang="zh-CN" b="1">
                  <a:solidFill>
                    <a:schemeClr val="tx1">
                      <a:lumMod val="65000"/>
                      <a:lumOff val="35000"/>
                    </a:schemeClr>
                  </a:solidFill>
                  <a:latin typeface="思源黑体 CN Bold" panose="020B0800000000000000" pitchFamily="34" charset="-122"/>
                  <a:ea typeface="思源黑体 CN Bold" panose="020B0800000000000000" pitchFamily="34" charset="-122"/>
                </a:rPr>
                <a:t>T</a:t>
              </a:r>
            </a:p>
          </p:txBody>
        </p:sp>
        <p:sp>
          <p:nvSpPr>
            <p:cNvPr id="17" name="Text Box 13"/>
            <p:cNvSpPr txBox="1"/>
            <p:nvPr/>
          </p:nvSpPr>
          <p:spPr>
            <a:xfrm>
              <a:off x="2401" y="2718"/>
              <a:ext cx="229" cy="224"/>
            </a:xfrm>
            <a:prstGeom prst="rect">
              <a:avLst/>
            </a:prstGeom>
            <a:noFill/>
            <a:ln w="12700">
              <a:noFill/>
            </a:ln>
          </p:spPr>
          <p:txBody>
            <a:bodyPr anchor="t" anchorCtr="1">
              <a:spAutoFit/>
            </a:bodyPr>
            <a:lstStyle/>
            <a:p>
              <a:r>
                <a:rPr lang="en-US" altLang="zh-CN">
                  <a:solidFill>
                    <a:schemeClr val="tx1">
                      <a:lumMod val="65000"/>
                      <a:lumOff val="35000"/>
                    </a:schemeClr>
                  </a:solidFill>
                  <a:latin typeface="思源黑体 CN Bold" panose="020B0800000000000000" pitchFamily="34" charset="-122"/>
                  <a:ea typeface="思源黑体 CN Bold" panose="020B0800000000000000" pitchFamily="34" charset="-122"/>
                </a:rPr>
                <a:t>O</a:t>
              </a:r>
            </a:p>
          </p:txBody>
        </p:sp>
      </p:grpSp>
      <p:sp>
        <p:nvSpPr>
          <p:cNvPr id="20" name="Text Box 14"/>
          <p:cNvSpPr txBox="1"/>
          <p:nvPr/>
        </p:nvSpPr>
        <p:spPr>
          <a:xfrm>
            <a:off x="1544086" y="5786982"/>
            <a:ext cx="3272586" cy="368300"/>
          </a:xfrm>
          <a:prstGeom prst="rect">
            <a:avLst/>
          </a:prstGeom>
          <a:noFill/>
          <a:ln w="9525">
            <a:noFill/>
          </a:ln>
        </p:spPr>
        <p:txBody>
          <a:bodyPr wrap="square">
            <a:spAutoFit/>
          </a:bodyPr>
          <a:lstStyle/>
          <a:p>
            <a:pPr algn="ctr"/>
            <a:r>
              <a:rPr lang="zh-CN" altLang="en-US" sz="1795" b="1" dirty="0">
                <a:solidFill>
                  <a:schemeClr val="tx1">
                    <a:lumMod val="65000"/>
                    <a:lumOff val="35000"/>
                  </a:schemeClr>
                </a:solidFill>
                <a:latin typeface="思源黑体 CN Bold" panose="020B0800000000000000" pitchFamily="34" charset="-122"/>
                <a:ea typeface="思源黑体 CN Bold" panose="020B0800000000000000" pitchFamily="34" charset="-122"/>
                <a:cs typeface="Times New Roman" panose="02020603050405020304" charset="0"/>
              </a:rPr>
              <a:t>金属热电阻</a:t>
            </a:r>
            <a:r>
              <a:rPr lang="en-US" altLang="zh-CN" sz="1795" b="1" dirty="0">
                <a:solidFill>
                  <a:schemeClr val="tx1">
                    <a:lumMod val="65000"/>
                    <a:lumOff val="35000"/>
                  </a:schemeClr>
                </a:solidFill>
                <a:latin typeface="思源黑体 CN Bold" panose="020B0800000000000000" pitchFamily="34" charset="-122"/>
                <a:ea typeface="思源黑体 CN Bold" panose="020B0800000000000000" pitchFamily="34" charset="-122"/>
                <a:cs typeface="Times New Roman" panose="02020603050405020304" charset="0"/>
              </a:rPr>
              <a:t>R-T</a:t>
            </a:r>
            <a:r>
              <a:rPr lang="zh-CN" altLang="en-US" sz="1795" b="1" dirty="0">
                <a:solidFill>
                  <a:schemeClr val="tx1">
                    <a:lumMod val="65000"/>
                    <a:lumOff val="35000"/>
                  </a:schemeClr>
                </a:solidFill>
                <a:latin typeface="思源黑体 CN Bold" panose="020B0800000000000000" pitchFamily="34" charset="-122"/>
                <a:ea typeface="思源黑体 CN Bold" panose="020B0800000000000000" pitchFamily="34" charset="-122"/>
                <a:cs typeface="Times New Roman" panose="02020603050405020304" charset="0"/>
              </a:rPr>
              <a:t>关系示意图</a:t>
            </a:r>
          </a:p>
        </p:txBody>
      </p:sp>
      <p:sp>
        <p:nvSpPr>
          <p:cNvPr id="21" name="Rectangle 15"/>
          <p:cNvSpPr/>
          <p:nvPr/>
        </p:nvSpPr>
        <p:spPr>
          <a:xfrm>
            <a:off x="5909310" y="2173837"/>
            <a:ext cx="800735" cy="414020"/>
          </a:xfrm>
          <a:prstGeom prst="rect">
            <a:avLst/>
          </a:prstGeom>
          <a:noFill/>
          <a:ln w="12700">
            <a:noFill/>
          </a:ln>
        </p:spPr>
        <p:txBody>
          <a:bodyPr wrap="square">
            <a:spAutoFit/>
          </a:bodyPr>
          <a:lstStyle/>
          <a:p>
            <a:pPr algn="ctr"/>
            <a:r>
              <a:rPr lang="zh-CN" altLang="en-US" sz="2095" dirty="0">
                <a:solidFill>
                  <a:srgbClr val="FF0000"/>
                </a:solidFill>
                <a:latin typeface="思源黑体 CN Bold" panose="020B0800000000000000" pitchFamily="34" charset="-122"/>
                <a:ea typeface="思源黑体 CN Bold" panose="020B0800000000000000" pitchFamily="34" charset="-122"/>
              </a:rPr>
              <a:t>增大</a:t>
            </a:r>
          </a:p>
        </p:txBody>
      </p:sp>
      <p:sp>
        <p:nvSpPr>
          <p:cNvPr id="22" name="矩形 21"/>
          <p:cNvSpPr/>
          <p:nvPr/>
        </p:nvSpPr>
        <p:spPr>
          <a:xfrm>
            <a:off x="10017016" y="0"/>
            <a:ext cx="2174983" cy="6857999"/>
          </a:xfrm>
          <a:prstGeom prst="rect">
            <a:avLst/>
          </a:prstGeom>
          <a:gradFill flip="none" rotWithShape="1">
            <a:gsLst>
              <a:gs pos="0">
                <a:srgbClr val="FFC000"/>
              </a:gs>
              <a:gs pos="87000">
                <a:srgbClr val="D36918"/>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500"/>
                                        <p:tgtEl>
                                          <p:spTgt spid="2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anim calcmode="lin" valueType="num">
                                      <p:cBhvr>
                                        <p:cTn id="24" dur="500" fill="hold"/>
                                        <p:tgtEl>
                                          <p:spTgt spid="20"/>
                                        </p:tgtEl>
                                        <p:attrNameLst>
                                          <p:attrName>ppt_x</p:attrName>
                                        </p:attrNameLst>
                                      </p:cBhvr>
                                      <p:tavLst>
                                        <p:tav tm="0">
                                          <p:val>
                                            <p:strVal val="#ppt_x"/>
                                          </p:val>
                                        </p:tav>
                                        <p:tav tm="100000">
                                          <p:val>
                                            <p:strVal val="#ppt_x"/>
                                          </p:val>
                                        </p:tav>
                                      </p:tavLst>
                                    </p:anim>
                                    <p:anim calcmode="lin" valueType="num">
                                      <p:cBhvr>
                                        <p:cTn id="25"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grpSp>
        <p:nvGrpSpPr>
          <p:cNvPr id="3" name="组合 2"/>
          <p:cNvGrpSpPr/>
          <p:nvPr/>
        </p:nvGrpSpPr>
        <p:grpSpPr>
          <a:xfrm>
            <a:off x="972412" y="784700"/>
            <a:ext cx="9413944" cy="3021917"/>
            <a:chOff x="7640883" y="2656701"/>
            <a:chExt cx="9413944" cy="3021917"/>
          </a:xfrm>
        </p:grpSpPr>
        <p:sp>
          <p:nvSpPr>
            <p:cNvPr id="5" name="矩形 4"/>
            <p:cNvSpPr/>
            <p:nvPr/>
          </p:nvSpPr>
          <p:spPr>
            <a:xfrm>
              <a:off x="7666282" y="3542269"/>
              <a:ext cx="8425825" cy="967060"/>
            </a:xfrm>
            <a:prstGeom prst="rect">
              <a:avLst/>
            </a:prstGeom>
          </p:spPr>
          <p:txBody>
            <a:bodyPr wrap="square">
              <a:spAutoFit/>
            </a:bodyPr>
            <a:lstStyle/>
            <a:p>
              <a:pPr>
                <a:lnSpc>
                  <a:spcPct val="150000"/>
                </a:lnSpc>
              </a:pP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a:t>
              </a:r>
              <a:r>
                <a:rPr lang="en-US" altLang="zh-CN"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1</a:t>
              </a: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）材料：</a:t>
              </a:r>
              <a:r>
                <a:rPr lang="zh-CN" altLang="en-US" sz="1600" dirty="0">
                  <a:solidFill>
                    <a:schemeClr val="tx1">
                      <a:lumMod val="65000"/>
                      <a:lumOff val="35000"/>
                    </a:schemeClr>
                  </a:solidFill>
                  <a:latin typeface="思源黑体 CN Light" panose="020B0300000000000000" pitchFamily="34" charset="-122"/>
                  <a:ea typeface="思源黑体 CN Light" panose="020B0300000000000000" pitchFamily="34" charset="-122"/>
                </a:rPr>
                <a:t>半导体</a:t>
              </a:r>
            </a:p>
            <a:p>
              <a:pPr>
                <a:lnSpc>
                  <a:spcPct val="150000"/>
                </a:lnSpc>
              </a:pP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a:t>
              </a:r>
              <a:r>
                <a:rPr lang="en-US" altLang="zh-CN"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2</a:t>
              </a: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）特性：</a:t>
              </a:r>
              <a:r>
                <a:rPr lang="zh-CN" altLang="en-US" sz="1600" dirty="0">
                  <a:solidFill>
                    <a:schemeClr val="tx1">
                      <a:lumMod val="65000"/>
                      <a:lumOff val="35000"/>
                    </a:schemeClr>
                  </a:solidFill>
                  <a:latin typeface="思源黑体 CN Light" panose="020B0300000000000000" pitchFamily="34" charset="-122"/>
                  <a:ea typeface="思源黑体 CN Light" panose="020B0300000000000000" pitchFamily="34" charset="-122"/>
                </a:rPr>
                <a:t>热敏电阻的阻值会随着温度的升高而</a:t>
              </a:r>
              <a:r>
                <a:rPr lang="en-US" altLang="zh-CN" sz="1600" dirty="0">
                  <a:solidFill>
                    <a:schemeClr val="tx1">
                      <a:lumMod val="65000"/>
                      <a:lumOff val="35000"/>
                    </a:schemeClr>
                  </a:solidFill>
                  <a:latin typeface="思源黑体 CN Light" panose="020B0300000000000000" pitchFamily="34" charset="-122"/>
                  <a:ea typeface="思源黑体 CN Light" panose="020B0300000000000000" pitchFamily="34" charset="-122"/>
                </a:rPr>
                <a:t>_____</a:t>
              </a:r>
              <a:r>
                <a:rPr lang="zh-CN" altLang="en-US" sz="1600" dirty="0">
                  <a:solidFill>
                    <a:schemeClr val="tx1">
                      <a:lumMod val="65000"/>
                      <a:lumOff val="35000"/>
                    </a:schemeClr>
                  </a:solidFill>
                  <a:latin typeface="思源黑体 CN Light" panose="020B0300000000000000" pitchFamily="34" charset="-122"/>
                  <a:ea typeface="思源黑体 CN Light" panose="020B0300000000000000" pitchFamily="34" charset="-122"/>
                </a:rPr>
                <a:t>，具有负温度系数</a:t>
              </a:r>
            </a:p>
          </p:txBody>
        </p:sp>
        <p:sp>
          <p:nvSpPr>
            <p:cNvPr id="6" name="矩形 5"/>
            <p:cNvSpPr/>
            <p:nvPr/>
          </p:nvSpPr>
          <p:spPr>
            <a:xfrm>
              <a:off x="7640883" y="2656701"/>
              <a:ext cx="2031325" cy="646331"/>
            </a:xfrm>
            <a:prstGeom prst="rect">
              <a:avLst/>
            </a:prstGeom>
          </p:spPr>
          <p:txBody>
            <a:bodyPr wrap="none">
              <a:spAutoFit/>
            </a:bodyPr>
            <a:lstStyle/>
            <a:p>
              <a:r>
                <a:rPr lang="zh-CN" altLang="en-US" sz="3600" dirty="0">
                  <a:solidFill>
                    <a:srgbClr val="D36918"/>
                  </a:solidFill>
                  <a:latin typeface="思源黑体 CN Bold" panose="020B0800000000000000" pitchFamily="34" charset="-122"/>
                  <a:ea typeface="思源黑体 CN Bold" panose="020B0800000000000000" pitchFamily="34" charset="-122"/>
                </a:rPr>
                <a:t>热敏电阻</a:t>
              </a:r>
            </a:p>
          </p:txBody>
        </p:sp>
        <p:cxnSp>
          <p:nvCxnSpPr>
            <p:cNvPr id="7" name="直接连接符 6"/>
            <p:cNvCxnSpPr/>
            <p:nvPr/>
          </p:nvCxnSpPr>
          <p:spPr>
            <a:xfrm>
              <a:off x="7772400" y="3429000"/>
              <a:ext cx="41529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11831634" y="4711558"/>
              <a:ext cx="5223193" cy="967060"/>
            </a:xfrm>
            <a:prstGeom prst="rect">
              <a:avLst/>
            </a:prstGeom>
          </p:spPr>
          <p:txBody>
            <a:bodyPr wrap="square">
              <a:spAutoFit/>
            </a:bodyPr>
            <a:lstStyle/>
            <a:p>
              <a:pPr>
                <a:lnSpc>
                  <a:spcPct val="150000"/>
                </a:lnSpc>
              </a:pP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热敏电阻和金属热电阻能够把</a:t>
              </a:r>
              <a:endParaRPr lang="en-US" altLang="zh-CN" sz="2000"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a:p>
              <a:pPr>
                <a:lnSpc>
                  <a:spcPct val="150000"/>
                </a:lnSpc>
              </a:pPr>
              <a:r>
                <a:rPr lang="en-US" altLang="zh-CN"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_____</a:t>
              </a: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这个热学量转换成为电阻这个电学量</a:t>
              </a:r>
            </a:p>
          </p:txBody>
        </p:sp>
      </p:grpSp>
      <p:sp>
        <p:nvSpPr>
          <p:cNvPr id="20" name="Text Box 14"/>
          <p:cNvSpPr txBox="1"/>
          <p:nvPr/>
        </p:nvSpPr>
        <p:spPr>
          <a:xfrm>
            <a:off x="1544086" y="5786982"/>
            <a:ext cx="3272586" cy="368300"/>
          </a:xfrm>
          <a:prstGeom prst="rect">
            <a:avLst/>
          </a:prstGeom>
          <a:noFill/>
          <a:ln w="9525">
            <a:noFill/>
          </a:ln>
        </p:spPr>
        <p:txBody>
          <a:bodyPr wrap="square">
            <a:spAutoFit/>
          </a:bodyPr>
          <a:lstStyle/>
          <a:p>
            <a:pPr algn="ctr"/>
            <a:r>
              <a:rPr lang="zh-CN" altLang="en-US" sz="1795" b="1" dirty="0">
                <a:solidFill>
                  <a:schemeClr val="tx1">
                    <a:lumMod val="65000"/>
                    <a:lumOff val="35000"/>
                  </a:schemeClr>
                </a:solidFill>
                <a:latin typeface="思源黑体 CN Bold" panose="020B0800000000000000" pitchFamily="34" charset="-122"/>
                <a:ea typeface="思源黑体 CN Bold" panose="020B0800000000000000" pitchFamily="34" charset="-122"/>
                <a:cs typeface="Times New Roman" panose="02020603050405020304" charset="0"/>
              </a:rPr>
              <a:t>热敏电阻</a:t>
            </a:r>
            <a:r>
              <a:rPr lang="en-US" altLang="zh-CN" sz="1795" b="1" dirty="0">
                <a:solidFill>
                  <a:schemeClr val="tx1">
                    <a:lumMod val="65000"/>
                    <a:lumOff val="35000"/>
                  </a:schemeClr>
                </a:solidFill>
                <a:latin typeface="思源黑体 CN Bold" panose="020B0800000000000000" pitchFamily="34" charset="-122"/>
                <a:ea typeface="思源黑体 CN Bold" panose="020B0800000000000000" pitchFamily="34" charset="-122"/>
                <a:cs typeface="Times New Roman" panose="02020603050405020304" charset="0"/>
              </a:rPr>
              <a:t>R-T</a:t>
            </a:r>
            <a:r>
              <a:rPr lang="zh-CN" altLang="en-US" sz="1795" b="1" dirty="0">
                <a:solidFill>
                  <a:schemeClr val="tx1">
                    <a:lumMod val="65000"/>
                    <a:lumOff val="35000"/>
                  </a:schemeClr>
                </a:solidFill>
                <a:latin typeface="思源黑体 CN Bold" panose="020B0800000000000000" pitchFamily="34" charset="-122"/>
                <a:ea typeface="思源黑体 CN Bold" panose="020B0800000000000000" pitchFamily="34" charset="-122"/>
                <a:cs typeface="Times New Roman" panose="02020603050405020304" charset="0"/>
              </a:rPr>
              <a:t>关系示意图</a:t>
            </a:r>
          </a:p>
        </p:txBody>
      </p:sp>
      <p:sp>
        <p:nvSpPr>
          <p:cNvPr id="21" name="Rectangle 15"/>
          <p:cNvSpPr/>
          <p:nvPr/>
        </p:nvSpPr>
        <p:spPr>
          <a:xfrm>
            <a:off x="5644832" y="2153798"/>
            <a:ext cx="800735" cy="414020"/>
          </a:xfrm>
          <a:prstGeom prst="rect">
            <a:avLst/>
          </a:prstGeom>
          <a:noFill/>
          <a:ln w="12700">
            <a:noFill/>
          </a:ln>
        </p:spPr>
        <p:txBody>
          <a:bodyPr wrap="square">
            <a:spAutoFit/>
          </a:bodyPr>
          <a:lstStyle/>
          <a:p>
            <a:pPr algn="ctr"/>
            <a:r>
              <a:rPr lang="zh-CN" altLang="en-US" sz="2095" dirty="0">
                <a:solidFill>
                  <a:srgbClr val="FF0000"/>
                </a:solidFill>
                <a:latin typeface="思源黑体 CN Bold" panose="020B0800000000000000" pitchFamily="34" charset="-122"/>
                <a:ea typeface="思源黑体 CN Bold" panose="020B0800000000000000" pitchFamily="34" charset="-122"/>
              </a:rPr>
              <a:t>减小</a:t>
            </a:r>
          </a:p>
        </p:txBody>
      </p:sp>
      <p:grpSp>
        <p:nvGrpSpPr>
          <p:cNvPr id="30" name="Group 6"/>
          <p:cNvGrpSpPr/>
          <p:nvPr/>
        </p:nvGrpSpPr>
        <p:grpSpPr>
          <a:xfrm>
            <a:off x="1667633" y="3138996"/>
            <a:ext cx="3046413" cy="2478699"/>
            <a:chOff x="2352" y="1152"/>
            <a:chExt cx="2565" cy="2087"/>
          </a:xfrm>
        </p:grpSpPr>
        <p:grpSp>
          <p:nvGrpSpPr>
            <p:cNvPr id="31" name="Group 7"/>
            <p:cNvGrpSpPr/>
            <p:nvPr/>
          </p:nvGrpSpPr>
          <p:grpSpPr>
            <a:xfrm>
              <a:off x="2703" y="1152"/>
              <a:ext cx="1798" cy="1823"/>
              <a:chOff x="576" y="576"/>
              <a:chExt cx="1968" cy="2112"/>
            </a:xfrm>
          </p:grpSpPr>
          <p:sp>
            <p:nvSpPr>
              <p:cNvPr id="35" name="Line 8"/>
              <p:cNvSpPr/>
              <p:nvPr/>
            </p:nvSpPr>
            <p:spPr>
              <a:xfrm flipV="1">
                <a:off x="576" y="576"/>
                <a:ext cx="0" cy="2112"/>
              </a:xfrm>
              <a:prstGeom prst="line">
                <a:avLst/>
              </a:prstGeom>
              <a:ln w="38100" cap="flat" cmpd="sng">
                <a:solidFill>
                  <a:srgbClr val="000000"/>
                </a:solidFill>
                <a:prstDash val="solid"/>
                <a:headEnd type="none" w="med" len="med"/>
                <a:tailEnd type="triangle" w="med" len="med"/>
              </a:ln>
            </p:spPr>
            <p:txBody>
              <a:bodyPr/>
              <a:lstStyle/>
              <a:p>
                <a:endParaRPr lang="zh-CN" altLang="en-US"/>
              </a:p>
            </p:txBody>
          </p:sp>
          <p:sp>
            <p:nvSpPr>
              <p:cNvPr id="36" name="Line 9"/>
              <p:cNvSpPr/>
              <p:nvPr/>
            </p:nvSpPr>
            <p:spPr>
              <a:xfrm>
                <a:off x="576" y="2688"/>
                <a:ext cx="1968" cy="0"/>
              </a:xfrm>
              <a:prstGeom prst="line">
                <a:avLst/>
              </a:prstGeom>
              <a:ln w="38100" cap="flat" cmpd="sng">
                <a:solidFill>
                  <a:srgbClr val="000000"/>
                </a:solidFill>
                <a:prstDash val="solid"/>
                <a:headEnd type="none" w="med" len="med"/>
                <a:tailEnd type="triangle" w="med" len="med"/>
              </a:ln>
            </p:spPr>
            <p:txBody>
              <a:bodyPr/>
              <a:lstStyle/>
              <a:p>
                <a:endParaRPr lang="zh-CN" altLang="en-US"/>
              </a:p>
            </p:txBody>
          </p:sp>
        </p:grpSp>
        <p:sp>
          <p:nvSpPr>
            <p:cNvPr id="32" name="Text Box 10"/>
            <p:cNvSpPr txBox="1"/>
            <p:nvPr/>
          </p:nvSpPr>
          <p:spPr>
            <a:xfrm>
              <a:off x="2791" y="1152"/>
              <a:ext cx="351" cy="310"/>
            </a:xfrm>
            <a:prstGeom prst="rect">
              <a:avLst/>
            </a:prstGeom>
            <a:noFill/>
            <a:ln w="9525">
              <a:noFill/>
            </a:ln>
          </p:spPr>
          <p:txBody>
            <a:bodyPr>
              <a:spAutoFit/>
            </a:bodyPr>
            <a:lstStyle/>
            <a:p>
              <a:r>
                <a:rPr lang="en-US" altLang="zh-CN" sz="1795">
                  <a:solidFill>
                    <a:schemeClr val="tx1">
                      <a:lumMod val="65000"/>
                      <a:lumOff val="35000"/>
                    </a:schemeClr>
                  </a:solidFill>
                  <a:latin typeface="思源黑体 CN Bold" panose="020B0800000000000000" pitchFamily="34" charset="-122"/>
                  <a:ea typeface="思源黑体 CN Bold" panose="020B0800000000000000" pitchFamily="34" charset="-122"/>
                </a:rPr>
                <a:t>R</a:t>
              </a:r>
            </a:p>
          </p:txBody>
        </p:sp>
        <p:sp>
          <p:nvSpPr>
            <p:cNvPr id="33" name="Text Box 11"/>
            <p:cNvSpPr txBox="1"/>
            <p:nvPr/>
          </p:nvSpPr>
          <p:spPr>
            <a:xfrm flipH="1">
              <a:off x="4610" y="2832"/>
              <a:ext cx="307" cy="310"/>
            </a:xfrm>
            <a:prstGeom prst="rect">
              <a:avLst/>
            </a:prstGeom>
            <a:noFill/>
            <a:ln w="9525">
              <a:noFill/>
            </a:ln>
          </p:spPr>
          <p:txBody>
            <a:bodyPr>
              <a:spAutoFit/>
            </a:bodyPr>
            <a:lstStyle/>
            <a:p>
              <a:r>
                <a:rPr lang="en-US" altLang="zh-CN" sz="1795">
                  <a:solidFill>
                    <a:schemeClr val="tx1">
                      <a:lumMod val="65000"/>
                      <a:lumOff val="35000"/>
                    </a:schemeClr>
                  </a:solidFill>
                  <a:latin typeface="思源黑体 CN Bold" panose="020B0800000000000000" pitchFamily="34" charset="-122"/>
                  <a:ea typeface="思源黑体 CN Bold" panose="020B0800000000000000" pitchFamily="34" charset="-122"/>
                </a:rPr>
                <a:t>T</a:t>
              </a:r>
            </a:p>
          </p:txBody>
        </p:sp>
        <p:sp>
          <p:nvSpPr>
            <p:cNvPr id="34" name="Text Box 12"/>
            <p:cNvSpPr txBox="1"/>
            <p:nvPr/>
          </p:nvSpPr>
          <p:spPr>
            <a:xfrm>
              <a:off x="2352" y="2851"/>
              <a:ext cx="526" cy="388"/>
            </a:xfrm>
            <a:prstGeom prst="rect">
              <a:avLst/>
            </a:prstGeom>
            <a:noFill/>
            <a:ln w="12700">
              <a:noFill/>
            </a:ln>
          </p:spPr>
          <p:txBody>
            <a:bodyPr anchor="t" anchorCtr="1">
              <a:spAutoFit/>
            </a:bodyPr>
            <a:lstStyle/>
            <a:p>
              <a:r>
                <a:rPr lang="en-US" altLang="zh-CN" sz="2395">
                  <a:solidFill>
                    <a:schemeClr val="tx1">
                      <a:lumMod val="65000"/>
                      <a:lumOff val="35000"/>
                    </a:schemeClr>
                  </a:solidFill>
                  <a:latin typeface="思源黑体 CN Bold" panose="020B0800000000000000" pitchFamily="34" charset="-122"/>
                  <a:ea typeface="思源黑体 CN Bold" panose="020B0800000000000000" pitchFamily="34" charset="-122"/>
                </a:rPr>
                <a:t>o</a:t>
              </a:r>
            </a:p>
          </p:txBody>
        </p:sp>
      </p:grpSp>
      <p:sp>
        <p:nvSpPr>
          <p:cNvPr id="37" name="Arc 13"/>
          <p:cNvSpPr/>
          <p:nvPr/>
        </p:nvSpPr>
        <p:spPr>
          <a:xfrm flipH="1" flipV="1">
            <a:off x="2331960" y="3733403"/>
            <a:ext cx="1388404" cy="1311204"/>
          </a:xfrm>
          <a:custGeom>
            <a:avLst/>
            <a:gdLst/>
            <a:ahLst/>
            <a:cxnLst>
              <a:cxn ang="0">
                <a:pos x="0" y="9980"/>
              </a:cxn>
              <a:cxn ang="0">
                <a:pos x="1855788" y="1752600"/>
              </a:cxn>
              <a:cxn ang="0">
                <a:pos x="178871" y="1752600"/>
              </a:cxn>
            </a:cxnLst>
            <a:rect l="0" t="0" r="0" b="0"/>
            <a:pathLst>
              <a:path w="23904" h="21600" fill="none">
                <a:moveTo>
                  <a:pt x="0" y="123"/>
                </a:moveTo>
                <a:cubicBezTo>
                  <a:pt x="765" y="41"/>
                  <a:pt x="1534" y="-1"/>
                  <a:pt x="2304" y="0"/>
                </a:cubicBezTo>
                <a:cubicBezTo>
                  <a:pt x="14233" y="0"/>
                  <a:pt x="23904" y="9670"/>
                  <a:pt x="23904" y="21600"/>
                </a:cubicBezTo>
              </a:path>
              <a:path w="23904" h="21600" stroke="0">
                <a:moveTo>
                  <a:pt x="0" y="123"/>
                </a:moveTo>
                <a:cubicBezTo>
                  <a:pt x="765" y="41"/>
                  <a:pt x="1534" y="-1"/>
                  <a:pt x="2304" y="0"/>
                </a:cubicBezTo>
                <a:cubicBezTo>
                  <a:pt x="14233" y="0"/>
                  <a:pt x="23904" y="9670"/>
                  <a:pt x="23904" y="21600"/>
                </a:cubicBezTo>
                <a:lnTo>
                  <a:pt x="2304" y="21600"/>
                </a:lnTo>
                <a:close/>
              </a:path>
            </a:pathLst>
          </a:custGeom>
          <a:noFill/>
          <a:ln w="38100" cap="sq" cmpd="sng">
            <a:solidFill>
              <a:srgbClr val="FF0000"/>
            </a:solidFill>
            <a:prstDash val="solid"/>
            <a:round/>
            <a:headEnd type="none" w="med" len="med"/>
            <a:tailEnd type="none" w="med" len="med"/>
          </a:ln>
        </p:spPr>
        <p:txBody>
          <a:bodyPr/>
          <a:lstStyle/>
          <a:p>
            <a:endParaRPr lang="zh-CN" altLang="en-US" sz="100">
              <a:solidFill>
                <a:schemeClr val="tx1">
                  <a:lumMod val="65000"/>
                  <a:lumOff val="35000"/>
                </a:schemeClr>
              </a:solidFill>
              <a:latin typeface="思源黑体 CN Bold" panose="020B0800000000000000" pitchFamily="34" charset="-122"/>
              <a:ea typeface="思源黑体 CN Bold" panose="020B0800000000000000" pitchFamily="34" charset="-122"/>
            </a:endParaRPr>
          </a:p>
        </p:txBody>
      </p:sp>
      <p:sp>
        <p:nvSpPr>
          <p:cNvPr id="39" name="矩形 38"/>
          <p:cNvSpPr/>
          <p:nvPr/>
        </p:nvSpPr>
        <p:spPr>
          <a:xfrm>
            <a:off x="6978961" y="4876800"/>
            <a:ext cx="5213039" cy="1981199"/>
          </a:xfrm>
          <a:prstGeom prst="rect">
            <a:avLst/>
          </a:prstGeom>
          <a:gradFill flip="none" rotWithShape="1">
            <a:gsLst>
              <a:gs pos="0">
                <a:srgbClr val="FFC000"/>
              </a:gs>
              <a:gs pos="87000">
                <a:srgbClr val="D36918"/>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anim calcmode="lin" valueType="num">
                                      <p:cBhvr>
                                        <p:cTn id="14" dur="500" fill="hold"/>
                                        <p:tgtEl>
                                          <p:spTgt spid="37"/>
                                        </p:tgtEl>
                                        <p:attrNameLst>
                                          <p:attrName>ppt_x</p:attrName>
                                        </p:attrNameLst>
                                      </p:cBhvr>
                                      <p:tavLst>
                                        <p:tav tm="0">
                                          <p:val>
                                            <p:strVal val="#ppt_x"/>
                                          </p:val>
                                        </p:tav>
                                        <p:tav tm="100000">
                                          <p:val>
                                            <p:strVal val="#ppt_x"/>
                                          </p:val>
                                        </p:tav>
                                      </p:tavLst>
                                    </p:anim>
                                    <p:anim calcmode="lin" valueType="num">
                                      <p:cBhvr>
                                        <p:cTn id="15" dur="500" fill="hold"/>
                                        <p:tgtEl>
                                          <p:spTgt spid="3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anim calcmode="lin" valueType="num">
                                      <p:cBhvr>
                                        <p:cTn id="20" dur="500" fill="hold"/>
                                        <p:tgtEl>
                                          <p:spTgt spid="20"/>
                                        </p:tgtEl>
                                        <p:attrNameLst>
                                          <p:attrName>ppt_x</p:attrName>
                                        </p:attrNameLst>
                                      </p:cBhvr>
                                      <p:tavLst>
                                        <p:tav tm="0">
                                          <p:val>
                                            <p:strVal val="#ppt_x"/>
                                          </p:val>
                                        </p:tav>
                                        <p:tav tm="100000">
                                          <p:val>
                                            <p:strVal val="#ppt_x"/>
                                          </p:val>
                                        </p:tav>
                                      </p:tavLst>
                                    </p:anim>
                                    <p:anim calcmode="lin" valueType="num">
                                      <p:cBhvr>
                                        <p:cTn id="21" dur="500" fill="hold"/>
                                        <p:tgtEl>
                                          <p:spTgt spid="2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anim calcmode="lin" valueType="num">
                                      <p:cBhvr>
                                        <p:cTn id="26" dur="500" fill="hold"/>
                                        <p:tgtEl>
                                          <p:spTgt spid="30"/>
                                        </p:tgtEl>
                                        <p:attrNameLst>
                                          <p:attrName>ppt_x</p:attrName>
                                        </p:attrNameLst>
                                      </p:cBhvr>
                                      <p:tavLst>
                                        <p:tav tm="0">
                                          <p:val>
                                            <p:strVal val="#ppt_x"/>
                                          </p:val>
                                        </p:tav>
                                        <p:tav tm="100000">
                                          <p:val>
                                            <p:strVal val="#ppt_x"/>
                                          </p:val>
                                        </p:tav>
                                      </p:tavLst>
                                    </p:anim>
                                    <p:anim calcmode="lin" valueType="num">
                                      <p:cBhvr>
                                        <p:cTn id="27" dur="500" fill="hold"/>
                                        <p:tgtEl>
                                          <p:spTgt spid="30"/>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anim calcmode="lin" valueType="num">
                                      <p:cBhvr>
                                        <p:cTn id="32" dur="500" fill="hold"/>
                                        <p:tgtEl>
                                          <p:spTgt spid="21"/>
                                        </p:tgtEl>
                                        <p:attrNameLst>
                                          <p:attrName>ppt_x</p:attrName>
                                        </p:attrNameLst>
                                      </p:cBhvr>
                                      <p:tavLst>
                                        <p:tav tm="0">
                                          <p:val>
                                            <p:strVal val="#ppt_x"/>
                                          </p:val>
                                        </p:tav>
                                        <p:tav tm="100000">
                                          <p:val>
                                            <p:strVal val="#ppt_x"/>
                                          </p:val>
                                        </p:tav>
                                      </p:tavLst>
                                    </p:anim>
                                    <p:anim calcmode="lin" valueType="num">
                                      <p:cBhvr>
                                        <p:cTn id="33"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grpSp>
        <p:nvGrpSpPr>
          <p:cNvPr id="3" name="组合 2"/>
          <p:cNvGrpSpPr/>
          <p:nvPr/>
        </p:nvGrpSpPr>
        <p:grpSpPr>
          <a:xfrm>
            <a:off x="972412" y="784700"/>
            <a:ext cx="9795403" cy="4911677"/>
            <a:chOff x="7640883" y="2656701"/>
            <a:chExt cx="9795403" cy="4911677"/>
          </a:xfrm>
        </p:grpSpPr>
        <p:sp>
          <p:nvSpPr>
            <p:cNvPr id="5" name="矩形 4"/>
            <p:cNvSpPr/>
            <p:nvPr/>
          </p:nvSpPr>
          <p:spPr>
            <a:xfrm>
              <a:off x="7666282" y="3542269"/>
              <a:ext cx="8425825" cy="1428724"/>
            </a:xfrm>
            <a:prstGeom prst="rect">
              <a:avLst/>
            </a:prstGeom>
          </p:spPr>
          <p:txBody>
            <a:bodyPr wrap="square">
              <a:spAutoFit/>
            </a:bodyPr>
            <a:lstStyle/>
            <a:p>
              <a:pPr>
                <a:lnSpc>
                  <a:spcPct val="150000"/>
                </a:lnSpc>
              </a:pPr>
              <a:r>
                <a:rPr lang="en-US" altLang="zh-CN"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(1)</a:t>
              </a: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材料：</a:t>
              </a:r>
              <a:r>
                <a:rPr lang="zh-CN" altLang="en-US" sz="1600" dirty="0">
                  <a:solidFill>
                    <a:schemeClr val="tx1">
                      <a:lumMod val="65000"/>
                      <a:lumOff val="35000"/>
                    </a:schemeClr>
                  </a:solidFill>
                  <a:latin typeface="思源黑体 CN Light" panose="020B0300000000000000" pitchFamily="34" charset="-122"/>
                  <a:ea typeface="思源黑体 CN Light" panose="020B0300000000000000" pitchFamily="34" charset="-122"/>
                </a:rPr>
                <a:t>半导体 如砷化铟</a:t>
              </a:r>
            </a:p>
            <a:p>
              <a:pPr>
                <a:lnSpc>
                  <a:spcPct val="150000"/>
                </a:lnSpc>
              </a:pPr>
              <a:r>
                <a:rPr lang="en-US" altLang="zh-CN"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(2)</a:t>
              </a: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工作原理图</a:t>
              </a:r>
            </a:p>
            <a:p>
              <a:pPr>
                <a:lnSpc>
                  <a:spcPct val="150000"/>
                </a:lnSpc>
              </a:pPr>
              <a:r>
                <a:rPr lang="en-US" altLang="zh-CN"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(3)</a:t>
              </a: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霍尔电压</a:t>
              </a:r>
              <a:r>
                <a:rPr lang="en-US" altLang="zh-CN"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a:t>
              </a:r>
            </a:p>
          </p:txBody>
        </p:sp>
        <p:sp>
          <p:nvSpPr>
            <p:cNvPr id="6" name="矩形 5"/>
            <p:cNvSpPr/>
            <p:nvPr/>
          </p:nvSpPr>
          <p:spPr>
            <a:xfrm>
              <a:off x="7640883" y="2656701"/>
              <a:ext cx="2031325" cy="646331"/>
            </a:xfrm>
            <a:prstGeom prst="rect">
              <a:avLst/>
            </a:prstGeom>
          </p:spPr>
          <p:txBody>
            <a:bodyPr wrap="none">
              <a:spAutoFit/>
            </a:bodyPr>
            <a:lstStyle/>
            <a:p>
              <a:r>
                <a:rPr lang="zh-CN" altLang="en-US" sz="3600" dirty="0">
                  <a:solidFill>
                    <a:srgbClr val="D36918"/>
                  </a:solidFill>
                  <a:latin typeface="思源黑体 CN Bold" panose="020B0800000000000000" pitchFamily="34" charset="-122"/>
                  <a:ea typeface="思源黑体 CN Bold" panose="020B0800000000000000" pitchFamily="34" charset="-122"/>
                </a:rPr>
                <a:t>霍尔元件</a:t>
              </a:r>
            </a:p>
          </p:txBody>
        </p:sp>
        <p:cxnSp>
          <p:nvCxnSpPr>
            <p:cNvPr id="7" name="直接连接符 6"/>
            <p:cNvCxnSpPr/>
            <p:nvPr/>
          </p:nvCxnSpPr>
          <p:spPr>
            <a:xfrm>
              <a:off x="7772400" y="3429000"/>
              <a:ext cx="41529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10890049" y="5535400"/>
              <a:ext cx="6152535" cy="967060"/>
            </a:xfrm>
            <a:prstGeom prst="rect">
              <a:avLst/>
            </a:prstGeom>
          </p:spPr>
          <p:txBody>
            <a:bodyPr wrap="square">
              <a:spAutoFit/>
            </a:bodyPr>
            <a:lstStyle/>
            <a:p>
              <a:pPr>
                <a:lnSpc>
                  <a:spcPct val="150000"/>
                </a:lnSpc>
              </a:pP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一个霍尔元件的</a:t>
              </a:r>
              <a:r>
                <a:rPr lang="en-US" altLang="zh-CN"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d</a:t>
              </a: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a:t>
              </a:r>
              <a:r>
                <a:rPr lang="en-US" altLang="zh-CN"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k</a:t>
              </a: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为定值，再保持</a:t>
              </a:r>
              <a:r>
                <a:rPr lang="en-US" altLang="zh-CN"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I</a:t>
              </a: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恒定，则</a:t>
              </a:r>
              <a:r>
                <a:rPr lang="en-US" altLang="zh-CN"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UH</a:t>
              </a: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的变化就与</a:t>
              </a:r>
              <a:r>
                <a:rPr lang="en-US" altLang="zh-CN"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B</a:t>
              </a: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成正比。因此霍尔元件又称磁敏元件。</a:t>
              </a:r>
            </a:p>
          </p:txBody>
        </p:sp>
        <p:sp>
          <p:nvSpPr>
            <p:cNvPr id="19" name="矩形 18"/>
            <p:cNvSpPr/>
            <p:nvPr/>
          </p:nvSpPr>
          <p:spPr>
            <a:xfrm>
              <a:off x="10890049" y="6601318"/>
              <a:ext cx="6546237" cy="967060"/>
            </a:xfrm>
            <a:prstGeom prst="rect">
              <a:avLst/>
            </a:prstGeom>
          </p:spPr>
          <p:txBody>
            <a:bodyPr wrap="square">
              <a:spAutoFit/>
            </a:bodyPr>
            <a:lstStyle/>
            <a:p>
              <a:pPr>
                <a:lnSpc>
                  <a:spcPct val="150000"/>
                </a:lnSpc>
              </a:pP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霍尔元件能够把</a:t>
              </a:r>
              <a:r>
                <a:rPr lang="en-US" altLang="zh-CN"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___________</a:t>
              </a: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这个磁学量转换为</a:t>
              </a:r>
              <a:r>
                <a:rPr lang="en-US" altLang="zh-CN"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_____</a:t>
              </a: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这个电学量。</a:t>
              </a:r>
            </a:p>
          </p:txBody>
        </p:sp>
      </p:grpSp>
      <p:sp>
        <p:nvSpPr>
          <p:cNvPr id="20" name="Text Box 14"/>
          <p:cNvSpPr txBox="1"/>
          <p:nvPr/>
        </p:nvSpPr>
        <p:spPr>
          <a:xfrm>
            <a:off x="1210337" y="6073300"/>
            <a:ext cx="2395294" cy="368300"/>
          </a:xfrm>
          <a:prstGeom prst="rect">
            <a:avLst/>
          </a:prstGeom>
          <a:noFill/>
          <a:ln w="9525">
            <a:noFill/>
          </a:ln>
        </p:spPr>
        <p:txBody>
          <a:bodyPr wrap="square">
            <a:spAutoFit/>
          </a:bodyPr>
          <a:lstStyle/>
          <a:p>
            <a:pPr algn="ctr"/>
            <a:r>
              <a:rPr lang="zh-CN" altLang="en-US" sz="1795" b="1" dirty="0">
                <a:solidFill>
                  <a:schemeClr val="tx1">
                    <a:lumMod val="65000"/>
                    <a:lumOff val="35000"/>
                  </a:schemeClr>
                </a:solidFill>
                <a:latin typeface="思源黑体 CN Bold" panose="020B0800000000000000" pitchFamily="34" charset="-122"/>
                <a:ea typeface="思源黑体 CN Bold" panose="020B0800000000000000" pitchFamily="34" charset="-122"/>
                <a:cs typeface="Times New Roman" panose="02020603050405020304" charset="0"/>
              </a:rPr>
              <a:t>霍尔元件工作原理图</a:t>
            </a:r>
          </a:p>
        </p:txBody>
      </p:sp>
      <p:sp>
        <p:nvSpPr>
          <p:cNvPr id="21" name="Rectangle 15"/>
          <p:cNvSpPr/>
          <p:nvPr/>
        </p:nvSpPr>
        <p:spPr>
          <a:xfrm>
            <a:off x="6049445" y="4740063"/>
            <a:ext cx="1530668" cy="414729"/>
          </a:xfrm>
          <a:prstGeom prst="rect">
            <a:avLst/>
          </a:prstGeom>
          <a:noFill/>
          <a:ln w="12700">
            <a:noFill/>
          </a:ln>
        </p:spPr>
        <p:txBody>
          <a:bodyPr wrap="square">
            <a:spAutoFit/>
          </a:bodyPr>
          <a:lstStyle/>
          <a:p>
            <a:pPr algn="ctr"/>
            <a:r>
              <a:rPr lang="zh-CN" altLang="en-US" sz="2095" dirty="0">
                <a:solidFill>
                  <a:srgbClr val="FF0000"/>
                </a:solidFill>
                <a:latin typeface="思源黑体 CN Bold" panose="020B0800000000000000" pitchFamily="34" charset="-122"/>
                <a:ea typeface="思源黑体 CN Bold" panose="020B0800000000000000" pitchFamily="34" charset="-122"/>
              </a:rPr>
              <a:t>磁感应强度</a:t>
            </a:r>
          </a:p>
        </p:txBody>
      </p:sp>
      <p:graphicFrame>
        <p:nvGraphicFramePr>
          <p:cNvPr id="18" name="Object 36"/>
          <p:cNvGraphicFramePr>
            <a:graphicFrameLocks noChangeAspect="1"/>
          </p:cNvGraphicFramePr>
          <p:nvPr/>
        </p:nvGraphicFramePr>
        <p:xfrm>
          <a:off x="2710420" y="2616882"/>
          <a:ext cx="1076993" cy="608095"/>
        </p:xfrm>
        <a:graphic>
          <a:graphicData uri="http://schemas.openxmlformats.org/presentationml/2006/ole">
            <mc:AlternateContent xmlns:mc="http://schemas.openxmlformats.org/markup-compatibility/2006">
              <mc:Choice xmlns:v="urn:schemas-microsoft-com:vml" Requires="v">
                <p:oleObj r:id="rId2" imgW="698500" imgH="393700" progId="Equation.DSMT4">
                  <p:embed/>
                </p:oleObj>
              </mc:Choice>
              <mc:Fallback>
                <p:oleObj r:id="rId2" imgW="698500" imgH="393700" progId="Equation.DSMT4">
                  <p:embed/>
                  <p:pic>
                    <p:nvPicPr>
                      <p:cNvPr id="0" name="Object 36"/>
                      <p:cNvPicPr/>
                      <p:nvPr/>
                    </p:nvPicPr>
                    <p:blipFill>
                      <a:blip r:embed="rId3"/>
                      <a:stretch>
                        <a:fillRect/>
                      </a:stretch>
                    </p:blipFill>
                    <p:spPr>
                      <a:xfrm>
                        <a:off x="2710420" y="2616882"/>
                        <a:ext cx="1076993" cy="608095"/>
                      </a:xfrm>
                      <a:prstGeom prst="rect">
                        <a:avLst/>
                      </a:prstGeom>
                      <a:noFill/>
                      <a:ln w="38100">
                        <a:noFill/>
                        <a:miter/>
                      </a:ln>
                    </p:spPr>
                  </p:pic>
                </p:oleObj>
              </mc:Fallback>
            </mc:AlternateContent>
          </a:graphicData>
        </a:graphic>
      </p:graphicFrame>
      <p:sp>
        <p:nvSpPr>
          <p:cNvPr id="22" name="Rectangle 15"/>
          <p:cNvSpPr/>
          <p:nvPr/>
        </p:nvSpPr>
        <p:spPr>
          <a:xfrm>
            <a:off x="9611477" y="4740063"/>
            <a:ext cx="762636" cy="414729"/>
          </a:xfrm>
          <a:prstGeom prst="rect">
            <a:avLst/>
          </a:prstGeom>
          <a:noFill/>
          <a:ln w="12700">
            <a:noFill/>
          </a:ln>
        </p:spPr>
        <p:txBody>
          <a:bodyPr wrap="square">
            <a:spAutoFit/>
          </a:bodyPr>
          <a:lstStyle/>
          <a:p>
            <a:pPr algn="ctr"/>
            <a:r>
              <a:rPr lang="zh-CN" altLang="en-US" sz="2095" dirty="0">
                <a:solidFill>
                  <a:srgbClr val="FF0000"/>
                </a:solidFill>
                <a:latin typeface="思源黑体 CN Bold" panose="020B0800000000000000" pitchFamily="34" charset="-122"/>
                <a:ea typeface="思源黑体 CN Bold" panose="020B0800000000000000" pitchFamily="34" charset="-122"/>
              </a:rPr>
              <a:t>电压</a:t>
            </a:r>
          </a:p>
        </p:txBody>
      </p:sp>
      <p:grpSp>
        <p:nvGrpSpPr>
          <p:cNvPr id="23" name="组合 2087"/>
          <p:cNvGrpSpPr/>
          <p:nvPr/>
        </p:nvGrpSpPr>
        <p:grpSpPr>
          <a:xfrm>
            <a:off x="1233363" y="3715318"/>
            <a:ext cx="2301734" cy="2134270"/>
            <a:chOff x="3338" y="264"/>
            <a:chExt cx="1938" cy="1797"/>
          </a:xfrm>
        </p:grpSpPr>
        <p:sp>
          <p:nvSpPr>
            <p:cNvPr id="24" name="Line 9"/>
            <p:cNvSpPr/>
            <p:nvPr/>
          </p:nvSpPr>
          <p:spPr>
            <a:xfrm flipH="1">
              <a:off x="4716" y="329"/>
              <a:ext cx="311" cy="269"/>
            </a:xfrm>
            <a:prstGeom prst="line">
              <a:avLst/>
            </a:prstGeom>
            <a:ln w="28575" cap="sq" cmpd="sng">
              <a:solidFill>
                <a:srgbClr val="000000"/>
              </a:solidFill>
              <a:prstDash val="solid"/>
              <a:headEnd type="arrow" w="med" len="med"/>
              <a:tailEnd type="none" w="med" len="med"/>
            </a:ln>
          </p:spPr>
          <p:txBody>
            <a:bodyPr/>
            <a:lstStyle/>
            <a:p>
              <a:endParaRPr lang="zh-CN" altLang="en-US"/>
            </a:p>
          </p:txBody>
        </p:sp>
        <p:sp>
          <p:nvSpPr>
            <p:cNvPr id="25" name="Line 5"/>
            <p:cNvSpPr/>
            <p:nvPr/>
          </p:nvSpPr>
          <p:spPr>
            <a:xfrm>
              <a:off x="4294" y="1485"/>
              <a:ext cx="0" cy="273"/>
            </a:xfrm>
            <a:prstGeom prst="line">
              <a:avLst/>
            </a:prstGeom>
            <a:ln w="28575" cap="flat" cmpd="sng">
              <a:solidFill>
                <a:srgbClr val="0000FF"/>
              </a:solidFill>
              <a:prstDash val="solid"/>
              <a:headEnd type="none" w="med" len="med"/>
              <a:tailEnd type="arrow" w="med" len="med"/>
            </a:ln>
          </p:spPr>
          <p:txBody>
            <a:bodyPr/>
            <a:lstStyle/>
            <a:p>
              <a:endParaRPr lang="zh-CN" altLang="en-US"/>
            </a:p>
          </p:txBody>
        </p:sp>
        <p:sp>
          <p:nvSpPr>
            <p:cNvPr id="26" name="Line 6"/>
            <p:cNvSpPr/>
            <p:nvPr/>
          </p:nvSpPr>
          <p:spPr>
            <a:xfrm>
              <a:off x="3338" y="1177"/>
              <a:ext cx="689" cy="0"/>
            </a:xfrm>
            <a:prstGeom prst="line">
              <a:avLst/>
            </a:prstGeom>
            <a:ln w="28575" cap="sq" cmpd="sng">
              <a:solidFill>
                <a:srgbClr val="000000"/>
              </a:solidFill>
              <a:prstDash val="solid"/>
              <a:headEnd type="none" w="med" len="med"/>
              <a:tailEnd type="none" w="med" len="med"/>
            </a:ln>
          </p:spPr>
          <p:txBody>
            <a:bodyPr/>
            <a:lstStyle/>
            <a:p>
              <a:endParaRPr lang="zh-CN" altLang="en-US"/>
            </a:p>
          </p:txBody>
        </p:sp>
        <p:sp>
          <p:nvSpPr>
            <p:cNvPr id="27" name="Rectangle 8"/>
            <p:cNvSpPr/>
            <p:nvPr/>
          </p:nvSpPr>
          <p:spPr>
            <a:xfrm>
              <a:off x="3663" y="1315"/>
              <a:ext cx="560" cy="349"/>
            </a:xfrm>
            <a:prstGeom prst="rect">
              <a:avLst/>
            </a:prstGeom>
            <a:solidFill>
              <a:srgbClr val="FFCC99"/>
            </a:solidFill>
            <a:ln w="9525"/>
            <a:scene3d>
              <a:camera prst="legacyObliqueTopRight">
                <a:rot lat="0" lon="0" rev="0"/>
              </a:camera>
              <a:lightRig rig="legacyFlat2" dir="t"/>
            </a:scene3d>
            <a:sp3d extrusionH="3630600" prstMaterial="legacyMatte">
              <a:bevelT w="13500" h="13500" prst="angle"/>
              <a:bevelB w="13500" h="13500" prst="angle"/>
              <a:extrusionClr>
                <a:srgbClr val="FFCC99"/>
              </a:extrusionClr>
            </a:sp3d>
          </p:spPr>
          <p:txBody>
            <a:bodyPr anchor="ctr">
              <a:spAutoFit/>
              <a:flatTx/>
            </a:bodyPr>
            <a:lstStyle/>
            <a:p>
              <a:endParaRPr lang="zh-CN" altLang="en-US" sz="2095"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p:txBody>
        </p:sp>
        <p:sp>
          <p:nvSpPr>
            <p:cNvPr id="28" name="Line 9"/>
            <p:cNvSpPr/>
            <p:nvPr/>
          </p:nvSpPr>
          <p:spPr>
            <a:xfrm flipH="1">
              <a:off x="3625" y="1496"/>
              <a:ext cx="293" cy="275"/>
            </a:xfrm>
            <a:prstGeom prst="line">
              <a:avLst/>
            </a:prstGeom>
            <a:ln w="28575" cap="sq" cmpd="sng">
              <a:solidFill>
                <a:srgbClr val="000000"/>
              </a:solidFill>
              <a:prstDash val="solid"/>
              <a:headEnd type="arrow" w="med" len="med"/>
              <a:tailEnd type="none" w="med" len="med"/>
            </a:ln>
          </p:spPr>
          <p:txBody>
            <a:bodyPr/>
            <a:lstStyle/>
            <a:p>
              <a:endParaRPr lang="zh-CN" altLang="en-US"/>
            </a:p>
          </p:txBody>
        </p:sp>
        <p:sp>
          <p:nvSpPr>
            <p:cNvPr id="29" name="Line 11"/>
            <p:cNvSpPr/>
            <p:nvPr/>
          </p:nvSpPr>
          <p:spPr>
            <a:xfrm>
              <a:off x="4519" y="1192"/>
              <a:ext cx="754" cy="0"/>
            </a:xfrm>
            <a:prstGeom prst="line">
              <a:avLst/>
            </a:prstGeom>
            <a:ln w="28575" cap="sq" cmpd="sng">
              <a:solidFill>
                <a:srgbClr val="000000"/>
              </a:solidFill>
              <a:prstDash val="solid"/>
              <a:headEnd type="oval" w="med" len="med"/>
              <a:tailEnd type="none" w="med" len="med"/>
            </a:ln>
          </p:spPr>
          <p:txBody>
            <a:bodyPr/>
            <a:lstStyle/>
            <a:p>
              <a:endParaRPr lang="zh-CN" altLang="en-US"/>
            </a:p>
          </p:txBody>
        </p:sp>
        <p:sp>
          <p:nvSpPr>
            <p:cNvPr id="39" name="Oval 15"/>
            <p:cNvSpPr/>
            <p:nvPr/>
          </p:nvSpPr>
          <p:spPr>
            <a:xfrm>
              <a:off x="3897" y="1476"/>
              <a:ext cx="48" cy="30"/>
            </a:xfrm>
            <a:prstGeom prst="ellipse">
              <a:avLst/>
            </a:prstGeom>
            <a:solidFill>
              <a:srgbClr val="000000"/>
            </a:solidFill>
            <a:ln w="9525" cap="flat" cmpd="sng">
              <a:solidFill>
                <a:srgbClr val="000000"/>
              </a:solidFill>
              <a:prstDash val="solid"/>
              <a:headEnd type="none" w="med" len="med"/>
              <a:tailEnd type="none" w="med" len="med"/>
            </a:ln>
          </p:spPr>
          <p:txBody>
            <a:bodyPr/>
            <a:lstStyle/>
            <a:p>
              <a:endParaRPr lang="zh-CN" altLang="en-US" sz="2095"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p:txBody>
        </p:sp>
        <p:sp>
          <p:nvSpPr>
            <p:cNvPr id="40" name="Line 16"/>
            <p:cNvSpPr/>
            <p:nvPr/>
          </p:nvSpPr>
          <p:spPr>
            <a:xfrm>
              <a:off x="4294" y="758"/>
              <a:ext cx="0" cy="418"/>
            </a:xfrm>
            <a:prstGeom prst="line">
              <a:avLst/>
            </a:prstGeom>
            <a:ln w="28575" cap="flat" cmpd="sng">
              <a:solidFill>
                <a:srgbClr val="0000FF"/>
              </a:solidFill>
              <a:prstDash val="solid"/>
              <a:headEnd type="none" w="med" len="med"/>
              <a:tailEnd type="none" w="med" len="med"/>
            </a:ln>
          </p:spPr>
          <p:txBody>
            <a:bodyPr/>
            <a:lstStyle/>
            <a:p>
              <a:endParaRPr lang="zh-CN" altLang="en-US"/>
            </a:p>
          </p:txBody>
        </p:sp>
        <p:sp>
          <p:nvSpPr>
            <p:cNvPr id="41" name="Text Box 17"/>
            <p:cNvSpPr txBox="1"/>
            <p:nvPr/>
          </p:nvSpPr>
          <p:spPr>
            <a:xfrm>
              <a:off x="3647" y="863"/>
              <a:ext cx="279" cy="349"/>
            </a:xfrm>
            <a:prstGeom prst="rect">
              <a:avLst/>
            </a:prstGeom>
            <a:noFill/>
            <a:ln w="9525">
              <a:noFill/>
            </a:ln>
          </p:spPr>
          <p:txBody>
            <a:bodyPr anchor="t" anchorCtr="1">
              <a:spAutoFit/>
            </a:bodyPr>
            <a:lstStyle/>
            <a:p>
              <a:r>
                <a:rPr lang="en-US" altLang="zh-CN" sz="2095" b="1" dirty="0">
                  <a:solidFill>
                    <a:schemeClr val="tx1">
                      <a:lumMod val="65000"/>
                      <a:lumOff val="35000"/>
                    </a:schemeClr>
                  </a:solidFill>
                  <a:latin typeface="思源黑体 CN Bold" panose="020B0800000000000000" pitchFamily="34" charset="-122"/>
                  <a:ea typeface="思源黑体 CN Bold" panose="020B0800000000000000" pitchFamily="34" charset="-122"/>
                  <a:cs typeface="Times New Roman" panose="02020603050405020304" charset="0"/>
                </a:rPr>
                <a:t>N</a:t>
              </a:r>
            </a:p>
          </p:txBody>
        </p:sp>
        <p:sp>
          <p:nvSpPr>
            <p:cNvPr id="42" name="Text Box 18"/>
            <p:cNvSpPr txBox="1"/>
            <p:nvPr/>
          </p:nvSpPr>
          <p:spPr>
            <a:xfrm>
              <a:off x="4822" y="905"/>
              <a:ext cx="280" cy="349"/>
            </a:xfrm>
            <a:prstGeom prst="rect">
              <a:avLst/>
            </a:prstGeom>
            <a:noFill/>
            <a:ln w="9525">
              <a:noFill/>
            </a:ln>
          </p:spPr>
          <p:txBody>
            <a:bodyPr anchor="t" anchorCtr="1">
              <a:spAutoFit/>
            </a:bodyPr>
            <a:lstStyle/>
            <a:p>
              <a:r>
                <a:rPr lang="en-US" altLang="zh-CN" sz="2095" b="1" dirty="0">
                  <a:solidFill>
                    <a:schemeClr val="tx1">
                      <a:lumMod val="65000"/>
                      <a:lumOff val="35000"/>
                    </a:schemeClr>
                  </a:solidFill>
                  <a:latin typeface="思源黑体 CN Bold" panose="020B0800000000000000" pitchFamily="34" charset="-122"/>
                  <a:ea typeface="思源黑体 CN Bold" panose="020B0800000000000000" pitchFamily="34" charset="-122"/>
                  <a:cs typeface="Times New Roman" panose="02020603050405020304" charset="0"/>
                </a:rPr>
                <a:t>M</a:t>
              </a:r>
            </a:p>
          </p:txBody>
        </p:sp>
        <p:sp>
          <p:nvSpPr>
            <p:cNvPr id="43" name="Text Box 19"/>
            <p:cNvSpPr txBox="1"/>
            <p:nvPr/>
          </p:nvSpPr>
          <p:spPr>
            <a:xfrm>
              <a:off x="4528" y="264"/>
              <a:ext cx="279" cy="349"/>
            </a:xfrm>
            <a:prstGeom prst="rect">
              <a:avLst/>
            </a:prstGeom>
            <a:noFill/>
            <a:ln w="9525">
              <a:noFill/>
            </a:ln>
          </p:spPr>
          <p:txBody>
            <a:bodyPr anchor="t" anchorCtr="1">
              <a:spAutoFit/>
            </a:bodyPr>
            <a:lstStyle/>
            <a:p>
              <a:r>
                <a:rPr lang="en-US" altLang="zh-CN" sz="2095" b="1" dirty="0">
                  <a:solidFill>
                    <a:schemeClr val="tx1">
                      <a:lumMod val="65000"/>
                      <a:lumOff val="35000"/>
                    </a:schemeClr>
                  </a:solidFill>
                  <a:latin typeface="思源黑体 CN Bold" panose="020B0800000000000000" pitchFamily="34" charset="-122"/>
                  <a:ea typeface="思源黑体 CN Bold" panose="020B0800000000000000" pitchFamily="34" charset="-122"/>
                  <a:cs typeface="Times New Roman" panose="02020603050405020304" charset="0"/>
                </a:rPr>
                <a:t>F</a:t>
              </a:r>
            </a:p>
          </p:txBody>
        </p:sp>
        <p:sp>
          <p:nvSpPr>
            <p:cNvPr id="44" name="Text Box 20"/>
            <p:cNvSpPr txBox="1"/>
            <p:nvPr/>
          </p:nvSpPr>
          <p:spPr>
            <a:xfrm>
              <a:off x="4327" y="1422"/>
              <a:ext cx="279" cy="349"/>
            </a:xfrm>
            <a:prstGeom prst="rect">
              <a:avLst/>
            </a:prstGeom>
            <a:noFill/>
            <a:ln w="9525">
              <a:noFill/>
            </a:ln>
          </p:spPr>
          <p:txBody>
            <a:bodyPr anchor="t" anchorCtr="1">
              <a:spAutoFit/>
            </a:bodyPr>
            <a:lstStyle/>
            <a:p>
              <a:r>
                <a:rPr lang="en-US" altLang="zh-CN" sz="2095" dirty="0">
                  <a:solidFill>
                    <a:schemeClr val="tx1">
                      <a:lumMod val="65000"/>
                      <a:lumOff val="35000"/>
                    </a:schemeClr>
                  </a:solidFill>
                  <a:latin typeface="思源黑体 CN Bold" panose="020B0800000000000000" pitchFamily="34" charset="-122"/>
                  <a:ea typeface="思源黑体 CN Bold" panose="020B0800000000000000" pitchFamily="34" charset="-122"/>
                  <a:cs typeface="Times New Roman" panose="02020603050405020304" charset="0"/>
                </a:rPr>
                <a:t>B</a:t>
              </a:r>
            </a:p>
          </p:txBody>
        </p:sp>
        <p:sp>
          <p:nvSpPr>
            <p:cNvPr id="45" name="Text Box 21"/>
            <p:cNvSpPr txBox="1"/>
            <p:nvPr/>
          </p:nvSpPr>
          <p:spPr>
            <a:xfrm>
              <a:off x="3774" y="1554"/>
              <a:ext cx="279" cy="349"/>
            </a:xfrm>
            <a:prstGeom prst="rect">
              <a:avLst/>
            </a:prstGeom>
            <a:noFill/>
            <a:ln w="9525">
              <a:noFill/>
            </a:ln>
          </p:spPr>
          <p:txBody>
            <a:bodyPr anchor="t" anchorCtr="1">
              <a:spAutoFit/>
            </a:bodyPr>
            <a:lstStyle/>
            <a:p>
              <a:r>
                <a:rPr lang="en-US" altLang="zh-CN" sz="2095" b="1" dirty="0">
                  <a:solidFill>
                    <a:schemeClr val="tx1">
                      <a:lumMod val="65000"/>
                      <a:lumOff val="35000"/>
                    </a:schemeClr>
                  </a:solidFill>
                  <a:latin typeface="思源黑体 CN Bold" panose="020B0800000000000000" pitchFamily="34" charset="-122"/>
                  <a:ea typeface="思源黑体 CN Bold" panose="020B0800000000000000" pitchFamily="34" charset="-122"/>
                  <a:cs typeface="Times New Roman" panose="02020603050405020304" charset="0"/>
                </a:rPr>
                <a:t>E</a:t>
              </a:r>
            </a:p>
          </p:txBody>
        </p:sp>
        <p:sp>
          <p:nvSpPr>
            <p:cNvPr id="46" name="Text Box 22"/>
            <p:cNvSpPr txBox="1"/>
            <p:nvPr/>
          </p:nvSpPr>
          <p:spPr>
            <a:xfrm>
              <a:off x="4997" y="319"/>
              <a:ext cx="279" cy="349"/>
            </a:xfrm>
            <a:prstGeom prst="rect">
              <a:avLst/>
            </a:prstGeom>
            <a:noFill/>
            <a:ln w="9525">
              <a:noFill/>
            </a:ln>
          </p:spPr>
          <p:txBody>
            <a:bodyPr anchor="t" anchorCtr="1">
              <a:spAutoFit/>
            </a:bodyPr>
            <a:lstStyle/>
            <a:p>
              <a:r>
                <a:rPr lang="en-US" altLang="zh-CN" sz="2095" b="1" dirty="0">
                  <a:solidFill>
                    <a:schemeClr val="tx1">
                      <a:lumMod val="65000"/>
                      <a:lumOff val="35000"/>
                    </a:schemeClr>
                  </a:solidFill>
                  <a:latin typeface="思源黑体 CN Bold" panose="020B0800000000000000" pitchFamily="34" charset="-122"/>
                  <a:ea typeface="思源黑体 CN Bold" panose="020B0800000000000000" pitchFamily="34" charset="-122"/>
                  <a:cs typeface="Times New Roman" panose="02020603050405020304" charset="0"/>
                </a:rPr>
                <a:t>I</a:t>
              </a:r>
            </a:p>
          </p:txBody>
        </p:sp>
        <p:sp>
          <p:nvSpPr>
            <p:cNvPr id="47" name="Line 23"/>
            <p:cNvSpPr/>
            <p:nvPr/>
          </p:nvSpPr>
          <p:spPr>
            <a:xfrm>
              <a:off x="3463" y="1180"/>
              <a:ext cx="0" cy="859"/>
            </a:xfrm>
            <a:prstGeom prst="line">
              <a:avLst/>
            </a:prstGeom>
            <a:ln w="28575" cap="flat" cmpd="sng">
              <a:solidFill>
                <a:srgbClr val="7E3B26"/>
              </a:solidFill>
              <a:prstDash val="dash"/>
              <a:headEnd type="none" w="med" len="med"/>
              <a:tailEnd type="none" w="med" len="med"/>
            </a:ln>
          </p:spPr>
          <p:txBody>
            <a:bodyPr/>
            <a:lstStyle/>
            <a:p>
              <a:endParaRPr lang="zh-CN" altLang="en-US"/>
            </a:p>
          </p:txBody>
        </p:sp>
        <p:sp>
          <p:nvSpPr>
            <p:cNvPr id="48" name="Line 24"/>
            <p:cNvSpPr/>
            <p:nvPr/>
          </p:nvSpPr>
          <p:spPr>
            <a:xfrm flipH="1">
              <a:off x="5227" y="1192"/>
              <a:ext cx="0" cy="858"/>
            </a:xfrm>
            <a:prstGeom prst="line">
              <a:avLst/>
            </a:prstGeom>
            <a:ln w="28575" cap="flat" cmpd="sng">
              <a:solidFill>
                <a:srgbClr val="7E3B26"/>
              </a:solidFill>
              <a:prstDash val="dash"/>
              <a:headEnd type="none" w="med" len="med"/>
              <a:tailEnd type="none" w="med" len="med"/>
            </a:ln>
          </p:spPr>
          <p:txBody>
            <a:bodyPr/>
            <a:lstStyle/>
            <a:p>
              <a:endParaRPr lang="zh-CN" altLang="en-US"/>
            </a:p>
          </p:txBody>
        </p:sp>
        <p:sp>
          <p:nvSpPr>
            <p:cNvPr id="49" name="Line 25"/>
            <p:cNvSpPr/>
            <p:nvPr/>
          </p:nvSpPr>
          <p:spPr>
            <a:xfrm flipH="1">
              <a:off x="3503" y="1932"/>
              <a:ext cx="599" cy="0"/>
            </a:xfrm>
            <a:prstGeom prst="line">
              <a:avLst/>
            </a:prstGeom>
            <a:ln w="28575" cap="sq" cmpd="sng">
              <a:solidFill>
                <a:srgbClr val="7E3B26"/>
              </a:solidFill>
              <a:prstDash val="solid"/>
              <a:headEnd type="none" w="med" len="med"/>
              <a:tailEnd type="arrow" w="med" len="med"/>
            </a:ln>
          </p:spPr>
          <p:txBody>
            <a:bodyPr/>
            <a:lstStyle/>
            <a:p>
              <a:endParaRPr lang="zh-CN" altLang="en-US"/>
            </a:p>
          </p:txBody>
        </p:sp>
        <p:sp>
          <p:nvSpPr>
            <p:cNvPr id="50" name="Line 26"/>
            <p:cNvSpPr/>
            <p:nvPr/>
          </p:nvSpPr>
          <p:spPr>
            <a:xfrm>
              <a:off x="4502" y="1932"/>
              <a:ext cx="679" cy="0"/>
            </a:xfrm>
            <a:prstGeom prst="line">
              <a:avLst/>
            </a:prstGeom>
            <a:ln w="28575" cap="sq" cmpd="sng">
              <a:solidFill>
                <a:srgbClr val="7E3B26"/>
              </a:solidFill>
              <a:prstDash val="solid"/>
              <a:headEnd type="none" w="med" len="med"/>
              <a:tailEnd type="arrow" w="med" len="med"/>
            </a:ln>
          </p:spPr>
          <p:txBody>
            <a:bodyPr/>
            <a:lstStyle/>
            <a:p>
              <a:endParaRPr lang="zh-CN" altLang="en-US"/>
            </a:p>
          </p:txBody>
        </p:sp>
        <p:sp>
          <p:nvSpPr>
            <p:cNvPr id="51" name="Text Box 27"/>
            <p:cNvSpPr txBox="1"/>
            <p:nvPr/>
          </p:nvSpPr>
          <p:spPr>
            <a:xfrm>
              <a:off x="3999" y="1712"/>
              <a:ext cx="496" cy="349"/>
            </a:xfrm>
            <a:prstGeom prst="rect">
              <a:avLst/>
            </a:prstGeom>
            <a:noFill/>
            <a:ln w="9525">
              <a:noFill/>
            </a:ln>
          </p:spPr>
          <p:txBody>
            <a:bodyPr anchor="t" anchorCtr="1">
              <a:spAutoFit/>
            </a:bodyPr>
            <a:lstStyle/>
            <a:p>
              <a:r>
                <a:rPr lang="en-US" altLang="zh-CN" sz="2095" b="1" dirty="0">
                  <a:solidFill>
                    <a:schemeClr val="tx1">
                      <a:lumMod val="65000"/>
                      <a:lumOff val="35000"/>
                    </a:schemeClr>
                  </a:solidFill>
                  <a:latin typeface="思源黑体 CN Bold" panose="020B0800000000000000" pitchFamily="34" charset="-122"/>
                  <a:ea typeface="思源黑体 CN Bold" panose="020B0800000000000000" pitchFamily="34" charset="-122"/>
                  <a:cs typeface="Times New Roman" panose="02020603050405020304" charset="0"/>
                </a:rPr>
                <a:t>U</a:t>
              </a:r>
              <a:r>
                <a:rPr lang="en-US" altLang="zh-CN" sz="2095" b="1" baseline="-25000" dirty="0">
                  <a:solidFill>
                    <a:schemeClr val="tx1">
                      <a:lumMod val="65000"/>
                      <a:lumOff val="35000"/>
                    </a:schemeClr>
                  </a:solidFill>
                  <a:latin typeface="思源黑体 CN Bold" panose="020B0800000000000000" pitchFamily="34" charset="-122"/>
                  <a:ea typeface="思源黑体 CN Bold" panose="020B0800000000000000" pitchFamily="34" charset="-122"/>
                  <a:cs typeface="Times New Roman" panose="02020603050405020304" charset="0"/>
                </a:rPr>
                <a:t>H</a:t>
              </a:r>
            </a:p>
          </p:txBody>
        </p:sp>
      </p:grpSp>
      <p:sp>
        <p:nvSpPr>
          <p:cNvPr id="54" name="矩形 53"/>
          <p:cNvSpPr/>
          <p:nvPr/>
        </p:nvSpPr>
        <p:spPr>
          <a:xfrm>
            <a:off x="6978961" y="0"/>
            <a:ext cx="5213039" cy="1981199"/>
          </a:xfrm>
          <a:prstGeom prst="rect">
            <a:avLst/>
          </a:prstGeom>
          <a:gradFill flip="none" rotWithShape="1">
            <a:gsLst>
              <a:gs pos="0">
                <a:srgbClr val="FFC000"/>
              </a:gs>
              <a:gs pos="87000">
                <a:srgbClr val="D36918"/>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500"/>
                                        <p:tgtEl>
                                          <p:spTgt spid="21"/>
                                        </p:tgtEl>
                                      </p:cBhvr>
                                    </p:animEffect>
                                  </p:childTnLst>
                                </p:cTn>
                              </p:par>
                              <p:par>
                                <p:cTn id="8" presetID="1"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box(in)">
                                      <p:cBhvr>
                                        <p:cTn id="14" dur="500"/>
                                        <p:tgtEl>
                                          <p:spTgt spid="22"/>
                                        </p:tgtEl>
                                      </p:cBhvr>
                                    </p:animEffec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anim calcmode="lin" valueType="num">
                                      <p:cBhvr>
                                        <p:cTn id="19" dur="500" fill="hold"/>
                                        <p:tgtEl>
                                          <p:spTgt spid="3"/>
                                        </p:tgtEl>
                                        <p:attrNameLst>
                                          <p:attrName>ppt_x</p:attrName>
                                        </p:attrNameLst>
                                      </p:cBhvr>
                                      <p:tavLst>
                                        <p:tav tm="0">
                                          <p:val>
                                            <p:strVal val="#ppt_x"/>
                                          </p:val>
                                        </p:tav>
                                        <p:tav tm="100000">
                                          <p:val>
                                            <p:strVal val="#ppt_x"/>
                                          </p:val>
                                        </p:tav>
                                      </p:tavLst>
                                    </p:anim>
                                    <p:anim calcmode="lin" valueType="num">
                                      <p:cBhvr>
                                        <p:cTn id="20" dur="5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anim calcmode="lin" valueType="num">
                                      <p:cBhvr>
                                        <p:cTn id="25" dur="500" fill="hold"/>
                                        <p:tgtEl>
                                          <p:spTgt spid="23"/>
                                        </p:tgtEl>
                                        <p:attrNameLst>
                                          <p:attrName>ppt_x</p:attrName>
                                        </p:attrNameLst>
                                      </p:cBhvr>
                                      <p:tavLst>
                                        <p:tav tm="0">
                                          <p:val>
                                            <p:strVal val="#ppt_x"/>
                                          </p:val>
                                        </p:tav>
                                        <p:tav tm="100000">
                                          <p:val>
                                            <p:strVal val="#ppt_x"/>
                                          </p:val>
                                        </p:tav>
                                      </p:tavLst>
                                    </p:anim>
                                    <p:anim calcmode="lin" valueType="num">
                                      <p:cBhvr>
                                        <p:cTn id="26" dur="5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anim calcmode="lin" valueType="num">
                                      <p:cBhvr>
                                        <p:cTn id="31" dur="500" fill="hold"/>
                                        <p:tgtEl>
                                          <p:spTgt spid="20"/>
                                        </p:tgtEl>
                                        <p:attrNameLst>
                                          <p:attrName>ppt_x</p:attrName>
                                        </p:attrNameLst>
                                      </p:cBhvr>
                                      <p:tavLst>
                                        <p:tav tm="0">
                                          <p:val>
                                            <p:strVal val="#ppt_x"/>
                                          </p:val>
                                        </p:tav>
                                        <p:tav tm="100000">
                                          <p:val>
                                            <p:strVal val="#ppt_x"/>
                                          </p:val>
                                        </p:tav>
                                      </p:tavLst>
                                    </p:anim>
                                    <p:anim calcmode="lin" valueType="num">
                                      <p:cBhvr>
                                        <p:cTn id="32"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grpSp>
        <p:nvGrpSpPr>
          <p:cNvPr id="3" name="组合 2"/>
          <p:cNvGrpSpPr/>
          <p:nvPr/>
        </p:nvGrpSpPr>
        <p:grpSpPr>
          <a:xfrm>
            <a:off x="972412" y="784700"/>
            <a:ext cx="8451224" cy="5084282"/>
            <a:chOff x="7640883" y="2656701"/>
            <a:chExt cx="8451224" cy="5084282"/>
          </a:xfrm>
        </p:grpSpPr>
        <p:sp>
          <p:nvSpPr>
            <p:cNvPr id="5" name="矩形 4"/>
            <p:cNvSpPr/>
            <p:nvPr/>
          </p:nvSpPr>
          <p:spPr>
            <a:xfrm>
              <a:off x="7666282" y="3542269"/>
              <a:ext cx="8425825" cy="4198714"/>
            </a:xfrm>
            <a:prstGeom prst="rect">
              <a:avLst/>
            </a:prstGeom>
          </p:spPr>
          <p:txBody>
            <a:bodyPr wrap="square">
              <a:spAutoFit/>
            </a:bodyPr>
            <a:lstStyle/>
            <a:p>
              <a:pPr>
                <a:lnSpc>
                  <a:spcPct val="150000"/>
                </a:lnSpc>
              </a:pP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①电动车加速器</a:t>
              </a:r>
            </a:p>
            <a:p>
              <a:pPr>
                <a:lnSpc>
                  <a:spcPct val="150000"/>
                </a:lnSpc>
              </a:pP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位置→磁场→电压→控制器控制车速</a:t>
              </a:r>
              <a:endParaRPr lang="en-US" altLang="zh-CN" sz="2000"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a:p>
              <a:pPr>
                <a:lnSpc>
                  <a:spcPct val="150000"/>
                </a:lnSpc>
              </a:pPr>
              <a:endParaRPr lang="en-US" altLang="zh-CN" sz="2000"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a:p>
              <a:pPr>
                <a:lnSpc>
                  <a:spcPct val="150000"/>
                </a:lnSpc>
              </a:pPr>
              <a:endParaRPr lang="en-US" altLang="zh-CN" sz="2000"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a:p>
              <a:pPr>
                <a:lnSpc>
                  <a:spcPct val="150000"/>
                </a:lnSpc>
              </a:pPr>
              <a:endParaRPr lang="en-US" altLang="zh-CN" sz="2000"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a:p>
              <a:pPr>
                <a:lnSpc>
                  <a:spcPct val="150000"/>
                </a:lnSpc>
              </a:pPr>
              <a:endParaRPr lang="en-US" altLang="zh-CN" sz="2000"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a:p>
              <a:pPr>
                <a:lnSpc>
                  <a:spcPct val="150000"/>
                </a:lnSpc>
              </a:pP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②霍尔无刷电动机</a:t>
              </a:r>
              <a:r>
                <a:rPr lang="en-US" altLang="zh-CN"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a:t>
              </a: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直流电源</a:t>
              </a:r>
              <a:r>
                <a:rPr lang="en-US" altLang="zh-CN"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a:t>
              </a:r>
            </a:p>
            <a:p>
              <a:pPr>
                <a:lnSpc>
                  <a:spcPct val="150000"/>
                </a:lnSpc>
              </a:pPr>
              <a:endParaRPr lang="en-US" altLang="zh-CN" sz="2000"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a:p>
              <a:pPr>
                <a:lnSpc>
                  <a:spcPct val="150000"/>
                </a:lnSpc>
              </a:pP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位置→                       →                            →</a:t>
              </a:r>
            </a:p>
          </p:txBody>
        </p:sp>
        <p:sp>
          <p:nvSpPr>
            <p:cNvPr id="6" name="矩形 5"/>
            <p:cNvSpPr/>
            <p:nvPr/>
          </p:nvSpPr>
          <p:spPr>
            <a:xfrm>
              <a:off x="7640883" y="2656701"/>
              <a:ext cx="4490332" cy="646331"/>
            </a:xfrm>
            <a:prstGeom prst="rect">
              <a:avLst/>
            </a:prstGeom>
          </p:spPr>
          <p:txBody>
            <a:bodyPr wrap="none">
              <a:spAutoFit/>
            </a:bodyPr>
            <a:lstStyle/>
            <a:p>
              <a:r>
                <a:rPr lang="zh-CN" altLang="en-US" sz="3600" dirty="0">
                  <a:solidFill>
                    <a:srgbClr val="D36918"/>
                  </a:solidFill>
                  <a:latin typeface="思源黑体 CN Bold" panose="020B0800000000000000" pitchFamily="34" charset="-122"/>
                  <a:ea typeface="思源黑体 CN Bold" panose="020B0800000000000000" pitchFamily="34" charset="-122"/>
                </a:rPr>
                <a:t>霍尔传感器应用实例</a:t>
              </a:r>
              <a:r>
                <a:rPr lang="en-US" altLang="zh-CN" sz="3600" dirty="0">
                  <a:solidFill>
                    <a:srgbClr val="D36918"/>
                  </a:solidFill>
                  <a:latin typeface="思源黑体 CN Bold" panose="020B0800000000000000" pitchFamily="34" charset="-122"/>
                  <a:ea typeface="思源黑体 CN Bold" panose="020B0800000000000000" pitchFamily="34" charset="-122"/>
                </a:rPr>
                <a:t>:</a:t>
              </a:r>
            </a:p>
          </p:txBody>
        </p:sp>
        <p:cxnSp>
          <p:nvCxnSpPr>
            <p:cNvPr id="7" name="直接连接符 6"/>
            <p:cNvCxnSpPr/>
            <p:nvPr/>
          </p:nvCxnSpPr>
          <p:spPr>
            <a:xfrm>
              <a:off x="7772400" y="3429000"/>
              <a:ext cx="41529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9" name="矩形 8"/>
          <p:cNvSpPr/>
          <p:nvPr/>
        </p:nvSpPr>
        <p:spPr>
          <a:xfrm>
            <a:off x="1892300" y="5222651"/>
            <a:ext cx="1155700" cy="646331"/>
          </a:xfrm>
          <a:prstGeom prst="rect">
            <a:avLst/>
          </a:prstGeom>
        </p:spPr>
        <p:txBody>
          <a:bodyPr wrap="square">
            <a:spAutoFit/>
          </a:bodyPr>
          <a:lstStyle/>
          <a:p>
            <a:pPr algn="ctr"/>
            <a:r>
              <a:rPr lang="zh-CN" altLang="en-US" b="1" dirty="0">
                <a:solidFill>
                  <a:schemeClr val="tx1">
                    <a:lumMod val="65000"/>
                    <a:lumOff val="35000"/>
                  </a:schemeClr>
                </a:solidFill>
                <a:latin typeface="思源黑体 CN Bold" panose="020B0800000000000000" pitchFamily="34" charset="-122"/>
                <a:ea typeface="思源黑体 CN Bold" panose="020B0800000000000000" pitchFamily="34" charset="-122"/>
              </a:rPr>
              <a:t>三个霍尔 传感器</a:t>
            </a:r>
          </a:p>
        </p:txBody>
      </p:sp>
      <p:sp>
        <p:nvSpPr>
          <p:cNvPr id="36" name="矩形 35"/>
          <p:cNvSpPr/>
          <p:nvPr/>
        </p:nvSpPr>
        <p:spPr>
          <a:xfrm>
            <a:off x="3606800" y="5222651"/>
            <a:ext cx="1155700" cy="646331"/>
          </a:xfrm>
          <a:prstGeom prst="rect">
            <a:avLst/>
          </a:prstGeom>
        </p:spPr>
        <p:txBody>
          <a:bodyPr wrap="square">
            <a:spAutoFit/>
          </a:bodyPr>
          <a:lstStyle/>
          <a:p>
            <a:pPr algn="ctr"/>
            <a:r>
              <a:rPr lang="zh-CN" altLang="en-US" b="1" dirty="0">
                <a:solidFill>
                  <a:schemeClr val="tx1">
                    <a:lumMod val="65000"/>
                    <a:lumOff val="35000"/>
                  </a:schemeClr>
                </a:solidFill>
                <a:latin typeface="思源黑体 CN Bold" panose="020B0800000000000000" pitchFamily="34" charset="-122"/>
                <a:ea typeface="思源黑体 CN Bold" panose="020B0800000000000000" pitchFamily="34" charset="-122"/>
              </a:rPr>
              <a:t>三个</a:t>
            </a:r>
          </a:p>
          <a:p>
            <a:pPr algn="ctr"/>
            <a:r>
              <a:rPr lang="zh-CN" altLang="en-US" b="1" dirty="0">
                <a:solidFill>
                  <a:schemeClr val="tx1">
                    <a:lumMod val="65000"/>
                    <a:lumOff val="35000"/>
                  </a:schemeClr>
                </a:solidFill>
                <a:latin typeface="思源黑体 CN Bold" panose="020B0800000000000000" pitchFamily="34" charset="-122"/>
                <a:ea typeface="思源黑体 CN Bold" panose="020B0800000000000000" pitchFamily="34" charset="-122"/>
              </a:rPr>
              <a:t>电压</a:t>
            </a:r>
          </a:p>
        </p:txBody>
      </p:sp>
      <p:sp>
        <p:nvSpPr>
          <p:cNvPr id="37" name="矩形 36"/>
          <p:cNvSpPr/>
          <p:nvPr/>
        </p:nvSpPr>
        <p:spPr>
          <a:xfrm>
            <a:off x="5359518" y="5222651"/>
            <a:ext cx="2069984" cy="646331"/>
          </a:xfrm>
          <a:prstGeom prst="rect">
            <a:avLst/>
          </a:prstGeom>
        </p:spPr>
        <p:txBody>
          <a:bodyPr wrap="square">
            <a:spAutoFit/>
          </a:bodyPr>
          <a:lstStyle/>
          <a:p>
            <a:pPr algn="ctr"/>
            <a:r>
              <a:rPr lang="zh-CN" altLang="en-US" b="1" dirty="0">
                <a:solidFill>
                  <a:schemeClr val="tx1">
                    <a:lumMod val="65000"/>
                    <a:lumOff val="35000"/>
                  </a:schemeClr>
                </a:solidFill>
                <a:latin typeface="思源黑体 CN Bold" panose="020B0800000000000000" pitchFamily="34" charset="-122"/>
                <a:ea typeface="思源黑体 CN Bold" panose="020B0800000000000000" pitchFamily="34" charset="-122"/>
              </a:rPr>
              <a:t>控制器控制</a:t>
            </a:r>
          </a:p>
          <a:p>
            <a:pPr algn="ctr"/>
            <a:r>
              <a:rPr lang="zh-CN" altLang="en-US" b="1" dirty="0">
                <a:solidFill>
                  <a:schemeClr val="tx1">
                    <a:lumMod val="65000"/>
                    <a:lumOff val="35000"/>
                  </a:schemeClr>
                </a:solidFill>
                <a:latin typeface="思源黑体 CN Bold" panose="020B0800000000000000" pitchFamily="34" charset="-122"/>
                <a:ea typeface="思源黑体 CN Bold" panose="020B0800000000000000" pitchFamily="34" charset="-122"/>
              </a:rPr>
              <a:t> 三个线圈中的电流</a:t>
            </a:r>
          </a:p>
        </p:txBody>
      </p:sp>
      <p:pic>
        <p:nvPicPr>
          <p:cNvPr id="52" name="图片 72716"/>
          <p:cNvPicPr>
            <a:picLocks noChangeAspect="1"/>
          </p:cNvPicPr>
          <p:nvPr/>
        </p:nvPicPr>
        <p:blipFill>
          <a:blip r:embed="rId2"/>
          <a:stretch>
            <a:fillRect/>
          </a:stretch>
        </p:blipFill>
        <p:spPr>
          <a:xfrm>
            <a:off x="1103929" y="2883852"/>
            <a:ext cx="2709790" cy="1395952"/>
          </a:xfrm>
          <a:prstGeom prst="rect">
            <a:avLst/>
          </a:prstGeom>
          <a:noFill/>
          <a:ln w="9525">
            <a:noFill/>
          </a:ln>
        </p:spPr>
      </p:pic>
      <p:pic>
        <p:nvPicPr>
          <p:cNvPr id="53" name="图片 72711"/>
          <p:cNvPicPr>
            <a:picLocks noChangeAspect="1"/>
          </p:cNvPicPr>
          <p:nvPr/>
        </p:nvPicPr>
        <p:blipFill>
          <a:blip r:embed="rId3">
            <a:lum bright="-6000" contrast="48000"/>
          </a:blip>
          <a:stretch>
            <a:fillRect/>
          </a:stretch>
        </p:blipFill>
        <p:spPr>
          <a:xfrm>
            <a:off x="4301214" y="2688582"/>
            <a:ext cx="2317463" cy="1586032"/>
          </a:xfrm>
          <a:prstGeom prst="rect">
            <a:avLst/>
          </a:prstGeom>
          <a:noFill/>
          <a:ln w="9525">
            <a:noFill/>
          </a:ln>
        </p:spPr>
      </p:pic>
      <p:sp>
        <p:nvSpPr>
          <p:cNvPr id="54" name="圆角矩形标注 72715"/>
          <p:cNvSpPr/>
          <p:nvPr/>
        </p:nvSpPr>
        <p:spPr>
          <a:xfrm>
            <a:off x="7106172" y="2477663"/>
            <a:ext cx="1779152" cy="1129137"/>
          </a:xfrm>
          <a:prstGeom prst="wedgeRoundRectCallout">
            <a:avLst>
              <a:gd name="adj1" fmla="val -116921"/>
              <a:gd name="adj2" fmla="val 22925"/>
              <a:gd name="adj3" fmla="val 16667"/>
            </a:avLst>
          </a:prstGeom>
          <a:noFill/>
          <a:ln w="9525" cap="flat" cmpd="sng">
            <a:solidFill>
              <a:schemeClr val="tx1">
                <a:lumMod val="75000"/>
                <a:lumOff val="25000"/>
              </a:schemeClr>
            </a:solidFill>
            <a:prstDash val="solid"/>
            <a:miter/>
            <a:headEnd type="none" w="med" len="med"/>
            <a:tailEnd type="none" w="med" len="med"/>
          </a:ln>
        </p:spPr>
        <p:txBody>
          <a:bodyPr/>
          <a:lstStyle/>
          <a:p>
            <a:pPr algn="ctr">
              <a:lnSpc>
                <a:spcPct val="150000"/>
              </a:lnSpc>
            </a:pPr>
            <a:r>
              <a:rPr lang="zh-CN" altLang="en-US" sz="2095" b="1" dirty="0">
                <a:solidFill>
                  <a:schemeClr val="tx1">
                    <a:lumMod val="65000"/>
                    <a:lumOff val="35000"/>
                  </a:schemeClr>
                </a:solidFill>
                <a:latin typeface="思源黑体 CN Bold" panose="020B0800000000000000" pitchFamily="34" charset="-122"/>
                <a:ea typeface="思源黑体 CN Bold" panose="020B0800000000000000" pitchFamily="34" charset="-122"/>
              </a:rPr>
              <a:t>永久磁铁和</a:t>
            </a:r>
          </a:p>
          <a:p>
            <a:pPr algn="ctr">
              <a:lnSpc>
                <a:spcPct val="150000"/>
              </a:lnSpc>
            </a:pPr>
            <a:r>
              <a:rPr lang="zh-CN" altLang="en-US" sz="2095" b="1" dirty="0">
                <a:solidFill>
                  <a:schemeClr val="tx1">
                    <a:lumMod val="65000"/>
                    <a:lumOff val="35000"/>
                  </a:schemeClr>
                </a:solidFill>
                <a:latin typeface="思源黑体 CN Bold" panose="020B0800000000000000" pitchFamily="34" charset="-122"/>
                <a:ea typeface="思源黑体 CN Bold" panose="020B0800000000000000" pitchFamily="34" charset="-122"/>
              </a:rPr>
              <a:t>霍尔元件</a:t>
            </a:r>
          </a:p>
        </p:txBody>
      </p:sp>
      <p:pic>
        <p:nvPicPr>
          <p:cNvPr id="55" name="图片 54"/>
          <p:cNvPicPr>
            <a:picLocks noChangeAspect="1"/>
          </p:cNvPicPr>
          <p:nvPr/>
        </p:nvPicPr>
        <p:blipFill>
          <a:blip r:embed="rId4">
            <a:lum bright="-23999" contrast="35999"/>
          </a:blip>
          <a:stretch>
            <a:fillRect/>
          </a:stretch>
        </p:blipFill>
        <p:spPr>
          <a:xfrm>
            <a:off x="8151200" y="4342454"/>
            <a:ext cx="1831236" cy="1526528"/>
          </a:xfrm>
          <a:prstGeom prst="rect">
            <a:avLst/>
          </a:prstGeom>
          <a:noFill/>
          <a:ln w="9525">
            <a:noFill/>
          </a:ln>
        </p:spPr>
      </p:pic>
      <p:sp>
        <p:nvSpPr>
          <p:cNvPr id="57" name="矩形 56"/>
          <p:cNvSpPr/>
          <p:nvPr/>
        </p:nvSpPr>
        <p:spPr>
          <a:xfrm>
            <a:off x="6978961" y="0"/>
            <a:ext cx="5213039" cy="1981199"/>
          </a:xfrm>
          <a:prstGeom prst="rect">
            <a:avLst/>
          </a:prstGeom>
          <a:gradFill flip="none" rotWithShape="1">
            <a:gsLst>
              <a:gs pos="0">
                <a:srgbClr val="FFC000"/>
              </a:gs>
              <a:gs pos="87000">
                <a:srgbClr val="D36918"/>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500"/>
                                        <p:tgtEl>
                                          <p:spTgt spid="52"/>
                                        </p:tgtEl>
                                      </p:cBhvr>
                                    </p:animEffect>
                                    <p:anim calcmode="lin" valueType="num">
                                      <p:cBhvr>
                                        <p:cTn id="14" dur="500" fill="hold"/>
                                        <p:tgtEl>
                                          <p:spTgt spid="52"/>
                                        </p:tgtEl>
                                        <p:attrNameLst>
                                          <p:attrName>ppt_x</p:attrName>
                                        </p:attrNameLst>
                                      </p:cBhvr>
                                      <p:tavLst>
                                        <p:tav tm="0">
                                          <p:val>
                                            <p:strVal val="#ppt_x"/>
                                          </p:val>
                                        </p:tav>
                                        <p:tav tm="100000">
                                          <p:val>
                                            <p:strVal val="#ppt_x"/>
                                          </p:val>
                                        </p:tav>
                                      </p:tavLst>
                                    </p:anim>
                                    <p:anim calcmode="lin" valueType="num">
                                      <p:cBhvr>
                                        <p:cTn id="15" dur="500" fill="hold"/>
                                        <p:tgtEl>
                                          <p:spTgt spid="5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anim calcmode="lin" valueType="num">
                                      <p:cBhvr>
                                        <p:cTn id="20" dur="500" fill="hold"/>
                                        <p:tgtEl>
                                          <p:spTgt spid="53"/>
                                        </p:tgtEl>
                                        <p:attrNameLst>
                                          <p:attrName>ppt_x</p:attrName>
                                        </p:attrNameLst>
                                      </p:cBhvr>
                                      <p:tavLst>
                                        <p:tav tm="0">
                                          <p:val>
                                            <p:strVal val="#ppt_x"/>
                                          </p:val>
                                        </p:tav>
                                        <p:tav tm="100000">
                                          <p:val>
                                            <p:strVal val="#ppt_x"/>
                                          </p:val>
                                        </p:tav>
                                      </p:tavLst>
                                    </p:anim>
                                    <p:anim calcmode="lin" valueType="num">
                                      <p:cBhvr>
                                        <p:cTn id="21" dur="500" fill="hold"/>
                                        <p:tgtEl>
                                          <p:spTgt spid="5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500"/>
                                        <p:tgtEl>
                                          <p:spTgt spid="54"/>
                                        </p:tgtEl>
                                      </p:cBhvr>
                                    </p:animEffect>
                                    <p:anim calcmode="lin" valueType="num">
                                      <p:cBhvr>
                                        <p:cTn id="26" dur="500" fill="hold"/>
                                        <p:tgtEl>
                                          <p:spTgt spid="54"/>
                                        </p:tgtEl>
                                        <p:attrNameLst>
                                          <p:attrName>ppt_x</p:attrName>
                                        </p:attrNameLst>
                                      </p:cBhvr>
                                      <p:tavLst>
                                        <p:tav tm="0">
                                          <p:val>
                                            <p:strVal val="#ppt_x"/>
                                          </p:val>
                                        </p:tav>
                                        <p:tav tm="100000">
                                          <p:val>
                                            <p:strVal val="#ppt_x"/>
                                          </p:val>
                                        </p:tav>
                                      </p:tavLst>
                                    </p:anim>
                                    <p:anim calcmode="lin" valueType="num">
                                      <p:cBhvr>
                                        <p:cTn id="27" dur="5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strVal val="#ppt_x"/>
                                          </p:val>
                                        </p:tav>
                                        <p:tav tm="100000">
                                          <p:val>
                                            <p:strVal val="#ppt_x"/>
                                          </p:val>
                                        </p:tav>
                                      </p:tavLst>
                                    </p:anim>
                                    <p:anim calcmode="lin" valueType="num">
                                      <p:cBhvr>
                                        <p:cTn id="33" dur="5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pic>
        <p:nvPicPr>
          <p:cNvPr id="3" name="Picture 4"/>
          <p:cNvPicPr>
            <a:picLocks noChangeAspect="1"/>
          </p:cNvPicPr>
          <p:nvPr/>
        </p:nvPicPr>
        <p:blipFill>
          <a:blip r:embed="rId2"/>
          <a:stretch>
            <a:fillRect/>
          </a:stretch>
        </p:blipFill>
        <p:spPr>
          <a:xfrm>
            <a:off x="1135826" y="713975"/>
            <a:ext cx="7601773" cy="1973933"/>
          </a:xfrm>
          <a:prstGeom prst="rect">
            <a:avLst/>
          </a:prstGeom>
          <a:noFill/>
          <a:ln w="9525">
            <a:noFill/>
          </a:ln>
        </p:spPr>
      </p:pic>
      <p:sp>
        <p:nvSpPr>
          <p:cNvPr id="5" name="Text Box 2"/>
          <p:cNvSpPr txBox="1"/>
          <p:nvPr/>
        </p:nvSpPr>
        <p:spPr>
          <a:xfrm>
            <a:off x="1233664" y="3217239"/>
            <a:ext cx="8710436" cy="525080"/>
          </a:xfrm>
          <a:prstGeom prst="rect">
            <a:avLst/>
          </a:prstGeom>
          <a:noFill/>
          <a:ln w="9525">
            <a:noFill/>
          </a:ln>
        </p:spPr>
        <p:txBody>
          <a:bodyPr wrap="square">
            <a:spAutoFit/>
          </a:bodyPr>
          <a:lstStyle/>
          <a:p>
            <a:pPr>
              <a:lnSpc>
                <a:spcPct val="150000"/>
              </a:lnSpc>
              <a:spcBef>
                <a:spcPct val="0"/>
              </a:spcBef>
            </a:pPr>
            <a:r>
              <a:rPr lang="zh-CN" altLang="en-US" sz="2095" b="1" dirty="0">
                <a:solidFill>
                  <a:schemeClr val="tx1">
                    <a:lumMod val="65000"/>
                    <a:lumOff val="35000"/>
                  </a:schemeClr>
                </a:solidFill>
                <a:latin typeface="思源黑体 CN Bold" panose="020B0800000000000000" pitchFamily="34" charset="-122"/>
                <a:ea typeface="思源黑体 CN Bold" panose="020B0800000000000000" pitchFamily="34" charset="-122"/>
                <a:cs typeface="Times New Roman" panose="02020603050405020304" charset="0"/>
              </a:rPr>
              <a:t>电容式位移传感器能够把物体位移这个力学量转换为电容这个电学量。</a:t>
            </a:r>
          </a:p>
        </p:txBody>
      </p:sp>
      <p:sp>
        <p:nvSpPr>
          <p:cNvPr id="6" name="Text Box 3"/>
          <p:cNvSpPr txBox="1"/>
          <p:nvPr/>
        </p:nvSpPr>
        <p:spPr>
          <a:xfrm>
            <a:off x="1233664" y="2731476"/>
            <a:ext cx="4095139" cy="521361"/>
          </a:xfrm>
          <a:prstGeom prst="rect">
            <a:avLst/>
          </a:prstGeom>
          <a:noFill/>
          <a:ln w="9525">
            <a:noFill/>
          </a:ln>
        </p:spPr>
        <p:txBody>
          <a:bodyPr>
            <a:spAutoFit/>
          </a:bodyPr>
          <a:lstStyle/>
          <a:p>
            <a:pPr>
              <a:lnSpc>
                <a:spcPct val="150000"/>
              </a:lnSpc>
              <a:spcBef>
                <a:spcPct val="0"/>
              </a:spcBef>
            </a:pPr>
            <a:r>
              <a:rPr lang="zh-CN" altLang="en-US" sz="2095" b="1" dirty="0">
                <a:solidFill>
                  <a:schemeClr val="tx1">
                    <a:lumMod val="65000"/>
                    <a:lumOff val="35000"/>
                  </a:schemeClr>
                </a:solidFill>
                <a:latin typeface="思源黑体 CN Bold" panose="020B0800000000000000" pitchFamily="34" charset="-122"/>
                <a:ea typeface="思源黑体 CN Bold" panose="020B0800000000000000" pitchFamily="34" charset="-122"/>
              </a:rPr>
              <a:t>插入电介质，电容增大。</a:t>
            </a:r>
          </a:p>
        </p:txBody>
      </p:sp>
      <p:grpSp>
        <p:nvGrpSpPr>
          <p:cNvPr id="7" name="组合 6"/>
          <p:cNvGrpSpPr/>
          <p:nvPr/>
        </p:nvGrpSpPr>
        <p:grpSpPr>
          <a:xfrm>
            <a:off x="1161225" y="3881099"/>
            <a:ext cx="9976674" cy="2497590"/>
            <a:chOff x="7666282" y="3429000"/>
            <a:chExt cx="9976674" cy="2497590"/>
          </a:xfrm>
        </p:grpSpPr>
        <p:sp>
          <p:nvSpPr>
            <p:cNvPr id="8" name="矩形 7"/>
            <p:cNvSpPr/>
            <p:nvPr/>
          </p:nvSpPr>
          <p:spPr>
            <a:xfrm>
              <a:off x="7666282" y="3542269"/>
              <a:ext cx="9786175" cy="967060"/>
            </a:xfrm>
            <a:prstGeom prst="rect">
              <a:avLst/>
            </a:prstGeom>
          </p:spPr>
          <p:txBody>
            <a:bodyPr wrap="square">
              <a:spAutoFit/>
            </a:bodyPr>
            <a:lstStyle/>
            <a:p>
              <a:pPr>
                <a:lnSpc>
                  <a:spcPct val="150000"/>
                </a:lnSpc>
              </a:pPr>
              <a:r>
                <a:rPr lang="en-US" altLang="zh-CN"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a:t>
              </a: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例题</a:t>
              </a:r>
              <a:r>
                <a:rPr lang="en-US" altLang="zh-CN"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a:t>
              </a: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（多选）如图所示，干簧管放在磁场中时两个舌簧能被磁化。关于干簧管，</a:t>
              </a:r>
              <a:endParaRPr lang="en-US" altLang="zh-CN" sz="2000"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a:p>
              <a:pPr>
                <a:lnSpc>
                  <a:spcPct val="150000"/>
                </a:lnSpc>
              </a:pP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下列说法正确的是（          ）</a:t>
              </a:r>
            </a:p>
          </p:txBody>
        </p:sp>
        <p:cxnSp>
          <p:nvCxnSpPr>
            <p:cNvPr id="10" name="直接连接符 9"/>
            <p:cNvCxnSpPr/>
            <p:nvPr/>
          </p:nvCxnSpPr>
          <p:spPr>
            <a:xfrm>
              <a:off x="7772400" y="3429000"/>
              <a:ext cx="41529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7735134" y="4575130"/>
              <a:ext cx="3507024" cy="1351460"/>
            </a:xfrm>
            <a:prstGeom prst="rect">
              <a:avLst/>
            </a:prstGeom>
          </p:spPr>
          <p:txBody>
            <a:bodyPr wrap="square">
              <a:spAutoFit/>
            </a:bodyPr>
            <a:lstStyle/>
            <a:p>
              <a:pPr>
                <a:lnSpc>
                  <a:spcPct val="150000"/>
                </a:lnSpc>
              </a:pPr>
              <a:r>
                <a:rPr lang="en-US" altLang="zh-CN" sz="1400" dirty="0">
                  <a:solidFill>
                    <a:schemeClr val="tx1">
                      <a:lumMod val="65000"/>
                      <a:lumOff val="35000"/>
                    </a:schemeClr>
                  </a:solidFill>
                  <a:latin typeface="思源黑体 CN Light" panose="020B0300000000000000" pitchFamily="34" charset="-122"/>
                  <a:ea typeface="思源黑体 CN Light" panose="020B0300000000000000" pitchFamily="34" charset="-122"/>
                </a:rPr>
                <a:t>A.</a:t>
              </a:r>
              <a:r>
                <a:rPr lang="zh-CN" altLang="en-US" sz="1400" dirty="0">
                  <a:solidFill>
                    <a:schemeClr val="tx1">
                      <a:lumMod val="65000"/>
                      <a:lumOff val="35000"/>
                    </a:schemeClr>
                  </a:solidFill>
                  <a:latin typeface="思源黑体 CN Light" panose="020B0300000000000000" pitchFamily="34" charset="-122"/>
                  <a:ea typeface="思源黑体 CN Light" panose="020B0300000000000000" pitchFamily="34" charset="-122"/>
                </a:rPr>
                <a:t>干簧管接入电路中相当于电阻的作用</a:t>
              </a:r>
            </a:p>
            <a:p>
              <a:pPr>
                <a:lnSpc>
                  <a:spcPct val="150000"/>
                </a:lnSpc>
              </a:pPr>
              <a:r>
                <a:rPr lang="en-US" altLang="zh-CN" sz="1400" dirty="0">
                  <a:solidFill>
                    <a:schemeClr val="tx1">
                      <a:lumMod val="65000"/>
                      <a:lumOff val="35000"/>
                    </a:schemeClr>
                  </a:solidFill>
                  <a:latin typeface="思源黑体 CN Light" panose="020B0300000000000000" pitchFamily="34" charset="-122"/>
                  <a:ea typeface="思源黑体 CN Light" panose="020B0300000000000000" pitchFamily="34" charset="-122"/>
                </a:rPr>
                <a:t>B.</a:t>
              </a:r>
              <a:r>
                <a:rPr lang="zh-CN" altLang="en-US" sz="1400" dirty="0">
                  <a:solidFill>
                    <a:schemeClr val="tx1">
                      <a:lumMod val="65000"/>
                      <a:lumOff val="35000"/>
                    </a:schemeClr>
                  </a:solidFill>
                  <a:latin typeface="思源黑体 CN Light" panose="020B0300000000000000" pitchFamily="34" charset="-122"/>
                  <a:ea typeface="思源黑体 CN Light" panose="020B0300000000000000" pitchFamily="34" charset="-122"/>
                </a:rPr>
                <a:t>干簧管是根据热胀冷缩的原理制成的</a:t>
              </a:r>
            </a:p>
            <a:p>
              <a:pPr>
                <a:lnSpc>
                  <a:spcPct val="150000"/>
                </a:lnSpc>
              </a:pPr>
              <a:r>
                <a:rPr lang="en-US" altLang="zh-CN" sz="1400" dirty="0">
                  <a:solidFill>
                    <a:schemeClr val="tx1">
                      <a:lumMod val="65000"/>
                      <a:lumOff val="35000"/>
                    </a:schemeClr>
                  </a:solidFill>
                  <a:latin typeface="思源黑体 CN Light" panose="020B0300000000000000" pitchFamily="34" charset="-122"/>
                  <a:ea typeface="思源黑体 CN Light" panose="020B0300000000000000" pitchFamily="34" charset="-122"/>
                </a:rPr>
                <a:t>C.</a:t>
              </a:r>
              <a:r>
                <a:rPr lang="zh-CN" altLang="en-US" sz="1400" dirty="0">
                  <a:solidFill>
                    <a:schemeClr val="tx1">
                      <a:lumMod val="65000"/>
                      <a:lumOff val="35000"/>
                    </a:schemeClr>
                  </a:solidFill>
                  <a:latin typeface="思源黑体 CN Light" panose="020B0300000000000000" pitchFamily="34" charset="-122"/>
                  <a:ea typeface="思源黑体 CN Light" panose="020B0300000000000000" pitchFamily="34" charset="-122"/>
                </a:rPr>
                <a:t>干簧管接入电路中相当于开关的作用</a:t>
              </a:r>
            </a:p>
            <a:p>
              <a:pPr>
                <a:lnSpc>
                  <a:spcPct val="150000"/>
                </a:lnSpc>
              </a:pPr>
              <a:r>
                <a:rPr lang="en-US" altLang="zh-CN" sz="1400" dirty="0">
                  <a:solidFill>
                    <a:schemeClr val="tx1">
                      <a:lumMod val="65000"/>
                      <a:lumOff val="35000"/>
                    </a:schemeClr>
                  </a:solidFill>
                  <a:latin typeface="思源黑体 CN Light" panose="020B0300000000000000" pitchFamily="34" charset="-122"/>
                  <a:ea typeface="思源黑体 CN Light" panose="020B0300000000000000" pitchFamily="34" charset="-122"/>
                </a:rPr>
                <a:t>D.</a:t>
              </a:r>
              <a:r>
                <a:rPr lang="zh-CN" altLang="en-US" sz="1400" dirty="0">
                  <a:solidFill>
                    <a:schemeClr val="tx1">
                      <a:lumMod val="65000"/>
                      <a:lumOff val="35000"/>
                    </a:schemeClr>
                  </a:solidFill>
                  <a:latin typeface="思源黑体 CN Light" panose="020B0300000000000000" pitchFamily="34" charset="-122"/>
                  <a:ea typeface="思源黑体 CN Light" panose="020B0300000000000000" pitchFamily="34" charset="-122"/>
                </a:rPr>
                <a:t>干簧管是利用磁场控制电路通或断</a:t>
              </a:r>
            </a:p>
          </p:txBody>
        </p:sp>
        <p:sp>
          <p:nvSpPr>
            <p:cNvPr id="13" name="矩形 12"/>
            <p:cNvSpPr/>
            <p:nvPr/>
          </p:nvSpPr>
          <p:spPr>
            <a:xfrm>
              <a:off x="11925299" y="4898295"/>
              <a:ext cx="5717657" cy="1028295"/>
            </a:xfrm>
            <a:prstGeom prst="rect">
              <a:avLst/>
            </a:prstGeom>
          </p:spPr>
          <p:txBody>
            <a:bodyPr wrap="square">
              <a:spAutoFit/>
            </a:bodyPr>
            <a:lstStyle/>
            <a:p>
              <a:pPr>
                <a:lnSpc>
                  <a:spcPct val="150000"/>
                </a:lnSpc>
              </a:pPr>
              <a:r>
                <a:rPr lang="en-US" altLang="zh-CN" sz="1400" dirty="0">
                  <a:solidFill>
                    <a:schemeClr val="tx1">
                      <a:lumMod val="65000"/>
                      <a:lumOff val="35000"/>
                    </a:schemeClr>
                  </a:solidFill>
                  <a:latin typeface="思源黑体 CN Light" panose="020B0300000000000000" pitchFamily="34" charset="-122"/>
                  <a:ea typeface="思源黑体 CN Light" panose="020B0300000000000000" pitchFamily="34" charset="-122"/>
                </a:rPr>
                <a:t>【</a:t>
              </a:r>
              <a:r>
                <a:rPr lang="zh-CN" altLang="en-US" sz="1400" dirty="0">
                  <a:solidFill>
                    <a:schemeClr val="tx1">
                      <a:lumMod val="65000"/>
                      <a:lumOff val="35000"/>
                    </a:schemeClr>
                  </a:solidFill>
                  <a:latin typeface="思源黑体 CN Light" panose="020B0300000000000000" pitchFamily="34" charset="-122"/>
                  <a:ea typeface="思源黑体 CN Light" panose="020B0300000000000000" pitchFamily="34" charset="-122"/>
                </a:rPr>
                <a:t>解析</a:t>
              </a:r>
              <a:r>
                <a:rPr lang="en-US" altLang="zh-CN" sz="1400" dirty="0">
                  <a:solidFill>
                    <a:schemeClr val="tx1">
                      <a:lumMod val="65000"/>
                      <a:lumOff val="35000"/>
                    </a:schemeClr>
                  </a:solidFill>
                  <a:latin typeface="思源黑体 CN Light" panose="020B0300000000000000" pitchFamily="34" charset="-122"/>
                  <a:ea typeface="思源黑体 CN Light" panose="020B0300000000000000" pitchFamily="34" charset="-122"/>
                </a:rPr>
                <a:t>】</a:t>
              </a:r>
              <a:r>
                <a:rPr lang="zh-CN" altLang="en-US" sz="1400" dirty="0">
                  <a:solidFill>
                    <a:schemeClr val="tx1">
                      <a:lumMod val="65000"/>
                      <a:lumOff val="35000"/>
                    </a:schemeClr>
                  </a:solidFill>
                  <a:latin typeface="思源黑体 CN Light" panose="020B0300000000000000" pitchFamily="34" charset="-122"/>
                  <a:ea typeface="思源黑体 CN Light" panose="020B0300000000000000" pitchFamily="34" charset="-122"/>
                </a:rPr>
                <a:t>：选</a:t>
              </a:r>
              <a:r>
                <a:rPr lang="en-US" altLang="zh-CN" sz="1400" dirty="0">
                  <a:solidFill>
                    <a:schemeClr val="tx1">
                      <a:lumMod val="65000"/>
                      <a:lumOff val="35000"/>
                    </a:schemeClr>
                  </a:solidFill>
                  <a:latin typeface="思源黑体 CN Light" panose="020B0300000000000000" pitchFamily="34" charset="-122"/>
                  <a:ea typeface="思源黑体 CN Light" panose="020B0300000000000000" pitchFamily="34" charset="-122"/>
                </a:rPr>
                <a:t>C</a:t>
              </a:r>
              <a:r>
                <a:rPr lang="zh-CN" altLang="en-US" sz="1400" dirty="0">
                  <a:solidFill>
                    <a:schemeClr val="tx1">
                      <a:lumMod val="65000"/>
                      <a:lumOff val="35000"/>
                    </a:schemeClr>
                  </a:solidFill>
                  <a:latin typeface="思源黑体 CN Light" panose="020B0300000000000000" pitchFamily="34" charset="-122"/>
                  <a:ea typeface="思源黑体 CN Light" panose="020B0300000000000000" pitchFamily="34" charset="-122"/>
                </a:rPr>
                <a:t>、</a:t>
              </a:r>
              <a:r>
                <a:rPr lang="en-US" altLang="zh-CN" sz="1400" dirty="0">
                  <a:solidFill>
                    <a:schemeClr val="tx1">
                      <a:lumMod val="65000"/>
                      <a:lumOff val="35000"/>
                    </a:schemeClr>
                  </a:solidFill>
                  <a:latin typeface="思源黑体 CN Light" panose="020B0300000000000000" pitchFamily="34" charset="-122"/>
                  <a:ea typeface="思源黑体 CN Light" panose="020B0300000000000000" pitchFamily="34" charset="-122"/>
                </a:rPr>
                <a:t>D</a:t>
              </a:r>
              <a:r>
                <a:rPr lang="zh-CN" altLang="en-US" sz="1400" dirty="0">
                  <a:solidFill>
                    <a:schemeClr val="tx1">
                      <a:lumMod val="65000"/>
                      <a:lumOff val="35000"/>
                    </a:schemeClr>
                  </a:solidFill>
                  <a:latin typeface="思源黑体 CN Light" panose="020B0300000000000000" pitchFamily="34" charset="-122"/>
                  <a:ea typeface="思源黑体 CN Light" panose="020B0300000000000000" pitchFamily="34" charset="-122"/>
                </a:rPr>
                <a:t>。干簧管能感知磁场，因为两个舌簧由软磁性材料制成，当周围存在磁场时，两个舌簧被磁化，就会相互吸引，所以是作开关来使用、作为控制元件以实现自动控制的。故</a:t>
              </a:r>
              <a:r>
                <a:rPr lang="en-US" altLang="zh-CN" sz="1400" dirty="0">
                  <a:solidFill>
                    <a:schemeClr val="tx1">
                      <a:lumMod val="65000"/>
                      <a:lumOff val="35000"/>
                    </a:schemeClr>
                  </a:solidFill>
                  <a:latin typeface="思源黑体 CN Light" panose="020B0300000000000000" pitchFamily="34" charset="-122"/>
                  <a:ea typeface="思源黑体 CN Light" panose="020B0300000000000000" pitchFamily="34" charset="-122"/>
                </a:rPr>
                <a:t>C</a:t>
              </a:r>
              <a:r>
                <a:rPr lang="zh-CN" altLang="en-US" sz="1400" dirty="0">
                  <a:solidFill>
                    <a:schemeClr val="tx1">
                      <a:lumMod val="65000"/>
                      <a:lumOff val="35000"/>
                    </a:schemeClr>
                  </a:solidFill>
                  <a:latin typeface="思源黑体 CN Light" panose="020B0300000000000000" pitchFamily="34" charset="-122"/>
                  <a:ea typeface="思源黑体 CN Light" panose="020B0300000000000000" pitchFamily="34" charset="-122"/>
                </a:rPr>
                <a:t>、</a:t>
              </a:r>
              <a:r>
                <a:rPr lang="en-US" altLang="zh-CN" sz="1400" dirty="0">
                  <a:solidFill>
                    <a:schemeClr val="tx1">
                      <a:lumMod val="65000"/>
                      <a:lumOff val="35000"/>
                    </a:schemeClr>
                  </a:solidFill>
                  <a:latin typeface="思源黑体 CN Light" panose="020B0300000000000000" pitchFamily="34" charset="-122"/>
                  <a:ea typeface="思源黑体 CN Light" panose="020B0300000000000000" pitchFamily="34" charset="-122"/>
                </a:rPr>
                <a:t>D</a:t>
              </a:r>
              <a:r>
                <a:rPr lang="zh-CN" altLang="en-US" sz="1400" dirty="0">
                  <a:solidFill>
                    <a:schemeClr val="tx1">
                      <a:lumMod val="65000"/>
                      <a:lumOff val="35000"/>
                    </a:schemeClr>
                  </a:solidFill>
                  <a:latin typeface="思源黑体 CN Light" panose="020B0300000000000000" pitchFamily="34" charset="-122"/>
                  <a:ea typeface="思源黑体 CN Light" panose="020B0300000000000000" pitchFamily="34" charset="-122"/>
                </a:rPr>
                <a:t>正确。</a:t>
              </a:r>
            </a:p>
          </p:txBody>
        </p:sp>
        <p:sp>
          <p:nvSpPr>
            <p:cNvPr id="14" name="矩形 13"/>
            <p:cNvSpPr/>
            <p:nvPr/>
          </p:nvSpPr>
          <p:spPr>
            <a:xfrm>
              <a:off x="10066582" y="3991234"/>
              <a:ext cx="540576" cy="505395"/>
            </a:xfrm>
            <a:prstGeom prst="rect">
              <a:avLst/>
            </a:prstGeom>
          </p:spPr>
          <p:txBody>
            <a:bodyPr wrap="square">
              <a:spAutoFit/>
            </a:bodyPr>
            <a:lstStyle/>
            <a:p>
              <a:pPr algn="ctr">
                <a:lnSpc>
                  <a:spcPct val="150000"/>
                </a:lnSpc>
              </a:pPr>
              <a:r>
                <a:rPr lang="en-US" altLang="zh-CN" sz="2000" dirty="0">
                  <a:solidFill>
                    <a:srgbClr val="FF0000"/>
                  </a:solidFill>
                  <a:latin typeface="思源黑体 CN Bold" panose="020B0800000000000000" pitchFamily="34" charset="-122"/>
                  <a:ea typeface="思源黑体 CN Bold" panose="020B0800000000000000" pitchFamily="34" charset="-122"/>
                </a:rPr>
                <a:t>CD</a:t>
              </a:r>
              <a:endParaRPr lang="zh-CN" altLang="en-US" sz="2000" dirty="0">
                <a:solidFill>
                  <a:srgbClr val="FF0000"/>
                </a:solidFill>
                <a:latin typeface="思源黑体 CN Bold" panose="020B0800000000000000" pitchFamily="34" charset="-122"/>
                <a:ea typeface="思源黑体 CN Bold" panose="020B0800000000000000" pitchFamily="34" charset="-122"/>
              </a:endParaRPr>
            </a:p>
          </p:txBody>
        </p:sp>
      </p:gr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grpSp>
        <p:nvGrpSpPr>
          <p:cNvPr id="3" name="组合 2"/>
          <p:cNvGrpSpPr/>
          <p:nvPr/>
        </p:nvGrpSpPr>
        <p:grpSpPr>
          <a:xfrm>
            <a:off x="5468212" y="1470500"/>
            <a:ext cx="8451224" cy="4171211"/>
            <a:chOff x="7640883" y="2656701"/>
            <a:chExt cx="8451224" cy="4171211"/>
          </a:xfrm>
        </p:grpSpPr>
        <p:sp>
          <p:nvSpPr>
            <p:cNvPr id="5" name="矩形 4"/>
            <p:cNvSpPr/>
            <p:nvPr/>
          </p:nvSpPr>
          <p:spPr>
            <a:xfrm>
              <a:off x="7666282" y="3542269"/>
              <a:ext cx="8425825" cy="3285643"/>
            </a:xfrm>
            <a:prstGeom prst="rect">
              <a:avLst/>
            </a:prstGeom>
          </p:spPr>
          <p:txBody>
            <a:bodyPr wrap="square">
              <a:spAutoFit/>
            </a:bodyPr>
            <a:lstStyle/>
            <a:p>
              <a:pPr>
                <a:lnSpc>
                  <a:spcPct val="150000"/>
                </a:lnSpc>
              </a:pPr>
              <a:r>
                <a:rPr lang="en-US" altLang="zh-CN"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1.</a:t>
              </a: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传感器的概念</a:t>
              </a:r>
              <a:endParaRPr lang="zh-CN" altLang="en-US" sz="1600" dirty="0">
                <a:solidFill>
                  <a:schemeClr val="tx1">
                    <a:lumMod val="65000"/>
                    <a:lumOff val="35000"/>
                  </a:schemeClr>
                </a:solidFill>
                <a:latin typeface="思源黑体 CN Light" panose="020B0300000000000000" pitchFamily="34" charset="-122"/>
                <a:ea typeface="思源黑体 CN Light" panose="020B0300000000000000" pitchFamily="34" charset="-122"/>
              </a:endParaRPr>
            </a:p>
            <a:p>
              <a:pPr>
                <a:lnSpc>
                  <a:spcPct val="150000"/>
                </a:lnSpc>
              </a:pPr>
              <a:r>
                <a:rPr lang="en-US" altLang="zh-CN"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2.</a:t>
              </a: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传感器的工作原理：</a:t>
              </a:r>
              <a:endParaRPr lang="en-US" altLang="zh-CN" sz="2000"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a:p>
              <a:pPr>
                <a:lnSpc>
                  <a:spcPct val="150000"/>
                </a:lnSpc>
              </a:pPr>
              <a:endParaRPr lang="en-US" altLang="zh-CN" sz="1600" dirty="0">
                <a:solidFill>
                  <a:schemeClr val="tx1">
                    <a:lumMod val="65000"/>
                    <a:lumOff val="35000"/>
                  </a:schemeClr>
                </a:solidFill>
                <a:latin typeface="思源黑体 CN Light" panose="020B0300000000000000" pitchFamily="34" charset="-122"/>
                <a:ea typeface="思源黑体 CN Light" panose="020B0300000000000000" pitchFamily="34" charset="-122"/>
              </a:endParaRPr>
            </a:p>
            <a:p>
              <a:pPr>
                <a:lnSpc>
                  <a:spcPct val="150000"/>
                </a:lnSpc>
              </a:pPr>
              <a:r>
                <a:rPr lang="en-US" altLang="zh-CN"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3.</a:t>
              </a: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敏感元件：</a:t>
              </a:r>
            </a:p>
            <a:p>
              <a:pPr>
                <a:lnSpc>
                  <a:spcPct val="150000"/>
                </a:lnSpc>
              </a:pPr>
              <a:r>
                <a:rPr lang="zh-CN" altLang="en-US" sz="1600" dirty="0">
                  <a:solidFill>
                    <a:schemeClr val="tx1">
                      <a:lumMod val="65000"/>
                      <a:lumOff val="35000"/>
                    </a:schemeClr>
                  </a:solidFill>
                  <a:latin typeface="思源黑体 CN Light" panose="020B0300000000000000" pitchFamily="34" charset="-122"/>
                  <a:ea typeface="思源黑体 CN Light" panose="020B0300000000000000" pitchFamily="34" charset="-122"/>
                </a:rPr>
                <a:t>（</a:t>
              </a:r>
              <a:r>
                <a:rPr lang="en-US" altLang="zh-CN" sz="1600" dirty="0">
                  <a:solidFill>
                    <a:schemeClr val="tx1">
                      <a:lumMod val="65000"/>
                      <a:lumOff val="35000"/>
                    </a:schemeClr>
                  </a:solidFill>
                  <a:latin typeface="思源黑体 CN Light" panose="020B0300000000000000" pitchFamily="34" charset="-122"/>
                  <a:ea typeface="思源黑体 CN Light" panose="020B0300000000000000" pitchFamily="34" charset="-122"/>
                </a:rPr>
                <a:t>1</a:t>
              </a:r>
              <a:r>
                <a:rPr lang="zh-CN" altLang="en-US" sz="1600" dirty="0">
                  <a:solidFill>
                    <a:schemeClr val="tx1">
                      <a:lumMod val="65000"/>
                      <a:lumOff val="35000"/>
                    </a:schemeClr>
                  </a:solidFill>
                  <a:latin typeface="思源黑体 CN Light" panose="020B0300000000000000" pitchFamily="34" charset="-122"/>
                  <a:ea typeface="思源黑体 CN Light" panose="020B0300000000000000" pitchFamily="34" charset="-122"/>
                </a:rPr>
                <a:t>）光敏电阻（光传感器）</a:t>
              </a:r>
            </a:p>
            <a:p>
              <a:pPr>
                <a:lnSpc>
                  <a:spcPct val="150000"/>
                </a:lnSpc>
              </a:pPr>
              <a:r>
                <a:rPr lang="zh-CN" altLang="en-US" sz="1600" dirty="0">
                  <a:solidFill>
                    <a:schemeClr val="tx1">
                      <a:lumMod val="65000"/>
                      <a:lumOff val="35000"/>
                    </a:schemeClr>
                  </a:solidFill>
                  <a:latin typeface="思源黑体 CN Light" panose="020B0300000000000000" pitchFamily="34" charset="-122"/>
                  <a:ea typeface="思源黑体 CN Light" panose="020B0300000000000000" pitchFamily="34" charset="-122"/>
                </a:rPr>
                <a:t>（</a:t>
              </a:r>
              <a:r>
                <a:rPr lang="en-US" altLang="zh-CN" sz="1600" dirty="0">
                  <a:solidFill>
                    <a:schemeClr val="tx1">
                      <a:lumMod val="65000"/>
                      <a:lumOff val="35000"/>
                    </a:schemeClr>
                  </a:solidFill>
                  <a:latin typeface="思源黑体 CN Light" panose="020B0300000000000000" pitchFamily="34" charset="-122"/>
                  <a:ea typeface="思源黑体 CN Light" panose="020B0300000000000000" pitchFamily="34" charset="-122"/>
                </a:rPr>
                <a:t>2</a:t>
              </a:r>
              <a:r>
                <a:rPr lang="zh-CN" altLang="en-US" sz="1600" dirty="0">
                  <a:solidFill>
                    <a:schemeClr val="tx1">
                      <a:lumMod val="65000"/>
                      <a:lumOff val="35000"/>
                    </a:schemeClr>
                  </a:solidFill>
                  <a:latin typeface="思源黑体 CN Light" panose="020B0300000000000000" pitchFamily="34" charset="-122"/>
                  <a:ea typeface="思源黑体 CN Light" panose="020B0300000000000000" pitchFamily="34" charset="-122"/>
                </a:rPr>
                <a:t>）热敏电阻和热电阻 （ 温度传感器）</a:t>
              </a:r>
            </a:p>
            <a:p>
              <a:pPr>
                <a:lnSpc>
                  <a:spcPct val="150000"/>
                </a:lnSpc>
              </a:pPr>
              <a:r>
                <a:rPr lang="zh-CN" altLang="en-US" sz="1600" dirty="0">
                  <a:solidFill>
                    <a:schemeClr val="tx1">
                      <a:lumMod val="65000"/>
                      <a:lumOff val="35000"/>
                    </a:schemeClr>
                  </a:solidFill>
                  <a:latin typeface="思源黑体 CN Light" panose="020B0300000000000000" pitchFamily="34" charset="-122"/>
                  <a:ea typeface="思源黑体 CN Light" panose="020B0300000000000000" pitchFamily="34" charset="-122"/>
                </a:rPr>
                <a:t>（</a:t>
              </a:r>
              <a:r>
                <a:rPr lang="en-US" altLang="zh-CN" sz="1600" dirty="0">
                  <a:solidFill>
                    <a:schemeClr val="tx1">
                      <a:lumMod val="65000"/>
                      <a:lumOff val="35000"/>
                    </a:schemeClr>
                  </a:solidFill>
                  <a:latin typeface="思源黑体 CN Light" panose="020B0300000000000000" pitchFamily="34" charset="-122"/>
                  <a:ea typeface="思源黑体 CN Light" panose="020B0300000000000000" pitchFamily="34" charset="-122"/>
                </a:rPr>
                <a:t>3</a:t>
              </a:r>
              <a:r>
                <a:rPr lang="zh-CN" altLang="en-US" sz="1600" dirty="0">
                  <a:solidFill>
                    <a:schemeClr val="tx1">
                      <a:lumMod val="65000"/>
                      <a:lumOff val="35000"/>
                    </a:schemeClr>
                  </a:solidFill>
                  <a:latin typeface="思源黑体 CN Light" panose="020B0300000000000000" pitchFamily="34" charset="-122"/>
                  <a:ea typeface="思源黑体 CN Light" panose="020B0300000000000000" pitchFamily="34" charset="-122"/>
                </a:rPr>
                <a:t>）电容式传感器 （位移传感器）</a:t>
              </a:r>
            </a:p>
            <a:p>
              <a:pPr>
                <a:lnSpc>
                  <a:spcPct val="150000"/>
                </a:lnSpc>
              </a:pPr>
              <a:r>
                <a:rPr lang="zh-CN" altLang="en-US" sz="1600" dirty="0">
                  <a:solidFill>
                    <a:schemeClr val="tx1">
                      <a:lumMod val="65000"/>
                      <a:lumOff val="35000"/>
                    </a:schemeClr>
                  </a:solidFill>
                  <a:latin typeface="思源黑体 CN Light" panose="020B0300000000000000" pitchFamily="34" charset="-122"/>
                  <a:ea typeface="思源黑体 CN Light" panose="020B0300000000000000" pitchFamily="34" charset="-122"/>
                </a:rPr>
                <a:t>（</a:t>
              </a:r>
              <a:r>
                <a:rPr lang="en-US" altLang="zh-CN" sz="1600" dirty="0">
                  <a:solidFill>
                    <a:schemeClr val="tx1">
                      <a:lumMod val="65000"/>
                      <a:lumOff val="35000"/>
                    </a:schemeClr>
                  </a:solidFill>
                  <a:latin typeface="思源黑体 CN Light" panose="020B0300000000000000" pitchFamily="34" charset="-122"/>
                  <a:ea typeface="思源黑体 CN Light" panose="020B0300000000000000" pitchFamily="34" charset="-122"/>
                </a:rPr>
                <a:t>4</a:t>
              </a:r>
              <a:r>
                <a:rPr lang="zh-CN" altLang="en-US" sz="1600" dirty="0">
                  <a:solidFill>
                    <a:schemeClr val="tx1">
                      <a:lumMod val="65000"/>
                      <a:lumOff val="35000"/>
                    </a:schemeClr>
                  </a:solidFill>
                  <a:latin typeface="思源黑体 CN Light" panose="020B0300000000000000" pitchFamily="34" charset="-122"/>
                  <a:ea typeface="思源黑体 CN Light" panose="020B0300000000000000" pitchFamily="34" charset="-122"/>
                </a:rPr>
                <a:t>）霍尔元件 （磁传感器）</a:t>
              </a:r>
            </a:p>
          </p:txBody>
        </p:sp>
        <p:sp>
          <p:nvSpPr>
            <p:cNvPr id="6" name="矩形 5"/>
            <p:cNvSpPr/>
            <p:nvPr/>
          </p:nvSpPr>
          <p:spPr>
            <a:xfrm>
              <a:off x="7640883" y="2656701"/>
              <a:ext cx="2031325" cy="646331"/>
            </a:xfrm>
            <a:prstGeom prst="rect">
              <a:avLst/>
            </a:prstGeom>
          </p:spPr>
          <p:txBody>
            <a:bodyPr wrap="none">
              <a:spAutoFit/>
            </a:bodyPr>
            <a:lstStyle/>
            <a:p>
              <a:r>
                <a:rPr lang="zh-CN" altLang="en-US" sz="3600" dirty="0">
                  <a:solidFill>
                    <a:srgbClr val="D36918"/>
                  </a:solidFill>
                  <a:latin typeface="思源黑体 CN Bold" panose="020B0800000000000000" pitchFamily="34" charset="-122"/>
                  <a:ea typeface="思源黑体 CN Bold" panose="020B0800000000000000" pitchFamily="34" charset="-122"/>
                </a:rPr>
                <a:t>课堂小结</a:t>
              </a:r>
            </a:p>
          </p:txBody>
        </p:sp>
        <p:cxnSp>
          <p:nvCxnSpPr>
            <p:cNvPr id="7" name="直接连接符 6"/>
            <p:cNvCxnSpPr/>
            <p:nvPr/>
          </p:nvCxnSpPr>
          <p:spPr>
            <a:xfrm>
              <a:off x="7772400" y="3429000"/>
              <a:ext cx="41529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9" name="Line 3"/>
          <p:cNvSpPr/>
          <p:nvPr/>
        </p:nvSpPr>
        <p:spPr>
          <a:xfrm>
            <a:off x="8347075" y="3593465"/>
            <a:ext cx="228036" cy="0"/>
          </a:xfrm>
          <a:prstGeom prst="line">
            <a:avLst/>
          </a:prstGeom>
          <a:ln w="12700" cap="sq" cmpd="sng">
            <a:solidFill>
              <a:srgbClr val="000000"/>
            </a:solidFill>
            <a:prstDash val="solid"/>
            <a:headEnd type="none" w="med" len="med"/>
            <a:tailEnd type="triangle" w="med" len="med"/>
          </a:ln>
        </p:spPr>
        <p:txBody>
          <a:bodyPr/>
          <a:lstStyle/>
          <a:p>
            <a:endParaRPr lang="zh-CN" altLang="en-US"/>
          </a:p>
        </p:txBody>
      </p:sp>
      <p:sp>
        <p:nvSpPr>
          <p:cNvPr id="10" name="Line 4"/>
          <p:cNvSpPr/>
          <p:nvPr/>
        </p:nvSpPr>
        <p:spPr>
          <a:xfrm>
            <a:off x="9735892" y="3593465"/>
            <a:ext cx="285044" cy="0"/>
          </a:xfrm>
          <a:prstGeom prst="line">
            <a:avLst/>
          </a:prstGeom>
          <a:ln w="12700" cap="sq" cmpd="sng">
            <a:solidFill>
              <a:srgbClr val="000000"/>
            </a:solidFill>
            <a:prstDash val="solid"/>
            <a:headEnd type="none" w="med" len="med"/>
            <a:tailEnd type="triangle" w="med" len="med"/>
          </a:ln>
        </p:spPr>
        <p:txBody>
          <a:bodyPr/>
          <a:lstStyle/>
          <a:p>
            <a:endParaRPr lang="zh-CN" altLang="en-US"/>
          </a:p>
        </p:txBody>
      </p:sp>
      <p:sp>
        <p:nvSpPr>
          <p:cNvPr id="11" name="Rectangle 7"/>
          <p:cNvSpPr/>
          <p:nvPr/>
        </p:nvSpPr>
        <p:spPr>
          <a:xfrm>
            <a:off x="6854507" y="3386455"/>
            <a:ext cx="1468120" cy="414020"/>
          </a:xfrm>
          <a:prstGeom prst="rect">
            <a:avLst/>
          </a:prstGeom>
          <a:noFill/>
          <a:ln w="12700">
            <a:noFill/>
          </a:ln>
        </p:spPr>
        <p:txBody>
          <a:bodyPr wrap="square">
            <a:spAutoFit/>
          </a:bodyPr>
          <a:lstStyle/>
          <a:p>
            <a:pPr algn="ctr">
              <a:spcBef>
                <a:spcPct val="0"/>
              </a:spcBef>
            </a:pPr>
            <a:r>
              <a:rPr lang="zh-CN" altLang="en-US" sz="2000" b="1" kern="0" dirty="0">
                <a:solidFill>
                  <a:schemeClr val="tx1">
                    <a:lumMod val="65000"/>
                    <a:lumOff val="35000"/>
                  </a:schemeClr>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非电学量</a:t>
            </a:r>
          </a:p>
        </p:txBody>
      </p:sp>
      <p:sp>
        <p:nvSpPr>
          <p:cNvPr id="12" name="Rectangle 8"/>
          <p:cNvSpPr/>
          <p:nvPr/>
        </p:nvSpPr>
        <p:spPr>
          <a:xfrm>
            <a:off x="10045382" y="3386455"/>
            <a:ext cx="1092835" cy="414020"/>
          </a:xfrm>
          <a:prstGeom prst="rect">
            <a:avLst/>
          </a:prstGeom>
          <a:noFill/>
          <a:ln w="12700">
            <a:noFill/>
          </a:ln>
        </p:spPr>
        <p:txBody>
          <a:bodyPr wrap="square">
            <a:spAutoFit/>
          </a:bodyPr>
          <a:lstStyle/>
          <a:p>
            <a:pPr algn="ctr">
              <a:spcBef>
                <a:spcPct val="0"/>
              </a:spcBef>
            </a:pPr>
            <a:r>
              <a:rPr lang="zh-CN" altLang="en-US" sz="2000" b="1" kern="0" dirty="0">
                <a:solidFill>
                  <a:schemeClr val="tx1">
                    <a:lumMod val="65000"/>
                    <a:lumOff val="35000"/>
                  </a:schemeClr>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电学量</a:t>
            </a:r>
          </a:p>
        </p:txBody>
      </p:sp>
      <p:sp>
        <p:nvSpPr>
          <p:cNvPr id="13" name="Text Box 15"/>
          <p:cNvSpPr txBox="1"/>
          <p:nvPr/>
        </p:nvSpPr>
        <p:spPr>
          <a:xfrm>
            <a:off x="8599559" y="3386455"/>
            <a:ext cx="1111885" cy="414020"/>
          </a:xfrm>
          <a:prstGeom prst="rect">
            <a:avLst/>
          </a:prstGeom>
          <a:noFill/>
          <a:ln w="9525">
            <a:noFill/>
          </a:ln>
        </p:spPr>
        <p:txBody>
          <a:bodyPr wrap="square">
            <a:spAutoFit/>
          </a:bodyPr>
          <a:lstStyle/>
          <a:p>
            <a:pPr algn="ctr"/>
            <a:r>
              <a:rPr lang="zh-CN" altLang="en-US" sz="2000" b="1" kern="0" dirty="0">
                <a:solidFill>
                  <a:schemeClr val="tx1">
                    <a:lumMod val="65000"/>
                    <a:lumOff val="35000"/>
                  </a:schemeClr>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传感器</a:t>
            </a:r>
          </a:p>
        </p:txBody>
      </p:sp>
      <p:sp>
        <p:nvSpPr>
          <p:cNvPr id="14" name="矩形 13"/>
          <p:cNvSpPr/>
          <p:nvPr/>
        </p:nvSpPr>
        <p:spPr>
          <a:xfrm>
            <a:off x="1216549" y="0"/>
            <a:ext cx="2798114" cy="6858000"/>
          </a:xfrm>
          <a:prstGeom prst="rect">
            <a:avLst/>
          </a:prstGeom>
          <a:gradFill flip="none" rotWithShape="1">
            <a:gsLst>
              <a:gs pos="0">
                <a:srgbClr val="FFC000"/>
              </a:gs>
              <a:gs pos="87000">
                <a:srgbClr val="D36918"/>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pic>
        <p:nvPicPr>
          <p:cNvPr id="15" name="图片 14"/>
          <p:cNvPicPr>
            <a:picLocks noChangeAspect="1"/>
          </p:cNvPicPr>
          <p:nvPr/>
        </p:nvPicPr>
        <p:blipFill rotWithShape="1">
          <a:blip r:embed="rId2" cstate="print">
            <a:extLst>
              <a:ext uri="{28A0092B-C50C-407E-A947-70E740481C1C}">
                <a14:useLocalDpi xmlns:a14="http://schemas.microsoft.com/office/drawing/2010/main" val="0"/>
              </a:ext>
            </a:extLst>
          </a:blip>
          <a:srcRect l="18807" t="11196" r="15568" b="7526"/>
          <a:stretch>
            <a:fillRect/>
          </a:stretch>
        </p:blipFill>
        <p:spPr>
          <a:xfrm>
            <a:off x="654296" y="1714504"/>
            <a:ext cx="4152900" cy="342899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par>
                          <p:cTn id="15" fill="hold">
                            <p:stCondLst>
                              <p:cond delay="0"/>
                            </p:stCondLst>
                            <p:childTnLst>
                              <p:par>
                                <p:cTn id="16" presetID="42"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anim calcmode="lin" valueType="num">
                                      <p:cBhvr>
                                        <p:cTn id="19" dur="500" fill="hold"/>
                                        <p:tgtEl>
                                          <p:spTgt spid="15"/>
                                        </p:tgtEl>
                                        <p:attrNameLst>
                                          <p:attrName>ppt_x</p:attrName>
                                        </p:attrNameLst>
                                      </p:cBhvr>
                                      <p:tavLst>
                                        <p:tav tm="0">
                                          <p:val>
                                            <p:strVal val="#ppt_x"/>
                                          </p:val>
                                        </p:tav>
                                        <p:tav tm="100000">
                                          <p:val>
                                            <p:strVal val="#ppt_x"/>
                                          </p:val>
                                        </p:tav>
                                      </p:tavLst>
                                    </p:anim>
                                    <p:anim calcmode="lin" valueType="num">
                                      <p:cBhvr>
                                        <p:cTn id="20" dur="5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42"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anim calcmode="lin" valueType="num">
                                      <p:cBhvr>
                                        <p:cTn id="25" dur="500" fill="hold"/>
                                        <p:tgtEl>
                                          <p:spTgt spid="3"/>
                                        </p:tgtEl>
                                        <p:attrNameLst>
                                          <p:attrName>ppt_x</p:attrName>
                                        </p:attrNameLst>
                                      </p:cBhvr>
                                      <p:tavLst>
                                        <p:tav tm="0">
                                          <p:val>
                                            <p:strVal val="#ppt_x"/>
                                          </p:val>
                                        </p:tav>
                                        <p:tav tm="100000">
                                          <p:val>
                                            <p:strVal val="#ppt_x"/>
                                          </p:val>
                                        </p:tav>
                                      </p:tavLst>
                                    </p:anim>
                                    <p:anim calcmode="lin" valueType="num">
                                      <p:cBhvr>
                                        <p:cTn id="26" dur="500" fill="hold"/>
                                        <p:tgtEl>
                                          <p:spTgt spid="3"/>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42"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anim calcmode="lin" valueType="num">
                                      <p:cBhvr>
                                        <p:cTn id="31" dur="500" fill="hold"/>
                                        <p:tgtEl>
                                          <p:spTgt spid="11"/>
                                        </p:tgtEl>
                                        <p:attrNameLst>
                                          <p:attrName>ppt_x</p:attrName>
                                        </p:attrNameLst>
                                      </p:cBhvr>
                                      <p:tavLst>
                                        <p:tav tm="0">
                                          <p:val>
                                            <p:strVal val="#ppt_x"/>
                                          </p:val>
                                        </p:tav>
                                        <p:tav tm="100000">
                                          <p:val>
                                            <p:strVal val="#ppt_x"/>
                                          </p:val>
                                        </p:tav>
                                      </p:tavLst>
                                    </p:anim>
                                    <p:anim calcmode="lin" valueType="num">
                                      <p:cBhvr>
                                        <p:cTn id="32"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l="3670" t="11196" b="7526"/>
          <a:stretch>
            <a:fillRect/>
          </a:stretch>
        </p:blipFill>
        <p:spPr>
          <a:xfrm>
            <a:off x="0" y="0"/>
            <a:ext cx="12192000" cy="6858000"/>
          </a:xfrm>
          <a:prstGeom prst="rect">
            <a:avLst/>
          </a:prstGeom>
        </p:spPr>
      </p:pic>
      <p:grpSp>
        <p:nvGrpSpPr>
          <p:cNvPr id="2" name="组合 1"/>
          <p:cNvGrpSpPr/>
          <p:nvPr/>
        </p:nvGrpSpPr>
        <p:grpSpPr>
          <a:xfrm>
            <a:off x="2274570" y="1244600"/>
            <a:ext cx="7556500" cy="3578225"/>
            <a:chOff x="2514600" y="1244600"/>
            <a:chExt cx="7162800" cy="3225800"/>
          </a:xfrm>
        </p:grpSpPr>
        <p:sp>
          <p:nvSpPr>
            <p:cNvPr id="15" name="矩形: 圆角 14"/>
            <p:cNvSpPr/>
            <p:nvPr/>
          </p:nvSpPr>
          <p:spPr>
            <a:xfrm>
              <a:off x="2514600" y="1244600"/>
              <a:ext cx="7162800" cy="3225800"/>
            </a:xfrm>
            <a:prstGeom prst="roundRect">
              <a:avLst>
                <a:gd name="adj" fmla="val 5250"/>
              </a:avLst>
            </a:prstGeom>
            <a:no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6" name="文本框 5"/>
            <p:cNvSpPr txBox="1"/>
            <p:nvPr/>
          </p:nvSpPr>
          <p:spPr>
            <a:xfrm>
              <a:off x="3770197" y="1588075"/>
              <a:ext cx="4928488" cy="526089"/>
            </a:xfrm>
            <a:prstGeom prst="rect">
              <a:avLst/>
            </a:prstGeom>
            <a:noFill/>
          </p:spPr>
          <p:txBody>
            <a:bodyPr wrap="square" rtlCol="0">
              <a:spAutoFit/>
            </a:bodyPr>
            <a:lstStyle/>
            <a:p>
              <a:pPr algn="ctr"/>
              <a:r>
                <a:rPr lang="zh-CN" altLang="en-US" sz="32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第</a:t>
              </a:r>
              <a:r>
                <a:rPr lang="en-US" altLang="zh-CN" sz="32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6</a:t>
              </a:r>
              <a:r>
                <a:rPr lang="zh-CN" altLang="en-US" sz="32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章  第</a:t>
              </a:r>
              <a:r>
                <a:rPr lang="en-US" altLang="zh-CN" sz="32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1</a:t>
              </a:r>
              <a:r>
                <a:rPr lang="zh-CN" altLang="en-US" sz="32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节  传感器</a:t>
              </a:r>
            </a:p>
          </p:txBody>
        </p:sp>
        <p:sp>
          <p:nvSpPr>
            <p:cNvPr id="7" name="文本框 6"/>
            <p:cNvSpPr txBox="1"/>
            <p:nvPr/>
          </p:nvSpPr>
          <p:spPr>
            <a:xfrm>
              <a:off x="3962208" y="3846421"/>
              <a:ext cx="4658830" cy="276497"/>
            </a:xfrm>
            <a:prstGeom prst="rect">
              <a:avLst/>
            </a:prstGeom>
            <a:noFill/>
            <a:ln w="3175">
              <a:solidFill>
                <a:schemeClr val="bg1">
                  <a:lumMod val="50000"/>
                </a:schemeClr>
              </a:solidFill>
            </a:ln>
          </p:spPr>
          <p:txBody>
            <a:bodyPr wrap="square" rtlCol="0">
              <a:spAutoFit/>
            </a:bodyPr>
            <a:lstStyle/>
            <a:p>
              <a:pPr algn="ctr"/>
              <a:r>
                <a:rPr lang="zh-CN" altLang="en-US" sz="140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rPr>
                <a:t>主讲老师：</a:t>
              </a:r>
              <a:r>
                <a:rPr lang="en-US" altLang="zh-CN" sz="140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rPr>
                <a:t>xippt    </a:t>
              </a:r>
              <a:r>
                <a:rPr lang="zh-CN" altLang="en-US" sz="140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rPr>
                <a:t>人教版  物理（高中）</a:t>
              </a:r>
              <a:endParaRPr lang="zh-CN" altLang="en-US" sz="14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endParaRPr>
            </a:p>
          </p:txBody>
        </p:sp>
        <p:sp>
          <p:nvSpPr>
            <p:cNvPr id="9" name="文本框 8"/>
            <p:cNvSpPr txBox="1"/>
            <p:nvPr/>
          </p:nvSpPr>
          <p:spPr>
            <a:xfrm>
              <a:off x="2815771" y="2277534"/>
              <a:ext cx="6560458" cy="831209"/>
            </a:xfrm>
            <a:prstGeom prst="rect">
              <a:avLst/>
            </a:prstGeom>
            <a:noFill/>
          </p:spPr>
          <p:txBody>
            <a:bodyPr wrap="square" rtlCol="0">
              <a:spAutoFit/>
            </a:bodyPr>
            <a:lstStyle/>
            <a:p>
              <a:pPr algn="ctr"/>
              <a:r>
                <a:rPr lang="zh-CN" altLang="en-US" sz="5400" spc="-3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谢谢各位同学倾听</a:t>
              </a:r>
            </a:p>
          </p:txBody>
        </p:sp>
        <p:cxnSp>
          <p:nvCxnSpPr>
            <p:cNvPr id="10" name="直接连接符 9"/>
            <p:cNvCxnSpPr/>
            <p:nvPr/>
          </p:nvCxnSpPr>
          <p:spPr>
            <a:xfrm>
              <a:off x="3086781" y="3280711"/>
              <a:ext cx="6018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638778" y="3385532"/>
              <a:ext cx="4914445" cy="220969"/>
            </a:xfrm>
            <a:prstGeom prst="rect">
              <a:avLst/>
            </a:prstGeom>
            <a:noFill/>
          </p:spPr>
          <p:txBody>
            <a:bodyPr wrap="square" rtlCol="0">
              <a:spAutoFit/>
            </a:bodyPr>
            <a:lstStyle/>
            <a:p>
              <a:pPr algn="dist"/>
              <a:r>
                <a:rPr lang="en-US" altLang="zh-CN" sz="10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rPr>
                <a:t>THANK YOU FOR LISTENING</a:t>
              </a:r>
            </a:p>
          </p:txBody>
        </p:sp>
      </p:grpSp>
      <p:sp>
        <p:nvSpPr>
          <p:cNvPr id="16" name="文本框 15"/>
          <p:cNvSpPr txBox="1"/>
          <p:nvPr/>
        </p:nvSpPr>
        <p:spPr>
          <a:xfrm>
            <a:off x="9831618" y="6167492"/>
            <a:ext cx="1973940" cy="338554"/>
          </a:xfrm>
          <a:prstGeom prst="rect">
            <a:avLst/>
          </a:prstGeom>
          <a:solidFill>
            <a:schemeClr val="tx1">
              <a:lumMod val="75000"/>
              <a:lumOff val="25000"/>
            </a:schemeClr>
          </a:solidFill>
        </p:spPr>
        <p:txBody>
          <a:bodyPr wrap="square" rtlCol="0">
            <a:spAutoFit/>
          </a:bodyPr>
          <a:lstStyle/>
          <a:p>
            <a:pPr algn="dist"/>
            <a:r>
              <a:rPr lang="zh-CN" altLang="en-US" sz="16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高二年级 选修</a:t>
            </a:r>
            <a:r>
              <a:rPr lang="en-US" altLang="zh-CN" sz="16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3-2</a:t>
            </a:r>
          </a:p>
        </p:txBody>
      </p:sp>
      <p:sp>
        <p:nvSpPr>
          <p:cNvPr id="17" name="文本框 16"/>
          <p:cNvSpPr txBox="1"/>
          <p:nvPr/>
        </p:nvSpPr>
        <p:spPr>
          <a:xfrm>
            <a:off x="10941504" y="351954"/>
            <a:ext cx="771071" cy="246221"/>
          </a:xfrm>
          <a:prstGeom prst="rect">
            <a:avLst/>
          </a:prstGeom>
          <a:solidFill>
            <a:schemeClr val="tx1">
              <a:lumMod val="75000"/>
              <a:lumOff val="25000"/>
            </a:schemeClr>
          </a:solidFill>
          <a:ln>
            <a:solidFill>
              <a:schemeClr val="tx1">
                <a:lumMod val="65000"/>
                <a:lumOff val="35000"/>
              </a:schemeClr>
            </a:solidFill>
          </a:ln>
        </p:spPr>
        <p:txBody>
          <a:bodyPr wrap="square" rtlCol="0">
            <a:spAutoFit/>
          </a:bodyPr>
          <a:lstStyle/>
          <a:p>
            <a:pPr algn="dist"/>
            <a:r>
              <a:rPr lang="zh-CN" altLang="en-US" sz="10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rPr>
              <a:t>某某高中</a:t>
            </a:r>
            <a:endParaRPr lang="en-US" altLang="zh-CN" sz="10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anim calcmode="lin" valueType="num">
                                      <p:cBhvr>
                                        <p:cTn id="14" dur="500" fill="hold"/>
                                        <p:tgtEl>
                                          <p:spTgt spid="17"/>
                                        </p:tgtEl>
                                        <p:attrNameLst>
                                          <p:attrName>ppt_x</p:attrName>
                                        </p:attrNameLst>
                                      </p:cBhvr>
                                      <p:tavLst>
                                        <p:tav tm="0">
                                          <p:val>
                                            <p:strVal val="#ppt_x"/>
                                          </p:val>
                                        </p:tav>
                                        <p:tav tm="100000">
                                          <p:val>
                                            <p:strVal val="#ppt_x"/>
                                          </p:val>
                                        </p:tav>
                                      </p:tavLst>
                                    </p:anim>
                                    <p:anim calcmode="lin" valueType="num">
                                      <p:cBhvr>
                                        <p:cTn id="15" dur="5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anim calcmode="lin" valueType="num">
                                      <p:cBhvr>
                                        <p:cTn id="20" dur="500" fill="hold"/>
                                        <p:tgtEl>
                                          <p:spTgt spid="16"/>
                                        </p:tgtEl>
                                        <p:attrNameLst>
                                          <p:attrName>ppt_x</p:attrName>
                                        </p:attrNameLst>
                                      </p:cBhvr>
                                      <p:tavLst>
                                        <p:tav tm="0">
                                          <p:val>
                                            <p:strVal val="#ppt_x"/>
                                          </p:val>
                                        </p:tav>
                                        <p:tav tm="100000">
                                          <p:val>
                                            <p:strVal val="#ppt_x"/>
                                          </p:val>
                                        </p:tav>
                                      </p:tavLst>
                                    </p:anim>
                                    <p:anim calcmode="lin" valueType="num">
                                      <p:cBhvr>
                                        <p:cTn id="21"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3759200" cy="6858000"/>
          </a:xfrm>
          <a:prstGeom prst="rect">
            <a:avLst/>
          </a:prstGeom>
          <a:gradFill flip="none" rotWithShape="1">
            <a:gsLst>
              <a:gs pos="0">
                <a:srgbClr val="FFC000"/>
              </a:gs>
              <a:gs pos="87000">
                <a:srgbClr val="D36918"/>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grpSp>
        <p:nvGrpSpPr>
          <p:cNvPr id="11" name="组合 10"/>
          <p:cNvGrpSpPr/>
          <p:nvPr/>
        </p:nvGrpSpPr>
        <p:grpSpPr>
          <a:xfrm>
            <a:off x="7374183" y="2605901"/>
            <a:ext cx="4284417" cy="1852628"/>
            <a:chOff x="7640883" y="2656701"/>
            <a:chExt cx="4284417" cy="1852628"/>
          </a:xfrm>
        </p:grpSpPr>
        <p:sp>
          <p:nvSpPr>
            <p:cNvPr id="2" name="矩形 1"/>
            <p:cNvSpPr/>
            <p:nvPr/>
          </p:nvSpPr>
          <p:spPr>
            <a:xfrm>
              <a:off x="7666283" y="3542269"/>
              <a:ext cx="3393878" cy="967060"/>
            </a:xfrm>
            <a:prstGeom prst="rect">
              <a:avLst/>
            </a:prstGeom>
          </p:spPr>
          <p:txBody>
            <a:bodyPr wrap="none">
              <a:spAutoFit/>
            </a:bodyPr>
            <a:lstStyle/>
            <a:p>
              <a:pPr>
                <a:lnSpc>
                  <a:spcPct val="150000"/>
                </a:lnSpc>
              </a:pP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自动门为什么可以自动开关</a:t>
              </a:r>
              <a:r>
                <a:rPr lang="en-US" altLang="zh-CN"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a:t>
              </a:r>
            </a:p>
            <a:p>
              <a:pPr>
                <a:lnSpc>
                  <a:spcPct val="150000"/>
                </a:lnSpc>
              </a:pP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它的工作原理是怎样的呢？</a:t>
              </a:r>
            </a:p>
          </p:txBody>
        </p:sp>
        <p:sp>
          <p:nvSpPr>
            <p:cNvPr id="6" name="矩形 5"/>
            <p:cNvSpPr/>
            <p:nvPr/>
          </p:nvSpPr>
          <p:spPr>
            <a:xfrm>
              <a:off x="7640883" y="2656701"/>
              <a:ext cx="2492990" cy="646331"/>
            </a:xfrm>
            <a:prstGeom prst="rect">
              <a:avLst/>
            </a:prstGeom>
          </p:spPr>
          <p:txBody>
            <a:bodyPr wrap="none">
              <a:spAutoFit/>
            </a:bodyPr>
            <a:lstStyle/>
            <a:p>
              <a:r>
                <a:rPr lang="zh-CN" altLang="en-US" sz="3600" dirty="0">
                  <a:solidFill>
                    <a:srgbClr val="D36918"/>
                  </a:solidFill>
                  <a:latin typeface="思源黑体 CN Bold" panose="020B0800000000000000" pitchFamily="34" charset="-122"/>
                  <a:ea typeface="思源黑体 CN Bold" panose="020B0800000000000000" pitchFamily="34" charset="-122"/>
                </a:rPr>
                <a:t>课堂引入：</a:t>
              </a:r>
            </a:p>
          </p:txBody>
        </p:sp>
        <p:cxnSp>
          <p:nvCxnSpPr>
            <p:cNvPr id="9" name="直接连接符 8"/>
            <p:cNvCxnSpPr/>
            <p:nvPr/>
          </p:nvCxnSpPr>
          <p:spPr>
            <a:xfrm>
              <a:off x="7772400" y="3429000"/>
              <a:ext cx="41529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4" name="文本框 13"/>
          <p:cNvSpPr txBox="1"/>
          <p:nvPr/>
        </p:nvSpPr>
        <p:spPr>
          <a:xfrm>
            <a:off x="9831618" y="6167492"/>
            <a:ext cx="1973940" cy="338554"/>
          </a:xfrm>
          <a:prstGeom prst="rect">
            <a:avLst/>
          </a:prstGeom>
          <a:noFill/>
        </p:spPr>
        <p:txBody>
          <a:bodyPr wrap="square" rtlCol="0">
            <a:spAutoFit/>
          </a:bodyPr>
          <a:lstStyle/>
          <a:p>
            <a:pPr algn="dist"/>
            <a:r>
              <a:rPr lang="zh-CN" altLang="en-US" sz="1600" dirty="0">
                <a:solidFill>
                  <a:srgbClr val="636363"/>
                </a:solidFill>
                <a:latin typeface="思源黑体 CN Bold" panose="020B0800000000000000" pitchFamily="34" charset="-122"/>
                <a:ea typeface="思源黑体 CN Bold" panose="020B0800000000000000" pitchFamily="34" charset="-122"/>
              </a:rPr>
              <a:t>高二年级 选修</a:t>
            </a:r>
            <a:r>
              <a:rPr lang="en-US" altLang="zh-CN" sz="1600" dirty="0">
                <a:solidFill>
                  <a:srgbClr val="636363"/>
                </a:solidFill>
                <a:latin typeface="思源黑体 CN Bold" panose="020B0800000000000000" pitchFamily="34" charset="-122"/>
                <a:ea typeface="思源黑体 CN Bold" panose="020B0800000000000000" pitchFamily="34" charset="-122"/>
              </a:rPr>
              <a:t>3-2</a:t>
            </a:r>
          </a:p>
        </p:txBody>
      </p:sp>
      <p:sp>
        <p:nvSpPr>
          <p:cNvPr id="15" name="文本框 14"/>
          <p:cNvSpPr txBox="1"/>
          <p:nvPr/>
        </p:nvSpPr>
        <p:spPr>
          <a:xfrm>
            <a:off x="10941504" y="351954"/>
            <a:ext cx="771071" cy="246221"/>
          </a:xfrm>
          <a:prstGeom prst="rect">
            <a:avLst/>
          </a:prstGeom>
          <a:noFill/>
          <a:ln>
            <a:solidFill>
              <a:schemeClr val="tx1">
                <a:lumMod val="65000"/>
                <a:lumOff val="35000"/>
              </a:schemeClr>
            </a:solidFill>
          </a:ln>
        </p:spPr>
        <p:txBody>
          <a:bodyPr wrap="square" rtlCol="0">
            <a:spAutoFit/>
          </a:bodyPr>
          <a:lstStyle/>
          <a:p>
            <a:pPr algn="dist"/>
            <a:r>
              <a:rPr lang="zh-CN" altLang="en-US" sz="1000" dirty="0">
                <a:solidFill>
                  <a:srgbClr val="636363"/>
                </a:solidFill>
                <a:latin typeface="思源黑体 CN Light" panose="020B0300000000000000" pitchFamily="34" charset="-122"/>
                <a:ea typeface="思源黑体 CN Light" panose="020B0300000000000000" pitchFamily="34" charset="-122"/>
              </a:rPr>
              <a:t>某某高中</a:t>
            </a:r>
            <a:endParaRPr lang="en-US" altLang="zh-CN" sz="1000" dirty="0">
              <a:solidFill>
                <a:srgbClr val="636363"/>
              </a:solidFill>
              <a:latin typeface="思源黑体 CN Light" panose="020B0300000000000000" pitchFamily="34" charset="-122"/>
              <a:ea typeface="思源黑体 CN Light" panose="020B0300000000000000" pitchFamily="34" charset="-122"/>
            </a:endParaRPr>
          </a:p>
        </p:txBody>
      </p:sp>
      <p:pic>
        <p:nvPicPr>
          <p:cNvPr id="5" name="自动门">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124462" y="1462900"/>
            <a:ext cx="5409516" cy="405713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5"/>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0" y="4362786"/>
            <a:ext cx="12192000" cy="2495213"/>
          </a:xfrm>
          <a:prstGeom prst="rect">
            <a:avLst/>
          </a:prstGeom>
          <a:gradFill flip="none" rotWithShape="1">
            <a:gsLst>
              <a:gs pos="0">
                <a:srgbClr val="FFC000"/>
              </a:gs>
              <a:gs pos="87000">
                <a:srgbClr val="D36918"/>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grpSp>
        <p:nvGrpSpPr>
          <p:cNvPr id="3" name="组合 2"/>
          <p:cNvGrpSpPr/>
          <p:nvPr/>
        </p:nvGrpSpPr>
        <p:grpSpPr>
          <a:xfrm>
            <a:off x="833683" y="853301"/>
            <a:ext cx="8335688" cy="2314292"/>
            <a:chOff x="7640883" y="2656701"/>
            <a:chExt cx="8335688" cy="2314292"/>
          </a:xfrm>
        </p:grpSpPr>
        <p:sp>
          <p:nvSpPr>
            <p:cNvPr id="5" name="矩形 4"/>
            <p:cNvSpPr/>
            <p:nvPr/>
          </p:nvSpPr>
          <p:spPr>
            <a:xfrm>
              <a:off x="7666283" y="3542269"/>
              <a:ext cx="8310288" cy="1428724"/>
            </a:xfrm>
            <a:prstGeom prst="rect">
              <a:avLst/>
            </a:prstGeom>
          </p:spPr>
          <p:txBody>
            <a:bodyPr wrap="none">
              <a:spAutoFit/>
            </a:bodyPr>
            <a:lstStyle/>
            <a:p>
              <a:pPr>
                <a:lnSpc>
                  <a:spcPct val="150000"/>
                </a:lnSpc>
              </a:pP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如图所示，小盒子</a:t>
              </a:r>
              <a:r>
                <a:rPr lang="en-US" altLang="zh-CN"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A</a:t>
              </a: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的侧面露出一个小灯泡，盒外没有开关，</a:t>
              </a:r>
              <a:endParaRPr lang="en-US" altLang="zh-CN" sz="2000"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a:p>
              <a:pPr>
                <a:lnSpc>
                  <a:spcPct val="150000"/>
                </a:lnSpc>
              </a:pP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但是把磁铁</a:t>
              </a:r>
              <a:r>
                <a:rPr lang="en-US" altLang="zh-CN"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B</a:t>
              </a: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放到盒子上面，灯泡就会发光，把磁铁移走，灯泡就熄灭。</a:t>
              </a:r>
            </a:p>
            <a:p>
              <a:pPr>
                <a:lnSpc>
                  <a:spcPct val="150000"/>
                </a:lnSpc>
              </a:pP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问：请大家推测，盒子里有什么样的装置才能出现这样的现象呢？</a:t>
              </a:r>
            </a:p>
          </p:txBody>
        </p:sp>
        <p:sp>
          <p:nvSpPr>
            <p:cNvPr id="6" name="矩形 5"/>
            <p:cNvSpPr/>
            <p:nvPr/>
          </p:nvSpPr>
          <p:spPr>
            <a:xfrm>
              <a:off x="7640883" y="2656701"/>
              <a:ext cx="4801314" cy="646331"/>
            </a:xfrm>
            <a:prstGeom prst="rect">
              <a:avLst/>
            </a:prstGeom>
          </p:spPr>
          <p:txBody>
            <a:bodyPr wrap="none">
              <a:spAutoFit/>
            </a:bodyPr>
            <a:lstStyle/>
            <a:p>
              <a:r>
                <a:rPr lang="zh-CN" altLang="en-US" sz="3600" dirty="0">
                  <a:solidFill>
                    <a:srgbClr val="D36918"/>
                  </a:solidFill>
                  <a:latin typeface="思源黑体 CN Bold" panose="020B0800000000000000" pitchFamily="34" charset="-122"/>
                  <a:ea typeface="思源黑体 CN Bold" panose="020B0800000000000000" pitchFamily="34" charset="-122"/>
                </a:rPr>
                <a:t>探究一、什么是传感器</a:t>
              </a:r>
            </a:p>
          </p:txBody>
        </p:sp>
        <p:cxnSp>
          <p:nvCxnSpPr>
            <p:cNvPr id="7" name="直接连接符 6"/>
            <p:cNvCxnSpPr/>
            <p:nvPr/>
          </p:nvCxnSpPr>
          <p:spPr>
            <a:xfrm>
              <a:off x="7772400" y="3429000"/>
              <a:ext cx="41529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pic>
        <p:nvPicPr>
          <p:cNvPr id="8" name="Picture 3" descr="pic_2107121"/>
          <p:cNvPicPr>
            <a:picLocks noChangeAspect="1"/>
          </p:cNvPicPr>
          <p:nvPr/>
        </p:nvPicPr>
        <p:blipFill>
          <a:blip r:embed="rId2"/>
          <a:srcRect l="73720" t="6198" b="29716"/>
          <a:stretch>
            <a:fillRect/>
          </a:stretch>
        </p:blipFill>
        <p:spPr>
          <a:xfrm>
            <a:off x="965200" y="3690606"/>
            <a:ext cx="4131717" cy="2495211"/>
          </a:xfrm>
          <a:prstGeom prst="rect">
            <a:avLst/>
          </a:prstGeom>
          <a:noFill/>
          <a:ln w="53975">
            <a:solidFill>
              <a:schemeClr val="bg1"/>
            </a:solidFill>
          </a:ln>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0" y="4362787"/>
            <a:ext cx="12192000" cy="2495213"/>
          </a:xfrm>
          <a:prstGeom prst="rect">
            <a:avLst/>
          </a:prstGeom>
          <a:gradFill flip="none" rotWithShape="1">
            <a:gsLst>
              <a:gs pos="0">
                <a:srgbClr val="FFC000"/>
              </a:gs>
              <a:gs pos="87000">
                <a:srgbClr val="D36918"/>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graphicFrame>
        <p:nvGraphicFramePr>
          <p:cNvPr id="10" name="Object 4"/>
          <p:cNvGraphicFramePr>
            <a:graphicFrameLocks noChangeAspect="1"/>
          </p:cNvGraphicFramePr>
          <p:nvPr/>
        </p:nvGraphicFramePr>
        <p:xfrm>
          <a:off x="965200" y="3675649"/>
          <a:ext cx="3124241" cy="2329050"/>
        </p:xfrm>
        <a:graphic>
          <a:graphicData uri="http://schemas.openxmlformats.org/presentationml/2006/ole">
            <mc:AlternateContent xmlns:mc="http://schemas.openxmlformats.org/markup-compatibility/2006">
              <mc:Choice xmlns:v="urn:schemas-microsoft-com:vml" Requires="v">
                <p:oleObj r:id="rId2" imgW="2914650" imgH="2352675" progId="Paint.Picture">
                  <p:embed/>
                </p:oleObj>
              </mc:Choice>
              <mc:Fallback>
                <p:oleObj r:id="rId2" imgW="2914650" imgH="2352675" progId="Paint.Picture">
                  <p:embed/>
                  <p:pic>
                    <p:nvPicPr>
                      <p:cNvPr id="0" name="Object 4"/>
                      <p:cNvPicPr/>
                      <p:nvPr/>
                    </p:nvPicPr>
                    <p:blipFill>
                      <a:blip r:embed="rId3"/>
                      <a:stretch>
                        <a:fillRect/>
                      </a:stretch>
                    </p:blipFill>
                    <p:spPr>
                      <a:xfrm>
                        <a:off x="965200" y="3675649"/>
                        <a:ext cx="3124241" cy="2329050"/>
                      </a:xfrm>
                      <a:prstGeom prst="rect">
                        <a:avLst/>
                      </a:prstGeom>
                      <a:noFill/>
                      <a:ln w="38100">
                        <a:noFill/>
                        <a:miter/>
                      </a:ln>
                    </p:spPr>
                  </p:pic>
                </p:oleObj>
              </mc:Fallback>
            </mc:AlternateContent>
          </a:graphicData>
        </a:graphic>
      </p:graphicFrame>
      <p:graphicFrame>
        <p:nvGraphicFramePr>
          <p:cNvPr id="11" name="Object 5"/>
          <p:cNvGraphicFramePr>
            <a:graphicFrameLocks noChangeAspect="1"/>
          </p:cNvGraphicFramePr>
          <p:nvPr/>
        </p:nvGraphicFramePr>
        <p:xfrm>
          <a:off x="5070553" y="3675649"/>
          <a:ext cx="3070167" cy="2329050"/>
        </p:xfrm>
        <a:graphic>
          <a:graphicData uri="http://schemas.openxmlformats.org/presentationml/2006/ole">
            <mc:AlternateContent xmlns:mc="http://schemas.openxmlformats.org/markup-compatibility/2006">
              <mc:Choice xmlns:v="urn:schemas-microsoft-com:vml" Requires="v">
                <p:oleObj r:id="rId4" imgW="2971800" imgH="2619375" progId="Paint.Picture">
                  <p:embed/>
                </p:oleObj>
              </mc:Choice>
              <mc:Fallback>
                <p:oleObj r:id="rId4" imgW="2971800" imgH="2619375" progId="Paint.Picture">
                  <p:embed/>
                  <p:pic>
                    <p:nvPicPr>
                      <p:cNvPr id="0" name="Object 5"/>
                      <p:cNvPicPr/>
                      <p:nvPr/>
                    </p:nvPicPr>
                    <p:blipFill>
                      <a:blip r:embed="rId5"/>
                      <a:stretch>
                        <a:fillRect/>
                      </a:stretch>
                    </p:blipFill>
                    <p:spPr>
                      <a:xfrm>
                        <a:off x="5070553" y="3675649"/>
                        <a:ext cx="3070167" cy="2329050"/>
                      </a:xfrm>
                      <a:prstGeom prst="rect">
                        <a:avLst/>
                      </a:prstGeom>
                      <a:noFill/>
                      <a:ln w="38100">
                        <a:noFill/>
                        <a:miter/>
                      </a:ln>
                    </p:spPr>
                  </p:pic>
                </p:oleObj>
              </mc:Fallback>
            </mc:AlternateContent>
          </a:graphicData>
        </a:graphic>
      </p:graphicFrame>
      <p:grpSp>
        <p:nvGrpSpPr>
          <p:cNvPr id="12" name="组合 11"/>
          <p:cNvGrpSpPr/>
          <p:nvPr/>
        </p:nvGrpSpPr>
        <p:grpSpPr>
          <a:xfrm>
            <a:off x="965200" y="853301"/>
            <a:ext cx="7391519" cy="2601551"/>
            <a:chOff x="7640883" y="2656701"/>
            <a:chExt cx="7391519" cy="2601551"/>
          </a:xfrm>
        </p:grpSpPr>
        <p:sp>
          <p:nvSpPr>
            <p:cNvPr id="13" name="矩形 12"/>
            <p:cNvSpPr/>
            <p:nvPr/>
          </p:nvSpPr>
          <p:spPr>
            <a:xfrm>
              <a:off x="7666283" y="3542269"/>
              <a:ext cx="7366119" cy="1715983"/>
            </a:xfrm>
            <a:prstGeom prst="rect">
              <a:avLst/>
            </a:prstGeom>
          </p:spPr>
          <p:txBody>
            <a:bodyPr wrap="none">
              <a:spAutoFit/>
            </a:bodyPr>
            <a:lstStyle/>
            <a:p>
              <a:pPr>
                <a:lnSpc>
                  <a:spcPct val="150000"/>
                </a:lnSpc>
              </a:pP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“干簧管”是一种能够感知磁场的传感器</a:t>
              </a:r>
              <a:endParaRPr lang="en-US" altLang="zh-CN" sz="2000"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a:p>
              <a:pPr>
                <a:lnSpc>
                  <a:spcPct val="150000"/>
                </a:lnSpc>
              </a:pPr>
              <a:r>
                <a:rPr lang="en-US" altLang="zh-CN"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a:t>
              </a: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探究归纳</a:t>
              </a:r>
              <a:r>
                <a:rPr lang="en-US" altLang="zh-CN"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a:t>
              </a: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传感器是指这样一类元件：</a:t>
              </a:r>
              <a:endParaRPr lang="en-US" altLang="zh-CN" sz="2000"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a:p>
              <a:pPr>
                <a:lnSpc>
                  <a:spcPct val="150000"/>
                </a:lnSpc>
              </a:pPr>
              <a:r>
                <a:rPr lang="zh-CN" altLang="en-US" sz="1600" dirty="0">
                  <a:solidFill>
                    <a:schemeClr val="tx1">
                      <a:lumMod val="65000"/>
                      <a:lumOff val="35000"/>
                    </a:schemeClr>
                  </a:solidFill>
                  <a:latin typeface="思源黑体 CN Light" panose="020B0300000000000000" pitchFamily="34" charset="-122"/>
                  <a:ea typeface="思源黑体 CN Light" panose="020B0300000000000000" pitchFamily="34" charset="-122"/>
                </a:rPr>
                <a:t>它能够感受诸如力、温度、光、声、化学成分等物理量，</a:t>
              </a:r>
              <a:endParaRPr lang="en-US" altLang="zh-CN" sz="1600" dirty="0">
                <a:solidFill>
                  <a:schemeClr val="tx1">
                    <a:lumMod val="65000"/>
                    <a:lumOff val="35000"/>
                  </a:schemeClr>
                </a:solidFill>
                <a:latin typeface="思源黑体 CN Light" panose="020B0300000000000000" pitchFamily="34" charset="-122"/>
                <a:ea typeface="思源黑体 CN Light" panose="020B0300000000000000" pitchFamily="34" charset="-122"/>
              </a:endParaRPr>
            </a:p>
            <a:p>
              <a:pPr>
                <a:lnSpc>
                  <a:spcPct val="150000"/>
                </a:lnSpc>
              </a:pPr>
              <a:r>
                <a:rPr lang="zh-CN" altLang="en-US" sz="1600" dirty="0">
                  <a:solidFill>
                    <a:schemeClr val="tx1">
                      <a:lumMod val="65000"/>
                      <a:lumOff val="35000"/>
                    </a:schemeClr>
                  </a:solidFill>
                  <a:latin typeface="思源黑体 CN Light" panose="020B0300000000000000" pitchFamily="34" charset="-122"/>
                  <a:ea typeface="思源黑体 CN Light" panose="020B0300000000000000" pitchFamily="34" charset="-122"/>
                </a:rPr>
                <a:t>并能把它们按照一定的规律转换成电压、电流等电学量，或转换为电路的通断。</a:t>
              </a:r>
            </a:p>
          </p:txBody>
        </p:sp>
        <p:sp>
          <p:nvSpPr>
            <p:cNvPr id="14" name="矩形 13"/>
            <p:cNvSpPr/>
            <p:nvPr/>
          </p:nvSpPr>
          <p:spPr>
            <a:xfrm>
              <a:off x="7640883" y="2656701"/>
              <a:ext cx="4801314" cy="646331"/>
            </a:xfrm>
            <a:prstGeom prst="rect">
              <a:avLst/>
            </a:prstGeom>
          </p:spPr>
          <p:txBody>
            <a:bodyPr wrap="none">
              <a:spAutoFit/>
            </a:bodyPr>
            <a:lstStyle/>
            <a:p>
              <a:r>
                <a:rPr lang="zh-CN" altLang="en-US" sz="3600" dirty="0">
                  <a:solidFill>
                    <a:srgbClr val="D36918"/>
                  </a:solidFill>
                  <a:latin typeface="思源黑体 CN Bold" panose="020B0800000000000000" pitchFamily="34" charset="-122"/>
                  <a:ea typeface="思源黑体 CN Bold" panose="020B0800000000000000" pitchFamily="34" charset="-122"/>
                </a:rPr>
                <a:t>探究一、什么是传感器</a:t>
              </a:r>
            </a:p>
          </p:txBody>
        </p:sp>
        <p:cxnSp>
          <p:nvCxnSpPr>
            <p:cNvPr id="15" name="直接连接符 14"/>
            <p:cNvCxnSpPr/>
            <p:nvPr/>
          </p:nvCxnSpPr>
          <p:spPr>
            <a:xfrm>
              <a:off x="7772400" y="3429000"/>
              <a:ext cx="41529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1" y="0"/>
            <a:ext cx="8712201" cy="1311708"/>
          </a:xfrm>
          <a:prstGeom prst="rect">
            <a:avLst/>
          </a:prstGeom>
          <a:gradFill flip="none" rotWithShape="1">
            <a:gsLst>
              <a:gs pos="0">
                <a:srgbClr val="FFC000"/>
              </a:gs>
              <a:gs pos="87000">
                <a:srgbClr val="D36918"/>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sp>
        <p:nvSpPr>
          <p:cNvPr id="3" name="Text Box 2"/>
          <p:cNvSpPr txBox="1"/>
          <p:nvPr/>
        </p:nvSpPr>
        <p:spPr>
          <a:xfrm>
            <a:off x="706045" y="375625"/>
            <a:ext cx="7675499" cy="646331"/>
          </a:xfrm>
          <a:prstGeom prst="rect">
            <a:avLst/>
          </a:prstGeom>
        </p:spPr>
        <p:txBody>
          <a:bodyPr wrap="none">
            <a:spAutoFit/>
          </a:bodyPr>
          <a:lstStyle>
            <a:defPPr>
              <a:defRPr lang="zh-CN"/>
            </a:defPPr>
            <a:lvl1pPr>
              <a:defRPr sz="3600">
                <a:solidFill>
                  <a:srgbClr val="D36918"/>
                </a:solidFill>
                <a:latin typeface="思源黑体 CN Bold" panose="020B0800000000000000" pitchFamily="34" charset="-122"/>
                <a:ea typeface="思源黑体 CN Bold" panose="020B0800000000000000" pitchFamily="34" charset="-122"/>
              </a:defRPr>
            </a:lvl1pPr>
          </a:lstStyle>
          <a:p>
            <a:r>
              <a:rPr lang="zh-CN" altLang="en-US" dirty="0">
                <a:solidFill>
                  <a:schemeClr val="bg1"/>
                </a:solidFill>
                <a:effectLst>
                  <a:outerShdw blurRad="38100" dist="38100" dir="2700000" algn="tl">
                    <a:srgbClr val="000000">
                      <a:alpha val="43137"/>
                    </a:srgbClr>
                  </a:outerShdw>
                </a:effectLst>
              </a:rPr>
              <a:t>传感器：非电学量→传感器→电学量 </a:t>
            </a:r>
          </a:p>
        </p:txBody>
      </p:sp>
      <p:grpSp>
        <p:nvGrpSpPr>
          <p:cNvPr id="5" name="Group 3"/>
          <p:cNvGrpSpPr/>
          <p:nvPr/>
        </p:nvGrpSpPr>
        <p:grpSpPr>
          <a:xfrm>
            <a:off x="678986" y="1811702"/>
            <a:ext cx="5032028" cy="2710298"/>
            <a:chOff x="1824" y="1056"/>
            <a:chExt cx="3091" cy="1920"/>
          </a:xfrm>
        </p:grpSpPr>
        <p:sp>
          <p:nvSpPr>
            <p:cNvPr id="6" name="Text Box 4"/>
            <p:cNvSpPr txBox="1"/>
            <p:nvPr/>
          </p:nvSpPr>
          <p:spPr>
            <a:xfrm>
              <a:off x="1824" y="1056"/>
              <a:ext cx="502" cy="1896"/>
            </a:xfrm>
            <a:prstGeom prst="rect">
              <a:avLst/>
            </a:prstGeom>
            <a:noFill/>
            <a:ln w="9525">
              <a:noFill/>
            </a:ln>
          </p:spPr>
          <p:txBody>
            <a:bodyPr>
              <a:spAutoFit/>
            </a:bodyPr>
            <a:lstStyle/>
            <a:p>
              <a:pPr>
                <a:spcBef>
                  <a:spcPct val="0"/>
                </a:spcBef>
              </a:pPr>
              <a:r>
                <a:rPr lang="zh-CN" altLang="en-US" sz="2095" b="1" dirty="0">
                  <a:solidFill>
                    <a:schemeClr val="tx1">
                      <a:lumMod val="65000"/>
                      <a:lumOff val="35000"/>
                    </a:schemeClr>
                  </a:solidFill>
                  <a:latin typeface="思源黑体 CN Bold" panose="020B0800000000000000" pitchFamily="34" charset="-122"/>
                  <a:ea typeface="思源黑体 CN Bold" panose="020B0800000000000000" pitchFamily="34" charset="-122"/>
                </a:rPr>
                <a:t>角度</a:t>
              </a:r>
            </a:p>
            <a:p>
              <a:pPr>
                <a:spcBef>
                  <a:spcPct val="0"/>
                </a:spcBef>
              </a:pPr>
              <a:r>
                <a:rPr lang="zh-CN" altLang="en-US" sz="2095" b="1" dirty="0">
                  <a:solidFill>
                    <a:schemeClr val="tx1">
                      <a:lumMod val="65000"/>
                      <a:lumOff val="35000"/>
                    </a:schemeClr>
                  </a:solidFill>
                  <a:latin typeface="思源黑体 CN Bold" panose="020B0800000000000000" pitchFamily="34" charset="-122"/>
                  <a:ea typeface="思源黑体 CN Bold" panose="020B0800000000000000" pitchFamily="34" charset="-122"/>
                </a:rPr>
                <a:t>位移</a:t>
              </a:r>
            </a:p>
            <a:p>
              <a:pPr>
                <a:spcBef>
                  <a:spcPct val="0"/>
                </a:spcBef>
              </a:pPr>
              <a:r>
                <a:rPr lang="zh-CN" altLang="en-US" sz="2095" b="1" dirty="0">
                  <a:solidFill>
                    <a:schemeClr val="tx1">
                      <a:lumMod val="65000"/>
                      <a:lumOff val="35000"/>
                    </a:schemeClr>
                  </a:solidFill>
                  <a:latin typeface="思源黑体 CN Bold" panose="020B0800000000000000" pitchFamily="34" charset="-122"/>
                  <a:ea typeface="思源黑体 CN Bold" panose="020B0800000000000000" pitchFamily="34" charset="-122"/>
                </a:rPr>
                <a:t>速度</a:t>
              </a:r>
            </a:p>
            <a:p>
              <a:pPr>
                <a:spcBef>
                  <a:spcPct val="0"/>
                </a:spcBef>
              </a:pPr>
              <a:r>
                <a:rPr lang="zh-CN" altLang="en-US" sz="2095" b="1" dirty="0">
                  <a:solidFill>
                    <a:schemeClr val="tx1">
                      <a:lumMod val="65000"/>
                      <a:lumOff val="35000"/>
                    </a:schemeClr>
                  </a:solidFill>
                  <a:latin typeface="思源黑体 CN Bold" panose="020B0800000000000000" pitchFamily="34" charset="-122"/>
                  <a:ea typeface="思源黑体 CN Bold" panose="020B0800000000000000" pitchFamily="34" charset="-122"/>
                </a:rPr>
                <a:t>压力</a:t>
              </a:r>
            </a:p>
            <a:p>
              <a:pPr>
                <a:spcBef>
                  <a:spcPct val="0"/>
                </a:spcBef>
              </a:pPr>
              <a:r>
                <a:rPr lang="zh-CN" altLang="en-US" sz="2095" b="1" dirty="0">
                  <a:solidFill>
                    <a:schemeClr val="tx1">
                      <a:lumMod val="65000"/>
                      <a:lumOff val="35000"/>
                    </a:schemeClr>
                  </a:solidFill>
                  <a:latin typeface="思源黑体 CN Bold" panose="020B0800000000000000" pitchFamily="34" charset="-122"/>
                  <a:ea typeface="思源黑体 CN Bold" panose="020B0800000000000000" pitchFamily="34" charset="-122"/>
                </a:rPr>
                <a:t>温度</a:t>
              </a:r>
            </a:p>
            <a:p>
              <a:pPr>
                <a:spcBef>
                  <a:spcPct val="0"/>
                </a:spcBef>
              </a:pPr>
              <a:r>
                <a:rPr lang="zh-CN" altLang="en-US" sz="2095" b="1" dirty="0">
                  <a:solidFill>
                    <a:schemeClr val="tx1">
                      <a:lumMod val="65000"/>
                      <a:lumOff val="35000"/>
                    </a:schemeClr>
                  </a:solidFill>
                  <a:latin typeface="思源黑体 CN Bold" panose="020B0800000000000000" pitchFamily="34" charset="-122"/>
                  <a:ea typeface="思源黑体 CN Bold" panose="020B0800000000000000" pitchFamily="34" charset="-122"/>
                </a:rPr>
                <a:t>湿度</a:t>
              </a:r>
            </a:p>
            <a:p>
              <a:pPr>
                <a:spcBef>
                  <a:spcPct val="0"/>
                </a:spcBef>
              </a:pPr>
              <a:r>
                <a:rPr lang="zh-CN" altLang="en-US" sz="2095" b="1" dirty="0">
                  <a:solidFill>
                    <a:schemeClr val="tx1">
                      <a:lumMod val="65000"/>
                      <a:lumOff val="35000"/>
                    </a:schemeClr>
                  </a:solidFill>
                  <a:latin typeface="思源黑体 CN Bold" panose="020B0800000000000000" pitchFamily="34" charset="-122"/>
                  <a:ea typeface="思源黑体 CN Bold" panose="020B0800000000000000" pitchFamily="34" charset="-122"/>
                </a:rPr>
                <a:t>声强</a:t>
              </a:r>
            </a:p>
            <a:p>
              <a:pPr>
                <a:spcBef>
                  <a:spcPct val="0"/>
                </a:spcBef>
              </a:pPr>
              <a:r>
                <a:rPr lang="zh-CN" altLang="en-US" sz="2095" b="1" dirty="0">
                  <a:solidFill>
                    <a:schemeClr val="tx1">
                      <a:lumMod val="65000"/>
                      <a:lumOff val="35000"/>
                    </a:schemeClr>
                  </a:solidFill>
                  <a:latin typeface="思源黑体 CN Bold" panose="020B0800000000000000" pitchFamily="34" charset="-122"/>
                  <a:ea typeface="思源黑体 CN Bold" panose="020B0800000000000000" pitchFamily="34" charset="-122"/>
                </a:rPr>
                <a:t>光照</a:t>
              </a:r>
            </a:p>
          </p:txBody>
        </p:sp>
        <p:sp>
          <p:nvSpPr>
            <p:cNvPr id="7" name="AutoShape 5"/>
            <p:cNvSpPr/>
            <p:nvPr/>
          </p:nvSpPr>
          <p:spPr>
            <a:xfrm>
              <a:off x="2256" y="1104"/>
              <a:ext cx="336" cy="1872"/>
            </a:xfrm>
            <a:prstGeom prst="rightBrace">
              <a:avLst>
                <a:gd name="adj1" fmla="val 46376"/>
                <a:gd name="adj2" fmla="val 50000"/>
              </a:avLst>
            </a:prstGeom>
            <a:noFill/>
            <a:ln w="9525" cap="flat" cmpd="sng">
              <a:solidFill>
                <a:schemeClr val="tx1"/>
              </a:solidFill>
              <a:prstDash val="solid"/>
              <a:headEnd type="none" w="med" len="med"/>
              <a:tailEnd type="none" w="med" len="med"/>
            </a:ln>
          </p:spPr>
          <p:txBody>
            <a:bodyPr wrap="none" anchor="ctr"/>
            <a:lstStyle/>
            <a:p>
              <a:endParaRPr lang="zh-CN" altLang="en-US" sz="2095"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p:txBody>
        </p:sp>
        <p:sp>
          <p:nvSpPr>
            <p:cNvPr id="8" name="Text Box 6"/>
            <p:cNvSpPr txBox="1"/>
            <p:nvPr/>
          </p:nvSpPr>
          <p:spPr>
            <a:xfrm>
              <a:off x="3132" y="1930"/>
              <a:ext cx="768" cy="336"/>
            </a:xfrm>
            <a:prstGeom prst="rect">
              <a:avLst/>
            </a:prstGeom>
            <a:noFill/>
            <a:ln w="9525" cap="flat" cmpd="sng">
              <a:solidFill>
                <a:srgbClr val="000000"/>
              </a:solidFill>
              <a:prstDash val="solid"/>
              <a:miter/>
              <a:headEnd type="none" w="med" len="med"/>
              <a:tailEnd type="none" w="med" len="med"/>
            </a:ln>
          </p:spPr>
          <p:txBody>
            <a:bodyPr/>
            <a:lstStyle/>
            <a:p>
              <a:pPr algn="just" eaLnBrk="0" hangingPunct="0">
                <a:spcBef>
                  <a:spcPct val="0"/>
                </a:spcBef>
              </a:pPr>
              <a:r>
                <a:rPr lang="en-US" altLang="zh-CN" sz="2095">
                  <a:solidFill>
                    <a:schemeClr val="tx1">
                      <a:lumMod val="65000"/>
                      <a:lumOff val="35000"/>
                    </a:schemeClr>
                  </a:solidFill>
                  <a:latin typeface="思源黑体 CN Bold" panose="020B0800000000000000" pitchFamily="34" charset="-122"/>
                  <a:ea typeface="思源黑体 CN Bold" panose="020B0800000000000000" pitchFamily="34" charset="-122"/>
                </a:rPr>
                <a:t> </a:t>
              </a:r>
              <a:r>
                <a:rPr lang="zh-CN" altLang="en-US" sz="2095" dirty="0">
                  <a:solidFill>
                    <a:schemeClr val="tx1">
                      <a:lumMod val="65000"/>
                      <a:lumOff val="35000"/>
                    </a:schemeClr>
                  </a:solidFill>
                  <a:latin typeface="思源黑体 CN Bold" panose="020B0800000000000000" pitchFamily="34" charset="-122"/>
                  <a:ea typeface="思源黑体 CN Bold" panose="020B0800000000000000" pitchFamily="34" charset="-122"/>
                </a:rPr>
                <a:t>传感器</a:t>
              </a:r>
            </a:p>
          </p:txBody>
        </p:sp>
        <p:sp>
          <p:nvSpPr>
            <p:cNvPr id="9" name="Line 7"/>
            <p:cNvSpPr/>
            <p:nvPr/>
          </p:nvSpPr>
          <p:spPr>
            <a:xfrm>
              <a:off x="2592" y="2064"/>
              <a:ext cx="480" cy="0"/>
            </a:xfrm>
            <a:prstGeom prst="line">
              <a:avLst/>
            </a:prstGeom>
            <a:ln w="9525" cap="flat" cmpd="sng">
              <a:solidFill>
                <a:schemeClr val="tx1"/>
              </a:solidFill>
              <a:prstDash val="solid"/>
              <a:headEnd type="none" w="med" len="med"/>
              <a:tailEnd type="triangle" w="med" len="med"/>
            </a:ln>
          </p:spPr>
          <p:txBody>
            <a:bodyPr/>
            <a:lstStyle/>
            <a:p>
              <a:endParaRPr lang="zh-CN" altLang="en-US"/>
            </a:p>
          </p:txBody>
        </p:sp>
        <p:sp>
          <p:nvSpPr>
            <p:cNvPr id="10" name="Line 8"/>
            <p:cNvSpPr/>
            <p:nvPr/>
          </p:nvSpPr>
          <p:spPr>
            <a:xfrm>
              <a:off x="3888" y="2064"/>
              <a:ext cx="432" cy="0"/>
            </a:xfrm>
            <a:prstGeom prst="line">
              <a:avLst/>
            </a:prstGeom>
            <a:ln w="9525" cap="flat" cmpd="sng">
              <a:solidFill>
                <a:schemeClr val="tx1"/>
              </a:solidFill>
              <a:prstDash val="solid"/>
              <a:headEnd type="none" w="med" len="med"/>
              <a:tailEnd type="triangle" w="med" len="med"/>
            </a:ln>
          </p:spPr>
          <p:txBody>
            <a:bodyPr/>
            <a:lstStyle/>
            <a:p>
              <a:endParaRPr lang="zh-CN" altLang="en-US"/>
            </a:p>
          </p:txBody>
        </p:sp>
        <p:sp>
          <p:nvSpPr>
            <p:cNvPr id="11" name="AutoShape 9"/>
            <p:cNvSpPr/>
            <p:nvPr/>
          </p:nvSpPr>
          <p:spPr>
            <a:xfrm>
              <a:off x="4320" y="1248"/>
              <a:ext cx="192" cy="1632"/>
            </a:xfrm>
            <a:prstGeom prst="leftBrace">
              <a:avLst>
                <a:gd name="adj1" fmla="val 70754"/>
                <a:gd name="adj2" fmla="val 50000"/>
              </a:avLst>
            </a:prstGeom>
            <a:noFill/>
            <a:ln w="9525" cap="flat" cmpd="sng">
              <a:solidFill>
                <a:schemeClr val="tx1"/>
              </a:solidFill>
              <a:prstDash val="solid"/>
              <a:headEnd type="none" w="med" len="med"/>
              <a:tailEnd type="none" w="med" len="med"/>
            </a:ln>
          </p:spPr>
          <p:txBody>
            <a:bodyPr wrap="none" anchor="ctr"/>
            <a:lstStyle/>
            <a:p>
              <a:endParaRPr lang="zh-CN" altLang="en-US" sz="2095"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p:txBody>
        </p:sp>
        <p:sp>
          <p:nvSpPr>
            <p:cNvPr id="12" name="Text Box 10"/>
            <p:cNvSpPr txBox="1"/>
            <p:nvPr/>
          </p:nvSpPr>
          <p:spPr>
            <a:xfrm>
              <a:off x="4428" y="1219"/>
              <a:ext cx="487" cy="1667"/>
            </a:xfrm>
            <a:prstGeom prst="rect">
              <a:avLst/>
            </a:prstGeom>
            <a:noFill/>
            <a:ln w="9525">
              <a:noFill/>
            </a:ln>
          </p:spPr>
          <p:txBody>
            <a:bodyPr wrap="square">
              <a:spAutoFit/>
            </a:bodyPr>
            <a:lstStyle/>
            <a:p>
              <a:pPr>
                <a:spcBef>
                  <a:spcPct val="0"/>
                </a:spcBef>
              </a:pPr>
              <a:r>
                <a:rPr lang="zh-CN" altLang="en-US" sz="2095" b="1" dirty="0">
                  <a:solidFill>
                    <a:schemeClr val="tx1">
                      <a:lumMod val="65000"/>
                      <a:lumOff val="35000"/>
                    </a:schemeClr>
                  </a:solidFill>
                  <a:latin typeface="思源黑体 CN Bold" panose="020B0800000000000000" pitchFamily="34" charset="-122"/>
                  <a:ea typeface="思源黑体 CN Bold" panose="020B0800000000000000" pitchFamily="34" charset="-122"/>
                </a:rPr>
                <a:t>电压</a:t>
              </a:r>
            </a:p>
            <a:p>
              <a:pPr>
                <a:spcBef>
                  <a:spcPct val="0"/>
                </a:spcBef>
              </a:pPr>
              <a:endParaRPr lang="zh-CN" altLang="en-US" sz="2095" b="1"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a:p>
              <a:pPr>
                <a:spcBef>
                  <a:spcPct val="0"/>
                </a:spcBef>
              </a:pPr>
              <a:r>
                <a:rPr lang="zh-CN" altLang="en-US" sz="2095" b="1" dirty="0">
                  <a:solidFill>
                    <a:schemeClr val="tx1">
                      <a:lumMod val="65000"/>
                      <a:lumOff val="35000"/>
                    </a:schemeClr>
                  </a:solidFill>
                  <a:latin typeface="思源黑体 CN Bold" panose="020B0800000000000000" pitchFamily="34" charset="-122"/>
                  <a:ea typeface="思源黑体 CN Bold" panose="020B0800000000000000" pitchFamily="34" charset="-122"/>
                </a:rPr>
                <a:t>电流</a:t>
              </a:r>
            </a:p>
            <a:p>
              <a:pPr>
                <a:spcBef>
                  <a:spcPct val="0"/>
                </a:spcBef>
              </a:pPr>
              <a:endParaRPr lang="zh-CN" altLang="en-US" sz="2095" b="1"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a:p>
              <a:pPr>
                <a:spcBef>
                  <a:spcPct val="0"/>
                </a:spcBef>
              </a:pPr>
              <a:r>
                <a:rPr lang="zh-CN" altLang="en-US" sz="2095" b="1" dirty="0">
                  <a:solidFill>
                    <a:schemeClr val="tx1">
                      <a:lumMod val="65000"/>
                      <a:lumOff val="35000"/>
                    </a:schemeClr>
                  </a:solidFill>
                  <a:latin typeface="思源黑体 CN Bold" panose="020B0800000000000000" pitchFamily="34" charset="-122"/>
                  <a:ea typeface="思源黑体 CN Bold" panose="020B0800000000000000" pitchFamily="34" charset="-122"/>
                </a:rPr>
                <a:t>电阻</a:t>
              </a:r>
            </a:p>
            <a:p>
              <a:pPr>
                <a:spcBef>
                  <a:spcPct val="0"/>
                </a:spcBef>
              </a:pPr>
              <a:endParaRPr lang="zh-CN" altLang="en-US" sz="2095" b="1"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a:p>
              <a:pPr>
                <a:spcBef>
                  <a:spcPct val="0"/>
                </a:spcBef>
              </a:pPr>
              <a:r>
                <a:rPr lang="zh-CN" altLang="en-US" sz="2095" b="1" dirty="0">
                  <a:solidFill>
                    <a:schemeClr val="tx1">
                      <a:lumMod val="65000"/>
                      <a:lumOff val="35000"/>
                    </a:schemeClr>
                  </a:solidFill>
                  <a:latin typeface="思源黑体 CN Bold" panose="020B0800000000000000" pitchFamily="34" charset="-122"/>
                  <a:ea typeface="思源黑体 CN Bold" panose="020B0800000000000000" pitchFamily="34" charset="-122"/>
                </a:rPr>
                <a:t>电容</a:t>
              </a:r>
            </a:p>
          </p:txBody>
        </p:sp>
      </p:grpSp>
      <p:grpSp>
        <p:nvGrpSpPr>
          <p:cNvPr id="13" name="组合 10259"/>
          <p:cNvGrpSpPr/>
          <p:nvPr/>
        </p:nvGrpSpPr>
        <p:grpSpPr>
          <a:xfrm>
            <a:off x="1382265" y="4874903"/>
            <a:ext cx="3873042" cy="1402656"/>
            <a:chOff x="1234" y="3024"/>
            <a:chExt cx="3261" cy="1181"/>
          </a:xfrm>
        </p:grpSpPr>
        <p:sp>
          <p:nvSpPr>
            <p:cNvPr id="14" name="矩形 10253"/>
            <p:cNvSpPr/>
            <p:nvPr/>
          </p:nvSpPr>
          <p:spPr>
            <a:xfrm>
              <a:off x="1234" y="3517"/>
              <a:ext cx="1151" cy="585"/>
            </a:xfrm>
            <a:prstGeom prst="rect">
              <a:avLst/>
            </a:prstGeom>
            <a:noFill/>
            <a:ln w="9525">
              <a:noFill/>
            </a:ln>
          </p:spPr>
          <p:txBody>
            <a:bodyPr wrap="square">
              <a:spAutoFit/>
            </a:bodyPr>
            <a:lstStyle/>
            <a:p>
              <a:pPr>
                <a:lnSpc>
                  <a:spcPct val="60000"/>
                </a:lnSpc>
              </a:pPr>
              <a:r>
                <a:rPr lang="zh-CN" altLang="en-US" sz="2095" b="1" dirty="0">
                  <a:solidFill>
                    <a:schemeClr val="tx1">
                      <a:lumMod val="65000"/>
                      <a:lumOff val="35000"/>
                    </a:schemeClr>
                  </a:solidFill>
                  <a:latin typeface="思源黑体 CN Bold" panose="020B0800000000000000" pitchFamily="34" charset="-122"/>
                  <a:ea typeface="思源黑体 CN Bold" panose="020B0800000000000000" pitchFamily="34" charset="-122"/>
                  <a:cs typeface="Times New Roman" panose="02020603050405020304" charset="0"/>
                </a:rPr>
                <a:t>非电学量</a:t>
              </a:r>
            </a:p>
            <a:p>
              <a:pPr>
                <a:lnSpc>
                  <a:spcPct val="60000"/>
                </a:lnSpc>
              </a:pPr>
              <a:r>
                <a:rPr lang="zh-CN" altLang="en-US" sz="2095" b="1" dirty="0">
                  <a:solidFill>
                    <a:schemeClr val="tx1">
                      <a:lumMod val="65000"/>
                      <a:lumOff val="35000"/>
                    </a:schemeClr>
                  </a:solidFill>
                  <a:latin typeface="思源黑体 CN Bold" panose="020B0800000000000000" pitchFamily="34" charset="-122"/>
                  <a:ea typeface="思源黑体 CN Bold" panose="020B0800000000000000" pitchFamily="34" charset="-122"/>
                  <a:cs typeface="Times New Roman" panose="02020603050405020304" charset="0"/>
                </a:rPr>
                <a:t>  </a:t>
              </a:r>
            </a:p>
            <a:p>
              <a:pPr>
                <a:lnSpc>
                  <a:spcPct val="60000"/>
                </a:lnSpc>
              </a:pPr>
              <a:r>
                <a:rPr lang="zh-CN" altLang="en-US" sz="2095" b="1" dirty="0">
                  <a:solidFill>
                    <a:schemeClr val="tx1">
                      <a:lumMod val="65000"/>
                      <a:lumOff val="35000"/>
                    </a:schemeClr>
                  </a:solidFill>
                  <a:latin typeface="思源黑体 CN Bold" panose="020B0800000000000000" pitchFamily="34" charset="-122"/>
                  <a:ea typeface="思源黑体 CN Bold" panose="020B0800000000000000" pitchFamily="34" charset="-122"/>
                  <a:cs typeface="Times New Roman" panose="02020603050405020304" charset="0"/>
                </a:rPr>
                <a:t>的变化 </a:t>
              </a:r>
            </a:p>
          </p:txBody>
        </p:sp>
        <p:sp>
          <p:nvSpPr>
            <p:cNvPr id="15" name="矩形 10254"/>
            <p:cNvSpPr/>
            <p:nvPr/>
          </p:nvSpPr>
          <p:spPr>
            <a:xfrm>
              <a:off x="3637" y="3502"/>
              <a:ext cx="858" cy="584"/>
            </a:xfrm>
            <a:prstGeom prst="rect">
              <a:avLst/>
            </a:prstGeom>
            <a:noFill/>
            <a:ln w="9525">
              <a:noFill/>
            </a:ln>
          </p:spPr>
          <p:txBody>
            <a:bodyPr wrap="square">
              <a:spAutoFit/>
            </a:bodyPr>
            <a:lstStyle/>
            <a:p>
              <a:pPr>
                <a:lnSpc>
                  <a:spcPct val="60000"/>
                </a:lnSpc>
              </a:pPr>
              <a:r>
                <a:rPr lang="zh-CN" altLang="en-US" sz="2095" b="1" dirty="0">
                  <a:solidFill>
                    <a:schemeClr val="tx1">
                      <a:lumMod val="65000"/>
                      <a:lumOff val="35000"/>
                    </a:schemeClr>
                  </a:solidFill>
                  <a:latin typeface="思源黑体 CN Bold" panose="020B0800000000000000" pitchFamily="34" charset="-122"/>
                  <a:ea typeface="思源黑体 CN Bold" panose="020B0800000000000000" pitchFamily="34" charset="-122"/>
                </a:rPr>
                <a:t>电学量</a:t>
              </a:r>
            </a:p>
            <a:p>
              <a:pPr>
                <a:lnSpc>
                  <a:spcPct val="60000"/>
                </a:lnSpc>
              </a:pPr>
              <a:endParaRPr lang="zh-CN" altLang="en-US" sz="2095" b="1"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a:p>
              <a:pPr>
                <a:lnSpc>
                  <a:spcPct val="60000"/>
                </a:lnSpc>
              </a:pPr>
              <a:r>
                <a:rPr lang="zh-CN" altLang="en-US" sz="2095" b="1" dirty="0">
                  <a:solidFill>
                    <a:schemeClr val="tx1">
                      <a:lumMod val="65000"/>
                      <a:lumOff val="35000"/>
                    </a:schemeClr>
                  </a:solidFill>
                  <a:latin typeface="思源黑体 CN Bold" panose="020B0800000000000000" pitchFamily="34" charset="-122"/>
                  <a:ea typeface="思源黑体 CN Bold" panose="020B0800000000000000" pitchFamily="34" charset="-122"/>
                </a:rPr>
                <a:t>的变化</a:t>
              </a:r>
            </a:p>
          </p:txBody>
        </p:sp>
        <p:sp>
          <p:nvSpPr>
            <p:cNvPr id="16" name="上弧形箭头 10256"/>
            <p:cNvSpPr/>
            <p:nvPr/>
          </p:nvSpPr>
          <p:spPr>
            <a:xfrm>
              <a:off x="2385" y="3535"/>
              <a:ext cx="1316" cy="134"/>
            </a:xfrm>
            <a:prstGeom prst="curvedDownArrow">
              <a:avLst>
                <a:gd name="adj1" fmla="val 196417"/>
                <a:gd name="adj2" fmla="val 392835"/>
                <a:gd name="adj3" fmla="val 33324"/>
              </a:avLst>
            </a:prstGeom>
            <a:solidFill>
              <a:schemeClr val="tx2"/>
            </a:solidFill>
            <a:ln w="9525" cap="flat" cmpd="sng">
              <a:solidFill>
                <a:srgbClr val="000000"/>
              </a:solidFill>
              <a:prstDash val="solid"/>
              <a:miter/>
              <a:headEnd type="none" w="med" len="med"/>
              <a:tailEnd type="none" w="med" len="med"/>
            </a:ln>
          </p:spPr>
          <p:txBody>
            <a:bodyPr/>
            <a:lstStyle/>
            <a:p>
              <a:endParaRPr lang="zh-CN" altLang="en-US" sz="100"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p:txBody>
        </p:sp>
        <p:sp>
          <p:nvSpPr>
            <p:cNvPr id="17" name="下弧形箭头 10257"/>
            <p:cNvSpPr/>
            <p:nvPr/>
          </p:nvSpPr>
          <p:spPr>
            <a:xfrm flipH="1">
              <a:off x="2278" y="3793"/>
              <a:ext cx="1251" cy="181"/>
            </a:xfrm>
            <a:prstGeom prst="curvedUpArrow">
              <a:avLst>
                <a:gd name="adj1" fmla="val 138232"/>
                <a:gd name="adj2" fmla="val 276464"/>
                <a:gd name="adj3" fmla="val 33324"/>
              </a:avLst>
            </a:prstGeom>
            <a:solidFill>
              <a:srgbClr val="0000FF"/>
            </a:solidFill>
            <a:ln w="9525" cap="flat" cmpd="sng">
              <a:solidFill>
                <a:srgbClr val="000000"/>
              </a:solidFill>
              <a:prstDash val="solid"/>
              <a:miter/>
              <a:headEnd type="none" w="med" len="med"/>
              <a:tailEnd type="none" w="med" len="med"/>
            </a:ln>
          </p:spPr>
          <p:txBody>
            <a:bodyPr/>
            <a:lstStyle/>
            <a:p>
              <a:endParaRPr lang="zh-CN" altLang="en-US" sz="100"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p:txBody>
        </p:sp>
        <p:sp>
          <p:nvSpPr>
            <p:cNvPr id="18" name="矩形 10258"/>
            <p:cNvSpPr/>
            <p:nvPr/>
          </p:nvSpPr>
          <p:spPr>
            <a:xfrm>
              <a:off x="2664" y="3024"/>
              <a:ext cx="672" cy="1181"/>
            </a:xfrm>
            <a:prstGeom prst="rect">
              <a:avLst/>
            </a:prstGeom>
            <a:noFill/>
            <a:ln w="9525">
              <a:noFill/>
            </a:ln>
          </p:spPr>
          <p:txBody>
            <a:bodyPr wrap="none">
              <a:spAutoFit/>
            </a:bodyPr>
            <a:lstStyle/>
            <a:p>
              <a:pPr>
                <a:lnSpc>
                  <a:spcPct val="220000"/>
                </a:lnSpc>
              </a:pPr>
              <a:r>
                <a:rPr lang="zh-CN" altLang="en-US" sz="2095" dirty="0">
                  <a:solidFill>
                    <a:schemeClr val="tx1">
                      <a:lumMod val="65000"/>
                      <a:lumOff val="35000"/>
                    </a:schemeClr>
                  </a:solidFill>
                  <a:latin typeface="思源黑体 CN Bold" panose="020B0800000000000000" pitchFamily="34" charset="-122"/>
                  <a:ea typeface="思源黑体 CN Bold" panose="020B0800000000000000" pitchFamily="34" charset="-122"/>
                </a:rPr>
                <a:t>转化</a:t>
              </a:r>
            </a:p>
            <a:p>
              <a:pPr>
                <a:lnSpc>
                  <a:spcPct val="220000"/>
                </a:lnSpc>
              </a:pPr>
              <a:r>
                <a:rPr lang="zh-CN" altLang="en-US" sz="2095" dirty="0">
                  <a:solidFill>
                    <a:schemeClr val="tx1">
                      <a:lumMod val="65000"/>
                      <a:lumOff val="35000"/>
                    </a:schemeClr>
                  </a:solidFill>
                  <a:latin typeface="思源黑体 CN Bold" panose="020B0800000000000000" pitchFamily="34" charset="-122"/>
                  <a:ea typeface="思源黑体 CN Bold" panose="020B0800000000000000" pitchFamily="34" charset="-122"/>
                </a:rPr>
                <a:t>反映 </a:t>
              </a:r>
            </a:p>
          </p:txBody>
        </p:sp>
      </p:grpSp>
      <p:grpSp>
        <p:nvGrpSpPr>
          <p:cNvPr id="35" name="Group 2"/>
          <p:cNvGrpSpPr/>
          <p:nvPr/>
        </p:nvGrpSpPr>
        <p:grpSpPr>
          <a:xfrm>
            <a:off x="6188756" y="2274842"/>
            <a:ext cx="5461469" cy="2944984"/>
            <a:chOff x="113" y="1344"/>
            <a:chExt cx="5085" cy="2208"/>
          </a:xfrm>
        </p:grpSpPr>
        <p:sp>
          <p:nvSpPr>
            <p:cNvPr id="36" name="Rectangle 3"/>
            <p:cNvSpPr/>
            <p:nvPr/>
          </p:nvSpPr>
          <p:spPr>
            <a:xfrm>
              <a:off x="1658" y="1344"/>
              <a:ext cx="2178" cy="1241"/>
            </a:xfrm>
            <a:prstGeom prst="rect">
              <a:avLst/>
            </a:prstGeom>
            <a:solidFill>
              <a:srgbClr val="0000FF"/>
            </a:solidFill>
            <a:ln w="9525"/>
            <a:scene3d>
              <a:camera prst="legacyObliqueTopRight">
                <a:rot lat="0" lon="0" rev="0"/>
              </a:camera>
              <a:lightRig rig="legacyFlat3" dir="b"/>
            </a:scene3d>
            <a:sp3d extrusionH="277800" prstMaterial="legacyMatte">
              <a:bevelT w="13500" h="13500" prst="angle"/>
              <a:bevelB w="13500" h="13500" prst="angle"/>
              <a:extrusionClr>
                <a:srgbClr val="0000FF"/>
              </a:extrusionClr>
            </a:sp3d>
          </p:spPr>
          <p:txBody>
            <a:bodyPr wrap="none" anchor="ctr">
              <a:flatTx/>
            </a:bodyPr>
            <a:lstStyle/>
            <a:p>
              <a:pPr algn="ctr"/>
              <a:endParaRPr lang="zh-CN" altLang="zh-CN" sz="16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sp>
          <p:nvSpPr>
            <p:cNvPr id="37" name="Rectangle 4"/>
            <p:cNvSpPr/>
            <p:nvPr/>
          </p:nvSpPr>
          <p:spPr>
            <a:xfrm>
              <a:off x="2081" y="1728"/>
              <a:ext cx="1233" cy="527"/>
            </a:xfrm>
            <a:prstGeom prst="rect">
              <a:avLst/>
            </a:prstGeom>
            <a:solidFill>
              <a:srgbClr val="669900"/>
            </a:solidFill>
            <a:ln w="9525"/>
            <a:scene3d>
              <a:camera prst="legacyObliqueTopRight">
                <a:rot lat="0" lon="0" rev="0"/>
              </a:camera>
              <a:lightRig rig="legacyFlat3" dir="b"/>
            </a:scene3d>
            <a:sp3d extrusionH="277800" prstMaterial="legacyMatte">
              <a:bevelT w="13500" h="13500" prst="angle"/>
              <a:bevelB w="13500" h="13500" prst="angle"/>
              <a:extrusionClr>
                <a:srgbClr val="669900"/>
              </a:extrusionClr>
            </a:sp3d>
          </p:spPr>
          <p:txBody>
            <a:bodyPr wrap="none" anchor="ctr">
              <a:flatTx/>
            </a:bodyPr>
            <a:lstStyle/>
            <a:p>
              <a:endParaRPr lang="zh-CN" altLang="en-US" sz="1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sp>
          <p:nvSpPr>
            <p:cNvPr id="38" name="Text Box 5"/>
            <p:cNvSpPr txBox="1"/>
            <p:nvPr/>
          </p:nvSpPr>
          <p:spPr>
            <a:xfrm>
              <a:off x="2245" y="2300"/>
              <a:ext cx="1209" cy="254"/>
            </a:xfrm>
            <a:prstGeom prst="rect">
              <a:avLst/>
            </a:prstGeom>
            <a:noFill/>
            <a:ln w="12700">
              <a:noFill/>
            </a:ln>
          </p:spPr>
          <p:txBody>
            <a:bodyPr wrap="square">
              <a:spAutoFit/>
            </a:bodyPr>
            <a:lstStyle/>
            <a:p>
              <a:r>
                <a:rPr lang="zh-CN" altLang="en-US" sz="16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转换电路</a:t>
              </a:r>
            </a:p>
          </p:txBody>
        </p:sp>
        <p:sp>
          <p:nvSpPr>
            <p:cNvPr id="39" name="AutoShape 6"/>
            <p:cNvSpPr>
              <a:spLocks noChangeArrowheads="1"/>
            </p:cNvSpPr>
            <p:nvPr/>
          </p:nvSpPr>
          <p:spPr bwMode="auto">
            <a:xfrm>
              <a:off x="3924" y="1784"/>
              <a:ext cx="480" cy="480"/>
            </a:xfrm>
            <a:prstGeom prst="rightArrow">
              <a:avLst>
                <a:gd name="adj1" fmla="val 50000"/>
                <a:gd name="adj2" fmla="val 25000"/>
              </a:avLst>
            </a:prstGeom>
            <a:solidFill>
              <a:schemeClr val="accent1"/>
            </a:solidFill>
            <a:ln w="12700" cap="sq">
              <a:solidFill>
                <a:schemeClr val="tx1"/>
              </a:solidFill>
              <a:miter lim="800000"/>
              <a:headEnd type="none" w="sm" len="sm"/>
              <a:tailEnd type="none" w="sm" len="sm"/>
            </a:ln>
            <a:effectLst>
              <a:outerShdw dist="107763" dir="18900000" algn="ctr" rotWithShape="0">
                <a:srgbClr val="FF33CC">
                  <a:alpha val="50000"/>
                </a:srgbClr>
              </a:outerShdw>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05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endParaRPr>
            </a:p>
          </p:txBody>
        </p:sp>
        <p:sp>
          <p:nvSpPr>
            <p:cNvPr id="40" name="Text Box 7"/>
            <p:cNvSpPr txBox="1"/>
            <p:nvPr/>
          </p:nvSpPr>
          <p:spPr>
            <a:xfrm>
              <a:off x="113" y="1438"/>
              <a:ext cx="812" cy="208"/>
            </a:xfrm>
            <a:prstGeom prst="rect">
              <a:avLst/>
            </a:prstGeom>
            <a:solidFill>
              <a:srgbClr val="669900"/>
            </a:solidFill>
            <a:ln w="9525"/>
            <a:scene3d>
              <a:camera prst="legacyObliqueTopRight">
                <a:rot lat="0" lon="0" rev="0"/>
              </a:camera>
              <a:lightRig rig="legacyFlat3" dir="b"/>
            </a:scene3d>
            <a:sp3d extrusionH="201600" prstMaterial="legacyMatte">
              <a:bevelT w="13500" h="13500" prst="angle"/>
              <a:bevelB w="13500" h="13500" prst="angle"/>
              <a:extrusionClr>
                <a:srgbClr val="669900"/>
              </a:extrusionClr>
            </a:sp3d>
          </p:spPr>
          <p:txBody>
            <a:bodyPr>
              <a:spAutoFit/>
              <a:flatTx/>
            </a:bodyPr>
            <a:lstStyle/>
            <a:p>
              <a:r>
                <a:rPr lang="zh-CN" altLang="en-US" sz="12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物理信息</a:t>
              </a:r>
            </a:p>
          </p:txBody>
        </p:sp>
        <p:sp>
          <p:nvSpPr>
            <p:cNvPr id="41" name="Text Box 8"/>
            <p:cNvSpPr txBox="1"/>
            <p:nvPr/>
          </p:nvSpPr>
          <p:spPr>
            <a:xfrm>
              <a:off x="113" y="1868"/>
              <a:ext cx="812" cy="208"/>
            </a:xfrm>
            <a:prstGeom prst="rect">
              <a:avLst/>
            </a:prstGeom>
            <a:solidFill>
              <a:srgbClr val="669900"/>
            </a:solidFill>
            <a:ln w="9525"/>
            <a:scene3d>
              <a:camera prst="legacyObliqueTopRight">
                <a:rot lat="0" lon="0" rev="0"/>
              </a:camera>
              <a:lightRig rig="legacyFlat3" dir="b"/>
            </a:scene3d>
            <a:sp3d extrusionH="201600" prstMaterial="legacyMatte">
              <a:bevelT w="13500" h="13500" prst="angle"/>
              <a:bevelB w="13500" h="13500" prst="angle"/>
              <a:extrusionClr>
                <a:srgbClr val="669900"/>
              </a:extrusionClr>
            </a:sp3d>
          </p:spPr>
          <p:txBody>
            <a:bodyPr>
              <a:spAutoFit/>
              <a:flatTx/>
            </a:bodyPr>
            <a:lstStyle/>
            <a:p>
              <a:r>
                <a:rPr lang="zh-CN" altLang="en-US" sz="12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化学信息</a:t>
              </a:r>
            </a:p>
          </p:txBody>
        </p:sp>
        <p:sp>
          <p:nvSpPr>
            <p:cNvPr id="42" name="Text Box 9"/>
            <p:cNvSpPr txBox="1"/>
            <p:nvPr/>
          </p:nvSpPr>
          <p:spPr>
            <a:xfrm>
              <a:off x="113" y="2300"/>
              <a:ext cx="812" cy="208"/>
            </a:xfrm>
            <a:prstGeom prst="rect">
              <a:avLst/>
            </a:prstGeom>
            <a:solidFill>
              <a:srgbClr val="669900"/>
            </a:solidFill>
            <a:ln w="9525"/>
            <a:scene3d>
              <a:camera prst="legacyObliqueTopRight">
                <a:rot lat="0" lon="0" rev="0"/>
              </a:camera>
              <a:lightRig rig="legacyFlat3" dir="b"/>
            </a:scene3d>
            <a:sp3d extrusionH="201600" prstMaterial="legacyMatte">
              <a:bevelT w="13500" h="13500" prst="angle"/>
              <a:bevelB w="13500" h="13500" prst="angle"/>
              <a:extrusionClr>
                <a:srgbClr val="669900"/>
              </a:extrusionClr>
            </a:sp3d>
          </p:spPr>
          <p:txBody>
            <a:bodyPr>
              <a:spAutoFit/>
              <a:flatTx/>
            </a:bodyPr>
            <a:lstStyle/>
            <a:p>
              <a:r>
                <a:rPr lang="zh-CN" altLang="en-US" sz="12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生物信息</a:t>
              </a:r>
            </a:p>
          </p:txBody>
        </p:sp>
        <p:sp>
          <p:nvSpPr>
            <p:cNvPr id="43" name="Text Box 10"/>
            <p:cNvSpPr txBox="1"/>
            <p:nvPr/>
          </p:nvSpPr>
          <p:spPr>
            <a:xfrm>
              <a:off x="4830" y="1525"/>
              <a:ext cx="368" cy="623"/>
            </a:xfrm>
            <a:prstGeom prst="rect">
              <a:avLst/>
            </a:prstGeom>
            <a:solidFill>
              <a:schemeClr val="accent1"/>
            </a:solidFill>
            <a:ln w="12700">
              <a:noFill/>
            </a:ln>
            <a:effectLst>
              <a:outerShdw dist="35921" dir="2699999" algn="ctr" rotWithShape="0">
                <a:srgbClr val="FF33CC"/>
              </a:outerShdw>
            </a:effectLst>
          </p:spPr>
          <p:txBody>
            <a:bodyPr wrap="square">
              <a:spAutoFit/>
            </a:bodyPr>
            <a:lstStyle/>
            <a:p>
              <a:r>
                <a:rPr lang="zh-CN" altLang="en-US" sz="1600" b="1">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电</a:t>
              </a:r>
            </a:p>
            <a:p>
              <a:r>
                <a:rPr lang="zh-CN" altLang="en-US" sz="1600" b="1">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信</a:t>
              </a:r>
            </a:p>
            <a:p>
              <a:r>
                <a:rPr lang="zh-CN" altLang="en-US" sz="1600" b="1">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号</a:t>
              </a:r>
            </a:p>
          </p:txBody>
        </p:sp>
        <p:sp>
          <p:nvSpPr>
            <p:cNvPr id="44" name="AutoShape 11"/>
            <p:cNvSpPr/>
            <p:nvPr/>
          </p:nvSpPr>
          <p:spPr bwMode="auto">
            <a:xfrm>
              <a:off x="4442" y="1525"/>
              <a:ext cx="384" cy="984"/>
            </a:xfrm>
            <a:prstGeom prst="leftBrace">
              <a:avLst>
                <a:gd name="adj1" fmla="val 21354"/>
                <a:gd name="adj2" fmla="val 50000"/>
              </a:avLst>
            </a:prstGeom>
            <a:solidFill>
              <a:schemeClr val="accent1"/>
            </a:solidFill>
            <a:ln w="12700" cap="sq">
              <a:solidFill>
                <a:schemeClr val="tx1"/>
              </a:solidFill>
              <a:round/>
              <a:headEnd type="none" w="sm" len="sm"/>
              <a:tailEnd type="none" w="sm" len="sm"/>
            </a:ln>
            <a:effectLst>
              <a:outerShdw dist="107763" dir="18900000" algn="ctr" rotWithShape="0">
                <a:srgbClr val="FF33CC">
                  <a:alpha val="50000"/>
                </a:srgbClr>
              </a:outerShdw>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05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endParaRPr>
            </a:p>
          </p:txBody>
        </p:sp>
        <p:sp>
          <p:nvSpPr>
            <p:cNvPr id="45" name="AutoShape 12"/>
            <p:cNvSpPr/>
            <p:nvPr/>
          </p:nvSpPr>
          <p:spPr bwMode="auto">
            <a:xfrm>
              <a:off x="938" y="1488"/>
              <a:ext cx="240" cy="960"/>
            </a:xfrm>
            <a:prstGeom prst="rightBrace">
              <a:avLst>
                <a:gd name="adj1" fmla="val 33333"/>
                <a:gd name="adj2" fmla="val 50000"/>
              </a:avLst>
            </a:prstGeom>
            <a:solidFill>
              <a:srgbClr val="669900"/>
            </a:solidFill>
            <a:ln w="12700" cap="sq">
              <a:solidFill>
                <a:schemeClr val="tx1"/>
              </a:solidFill>
              <a:round/>
              <a:headEnd type="none" w="sm" len="sm"/>
              <a:tailEnd type="none" w="sm" len="sm"/>
            </a:ln>
            <a:effectLst>
              <a:outerShdw dist="107763" dir="18900000" algn="ctr" rotWithShape="0">
                <a:srgbClr val="FF33CC">
                  <a:alpha val="50000"/>
                </a:srgbClr>
              </a:outerShdw>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05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endParaRPr>
            </a:p>
          </p:txBody>
        </p:sp>
        <p:sp>
          <p:nvSpPr>
            <p:cNvPr id="46" name="AutoShape 13"/>
            <p:cNvSpPr>
              <a:spLocks noChangeArrowheads="1"/>
            </p:cNvSpPr>
            <p:nvPr/>
          </p:nvSpPr>
          <p:spPr bwMode="auto">
            <a:xfrm>
              <a:off x="1213" y="1891"/>
              <a:ext cx="960" cy="19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2700" cap="sq">
              <a:solidFill>
                <a:schemeClr val="tx1"/>
              </a:solidFill>
              <a:miter lim="800000"/>
              <a:headEnd type="none" w="sm" len="sm"/>
              <a:tailEnd type="none" w="sm" len="sm"/>
            </a:ln>
            <a:effectLst>
              <a:outerShdw dist="107763" dir="18900000" algn="ctr" rotWithShape="0">
                <a:srgbClr val="FF33CC">
                  <a:alpha val="50000"/>
                </a:srgbClr>
              </a:outerShdw>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05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endParaRPr>
            </a:p>
          </p:txBody>
        </p:sp>
        <p:sp>
          <p:nvSpPr>
            <p:cNvPr id="47" name="Text Box 14"/>
            <p:cNvSpPr txBox="1"/>
            <p:nvPr/>
          </p:nvSpPr>
          <p:spPr>
            <a:xfrm>
              <a:off x="2225" y="1824"/>
              <a:ext cx="1090" cy="254"/>
            </a:xfrm>
            <a:prstGeom prst="rect">
              <a:avLst/>
            </a:prstGeom>
            <a:noFill/>
            <a:ln w="12700">
              <a:noFill/>
            </a:ln>
          </p:spPr>
          <p:txBody>
            <a:bodyPr wrap="square">
              <a:spAutoFit/>
            </a:bodyPr>
            <a:lstStyle/>
            <a:p>
              <a:r>
                <a:rPr lang="zh-CN" altLang="en-US" sz="16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敏感元件</a:t>
              </a:r>
            </a:p>
          </p:txBody>
        </p:sp>
        <p:sp>
          <p:nvSpPr>
            <p:cNvPr id="48" name="AutoShape 15"/>
            <p:cNvSpPr>
              <a:spLocks noChangeArrowheads="1"/>
            </p:cNvSpPr>
            <p:nvPr/>
          </p:nvSpPr>
          <p:spPr bwMode="auto">
            <a:xfrm rot="10166450">
              <a:off x="1310" y="2428"/>
              <a:ext cx="408" cy="931"/>
            </a:xfrm>
            <a:prstGeom prst="curvedLeftArrow">
              <a:avLst>
                <a:gd name="adj1" fmla="val 38147"/>
                <a:gd name="adj2" fmla="val 83785"/>
                <a:gd name="adj3" fmla="val 33333"/>
              </a:avLst>
            </a:prstGeom>
            <a:solidFill>
              <a:srgbClr val="6666FF"/>
            </a:solidFill>
            <a:ln w="9525">
              <a:solidFill>
                <a:srgbClr val="0000FF"/>
              </a:solidFill>
              <a:miter lim="800000"/>
            </a:ln>
            <a:effectLst>
              <a:outerShdw dist="107763" dir="13500000" algn="ctr" rotWithShape="0">
                <a:srgbClr val="FF33CC">
                  <a:alpha val="50000"/>
                </a:srgbClr>
              </a:outerShdw>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05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endParaRPr>
            </a:p>
          </p:txBody>
        </p:sp>
        <p:sp>
          <p:nvSpPr>
            <p:cNvPr id="49" name="Text Box 16"/>
            <p:cNvSpPr txBox="1"/>
            <p:nvPr/>
          </p:nvSpPr>
          <p:spPr>
            <a:xfrm>
              <a:off x="1754" y="3024"/>
              <a:ext cx="1056" cy="528"/>
            </a:xfrm>
            <a:prstGeom prst="rect">
              <a:avLst/>
            </a:prstGeom>
            <a:solidFill>
              <a:srgbClr val="33CCFF"/>
            </a:solidFill>
            <a:ln w="9525"/>
            <a:scene3d>
              <a:camera prst="legacyObliqueTopRight">
                <a:rot lat="0" lon="0" rev="0"/>
              </a:camera>
              <a:lightRig rig="legacyFlat3" dir="b"/>
            </a:scene3d>
            <a:sp3d extrusionH="201600" prstMaterial="legacyMatte">
              <a:bevelT w="13500" h="13500" prst="angle"/>
              <a:bevelB w="13500" h="13500" prst="angle"/>
              <a:extrusionClr>
                <a:srgbClr val="33CCFF"/>
              </a:extrusionClr>
            </a:sp3d>
          </p:spPr>
          <p:txBody>
            <a:bodyPr anchor="ctr" anchorCtr="1">
              <a:flatTx/>
            </a:bodyPr>
            <a:lstStyle/>
            <a:p>
              <a:pPr algn="ctr"/>
              <a:r>
                <a:rPr lang="zh-CN" altLang="en-US" sz="16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传感器</a:t>
              </a:r>
            </a:p>
          </p:txBody>
        </p:sp>
      </p:grpSp>
      <p:sp>
        <p:nvSpPr>
          <p:cNvPr id="50" name="Rectangle 17"/>
          <p:cNvSpPr/>
          <p:nvPr/>
        </p:nvSpPr>
        <p:spPr>
          <a:xfrm>
            <a:off x="8190802" y="1463733"/>
            <a:ext cx="2031325" cy="369332"/>
          </a:xfrm>
          <a:prstGeom prst="rect">
            <a:avLst/>
          </a:prstGeom>
        </p:spPr>
        <p:txBody>
          <a:bodyPr wrap="none">
            <a:spAutoFit/>
          </a:bodyPr>
          <a:lstStyle/>
          <a:p>
            <a:pPr algn="ctr"/>
            <a:r>
              <a:rPr lang="zh-CN" altLang="en-US" dirty="0">
                <a:solidFill>
                  <a:srgbClr val="D36918"/>
                </a:solidFill>
                <a:latin typeface="思源黑体 CN Bold" panose="020B0800000000000000" pitchFamily="34" charset="-122"/>
                <a:ea typeface="思源黑体 CN Bold" panose="020B0800000000000000" pitchFamily="34" charset="-122"/>
              </a:rPr>
              <a:t>传感器的工作原理</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anim calcmode="lin" valueType="num">
                                      <p:cBhvr>
                                        <p:cTn id="20" dur="500" fill="hold"/>
                                        <p:tgtEl>
                                          <p:spTgt spid="13"/>
                                        </p:tgtEl>
                                        <p:attrNameLst>
                                          <p:attrName>ppt_x</p:attrName>
                                        </p:attrNameLst>
                                      </p:cBhvr>
                                      <p:tavLst>
                                        <p:tav tm="0">
                                          <p:val>
                                            <p:strVal val="#ppt_x"/>
                                          </p:val>
                                        </p:tav>
                                        <p:tav tm="100000">
                                          <p:val>
                                            <p:strVal val="#ppt_x"/>
                                          </p:val>
                                        </p:tav>
                                      </p:tavLst>
                                    </p:anim>
                                    <p:anim calcmode="lin" valueType="num">
                                      <p:cBhvr>
                                        <p:cTn id="21" dur="5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anim calcmode="lin" valueType="num">
                                      <p:cBhvr>
                                        <p:cTn id="26" dur="500" fill="hold"/>
                                        <p:tgtEl>
                                          <p:spTgt spid="35"/>
                                        </p:tgtEl>
                                        <p:attrNameLst>
                                          <p:attrName>ppt_x</p:attrName>
                                        </p:attrNameLst>
                                      </p:cBhvr>
                                      <p:tavLst>
                                        <p:tav tm="0">
                                          <p:val>
                                            <p:strVal val="#ppt_x"/>
                                          </p:val>
                                        </p:tav>
                                        <p:tav tm="100000">
                                          <p:val>
                                            <p:strVal val="#ppt_x"/>
                                          </p:val>
                                        </p:tav>
                                      </p:tavLst>
                                    </p:anim>
                                    <p:anim calcmode="lin" valueType="num">
                                      <p:cBhvr>
                                        <p:cTn id="27"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4164504"/>
            <a:ext cx="12192000" cy="2693496"/>
          </a:xfrm>
          <a:prstGeom prst="rect">
            <a:avLst/>
          </a:prstGeom>
          <a:gradFill flip="none" rotWithShape="1">
            <a:gsLst>
              <a:gs pos="0">
                <a:srgbClr val="FFC000"/>
              </a:gs>
              <a:gs pos="87000">
                <a:srgbClr val="D36918"/>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pic>
        <p:nvPicPr>
          <p:cNvPr id="3" name="Picture 2" descr="pic_2107123"/>
          <p:cNvPicPr>
            <a:picLocks noChangeAspect="1"/>
          </p:cNvPicPr>
          <p:nvPr/>
        </p:nvPicPr>
        <p:blipFill>
          <a:blip r:embed="rId2"/>
          <a:srcRect b="8867"/>
          <a:stretch>
            <a:fillRect/>
          </a:stretch>
        </p:blipFill>
        <p:spPr>
          <a:xfrm>
            <a:off x="752064" y="846913"/>
            <a:ext cx="4801314" cy="2468818"/>
          </a:xfrm>
          <a:prstGeom prst="rect">
            <a:avLst/>
          </a:prstGeom>
          <a:noFill/>
          <a:ln w="9525">
            <a:noFill/>
          </a:ln>
        </p:spPr>
      </p:pic>
      <p:sp>
        <p:nvSpPr>
          <p:cNvPr id="5" name="Text Box 3"/>
          <p:cNvSpPr txBox="1"/>
          <p:nvPr/>
        </p:nvSpPr>
        <p:spPr>
          <a:xfrm>
            <a:off x="2286305" y="3554968"/>
            <a:ext cx="1732833" cy="414729"/>
          </a:xfrm>
          <a:prstGeom prst="rect">
            <a:avLst/>
          </a:prstGeom>
          <a:noFill/>
          <a:ln w="9525">
            <a:noFill/>
          </a:ln>
        </p:spPr>
        <p:txBody>
          <a:bodyPr>
            <a:spAutoFit/>
          </a:bodyPr>
          <a:lstStyle/>
          <a:p>
            <a:pPr algn="ctr">
              <a:spcBef>
                <a:spcPct val="0"/>
              </a:spcBef>
            </a:pPr>
            <a:r>
              <a:rPr lang="zh-CN" altLang="en-US" sz="2095" b="1" dirty="0">
                <a:solidFill>
                  <a:schemeClr val="tx1">
                    <a:lumMod val="65000"/>
                    <a:lumOff val="35000"/>
                  </a:schemeClr>
                </a:solidFill>
                <a:latin typeface="思源黑体 CN Bold" panose="020B0800000000000000" pitchFamily="34" charset="-122"/>
                <a:ea typeface="思源黑体 CN Bold" panose="020B0800000000000000" pitchFamily="34" charset="-122"/>
              </a:rPr>
              <a:t>各种传感器</a:t>
            </a:r>
          </a:p>
        </p:txBody>
      </p:sp>
      <p:grpSp>
        <p:nvGrpSpPr>
          <p:cNvPr id="6" name="组合 5"/>
          <p:cNvGrpSpPr/>
          <p:nvPr/>
        </p:nvGrpSpPr>
        <p:grpSpPr>
          <a:xfrm>
            <a:off x="972412" y="4551393"/>
            <a:ext cx="6981150" cy="1770554"/>
            <a:chOff x="7640883" y="2656701"/>
            <a:chExt cx="6981150" cy="1770554"/>
          </a:xfrm>
        </p:grpSpPr>
        <p:sp>
          <p:nvSpPr>
            <p:cNvPr id="7" name="矩形 6"/>
            <p:cNvSpPr/>
            <p:nvPr/>
          </p:nvSpPr>
          <p:spPr>
            <a:xfrm>
              <a:off x="7666283" y="3542269"/>
              <a:ext cx="6955750" cy="884986"/>
            </a:xfrm>
            <a:prstGeom prst="rect">
              <a:avLst/>
            </a:prstGeom>
          </p:spPr>
          <p:txBody>
            <a:bodyPr wrap="none">
              <a:spAutoFit/>
            </a:bodyPr>
            <a:lstStyle/>
            <a:p>
              <a:pPr>
                <a:lnSpc>
                  <a:spcPct val="150000"/>
                </a:lnSpc>
              </a:pPr>
              <a:r>
                <a:rPr lang="en-US" altLang="zh-CN" sz="20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1.</a:t>
              </a:r>
              <a:r>
                <a:rPr lang="zh-CN" altLang="en-US" sz="20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光敏电阻</a:t>
              </a:r>
            </a:p>
            <a:p>
              <a:pPr>
                <a:lnSpc>
                  <a:spcPct val="150000"/>
                </a:lnSpc>
              </a:pPr>
              <a:r>
                <a:rPr lang="zh-CN" altLang="en-US" sz="16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rPr>
                <a:t>将光敏电阻和多用表的欧姆挡相连，随着光照不同，欧姆表示数有何变化？</a:t>
              </a:r>
            </a:p>
          </p:txBody>
        </p:sp>
        <p:sp>
          <p:nvSpPr>
            <p:cNvPr id="8" name="矩形 7"/>
            <p:cNvSpPr/>
            <p:nvPr/>
          </p:nvSpPr>
          <p:spPr>
            <a:xfrm>
              <a:off x="7640883" y="2656701"/>
              <a:ext cx="4801314" cy="646331"/>
            </a:xfrm>
            <a:prstGeom prst="rect">
              <a:avLst/>
            </a:prstGeom>
          </p:spPr>
          <p:txBody>
            <a:bodyPr wrap="none">
              <a:spAutoFit/>
            </a:bodyPr>
            <a:lstStyle/>
            <a:p>
              <a:r>
                <a:rPr lang="zh-CN" altLang="en-US" sz="36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探究二、常用敏感元件</a:t>
              </a:r>
            </a:p>
          </p:txBody>
        </p:sp>
        <p:cxnSp>
          <p:nvCxnSpPr>
            <p:cNvPr id="9" name="直接连接符 8"/>
            <p:cNvCxnSpPr/>
            <p:nvPr/>
          </p:nvCxnSpPr>
          <p:spPr>
            <a:xfrm>
              <a:off x="7772400" y="3429000"/>
              <a:ext cx="52714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0" name="Picture 4" descr="pic_2107131"/>
          <p:cNvPicPr>
            <a:picLocks noChangeAspect="1"/>
          </p:cNvPicPr>
          <p:nvPr/>
        </p:nvPicPr>
        <p:blipFill>
          <a:blip r:embed="rId3"/>
          <a:srcRect b="10918"/>
          <a:stretch>
            <a:fillRect/>
          </a:stretch>
        </p:blipFill>
        <p:spPr>
          <a:xfrm>
            <a:off x="8840302" y="1022281"/>
            <a:ext cx="2379286" cy="2388908"/>
          </a:xfrm>
          <a:prstGeom prst="rect">
            <a:avLst/>
          </a:prstGeom>
          <a:noFill/>
          <a:ln w="9525">
            <a:noFill/>
          </a:ln>
        </p:spPr>
      </p:pic>
      <p:pic>
        <p:nvPicPr>
          <p:cNvPr id="11" name="Picture 6" descr="gggg"/>
          <p:cNvPicPr>
            <a:picLocks noChangeAspect="1"/>
          </p:cNvPicPr>
          <p:nvPr/>
        </p:nvPicPr>
        <p:blipFill>
          <a:blip r:embed="rId4"/>
          <a:stretch>
            <a:fillRect/>
          </a:stretch>
        </p:blipFill>
        <p:spPr>
          <a:xfrm>
            <a:off x="6654126" y="3605995"/>
            <a:ext cx="4565462" cy="1890795"/>
          </a:xfrm>
          <a:prstGeom prst="rect">
            <a:avLst/>
          </a:prstGeom>
          <a:noFill/>
          <a:ln w="9525">
            <a:noFill/>
          </a:ln>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5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anim calcmode="lin" valueType="num">
                                      <p:cBhvr>
                                        <p:cTn id="26" dur="500" fill="hold"/>
                                        <p:tgtEl>
                                          <p:spTgt spid="11"/>
                                        </p:tgtEl>
                                        <p:attrNameLst>
                                          <p:attrName>ppt_x</p:attrName>
                                        </p:attrNameLst>
                                      </p:cBhvr>
                                      <p:tavLst>
                                        <p:tav tm="0">
                                          <p:val>
                                            <p:strVal val="#ppt_x"/>
                                          </p:val>
                                        </p:tav>
                                        <p:tav tm="100000">
                                          <p:val>
                                            <p:strVal val="#ppt_x"/>
                                          </p:val>
                                        </p:tav>
                                      </p:tavLst>
                                    </p:anim>
                                    <p:anim calcmode="lin" valueType="num">
                                      <p:cBhvr>
                                        <p:cTn id="27"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grpSp>
        <p:nvGrpSpPr>
          <p:cNvPr id="3" name="组合 2"/>
          <p:cNvGrpSpPr/>
          <p:nvPr/>
        </p:nvGrpSpPr>
        <p:grpSpPr>
          <a:xfrm>
            <a:off x="972412" y="677893"/>
            <a:ext cx="6269417" cy="2416885"/>
            <a:chOff x="7640883" y="2656701"/>
            <a:chExt cx="6269417" cy="2416885"/>
          </a:xfrm>
        </p:grpSpPr>
        <p:sp>
          <p:nvSpPr>
            <p:cNvPr id="5" name="矩形 4"/>
            <p:cNvSpPr/>
            <p:nvPr/>
          </p:nvSpPr>
          <p:spPr>
            <a:xfrm>
              <a:off x="7666283" y="3542269"/>
              <a:ext cx="6244017" cy="1531317"/>
            </a:xfrm>
            <a:prstGeom prst="rect">
              <a:avLst/>
            </a:prstGeom>
          </p:spPr>
          <p:txBody>
            <a:bodyPr wrap="none">
              <a:spAutoFit/>
            </a:bodyPr>
            <a:lstStyle/>
            <a:p>
              <a:pPr>
                <a:lnSpc>
                  <a:spcPct val="150000"/>
                </a:lnSpc>
              </a:pPr>
              <a:r>
                <a:rPr lang="zh-CN" altLang="en-US" sz="1600" dirty="0">
                  <a:solidFill>
                    <a:schemeClr val="tx1">
                      <a:lumMod val="65000"/>
                      <a:lumOff val="35000"/>
                    </a:schemeClr>
                  </a:solidFill>
                  <a:latin typeface="思源黑体 CN Light" panose="020B0300000000000000" pitchFamily="34" charset="-122"/>
                  <a:ea typeface="思源黑体 CN Light" panose="020B0300000000000000" pitchFamily="34" charset="-122"/>
                </a:rPr>
                <a:t>（</a:t>
              </a:r>
              <a:r>
                <a:rPr lang="en-US" altLang="zh-CN" sz="1600" dirty="0">
                  <a:solidFill>
                    <a:schemeClr val="tx1">
                      <a:lumMod val="65000"/>
                      <a:lumOff val="35000"/>
                    </a:schemeClr>
                  </a:solidFill>
                  <a:latin typeface="思源黑体 CN Light" panose="020B0300000000000000" pitchFamily="34" charset="-122"/>
                  <a:ea typeface="思源黑体 CN Light" panose="020B0300000000000000" pitchFamily="34" charset="-122"/>
                </a:rPr>
                <a:t>1</a:t>
              </a:r>
              <a:r>
                <a:rPr lang="zh-CN" altLang="en-US" sz="1600" dirty="0">
                  <a:solidFill>
                    <a:schemeClr val="tx1">
                      <a:lumMod val="65000"/>
                      <a:lumOff val="35000"/>
                    </a:schemeClr>
                  </a:solidFill>
                  <a:latin typeface="思源黑体 CN Light" panose="020B0300000000000000" pitchFamily="34" charset="-122"/>
                  <a:ea typeface="思源黑体 CN Light" panose="020B0300000000000000" pitchFamily="34" charset="-122"/>
                </a:rPr>
                <a:t>）光敏电阻的电阻率与什么有关？</a:t>
              </a:r>
            </a:p>
            <a:p>
              <a:pPr>
                <a:lnSpc>
                  <a:spcPct val="150000"/>
                </a:lnSpc>
              </a:pPr>
              <a:r>
                <a:rPr lang="zh-CN" altLang="en-US" sz="1600" dirty="0">
                  <a:solidFill>
                    <a:schemeClr val="tx1">
                      <a:lumMod val="65000"/>
                      <a:lumOff val="35000"/>
                    </a:schemeClr>
                  </a:solidFill>
                  <a:latin typeface="思源黑体 CN Light" panose="020B0300000000000000" pitchFamily="34" charset="-122"/>
                  <a:ea typeface="思源黑体 CN Light" panose="020B0300000000000000" pitchFamily="34" charset="-122"/>
                </a:rPr>
                <a:t>（</a:t>
              </a:r>
              <a:r>
                <a:rPr lang="en-US" altLang="zh-CN" sz="1600" dirty="0">
                  <a:solidFill>
                    <a:schemeClr val="tx1">
                      <a:lumMod val="65000"/>
                      <a:lumOff val="35000"/>
                    </a:schemeClr>
                  </a:solidFill>
                  <a:latin typeface="思源黑体 CN Light" panose="020B0300000000000000" pitchFamily="34" charset="-122"/>
                  <a:ea typeface="思源黑体 CN Light" panose="020B0300000000000000" pitchFamily="34" charset="-122"/>
                </a:rPr>
                <a:t>2</a:t>
              </a:r>
              <a:r>
                <a:rPr lang="zh-CN" altLang="en-US" sz="1600" dirty="0">
                  <a:solidFill>
                    <a:schemeClr val="tx1">
                      <a:lumMod val="65000"/>
                      <a:lumOff val="35000"/>
                    </a:schemeClr>
                  </a:solidFill>
                  <a:latin typeface="思源黑体 CN Light" panose="020B0300000000000000" pitchFamily="34" charset="-122"/>
                  <a:ea typeface="思源黑体 CN Light" panose="020B0300000000000000" pitchFamily="34" charset="-122"/>
                </a:rPr>
                <a:t>）光敏电阻受到光照时会发生什么变化？怎样解释？</a:t>
              </a:r>
            </a:p>
            <a:p>
              <a:pPr>
                <a:lnSpc>
                  <a:spcPct val="150000"/>
                </a:lnSpc>
              </a:pPr>
              <a:r>
                <a:rPr lang="zh-CN" altLang="en-US" sz="1600" dirty="0">
                  <a:solidFill>
                    <a:schemeClr val="tx1">
                      <a:lumMod val="65000"/>
                      <a:lumOff val="35000"/>
                    </a:schemeClr>
                  </a:solidFill>
                  <a:latin typeface="思源黑体 CN Light" panose="020B0300000000000000" pitchFamily="34" charset="-122"/>
                  <a:ea typeface="思源黑体 CN Light" panose="020B0300000000000000" pitchFamily="34" charset="-122"/>
                </a:rPr>
                <a:t>（</a:t>
              </a:r>
              <a:r>
                <a:rPr lang="en-US" altLang="zh-CN" sz="1600" dirty="0">
                  <a:solidFill>
                    <a:schemeClr val="tx1">
                      <a:lumMod val="65000"/>
                      <a:lumOff val="35000"/>
                    </a:schemeClr>
                  </a:solidFill>
                  <a:latin typeface="思源黑体 CN Light" panose="020B0300000000000000" pitchFamily="34" charset="-122"/>
                  <a:ea typeface="思源黑体 CN Light" panose="020B0300000000000000" pitchFamily="34" charset="-122"/>
                </a:rPr>
                <a:t>3</a:t>
              </a:r>
              <a:r>
                <a:rPr lang="zh-CN" altLang="en-US" sz="1600" dirty="0">
                  <a:solidFill>
                    <a:schemeClr val="tx1">
                      <a:lumMod val="65000"/>
                      <a:lumOff val="35000"/>
                    </a:schemeClr>
                  </a:solidFill>
                  <a:latin typeface="思源黑体 CN Light" panose="020B0300000000000000" pitchFamily="34" charset="-122"/>
                  <a:ea typeface="思源黑体 CN Light" panose="020B0300000000000000" pitchFamily="34" charset="-122"/>
                </a:rPr>
                <a:t>）光敏电阻能够将什么量转换为什么量？</a:t>
              </a:r>
            </a:p>
            <a:p>
              <a:pPr>
                <a:lnSpc>
                  <a:spcPct val="150000"/>
                </a:lnSpc>
              </a:pPr>
              <a:r>
                <a:rPr lang="zh-CN" altLang="en-US" sz="1600" dirty="0">
                  <a:solidFill>
                    <a:schemeClr val="tx1">
                      <a:lumMod val="65000"/>
                      <a:lumOff val="35000"/>
                    </a:schemeClr>
                  </a:solidFill>
                  <a:latin typeface="思源黑体 CN Light" panose="020B0300000000000000" pitchFamily="34" charset="-122"/>
                  <a:ea typeface="思源黑体 CN Light" panose="020B0300000000000000" pitchFamily="34" charset="-122"/>
                </a:rPr>
                <a:t>（</a:t>
              </a:r>
              <a:r>
                <a:rPr lang="en-US" altLang="zh-CN" sz="1600" dirty="0">
                  <a:solidFill>
                    <a:schemeClr val="tx1">
                      <a:lumMod val="65000"/>
                      <a:lumOff val="35000"/>
                    </a:schemeClr>
                  </a:solidFill>
                  <a:latin typeface="思源黑体 CN Light" panose="020B0300000000000000" pitchFamily="34" charset="-122"/>
                  <a:ea typeface="思源黑体 CN Light" panose="020B0300000000000000" pitchFamily="34" charset="-122"/>
                </a:rPr>
                <a:t>4</a:t>
              </a:r>
              <a:r>
                <a:rPr lang="zh-CN" altLang="en-US" sz="1600" dirty="0">
                  <a:solidFill>
                    <a:schemeClr val="tx1">
                      <a:lumMod val="65000"/>
                      <a:lumOff val="35000"/>
                    </a:schemeClr>
                  </a:solidFill>
                  <a:latin typeface="思源黑体 CN Light" panose="020B0300000000000000" pitchFamily="34" charset="-122"/>
                  <a:ea typeface="思源黑体 CN Light" panose="020B0300000000000000" pitchFamily="34" charset="-122"/>
                </a:rPr>
                <a:t>）如图所示，随着光照强度的增加，多用表的指针将如何偏转？</a:t>
              </a:r>
            </a:p>
          </p:txBody>
        </p:sp>
        <p:sp>
          <p:nvSpPr>
            <p:cNvPr id="6" name="矩形 5"/>
            <p:cNvSpPr/>
            <p:nvPr/>
          </p:nvSpPr>
          <p:spPr>
            <a:xfrm>
              <a:off x="7640883" y="2656701"/>
              <a:ext cx="6186309" cy="646331"/>
            </a:xfrm>
            <a:prstGeom prst="rect">
              <a:avLst/>
            </a:prstGeom>
          </p:spPr>
          <p:txBody>
            <a:bodyPr wrap="none">
              <a:spAutoFit/>
            </a:bodyPr>
            <a:lstStyle/>
            <a:p>
              <a:r>
                <a:rPr lang="zh-CN" altLang="en-US" sz="3600" dirty="0">
                  <a:solidFill>
                    <a:srgbClr val="D36918"/>
                  </a:solidFill>
                  <a:latin typeface="思源黑体 CN Bold" panose="020B0800000000000000" pitchFamily="34" charset="-122"/>
                  <a:ea typeface="思源黑体 CN Bold" panose="020B0800000000000000" pitchFamily="34" charset="-122"/>
                </a:rPr>
                <a:t>根据演示实验思考以下问题：</a:t>
              </a:r>
            </a:p>
          </p:txBody>
        </p:sp>
        <p:cxnSp>
          <p:nvCxnSpPr>
            <p:cNvPr id="7" name="直接连接符 6"/>
            <p:cNvCxnSpPr/>
            <p:nvPr/>
          </p:nvCxnSpPr>
          <p:spPr>
            <a:xfrm>
              <a:off x="7772400" y="3429000"/>
              <a:ext cx="41529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8" name="Group 15"/>
          <p:cNvGrpSpPr/>
          <p:nvPr/>
        </p:nvGrpSpPr>
        <p:grpSpPr>
          <a:xfrm>
            <a:off x="1103929" y="4254219"/>
            <a:ext cx="3028597" cy="1437100"/>
            <a:chOff x="1441" y="2856"/>
            <a:chExt cx="2550" cy="1210"/>
          </a:xfrm>
        </p:grpSpPr>
        <p:sp>
          <p:nvSpPr>
            <p:cNvPr id="9" name="Rectangle 3"/>
            <p:cNvSpPr/>
            <p:nvPr/>
          </p:nvSpPr>
          <p:spPr>
            <a:xfrm>
              <a:off x="1792" y="3075"/>
              <a:ext cx="2199" cy="991"/>
            </a:xfrm>
            <a:prstGeom prst="rect">
              <a:avLst/>
            </a:prstGeom>
            <a:solidFill>
              <a:srgbClr val="FFFFFF"/>
            </a:solidFill>
            <a:ln w="9525" cap="flat" cmpd="sng">
              <a:solidFill>
                <a:srgbClr val="000000"/>
              </a:solidFill>
              <a:prstDash val="solid"/>
              <a:miter/>
              <a:headEnd type="none" w="med" len="med"/>
              <a:tailEnd type="none" w="med" len="med"/>
            </a:ln>
          </p:spPr>
          <p:txBody>
            <a:bodyPr/>
            <a:lstStyle/>
            <a:p>
              <a:pPr algn="ctr"/>
              <a:endParaRPr lang="zh-CN" altLang="en-US" sz="100"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p:txBody>
        </p:sp>
        <p:sp>
          <p:nvSpPr>
            <p:cNvPr id="10" name="Rectangle 4"/>
            <p:cNvSpPr/>
            <p:nvPr/>
          </p:nvSpPr>
          <p:spPr>
            <a:xfrm>
              <a:off x="1682" y="3361"/>
              <a:ext cx="220" cy="495"/>
            </a:xfrm>
            <a:prstGeom prst="rect">
              <a:avLst/>
            </a:prstGeom>
            <a:solidFill>
              <a:srgbClr val="FFFFFF"/>
            </a:solidFill>
            <a:ln w="9525" cap="flat" cmpd="sng">
              <a:solidFill>
                <a:srgbClr val="000000"/>
              </a:solidFill>
              <a:prstDash val="solid"/>
              <a:miter/>
              <a:headEnd type="none" w="med" len="med"/>
              <a:tailEnd type="none" w="med" len="med"/>
            </a:ln>
          </p:spPr>
          <p:txBody>
            <a:bodyPr/>
            <a:lstStyle/>
            <a:p>
              <a:pPr algn="ctr"/>
              <a:endParaRPr lang="zh-CN" altLang="en-US" sz="100"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p:txBody>
        </p:sp>
        <p:grpSp>
          <p:nvGrpSpPr>
            <p:cNvPr id="11" name="Group 5"/>
            <p:cNvGrpSpPr/>
            <p:nvPr/>
          </p:nvGrpSpPr>
          <p:grpSpPr>
            <a:xfrm>
              <a:off x="1441" y="3393"/>
              <a:ext cx="220" cy="546"/>
              <a:chOff x="6585" y="9972"/>
              <a:chExt cx="180" cy="516"/>
            </a:xfrm>
          </p:grpSpPr>
          <p:grpSp>
            <p:nvGrpSpPr>
              <p:cNvPr id="14" name="Group 6"/>
              <p:cNvGrpSpPr/>
              <p:nvPr/>
            </p:nvGrpSpPr>
            <p:grpSpPr>
              <a:xfrm>
                <a:off x="6585" y="9972"/>
                <a:ext cx="180" cy="288"/>
                <a:chOff x="6120" y="10488"/>
                <a:chExt cx="180" cy="288"/>
              </a:xfrm>
            </p:grpSpPr>
            <p:sp>
              <p:nvSpPr>
                <p:cNvPr id="18" name="Line 7"/>
                <p:cNvSpPr/>
                <p:nvPr/>
              </p:nvSpPr>
              <p:spPr>
                <a:xfrm flipV="1">
                  <a:off x="6120" y="10488"/>
                  <a:ext cx="180" cy="156"/>
                </a:xfrm>
                <a:prstGeom prst="line">
                  <a:avLst/>
                </a:prstGeom>
                <a:ln w="9525" cap="flat" cmpd="sng">
                  <a:solidFill>
                    <a:srgbClr val="000000"/>
                  </a:solidFill>
                  <a:prstDash val="solid"/>
                  <a:headEnd type="none" w="med" len="med"/>
                  <a:tailEnd type="triangle" w="sm" len="sm"/>
                </a:ln>
              </p:spPr>
              <p:txBody>
                <a:bodyPr/>
                <a:lstStyle/>
                <a:p>
                  <a:endParaRPr lang="zh-CN" altLang="en-US"/>
                </a:p>
              </p:txBody>
            </p:sp>
            <p:sp>
              <p:nvSpPr>
                <p:cNvPr id="19" name="Line 8"/>
                <p:cNvSpPr/>
                <p:nvPr/>
              </p:nvSpPr>
              <p:spPr>
                <a:xfrm flipV="1">
                  <a:off x="6120" y="10620"/>
                  <a:ext cx="180" cy="156"/>
                </a:xfrm>
                <a:prstGeom prst="line">
                  <a:avLst/>
                </a:prstGeom>
                <a:ln w="9525" cap="flat" cmpd="sng">
                  <a:solidFill>
                    <a:srgbClr val="000000"/>
                  </a:solidFill>
                  <a:prstDash val="solid"/>
                  <a:headEnd type="none" w="med" len="med"/>
                  <a:tailEnd type="triangle" w="sm" len="sm"/>
                </a:ln>
              </p:spPr>
              <p:txBody>
                <a:bodyPr/>
                <a:lstStyle/>
                <a:p>
                  <a:endParaRPr lang="zh-CN" altLang="en-US"/>
                </a:p>
              </p:txBody>
            </p:sp>
          </p:grpSp>
          <p:grpSp>
            <p:nvGrpSpPr>
              <p:cNvPr id="15" name="Group 9"/>
              <p:cNvGrpSpPr/>
              <p:nvPr/>
            </p:nvGrpSpPr>
            <p:grpSpPr>
              <a:xfrm>
                <a:off x="6585" y="10200"/>
                <a:ext cx="180" cy="288"/>
                <a:chOff x="6120" y="10488"/>
                <a:chExt cx="180" cy="288"/>
              </a:xfrm>
            </p:grpSpPr>
            <p:sp>
              <p:nvSpPr>
                <p:cNvPr id="16" name="Line 10"/>
                <p:cNvSpPr/>
                <p:nvPr/>
              </p:nvSpPr>
              <p:spPr>
                <a:xfrm flipV="1">
                  <a:off x="6120" y="10488"/>
                  <a:ext cx="180" cy="156"/>
                </a:xfrm>
                <a:prstGeom prst="line">
                  <a:avLst/>
                </a:prstGeom>
                <a:ln w="9525" cap="flat" cmpd="sng">
                  <a:solidFill>
                    <a:srgbClr val="000000"/>
                  </a:solidFill>
                  <a:prstDash val="solid"/>
                  <a:headEnd type="none" w="med" len="med"/>
                  <a:tailEnd type="triangle" w="sm" len="sm"/>
                </a:ln>
              </p:spPr>
              <p:txBody>
                <a:bodyPr/>
                <a:lstStyle/>
                <a:p>
                  <a:endParaRPr lang="zh-CN" altLang="en-US"/>
                </a:p>
              </p:txBody>
            </p:sp>
            <p:sp>
              <p:nvSpPr>
                <p:cNvPr id="17" name="Line 11"/>
                <p:cNvSpPr/>
                <p:nvPr/>
              </p:nvSpPr>
              <p:spPr>
                <a:xfrm flipV="1">
                  <a:off x="6120" y="10620"/>
                  <a:ext cx="180" cy="156"/>
                </a:xfrm>
                <a:prstGeom prst="line">
                  <a:avLst/>
                </a:prstGeom>
                <a:ln w="9525" cap="flat" cmpd="sng">
                  <a:solidFill>
                    <a:srgbClr val="000000"/>
                  </a:solidFill>
                  <a:prstDash val="solid"/>
                  <a:headEnd type="none" w="med" len="med"/>
                  <a:tailEnd type="triangle" w="sm" len="sm"/>
                </a:ln>
              </p:spPr>
              <p:txBody>
                <a:bodyPr/>
                <a:lstStyle/>
                <a:p>
                  <a:endParaRPr lang="zh-CN" altLang="en-US"/>
                </a:p>
              </p:txBody>
            </p:sp>
          </p:grpSp>
        </p:grpSp>
        <p:sp>
          <p:nvSpPr>
            <p:cNvPr id="12" name="Oval 12"/>
            <p:cNvSpPr/>
            <p:nvPr/>
          </p:nvSpPr>
          <p:spPr>
            <a:xfrm>
              <a:off x="2543" y="2869"/>
              <a:ext cx="441" cy="382"/>
            </a:xfrm>
            <a:prstGeom prst="ellipse">
              <a:avLst/>
            </a:prstGeom>
            <a:solidFill>
              <a:srgbClr val="FFFFFF"/>
            </a:solidFill>
            <a:ln w="9525" cap="flat" cmpd="sng">
              <a:solidFill>
                <a:srgbClr val="000000"/>
              </a:solidFill>
              <a:prstDash val="solid"/>
              <a:headEnd type="none" w="med" len="med"/>
              <a:tailEnd type="none" w="med" len="med"/>
            </a:ln>
          </p:spPr>
          <p:txBody>
            <a:bodyPr/>
            <a:lstStyle/>
            <a:p>
              <a:pPr algn="ctr"/>
              <a:endParaRPr lang="zh-CN" altLang="en-US" sz="100"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p:txBody>
        </p:sp>
        <p:sp>
          <p:nvSpPr>
            <p:cNvPr id="13" name="Text Box 13"/>
            <p:cNvSpPr txBox="1"/>
            <p:nvPr/>
          </p:nvSpPr>
          <p:spPr>
            <a:xfrm>
              <a:off x="2395" y="2856"/>
              <a:ext cx="660" cy="495"/>
            </a:xfrm>
            <a:prstGeom prst="rect">
              <a:avLst/>
            </a:prstGeom>
            <a:noFill/>
            <a:ln w="9525">
              <a:noFill/>
            </a:ln>
          </p:spPr>
          <p:txBody>
            <a:bodyPr/>
            <a:lstStyle/>
            <a:p>
              <a:pPr algn="ctr">
                <a:spcBef>
                  <a:spcPct val="0"/>
                </a:spcBef>
              </a:pPr>
              <a:r>
                <a:rPr lang="en-US" altLang="zh-CN" sz="2395" b="0" dirty="0">
                  <a:solidFill>
                    <a:schemeClr val="tx1">
                      <a:lumMod val="65000"/>
                      <a:lumOff val="35000"/>
                    </a:schemeClr>
                  </a:solidFill>
                  <a:latin typeface="思源黑体 CN Bold" panose="020B0800000000000000" pitchFamily="34" charset="-122"/>
                  <a:ea typeface="思源黑体 CN Bold" panose="020B0800000000000000" pitchFamily="34" charset="-122"/>
                </a:rPr>
                <a:t> </a:t>
              </a:r>
              <a:r>
                <a:rPr lang="en-US" altLang="zh-CN" sz="2395" b="1" dirty="0">
                  <a:solidFill>
                    <a:schemeClr val="tx1">
                      <a:lumMod val="65000"/>
                      <a:lumOff val="35000"/>
                    </a:schemeClr>
                  </a:solidFill>
                  <a:latin typeface="思源黑体 CN Bold" panose="020B0800000000000000" pitchFamily="34" charset="-122"/>
                  <a:ea typeface="思源黑体 CN Bold" panose="020B0800000000000000" pitchFamily="34" charset="-122"/>
                  <a:cs typeface="Times New Roman" panose="02020603050405020304" charset="0"/>
                </a:rPr>
                <a:t>Ω</a:t>
              </a:r>
            </a:p>
          </p:txBody>
        </p:sp>
      </p:grpSp>
      <p:sp>
        <p:nvSpPr>
          <p:cNvPr id="26" name="矩形 25"/>
          <p:cNvSpPr/>
          <p:nvPr/>
        </p:nvSpPr>
        <p:spPr>
          <a:xfrm>
            <a:off x="8750300" y="0"/>
            <a:ext cx="3441700" cy="6857999"/>
          </a:xfrm>
          <a:prstGeom prst="rect">
            <a:avLst/>
          </a:prstGeom>
          <a:gradFill flip="none" rotWithShape="1">
            <a:gsLst>
              <a:gs pos="0">
                <a:srgbClr val="FFC000"/>
              </a:gs>
              <a:gs pos="87000">
                <a:srgbClr val="D36918"/>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pic>
        <p:nvPicPr>
          <p:cNvPr id="8" name="Picture 6" descr="pic_210714"/>
          <p:cNvPicPr>
            <a:picLocks noChangeAspect="1"/>
          </p:cNvPicPr>
          <p:nvPr/>
        </p:nvPicPr>
        <p:blipFill>
          <a:blip r:embed="rId2"/>
          <a:srcRect l="68616" t="24629" r="9282" b="59772"/>
          <a:stretch>
            <a:fillRect/>
          </a:stretch>
        </p:blipFill>
        <p:spPr>
          <a:xfrm>
            <a:off x="999724" y="2893232"/>
            <a:ext cx="2639226" cy="2639226"/>
          </a:xfrm>
          <a:prstGeom prst="rect">
            <a:avLst/>
          </a:prstGeom>
          <a:noFill/>
          <a:ln w="9525">
            <a:noFill/>
          </a:ln>
        </p:spPr>
      </p:pic>
      <p:grpSp>
        <p:nvGrpSpPr>
          <p:cNvPr id="14" name="组合 13"/>
          <p:cNvGrpSpPr/>
          <p:nvPr/>
        </p:nvGrpSpPr>
        <p:grpSpPr>
          <a:xfrm>
            <a:off x="972412" y="784700"/>
            <a:ext cx="10914788" cy="4655729"/>
            <a:chOff x="7640883" y="2656701"/>
            <a:chExt cx="10914788" cy="4655729"/>
          </a:xfrm>
        </p:grpSpPr>
        <p:sp>
          <p:nvSpPr>
            <p:cNvPr id="15" name="矩形 14"/>
            <p:cNvSpPr/>
            <p:nvPr/>
          </p:nvSpPr>
          <p:spPr>
            <a:xfrm>
              <a:off x="7666282" y="3542269"/>
              <a:ext cx="8425825" cy="884986"/>
            </a:xfrm>
            <a:prstGeom prst="rect">
              <a:avLst/>
            </a:prstGeom>
          </p:spPr>
          <p:txBody>
            <a:bodyPr wrap="square">
              <a:spAutoFit/>
            </a:bodyPr>
            <a:lstStyle/>
            <a:p>
              <a:pPr>
                <a:lnSpc>
                  <a:spcPct val="150000"/>
                </a:lnSpc>
              </a:pP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光敏电阻工作原理：</a:t>
              </a:r>
            </a:p>
            <a:p>
              <a:pPr>
                <a:lnSpc>
                  <a:spcPct val="150000"/>
                </a:lnSpc>
              </a:pPr>
              <a:r>
                <a:rPr lang="zh-CN" altLang="en-US" sz="1600" dirty="0">
                  <a:solidFill>
                    <a:schemeClr val="tx1">
                      <a:lumMod val="65000"/>
                      <a:lumOff val="35000"/>
                    </a:schemeClr>
                  </a:solidFill>
                  <a:latin typeface="思源黑体 CN Light" panose="020B0300000000000000" pitchFamily="34" charset="-122"/>
                  <a:ea typeface="思源黑体 CN Light" panose="020B0300000000000000" pitchFamily="34" charset="-122"/>
                </a:rPr>
                <a:t>光照增强          半导体材料中的载流子（自由电子和空穴）浓度增加           材料的电阻率减小</a:t>
              </a:r>
            </a:p>
          </p:txBody>
        </p:sp>
        <p:sp>
          <p:nvSpPr>
            <p:cNvPr id="16" name="矩形 15"/>
            <p:cNvSpPr/>
            <p:nvPr/>
          </p:nvSpPr>
          <p:spPr>
            <a:xfrm>
              <a:off x="7640883" y="2656701"/>
              <a:ext cx="2031325" cy="646331"/>
            </a:xfrm>
            <a:prstGeom prst="rect">
              <a:avLst/>
            </a:prstGeom>
          </p:spPr>
          <p:txBody>
            <a:bodyPr wrap="none">
              <a:spAutoFit/>
            </a:bodyPr>
            <a:lstStyle/>
            <a:p>
              <a:r>
                <a:rPr lang="zh-CN" altLang="en-US" sz="3600" dirty="0">
                  <a:solidFill>
                    <a:srgbClr val="D36918"/>
                  </a:solidFill>
                  <a:latin typeface="思源黑体 CN Bold" panose="020B0800000000000000" pitchFamily="34" charset="-122"/>
                  <a:ea typeface="思源黑体 CN Bold" panose="020B0800000000000000" pitchFamily="34" charset="-122"/>
                </a:rPr>
                <a:t>探究归纳</a:t>
              </a:r>
              <a:endParaRPr lang="en-US" altLang="zh-CN" sz="3600" dirty="0">
                <a:solidFill>
                  <a:srgbClr val="D36918"/>
                </a:solidFill>
                <a:latin typeface="思源黑体 CN Bold" panose="020B0800000000000000" pitchFamily="34" charset="-122"/>
                <a:ea typeface="思源黑体 CN Bold" panose="020B0800000000000000" pitchFamily="34" charset="-122"/>
              </a:endParaRPr>
            </a:p>
          </p:txBody>
        </p:sp>
        <p:cxnSp>
          <p:nvCxnSpPr>
            <p:cNvPr id="17" name="直接连接符 16"/>
            <p:cNvCxnSpPr/>
            <p:nvPr/>
          </p:nvCxnSpPr>
          <p:spPr>
            <a:xfrm>
              <a:off x="7772400" y="3429000"/>
              <a:ext cx="41529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10657913" y="4830528"/>
              <a:ext cx="6251349" cy="1254318"/>
            </a:xfrm>
            <a:prstGeom prst="rect">
              <a:avLst/>
            </a:prstGeom>
          </p:spPr>
          <p:txBody>
            <a:bodyPr wrap="square">
              <a:spAutoFit/>
            </a:bodyPr>
            <a:lstStyle/>
            <a:p>
              <a:pPr>
                <a:lnSpc>
                  <a:spcPct val="150000"/>
                </a:lnSpc>
              </a:pP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a:t>
              </a:r>
              <a:r>
                <a:rPr lang="en-US" altLang="zh-CN"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1</a:t>
              </a: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）光敏电阻的特性：</a:t>
              </a:r>
            </a:p>
            <a:p>
              <a:pPr>
                <a:lnSpc>
                  <a:spcPct val="150000"/>
                </a:lnSpc>
              </a:pPr>
              <a:r>
                <a:rPr lang="zh-CN" altLang="en-US" sz="1600" dirty="0">
                  <a:solidFill>
                    <a:schemeClr val="tx1">
                      <a:lumMod val="65000"/>
                      <a:lumOff val="35000"/>
                    </a:schemeClr>
                  </a:solidFill>
                  <a:latin typeface="思源黑体 CN Light" panose="020B0300000000000000" pitchFamily="34" charset="-122"/>
                  <a:ea typeface="思源黑体 CN Light" panose="020B0300000000000000" pitchFamily="34" charset="-122"/>
                </a:rPr>
                <a:t>              光敏电阻对光敏感。当改变光照强度时，电阻的大小也随着改变。一般随着光照强度的增大电阻值</a:t>
              </a:r>
              <a:r>
                <a:rPr lang="en-US" altLang="zh-CN" sz="1600" dirty="0">
                  <a:solidFill>
                    <a:schemeClr val="tx1">
                      <a:lumMod val="65000"/>
                      <a:lumOff val="35000"/>
                    </a:schemeClr>
                  </a:solidFill>
                  <a:latin typeface="思源黑体 CN Light" panose="020B0300000000000000" pitchFamily="34" charset="-122"/>
                  <a:ea typeface="思源黑体 CN Light" panose="020B0300000000000000" pitchFamily="34" charset="-122"/>
                </a:rPr>
                <a:t>_____</a:t>
              </a:r>
              <a:r>
                <a:rPr lang="zh-CN" altLang="en-US" sz="1600" dirty="0">
                  <a:solidFill>
                    <a:schemeClr val="tx1">
                      <a:lumMod val="65000"/>
                      <a:lumOff val="35000"/>
                    </a:schemeClr>
                  </a:solidFill>
                  <a:latin typeface="思源黑体 CN Light" panose="020B0300000000000000" pitchFamily="34" charset="-122"/>
                  <a:ea typeface="思源黑体 CN Light" panose="020B0300000000000000" pitchFamily="34" charset="-122"/>
                </a:rPr>
                <a:t>。</a:t>
              </a:r>
            </a:p>
          </p:txBody>
        </p:sp>
        <p:sp>
          <p:nvSpPr>
            <p:cNvPr id="20" name="矩形 19"/>
            <p:cNvSpPr/>
            <p:nvPr/>
          </p:nvSpPr>
          <p:spPr>
            <a:xfrm>
              <a:off x="10657913" y="6110688"/>
              <a:ext cx="6251349" cy="505395"/>
            </a:xfrm>
            <a:prstGeom prst="rect">
              <a:avLst/>
            </a:prstGeom>
          </p:spPr>
          <p:txBody>
            <a:bodyPr wrap="square">
              <a:spAutoFit/>
            </a:bodyPr>
            <a:lstStyle/>
            <a:p>
              <a:pPr>
                <a:lnSpc>
                  <a:spcPct val="150000"/>
                </a:lnSpc>
              </a:pP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a:t>
              </a:r>
              <a:r>
                <a:rPr lang="en-US" altLang="zh-CN"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2</a:t>
              </a: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）材料：</a:t>
              </a:r>
              <a:r>
                <a:rPr lang="zh-CN" altLang="en-US" sz="1600" dirty="0">
                  <a:solidFill>
                    <a:schemeClr val="tx1">
                      <a:lumMod val="65000"/>
                      <a:lumOff val="35000"/>
                    </a:schemeClr>
                  </a:solidFill>
                  <a:latin typeface="思源黑体 CN Light" panose="020B0300000000000000" pitchFamily="34" charset="-122"/>
                  <a:ea typeface="思源黑体 CN Light" panose="020B0300000000000000" pitchFamily="34" charset="-122"/>
                </a:rPr>
                <a:t>制作光敏电阻的材料一般为半导体。如：硫化镉。</a:t>
              </a:r>
            </a:p>
          </p:txBody>
        </p:sp>
        <p:sp>
          <p:nvSpPr>
            <p:cNvPr id="21" name="矩形 20"/>
            <p:cNvSpPr/>
            <p:nvPr/>
          </p:nvSpPr>
          <p:spPr>
            <a:xfrm>
              <a:off x="10657913" y="6807035"/>
              <a:ext cx="7897758" cy="505395"/>
            </a:xfrm>
            <a:prstGeom prst="rect">
              <a:avLst/>
            </a:prstGeom>
          </p:spPr>
          <p:txBody>
            <a:bodyPr wrap="square">
              <a:spAutoFit/>
            </a:bodyPr>
            <a:lstStyle/>
            <a:p>
              <a:pPr>
                <a:lnSpc>
                  <a:spcPct val="150000"/>
                </a:lnSpc>
              </a:pP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a:t>
              </a:r>
              <a:r>
                <a:rPr lang="en-US" altLang="zh-CN"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3</a:t>
              </a: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）半导体的导电原理：</a:t>
              </a:r>
              <a:r>
                <a:rPr lang="zh-CN" altLang="en-US" sz="1600" dirty="0">
                  <a:solidFill>
                    <a:schemeClr val="tx1">
                      <a:lumMod val="65000"/>
                      <a:lumOff val="35000"/>
                    </a:schemeClr>
                  </a:solidFill>
                  <a:latin typeface="思源黑体 CN Light" panose="020B0300000000000000" pitchFamily="34" charset="-122"/>
                  <a:ea typeface="思源黑体 CN Light" panose="020B0300000000000000" pitchFamily="34" charset="-122"/>
                </a:rPr>
                <a:t>半导体靠其中的</a:t>
              </a:r>
              <a:r>
                <a:rPr lang="en-US" altLang="zh-CN" sz="1600" dirty="0">
                  <a:solidFill>
                    <a:schemeClr val="tx1">
                      <a:lumMod val="65000"/>
                      <a:lumOff val="35000"/>
                    </a:schemeClr>
                  </a:solidFill>
                  <a:latin typeface="思源黑体 CN Light" panose="020B0300000000000000" pitchFamily="34" charset="-122"/>
                  <a:ea typeface="思源黑体 CN Light" panose="020B0300000000000000" pitchFamily="34" charset="-122"/>
                </a:rPr>
                <a:t>_______</a:t>
              </a:r>
              <a:r>
                <a:rPr lang="zh-CN" altLang="en-US" sz="1600" dirty="0">
                  <a:solidFill>
                    <a:schemeClr val="tx1">
                      <a:lumMod val="65000"/>
                      <a:lumOff val="35000"/>
                    </a:schemeClr>
                  </a:solidFill>
                  <a:latin typeface="思源黑体 CN Light" panose="020B0300000000000000" pitchFamily="34" charset="-122"/>
                  <a:ea typeface="思源黑体 CN Light" panose="020B0300000000000000" pitchFamily="34" charset="-122"/>
                </a:rPr>
                <a:t>（自由电子和空穴）来导电。</a:t>
              </a:r>
            </a:p>
          </p:txBody>
        </p:sp>
      </p:grpSp>
      <p:sp>
        <p:nvSpPr>
          <p:cNvPr id="6" name="Line 4"/>
          <p:cNvSpPr/>
          <p:nvPr/>
        </p:nvSpPr>
        <p:spPr>
          <a:xfrm>
            <a:off x="1985904" y="2368261"/>
            <a:ext cx="333433" cy="0"/>
          </a:xfrm>
          <a:prstGeom prst="line">
            <a:avLst/>
          </a:prstGeom>
          <a:ln w="38100" cap="flat" cmpd="sng">
            <a:solidFill>
              <a:schemeClr val="tx1"/>
            </a:solidFill>
            <a:prstDash val="solid"/>
            <a:headEnd type="none" w="med" len="med"/>
            <a:tailEnd type="triangle" w="med" len="med"/>
          </a:ln>
        </p:spPr>
        <p:txBody>
          <a:bodyPr/>
          <a:lstStyle/>
          <a:p>
            <a:endParaRPr lang="zh-CN" altLang="en-US"/>
          </a:p>
        </p:txBody>
      </p:sp>
      <p:sp>
        <p:nvSpPr>
          <p:cNvPr id="18" name="Line 4"/>
          <p:cNvSpPr/>
          <p:nvPr/>
        </p:nvSpPr>
        <p:spPr>
          <a:xfrm>
            <a:off x="7115117" y="2368261"/>
            <a:ext cx="333433" cy="0"/>
          </a:xfrm>
          <a:prstGeom prst="line">
            <a:avLst/>
          </a:prstGeom>
          <a:ln w="38100" cap="flat" cmpd="sng">
            <a:solidFill>
              <a:schemeClr val="tx1"/>
            </a:solidFill>
            <a:prstDash val="solid"/>
            <a:headEnd type="none" w="med" len="med"/>
            <a:tailEnd type="triangle" w="med" len="med"/>
          </a:ln>
        </p:spPr>
        <p:txBody>
          <a:bodyPr/>
          <a:lstStyle/>
          <a:p>
            <a:endParaRPr lang="zh-CN" altLang="en-US"/>
          </a:p>
        </p:txBody>
      </p:sp>
      <p:sp>
        <p:nvSpPr>
          <p:cNvPr id="22" name="Rectangle 4"/>
          <p:cNvSpPr>
            <a:spLocks noChangeArrowheads="1"/>
          </p:cNvSpPr>
          <p:nvPr/>
        </p:nvSpPr>
        <p:spPr bwMode="auto">
          <a:xfrm>
            <a:off x="7271432" y="3798825"/>
            <a:ext cx="1131864" cy="414020"/>
          </a:xfrm>
          <a:prstGeom prst="rect">
            <a:avLst/>
          </a:prstGeom>
          <a:noFill/>
          <a:ln w="12700" cap="sq">
            <a:noFill/>
            <a:miter lim="800000"/>
          </a:ln>
          <a:effectLst/>
        </p:spPr>
        <p:txBody>
          <a:bodyPr>
            <a:spAutoFit/>
          </a:bodyPr>
          <a:lstStyle/>
          <a:p>
            <a:pPr algn="ctr"/>
            <a:r>
              <a:rPr lang="zh-CN" altLang="en-US" sz="2095" dirty="0">
                <a:solidFill>
                  <a:srgbClr val="FF0000"/>
                </a:solidFill>
                <a:latin typeface="思源黑体 CN Bold" panose="020B0800000000000000" pitchFamily="34" charset="-122"/>
                <a:ea typeface="思源黑体 CN Bold" panose="020B0800000000000000" pitchFamily="34" charset="-122"/>
              </a:rPr>
              <a:t>减小</a:t>
            </a:r>
          </a:p>
        </p:txBody>
      </p:sp>
      <p:sp>
        <p:nvSpPr>
          <p:cNvPr id="23" name="Rectangle 6"/>
          <p:cNvSpPr/>
          <p:nvPr/>
        </p:nvSpPr>
        <p:spPr>
          <a:xfrm>
            <a:off x="8192129" y="5026409"/>
            <a:ext cx="1427598" cy="414020"/>
          </a:xfrm>
          <a:prstGeom prst="rect">
            <a:avLst/>
          </a:prstGeom>
          <a:noFill/>
          <a:ln w="12700">
            <a:noFill/>
          </a:ln>
        </p:spPr>
        <p:txBody>
          <a:bodyPr>
            <a:spAutoFit/>
          </a:bodyPr>
          <a:lstStyle/>
          <a:p>
            <a:pPr algn="ctr"/>
            <a:r>
              <a:rPr lang="zh-CN" altLang="en-US" sz="2095" dirty="0">
                <a:solidFill>
                  <a:srgbClr val="FF0000"/>
                </a:solidFill>
                <a:latin typeface="思源黑体 CN Bold" panose="020B0800000000000000" pitchFamily="34" charset="-122"/>
                <a:ea typeface="思源黑体 CN Bold" panose="020B0800000000000000" pitchFamily="34" charset="-122"/>
              </a:rPr>
              <a:t>载流子</a:t>
            </a:r>
          </a:p>
        </p:txBody>
      </p:sp>
      <p:sp>
        <p:nvSpPr>
          <p:cNvPr id="24" name="矩形 23"/>
          <p:cNvSpPr/>
          <p:nvPr/>
        </p:nvSpPr>
        <p:spPr>
          <a:xfrm>
            <a:off x="6273800" y="1"/>
            <a:ext cx="5918200" cy="635000"/>
          </a:xfrm>
          <a:prstGeom prst="rect">
            <a:avLst/>
          </a:prstGeom>
          <a:gradFill flip="none" rotWithShape="1">
            <a:gsLst>
              <a:gs pos="0">
                <a:srgbClr val="FFC000"/>
              </a:gs>
              <a:gs pos="87000">
                <a:srgbClr val="D36918"/>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anim calcmode="lin" valueType="num">
                                      <p:cBhvr>
                                        <p:cTn id="20" dur="500" fill="hold"/>
                                        <p:tgtEl>
                                          <p:spTgt spid="22"/>
                                        </p:tgtEl>
                                        <p:attrNameLst>
                                          <p:attrName>ppt_x</p:attrName>
                                        </p:attrNameLst>
                                      </p:cBhvr>
                                      <p:tavLst>
                                        <p:tav tm="0">
                                          <p:val>
                                            <p:strVal val="#ppt_x"/>
                                          </p:val>
                                        </p:tav>
                                        <p:tav tm="100000">
                                          <p:val>
                                            <p:strVal val="#ppt_x"/>
                                          </p:val>
                                        </p:tav>
                                      </p:tavLst>
                                    </p:anim>
                                    <p:anim calcmode="lin" valueType="num">
                                      <p:cBhvr>
                                        <p:cTn id="21" dur="500" fill="hold"/>
                                        <p:tgtEl>
                                          <p:spTgt spid="2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anim calcmode="lin" valueType="num">
                                      <p:cBhvr>
                                        <p:cTn id="26" dur="500" fill="hold"/>
                                        <p:tgtEl>
                                          <p:spTgt spid="23"/>
                                        </p:tgtEl>
                                        <p:attrNameLst>
                                          <p:attrName>ppt_x</p:attrName>
                                        </p:attrNameLst>
                                      </p:cBhvr>
                                      <p:tavLst>
                                        <p:tav tm="0">
                                          <p:val>
                                            <p:strVal val="#ppt_x"/>
                                          </p:val>
                                        </p:tav>
                                        <p:tav tm="100000">
                                          <p:val>
                                            <p:strVal val="#ppt_x"/>
                                          </p:val>
                                        </p:tav>
                                      </p:tavLst>
                                    </p:anim>
                                    <p:anim calcmode="lin" valueType="num">
                                      <p:cBhvr>
                                        <p:cTn id="27"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004529" y="3670300"/>
            <a:ext cx="1955988" cy="3187699"/>
          </a:xfrm>
          <a:prstGeom prst="rect">
            <a:avLst/>
          </a:prstGeom>
          <a:gradFill flip="none" rotWithShape="1">
            <a:gsLst>
              <a:gs pos="0">
                <a:srgbClr val="FFC000"/>
              </a:gs>
              <a:gs pos="87000">
                <a:srgbClr val="D36918"/>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grpSp>
        <p:nvGrpSpPr>
          <p:cNvPr id="11" name="组合 10"/>
          <p:cNvGrpSpPr/>
          <p:nvPr/>
        </p:nvGrpSpPr>
        <p:grpSpPr>
          <a:xfrm>
            <a:off x="972412" y="690593"/>
            <a:ext cx="8827810" cy="1770554"/>
            <a:chOff x="7640883" y="2656701"/>
            <a:chExt cx="8827810" cy="1770554"/>
          </a:xfrm>
        </p:grpSpPr>
        <p:sp>
          <p:nvSpPr>
            <p:cNvPr id="12" name="矩形 11"/>
            <p:cNvSpPr/>
            <p:nvPr/>
          </p:nvSpPr>
          <p:spPr>
            <a:xfrm>
              <a:off x="7666283" y="3542269"/>
              <a:ext cx="8802410" cy="884986"/>
            </a:xfrm>
            <a:prstGeom prst="rect">
              <a:avLst/>
            </a:prstGeom>
          </p:spPr>
          <p:txBody>
            <a:bodyPr wrap="none">
              <a:spAutoFit/>
            </a:bodyPr>
            <a:lstStyle/>
            <a:p>
              <a:pPr>
                <a:lnSpc>
                  <a:spcPct val="150000"/>
                </a:lnSpc>
              </a:pPr>
              <a:r>
                <a:rPr lang="en-US" altLang="zh-CN"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2.</a:t>
              </a: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rPr>
                <a:t>热敏电阻和金属热电阻</a:t>
              </a:r>
            </a:p>
            <a:p>
              <a:pPr>
                <a:lnSpc>
                  <a:spcPct val="150000"/>
                </a:lnSpc>
              </a:pPr>
              <a:r>
                <a:rPr lang="zh-CN" altLang="en-US" sz="1600" dirty="0">
                  <a:solidFill>
                    <a:schemeClr val="tx1">
                      <a:lumMod val="65000"/>
                      <a:lumOff val="35000"/>
                    </a:schemeClr>
                  </a:solidFill>
                  <a:latin typeface="思源黑体 CN Light" panose="020B0300000000000000" pitchFamily="34" charset="-122"/>
                  <a:ea typeface="思源黑体 CN Light" panose="020B0300000000000000" pitchFamily="34" charset="-122"/>
                </a:rPr>
                <a:t>演示实验：将热敏电阻和多用表的欧姆挡相连，把热敏电阻放到盛水的杯中，向杯里倒入热水。</a:t>
              </a:r>
            </a:p>
          </p:txBody>
        </p:sp>
        <p:sp>
          <p:nvSpPr>
            <p:cNvPr id="13" name="矩形 12"/>
            <p:cNvSpPr/>
            <p:nvPr/>
          </p:nvSpPr>
          <p:spPr>
            <a:xfrm>
              <a:off x="7640883" y="2656701"/>
              <a:ext cx="4801314" cy="646331"/>
            </a:xfrm>
            <a:prstGeom prst="rect">
              <a:avLst/>
            </a:prstGeom>
          </p:spPr>
          <p:txBody>
            <a:bodyPr wrap="none">
              <a:spAutoFit/>
            </a:bodyPr>
            <a:lstStyle/>
            <a:p>
              <a:r>
                <a:rPr lang="zh-CN" altLang="en-US" sz="3600" dirty="0">
                  <a:solidFill>
                    <a:srgbClr val="D36918"/>
                  </a:solidFill>
                  <a:latin typeface="思源黑体 CN Bold" panose="020B0800000000000000" pitchFamily="34" charset="-122"/>
                  <a:ea typeface="思源黑体 CN Bold" panose="020B0800000000000000" pitchFamily="34" charset="-122"/>
                </a:rPr>
                <a:t>探究二、常用敏感元件</a:t>
              </a:r>
            </a:p>
          </p:txBody>
        </p:sp>
        <p:cxnSp>
          <p:nvCxnSpPr>
            <p:cNvPr id="14" name="直接连接符 13"/>
            <p:cNvCxnSpPr/>
            <p:nvPr/>
          </p:nvCxnSpPr>
          <p:spPr>
            <a:xfrm>
              <a:off x="7772400" y="3429000"/>
              <a:ext cx="41529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pic>
        <p:nvPicPr>
          <p:cNvPr id="15" name="图片 15366"/>
          <p:cNvPicPr>
            <a:picLocks noChangeAspect="1"/>
          </p:cNvPicPr>
          <p:nvPr/>
        </p:nvPicPr>
        <p:blipFill>
          <a:blip r:embed="rId2"/>
          <a:stretch>
            <a:fillRect/>
          </a:stretch>
        </p:blipFill>
        <p:spPr>
          <a:xfrm>
            <a:off x="2826320" y="3348919"/>
            <a:ext cx="2266380" cy="2134197"/>
          </a:xfrm>
          <a:prstGeom prst="rect">
            <a:avLst/>
          </a:prstGeom>
          <a:noFill/>
          <a:ln w="9525">
            <a:noFill/>
          </a:ln>
        </p:spPr>
      </p:pic>
      <p:pic>
        <p:nvPicPr>
          <p:cNvPr id="16" name="图片 15368" descr="T1gAQgFiVcXXXXXXXX_!!0-item_pic"/>
          <p:cNvPicPr>
            <a:picLocks noChangeAspect="1"/>
          </p:cNvPicPr>
          <p:nvPr/>
        </p:nvPicPr>
        <p:blipFill>
          <a:blip r:embed="rId3">
            <a:clrChange>
              <a:clrFrom>
                <a:srgbClr val="FFFFFF"/>
              </a:clrFrom>
              <a:clrTo>
                <a:srgbClr val="FFFFFF">
                  <a:alpha val="0"/>
                </a:srgbClr>
              </a:clrTo>
            </a:clrChange>
          </a:blip>
          <a:stretch>
            <a:fillRect/>
          </a:stretch>
        </p:blipFill>
        <p:spPr>
          <a:xfrm>
            <a:off x="706202" y="3315320"/>
            <a:ext cx="2134197" cy="2134197"/>
          </a:xfrm>
          <a:prstGeom prst="rect">
            <a:avLst/>
          </a:prstGeom>
          <a:noFill/>
          <a:ln w="9525">
            <a:noFill/>
          </a:ln>
        </p:spPr>
      </p:pic>
      <p:grpSp>
        <p:nvGrpSpPr>
          <p:cNvPr id="17" name="组合 16"/>
          <p:cNvGrpSpPr/>
          <p:nvPr/>
        </p:nvGrpSpPr>
        <p:grpSpPr>
          <a:xfrm>
            <a:off x="5256829" y="3315321"/>
            <a:ext cx="6449201" cy="2167806"/>
            <a:chOff x="7532933" y="2905780"/>
            <a:chExt cx="6449201" cy="2167806"/>
          </a:xfrm>
        </p:grpSpPr>
        <p:sp>
          <p:nvSpPr>
            <p:cNvPr id="18" name="矩形 17"/>
            <p:cNvSpPr/>
            <p:nvPr/>
          </p:nvSpPr>
          <p:spPr>
            <a:xfrm>
              <a:off x="7532933" y="3542269"/>
              <a:ext cx="6449201" cy="1531317"/>
            </a:xfrm>
            <a:prstGeom prst="rect">
              <a:avLst/>
            </a:prstGeom>
          </p:spPr>
          <p:txBody>
            <a:bodyPr wrap="none">
              <a:spAutoFit/>
            </a:bodyPr>
            <a:lstStyle/>
            <a:p>
              <a:pPr>
                <a:lnSpc>
                  <a:spcPct val="150000"/>
                </a:lnSpc>
              </a:pPr>
              <a:r>
                <a:rPr lang="zh-CN" altLang="en-US" sz="1600" dirty="0">
                  <a:solidFill>
                    <a:schemeClr val="tx1">
                      <a:lumMod val="65000"/>
                      <a:lumOff val="35000"/>
                    </a:schemeClr>
                  </a:solidFill>
                  <a:latin typeface="思源黑体 CN Light" panose="020B0300000000000000" pitchFamily="34" charset="-122"/>
                  <a:ea typeface="思源黑体 CN Light" panose="020B0300000000000000" pitchFamily="34" charset="-122"/>
                </a:rPr>
                <a:t>（</a:t>
              </a:r>
              <a:r>
                <a:rPr lang="en-US" altLang="zh-CN" sz="1600" dirty="0">
                  <a:solidFill>
                    <a:schemeClr val="tx1">
                      <a:lumMod val="65000"/>
                      <a:lumOff val="35000"/>
                    </a:schemeClr>
                  </a:solidFill>
                  <a:latin typeface="思源黑体 CN Light" panose="020B0300000000000000" pitchFamily="34" charset="-122"/>
                  <a:ea typeface="思源黑体 CN Light" panose="020B0300000000000000" pitchFamily="34" charset="-122"/>
                </a:rPr>
                <a:t>1</a:t>
              </a:r>
              <a:r>
                <a:rPr lang="zh-CN" altLang="en-US" sz="1600" dirty="0">
                  <a:solidFill>
                    <a:schemeClr val="tx1">
                      <a:lumMod val="65000"/>
                      <a:lumOff val="35000"/>
                    </a:schemeClr>
                  </a:solidFill>
                  <a:latin typeface="思源黑体 CN Light" panose="020B0300000000000000" pitchFamily="34" charset="-122"/>
                  <a:ea typeface="思源黑体 CN Light" panose="020B0300000000000000" pitchFamily="34" charset="-122"/>
                </a:rPr>
                <a:t>）金属导体与半导体材料的导电性能与温度的变化关系是否相同？</a:t>
              </a:r>
            </a:p>
            <a:p>
              <a:pPr>
                <a:lnSpc>
                  <a:spcPct val="150000"/>
                </a:lnSpc>
              </a:pPr>
              <a:r>
                <a:rPr lang="zh-CN" altLang="en-US" sz="1600" dirty="0">
                  <a:solidFill>
                    <a:schemeClr val="tx1">
                      <a:lumMod val="65000"/>
                      <a:lumOff val="35000"/>
                    </a:schemeClr>
                  </a:solidFill>
                  <a:latin typeface="思源黑体 CN Light" panose="020B0300000000000000" pitchFamily="34" charset="-122"/>
                  <a:ea typeface="思源黑体 CN Light" panose="020B0300000000000000" pitchFamily="34" charset="-122"/>
                </a:rPr>
                <a:t>（</a:t>
              </a:r>
              <a:r>
                <a:rPr lang="en-US" altLang="zh-CN" sz="1600" dirty="0">
                  <a:solidFill>
                    <a:schemeClr val="tx1">
                      <a:lumMod val="65000"/>
                      <a:lumOff val="35000"/>
                    </a:schemeClr>
                  </a:solidFill>
                  <a:latin typeface="思源黑体 CN Light" panose="020B0300000000000000" pitchFamily="34" charset="-122"/>
                  <a:ea typeface="思源黑体 CN Light" panose="020B0300000000000000" pitchFamily="34" charset="-122"/>
                </a:rPr>
                <a:t>2</a:t>
              </a:r>
              <a:r>
                <a:rPr lang="zh-CN" altLang="en-US" sz="1600" dirty="0">
                  <a:solidFill>
                    <a:schemeClr val="tx1">
                      <a:lumMod val="65000"/>
                      <a:lumOff val="35000"/>
                    </a:schemeClr>
                  </a:solidFill>
                  <a:latin typeface="思源黑体 CN Light" panose="020B0300000000000000" pitchFamily="34" charset="-122"/>
                  <a:ea typeface="思源黑体 CN Light" panose="020B0300000000000000" pitchFamily="34" charset="-122"/>
                </a:rPr>
                <a:t>）热敏电阻和金属热电阻各有哪些优缺点？ </a:t>
              </a:r>
            </a:p>
            <a:p>
              <a:pPr>
                <a:lnSpc>
                  <a:spcPct val="150000"/>
                </a:lnSpc>
              </a:pPr>
              <a:r>
                <a:rPr lang="zh-CN" altLang="en-US" sz="1600" dirty="0">
                  <a:solidFill>
                    <a:schemeClr val="tx1">
                      <a:lumMod val="65000"/>
                      <a:lumOff val="35000"/>
                    </a:schemeClr>
                  </a:solidFill>
                  <a:latin typeface="思源黑体 CN Light" panose="020B0300000000000000" pitchFamily="34" charset="-122"/>
                  <a:ea typeface="思源黑体 CN Light" panose="020B0300000000000000" pitchFamily="34" charset="-122"/>
                </a:rPr>
                <a:t>（</a:t>
              </a:r>
              <a:r>
                <a:rPr lang="en-US" altLang="zh-CN" sz="1600" dirty="0">
                  <a:solidFill>
                    <a:schemeClr val="tx1">
                      <a:lumMod val="65000"/>
                      <a:lumOff val="35000"/>
                    </a:schemeClr>
                  </a:solidFill>
                  <a:latin typeface="思源黑体 CN Light" panose="020B0300000000000000" pitchFamily="34" charset="-122"/>
                  <a:ea typeface="思源黑体 CN Light" panose="020B0300000000000000" pitchFamily="34" charset="-122"/>
                </a:rPr>
                <a:t>3</a:t>
              </a:r>
              <a:r>
                <a:rPr lang="zh-CN" altLang="en-US" sz="1600" dirty="0">
                  <a:solidFill>
                    <a:schemeClr val="tx1">
                      <a:lumMod val="65000"/>
                      <a:lumOff val="35000"/>
                    </a:schemeClr>
                  </a:solidFill>
                  <a:latin typeface="思源黑体 CN Light" panose="020B0300000000000000" pitchFamily="34" charset="-122"/>
                  <a:ea typeface="思源黑体 CN Light" panose="020B0300000000000000" pitchFamily="34" charset="-122"/>
                </a:rPr>
                <a:t>）热敏电阻和金属热电阻能够将什么量转换为什么量？</a:t>
              </a:r>
            </a:p>
            <a:p>
              <a:pPr>
                <a:lnSpc>
                  <a:spcPct val="150000"/>
                </a:lnSpc>
              </a:pPr>
              <a:r>
                <a:rPr lang="zh-CN" altLang="en-US" sz="1600" dirty="0">
                  <a:solidFill>
                    <a:schemeClr val="tx1">
                      <a:lumMod val="65000"/>
                      <a:lumOff val="35000"/>
                    </a:schemeClr>
                  </a:solidFill>
                  <a:latin typeface="思源黑体 CN Light" panose="020B0300000000000000" pitchFamily="34" charset="-122"/>
                  <a:ea typeface="思源黑体 CN Light" panose="020B0300000000000000" pitchFamily="34" charset="-122"/>
                </a:rPr>
                <a:t>（</a:t>
              </a:r>
              <a:r>
                <a:rPr lang="en-US" altLang="zh-CN" sz="1600" dirty="0">
                  <a:solidFill>
                    <a:schemeClr val="tx1">
                      <a:lumMod val="65000"/>
                      <a:lumOff val="35000"/>
                    </a:schemeClr>
                  </a:solidFill>
                  <a:latin typeface="思源黑体 CN Light" panose="020B0300000000000000" pitchFamily="34" charset="-122"/>
                  <a:ea typeface="思源黑体 CN Light" panose="020B0300000000000000" pitchFamily="34" charset="-122"/>
                </a:rPr>
                <a:t>4</a:t>
              </a:r>
              <a:r>
                <a:rPr lang="zh-CN" altLang="en-US" sz="1600" dirty="0">
                  <a:solidFill>
                    <a:schemeClr val="tx1">
                      <a:lumMod val="65000"/>
                      <a:lumOff val="35000"/>
                    </a:schemeClr>
                  </a:solidFill>
                  <a:latin typeface="思源黑体 CN Light" panose="020B0300000000000000" pitchFamily="34" charset="-122"/>
                  <a:ea typeface="思源黑体 CN Light" panose="020B0300000000000000" pitchFamily="34" charset="-122"/>
                </a:rPr>
                <a:t>）随着热水倒入多少的不同，欧姆表有何变化？</a:t>
              </a:r>
            </a:p>
          </p:txBody>
        </p:sp>
        <p:sp>
          <p:nvSpPr>
            <p:cNvPr id="19" name="矩形 18"/>
            <p:cNvSpPr/>
            <p:nvPr/>
          </p:nvSpPr>
          <p:spPr>
            <a:xfrm>
              <a:off x="7640883" y="2905780"/>
              <a:ext cx="4852610" cy="523220"/>
            </a:xfrm>
            <a:prstGeom prst="rect">
              <a:avLst/>
            </a:prstGeom>
          </p:spPr>
          <p:txBody>
            <a:bodyPr wrap="none">
              <a:spAutoFit/>
            </a:bodyPr>
            <a:lstStyle/>
            <a:p>
              <a:r>
                <a:rPr lang="zh-CN" altLang="en-US" sz="2800" dirty="0">
                  <a:solidFill>
                    <a:srgbClr val="D36918"/>
                  </a:solidFill>
                  <a:latin typeface="思源黑体 CN Bold" panose="020B0800000000000000" pitchFamily="34" charset="-122"/>
                  <a:ea typeface="思源黑体 CN Bold" panose="020B0800000000000000" pitchFamily="34" charset="-122"/>
                </a:rPr>
                <a:t>根据演示实验思考以下问题：</a:t>
              </a:r>
            </a:p>
          </p:txBody>
        </p:sp>
        <p:cxnSp>
          <p:nvCxnSpPr>
            <p:cNvPr id="20" name="直接连接符 19"/>
            <p:cNvCxnSpPr/>
            <p:nvPr/>
          </p:nvCxnSpPr>
          <p:spPr>
            <a:xfrm>
              <a:off x="7772400" y="3511550"/>
              <a:ext cx="4971462"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23" name="矩形 22"/>
          <p:cNvSpPr/>
          <p:nvPr/>
        </p:nvSpPr>
        <p:spPr>
          <a:xfrm>
            <a:off x="10769600" y="1"/>
            <a:ext cx="936430" cy="2552700"/>
          </a:xfrm>
          <a:prstGeom prst="rect">
            <a:avLst/>
          </a:prstGeom>
          <a:gradFill flip="none" rotWithShape="1">
            <a:gsLst>
              <a:gs pos="0">
                <a:srgbClr val="FFC000"/>
              </a:gs>
              <a:gs pos="87000">
                <a:srgbClr val="D36918"/>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strVal val="#ppt_x"/>
                                          </p:val>
                                        </p:tav>
                                        <p:tav tm="100000">
                                          <p:val>
                                            <p:strVal val="#ppt_x"/>
                                          </p:val>
                                        </p:tav>
                                      </p:tavLst>
                                    </p:anim>
                                    <p:anim calcmode="lin" valueType="num">
                                      <p:cBhvr>
                                        <p:cTn id="15" dur="5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anim calcmode="lin" valueType="num">
                                      <p:cBhvr>
                                        <p:cTn id="20" dur="500" fill="hold"/>
                                        <p:tgtEl>
                                          <p:spTgt spid="16"/>
                                        </p:tgtEl>
                                        <p:attrNameLst>
                                          <p:attrName>ppt_x</p:attrName>
                                        </p:attrNameLst>
                                      </p:cBhvr>
                                      <p:tavLst>
                                        <p:tav tm="0">
                                          <p:val>
                                            <p:strVal val="#ppt_x"/>
                                          </p:val>
                                        </p:tav>
                                        <p:tav tm="100000">
                                          <p:val>
                                            <p:strVal val="#ppt_x"/>
                                          </p:val>
                                        </p:tav>
                                      </p:tavLst>
                                    </p:anim>
                                    <p:anim calcmode="lin" valueType="num">
                                      <p:cBhvr>
                                        <p:cTn id="21" dur="5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anim calcmode="lin" valueType="num">
                                      <p:cBhvr>
                                        <p:cTn id="26" dur="500" fill="hold"/>
                                        <p:tgtEl>
                                          <p:spTgt spid="17"/>
                                        </p:tgtEl>
                                        <p:attrNameLst>
                                          <p:attrName>ppt_x</p:attrName>
                                        </p:attrNameLst>
                                      </p:cBhvr>
                                      <p:tavLst>
                                        <p:tav tm="0">
                                          <p:val>
                                            <p:strVal val="#ppt_x"/>
                                          </p:val>
                                        </p:tav>
                                        <p:tav tm="100000">
                                          <p:val>
                                            <p:strVal val="#ppt_x"/>
                                          </p:val>
                                        </p:tav>
                                      </p:tavLst>
                                    </p:anim>
                                    <p:anim calcmode="lin" valueType="num">
                                      <p:cBhvr>
                                        <p:cTn id="27"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1336</Words>
  <Application>Microsoft Office PowerPoint</Application>
  <PresentationFormat>宽屏</PresentationFormat>
  <Paragraphs>191</Paragraphs>
  <Slides>18</Slides>
  <Notes>1</Notes>
  <HiddenSlides>0</HiddenSlides>
  <MMClips>1</MMClips>
  <ScaleCrop>false</ScaleCrop>
  <HeadingPairs>
    <vt:vector size="8" baseType="variant">
      <vt:variant>
        <vt:lpstr>已用的字体</vt:lpstr>
      </vt:variant>
      <vt:variant>
        <vt:i4>5</vt:i4>
      </vt:variant>
      <vt:variant>
        <vt:lpstr>主题</vt:lpstr>
      </vt:variant>
      <vt:variant>
        <vt:i4>1</vt:i4>
      </vt:variant>
      <vt:variant>
        <vt:lpstr>嵌入 OLE 服务器</vt:lpstr>
      </vt:variant>
      <vt:variant>
        <vt:i4>2</vt:i4>
      </vt:variant>
      <vt:variant>
        <vt:lpstr>幻灯片标题</vt:lpstr>
      </vt:variant>
      <vt:variant>
        <vt:i4>18</vt:i4>
      </vt:variant>
    </vt:vector>
  </HeadingPairs>
  <TitlesOfParts>
    <vt:vector size="26" baseType="lpstr">
      <vt:lpstr>FandolFang R</vt:lpstr>
      <vt:lpstr>等线</vt:lpstr>
      <vt:lpstr>思源黑体 CN Bold</vt:lpstr>
      <vt:lpstr>思源黑体 CN Light</vt:lpstr>
      <vt:lpstr>Arial</vt:lpstr>
      <vt:lpstr>办公资源网：www.bangongziyuan.com</vt:lpstr>
      <vt:lpstr>Bitmap Image</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cp:revision>
  <dcterms:created xsi:type="dcterms:W3CDTF">2020-05-28T05:35:50Z</dcterms:created>
  <dcterms:modified xsi:type="dcterms:W3CDTF">2021-01-09T09:43:41Z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