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87" r:id="rId14"/>
    <p:sldId id="266" r:id="rId15"/>
    <p:sldId id="26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660"/>
  </p:normalViewPr>
  <p:slideViewPr>
    <p:cSldViewPr snapToGrid="0">
      <p:cViewPr varScale="1">
        <p:scale>
          <a:sx n="97" d="100"/>
          <a:sy n="97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4D47A-7AAC-46D3-B65D-251551AF831C}" type="doc">
      <dgm:prSet loTypeId="urn:microsoft.com/office/officeart/2005/8/layout/process1" loCatId="process" qsTypeId="urn:microsoft.com/office/officeart/2005/8/quickstyle/simple1#1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68046F47-EBAE-40E5-98E7-6AA2C0377F1D}">
      <dgm:prSet phldrT="[文本]" phldr="0" custT="1"/>
      <dgm:spPr>
        <a:noFill/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charset="0"/>
            </a:rPr>
            <a:t>金属梁自由端受力 </a:t>
          </a:r>
          <a:r>
            <a:rPr lang="en-US" altLang="zh-CN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charset="0"/>
            </a:rPr>
            <a:t>F</a:t>
          </a:r>
        </a:p>
      </dgm:t>
    </dgm:pt>
    <dgm:pt modelId="{368D40C2-8097-4240-B5B0-3B0DEEC5A73C}" type="parTrans" cxnId="{8AE6CAD2-8BD4-4756-9108-ED079A33C38F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思源黑体 CN Bold" panose="020B0800000000000000" pitchFamily="34" charset="-122"/>
            <a:ea typeface="思源黑体 CN Bold" panose="020B0800000000000000" pitchFamily="34" charset="-122"/>
          </a:endParaRPr>
        </a:p>
      </dgm:t>
    </dgm:pt>
    <dgm:pt modelId="{1E30DCF9-7A1A-498E-81A9-ECFA52F501A9}" type="sibTrans" cxnId="{8AE6CAD2-8BD4-4756-9108-ED079A33C38F}">
      <dgm:prSet custT="1"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思源黑体 CN Bold" panose="020B0800000000000000" pitchFamily="34" charset="-122"/>
            <a:ea typeface="思源黑体 CN Bold" panose="020B0800000000000000" pitchFamily="34" charset="-122"/>
          </a:endParaRPr>
        </a:p>
      </dgm:t>
    </dgm:pt>
    <dgm:pt modelId="{643B87DA-09FF-41E0-BAC6-22BBA6991B2D}">
      <dgm:prSet phldrT="[文本]" phldr="0" custT="1"/>
      <dgm:spPr>
        <a:noFill/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rPr>
            <a:t>金属梁发生弯曲</a:t>
          </a:r>
        </a:p>
      </dgm:t>
    </dgm:pt>
    <dgm:pt modelId="{B8A5D406-564A-4317-AAE1-A53BAD1B55DB}" type="parTrans" cxnId="{79CD85FF-D3AA-4DFA-9A09-C655126E2A64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思源黑体 CN Bold" panose="020B0800000000000000" pitchFamily="34" charset="-122"/>
            <a:ea typeface="思源黑体 CN Bold" panose="020B0800000000000000" pitchFamily="34" charset="-122"/>
          </a:endParaRPr>
        </a:p>
      </dgm:t>
    </dgm:pt>
    <dgm:pt modelId="{96A012A7-9202-46AA-8B2D-23884516ABF2}" type="sibTrans" cxnId="{79CD85FF-D3AA-4DFA-9A09-C655126E2A64}">
      <dgm:prSet custT="1"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思源黑体 CN Bold" panose="020B0800000000000000" pitchFamily="34" charset="-122"/>
            <a:ea typeface="思源黑体 CN Bold" panose="020B0800000000000000" pitchFamily="34" charset="-122"/>
          </a:endParaRPr>
        </a:p>
      </dgm:t>
    </dgm:pt>
    <dgm:pt modelId="{4041F856-E2A7-4740-ADF5-50DA1A21A07A}">
      <dgm:prSet phldrT="[文本]" phldr="0" custT="1"/>
      <dgm:spPr>
        <a:noFill/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rPr>
            <a:t>应变片的电阻变化</a:t>
          </a:r>
        </a:p>
      </dgm:t>
    </dgm:pt>
    <dgm:pt modelId="{E8B6D19D-1411-4DC2-83B0-132E27006763}" type="parTrans" cxnId="{0B988603-CA3B-473E-B2E6-A7663A944BD6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思源黑体 CN Bold" panose="020B0800000000000000" pitchFamily="34" charset="-122"/>
            <a:ea typeface="思源黑体 CN Bold" panose="020B0800000000000000" pitchFamily="34" charset="-122"/>
          </a:endParaRPr>
        </a:p>
      </dgm:t>
    </dgm:pt>
    <dgm:pt modelId="{5E966C8D-5DEC-4FE2-B204-C183389D8950}" type="sibTrans" cxnId="{0B988603-CA3B-473E-B2E6-A7663A944BD6}">
      <dgm:prSet custT="1"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思源黑体 CN Bold" panose="020B0800000000000000" pitchFamily="34" charset="-122"/>
            <a:ea typeface="思源黑体 CN Bold" panose="020B0800000000000000" pitchFamily="34" charset="-122"/>
          </a:endParaRPr>
        </a:p>
      </dgm:t>
    </dgm:pt>
    <dgm:pt modelId="{C9E4D9B5-F695-4A3C-8336-5396A227FDD7}">
      <dgm:prSet phldr="0" custT="1"/>
      <dgm:spPr>
        <a:noFill/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rPr>
            <a:t>两应变片上电压的差值变化</a:t>
          </a:r>
        </a:p>
      </dgm:t>
    </dgm:pt>
    <dgm:pt modelId="{9747BB88-5C75-475F-A026-0AEA672DC39B}" type="parTrans" cxnId="{2E064F77-5317-48A6-A866-4DDC3767B954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思源黑体 CN Bold" panose="020B0800000000000000" pitchFamily="34" charset="-122"/>
            <a:ea typeface="思源黑体 CN Bold" panose="020B0800000000000000" pitchFamily="34" charset="-122"/>
          </a:endParaRPr>
        </a:p>
      </dgm:t>
    </dgm:pt>
    <dgm:pt modelId="{37CEABF0-644C-4414-B2A5-9B544676C6BE}" type="sibTrans" cxnId="{2E064F77-5317-48A6-A866-4DDC3767B954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思源黑体 CN Bold" panose="020B0800000000000000" pitchFamily="34" charset="-122"/>
            <a:ea typeface="思源黑体 CN Bold" panose="020B0800000000000000" pitchFamily="34" charset="-122"/>
          </a:endParaRPr>
        </a:p>
      </dgm:t>
    </dgm:pt>
    <dgm:pt modelId="{AC4126FA-9BA1-4E24-B34C-E30B599D65B9}" type="pres">
      <dgm:prSet presAssocID="{1E84D47A-7AAC-46D3-B65D-251551AF831C}" presName="Name0" presStyleCnt="0">
        <dgm:presLayoutVars>
          <dgm:dir/>
          <dgm:resizeHandles val="exact"/>
        </dgm:presLayoutVars>
      </dgm:prSet>
      <dgm:spPr/>
    </dgm:pt>
    <dgm:pt modelId="{C749918F-6DE5-4139-995F-81181ECCCD87}" type="pres">
      <dgm:prSet presAssocID="{68046F47-EBAE-40E5-98E7-6AA2C0377F1D}" presName="node" presStyleLbl="node1" presStyleIdx="0" presStyleCnt="4" custScaleY="117183">
        <dgm:presLayoutVars>
          <dgm:bulletEnabled val="1"/>
        </dgm:presLayoutVars>
      </dgm:prSet>
      <dgm:spPr/>
    </dgm:pt>
    <dgm:pt modelId="{00F34067-4C07-40D2-B0D8-D18532952F67}" type="pres">
      <dgm:prSet presAssocID="{1E30DCF9-7A1A-498E-81A9-ECFA52F501A9}" presName="sibTrans" presStyleLbl="sibTrans2D1" presStyleIdx="0" presStyleCnt="3"/>
      <dgm:spPr/>
    </dgm:pt>
    <dgm:pt modelId="{0022D0B0-9C51-47DB-BF09-B95251E3DC25}" type="pres">
      <dgm:prSet presAssocID="{1E30DCF9-7A1A-498E-81A9-ECFA52F501A9}" presName="connectorText" presStyleLbl="sibTrans2D1" presStyleIdx="0" presStyleCnt="3"/>
      <dgm:spPr/>
    </dgm:pt>
    <dgm:pt modelId="{68F9C8CD-3822-4588-A0ED-21046F74DD1E}" type="pres">
      <dgm:prSet presAssocID="{643B87DA-09FF-41E0-BAC6-22BBA6991B2D}" presName="node" presStyleLbl="node1" presStyleIdx="1" presStyleCnt="4" custScaleY="117183">
        <dgm:presLayoutVars>
          <dgm:bulletEnabled val="1"/>
        </dgm:presLayoutVars>
      </dgm:prSet>
      <dgm:spPr/>
    </dgm:pt>
    <dgm:pt modelId="{E35CBE76-D91B-473D-B16E-8E8724B03685}" type="pres">
      <dgm:prSet presAssocID="{96A012A7-9202-46AA-8B2D-23884516ABF2}" presName="sibTrans" presStyleLbl="sibTrans2D1" presStyleIdx="1" presStyleCnt="3"/>
      <dgm:spPr/>
    </dgm:pt>
    <dgm:pt modelId="{84967D50-17BC-4CAC-BD26-8A291A82049F}" type="pres">
      <dgm:prSet presAssocID="{96A012A7-9202-46AA-8B2D-23884516ABF2}" presName="connectorText" presStyleLbl="sibTrans2D1" presStyleIdx="1" presStyleCnt="3"/>
      <dgm:spPr/>
    </dgm:pt>
    <dgm:pt modelId="{A64E14D4-AEDB-4A35-8698-EE38EE252BFB}" type="pres">
      <dgm:prSet presAssocID="{4041F856-E2A7-4740-ADF5-50DA1A21A07A}" presName="node" presStyleLbl="node1" presStyleIdx="2" presStyleCnt="4" custScaleY="117183">
        <dgm:presLayoutVars>
          <dgm:bulletEnabled val="1"/>
        </dgm:presLayoutVars>
      </dgm:prSet>
      <dgm:spPr/>
    </dgm:pt>
    <dgm:pt modelId="{6B6B114E-0BEA-4D14-A2E5-2BAFB334B14F}" type="pres">
      <dgm:prSet presAssocID="{5E966C8D-5DEC-4FE2-B204-C183389D8950}" presName="sibTrans" presStyleLbl="sibTrans2D1" presStyleIdx="2" presStyleCnt="3"/>
      <dgm:spPr/>
    </dgm:pt>
    <dgm:pt modelId="{382E9970-F3B5-487B-A255-6A1CC5BAB605}" type="pres">
      <dgm:prSet presAssocID="{5E966C8D-5DEC-4FE2-B204-C183389D8950}" presName="connectorText" presStyleLbl="sibTrans2D1" presStyleIdx="2" presStyleCnt="3"/>
      <dgm:spPr/>
    </dgm:pt>
    <dgm:pt modelId="{9341F396-66B3-4389-8136-3438870DBBCA}" type="pres">
      <dgm:prSet presAssocID="{C9E4D9B5-F695-4A3C-8336-5396A227FDD7}" presName="node" presStyleLbl="node1" presStyleIdx="3" presStyleCnt="4" custScaleY="117183">
        <dgm:presLayoutVars>
          <dgm:bulletEnabled val="1"/>
        </dgm:presLayoutVars>
      </dgm:prSet>
      <dgm:spPr/>
    </dgm:pt>
  </dgm:ptLst>
  <dgm:cxnLst>
    <dgm:cxn modelId="{92BC2003-4C81-4E56-8E59-7BFF0F4968BB}" type="presOf" srcId="{C9E4D9B5-F695-4A3C-8336-5396A227FDD7}" destId="{9341F396-66B3-4389-8136-3438870DBBCA}" srcOrd="0" destOrd="0" presId="urn:microsoft.com/office/officeart/2005/8/layout/process1"/>
    <dgm:cxn modelId="{0B988603-CA3B-473E-B2E6-A7663A944BD6}" srcId="{1E84D47A-7AAC-46D3-B65D-251551AF831C}" destId="{4041F856-E2A7-4740-ADF5-50DA1A21A07A}" srcOrd="2" destOrd="0" parTransId="{E8B6D19D-1411-4DC2-83B0-132E27006763}" sibTransId="{5E966C8D-5DEC-4FE2-B204-C183389D8950}"/>
    <dgm:cxn modelId="{E7FF3615-952F-445C-A74F-53DB4EF1FCBF}" type="presOf" srcId="{68046F47-EBAE-40E5-98E7-6AA2C0377F1D}" destId="{C749918F-6DE5-4139-995F-81181ECCCD87}" srcOrd="0" destOrd="0" presId="urn:microsoft.com/office/officeart/2005/8/layout/process1"/>
    <dgm:cxn modelId="{BA13DB1F-469D-467D-A2F0-185A714C805E}" type="presOf" srcId="{5E966C8D-5DEC-4FE2-B204-C183389D8950}" destId="{6B6B114E-0BEA-4D14-A2E5-2BAFB334B14F}" srcOrd="0" destOrd="0" presId="urn:microsoft.com/office/officeart/2005/8/layout/process1"/>
    <dgm:cxn modelId="{D1911E2B-5603-425D-AC30-4E73393A786D}" type="presOf" srcId="{1E30DCF9-7A1A-498E-81A9-ECFA52F501A9}" destId="{00F34067-4C07-40D2-B0D8-D18532952F67}" srcOrd="0" destOrd="0" presId="urn:microsoft.com/office/officeart/2005/8/layout/process1"/>
    <dgm:cxn modelId="{25F6CE73-EC4B-4F75-A547-143B73EEA6F8}" type="presOf" srcId="{5E966C8D-5DEC-4FE2-B204-C183389D8950}" destId="{382E9970-F3B5-487B-A255-6A1CC5BAB605}" srcOrd="1" destOrd="0" presId="urn:microsoft.com/office/officeart/2005/8/layout/process1"/>
    <dgm:cxn modelId="{2E064F77-5317-48A6-A866-4DDC3767B954}" srcId="{1E84D47A-7AAC-46D3-B65D-251551AF831C}" destId="{C9E4D9B5-F695-4A3C-8336-5396A227FDD7}" srcOrd="3" destOrd="0" parTransId="{9747BB88-5C75-475F-A026-0AEA672DC39B}" sibTransId="{37CEABF0-644C-4414-B2A5-9B544676C6BE}"/>
    <dgm:cxn modelId="{9AE61588-5F96-478D-B9C2-90BA9A60B26B}" type="presOf" srcId="{1E30DCF9-7A1A-498E-81A9-ECFA52F501A9}" destId="{0022D0B0-9C51-47DB-BF09-B95251E3DC25}" srcOrd="1" destOrd="0" presId="urn:microsoft.com/office/officeart/2005/8/layout/process1"/>
    <dgm:cxn modelId="{851D4C93-2ABC-4FA1-9098-4CB9BD71C9A7}" type="presOf" srcId="{1E84D47A-7AAC-46D3-B65D-251551AF831C}" destId="{AC4126FA-9BA1-4E24-B34C-E30B599D65B9}" srcOrd="0" destOrd="0" presId="urn:microsoft.com/office/officeart/2005/8/layout/process1"/>
    <dgm:cxn modelId="{902B48AB-5FCA-4C0D-915B-B09453190338}" type="presOf" srcId="{96A012A7-9202-46AA-8B2D-23884516ABF2}" destId="{84967D50-17BC-4CAC-BD26-8A291A82049F}" srcOrd="1" destOrd="0" presId="urn:microsoft.com/office/officeart/2005/8/layout/process1"/>
    <dgm:cxn modelId="{5DB889B9-60BE-4FAA-B771-0F5FA8ABAAA0}" type="presOf" srcId="{96A012A7-9202-46AA-8B2D-23884516ABF2}" destId="{E35CBE76-D91B-473D-B16E-8E8724B03685}" srcOrd="0" destOrd="0" presId="urn:microsoft.com/office/officeart/2005/8/layout/process1"/>
    <dgm:cxn modelId="{287038C4-9C45-44BA-95B6-2A16E75F7942}" type="presOf" srcId="{643B87DA-09FF-41E0-BAC6-22BBA6991B2D}" destId="{68F9C8CD-3822-4588-A0ED-21046F74DD1E}" srcOrd="0" destOrd="0" presId="urn:microsoft.com/office/officeart/2005/8/layout/process1"/>
    <dgm:cxn modelId="{8AE6CAD2-8BD4-4756-9108-ED079A33C38F}" srcId="{1E84D47A-7AAC-46D3-B65D-251551AF831C}" destId="{68046F47-EBAE-40E5-98E7-6AA2C0377F1D}" srcOrd="0" destOrd="0" parTransId="{368D40C2-8097-4240-B5B0-3B0DEEC5A73C}" sibTransId="{1E30DCF9-7A1A-498E-81A9-ECFA52F501A9}"/>
    <dgm:cxn modelId="{B8DF70E1-C7B8-4649-B964-1B52D0318FFE}" type="presOf" srcId="{4041F856-E2A7-4740-ADF5-50DA1A21A07A}" destId="{A64E14D4-AEDB-4A35-8698-EE38EE252BFB}" srcOrd="0" destOrd="0" presId="urn:microsoft.com/office/officeart/2005/8/layout/process1"/>
    <dgm:cxn modelId="{79CD85FF-D3AA-4DFA-9A09-C655126E2A64}" srcId="{1E84D47A-7AAC-46D3-B65D-251551AF831C}" destId="{643B87DA-09FF-41E0-BAC6-22BBA6991B2D}" srcOrd="1" destOrd="0" parTransId="{B8A5D406-564A-4317-AAE1-A53BAD1B55DB}" sibTransId="{96A012A7-9202-46AA-8B2D-23884516ABF2}"/>
    <dgm:cxn modelId="{6B04663F-450A-48BB-8CFE-CE5BF8D8B53C}" type="presParOf" srcId="{AC4126FA-9BA1-4E24-B34C-E30B599D65B9}" destId="{C749918F-6DE5-4139-995F-81181ECCCD87}" srcOrd="0" destOrd="0" presId="urn:microsoft.com/office/officeart/2005/8/layout/process1"/>
    <dgm:cxn modelId="{B12401A0-50A7-427F-86AB-51B356DEA823}" type="presParOf" srcId="{AC4126FA-9BA1-4E24-B34C-E30B599D65B9}" destId="{00F34067-4C07-40D2-B0D8-D18532952F67}" srcOrd="1" destOrd="0" presId="urn:microsoft.com/office/officeart/2005/8/layout/process1"/>
    <dgm:cxn modelId="{ED0B59F0-A952-47CA-8323-8D4D524DC5E9}" type="presParOf" srcId="{00F34067-4C07-40D2-B0D8-D18532952F67}" destId="{0022D0B0-9C51-47DB-BF09-B95251E3DC25}" srcOrd="0" destOrd="0" presId="urn:microsoft.com/office/officeart/2005/8/layout/process1"/>
    <dgm:cxn modelId="{86FF388C-0791-4DA8-93BB-0F33545EDC1E}" type="presParOf" srcId="{AC4126FA-9BA1-4E24-B34C-E30B599D65B9}" destId="{68F9C8CD-3822-4588-A0ED-21046F74DD1E}" srcOrd="2" destOrd="0" presId="urn:microsoft.com/office/officeart/2005/8/layout/process1"/>
    <dgm:cxn modelId="{A8E8D9CC-835A-450F-A32B-295CB20F5BA9}" type="presParOf" srcId="{AC4126FA-9BA1-4E24-B34C-E30B599D65B9}" destId="{E35CBE76-D91B-473D-B16E-8E8724B03685}" srcOrd="3" destOrd="0" presId="urn:microsoft.com/office/officeart/2005/8/layout/process1"/>
    <dgm:cxn modelId="{96028AA7-5B79-497F-83A9-3556231060BC}" type="presParOf" srcId="{E35CBE76-D91B-473D-B16E-8E8724B03685}" destId="{84967D50-17BC-4CAC-BD26-8A291A82049F}" srcOrd="0" destOrd="0" presId="urn:microsoft.com/office/officeart/2005/8/layout/process1"/>
    <dgm:cxn modelId="{082407CD-3FAD-4AE3-BEA8-C27C95BF09EC}" type="presParOf" srcId="{AC4126FA-9BA1-4E24-B34C-E30B599D65B9}" destId="{A64E14D4-AEDB-4A35-8698-EE38EE252BFB}" srcOrd="4" destOrd="0" presId="urn:microsoft.com/office/officeart/2005/8/layout/process1"/>
    <dgm:cxn modelId="{F60AB5C8-4D1F-4EDB-A4FD-6DF516318C8A}" type="presParOf" srcId="{AC4126FA-9BA1-4E24-B34C-E30B599D65B9}" destId="{6B6B114E-0BEA-4D14-A2E5-2BAFB334B14F}" srcOrd="5" destOrd="0" presId="urn:microsoft.com/office/officeart/2005/8/layout/process1"/>
    <dgm:cxn modelId="{DB50DD72-AD5B-4EE2-B256-1EB825B9746E}" type="presParOf" srcId="{6B6B114E-0BEA-4D14-A2E5-2BAFB334B14F}" destId="{382E9970-F3B5-487B-A255-6A1CC5BAB605}" srcOrd="0" destOrd="0" presId="urn:microsoft.com/office/officeart/2005/8/layout/process1"/>
    <dgm:cxn modelId="{EE1CE3C7-98AB-4744-953D-B226269EDA8A}" type="presParOf" srcId="{AC4126FA-9BA1-4E24-B34C-E30B599D65B9}" destId="{9341F396-66B3-4389-8136-3438870DBBC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918F-6DE5-4139-995F-81181ECCCD87}">
      <dsp:nvSpPr>
        <dsp:cNvPr id="0" name=""/>
        <dsp:cNvSpPr/>
      </dsp:nvSpPr>
      <dsp:spPr>
        <a:xfrm>
          <a:off x="2675" y="111005"/>
          <a:ext cx="1169665" cy="159337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charset="0"/>
            </a:rPr>
            <a:t>金属梁自由端受力 </a:t>
          </a:r>
          <a:r>
            <a:rPr lang="en-US" altLang="zh-CN" sz="1600" b="1" i="1" kern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charset="0"/>
            </a:rPr>
            <a:t>F</a:t>
          </a:r>
        </a:p>
      </dsp:txBody>
      <dsp:txXfrm>
        <a:off x="36933" y="145263"/>
        <a:ext cx="1101149" cy="1524863"/>
      </dsp:txXfrm>
    </dsp:sp>
    <dsp:sp modelId="{00F34067-4C07-40D2-B0D8-D18532952F67}">
      <dsp:nvSpPr>
        <dsp:cNvPr id="0" name=""/>
        <dsp:cNvSpPr/>
      </dsp:nvSpPr>
      <dsp:spPr>
        <a:xfrm>
          <a:off x="1289307" y="762657"/>
          <a:ext cx="247969" cy="290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>
            <a:solidFill>
              <a:schemeClr val="tx1">
                <a:lumMod val="65000"/>
                <a:lumOff val="35000"/>
              </a:schemeClr>
            </a:solidFill>
            <a:latin typeface="思源黑体 CN Bold" panose="020B0800000000000000" pitchFamily="34" charset="-122"/>
            <a:ea typeface="思源黑体 CN Bold" panose="020B0800000000000000" pitchFamily="34" charset="-122"/>
          </a:endParaRPr>
        </a:p>
      </dsp:txBody>
      <dsp:txXfrm>
        <a:off x="1289307" y="820672"/>
        <a:ext cx="173578" cy="174046"/>
      </dsp:txXfrm>
    </dsp:sp>
    <dsp:sp modelId="{68F9C8CD-3822-4588-A0ED-21046F74DD1E}">
      <dsp:nvSpPr>
        <dsp:cNvPr id="0" name=""/>
        <dsp:cNvSpPr/>
      </dsp:nvSpPr>
      <dsp:spPr>
        <a:xfrm>
          <a:off x="1640206" y="111005"/>
          <a:ext cx="1169665" cy="159337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rPr>
            <a:t>金属梁发生弯曲</a:t>
          </a:r>
        </a:p>
      </dsp:txBody>
      <dsp:txXfrm>
        <a:off x="1674464" y="145263"/>
        <a:ext cx="1101149" cy="1524863"/>
      </dsp:txXfrm>
    </dsp:sp>
    <dsp:sp modelId="{E35CBE76-D91B-473D-B16E-8E8724B03685}">
      <dsp:nvSpPr>
        <dsp:cNvPr id="0" name=""/>
        <dsp:cNvSpPr/>
      </dsp:nvSpPr>
      <dsp:spPr>
        <a:xfrm>
          <a:off x="2926838" y="762657"/>
          <a:ext cx="247969" cy="290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>
            <a:solidFill>
              <a:schemeClr val="tx1">
                <a:lumMod val="65000"/>
                <a:lumOff val="35000"/>
              </a:schemeClr>
            </a:solidFill>
            <a:latin typeface="思源黑体 CN Bold" panose="020B0800000000000000" pitchFamily="34" charset="-122"/>
            <a:ea typeface="思源黑体 CN Bold" panose="020B0800000000000000" pitchFamily="34" charset="-122"/>
          </a:endParaRPr>
        </a:p>
      </dsp:txBody>
      <dsp:txXfrm>
        <a:off x="2926838" y="820672"/>
        <a:ext cx="173578" cy="174046"/>
      </dsp:txXfrm>
    </dsp:sp>
    <dsp:sp modelId="{A64E14D4-AEDB-4A35-8698-EE38EE252BFB}">
      <dsp:nvSpPr>
        <dsp:cNvPr id="0" name=""/>
        <dsp:cNvSpPr/>
      </dsp:nvSpPr>
      <dsp:spPr>
        <a:xfrm>
          <a:off x="3277738" y="111005"/>
          <a:ext cx="1169665" cy="159337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rPr>
            <a:t>应变片的电阻变化</a:t>
          </a:r>
        </a:p>
      </dsp:txBody>
      <dsp:txXfrm>
        <a:off x="3311996" y="145263"/>
        <a:ext cx="1101149" cy="1524863"/>
      </dsp:txXfrm>
    </dsp:sp>
    <dsp:sp modelId="{6B6B114E-0BEA-4D14-A2E5-2BAFB334B14F}">
      <dsp:nvSpPr>
        <dsp:cNvPr id="0" name=""/>
        <dsp:cNvSpPr/>
      </dsp:nvSpPr>
      <dsp:spPr>
        <a:xfrm>
          <a:off x="4564369" y="762657"/>
          <a:ext cx="247969" cy="290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>
            <a:solidFill>
              <a:schemeClr val="tx1">
                <a:lumMod val="65000"/>
                <a:lumOff val="35000"/>
              </a:schemeClr>
            </a:solidFill>
            <a:latin typeface="思源黑体 CN Bold" panose="020B0800000000000000" pitchFamily="34" charset="-122"/>
            <a:ea typeface="思源黑体 CN Bold" panose="020B0800000000000000" pitchFamily="34" charset="-122"/>
          </a:endParaRPr>
        </a:p>
      </dsp:txBody>
      <dsp:txXfrm>
        <a:off x="4564369" y="820672"/>
        <a:ext cx="173578" cy="174046"/>
      </dsp:txXfrm>
    </dsp:sp>
    <dsp:sp modelId="{9341F396-66B3-4389-8136-3438870DBBCA}">
      <dsp:nvSpPr>
        <dsp:cNvPr id="0" name=""/>
        <dsp:cNvSpPr/>
      </dsp:nvSpPr>
      <dsp:spPr>
        <a:xfrm>
          <a:off x="4915269" y="111005"/>
          <a:ext cx="1169665" cy="159337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rPr>
            <a:t>两应变片上电压的差值变化</a:t>
          </a:r>
        </a:p>
      </dsp:txBody>
      <dsp:txXfrm>
        <a:off x="4949527" y="145263"/>
        <a:ext cx="1101149" cy="1524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9579F12C-76E0-4818-A009-814C61B9B2DF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B4295410-1189-4314-AFFA-70A597A8DDC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11BE3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答：常温下，上、下触点应是接触的，但温度过高时，由于双金属片受热膨胀系数不同，上部金属膨胀大，下部金属膨胀小，则双金属片向下弯曲，使触点分离，从而切断电源，停止加热。温度降低后，双金属片恢复原状，重新接通电路加热，这样循环进行，起到自动控制温度的作用。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11BE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95410-1189-4314-AFFA-70A597A8DDC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BAEE-6B85-48F2-AB48-CEB466E1A08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56D8-AED0-4768-822F-AD932C2BC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BAEE-6B85-48F2-AB48-CEB466E1A08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56D8-AED0-4768-822F-AD932C2BC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A6B3BAEE-6B85-48F2-AB48-CEB466E1A08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851D56D8-AED0-4768-822F-AD932C2BCC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11196" b="75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14600" y="1244600"/>
            <a:ext cx="7316470" cy="3560445"/>
            <a:chOff x="2514600" y="1244600"/>
            <a:chExt cx="7162800" cy="3225800"/>
          </a:xfrm>
        </p:grpSpPr>
        <p:sp>
          <p:nvSpPr>
            <p:cNvPr id="14" name="矩形: 圆角 13"/>
            <p:cNvSpPr/>
            <p:nvPr/>
          </p:nvSpPr>
          <p:spPr>
            <a:xfrm>
              <a:off x="2514600" y="1244600"/>
              <a:ext cx="7162800" cy="3225800"/>
            </a:xfrm>
            <a:prstGeom prst="roundRect">
              <a:avLst>
                <a:gd name="adj" fmla="val 5250"/>
              </a:avLst>
            </a:prstGeom>
            <a:noFill/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66795" y="1588135"/>
              <a:ext cx="4878705" cy="528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</a:t>
              </a:r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章  第</a:t>
              </a:r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 传感器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00374" y="3846757"/>
              <a:ext cx="4620199" cy="277878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主讲老师：</a:t>
              </a:r>
              <a:r>
                <a:rPr lang="en-US" altLang="zh-CN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    </a:t>
              </a:r>
              <a:r>
                <a:rPr lang="zh-CN" alt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人教版  物理（高中）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444240" y="2127833"/>
              <a:ext cx="5303520" cy="1002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传感器的应用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086781" y="3280711"/>
              <a:ext cx="601843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3638778" y="3385532"/>
              <a:ext cx="4914445" cy="22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APPLICATION OF SENSORS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9831618" y="6167492"/>
            <a:ext cx="1973940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高二年级 选修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3-2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941504" y="351954"/>
            <a:ext cx="771071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某某高中</a:t>
            </a:r>
            <a:endParaRPr lang="en-US" altLang="zh-CN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30555" y="880667"/>
            <a:ext cx="10130889" cy="4888452"/>
            <a:chOff x="7666282" y="2368648"/>
            <a:chExt cx="10130889" cy="4888452"/>
          </a:xfrm>
        </p:grpSpPr>
        <p:sp>
          <p:nvSpPr>
            <p:cNvPr id="5" name="矩形 4"/>
            <p:cNvSpPr/>
            <p:nvPr/>
          </p:nvSpPr>
          <p:spPr>
            <a:xfrm>
              <a:off x="7666282" y="3542269"/>
              <a:ext cx="10130889" cy="1890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【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典例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1】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（多选）压敏电阻的阻值会随所受压力的增大而减小。一同学利用压敏电阻设计了判断升降机运动状态的装置，如图甲所示，将压敏电阻平放在升降机内，受压面朝上，在上面放一物体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m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，升降机静止时电流表示数为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I0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。某过程中电流表的示数如图乙所示，则在此过程中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(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　  　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)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7772400" y="3429000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7735134" y="5545926"/>
              <a:ext cx="4190166" cy="1711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．物体处于失重状态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B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．物体处于超重状态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．升降机一定向上做匀加速运动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．升降机可能向下做匀减速运动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9440129" y="4928076"/>
              <a:ext cx="540576" cy="505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BD</a:t>
              </a:r>
              <a:endPara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666282" y="2368648"/>
              <a:ext cx="2177061" cy="835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课堂练习</a:t>
              </a:r>
              <a:endParaRPr lang="en-US" altLang="zh-CN" sz="3600" dirty="0">
                <a:solidFill>
                  <a:srgbClr val="D3691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10" name="Picture 3" descr="B9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446720" y="3780984"/>
            <a:ext cx="4022715" cy="21343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6879771" y="-1"/>
            <a:ext cx="5312230" cy="532325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30555" y="532324"/>
            <a:ext cx="10232531" cy="4651270"/>
            <a:chOff x="7666282" y="2368648"/>
            <a:chExt cx="10232531" cy="4651270"/>
          </a:xfrm>
        </p:grpSpPr>
        <p:sp>
          <p:nvSpPr>
            <p:cNvPr id="5" name="矩形 4"/>
            <p:cNvSpPr/>
            <p:nvPr/>
          </p:nvSpPr>
          <p:spPr>
            <a:xfrm>
              <a:off x="7666282" y="3542269"/>
              <a:ext cx="10232531" cy="1428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【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典例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2】.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演示位移传感器的工作原理如图所示，物体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M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在导轨上平移时，带动滑动变阻器的金属滑杆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，通过电压表显示的数据，来反映物体位移的大小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。假设电压表是理想的，则下列说法正确的是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(        )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7772400" y="3429000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7735134" y="5308744"/>
              <a:ext cx="5141736" cy="1711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A.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物体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M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运动时，电源内的电流会发生变化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B.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物体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M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运动时，电压表的示数会发生变化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C.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物体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M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不动时，电路中没有电流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D.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物体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M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不动时，电压表没有示数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0078759" y="4465598"/>
              <a:ext cx="540576" cy="505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  <a:endPara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666282" y="2368648"/>
              <a:ext cx="2177061" cy="835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课堂练习</a:t>
              </a:r>
              <a:endParaRPr lang="en-US" altLang="zh-CN" sz="3600" dirty="0">
                <a:solidFill>
                  <a:srgbClr val="D3691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6150" y="2969322"/>
            <a:ext cx="2705290" cy="22142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4"/>
          <p:cNvSpPr txBox="1"/>
          <p:nvPr/>
        </p:nvSpPr>
        <p:spPr>
          <a:xfrm>
            <a:off x="933471" y="5672044"/>
            <a:ext cx="10387671" cy="880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【解题关键】：题中电压表测量的是滑动变阻器滑动头左侧部分的电压，物体移动时带动滑动头移动，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                       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由于电压表为理想电表，滑动头移动时不影响电路电流。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879771" y="-1"/>
            <a:ext cx="5312230" cy="532325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30555" y="532324"/>
            <a:ext cx="10232531" cy="4844249"/>
            <a:chOff x="7666282" y="2368648"/>
            <a:chExt cx="10232531" cy="4844249"/>
          </a:xfrm>
        </p:grpSpPr>
        <p:sp>
          <p:nvSpPr>
            <p:cNvPr id="5" name="矩形 4"/>
            <p:cNvSpPr/>
            <p:nvPr/>
          </p:nvSpPr>
          <p:spPr>
            <a:xfrm>
              <a:off x="7666282" y="3542269"/>
              <a:ext cx="10232531" cy="1890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【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典例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3】.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压敏电阻的阻值随所受压力的增大而减小，有位同学利用压敏电阻设计了判断小车运动状态的装置，其工作原理如图甲所示，将压敏电阻和一块挡板固定在绝缘小车上，中间放置一个绝缘重球。小车向右做直线运动过程中，电流表示数如图乙所示，下列判断正确的是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(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　　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)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7772400" y="3429000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7735134" y="5501723"/>
              <a:ext cx="5141736" cy="1711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．从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到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t2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时间内，小车做匀速直线运动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B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．从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t1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到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t2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时间内，小车做匀加速直线运动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．从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t2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到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t3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时间内，小车做匀速直线运动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．从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t2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到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t3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时间内，小车做匀加速直线运动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841896" y="4930251"/>
              <a:ext cx="540576" cy="505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D</a:t>
              </a:r>
              <a:endPara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666282" y="2368648"/>
              <a:ext cx="2177061" cy="835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课堂练习</a:t>
              </a:r>
              <a:endParaRPr lang="en-US" altLang="zh-CN" sz="3600" dirty="0">
                <a:solidFill>
                  <a:srgbClr val="D3691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14" name="Picture 3" descr="R6-77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2666" y="3709602"/>
            <a:ext cx="4069390" cy="17073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6879771" y="-1"/>
            <a:ext cx="5312230" cy="532325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468212" y="1103216"/>
            <a:ext cx="4284417" cy="772299"/>
            <a:chOff x="7640883" y="2656701"/>
            <a:chExt cx="4284417" cy="772299"/>
          </a:xfrm>
        </p:grpSpPr>
        <p:sp>
          <p:nvSpPr>
            <p:cNvPr id="6" name="矩形 5"/>
            <p:cNvSpPr/>
            <p:nvPr/>
          </p:nvSpPr>
          <p:spPr>
            <a:xfrm>
              <a:off x="7640883" y="2656701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课堂小结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772400" y="3429000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1216549" y="0"/>
            <a:ext cx="2798114" cy="685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15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95" r="2406" b="3296"/>
          <a:stretch>
            <a:fillRect/>
          </a:stretch>
        </p:blipFill>
        <p:spPr>
          <a:xfrm>
            <a:off x="5599729" y="2242799"/>
            <a:ext cx="5558367" cy="3511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11196" r="15568" b="7526"/>
          <a:stretch>
            <a:fillRect/>
          </a:stretch>
        </p:blipFill>
        <p:spPr>
          <a:xfrm>
            <a:off x="654296" y="1714504"/>
            <a:ext cx="4152900" cy="342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11196" b="75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14600" y="1244600"/>
            <a:ext cx="7316470" cy="3595370"/>
            <a:chOff x="2514600" y="1244600"/>
            <a:chExt cx="7162800" cy="3225800"/>
          </a:xfrm>
        </p:grpSpPr>
        <p:sp>
          <p:nvSpPr>
            <p:cNvPr id="5" name="矩形: 圆角 4"/>
            <p:cNvSpPr/>
            <p:nvPr/>
          </p:nvSpPr>
          <p:spPr>
            <a:xfrm>
              <a:off x="2514600" y="1244600"/>
              <a:ext cx="7162800" cy="3225800"/>
            </a:xfrm>
            <a:prstGeom prst="roundRect">
              <a:avLst>
                <a:gd name="adj" fmla="val 5250"/>
              </a:avLst>
            </a:prstGeom>
            <a:noFill/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74415" y="1588135"/>
              <a:ext cx="5067935" cy="52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</a:t>
              </a:r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章  第</a:t>
              </a:r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 传感器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907747" y="3846548"/>
              <a:ext cx="4426240" cy="275179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主讲老师：</a:t>
              </a:r>
              <a:r>
                <a:rPr lang="en-US" altLang="zh-CN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    </a:t>
              </a:r>
              <a:r>
                <a:rPr lang="zh-CN" alt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人教版  物理（高中）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815771" y="2277534"/>
              <a:ext cx="6560458" cy="82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谢谢各位同学倾听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086781" y="3280711"/>
              <a:ext cx="601843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3638778" y="3385532"/>
              <a:ext cx="4914445" cy="21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THANK YOU FOR LISTENING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9831618" y="6167492"/>
            <a:ext cx="1973940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高二年级 选修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3-2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941504" y="351954"/>
            <a:ext cx="771071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某某高中</a:t>
            </a:r>
            <a:endParaRPr lang="en-US" altLang="zh-CN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3759200" cy="685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859939" y="2329623"/>
            <a:ext cx="5852636" cy="2314292"/>
            <a:chOff x="7640883" y="2656701"/>
            <a:chExt cx="5852636" cy="2314292"/>
          </a:xfrm>
        </p:grpSpPr>
        <p:sp>
          <p:nvSpPr>
            <p:cNvPr id="7" name="矩形 6"/>
            <p:cNvSpPr/>
            <p:nvPr/>
          </p:nvSpPr>
          <p:spPr>
            <a:xfrm>
              <a:off x="7666283" y="3542269"/>
              <a:ext cx="5827236" cy="14287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当我们购买水果时，售货员把水果放在电子秤上，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电子秤就可显示出所购水果的重量及应付的钱数，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电子秤称重的物理原理是什么呢？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640883" y="2656701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课堂引入：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7772400" y="3429000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9831618" y="6167492"/>
            <a:ext cx="197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6363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高二年级 选修</a:t>
            </a:r>
            <a:r>
              <a:rPr lang="en-US" altLang="zh-CN" sz="1600" dirty="0">
                <a:solidFill>
                  <a:srgbClr val="6363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3-2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941504" y="351954"/>
            <a:ext cx="771071" cy="2462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 dirty="0">
                <a:solidFill>
                  <a:srgbClr val="63636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某某高中</a:t>
            </a:r>
            <a:endParaRPr lang="en-US" altLang="zh-CN" sz="1000" dirty="0">
              <a:solidFill>
                <a:srgbClr val="63636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12" name="图片 1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92" y="1854205"/>
            <a:ext cx="4922257" cy="3265129"/>
          </a:xfrm>
          <a:prstGeom prst="rect">
            <a:avLst/>
          </a:prstGeom>
          <a:noFill/>
          <a:ln w="5397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4471158"/>
            <a:ext cx="5658036" cy="238684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33021" y="827756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D3691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传感器应用的一般模式：</a:t>
            </a:r>
          </a:p>
        </p:txBody>
      </p:sp>
      <p:grpSp>
        <p:nvGrpSpPr>
          <p:cNvPr id="5" name="Group 3"/>
          <p:cNvGrpSpPr/>
          <p:nvPr/>
        </p:nvGrpSpPr>
        <p:grpSpPr>
          <a:xfrm>
            <a:off x="960055" y="1722198"/>
            <a:ext cx="6303046" cy="1292201"/>
            <a:chOff x="295" y="1616"/>
            <a:chExt cx="5307" cy="108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95" y="1993"/>
              <a:ext cx="807" cy="3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传感器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517" y="1993"/>
              <a:ext cx="1702" cy="3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转换或放大电路</a:t>
              </a:r>
            </a:p>
          </p:txBody>
        </p:sp>
        <p:sp>
          <p:nvSpPr>
            <p:cNvPr id="8" name="Line 6"/>
            <p:cNvSpPr/>
            <p:nvPr/>
          </p:nvSpPr>
          <p:spPr>
            <a:xfrm>
              <a:off x="1139" y="2162"/>
              <a:ext cx="370" cy="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Group 7"/>
            <p:cNvGrpSpPr/>
            <p:nvPr/>
          </p:nvGrpSpPr>
          <p:grpSpPr>
            <a:xfrm>
              <a:off x="3219" y="1837"/>
              <a:ext cx="1070" cy="650"/>
              <a:chOff x="5136" y="2505"/>
              <a:chExt cx="1281" cy="900"/>
            </a:xfrm>
          </p:grpSpPr>
          <p:sp>
            <p:nvSpPr>
              <p:cNvPr id="13" name="Line 8"/>
              <p:cNvSpPr/>
              <p:nvPr/>
            </p:nvSpPr>
            <p:spPr>
              <a:xfrm>
                <a:off x="5136" y="2955"/>
                <a:ext cx="1281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" name="Group 9"/>
              <p:cNvGrpSpPr/>
              <p:nvPr/>
            </p:nvGrpSpPr>
            <p:grpSpPr>
              <a:xfrm>
                <a:off x="5633" y="2505"/>
                <a:ext cx="750" cy="900"/>
                <a:chOff x="5633" y="2505"/>
                <a:chExt cx="750" cy="900"/>
              </a:xfrm>
            </p:grpSpPr>
            <p:sp>
              <p:nvSpPr>
                <p:cNvPr id="15" name="Line 10"/>
                <p:cNvSpPr/>
                <p:nvPr/>
              </p:nvSpPr>
              <p:spPr>
                <a:xfrm>
                  <a:off x="5634" y="2505"/>
                  <a:ext cx="0" cy="885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" name="Line 11"/>
                <p:cNvSpPr/>
                <p:nvPr/>
              </p:nvSpPr>
              <p:spPr>
                <a:xfrm>
                  <a:off x="5636" y="2508"/>
                  <a:ext cx="735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Line 12"/>
                <p:cNvSpPr/>
                <p:nvPr/>
              </p:nvSpPr>
              <p:spPr>
                <a:xfrm>
                  <a:off x="5633" y="3405"/>
                  <a:ext cx="750" cy="0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4349" y="1616"/>
              <a:ext cx="1026" cy="31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执行机构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349" y="2021"/>
              <a:ext cx="1013" cy="29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仪表显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367" y="2411"/>
              <a:ext cx="1235" cy="29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计算机系统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29705" y="3994897"/>
            <a:ext cx="5051383" cy="1922199"/>
            <a:chOff x="7640883" y="2782055"/>
            <a:chExt cx="5051383" cy="1922199"/>
          </a:xfrm>
        </p:grpSpPr>
        <p:sp>
          <p:nvSpPr>
            <p:cNvPr id="19" name="矩形 18"/>
            <p:cNvSpPr/>
            <p:nvPr/>
          </p:nvSpPr>
          <p:spPr>
            <a:xfrm>
              <a:off x="7666283" y="3542269"/>
              <a:ext cx="4192173" cy="11619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思考：（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）电子秤使用的测力装置是什么？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                        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它是由什么元件组成的？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            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（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）简述力传感器的工作原理。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640883" y="2782055"/>
              <a:ext cx="50513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探究一、力传感器的应用</a:t>
              </a:r>
              <a:r>
                <a:rPr lang="en-US" altLang="zh-CN" sz="24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——</a:t>
              </a:r>
              <a:r>
                <a:rPr lang="zh-CN" altLang="en-US" sz="24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电子秤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7772400" y="3429000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1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1" y="4017463"/>
            <a:ext cx="2876457" cy="20127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64" y="3994897"/>
            <a:ext cx="3013760" cy="20353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8302170" y="0"/>
            <a:ext cx="3889829" cy="82775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3133503"/>
            <a:ext cx="12192000" cy="134333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8196" y="843410"/>
            <a:ext cx="10285233" cy="13363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SzPct val="70000"/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1.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组成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SzPct val="70000"/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常用的力传感器是由金属梁和应变片组成的，应变片是一种敏感元件，现多用半导体制成。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SzPct val="70000"/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2.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工作原理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6" y="2413000"/>
            <a:ext cx="4327925" cy="2585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应变力测力原理"/>
          <p:cNvPicPr>
            <a:picLocks noChangeAspect="1"/>
          </p:cNvPicPr>
          <p:nvPr/>
        </p:nvPicPr>
        <p:blipFill>
          <a:blip r:embed="rId3">
            <a:lum bright="-23999" contrast="66000"/>
          </a:blip>
          <a:srcRect b="22697"/>
          <a:stretch>
            <a:fillRect/>
          </a:stretch>
        </p:blipFill>
        <p:spPr>
          <a:xfrm>
            <a:off x="5589347" y="2734201"/>
            <a:ext cx="5301827" cy="2131895"/>
          </a:xfrm>
          <a:prstGeom prst="rect">
            <a:avLst/>
          </a:prstGeom>
          <a:noFill/>
          <a:ln w="9525" cap="flat" cmpd="sng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7" name="Group 8"/>
          <p:cNvGrpSpPr/>
          <p:nvPr/>
        </p:nvGrpSpPr>
        <p:grpSpPr>
          <a:xfrm>
            <a:off x="7539526" y="2597617"/>
            <a:ext cx="1401469" cy="484576"/>
            <a:chOff x="4150" y="2688"/>
            <a:chExt cx="635" cy="425"/>
          </a:xfrm>
        </p:grpSpPr>
        <p:sp>
          <p:nvSpPr>
            <p:cNvPr id="8" name="Line 9"/>
            <p:cNvSpPr/>
            <p:nvPr/>
          </p:nvSpPr>
          <p:spPr>
            <a:xfrm>
              <a:off x="4150" y="2886"/>
              <a:ext cx="0" cy="22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10"/>
            <p:cNvSpPr/>
            <p:nvPr/>
          </p:nvSpPr>
          <p:spPr>
            <a:xfrm>
              <a:off x="4785" y="2886"/>
              <a:ext cx="0" cy="22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11"/>
            <p:cNvSpPr/>
            <p:nvPr/>
          </p:nvSpPr>
          <p:spPr>
            <a:xfrm>
              <a:off x="4150" y="3022"/>
              <a:ext cx="6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 Box 12"/>
            <p:cNvSpPr txBox="1"/>
            <p:nvPr/>
          </p:nvSpPr>
          <p:spPr>
            <a:xfrm>
              <a:off x="4238" y="2688"/>
              <a:ext cx="427" cy="94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marL="1260475" indent="-1260475" algn="ctr"/>
              <a:r>
                <a:rPr lang="en-US" altLang="zh-CN" sz="100" b="1" dirty="0">
                  <a:solidFill>
                    <a:srgbClr val="FF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  U</a:t>
              </a:r>
              <a:r>
                <a:rPr lang="en-US" altLang="zh-CN" sz="100" b="1" baseline="-25000" dirty="0">
                  <a:solidFill>
                    <a:srgbClr val="FF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7539526" y="3868440"/>
            <a:ext cx="1401469" cy="258970"/>
            <a:chOff x="4150" y="3385"/>
            <a:chExt cx="635" cy="227"/>
          </a:xfrm>
        </p:grpSpPr>
        <p:sp>
          <p:nvSpPr>
            <p:cNvPr id="13" name="Line 14"/>
            <p:cNvSpPr/>
            <p:nvPr/>
          </p:nvSpPr>
          <p:spPr>
            <a:xfrm>
              <a:off x="4150" y="3385"/>
              <a:ext cx="0" cy="22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5"/>
            <p:cNvSpPr/>
            <p:nvPr/>
          </p:nvSpPr>
          <p:spPr>
            <a:xfrm>
              <a:off x="4785" y="3385"/>
              <a:ext cx="0" cy="22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6"/>
            <p:cNvSpPr/>
            <p:nvPr/>
          </p:nvSpPr>
          <p:spPr>
            <a:xfrm>
              <a:off x="4150" y="3475"/>
              <a:ext cx="63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Text Box 17"/>
            <p:cNvSpPr txBox="1"/>
            <p:nvPr/>
          </p:nvSpPr>
          <p:spPr>
            <a:xfrm>
              <a:off x="4241" y="3475"/>
              <a:ext cx="427" cy="94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marL="1260475" indent="-1260475" algn="ctr"/>
              <a:r>
                <a:rPr lang="en-US" altLang="zh-CN" sz="100" b="1" dirty="0">
                  <a:solidFill>
                    <a:srgbClr val="FF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U</a:t>
              </a:r>
              <a:r>
                <a:rPr lang="en-US" altLang="zh-CN" sz="100" b="1" baseline="-25000" dirty="0">
                  <a:solidFill>
                    <a:srgbClr val="FF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</a:p>
          </p:txBody>
        </p:sp>
      </p:grpSp>
      <p:sp>
        <p:nvSpPr>
          <p:cNvPr id="18" name="Line 19"/>
          <p:cNvSpPr/>
          <p:nvPr/>
        </p:nvSpPr>
        <p:spPr>
          <a:xfrm>
            <a:off x="8068047" y="2596430"/>
            <a:ext cx="2375" cy="30998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9" name="图示 18"/>
          <p:cNvGraphicFramePr/>
          <p:nvPr/>
        </p:nvGraphicFramePr>
        <p:xfrm>
          <a:off x="5357981" y="4797211"/>
          <a:ext cx="6087610" cy="181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Line 18"/>
          <p:cNvSpPr/>
          <p:nvPr/>
        </p:nvSpPr>
        <p:spPr>
          <a:xfrm>
            <a:off x="8401786" y="4091725"/>
            <a:ext cx="2375" cy="309986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358742" y="2156425"/>
            <a:ext cx="4833257" cy="348828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5200" y="853301"/>
            <a:ext cx="8933927" cy="5494209"/>
            <a:chOff x="7640883" y="2656701"/>
            <a:chExt cx="8933927" cy="5494209"/>
          </a:xfrm>
        </p:grpSpPr>
        <p:sp>
          <p:nvSpPr>
            <p:cNvPr id="5" name="矩形 4"/>
            <p:cNvSpPr/>
            <p:nvPr/>
          </p:nvSpPr>
          <p:spPr>
            <a:xfrm>
              <a:off x="7666283" y="3542269"/>
              <a:ext cx="5057795" cy="505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思考：电熨斗通过什么来控制电路的通断？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40883" y="2656701"/>
              <a:ext cx="79496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探究二、温度传感器的应用</a:t>
              </a:r>
              <a:r>
                <a:rPr lang="en-US" altLang="zh-CN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——</a:t>
              </a:r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电熨斗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772400" y="3429000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7772400" y="7265924"/>
              <a:ext cx="8802410" cy="884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思考与讨论：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常温下，电熨斗中上、下触点应是接触的还是分离的？当温度过高时，双金属片将怎样起作用？</a:t>
              </a:r>
            </a:p>
          </p:txBody>
        </p: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 l="11371" t="7042" r="21089" b="13695"/>
          <a:stretch>
            <a:fillRect/>
          </a:stretch>
        </p:blipFill>
        <p:spPr>
          <a:xfrm>
            <a:off x="1096717" y="2760827"/>
            <a:ext cx="4057133" cy="23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" descr="电烫斗"/>
          <p:cNvPicPr>
            <a:picLocks noChangeAspect="1"/>
          </p:cNvPicPr>
          <p:nvPr/>
        </p:nvPicPr>
        <p:blipFill>
          <a:blip r:embed="rId4">
            <a:lum bright="-6000" contrast="35999"/>
          </a:blip>
          <a:stretch>
            <a:fillRect/>
          </a:stretch>
        </p:blipFill>
        <p:spPr>
          <a:xfrm>
            <a:off x="6148653" y="2614742"/>
            <a:ext cx="4051194" cy="2617658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3323771"/>
            <a:ext cx="3730171" cy="353422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72412" y="1093479"/>
            <a:ext cx="10674355" cy="3988947"/>
            <a:chOff x="7640883" y="3072287"/>
            <a:chExt cx="10674355" cy="3988947"/>
          </a:xfrm>
        </p:grpSpPr>
        <p:sp>
          <p:nvSpPr>
            <p:cNvPr id="5" name="矩形 4"/>
            <p:cNvSpPr/>
            <p:nvPr/>
          </p:nvSpPr>
          <p:spPr>
            <a:xfrm>
              <a:off x="7666283" y="3957855"/>
              <a:ext cx="9930924" cy="505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熨烫棉麻衣物和熨烫丝绸衣物需要设定不同的温度，这是如何使用调温旋钮来实现的？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40883" y="3072287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拓展思考</a:t>
              </a:r>
              <a:endParaRPr lang="en-US" altLang="zh-CN" sz="3600" dirty="0">
                <a:solidFill>
                  <a:srgbClr val="D3691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772400" y="3844586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2180225" y="5088072"/>
              <a:ext cx="6135013" cy="1254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答：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熨烫棉麻衣物和熨烫丝绸衣物需要设定不同的温度，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此时可通过调温旋钮调节升降螺丝，升降螺丝带动弹性铜片升降，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从而改变触点接触的难易程度，达到控制不同温度的目的。 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180224" y="6555839"/>
              <a:ext cx="5576317" cy="505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双金属片温度传感器的作用：控制电路的通断。</a:t>
              </a:r>
            </a:p>
          </p:txBody>
        </p:sp>
      </p:grpSp>
      <p:pic>
        <p:nvPicPr>
          <p:cNvPr id="8" name="Picture 4" descr="电烫斗"/>
          <p:cNvPicPr>
            <a:picLocks noChangeAspect="1"/>
          </p:cNvPicPr>
          <p:nvPr/>
        </p:nvPicPr>
        <p:blipFill>
          <a:blip r:embed="rId2">
            <a:lum bright="-6000" contrast="29999"/>
          </a:blip>
          <a:stretch>
            <a:fillRect/>
          </a:stretch>
        </p:blipFill>
        <p:spPr>
          <a:xfrm>
            <a:off x="1103929" y="2641605"/>
            <a:ext cx="4152900" cy="2935456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4033" y="681895"/>
            <a:ext cx="11517967" cy="5494209"/>
            <a:chOff x="7640883" y="2656701"/>
            <a:chExt cx="11517967" cy="5494209"/>
          </a:xfrm>
        </p:grpSpPr>
        <p:sp>
          <p:nvSpPr>
            <p:cNvPr id="5" name="矩形 4"/>
            <p:cNvSpPr/>
            <p:nvPr/>
          </p:nvSpPr>
          <p:spPr>
            <a:xfrm>
              <a:off x="7666283" y="3542269"/>
              <a:ext cx="5330305" cy="505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思考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: 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为什么电饭锅烧饭时饭熟后会自动断电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?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40883" y="2656701"/>
              <a:ext cx="76242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探究三、温度传感器的应用</a:t>
              </a:r>
              <a:r>
                <a:rPr lang="en-US" altLang="zh-CN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---</a:t>
              </a:r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电饭锅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772400" y="3429000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7772400" y="7265924"/>
              <a:ext cx="11386450" cy="884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电饭锅的构造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感温磁体的特点：常温下具有铁磁性，能够被磁体吸引，但是温度上升到约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103℃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时，就失去了铁磁性，不能被磁体吸引了。</a:t>
              </a:r>
            </a:p>
          </p:txBody>
        </p:sp>
      </p:grpSp>
      <p:pic>
        <p:nvPicPr>
          <p:cNvPr id="10" name="Picture 2" descr="电饭锅"/>
          <p:cNvPicPr>
            <a:picLocks noChangeAspect="1"/>
          </p:cNvPicPr>
          <p:nvPr/>
        </p:nvPicPr>
        <p:blipFill>
          <a:blip r:embed="rId4">
            <a:lum bright="6000"/>
          </a:blip>
          <a:stretch>
            <a:fillRect/>
          </a:stretch>
        </p:blipFill>
        <p:spPr>
          <a:xfrm>
            <a:off x="5554449" y="2312094"/>
            <a:ext cx="3606828" cy="25846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10116457" y="-1"/>
            <a:ext cx="2075543" cy="5500897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2" name="电饭锅温控器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549" y="2312094"/>
            <a:ext cx="3721131" cy="2790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72412" y="1093479"/>
            <a:ext cx="10812213" cy="3984465"/>
            <a:chOff x="7640883" y="3072287"/>
            <a:chExt cx="10812213" cy="3984465"/>
          </a:xfrm>
        </p:grpSpPr>
        <p:sp>
          <p:nvSpPr>
            <p:cNvPr id="5" name="矩形 4"/>
            <p:cNvSpPr/>
            <p:nvPr/>
          </p:nvSpPr>
          <p:spPr>
            <a:xfrm>
              <a:off x="7666283" y="3957855"/>
              <a:ext cx="5570756" cy="505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如果用电饭锅烧水，能否在水沸腾后自动断电？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40883" y="3072287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拓展思考</a:t>
              </a:r>
              <a:endParaRPr lang="en-US" altLang="zh-CN" sz="3600" dirty="0">
                <a:solidFill>
                  <a:srgbClr val="D3691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772400" y="3844586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2180225" y="5628028"/>
              <a:ext cx="6272871" cy="14287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如果用电饭锅烧水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,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水沸腾后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,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锅内温度保持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100℃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不变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温度低于“居里点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103℃”,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电饭锅不能自动断电。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只有水烧干后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,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温度升高到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103℃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才能自动断电。</a:t>
              </a:r>
            </a:p>
          </p:txBody>
        </p:sp>
      </p:grpSp>
      <p:pic>
        <p:nvPicPr>
          <p:cNvPr id="10" name="Picture 4" descr="电饭锅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1103929" y="3030999"/>
            <a:ext cx="3433598" cy="26651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7126515" y="0"/>
            <a:ext cx="5065486" cy="109348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352605"/>
            <a:ext cx="12192000" cy="505395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4033" y="681895"/>
            <a:ext cx="10922881" cy="5771208"/>
            <a:chOff x="7640883" y="2656701"/>
            <a:chExt cx="10922881" cy="5771208"/>
          </a:xfrm>
        </p:grpSpPr>
        <p:sp>
          <p:nvSpPr>
            <p:cNvPr id="5" name="矩形 4"/>
            <p:cNvSpPr/>
            <p:nvPr/>
          </p:nvSpPr>
          <p:spPr>
            <a:xfrm>
              <a:off x="7666283" y="3542269"/>
              <a:ext cx="5330305" cy="505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思考：烟雾散射式火灾报警器的原理是什么？ 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40883" y="2656701"/>
              <a:ext cx="84112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探究四、光传感器的应用</a:t>
              </a:r>
              <a:r>
                <a:rPr lang="en-US" altLang="zh-CN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——</a:t>
              </a:r>
              <a:r>
                <a:rPr lang="zh-CN" altLang="en-US" sz="3600" dirty="0">
                  <a:solidFill>
                    <a:srgbClr val="D3691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火灾报警器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772400" y="3429000"/>
              <a:ext cx="41529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7772400" y="7265924"/>
              <a:ext cx="10791364" cy="1161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工作过程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: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报警器带孔的罩子内装有发光二极管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LED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、光电三极管和不透明的挡板。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平时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光电三极管接收不到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LED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发出的光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,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呈现高电阻状态。烟雾进入罩内后对光有散射作用，使部分光线照射到光电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三极管上，其电阻变小，与光电三极管连接的电路检测出这种变化就会发出警报。 </a:t>
              </a:r>
            </a:p>
          </p:txBody>
        </p:sp>
      </p:grpSp>
      <p:pic>
        <p:nvPicPr>
          <p:cNvPr id="9" name="Picture 7" descr="烟雾火灾报警器"/>
          <p:cNvPicPr>
            <a:picLocks noChangeAspect="1"/>
          </p:cNvPicPr>
          <p:nvPr/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699433" y="2294568"/>
            <a:ext cx="6476447" cy="2490575"/>
          </a:xfrm>
          <a:prstGeom prst="rect">
            <a:avLst/>
          </a:prstGeom>
          <a:noFill/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" name="Picture 7" descr="烟雾火灾报警器"/>
          <p:cNvPicPr>
            <a:picLocks noChangeAspect="1"/>
          </p:cNvPicPr>
          <p:nvPr/>
        </p:nvPicPr>
        <p:blipFill>
          <a:blip r:embed="rId2">
            <a:lum bright="-29999" contrast="54000"/>
          </a:blip>
          <a:srcRect l="55843" r="1543" b="25262"/>
          <a:stretch>
            <a:fillRect/>
          </a:stretch>
        </p:blipFill>
        <p:spPr>
          <a:xfrm>
            <a:off x="7892276" y="2294568"/>
            <a:ext cx="3344870" cy="2379032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1" name="矩形 10"/>
          <p:cNvSpPr/>
          <p:nvPr/>
        </p:nvSpPr>
        <p:spPr>
          <a:xfrm>
            <a:off x="11492567" y="-1"/>
            <a:ext cx="699434" cy="2294567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7000">
                <a:srgbClr val="D3691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1278</Words>
  <Application>Microsoft Office PowerPoint</Application>
  <PresentationFormat>宽屏</PresentationFormat>
  <Paragraphs>107</Paragraphs>
  <Slides>15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FandolFang R</vt:lpstr>
      <vt:lpstr>等线</vt:lpstr>
      <vt:lpstr>思源黑体 CN Bold</vt:lpstr>
      <vt:lpstr>思源黑体 CN Light</vt:lpstr>
      <vt:lpstr>Arial</vt:lpstr>
      <vt:lpstr>Times New Roman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2020-05-28T05:34:32Z</dcterms:created>
  <dcterms:modified xsi:type="dcterms:W3CDTF">2021-01-09T09:43:52Z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