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7" r:id="rId5"/>
    <p:sldId id="278" r:id="rId6"/>
    <p:sldId id="259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7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99F2C29-852B-41FD-AFB1-95E2E28AA6F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A35E138-77A3-494E-9FFB-4B476931B87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BAEE-6B85-48F2-AB48-CEB466E1A08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56D8-AED0-4768-822F-AD932C2BC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BAEE-6B85-48F2-AB48-CEB466E1A08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56D8-AED0-4768-822F-AD932C2BC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A6B3BAEE-6B85-48F2-AB48-CEB466E1A08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851D56D8-AED0-4768-822F-AD932C2BC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1196" b="75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393950" y="1210945"/>
            <a:ext cx="7437120" cy="3559175"/>
            <a:chOff x="2514600" y="1244600"/>
            <a:chExt cx="7162800" cy="3225800"/>
          </a:xfrm>
        </p:grpSpPr>
        <p:sp>
          <p:nvSpPr>
            <p:cNvPr id="5" name="矩形: 圆角 4"/>
            <p:cNvSpPr/>
            <p:nvPr/>
          </p:nvSpPr>
          <p:spPr>
            <a:xfrm>
              <a:off x="2514600" y="1244600"/>
              <a:ext cx="7162800" cy="3225800"/>
            </a:xfrm>
            <a:prstGeom prst="roundRect">
              <a:avLst>
                <a:gd name="adj" fmla="val 5250"/>
              </a:avLst>
            </a:pr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815771" y="1587939"/>
              <a:ext cx="6560458" cy="2537297"/>
              <a:chOff x="2815771" y="1587939"/>
              <a:chExt cx="6560458" cy="253729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3856065" y="1587939"/>
                <a:ext cx="4487758" cy="52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第</a:t>
                </a:r>
                <a:r>
                  <a:rPr lang="en-US" altLang="zh-CN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章  第</a:t>
                </a:r>
                <a:r>
                  <a:rPr lang="en-US" altLang="zh-CN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节  传感器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344716" y="3846287"/>
                <a:ext cx="3807684" cy="278949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主讲老师：</a:t>
                </a:r>
                <a:r>
                  <a:rPr lang="en-US" altLang="zh-CN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xippt    </a:t>
                </a:r>
                <a:r>
                  <a:rPr lang="zh-CN" alt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人教版  物理（高中）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815771" y="2321953"/>
                <a:ext cx="6560458" cy="834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spc="-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实验：传感器的应用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3086781" y="3280711"/>
                <a:ext cx="601843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3638778" y="3501319"/>
                <a:ext cx="4914445" cy="22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EXPERIMENT: APPLICATION OF SENSORS</a:t>
                </a: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9831618" y="6167492"/>
            <a:ext cx="197394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高二年级 选修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3-2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941504" y="351954"/>
            <a:ext cx="771071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某某高中</a:t>
            </a:r>
            <a:endParaRPr lang="en-US" altLang="zh-CN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1182" y="1454606"/>
            <a:ext cx="10202617" cy="2658442"/>
            <a:chOff x="7640882" y="2656701"/>
            <a:chExt cx="10202617" cy="2658442"/>
          </a:xfrm>
        </p:grpSpPr>
        <p:sp>
          <p:nvSpPr>
            <p:cNvPr id="5" name="矩形 4"/>
            <p:cNvSpPr/>
            <p:nvPr/>
          </p:nvSpPr>
          <p:spPr>
            <a:xfrm>
              <a:off x="7640882" y="3322162"/>
              <a:ext cx="10202617" cy="1992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）斯密特触发器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①是具有特殊功能的非门。符号为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②工作特点：输入端电压上升到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1.6V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（高电平），输出端从高电平突变到低电平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0.25V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（低电平）；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                         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输入端电压下降到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0.8V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（低电平），输出端从低电平突变到高电平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3.4V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（高电平）。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③作用：模拟信号（连续变化）→数字信号（突变）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26677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3.</a:t>
              </a:r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几种器材原理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122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346" y="2714170"/>
            <a:ext cx="420298" cy="250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5384800"/>
            <a:ext cx="12192000" cy="14732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1183" y="532522"/>
            <a:ext cx="7862189" cy="5792955"/>
            <a:chOff x="7640883" y="2656701"/>
            <a:chExt cx="7862189" cy="5792955"/>
          </a:xfrm>
        </p:grpSpPr>
        <p:sp>
          <p:nvSpPr>
            <p:cNvPr id="5" name="矩形 4"/>
            <p:cNvSpPr/>
            <p:nvPr/>
          </p:nvSpPr>
          <p:spPr>
            <a:xfrm>
              <a:off x="7640884" y="3322162"/>
              <a:ext cx="7862188" cy="5127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光控开关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(1)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按照电路图将各元件组装到集成电路实验板上。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(2)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检查各元件的连接，确保无误。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(3)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接通电源，调节电阻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，使发光二极管或灯泡在普通光照条件下不亮。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(4)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用黑纸逐渐遮住光敏电阻，观察发光二极管或灯泡的状态。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(5)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逐渐撤掉黑纸，观察发光二极管或灯泡的状态。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温度报警器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(1)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按照电路图将各元件组装到集成电路实验板上。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(2)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检查各元件的连接，确保无误。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(3)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接通电源，调节电阻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，使蜂鸣器常温下不发声。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(4)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用热水使热敏电阻的温度升高，注意蜂鸣器是否发声。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(5)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将热敏电阻从热水中取出，注意蜂鸣器是否发声。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四、实验步骤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10126416" y="1"/>
            <a:ext cx="914400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1182" y="1819768"/>
            <a:ext cx="10202617" cy="2376635"/>
            <a:chOff x="7640882" y="2656701"/>
            <a:chExt cx="10202617" cy="2376635"/>
          </a:xfrm>
        </p:grpSpPr>
        <p:sp>
          <p:nvSpPr>
            <p:cNvPr id="5" name="矩形 4"/>
            <p:cNvSpPr/>
            <p:nvPr/>
          </p:nvSpPr>
          <p:spPr>
            <a:xfrm>
              <a:off x="7640882" y="3322162"/>
              <a:ext cx="10202617" cy="1711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安装前，对器材进行测试，确保各元件性能良好后，再进行安装。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光控开关实验中，二极管连入电路的极性不能反接，否则继电器不能正常工作。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光控开关实验中要想天更暗时“路灯”才会亮，应该把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的阻值调大些。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4.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温度报警器实验中，要使蜂鸣器在更低的温度时报警，应该把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的阻值调大些。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五、注意事项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0" y="5457371"/>
            <a:ext cx="12192000" cy="140062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"/>
            <a:ext cx="12192000" cy="42091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"/>
            <a:ext cx="12192000" cy="194131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Picture 2" descr="7_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20" y="1409192"/>
            <a:ext cx="3338583" cy="16461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3"/>
          <p:cNvSpPr txBox="1"/>
          <p:nvPr/>
        </p:nvSpPr>
        <p:spPr>
          <a:xfrm>
            <a:off x="1063350" y="3055324"/>
            <a:ext cx="8327393" cy="50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【分析】：热敏电阻</a:t>
            </a:r>
            <a:r>
              <a:rPr lang="en-US" altLang="zh-CN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R</a:t>
            </a:r>
            <a:r>
              <a:rPr lang="en-US" altLang="zh-CN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与滑动变阻器及电磁继电器构成低压控制电路。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1005291" y="3531691"/>
            <a:ext cx="9857788" cy="28137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【解析】：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）电路图如图所示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）工作过程：闭合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S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当温度低于设计值时热敏电阻阻值大，通过电磁继电器的电流不能使它工作，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K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接通电炉丝加热。当温度达到设计值时，热敏电阻减小到某值，通过电磁继电器的电流达到工作电流，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K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断开，电炉丝断电，停止供热。当温度低于设计值时，又重复前述过程。</a:t>
            </a:r>
          </a:p>
        </p:txBody>
      </p:sp>
      <p:sp>
        <p:nvSpPr>
          <p:cNvPr id="9" name="矩形 8"/>
          <p:cNvSpPr/>
          <p:nvPr/>
        </p:nvSpPr>
        <p:spPr>
          <a:xfrm>
            <a:off x="484987" y="190576"/>
            <a:ext cx="11222025" cy="142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典例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1】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现有热敏电阻、电炉丝、电源、电磁继电器、滑动变阻器、开关和导线若干。如图所示，试设计一个温控电路。要求温度低于某一温度时，电炉丝自动通电供热，超过某一温度时，又可以自动断电，画出电路图说明工作过程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35130" y="2041021"/>
            <a:ext cx="4284417" cy="2775957"/>
            <a:chOff x="7640883" y="2656701"/>
            <a:chExt cx="4284417" cy="2775957"/>
          </a:xfrm>
        </p:grpSpPr>
        <p:sp>
          <p:nvSpPr>
            <p:cNvPr id="5" name="矩形 4"/>
            <p:cNvSpPr/>
            <p:nvPr/>
          </p:nvSpPr>
          <p:spPr>
            <a:xfrm>
              <a:off x="7666283" y="3542269"/>
              <a:ext cx="3926160" cy="1890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温度传感器的应用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             温度报警器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光传感器的应用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                 光控开关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课堂小结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1216549" y="0"/>
            <a:ext cx="2798114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11196" r="15568" b="7526"/>
          <a:stretch>
            <a:fillRect/>
          </a:stretch>
        </p:blipFill>
        <p:spPr>
          <a:xfrm>
            <a:off x="654296" y="1714504"/>
            <a:ext cx="4152900" cy="342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1196" b="75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514600" y="1244600"/>
            <a:ext cx="7162800" cy="3225800"/>
          </a:xfrm>
          <a:prstGeom prst="roundRect">
            <a:avLst>
              <a:gd name="adj" fmla="val 5250"/>
            </a:avLst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3965" y="1364615"/>
            <a:ext cx="7163435" cy="2910206"/>
            <a:chOff x="2815771" y="1587939"/>
            <a:chExt cx="6560458" cy="2524461"/>
          </a:xfrm>
        </p:grpSpPr>
        <p:sp>
          <p:nvSpPr>
            <p:cNvPr id="6" name="文本框 5"/>
            <p:cNvSpPr txBox="1"/>
            <p:nvPr/>
          </p:nvSpPr>
          <p:spPr>
            <a:xfrm>
              <a:off x="3889311" y="1587939"/>
              <a:ext cx="4358712" cy="50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章  第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 传感器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11489" y="3846348"/>
              <a:ext cx="3942904" cy="266052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    </a:t>
              </a:r>
              <a:r>
                <a:rPr lang="zh-CN" alt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人教版  物理（高中）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15771" y="2277534"/>
              <a:ext cx="6560458" cy="799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谢谢各位同学倾听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086781" y="3280711"/>
              <a:ext cx="601843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638778" y="3385532"/>
              <a:ext cx="4914445" cy="21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831618" y="6167492"/>
            <a:ext cx="197394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高二年级 选修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3-2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941504" y="351954"/>
            <a:ext cx="771071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某某高中</a:t>
            </a:r>
            <a:endParaRPr lang="en-US" altLang="zh-CN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03458" y="2035891"/>
            <a:ext cx="6109117" cy="2786217"/>
            <a:chOff x="7640883" y="2656701"/>
            <a:chExt cx="6109117" cy="2786217"/>
          </a:xfrm>
        </p:grpSpPr>
        <p:sp>
          <p:nvSpPr>
            <p:cNvPr id="7" name="矩形 6"/>
            <p:cNvSpPr/>
            <p:nvPr/>
          </p:nvSpPr>
          <p:spPr>
            <a:xfrm>
              <a:off x="7666283" y="3542269"/>
              <a:ext cx="6083717" cy="1900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如图是一个简单的磁控防盗报警装置。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门的上沿嵌入一小块永磁体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M,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门框与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相对的位置嵌入干簧管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H,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并且将干簧管接入图示的电路。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睡觉前连接好电路，当盗贼开门时，蜂鸣器就会叫起来。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其中的物理原理是什么呢？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640883" y="2656701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课堂引入：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9831618" y="6167492"/>
            <a:ext cx="197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6363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高二年级 选修</a:t>
            </a:r>
            <a:r>
              <a:rPr lang="en-US" altLang="zh-CN" sz="1600" dirty="0">
                <a:solidFill>
                  <a:srgbClr val="6363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3-2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41504" y="351954"/>
            <a:ext cx="771071" cy="2462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rgbClr val="63636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某某高中</a:t>
            </a:r>
            <a:endParaRPr lang="en-US" altLang="zh-CN" sz="1000" dirty="0">
              <a:solidFill>
                <a:srgbClr val="63636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12" name="Object 5"/>
          <p:cNvGraphicFramePr/>
          <p:nvPr/>
        </p:nvGraphicFramePr>
        <p:xfrm>
          <a:off x="567455" y="1018809"/>
          <a:ext cx="4820382" cy="482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51750" imgH="5612765" progId="Word.Document.8">
                  <p:embed/>
                </p:oleObj>
              </mc:Choice>
              <mc:Fallback>
                <p:oleObj r:id="rId2" imgW="7651750" imgH="5612765" progId="Word.Document.8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3"/>
                      <a:srcRect l="31110" t="38248" r="33766" b="13943"/>
                      <a:stretch>
                        <a:fillRect/>
                      </a:stretch>
                    </p:blipFill>
                    <p:spPr>
                      <a:xfrm>
                        <a:off x="567455" y="1018809"/>
                        <a:ext cx="4820382" cy="48203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3576081"/>
            <a:ext cx="2946400" cy="32819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39100" y="1"/>
            <a:ext cx="4152900" cy="68534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1183" y="685349"/>
            <a:ext cx="6317755" cy="1632521"/>
            <a:chOff x="7640883" y="2656701"/>
            <a:chExt cx="6317755" cy="1632521"/>
          </a:xfrm>
        </p:grpSpPr>
        <p:sp>
          <p:nvSpPr>
            <p:cNvPr id="5" name="矩形 4"/>
            <p:cNvSpPr/>
            <p:nvPr/>
          </p:nvSpPr>
          <p:spPr>
            <a:xfrm>
              <a:off x="7640883" y="3322162"/>
              <a:ext cx="6317755" cy="967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利用斯密特触发器设计光控开关电路和温度报警器。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提高电子技术方面的设计和制作能力。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一、实验目的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198326" y="2910620"/>
            <a:ext cx="5210081" cy="2999317"/>
            <a:chOff x="7640883" y="2656701"/>
            <a:chExt cx="5210081" cy="2999317"/>
          </a:xfrm>
        </p:grpSpPr>
        <p:sp>
          <p:nvSpPr>
            <p:cNvPr id="9" name="矩形 8"/>
            <p:cNvSpPr/>
            <p:nvPr/>
          </p:nvSpPr>
          <p:spPr>
            <a:xfrm>
              <a:off x="7640883" y="3322162"/>
              <a:ext cx="1989647" cy="967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实验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 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光控开关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电路如图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640883" y="2656701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二、实验原理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640883" y="4360342"/>
              <a:ext cx="5210081" cy="1295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如图所示光控电路，用发光二极管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LED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模仿路灯，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RG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为光敏电阻，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的最大电阻为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51 </a:t>
              </a: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kΩ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R2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为 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330 </a:t>
              </a: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kΩ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，试分析其工作原理。 </a:t>
              </a:r>
            </a:p>
          </p:txBody>
        </p:sp>
      </p:grpSp>
      <p:graphicFrame>
        <p:nvGraphicFramePr>
          <p:cNvPr id="13" name="Object 4"/>
          <p:cNvGraphicFramePr/>
          <p:nvPr/>
        </p:nvGraphicFramePr>
        <p:xfrm>
          <a:off x="-304588" y="2628063"/>
          <a:ext cx="6954746" cy="372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91780" imgH="4462780" progId="Word.Document.8">
                  <p:embed/>
                </p:oleObj>
              </mc:Choice>
              <mc:Fallback>
                <p:oleObj r:id="rId2" imgW="7891780" imgH="4462780" progId="Word.Document.8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3"/>
                      <a:srcRect t="8817"/>
                      <a:stretch>
                        <a:fillRect/>
                      </a:stretch>
                    </p:blipFill>
                    <p:spPr>
                      <a:xfrm>
                        <a:off x="-304588" y="2628063"/>
                        <a:ext cx="6954746" cy="3721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576081"/>
            <a:ext cx="2946400" cy="32819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39100" y="1"/>
            <a:ext cx="4152900" cy="68534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30026" y="1568272"/>
            <a:ext cx="5663474" cy="3721455"/>
            <a:chOff x="7640883" y="2656701"/>
            <a:chExt cx="5663474" cy="3721455"/>
          </a:xfrm>
        </p:grpSpPr>
        <p:sp>
          <p:nvSpPr>
            <p:cNvPr id="10" name="矩形 9"/>
            <p:cNvSpPr/>
            <p:nvPr/>
          </p:nvSpPr>
          <p:spPr>
            <a:xfrm>
              <a:off x="7640883" y="2656701"/>
              <a:ext cx="31390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光控开关的原理：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640884" y="3420487"/>
              <a:ext cx="5663473" cy="2957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白天，光照强度较大，光敏电阻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RG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阻值较小，加在斯密特触发器输入端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的电压低于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0.8V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，则输出端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Y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输出高电平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3.4V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，发光二极管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LED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不导通；当天暗到一定程度时，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RG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阻值增大到一定值，斯密特触发器的输入端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的电压上升到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1.6V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，输出端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Y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突然从高电平跳到低电平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0.25V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，则发光二极管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LED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导通发光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相当于路灯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，这样就达到了使路灯天明自动熄灭，天暗自动开启的目的。 </a:t>
              </a:r>
            </a:p>
          </p:txBody>
        </p:sp>
      </p:grpSp>
      <p:graphicFrame>
        <p:nvGraphicFramePr>
          <p:cNvPr id="13" name="Object 4"/>
          <p:cNvGraphicFramePr/>
          <p:nvPr/>
        </p:nvGraphicFramePr>
        <p:xfrm>
          <a:off x="-571288" y="1568272"/>
          <a:ext cx="6954746" cy="372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91780" imgH="4462780" progId="Word.Document.8">
                  <p:embed/>
                </p:oleObj>
              </mc:Choice>
              <mc:Fallback>
                <p:oleObj r:id="rId2" imgW="7891780" imgH="4462780" progId="Word.Document.8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3"/>
                      <a:srcRect t="8817"/>
                      <a:stretch>
                        <a:fillRect/>
                      </a:stretch>
                    </p:blipFill>
                    <p:spPr>
                      <a:xfrm>
                        <a:off x="-571288" y="1568272"/>
                        <a:ext cx="6954746" cy="3721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3576081"/>
            <a:ext cx="2946400" cy="32819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9100" y="1"/>
            <a:ext cx="4152900" cy="68534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13" name="Object 4"/>
          <p:cNvGraphicFramePr/>
          <p:nvPr/>
        </p:nvGraphicFramePr>
        <p:xfrm>
          <a:off x="-393488" y="1568272"/>
          <a:ext cx="6954746" cy="372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91780" imgH="4462780" progId="Word.Document.8">
                  <p:embed/>
                </p:oleObj>
              </mc:Choice>
              <mc:Fallback>
                <p:oleObj r:id="rId2" imgW="7891780" imgH="4462780" progId="Word.Document.8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3"/>
                      <a:srcRect t="8817"/>
                      <a:stretch>
                        <a:fillRect/>
                      </a:stretch>
                    </p:blipFill>
                    <p:spPr>
                      <a:xfrm>
                        <a:off x="-393488" y="1568272"/>
                        <a:ext cx="6954746" cy="3721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30026" y="1568272"/>
            <a:ext cx="5663474" cy="3721455"/>
            <a:chOff x="7640883" y="2656701"/>
            <a:chExt cx="5663474" cy="3721455"/>
          </a:xfrm>
        </p:grpSpPr>
        <p:sp>
          <p:nvSpPr>
            <p:cNvPr id="10" name="矩形 9"/>
            <p:cNvSpPr/>
            <p:nvPr/>
          </p:nvSpPr>
          <p:spPr>
            <a:xfrm>
              <a:off x="7640883" y="265670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640884" y="3420487"/>
              <a:ext cx="5663473" cy="2957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要想在天更暗时路灯才会亮，应该把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的阻值调大些还是调小些？为什么？ 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应把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调大些。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由实验可知，当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RG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较大时，斯密特触发器输入端才为高电平，输出端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Y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为低电平，发光二极管才发光，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把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调大，使得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RG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更大时才出现上述情况，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所以当天更暗时，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更大时，路灯才会点亮。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3576081"/>
            <a:ext cx="2946400" cy="32819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39100" y="1"/>
            <a:ext cx="4152900" cy="68534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5" name="Object 4"/>
          <p:cNvGraphicFramePr/>
          <p:nvPr/>
        </p:nvGraphicFramePr>
        <p:xfrm>
          <a:off x="1033898" y="2244208"/>
          <a:ext cx="4580902" cy="286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91780" imgH="4313555" progId="Word.Document.8">
                  <p:embed/>
                </p:oleObj>
              </mc:Choice>
              <mc:Fallback>
                <p:oleObj r:id="rId2" imgW="7891780" imgH="4313555" progId="Word.Document.8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3"/>
                      <a:srcRect l="19460" t="9253" r="15541" b="16045"/>
                      <a:stretch>
                        <a:fillRect/>
                      </a:stretch>
                    </p:blipFill>
                    <p:spPr>
                      <a:xfrm>
                        <a:off x="1033898" y="2244208"/>
                        <a:ext cx="4580902" cy="28694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5948021" y="1666020"/>
            <a:ext cx="5685179" cy="3713027"/>
            <a:chOff x="7640883" y="2656701"/>
            <a:chExt cx="5685179" cy="3713027"/>
          </a:xfrm>
        </p:grpSpPr>
        <p:sp>
          <p:nvSpPr>
            <p:cNvPr id="21" name="矩形 20"/>
            <p:cNvSpPr/>
            <p:nvPr/>
          </p:nvSpPr>
          <p:spPr>
            <a:xfrm>
              <a:off x="7640883" y="3322162"/>
              <a:ext cx="5628464" cy="505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怎样使热敏电阻在感测到更高的温度时才报警？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640883" y="265670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7640883" y="3827557"/>
              <a:ext cx="5685179" cy="2542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常温下，调整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的阻值使斯密特触发器的输入端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处于低电平，则输出端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Y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处于高电平，无电流通过蜂鸣器，蜂鸣器不发声；当温度升高时，热敏电阻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RT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阻值减小，斯密特触发器输入端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电势升高，当达到某一值（高电平），其输出端由高电平跳到低电平，蜂鸣器通电，从而发出报警声，</a:t>
              </a: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Rl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的阻值不同，则报警温度不同。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039100" y="1"/>
            <a:ext cx="4152900" cy="68534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576081"/>
            <a:ext cx="2946400" cy="32819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5" name="Object 4"/>
          <p:cNvGraphicFramePr/>
          <p:nvPr/>
        </p:nvGraphicFramePr>
        <p:xfrm>
          <a:off x="1033898" y="2244208"/>
          <a:ext cx="4580902" cy="286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91780" imgH="4313555" progId="Word.Document.8">
                  <p:embed/>
                </p:oleObj>
              </mc:Choice>
              <mc:Fallback>
                <p:oleObj r:id="rId2" imgW="7891780" imgH="4313555" progId="Word.Document.8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3"/>
                      <a:srcRect l="19460" t="9253" r="15541" b="16045"/>
                      <a:stretch>
                        <a:fillRect/>
                      </a:stretch>
                    </p:blipFill>
                    <p:spPr>
                      <a:xfrm>
                        <a:off x="1033898" y="2244208"/>
                        <a:ext cx="4580902" cy="28694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5782921" y="2445665"/>
            <a:ext cx="5686172" cy="2466532"/>
            <a:chOff x="7640883" y="2656701"/>
            <a:chExt cx="5686172" cy="2466532"/>
          </a:xfrm>
        </p:grpSpPr>
        <p:sp>
          <p:nvSpPr>
            <p:cNvPr id="21" name="矩形 20"/>
            <p:cNvSpPr/>
            <p:nvPr/>
          </p:nvSpPr>
          <p:spPr>
            <a:xfrm>
              <a:off x="7640883" y="3322162"/>
              <a:ext cx="5686172" cy="505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怎样使热敏电阻在感测到更高的温度时才报警？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640883" y="265670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7640883" y="3827557"/>
              <a:ext cx="5685179" cy="1295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要使热敏电阻在感测到更高的温度时才报警，应减小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的阻值，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阻值越小，要使斯密特触发器输入端达到高电平，则热敏电阻阻值要求越小，即温度越高。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06040" y="1779018"/>
            <a:ext cx="9707317" cy="3299965"/>
            <a:chOff x="7640883" y="2656701"/>
            <a:chExt cx="9707317" cy="3299965"/>
          </a:xfrm>
        </p:grpSpPr>
        <p:sp>
          <p:nvSpPr>
            <p:cNvPr id="5" name="矩形 4"/>
            <p:cNvSpPr/>
            <p:nvPr/>
          </p:nvSpPr>
          <p:spPr>
            <a:xfrm>
              <a:off x="7640883" y="3322162"/>
              <a:ext cx="9707317" cy="263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光控开关实验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斯密特触发器、发光二极管、二极管、继电器、灯泡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(6 V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，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0.3 A)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、可变电阻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R1(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最大阻值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51 </a:t>
              </a: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kΩ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、电阻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R2(330 Ω)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、光敏电阻、集成电路实验板、直流电源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(5 V)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、导线若干、黑纸。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温度报警器实验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斯密特触发器、蜂鸣器、热敏电阻、可变电阻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R1(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最大阻值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 </a:t>
              </a: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kΩ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、集成电路实验板、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直流电源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(5 V)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、导线若干、烧杯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盛有热水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三、实验器材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1" y="1093671"/>
            <a:ext cx="406400" cy="46706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85600" y="1093671"/>
            <a:ext cx="406400" cy="46706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1182" y="685349"/>
            <a:ext cx="10202617" cy="3489439"/>
            <a:chOff x="7640882" y="2656701"/>
            <a:chExt cx="10202617" cy="3489439"/>
          </a:xfrm>
        </p:grpSpPr>
        <p:sp>
          <p:nvSpPr>
            <p:cNvPr id="5" name="矩形 4"/>
            <p:cNvSpPr/>
            <p:nvPr/>
          </p:nvSpPr>
          <p:spPr>
            <a:xfrm>
              <a:off x="7640882" y="3322162"/>
              <a:ext cx="10202617" cy="2823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）电磁继电器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当线圈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中通电时，铁芯中产生磁场，吸引衔铁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B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向下运动，从而带动动触点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向下与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接触，将工作电路接通，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当线圈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中电流为零时，电磁铁失去磁性，衔铁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B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在弹簧作用下被拉起，带动触点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与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分离，自动切断工作电路。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由于线圈断电时产生自感电流，为避免烧毁其他元件，通常要并联二极管。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）发光二极管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除具有单向导电性外，导电时还能发光，普通发光二极管使用磷镓或磷砷化镓等半导体材料制成，直接将电能转化为光能。该类发光二极管的正向导通电压大于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1.8V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26677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3.</a:t>
              </a:r>
              <a:r>
                <a:rPr lang="zh-CN" altLang="en-US" sz="28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几种器材原理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49540" y="3251041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 l="24754" t="41325" r="17249" b="1540"/>
          <a:stretch>
            <a:fillRect/>
          </a:stretch>
        </p:blipFill>
        <p:spPr>
          <a:xfrm>
            <a:off x="5994400" y="4181339"/>
            <a:ext cx="2773436" cy="2204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rcRect l="73373" t="15427" b="14174"/>
          <a:stretch>
            <a:fillRect/>
          </a:stretch>
        </p:blipFill>
        <p:spPr>
          <a:xfrm>
            <a:off x="8923047" y="4181341"/>
            <a:ext cx="2407035" cy="22041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" y="0"/>
            <a:ext cx="406400" cy="46706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Microsoft Office PowerPoint</Application>
  <PresentationFormat>宽屏</PresentationFormat>
  <Paragraphs>111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FandolFang R</vt:lpstr>
      <vt:lpstr>思源黑体 CN Bold</vt:lpstr>
      <vt:lpstr>思源黑体 CN Light</vt:lpstr>
      <vt:lpstr>Arial</vt:lpstr>
      <vt:lpstr>办公资源网：www.bangongziyuan.com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2020-05-28T05:39:03Z</dcterms:created>
  <dcterms:modified xsi:type="dcterms:W3CDTF">2021-01-09T09:43:58Z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