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9" r:id="rId2"/>
    <p:sldId id="640" r:id="rId3"/>
    <p:sldId id="641" r:id="rId4"/>
    <p:sldId id="642" r:id="rId5"/>
    <p:sldId id="643" r:id="rId6"/>
    <p:sldId id="644" r:id="rId7"/>
    <p:sldId id="646" r:id="rId8"/>
    <p:sldId id="647" r:id="rId9"/>
    <p:sldId id="648" r:id="rId10"/>
    <p:sldId id="650" r:id="rId11"/>
    <p:sldId id="652" r:id="rId12"/>
    <p:sldId id="651" r:id="rId13"/>
    <p:sldId id="287" r:id="rId14"/>
    <p:sldId id="290"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p15:clr>
            <a:srgbClr val="A4A3A4"/>
          </p15:clr>
        </p15:guide>
        <p15:guide id="2" pos="3840">
          <p15:clr>
            <a:srgbClr val="A4A3A4"/>
          </p15:clr>
        </p15:guide>
        <p15:guide id="3" pos="416">
          <p15:clr>
            <a:srgbClr val="A4A3A4"/>
          </p15:clr>
        </p15:guide>
        <p15:guide id="4" pos="7256">
          <p15:clr>
            <a:srgbClr val="A4A3A4"/>
          </p15:clr>
        </p15:guide>
        <p15:guide id="5" orient="horz" pos="640">
          <p15:clr>
            <a:srgbClr val="A4A3A4"/>
          </p15:clr>
        </p15:guide>
        <p15:guide id="6" orient="horz" pos="712">
          <p15:clr>
            <a:srgbClr val="A4A3A4"/>
          </p15:clr>
        </p15:guide>
        <p15:guide id="7" orient="horz" pos="3928">
          <p15:clr>
            <a:srgbClr val="A4A3A4"/>
          </p15:clr>
        </p15:guide>
        <p15:guide id="8"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02" d="100"/>
          <a:sy n="102" d="100"/>
        </p:scale>
        <p:origin x="1188" y="114"/>
      </p:cViewPr>
      <p:guideLst>
        <p:guide orient="horz" pos="2273"/>
        <p:guide pos="3840"/>
        <p:guide pos="416"/>
        <p:guide pos="7256"/>
        <p:guide orient="horz" pos="640"/>
        <p:guide orient="horz" pos="712"/>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01DE27C5-8BB3-4388-8105-31F2371D6E50}"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C345F5F1-6F3D-4FB2-B8C6-1852309B06B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45F5F1-6F3D-4FB2-B8C6-1852309B06B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45F5F1-6F3D-4FB2-B8C6-1852309B06BD}"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4" name="Freeform 3"/>
          <p:cNvSpPr>
            <a:spLocks noGrp="1"/>
          </p:cNvSpPr>
          <p:nvPr>
            <p:ph type="pic" sz="quarter" idx="12"/>
          </p:nvPr>
        </p:nvSpPr>
        <p:spPr>
          <a:xfrm>
            <a:off x="5900400" y="1"/>
            <a:ext cx="6291600" cy="6858000"/>
          </a:xfrm>
          <a:custGeom>
            <a:avLst/>
            <a:gdLst>
              <a:gd name="connsiteX0" fmla="*/ 6118386 w 6291600"/>
              <a:gd name="connsiteY0" fmla="*/ 0 h 6858000"/>
              <a:gd name="connsiteX1" fmla="*/ 6291600 w 6291600"/>
              <a:gd name="connsiteY1" fmla="*/ 0 h 6858000"/>
              <a:gd name="connsiteX2" fmla="*/ 6291600 w 6291600"/>
              <a:gd name="connsiteY2" fmla="*/ 3392137 h 6858000"/>
              <a:gd name="connsiteX3" fmla="*/ 6291600 w 6291600"/>
              <a:gd name="connsiteY3" fmla="*/ 6830638 h 6858000"/>
              <a:gd name="connsiteX4" fmla="*/ 2875936 w 6291600"/>
              <a:gd name="connsiteY4" fmla="*/ 3412659 h 6858000"/>
              <a:gd name="connsiteX5" fmla="*/ 6118386 w 6291600"/>
              <a:gd name="connsiteY5" fmla="*/ 0 h 6858000"/>
              <a:gd name="connsiteX6" fmla="*/ 2239090 w 6291600"/>
              <a:gd name="connsiteY6" fmla="*/ 0 h 6858000"/>
              <a:gd name="connsiteX7" fmla="*/ 4992176 w 6291600"/>
              <a:gd name="connsiteY7" fmla="*/ 0 h 6858000"/>
              <a:gd name="connsiteX8" fmla="*/ 2642481 w 6291600"/>
              <a:gd name="connsiteY8" fmla="*/ 3412659 h 6858000"/>
              <a:gd name="connsiteX9" fmla="*/ 5078780 w 6291600"/>
              <a:gd name="connsiteY9" fmla="*/ 6858000 h 6858000"/>
              <a:gd name="connsiteX10" fmla="*/ 2266439 w 6291600"/>
              <a:gd name="connsiteY10" fmla="*/ 6858000 h 6858000"/>
              <a:gd name="connsiteX11" fmla="*/ 994732 w 6291600"/>
              <a:gd name="connsiteY11" fmla="*/ 3412659 h 6858000"/>
              <a:gd name="connsiteX12" fmla="*/ 2239090 w 6291600"/>
              <a:gd name="connsiteY12" fmla="*/ 0 h 6858000"/>
              <a:gd name="connsiteX13" fmla="*/ 990794 w 6291600"/>
              <a:gd name="connsiteY13" fmla="*/ 0 h 6858000"/>
              <a:gd name="connsiteX14" fmla="*/ 1930681 w 6291600"/>
              <a:gd name="connsiteY14" fmla="*/ 0 h 6858000"/>
              <a:gd name="connsiteX15" fmla="*/ 755253 w 6291600"/>
              <a:gd name="connsiteY15" fmla="*/ 3412659 h 6858000"/>
              <a:gd name="connsiteX16" fmla="*/ 1956515 w 6291600"/>
              <a:gd name="connsiteY16" fmla="*/ 6858000 h 6858000"/>
              <a:gd name="connsiteX17" fmla="*/ 1039422 w 6291600"/>
              <a:gd name="connsiteY17" fmla="*/ 6858000 h 6858000"/>
              <a:gd name="connsiteX18" fmla="*/ 0 w 6291600"/>
              <a:gd name="connsiteY18" fmla="*/ 3392137 h 6858000"/>
              <a:gd name="connsiteX19" fmla="*/ 990794 w 6291600"/>
              <a:gd name="connsiteY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91600" h="6858000">
                <a:moveTo>
                  <a:pt x="6118386" y="0"/>
                </a:moveTo>
                <a:lnTo>
                  <a:pt x="6291600" y="0"/>
                </a:lnTo>
                <a:lnTo>
                  <a:pt x="6291600" y="3392137"/>
                </a:lnTo>
                <a:lnTo>
                  <a:pt x="6291600" y="6830638"/>
                </a:lnTo>
                <a:cubicBezTo>
                  <a:pt x="4405236" y="6830638"/>
                  <a:pt x="2875936" y="5300642"/>
                  <a:pt x="2875936" y="3412659"/>
                </a:cubicBezTo>
                <a:cubicBezTo>
                  <a:pt x="2875936" y="1583960"/>
                  <a:pt x="4312551" y="90447"/>
                  <a:pt x="6118386" y="0"/>
                </a:cubicBezTo>
                <a:close/>
                <a:moveTo>
                  <a:pt x="2239090" y="0"/>
                </a:moveTo>
                <a:lnTo>
                  <a:pt x="4992176" y="0"/>
                </a:lnTo>
                <a:cubicBezTo>
                  <a:pt x="3617912" y="524440"/>
                  <a:pt x="2642481" y="1854541"/>
                  <a:pt x="2642481" y="3412659"/>
                </a:cubicBezTo>
                <a:cubicBezTo>
                  <a:pt x="2642481" y="5004220"/>
                  <a:pt x="3659695" y="6357882"/>
                  <a:pt x="5078780" y="6858000"/>
                </a:cubicBezTo>
                <a:lnTo>
                  <a:pt x="2266439" y="6858000"/>
                </a:lnTo>
                <a:cubicBezTo>
                  <a:pt x="1473331" y="5931490"/>
                  <a:pt x="994732" y="4728319"/>
                  <a:pt x="994732" y="3412659"/>
                </a:cubicBezTo>
                <a:cubicBezTo>
                  <a:pt x="994732" y="2112960"/>
                  <a:pt x="1462696" y="921950"/>
                  <a:pt x="2239090" y="0"/>
                </a:cubicBezTo>
                <a:close/>
                <a:moveTo>
                  <a:pt x="990794" y="0"/>
                </a:moveTo>
                <a:lnTo>
                  <a:pt x="1930681" y="0"/>
                </a:lnTo>
                <a:cubicBezTo>
                  <a:pt x="1194424" y="940952"/>
                  <a:pt x="755253" y="2125121"/>
                  <a:pt x="755253" y="3412659"/>
                </a:cubicBezTo>
                <a:cubicBezTo>
                  <a:pt x="755253" y="4715398"/>
                  <a:pt x="1204301" y="5912489"/>
                  <a:pt x="1956515" y="6858000"/>
                </a:cubicBezTo>
                <a:lnTo>
                  <a:pt x="1039422" y="6858000"/>
                </a:lnTo>
                <a:cubicBezTo>
                  <a:pt x="382185" y="5863845"/>
                  <a:pt x="0" y="4672835"/>
                  <a:pt x="0" y="3392137"/>
                </a:cubicBezTo>
                <a:cubicBezTo>
                  <a:pt x="0" y="2142603"/>
                  <a:pt x="363190" y="978954"/>
                  <a:pt x="990794" y="0"/>
                </a:cubicBez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箭头: V 形 5"/>
          <p:cNvSpPr/>
          <p:nvPr userDrawn="1"/>
        </p:nvSpPr>
        <p:spPr>
          <a:xfrm>
            <a:off x="431800" y="254000"/>
            <a:ext cx="596900" cy="59690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34B4C-4347-4945-B134-372DCE16832F}"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4A9C-D560-4996-A6D5-39CFF5B26E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5.bin"/><Relationship Id="rId18" Type="http://schemas.openxmlformats.org/officeDocument/2006/relationships/image" Target="../media/image12.png"/><Relationship Id="rId3" Type="http://schemas.openxmlformats.org/officeDocument/2006/relationships/image" Target="../media/image2.emf"/><Relationship Id="rId21" Type="http://schemas.openxmlformats.org/officeDocument/2006/relationships/image" Target="../media/image14.png"/><Relationship Id="rId7" Type="http://schemas.openxmlformats.org/officeDocument/2006/relationships/oleObject" Target="../embeddings/oleObject3.bin"/><Relationship Id="rId12" Type="http://schemas.openxmlformats.org/officeDocument/2006/relationships/image" Target="../media/image8.png"/><Relationship Id="rId17" Type="http://schemas.openxmlformats.org/officeDocument/2006/relationships/image" Target="../media/image11.emf"/><Relationship Id="rId2" Type="http://schemas.openxmlformats.org/officeDocument/2006/relationships/oleObject" Target="../embeddings/oleObject1.bin"/><Relationship Id="rId16" Type="http://schemas.openxmlformats.org/officeDocument/2006/relationships/oleObject" Target="../embeddings/oleObject6.bin"/><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emf"/><Relationship Id="rId5" Type="http://schemas.openxmlformats.org/officeDocument/2006/relationships/image" Target="../media/image3.emf"/><Relationship Id="rId15" Type="http://schemas.openxmlformats.org/officeDocument/2006/relationships/image" Target="../media/image10.png"/><Relationship Id="rId23" Type="http://schemas.openxmlformats.org/officeDocument/2006/relationships/image" Target="../media/image15.emf"/><Relationship Id="rId10" Type="http://schemas.openxmlformats.org/officeDocument/2006/relationships/oleObject" Target="../embeddings/oleObject4.bin"/><Relationship Id="rId19"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image" Target="../media/image6.png"/><Relationship Id="rId14" Type="http://schemas.openxmlformats.org/officeDocument/2006/relationships/image" Target="../media/image9.emf"/><Relationship Id="rId22"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667968" y="324651"/>
            <a:ext cx="4062342" cy="300975"/>
          </a:xfrm>
          <a:prstGeom prst="rect">
            <a:avLst/>
          </a:prstGeom>
          <a:solidFill>
            <a:srgbClr val="3E538E"/>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3-5</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12" name="图片占位符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9469" r="19469"/>
          <a:stretch>
            <a:fillRect/>
          </a:stretch>
        </p:blipFill>
        <p:spPr/>
      </p:pic>
      <p:grpSp>
        <p:nvGrpSpPr>
          <p:cNvPr id="18" name="组合 17"/>
          <p:cNvGrpSpPr/>
          <p:nvPr/>
        </p:nvGrpSpPr>
        <p:grpSpPr>
          <a:xfrm>
            <a:off x="528302" y="2350802"/>
            <a:ext cx="5846818" cy="2374759"/>
            <a:chOff x="6147269" y="2844265"/>
            <a:chExt cx="5112385" cy="2076459"/>
          </a:xfrm>
        </p:grpSpPr>
        <p:grpSp>
          <p:nvGrpSpPr>
            <p:cNvPr id="19" name="组合 18"/>
            <p:cNvGrpSpPr/>
            <p:nvPr/>
          </p:nvGrpSpPr>
          <p:grpSpPr>
            <a:xfrm>
              <a:off x="6147269" y="3331609"/>
              <a:ext cx="5033250" cy="1589115"/>
              <a:chOff x="-4714868" y="2110674"/>
              <a:chExt cx="5033250" cy="1589115"/>
            </a:xfrm>
          </p:grpSpPr>
          <p:sp>
            <p:nvSpPr>
              <p:cNvPr id="21" name="矩形: 圆角 20"/>
              <p:cNvSpPr/>
              <p:nvPr/>
            </p:nvSpPr>
            <p:spPr>
              <a:xfrm>
                <a:off x="-4648332" y="3345066"/>
                <a:ext cx="3562392" cy="354723"/>
              </a:xfrm>
              <a:prstGeom prst="roundRect">
                <a:avLst>
                  <a:gd name="adj" fmla="val 50000"/>
                </a:avLst>
              </a:prstGeom>
              <a:solidFill>
                <a:srgbClr val="3E53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2" name="组合 21"/>
              <p:cNvGrpSpPr/>
              <p:nvPr/>
            </p:nvGrpSpPr>
            <p:grpSpPr>
              <a:xfrm>
                <a:off x="-4714868" y="2110674"/>
                <a:ext cx="5033250" cy="990997"/>
                <a:chOff x="-4714868" y="2110674"/>
                <a:chExt cx="5033250" cy="990997"/>
              </a:xfrm>
            </p:grpSpPr>
            <p:sp>
              <p:nvSpPr>
                <p:cNvPr id="23" name="文本框 22"/>
                <p:cNvSpPr txBox="1"/>
                <p:nvPr/>
              </p:nvSpPr>
              <p:spPr>
                <a:xfrm>
                  <a:off x="-4714868" y="2808615"/>
                  <a:ext cx="5033249" cy="293056"/>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4" name="直接连接符 23"/>
                <p:cNvCxnSpPr/>
                <p:nvPr/>
              </p:nvCxnSpPr>
              <p:spPr>
                <a:xfrm>
                  <a:off x="-4634728" y="2789746"/>
                  <a:ext cx="49531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6</a:t>
                  </a:r>
                  <a:r>
                    <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节 核裂变</a:t>
                  </a:r>
                </a:p>
                <a:p>
                  <a:pPr marL="0" lvl="0" indent="0" algn="dist">
                    <a:buNone/>
                    <a:defRPr/>
                  </a:pPr>
                  <a:endPar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20"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19</a:t>
              </a: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章  原子核</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23553"/>
          <p:cNvSpPr/>
          <p:nvPr/>
        </p:nvSpPr>
        <p:spPr>
          <a:xfrm>
            <a:off x="501650" y="1150587"/>
            <a:ext cx="11188700" cy="4556825"/>
          </a:xfrm>
          <a:prstGeom prst="rect">
            <a:avLst/>
          </a:prstGeom>
          <a:noFill/>
          <a:ln w="9525">
            <a:noFill/>
          </a:ln>
        </p:spPr>
        <p:txBody>
          <a:bodyPr wrap="square" anchor="ctr">
            <a:spAutoFit/>
          </a:bodyPr>
          <a:lstStyle/>
          <a:p>
            <a:pPr defTabSz="1219200">
              <a:lnSpc>
                <a:spcPct val="250000"/>
              </a:lnSpc>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【典例</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】关于核反应堆中用镉棒控制反应速度的原理，下列说法正确的是</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镉棒能释放中子，依靠释放的多少控制反应速度</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用镉棒插入的多少控制快中子变为慢中子的数量</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利用镉棒对中子吸收能力强的特点，依靠插入的多少控制中子数量</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镉棒对铀核裂变有一种阻碍作用，利用其与铀的接触面积的大小控制反应速度</a:t>
            </a:r>
          </a:p>
        </p:txBody>
      </p:sp>
      <p:sp>
        <p:nvSpPr>
          <p:cNvPr id="23555" name="文本框 23554"/>
          <p:cNvSpPr txBox="1"/>
          <p:nvPr/>
        </p:nvSpPr>
        <p:spPr>
          <a:xfrm>
            <a:off x="10591408" y="1550859"/>
            <a:ext cx="646101" cy="522131"/>
          </a:xfrm>
          <a:prstGeom prst="rect">
            <a:avLst/>
          </a:prstGeom>
          <a:noFill/>
          <a:ln w="9525">
            <a:noFill/>
          </a:ln>
        </p:spPr>
        <p:txBody>
          <a:bodyPr>
            <a:spAutoFit/>
          </a:bodyPr>
          <a:lstStyle/>
          <a:p>
            <a:pPr defTabSz="1219200"/>
            <a:r>
              <a:rPr lang="en-US" altLang="zh-CN" sz="2795" b="1" i="1" kern="0" dirty="0">
                <a:solidFill>
                  <a:srgbClr val="FF000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C</a:t>
            </a:r>
            <a:endParaRPr lang="en-US" altLang="zh-CN" sz="2795" i="1" kern="0" dirty="0">
              <a:solidFill>
                <a:srgbClr val="FF000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4" name="文本框 3"/>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典型案例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p:nvPr/>
        </p:nvSpPr>
        <p:spPr>
          <a:xfrm>
            <a:off x="804333" y="1314650"/>
            <a:ext cx="10341187" cy="4556825"/>
          </a:xfrm>
          <a:prstGeom prst="rect">
            <a:avLst/>
          </a:prstGeom>
          <a:noFill/>
          <a:ln w="9525">
            <a:noFill/>
          </a:ln>
        </p:spPr>
        <p:txBody>
          <a:bodyPr wrap="square">
            <a:spAutoFit/>
          </a:bodyPr>
          <a:lstStyle/>
          <a:p>
            <a:pPr defTabSz="1219200" eaLnBrk="0" hangingPunct="0">
              <a:lnSpc>
                <a:spcPct val="250000"/>
              </a:lnSpc>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【典例</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】利用重核裂变释放核能时选铀</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235,</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主要原因是</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它裂变放出核能比其他重核裂变放出的核能多</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它可能分裂成三部分或四部分</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它能自动裂变，与体积无关</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它比较容易形成链式反应</a:t>
            </a:r>
          </a:p>
        </p:txBody>
      </p:sp>
      <p:sp>
        <p:nvSpPr>
          <p:cNvPr id="3" name="矩形 2"/>
          <p:cNvSpPr/>
          <p:nvPr/>
        </p:nvSpPr>
        <p:spPr>
          <a:xfrm>
            <a:off x="8550220" y="1698525"/>
            <a:ext cx="442750" cy="522131"/>
          </a:xfrm>
          <a:prstGeom prst="rect">
            <a:avLst/>
          </a:prstGeom>
          <a:noFill/>
          <a:ln w="9525">
            <a:noFill/>
          </a:ln>
        </p:spPr>
        <p:txBody>
          <a:bodyPr wrap="none">
            <a:spAutoFit/>
          </a:bodyPr>
          <a:lstStyle/>
          <a:p>
            <a:pPr defTabSz="1219200" eaLnBrk="0" hangingPunct="0"/>
            <a:r>
              <a:rPr lang="en-US" altLang="zh-CN" sz="2795" b="1" i="1" kern="0" dirty="0">
                <a:solidFill>
                  <a:srgbClr val="FF000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p>
        </p:txBody>
      </p:sp>
      <p:sp>
        <p:nvSpPr>
          <p:cNvPr id="4" name="文本框 3"/>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典型案例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p:nvPr/>
        </p:nvSpPr>
        <p:spPr>
          <a:xfrm>
            <a:off x="3890073" y="5568824"/>
            <a:ext cx="2023816" cy="461665"/>
          </a:xfrm>
          <a:prstGeom prst="rect">
            <a:avLst/>
          </a:prstGeom>
          <a:noFill/>
          <a:ln w="9525">
            <a:noFill/>
          </a:ln>
        </p:spPr>
        <p:txBody>
          <a:bodyPr>
            <a:spAutoFit/>
          </a:bodyPr>
          <a:lstStyle/>
          <a:p>
            <a:pPr defTabSz="121920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工作原理</a:t>
            </a:r>
          </a:p>
        </p:txBody>
      </p:sp>
      <p:sp>
        <p:nvSpPr>
          <p:cNvPr id="25605" name="Text Box 3"/>
          <p:cNvSpPr txBox="1"/>
          <p:nvPr/>
        </p:nvSpPr>
        <p:spPr>
          <a:xfrm>
            <a:off x="3795059" y="1424596"/>
            <a:ext cx="1700765" cy="461665"/>
          </a:xfrm>
          <a:prstGeom prst="rect">
            <a:avLst/>
          </a:prstGeom>
          <a:noFill/>
          <a:ln w="9525">
            <a:noFill/>
          </a:ln>
        </p:spPr>
        <p:txBody>
          <a:bodyPr>
            <a:spAutoFit/>
          </a:bodyPr>
          <a:lstStyle/>
          <a:p>
            <a:pPr defTabSz="121920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定义：</a:t>
            </a:r>
          </a:p>
        </p:txBody>
      </p:sp>
      <p:sp>
        <p:nvSpPr>
          <p:cNvPr id="25606" name="Text Box 3"/>
          <p:cNvSpPr txBox="1"/>
          <p:nvPr/>
        </p:nvSpPr>
        <p:spPr>
          <a:xfrm>
            <a:off x="3924913" y="3606770"/>
            <a:ext cx="1615252" cy="461665"/>
          </a:xfrm>
          <a:prstGeom prst="rect">
            <a:avLst/>
          </a:prstGeom>
          <a:noFill/>
          <a:ln w="9525">
            <a:noFill/>
          </a:ln>
        </p:spPr>
        <p:txBody>
          <a:bodyPr>
            <a:spAutoFit/>
          </a:bodyPr>
          <a:lstStyle/>
          <a:p>
            <a:pPr defTabSz="121920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慢化剂</a:t>
            </a:r>
          </a:p>
        </p:txBody>
      </p:sp>
      <p:sp>
        <p:nvSpPr>
          <p:cNvPr id="18436" name="左大括号 16"/>
          <p:cNvSpPr/>
          <p:nvPr/>
        </p:nvSpPr>
        <p:spPr>
          <a:xfrm>
            <a:off x="2460101" y="1887001"/>
            <a:ext cx="256540" cy="3437952"/>
          </a:xfrm>
          <a:prstGeom prst="leftBrace">
            <a:avLst>
              <a:gd name="adj1" fmla="val 15758"/>
              <a:gd name="adj2" fmla="val 50000"/>
            </a:avLst>
          </a:prstGeom>
          <a:noFill/>
          <a:ln w="28575" cap="flat" cmpd="sng">
            <a:solidFill>
              <a:schemeClr val="tx1"/>
            </a:solidFill>
            <a:prstDash val="solid"/>
            <a:headEnd type="none" w="med" len="med"/>
            <a:tailEnd type="none" w="med" len="med"/>
          </a:ln>
        </p:spPr>
        <p:txBody>
          <a:bodyPr wrap="none" anchor="ctr"/>
          <a:lstStyle/>
          <a:p>
            <a:pPr algn="ctr" defTabSz="1219200">
              <a:spcBef>
                <a:spcPct val="50000"/>
              </a:spcBef>
            </a:pPr>
            <a:endPar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5608" name="左大括号 17"/>
          <p:cNvSpPr/>
          <p:nvPr/>
        </p:nvSpPr>
        <p:spPr>
          <a:xfrm>
            <a:off x="3639869" y="3912400"/>
            <a:ext cx="196364" cy="1914549"/>
          </a:xfrm>
          <a:prstGeom prst="leftBrace">
            <a:avLst>
              <a:gd name="adj1" fmla="val 17107"/>
              <a:gd name="adj2" fmla="val 50000"/>
            </a:avLst>
          </a:prstGeom>
          <a:noFill/>
          <a:ln w="28575" cap="flat" cmpd="sng">
            <a:solidFill>
              <a:schemeClr val="tx1"/>
            </a:solidFill>
            <a:prstDash val="solid"/>
            <a:headEnd type="none" w="med" len="med"/>
            <a:tailEnd type="none" w="med" len="med"/>
          </a:ln>
        </p:spPr>
        <p:txBody>
          <a:bodyPr wrap="none" anchor="ctr"/>
          <a:lstStyle/>
          <a:p>
            <a:pPr algn="ctr" defTabSz="1219200">
              <a:spcBef>
                <a:spcPct val="50000"/>
              </a:spcBef>
            </a:pPr>
            <a:endPar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5609" name="左大括号 18"/>
          <p:cNvSpPr/>
          <p:nvPr/>
        </p:nvSpPr>
        <p:spPr>
          <a:xfrm>
            <a:off x="3579693" y="1568702"/>
            <a:ext cx="215367" cy="1371380"/>
          </a:xfrm>
          <a:prstGeom prst="leftBrace">
            <a:avLst>
              <a:gd name="adj1" fmla="val 8313"/>
              <a:gd name="adj2" fmla="val 50000"/>
            </a:avLst>
          </a:prstGeom>
          <a:noFill/>
          <a:ln w="28575" cap="flat" cmpd="sng">
            <a:solidFill>
              <a:schemeClr val="tx1"/>
            </a:solidFill>
            <a:prstDash val="solid"/>
            <a:headEnd type="none" w="med" len="med"/>
            <a:tailEnd type="none" w="med" len="med"/>
          </a:ln>
        </p:spPr>
        <p:txBody>
          <a:bodyPr wrap="none" anchor="ctr"/>
          <a:lstStyle/>
          <a:p>
            <a:pPr algn="ctr" defTabSz="1219200">
              <a:spcBef>
                <a:spcPct val="50000"/>
              </a:spcBef>
            </a:pPr>
            <a:endPar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5610" name="Text Box 3"/>
          <p:cNvSpPr txBox="1"/>
          <p:nvPr/>
        </p:nvSpPr>
        <p:spPr>
          <a:xfrm>
            <a:off x="4732538" y="1424596"/>
            <a:ext cx="6199716" cy="830997"/>
          </a:xfrm>
          <a:prstGeom prst="rect">
            <a:avLst/>
          </a:prstGeom>
          <a:noFill/>
          <a:ln w="9525">
            <a:noFill/>
          </a:ln>
        </p:spPr>
        <p:txBody>
          <a:bodyPr>
            <a:spAutoFit/>
          </a:bodyPr>
          <a:lstStyle/>
          <a:p>
            <a:pPr defTabSz="121920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重核裂变产生的中子使裂变反应一代接一代继续下去的过程</a:t>
            </a:r>
            <a:endPar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18440" name="Text Box 3"/>
          <p:cNvSpPr txBox="1"/>
          <p:nvPr/>
        </p:nvSpPr>
        <p:spPr>
          <a:xfrm>
            <a:off x="2626377" y="1625709"/>
            <a:ext cx="1027743" cy="830997"/>
          </a:xfrm>
          <a:prstGeom prst="rect">
            <a:avLst/>
          </a:prstGeom>
          <a:noFill/>
          <a:ln w="9525">
            <a:noFill/>
          </a:ln>
        </p:spPr>
        <p:txBody>
          <a:bodyPr>
            <a:spAutoFit/>
          </a:bodyPr>
          <a:lstStyle/>
          <a:p>
            <a:pPr algn="ctr" defTabSz="1219200">
              <a:spcBef>
                <a:spcPct val="2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链式反应</a:t>
            </a:r>
            <a:endParaRPr lang="zh-CN" altLang="en-US" sz="2400" b="1" i="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18441" name="Text Box 4"/>
          <p:cNvSpPr txBox="1"/>
          <p:nvPr/>
        </p:nvSpPr>
        <p:spPr>
          <a:xfrm>
            <a:off x="2851245" y="4534747"/>
            <a:ext cx="695191" cy="1200329"/>
          </a:xfrm>
          <a:prstGeom prst="rect">
            <a:avLst/>
          </a:prstGeom>
          <a:noFill/>
          <a:ln w="9525">
            <a:noFill/>
          </a:ln>
        </p:spPr>
        <p:txBody>
          <a:bodyPr>
            <a:spAutoFit/>
          </a:bodyPr>
          <a:lstStyle/>
          <a:p>
            <a:pPr algn="ctr" defTabSz="1219200">
              <a:spcBef>
                <a:spcPct val="2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核电站</a:t>
            </a:r>
          </a:p>
        </p:txBody>
      </p:sp>
      <p:sp>
        <p:nvSpPr>
          <p:cNvPr id="18442" name="文本框 25618"/>
          <p:cNvSpPr txBox="1"/>
          <p:nvPr/>
        </p:nvSpPr>
        <p:spPr>
          <a:xfrm>
            <a:off x="1950442" y="1028700"/>
            <a:ext cx="553998" cy="4619303"/>
          </a:xfrm>
          <a:prstGeom prst="rect">
            <a:avLst/>
          </a:prstGeom>
          <a:noFill/>
          <a:ln w="9525">
            <a:noFill/>
          </a:ln>
        </p:spPr>
        <p:txBody>
          <a:bodyPr vert="eaVert">
            <a:spAutoFit/>
          </a:bodyPr>
          <a:lstStyle/>
          <a:p>
            <a:pPr algn="ctr" defTabSz="121920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核裂变</a:t>
            </a:r>
          </a:p>
        </p:txBody>
      </p:sp>
      <p:sp>
        <p:nvSpPr>
          <p:cNvPr id="25633" name="Text Box 3"/>
          <p:cNvSpPr txBox="1"/>
          <p:nvPr/>
        </p:nvSpPr>
        <p:spPr>
          <a:xfrm>
            <a:off x="3782390" y="2620199"/>
            <a:ext cx="4190153" cy="461665"/>
          </a:xfrm>
          <a:prstGeom prst="rect">
            <a:avLst/>
          </a:prstGeom>
          <a:noFill/>
          <a:ln w="9525">
            <a:noFill/>
          </a:ln>
        </p:spPr>
        <p:txBody>
          <a:bodyPr>
            <a:spAutoFit/>
          </a:bodyPr>
          <a:lstStyle/>
          <a:p>
            <a:pPr defTabSz="1219200">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临界质量、临界体积</a:t>
            </a:r>
          </a:p>
        </p:txBody>
      </p:sp>
      <p:sp>
        <p:nvSpPr>
          <p:cNvPr id="15" name="文本框 14"/>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wipe(left)">
                                      <p:cBhvr>
                                        <p:cTn id="10" dur="500"/>
                                        <p:tgtEl>
                                          <p:spTgt spid="2560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633"/>
                                        </p:tgtEl>
                                        <p:attrNameLst>
                                          <p:attrName>style.visibility</p:attrName>
                                        </p:attrNameLst>
                                      </p:cBhvr>
                                      <p:to>
                                        <p:strVal val="visible"/>
                                      </p:to>
                                    </p:set>
                                    <p:animEffect transition="in" filter="wipe(left)">
                                      <p:cBhvr>
                                        <p:cTn id="13" dur="500"/>
                                        <p:tgtEl>
                                          <p:spTgt spid="256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610"/>
                                        </p:tgtEl>
                                        <p:attrNameLst>
                                          <p:attrName>style.visibility</p:attrName>
                                        </p:attrNameLst>
                                      </p:cBhvr>
                                      <p:to>
                                        <p:strVal val="visible"/>
                                      </p:to>
                                    </p:set>
                                    <p:animEffect transition="in" filter="wipe(left)">
                                      <p:cBhvr>
                                        <p:cTn id="18" dur="500"/>
                                        <p:tgtEl>
                                          <p:spTgt spid="256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608"/>
                                        </p:tgtEl>
                                        <p:attrNameLst>
                                          <p:attrName>style.visibility</p:attrName>
                                        </p:attrNameLst>
                                      </p:cBhvr>
                                      <p:to>
                                        <p:strVal val="visible"/>
                                      </p:to>
                                    </p:set>
                                    <p:animEffect transition="in" filter="wipe(left)">
                                      <p:cBhvr>
                                        <p:cTn id="23" dur="500"/>
                                        <p:tgtEl>
                                          <p:spTgt spid="2560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606"/>
                                        </p:tgtEl>
                                        <p:attrNameLst>
                                          <p:attrName>style.visibility</p:attrName>
                                        </p:attrNameLst>
                                      </p:cBhvr>
                                      <p:to>
                                        <p:strVal val="visible"/>
                                      </p:to>
                                    </p:set>
                                    <p:animEffect transition="in" filter="wipe(left)">
                                      <p:cBhvr>
                                        <p:cTn id="26" dur="500"/>
                                        <p:tgtEl>
                                          <p:spTgt spid="2560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5604"/>
                                        </p:tgtEl>
                                        <p:attrNameLst>
                                          <p:attrName>style.visibility</p:attrName>
                                        </p:attrNameLst>
                                      </p:cBhvr>
                                      <p:to>
                                        <p:strVal val="visible"/>
                                      </p:to>
                                    </p:set>
                                    <p:animEffect transition="in" filter="wipe(left)">
                                      <p:cBhvr>
                                        <p:cTn id="2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8" grpId="0" bldLvl="0" animBg="1"/>
      <p:bldP spid="25609" grpId="0" bldLvl="0" animBg="1"/>
      <p:bldP spid="25610" grpId="0"/>
      <p:bldP spid="256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667968" y="324651"/>
            <a:ext cx="4062342" cy="300975"/>
          </a:xfrm>
          <a:prstGeom prst="rect">
            <a:avLst/>
          </a:prstGeom>
          <a:solidFill>
            <a:srgbClr val="3E538E"/>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3-5</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12" name="图片占位符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9469" r="19469"/>
          <a:stretch>
            <a:fillRect/>
          </a:stretch>
        </p:blipFill>
        <p:spPr/>
      </p:pic>
      <p:grpSp>
        <p:nvGrpSpPr>
          <p:cNvPr id="18" name="组合 17"/>
          <p:cNvGrpSpPr/>
          <p:nvPr/>
        </p:nvGrpSpPr>
        <p:grpSpPr>
          <a:xfrm>
            <a:off x="528302" y="2350802"/>
            <a:ext cx="5846818" cy="2374759"/>
            <a:chOff x="6147269" y="2844265"/>
            <a:chExt cx="5112385" cy="2076459"/>
          </a:xfrm>
        </p:grpSpPr>
        <p:grpSp>
          <p:nvGrpSpPr>
            <p:cNvPr id="19" name="组合 18"/>
            <p:cNvGrpSpPr/>
            <p:nvPr/>
          </p:nvGrpSpPr>
          <p:grpSpPr>
            <a:xfrm>
              <a:off x="6147269" y="3331609"/>
              <a:ext cx="5033250" cy="1589115"/>
              <a:chOff x="-4714868" y="2110674"/>
              <a:chExt cx="5033250" cy="1589115"/>
            </a:xfrm>
          </p:grpSpPr>
          <p:sp>
            <p:nvSpPr>
              <p:cNvPr id="21" name="矩形: 圆角 20"/>
              <p:cNvSpPr/>
              <p:nvPr/>
            </p:nvSpPr>
            <p:spPr>
              <a:xfrm>
                <a:off x="-4648332" y="3345066"/>
                <a:ext cx="3562392" cy="354723"/>
              </a:xfrm>
              <a:prstGeom prst="roundRect">
                <a:avLst>
                  <a:gd name="adj" fmla="val 50000"/>
                </a:avLst>
              </a:prstGeom>
              <a:solidFill>
                <a:srgbClr val="3E53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2" name="组合 21"/>
              <p:cNvGrpSpPr/>
              <p:nvPr/>
            </p:nvGrpSpPr>
            <p:grpSpPr>
              <a:xfrm>
                <a:off x="-4714868" y="2110674"/>
                <a:ext cx="5033250" cy="990997"/>
                <a:chOff x="-4714868" y="2110674"/>
                <a:chExt cx="5033250" cy="990997"/>
              </a:xfrm>
            </p:grpSpPr>
            <p:sp>
              <p:nvSpPr>
                <p:cNvPr id="23" name="文本框 22"/>
                <p:cNvSpPr txBox="1"/>
                <p:nvPr/>
              </p:nvSpPr>
              <p:spPr>
                <a:xfrm>
                  <a:off x="-4714868" y="2808615"/>
                  <a:ext cx="5033249" cy="293056"/>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4" name="直接连接符 23"/>
                <p:cNvCxnSpPr/>
                <p:nvPr/>
              </p:nvCxnSpPr>
              <p:spPr>
                <a:xfrm>
                  <a:off x="-4634728" y="2789746"/>
                  <a:ext cx="49531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感谢各位的聆听</a:t>
                  </a:r>
                </a:p>
              </p:txBody>
            </p:sp>
          </p:grpSp>
        </p:grpSp>
        <p:sp>
          <p:nvSpPr>
            <p:cNvPr id="20"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19</a:t>
              </a: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章  原子核</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云形标注 9473"/>
          <p:cNvSpPr/>
          <p:nvPr/>
        </p:nvSpPr>
        <p:spPr>
          <a:xfrm>
            <a:off x="7245679" y="1835919"/>
            <a:ext cx="3182996" cy="2587571"/>
          </a:xfrm>
          <a:prstGeom prst="cloudCallout">
            <a:avLst>
              <a:gd name="adj1" fmla="val -79296"/>
              <a:gd name="adj2" fmla="val 45481"/>
            </a:avLst>
          </a:prstGeom>
          <a:solidFill>
            <a:srgbClr val="0070C0"/>
          </a:solidFill>
          <a:ln w="19050" cap="flat" cmpd="sng">
            <a:solidFill>
              <a:srgbClr val="0070C0"/>
            </a:solidFill>
            <a:prstDash val="solid"/>
            <a:headEnd type="none" w="med" len="med"/>
            <a:tailEnd type="none" w="med" len="med"/>
          </a:ln>
          <a:effectLst>
            <a:outerShdw dist="107763" dir="2699999" algn="ctr" rotWithShape="0">
              <a:srgbClr val="808080">
                <a:alpha val="50000"/>
              </a:srgbClr>
            </a:outerShdw>
          </a:effectLst>
        </p:spPr>
        <p:txBody>
          <a:bodyPr anchor="ctr"/>
          <a:lstStyle/>
          <a:p>
            <a:pPr algn="ctr" defTabSz="1219200">
              <a:spcBef>
                <a:spcPct val="50000"/>
              </a:spcBef>
            </a:pPr>
            <a:r>
              <a:rPr lang="en-US" altLang="zh-CN" sz="2000" b="1" kern="0" dirty="0">
                <a:solidFill>
                  <a:schemeClr val="bg1"/>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lang="zh-CN" altLang="en-US" sz="2000" b="1" kern="0" dirty="0">
                <a:solidFill>
                  <a:schemeClr val="bg1"/>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分裂成Ｂ和Ｃ是释放能量还是吸收能量</a:t>
            </a:r>
          </a:p>
        </p:txBody>
      </p:sp>
      <p:grpSp>
        <p:nvGrpSpPr>
          <p:cNvPr id="7172" name="Group 31"/>
          <p:cNvGrpSpPr/>
          <p:nvPr/>
        </p:nvGrpSpPr>
        <p:grpSpPr>
          <a:xfrm>
            <a:off x="1629662" y="2727693"/>
            <a:ext cx="4138463" cy="3009532"/>
            <a:chOff x="0" y="0"/>
            <a:chExt cx="3439" cy="2071"/>
          </a:xfrm>
        </p:grpSpPr>
        <p:sp>
          <p:nvSpPr>
            <p:cNvPr id="7173" name="Freeform 32"/>
            <p:cNvSpPr/>
            <p:nvPr/>
          </p:nvSpPr>
          <p:spPr>
            <a:xfrm flipV="1">
              <a:off x="116" y="231"/>
              <a:ext cx="3244" cy="1135"/>
            </a:xfrm>
            <a:custGeom>
              <a:avLst/>
              <a:gdLst/>
              <a:ahLst/>
              <a:cxnLst>
                <a:cxn ang="0">
                  <a:pos x="0" y="0"/>
                </a:cxn>
                <a:cxn ang="0">
                  <a:pos x="19" y="23"/>
                </a:cxn>
                <a:cxn ang="0">
                  <a:pos x="48" y="33"/>
                </a:cxn>
                <a:cxn ang="0">
                  <a:pos x="97" y="38"/>
                </a:cxn>
                <a:cxn ang="0">
                  <a:pos x="132" y="39"/>
                </a:cxn>
                <a:cxn ang="0">
                  <a:pos x="176" y="38"/>
                </a:cxn>
                <a:cxn ang="0">
                  <a:pos x="226" y="37"/>
                </a:cxn>
                <a:cxn ang="0">
                  <a:pos x="330" y="33"/>
                </a:cxn>
                <a:cxn ang="0">
                  <a:pos x="545" y="23"/>
                </a:cxn>
              </a:cxnLst>
              <a:rect l="0" t="0" r="0" b="0"/>
              <a:pathLst>
                <a:path w="4635" h="2228">
                  <a:moveTo>
                    <a:pt x="0" y="0"/>
                  </a:moveTo>
                  <a:cubicBezTo>
                    <a:pt x="27" y="221"/>
                    <a:pt x="95" y="1012"/>
                    <a:pt x="164" y="1326"/>
                  </a:cubicBezTo>
                  <a:cubicBezTo>
                    <a:pt x="233" y="1640"/>
                    <a:pt x="301" y="1746"/>
                    <a:pt x="411" y="1884"/>
                  </a:cubicBezTo>
                  <a:cubicBezTo>
                    <a:pt x="521" y="2022"/>
                    <a:pt x="704" y="2102"/>
                    <a:pt x="823" y="2158"/>
                  </a:cubicBezTo>
                  <a:cubicBezTo>
                    <a:pt x="943" y="2215"/>
                    <a:pt x="1030" y="2214"/>
                    <a:pt x="1124" y="2222"/>
                  </a:cubicBezTo>
                  <a:cubicBezTo>
                    <a:pt x="1235" y="2228"/>
                    <a:pt x="1357" y="2213"/>
                    <a:pt x="1490" y="2195"/>
                  </a:cubicBezTo>
                  <a:cubicBezTo>
                    <a:pt x="1623" y="2177"/>
                    <a:pt x="1701" y="2164"/>
                    <a:pt x="1920" y="2112"/>
                  </a:cubicBezTo>
                  <a:cubicBezTo>
                    <a:pt x="2139" y="2060"/>
                    <a:pt x="2355" y="2016"/>
                    <a:pt x="2807" y="1884"/>
                  </a:cubicBezTo>
                  <a:cubicBezTo>
                    <a:pt x="3259" y="1752"/>
                    <a:pt x="4254" y="1435"/>
                    <a:pt x="4635" y="1317"/>
                  </a:cubicBezTo>
                </a:path>
              </a:pathLst>
            </a:custGeom>
            <a:noFill/>
            <a:ln w="22225" cap="flat" cmpd="sng">
              <a:solidFill>
                <a:srgbClr val="333333"/>
              </a:solidFill>
              <a:prstDash val="solid"/>
              <a:miter/>
              <a:headEnd type="none" w="med" len="med"/>
              <a:tailEnd type="none" w="med" len="med"/>
            </a:ln>
          </p:spPr>
          <p:txBody>
            <a:bodyPr/>
            <a:lstStyle/>
            <a:p>
              <a:pPr defTabSz="1219200"/>
              <a:endParaRPr lang="zh-CN" altLang="en-US" sz="135"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7174" name="Group 33"/>
            <p:cNvGrpSpPr/>
            <p:nvPr/>
          </p:nvGrpSpPr>
          <p:grpSpPr>
            <a:xfrm>
              <a:off x="0" y="1472"/>
              <a:ext cx="3344" cy="131"/>
              <a:chOff x="0" y="0"/>
              <a:chExt cx="4779" cy="257"/>
            </a:xfrm>
          </p:grpSpPr>
          <p:sp>
            <p:nvSpPr>
              <p:cNvPr id="7175" name="Line 34"/>
              <p:cNvSpPr/>
              <p:nvPr/>
            </p:nvSpPr>
            <p:spPr>
              <a:xfrm>
                <a:off x="123" y="0"/>
                <a:ext cx="4656" cy="0"/>
              </a:xfrm>
              <a:prstGeom prst="line">
                <a:avLst/>
              </a:prstGeom>
              <a:ln w="76200" cap="flat" cmpd="sng">
                <a:solidFill>
                  <a:srgbClr val="3333FF"/>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7176" name="Object 35"/>
              <p:cNvGraphicFramePr>
                <a:graphicFrameLocks noChangeAspect="1"/>
              </p:cNvGraphicFramePr>
              <p:nvPr/>
            </p:nvGraphicFramePr>
            <p:xfrm>
              <a:off x="0" y="0"/>
              <a:ext cx="219" cy="257"/>
            </p:xfrm>
            <a:graphic>
              <a:graphicData uri="http://schemas.openxmlformats.org/presentationml/2006/ole">
                <mc:AlternateContent xmlns:mc="http://schemas.openxmlformats.org/markup-compatibility/2006">
                  <mc:Choice xmlns:v="urn:schemas-microsoft-com:vml" Requires="v">
                    <p:oleObj r:id="rId2" imgW="114300" imgH="139065" progId="Equation.3">
                      <p:embed/>
                    </p:oleObj>
                  </mc:Choice>
                  <mc:Fallback>
                    <p:oleObj r:id="rId2" imgW="114300" imgH="139065" progId="Equation.3">
                      <p:embed/>
                      <p:pic>
                        <p:nvPicPr>
                          <p:cNvPr id="0" name="Object 35"/>
                          <p:cNvPicPr/>
                          <p:nvPr/>
                        </p:nvPicPr>
                        <p:blipFill>
                          <a:blip r:embed="rId3">
                            <a:clrChange>
                              <a:clrFrom>
                                <a:srgbClr val="000000"/>
                              </a:clrFrom>
                              <a:clrTo>
                                <a:srgbClr val="3333FF"/>
                              </a:clrTo>
                            </a:clrChange>
                          </a:blip>
                          <a:stretch>
                            <a:fillRect/>
                          </a:stretch>
                        </p:blipFill>
                        <p:spPr>
                          <a:xfrm>
                            <a:off x="0" y="0"/>
                            <a:ext cx="219" cy="257"/>
                          </a:xfrm>
                          <a:prstGeom prst="rect">
                            <a:avLst/>
                          </a:prstGeom>
                          <a:noFill/>
                          <a:ln w="38100">
                            <a:noFill/>
                            <a:miter/>
                          </a:ln>
                        </p:spPr>
                      </p:pic>
                    </p:oleObj>
                  </mc:Fallback>
                </mc:AlternateContent>
              </a:graphicData>
            </a:graphic>
          </p:graphicFrame>
        </p:grpSp>
        <p:grpSp>
          <p:nvGrpSpPr>
            <p:cNvPr id="7177" name="Group 36"/>
            <p:cNvGrpSpPr/>
            <p:nvPr/>
          </p:nvGrpSpPr>
          <p:grpSpPr>
            <a:xfrm>
              <a:off x="790" y="145"/>
              <a:ext cx="204" cy="1471"/>
              <a:chOff x="0" y="0"/>
              <a:chExt cx="292" cy="2513"/>
            </a:xfrm>
          </p:grpSpPr>
          <p:sp>
            <p:nvSpPr>
              <p:cNvPr id="7178" name="Line 37"/>
              <p:cNvSpPr/>
              <p:nvPr/>
            </p:nvSpPr>
            <p:spPr>
              <a:xfrm>
                <a:off x="144" y="0"/>
                <a:ext cx="0" cy="2256"/>
              </a:xfrm>
              <a:prstGeom prst="line">
                <a:avLst/>
              </a:prstGeom>
              <a:ln w="19050" cap="flat" cmpd="sng">
                <a:solidFill>
                  <a:srgbClr val="3333FF"/>
                </a:solidFill>
                <a:prstDash val="dash"/>
                <a:headEnd type="none" w="med" len="med"/>
                <a:tailEnd type="none" w="med" len="med"/>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7179" name="Object 38"/>
              <p:cNvGraphicFramePr>
                <a:graphicFrameLocks noChangeAspect="1"/>
              </p:cNvGraphicFramePr>
              <p:nvPr/>
            </p:nvGraphicFramePr>
            <p:xfrm>
              <a:off x="0" y="2256"/>
              <a:ext cx="292" cy="257"/>
            </p:xfrm>
            <a:graphic>
              <a:graphicData uri="http://schemas.openxmlformats.org/presentationml/2006/ole">
                <mc:AlternateContent xmlns:mc="http://schemas.openxmlformats.org/markup-compatibility/2006">
                  <mc:Choice xmlns:v="urn:schemas-microsoft-com:vml" Requires="v">
                    <p:oleObj r:id="rId4" imgW="154940" imgH="139065" progId="Equation.3">
                      <p:embed/>
                    </p:oleObj>
                  </mc:Choice>
                  <mc:Fallback>
                    <p:oleObj r:id="rId4" imgW="154940" imgH="139065" progId="Equation.3">
                      <p:embed/>
                      <p:pic>
                        <p:nvPicPr>
                          <p:cNvPr id="0" name="Object 38"/>
                          <p:cNvPicPr/>
                          <p:nvPr/>
                        </p:nvPicPr>
                        <p:blipFill>
                          <a:blip r:embed="rId5">
                            <a:clrChange>
                              <a:clrFrom>
                                <a:srgbClr val="000000"/>
                              </a:clrFrom>
                              <a:clrTo>
                                <a:srgbClr val="FF3300"/>
                              </a:clrTo>
                            </a:clrChange>
                          </a:blip>
                          <a:stretch>
                            <a:fillRect/>
                          </a:stretch>
                        </p:blipFill>
                        <p:spPr>
                          <a:xfrm>
                            <a:off x="0" y="2256"/>
                            <a:ext cx="292" cy="257"/>
                          </a:xfrm>
                          <a:prstGeom prst="rect">
                            <a:avLst/>
                          </a:prstGeom>
                          <a:noFill/>
                          <a:ln w="38100">
                            <a:noFill/>
                            <a:miter/>
                          </a:ln>
                        </p:spPr>
                      </p:pic>
                    </p:oleObj>
                  </mc:Fallback>
                </mc:AlternateContent>
              </a:graphicData>
            </a:graphic>
          </p:graphicFrame>
        </p:grpSp>
        <p:grpSp>
          <p:nvGrpSpPr>
            <p:cNvPr id="7180" name="Group 39"/>
            <p:cNvGrpSpPr/>
            <p:nvPr/>
          </p:nvGrpSpPr>
          <p:grpSpPr>
            <a:xfrm>
              <a:off x="84" y="0"/>
              <a:ext cx="1199" cy="1517"/>
              <a:chOff x="0" y="0"/>
              <a:chExt cx="1713" cy="2977"/>
            </a:xfrm>
          </p:grpSpPr>
          <p:sp>
            <p:nvSpPr>
              <p:cNvPr id="7181" name="Line 40"/>
              <p:cNvSpPr/>
              <p:nvPr/>
            </p:nvSpPr>
            <p:spPr>
              <a:xfrm flipV="1">
                <a:off x="0" y="213"/>
                <a:ext cx="0" cy="2764"/>
              </a:xfrm>
              <a:prstGeom prst="line">
                <a:avLst/>
              </a:prstGeom>
              <a:ln w="76200" cap="flat" cmpd="sng">
                <a:solidFill>
                  <a:srgbClr val="3333FF"/>
                </a:solidFill>
                <a:prstDash val="solid"/>
                <a:headEnd type="none" w="med" len="med"/>
                <a:tailEnd type="stealth" w="med" len="lg"/>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182" name="Text Box 41"/>
              <p:cNvSpPr txBox="1"/>
              <p:nvPr/>
            </p:nvSpPr>
            <p:spPr>
              <a:xfrm>
                <a:off x="64" y="0"/>
                <a:ext cx="1649" cy="539"/>
              </a:xfrm>
              <a:prstGeom prst="rect">
                <a:avLst/>
              </a:prstGeom>
              <a:noFill/>
              <a:ln w="9525">
                <a:noFill/>
              </a:ln>
            </p:spPr>
            <p:txBody>
              <a:bodyPr>
                <a:spAutoFit/>
              </a:bodyPr>
              <a:lstStyle/>
              <a:p>
                <a:pPr algn="ctr" defTabSz="1219200" eaLnBrk="0" hangingPunct="0">
                  <a:spcBef>
                    <a:spcPct val="50000"/>
                  </a:spcBef>
                </a:pPr>
                <a:r>
                  <a:rPr lang="zh-CN" altLang="en-US" sz="1995"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比结合能</a:t>
                </a:r>
              </a:p>
            </p:txBody>
          </p:sp>
        </p:grpSp>
        <p:sp>
          <p:nvSpPr>
            <p:cNvPr id="7183" name="Text Box 42"/>
            <p:cNvSpPr txBox="1"/>
            <p:nvPr/>
          </p:nvSpPr>
          <p:spPr>
            <a:xfrm>
              <a:off x="32" y="1585"/>
              <a:ext cx="3124" cy="486"/>
            </a:xfrm>
            <a:prstGeom prst="rect">
              <a:avLst/>
            </a:prstGeom>
            <a:noFill/>
            <a:ln w="9525">
              <a:noFill/>
            </a:ln>
          </p:spPr>
          <p:txBody>
            <a:bodyPr>
              <a:spAutoFit/>
            </a:bodyPr>
            <a:lstStyle/>
            <a:p>
              <a:pPr algn="ctr" defTabSz="1219200">
                <a:spcBef>
                  <a:spcPct val="50000"/>
                </a:spcBef>
              </a:pPr>
              <a:r>
                <a:rPr lang="zh-CN" altLang="en-US" sz="1995"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核子的比结合能随质量数的变化</a:t>
              </a:r>
            </a:p>
          </p:txBody>
        </p:sp>
        <p:grpSp>
          <p:nvGrpSpPr>
            <p:cNvPr id="7184" name="Group 43"/>
            <p:cNvGrpSpPr>
              <a:grpSpLocks noChangeAspect="1"/>
            </p:cNvGrpSpPr>
            <p:nvPr/>
          </p:nvGrpSpPr>
          <p:grpSpPr>
            <a:xfrm>
              <a:off x="122" y="1178"/>
              <a:ext cx="321" cy="152"/>
              <a:chOff x="0" y="0"/>
              <a:chExt cx="459" cy="297"/>
            </a:xfrm>
          </p:grpSpPr>
          <p:pic>
            <p:nvPicPr>
              <p:cNvPr id="7185" name="Picture 44" descr="4"/>
              <p:cNvPicPr>
                <a:picLocks noChangeAspect="1"/>
              </p:cNvPicPr>
              <p:nvPr/>
            </p:nvPicPr>
            <p:blipFill>
              <a:blip r:embed="rId6"/>
              <a:srcRect l="12732" t="8565" r="18982" b="35880"/>
              <a:stretch>
                <a:fillRect/>
              </a:stretch>
            </p:blipFill>
            <p:spPr>
              <a:xfrm>
                <a:off x="0" y="57"/>
                <a:ext cx="295" cy="240"/>
              </a:xfrm>
              <a:prstGeom prst="rect">
                <a:avLst/>
              </a:prstGeom>
              <a:noFill/>
              <a:ln w="9525">
                <a:noFill/>
              </a:ln>
            </p:spPr>
          </p:pic>
          <p:graphicFrame>
            <p:nvGraphicFramePr>
              <p:cNvPr id="7186" name="Object 45"/>
              <p:cNvGraphicFramePr>
                <a:graphicFrameLocks noChangeAspect="1"/>
              </p:cNvGraphicFramePr>
              <p:nvPr/>
            </p:nvGraphicFramePr>
            <p:xfrm>
              <a:off x="222" y="0"/>
              <a:ext cx="237" cy="239"/>
            </p:xfrm>
            <a:graphic>
              <a:graphicData uri="http://schemas.openxmlformats.org/presentationml/2006/ole">
                <mc:AlternateContent xmlns:mc="http://schemas.openxmlformats.org/markup-compatibility/2006">
                  <mc:Choice xmlns:v="urn:schemas-microsoft-com:vml" Requires="v">
                    <p:oleObj r:id="rId7" imgW="122555" imgH="122555" progId="Equation.3">
                      <p:embed/>
                    </p:oleObj>
                  </mc:Choice>
                  <mc:Fallback>
                    <p:oleObj r:id="rId7" imgW="122555" imgH="122555" progId="Equation.3">
                      <p:embed/>
                      <p:pic>
                        <p:nvPicPr>
                          <p:cNvPr id="0" name="Object 45"/>
                          <p:cNvPicPr/>
                          <p:nvPr/>
                        </p:nvPicPr>
                        <p:blipFill>
                          <a:blip r:embed="rId8">
                            <a:clrChange>
                              <a:clrFrom>
                                <a:srgbClr val="000000"/>
                              </a:clrFrom>
                              <a:clrTo>
                                <a:srgbClr val="3333FF"/>
                              </a:clrTo>
                            </a:clrChange>
                          </a:blip>
                          <a:stretch>
                            <a:fillRect/>
                          </a:stretch>
                        </p:blipFill>
                        <p:spPr>
                          <a:xfrm>
                            <a:off x="222" y="0"/>
                            <a:ext cx="237" cy="239"/>
                          </a:xfrm>
                          <a:prstGeom prst="rect">
                            <a:avLst/>
                          </a:prstGeom>
                          <a:noFill/>
                          <a:ln w="38100">
                            <a:noFill/>
                            <a:miter/>
                          </a:ln>
                        </p:spPr>
                      </p:pic>
                    </p:oleObj>
                  </mc:Fallback>
                </mc:AlternateContent>
              </a:graphicData>
            </a:graphic>
          </p:graphicFrame>
        </p:grpSp>
        <p:grpSp>
          <p:nvGrpSpPr>
            <p:cNvPr id="7187" name="Group 46"/>
            <p:cNvGrpSpPr>
              <a:grpSpLocks noChangeAspect="1"/>
            </p:cNvGrpSpPr>
            <p:nvPr/>
          </p:nvGrpSpPr>
          <p:grpSpPr>
            <a:xfrm>
              <a:off x="169" y="1017"/>
              <a:ext cx="297" cy="174"/>
              <a:chOff x="0" y="0"/>
              <a:chExt cx="425" cy="340"/>
            </a:xfrm>
          </p:grpSpPr>
          <p:pic>
            <p:nvPicPr>
              <p:cNvPr id="7188" name="Picture 47" descr="6"/>
              <p:cNvPicPr>
                <a:picLocks noChangeAspect="1"/>
              </p:cNvPicPr>
              <p:nvPr/>
            </p:nvPicPr>
            <p:blipFill>
              <a:blip r:embed="rId9"/>
              <a:srcRect l="14815" t="6250" r="27547" b="23380"/>
              <a:stretch>
                <a:fillRect/>
              </a:stretch>
            </p:blipFill>
            <p:spPr>
              <a:xfrm>
                <a:off x="0" y="36"/>
                <a:ext cx="249" cy="304"/>
              </a:xfrm>
              <a:prstGeom prst="rect">
                <a:avLst/>
              </a:prstGeom>
              <a:noFill/>
              <a:ln w="9525">
                <a:noFill/>
              </a:ln>
            </p:spPr>
          </p:pic>
          <p:graphicFrame>
            <p:nvGraphicFramePr>
              <p:cNvPr id="7189" name="Object 48"/>
              <p:cNvGraphicFramePr>
                <a:graphicFrameLocks noChangeAspect="1"/>
              </p:cNvGraphicFramePr>
              <p:nvPr/>
            </p:nvGraphicFramePr>
            <p:xfrm>
              <a:off x="224" y="0"/>
              <a:ext cx="201" cy="239"/>
            </p:xfrm>
            <a:graphic>
              <a:graphicData uri="http://schemas.openxmlformats.org/presentationml/2006/ole">
                <mc:AlternateContent xmlns:mc="http://schemas.openxmlformats.org/markup-compatibility/2006">
                  <mc:Choice xmlns:v="urn:schemas-microsoft-com:vml" Requires="v">
                    <p:oleObj r:id="rId10" imgW="106045" imgH="122555" progId="Equation.3">
                      <p:embed/>
                    </p:oleObj>
                  </mc:Choice>
                  <mc:Fallback>
                    <p:oleObj r:id="rId10" imgW="106045" imgH="122555" progId="Equation.3">
                      <p:embed/>
                      <p:pic>
                        <p:nvPicPr>
                          <p:cNvPr id="0" name="Object 48"/>
                          <p:cNvPicPr/>
                          <p:nvPr/>
                        </p:nvPicPr>
                        <p:blipFill>
                          <a:blip r:embed="rId11">
                            <a:clrChange>
                              <a:clrFrom>
                                <a:srgbClr val="000000"/>
                              </a:clrFrom>
                              <a:clrTo>
                                <a:srgbClr val="3333FF"/>
                              </a:clrTo>
                            </a:clrChange>
                          </a:blip>
                          <a:stretch>
                            <a:fillRect/>
                          </a:stretch>
                        </p:blipFill>
                        <p:spPr>
                          <a:xfrm>
                            <a:off x="224" y="0"/>
                            <a:ext cx="201" cy="239"/>
                          </a:xfrm>
                          <a:prstGeom prst="rect">
                            <a:avLst/>
                          </a:prstGeom>
                          <a:noFill/>
                          <a:ln w="38100">
                            <a:noFill/>
                            <a:miter/>
                          </a:ln>
                        </p:spPr>
                      </p:pic>
                    </p:oleObj>
                  </mc:Fallback>
                </mc:AlternateContent>
              </a:graphicData>
            </a:graphic>
          </p:graphicFrame>
        </p:grpSp>
        <p:grpSp>
          <p:nvGrpSpPr>
            <p:cNvPr id="7190" name="Group 49"/>
            <p:cNvGrpSpPr>
              <a:grpSpLocks noChangeAspect="1"/>
            </p:cNvGrpSpPr>
            <p:nvPr/>
          </p:nvGrpSpPr>
          <p:grpSpPr>
            <a:xfrm>
              <a:off x="549" y="265"/>
              <a:ext cx="224" cy="241"/>
              <a:chOff x="0" y="0"/>
              <a:chExt cx="321" cy="473"/>
            </a:xfrm>
          </p:grpSpPr>
          <p:pic>
            <p:nvPicPr>
              <p:cNvPr id="7191" name="Picture 50" descr="8"/>
              <p:cNvPicPr>
                <a:picLocks noChangeAspect="1"/>
              </p:cNvPicPr>
              <p:nvPr/>
            </p:nvPicPr>
            <p:blipFill>
              <a:blip r:embed="rId12"/>
              <a:srcRect l="8565" t="4167" r="17130" b="21297"/>
              <a:stretch>
                <a:fillRect/>
              </a:stretch>
            </p:blipFill>
            <p:spPr>
              <a:xfrm>
                <a:off x="0" y="0"/>
                <a:ext cx="321" cy="322"/>
              </a:xfrm>
              <a:prstGeom prst="rect">
                <a:avLst/>
              </a:prstGeom>
              <a:noFill/>
              <a:ln w="9525">
                <a:noFill/>
              </a:ln>
            </p:spPr>
          </p:pic>
          <p:graphicFrame>
            <p:nvGraphicFramePr>
              <p:cNvPr id="7192" name="Object 51"/>
              <p:cNvGraphicFramePr>
                <a:graphicFrameLocks noChangeAspect="1"/>
              </p:cNvGraphicFramePr>
              <p:nvPr/>
            </p:nvGraphicFramePr>
            <p:xfrm>
              <a:off x="24" y="234"/>
              <a:ext cx="185" cy="239"/>
            </p:xfrm>
            <a:graphic>
              <a:graphicData uri="http://schemas.openxmlformats.org/presentationml/2006/ole">
                <mc:AlternateContent xmlns:mc="http://schemas.openxmlformats.org/markup-compatibility/2006">
                  <mc:Choice xmlns:v="urn:schemas-microsoft-com:vml" Requires="v">
                    <p:oleObj r:id="rId13" imgW="89535" imgH="122555" progId="Equation.3">
                      <p:embed/>
                    </p:oleObj>
                  </mc:Choice>
                  <mc:Fallback>
                    <p:oleObj r:id="rId13" imgW="89535" imgH="122555" progId="Equation.3">
                      <p:embed/>
                      <p:pic>
                        <p:nvPicPr>
                          <p:cNvPr id="0" name="Object 51"/>
                          <p:cNvPicPr/>
                          <p:nvPr/>
                        </p:nvPicPr>
                        <p:blipFill>
                          <a:blip r:embed="rId14">
                            <a:clrChange>
                              <a:clrFrom>
                                <a:srgbClr val="000000"/>
                              </a:clrFrom>
                              <a:clrTo>
                                <a:srgbClr val="3333FF"/>
                              </a:clrTo>
                            </a:clrChange>
                          </a:blip>
                          <a:stretch>
                            <a:fillRect/>
                          </a:stretch>
                        </p:blipFill>
                        <p:spPr>
                          <a:xfrm>
                            <a:off x="24" y="234"/>
                            <a:ext cx="185" cy="239"/>
                          </a:xfrm>
                          <a:prstGeom prst="rect">
                            <a:avLst/>
                          </a:prstGeom>
                          <a:noFill/>
                          <a:ln w="38100">
                            <a:noFill/>
                            <a:miter/>
                          </a:ln>
                        </p:spPr>
                      </p:pic>
                    </p:oleObj>
                  </mc:Fallback>
                </mc:AlternateContent>
              </a:graphicData>
            </a:graphic>
          </p:graphicFrame>
        </p:grpSp>
        <p:sp>
          <p:nvSpPr>
            <p:cNvPr id="7193" name="Oval 52"/>
            <p:cNvSpPr/>
            <p:nvPr/>
          </p:nvSpPr>
          <p:spPr>
            <a:xfrm>
              <a:off x="71" y="932"/>
              <a:ext cx="378" cy="448"/>
            </a:xfrm>
            <a:prstGeom prst="ellipse">
              <a:avLst/>
            </a:prstGeom>
            <a:noFill/>
            <a:ln w="19050" cap="flat" cmpd="sng">
              <a:solidFill>
                <a:srgbClr val="FF0000"/>
              </a:solidFill>
              <a:prstDash val="dash"/>
              <a:headEnd type="none" w="med" len="med"/>
              <a:tailEnd type="none" w="med" len="med"/>
            </a:ln>
          </p:spPr>
          <p:txBody>
            <a:bodyPr wrap="none" anchor="ctr"/>
            <a:lstStyle/>
            <a:p>
              <a:pPr algn="ctr" defTabSz="1219200" eaLnBrk="0" hangingPunct="0"/>
              <a:endParaRPr lang="zh-CN" altLang="zh-CN" sz="3195"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7194" name="AutoShape 53"/>
            <p:cNvSpPr/>
            <p:nvPr/>
          </p:nvSpPr>
          <p:spPr>
            <a:xfrm rot="-9535387" flipH="1">
              <a:off x="562" y="379"/>
              <a:ext cx="242" cy="709"/>
            </a:xfrm>
            <a:prstGeom prst="curvedLeftArrow">
              <a:avLst>
                <a:gd name="adj1" fmla="val 17578"/>
                <a:gd name="adj2" fmla="val 76173"/>
                <a:gd name="adj3" fmla="val 25759"/>
              </a:avLst>
            </a:prstGeom>
            <a:solidFill>
              <a:schemeClr val="accent1"/>
            </a:solidFill>
            <a:ln w="9525" cap="flat" cmpd="sng">
              <a:solidFill>
                <a:schemeClr val="tx1"/>
              </a:solidFill>
              <a:prstDash val="solid"/>
              <a:miter/>
              <a:headEnd type="none" w="med" len="med"/>
              <a:tailEnd type="none" w="med" len="med"/>
            </a:ln>
          </p:spPr>
          <p:txBody>
            <a:bodyPr rot="10800000" wrap="none" anchor="ctr"/>
            <a:lstStyle/>
            <a:p>
              <a:pPr algn="ctr" defTabSz="1219200" eaLnBrk="0" hangingPunct="0"/>
              <a:endParaRPr lang="zh-CN" altLang="zh-CN" sz="3195"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7195" name="Group 54"/>
            <p:cNvGrpSpPr>
              <a:grpSpLocks noChangeAspect="1"/>
            </p:cNvGrpSpPr>
            <p:nvPr/>
          </p:nvGrpSpPr>
          <p:grpSpPr>
            <a:xfrm>
              <a:off x="2799" y="627"/>
              <a:ext cx="603" cy="469"/>
              <a:chOff x="0" y="0"/>
              <a:chExt cx="862" cy="921"/>
            </a:xfrm>
          </p:grpSpPr>
          <p:pic>
            <p:nvPicPr>
              <p:cNvPr id="7196" name="Picture 55" descr="15"/>
              <p:cNvPicPr>
                <a:picLocks noChangeAspect="1"/>
              </p:cNvPicPr>
              <p:nvPr/>
            </p:nvPicPr>
            <p:blipFill>
              <a:blip r:embed="rId15"/>
              <a:srcRect l="7144" t="18155" r="7341" b="12698"/>
              <a:stretch>
                <a:fillRect/>
              </a:stretch>
            </p:blipFill>
            <p:spPr>
              <a:xfrm>
                <a:off x="0" y="0"/>
                <a:ext cx="862" cy="697"/>
              </a:xfrm>
              <a:prstGeom prst="rect">
                <a:avLst/>
              </a:prstGeom>
              <a:noFill/>
              <a:ln w="9525">
                <a:noFill/>
              </a:ln>
            </p:spPr>
          </p:pic>
          <p:graphicFrame>
            <p:nvGraphicFramePr>
              <p:cNvPr id="7197" name="Object 56"/>
              <p:cNvGraphicFramePr>
                <a:graphicFrameLocks noChangeAspect="1"/>
              </p:cNvGraphicFramePr>
              <p:nvPr/>
            </p:nvGraphicFramePr>
            <p:xfrm>
              <a:off x="312" y="682"/>
              <a:ext cx="237" cy="239"/>
            </p:xfrm>
            <a:graphic>
              <a:graphicData uri="http://schemas.openxmlformats.org/presentationml/2006/ole">
                <mc:AlternateContent xmlns:mc="http://schemas.openxmlformats.org/markup-compatibility/2006">
                  <mc:Choice xmlns:v="urn:schemas-microsoft-com:vml" Requires="v">
                    <p:oleObj r:id="rId16" imgW="122555" imgH="122555" progId="Equation.3">
                      <p:embed/>
                    </p:oleObj>
                  </mc:Choice>
                  <mc:Fallback>
                    <p:oleObj r:id="rId16" imgW="122555" imgH="122555" progId="Equation.3">
                      <p:embed/>
                      <p:pic>
                        <p:nvPicPr>
                          <p:cNvPr id="0" name="Object 56"/>
                          <p:cNvPicPr/>
                          <p:nvPr/>
                        </p:nvPicPr>
                        <p:blipFill>
                          <a:blip r:embed="rId17">
                            <a:clrChange>
                              <a:clrFrom>
                                <a:srgbClr val="000000"/>
                              </a:clrFrom>
                              <a:clrTo>
                                <a:srgbClr val="3333FF"/>
                              </a:clrTo>
                            </a:clrChange>
                          </a:blip>
                          <a:stretch>
                            <a:fillRect/>
                          </a:stretch>
                        </p:blipFill>
                        <p:spPr>
                          <a:xfrm>
                            <a:off x="312" y="682"/>
                            <a:ext cx="237" cy="239"/>
                          </a:xfrm>
                          <a:prstGeom prst="rect">
                            <a:avLst/>
                          </a:prstGeom>
                          <a:noFill/>
                          <a:ln w="38100">
                            <a:noFill/>
                            <a:miter/>
                          </a:ln>
                        </p:spPr>
                      </p:pic>
                    </p:oleObj>
                  </mc:Fallback>
                </mc:AlternateContent>
              </a:graphicData>
            </a:graphic>
          </p:graphicFrame>
        </p:grpSp>
        <p:sp>
          <p:nvSpPr>
            <p:cNvPr id="7198" name="AutoShape 57"/>
            <p:cNvSpPr/>
            <p:nvPr/>
          </p:nvSpPr>
          <p:spPr>
            <a:xfrm rot="6495564" flipH="1">
              <a:off x="2410" y="-532"/>
              <a:ext cx="380" cy="1484"/>
            </a:xfrm>
            <a:prstGeom prst="curvedLeftArrow">
              <a:avLst>
                <a:gd name="adj1" fmla="val 23431"/>
                <a:gd name="adj2" fmla="val 101536"/>
                <a:gd name="adj3" fmla="val 18226"/>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defTabSz="1219200" eaLnBrk="0" hangingPunct="0"/>
              <a:endParaRPr lang="zh-CN" altLang="zh-CN" sz="3195"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7199" name="Group 58"/>
            <p:cNvGrpSpPr>
              <a:grpSpLocks noChangeAspect="1"/>
            </p:cNvGrpSpPr>
            <p:nvPr/>
          </p:nvGrpSpPr>
          <p:grpSpPr>
            <a:xfrm>
              <a:off x="1629" y="323"/>
              <a:ext cx="315" cy="293"/>
              <a:chOff x="0" y="0"/>
              <a:chExt cx="450" cy="576"/>
            </a:xfrm>
          </p:grpSpPr>
          <p:pic>
            <p:nvPicPr>
              <p:cNvPr id="7200" name="Picture 59" descr="13"/>
              <p:cNvPicPr>
                <a:picLocks noChangeAspect="1"/>
              </p:cNvPicPr>
              <p:nvPr/>
            </p:nvPicPr>
            <p:blipFill>
              <a:blip r:embed="rId18"/>
              <a:srcRect l="1875" r="5624" b="17082"/>
              <a:stretch>
                <a:fillRect/>
              </a:stretch>
            </p:blipFill>
            <p:spPr>
              <a:xfrm>
                <a:off x="0" y="0"/>
                <a:ext cx="444" cy="398"/>
              </a:xfrm>
              <a:prstGeom prst="rect">
                <a:avLst/>
              </a:prstGeom>
              <a:noFill/>
              <a:ln w="9525">
                <a:noFill/>
              </a:ln>
            </p:spPr>
          </p:pic>
          <p:graphicFrame>
            <p:nvGraphicFramePr>
              <p:cNvPr id="7201" name="Object 60"/>
              <p:cNvGraphicFramePr>
                <a:graphicFrameLocks noChangeAspect="1"/>
              </p:cNvGraphicFramePr>
              <p:nvPr/>
            </p:nvGraphicFramePr>
            <p:xfrm>
              <a:off x="231" y="337"/>
              <a:ext cx="219" cy="239"/>
            </p:xfrm>
            <a:graphic>
              <a:graphicData uri="http://schemas.openxmlformats.org/presentationml/2006/ole">
                <mc:AlternateContent xmlns:mc="http://schemas.openxmlformats.org/markup-compatibility/2006">
                  <mc:Choice xmlns:v="urn:schemas-microsoft-com:vml" Requires="v">
                    <p:oleObj r:id="rId19" imgW="114300" imgH="122555" progId="Equation.3">
                      <p:embed/>
                    </p:oleObj>
                  </mc:Choice>
                  <mc:Fallback>
                    <p:oleObj r:id="rId19" imgW="114300" imgH="122555" progId="Equation.3">
                      <p:embed/>
                      <p:pic>
                        <p:nvPicPr>
                          <p:cNvPr id="0" name="Object 60"/>
                          <p:cNvPicPr/>
                          <p:nvPr/>
                        </p:nvPicPr>
                        <p:blipFill>
                          <a:blip r:embed="rId20">
                            <a:clrChange>
                              <a:clrFrom>
                                <a:srgbClr val="000000"/>
                              </a:clrFrom>
                              <a:clrTo>
                                <a:srgbClr val="3333FF"/>
                              </a:clrTo>
                            </a:clrChange>
                          </a:blip>
                          <a:stretch>
                            <a:fillRect/>
                          </a:stretch>
                        </p:blipFill>
                        <p:spPr>
                          <a:xfrm>
                            <a:off x="231" y="337"/>
                            <a:ext cx="219" cy="239"/>
                          </a:xfrm>
                          <a:prstGeom prst="rect">
                            <a:avLst/>
                          </a:prstGeom>
                          <a:noFill/>
                          <a:ln w="38100">
                            <a:noFill/>
                            <a:miter/>
                          </a:ln>
                        </p:spPr>
                      </p:pic>
                    </p:oleObj>
                  </mc:Fallback>
                </mc:AlternateContent>
              </a:graphicData>
            </a:graphic>
          </p:graphicFrame>
        </p:grpSp>
        <p:grpSp>
          <p:nvGrpSpPr>
            <p:cNvPr id="7202" name="Group 61"/>
            <p:cNvGrpSpPr>
              <a:grpSpLocks noChangeAspect="1"/>
            </p:cNvGrpSpPr>
            <p:nvPr/>
          </p:nvGrpSpPr>
          <p:grpSpPr>
            <a:xfrm>
              <a:off x="1227" y="251"/>
              <a:ext cx="304" cy="244"/>
              <a:chOff x="0" y="0"/>
              <a:chExt cx="434" cy="480"/>
            </a:xfrm>
          </p:grpSpPr>
          <p:pic>
            <p:nvPicPr>
              <p:cNvPr id="7203" name="Picture 62" descr="11"/>
              <p:cNvPicPr>
                <a:picLocks noChangeAspect="1"/>
              </p:cNvPicPr>
              <p:nvPr/>
            </p:nvPicPr>
            <p:blipFill>
              <a:blip r:embed="rId21"/>
              <a:srcRect l="10648" r="14815" b="21065"/>
              <a:stretch>
                <a:fillRect/>
              </a:stretch>
            </p:blipFill>
            <p:spPr>
              <a:xfrm>
                <a:off x="0" y="0"/>
                <a:ext cx="322" cy="341"/>
              </a:xfrm>
              <a:prstGeom prst="rect">
                <a:avLst/>
              </a:prstGeom>
              <a:noFill/>
              <a:ln w="9525">
                <a:noFill/>
              </a:ln>
            </p:spPr>
          </p:pic>
          <p:graphicFrame>
            <p:nvGraphicFramePr>
              <p:cNvPr id="7204" name="Object 63"/>
              <p:cNvGraphicFramePr>
                <a:graphicFrameLocks noChangeAspect="1"/>
              </p:cNvGraphicFramePr>
              <p:nvPr/>
            </p:nvGraphicFramePr>
            <p:xfrm>
              <a:off x="215" y="223"/>
              <a:ext cx="219" cy="257"/>
            </p:xfrm>
            <a:graphic>
              <a:graphicData uri="http://schemas.openxmlformats.org/presentationml/2006/ole">
                <mc:AlternateContent xmlns:mc="http://schemas.openxmlformats.org/markup-compatibility/2006">
                  <mc:Choice xmlns:v="urn:schemas-microsoft-com:vml" Requires="v">
                    <p:oleObj r:id="rId22" imgW="114300" imgH="139065" progId="Equation.3">
                      <p:embed/>
                    </p:oleObj>
                  </mc:Choice>
                  <mc:Fallback>
                    <p:oleObj r:id="rId22" imgW="114300" imgH="139065" progId="Equation.3">
                      <p:embed/>
                      <p:pic>
                        <p:nvPicPr>
                          <p:cNvPr id="0" name="Object 63"/>
                          <p:cNvPicPr/>
                          <p:nvPr/>
                        </p:nvPicPr>
                        <p:blipFill>
                          <a:blip r:embed="rId23">
                            <a:clrChange>
                              <a:clrFrom>
                                <a:srgbClr val="000000"/>
                              </a:clrFrom>
                              <a:clrTo>
                                <a:srgbClr val="3333FF"/>
                              </a:clrTo>
                            </a:clrChange>
                          </a:blip>
                          <a:stretch>
                            <a:fillRect/>
                          </a:stretch>
                        </p:blipFill>
                        <p:spPr>
                          <a:xfrm>
                            <a:off x="215" y="223"/>
                            <a:ext cx="219" cy="257"/>
                          </a:xfrm>
                          <a:prstGeom prst="rect">
                            <a:avLst/>
                          </a:prstGeom>
                          <a:noFill/>
                          <a:ln w="38100">
                            <a:noFill/>
                            <a:miter/>
                          </a:ln>
                        </p:spPr>
                      </p:pic>
                    </p:oleObj>
                  </mc:Fallback>
                </mc:AlternateContent>
              </a:graphicData>
            </a:graphic>
          </p:graphicFrame>
        </p:grpSp>
        <p:sp>
          <p:nvSpPr>
            <p:cNvPr id="7205" name="Oval 64"/>
            <p:cNvSpPr/>
            <p:nvPr/>
          </p:nvSpPr>
          <p:spPr>
            <a:xfrm>
              <a:off x="1127" y="221"/>
              <a:ext cx="1005" cy="311"/>
            </a:xfrm>
            <a:prstGeom prst="ellipse">
              <a:avLst/>
            </a:prstGeom>
            <a:noFill/>
            <a:ln w="28575" cap="flat" cmpd="sng">
              <a:solidFill>
                <a:srgbClr val="FF0000"/>
              </a:solidFill>
              <a:prstDash val="dash"/>
              <a:headEnd type="none" w="med" len="med"/>
              <a:tailEnd type="none" w="med" len="med"/>
            </a:ln>
          </p:spPr>
          <p:txBody>
            <a:bodyPr wrap="none" anchor="ctr"/>
            <a:lstStyle/>
            <a:p>
              <a:pPr algn="ctr" defTabSz="1219200" eaLnBrk="0" hangingPunct="0"/>
              <a:endParaRPr lang="zh-CN" altLang="zh-CN" sz="3195"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7206" name="Text Box 65"/>
            <p:cNvSpPr txBox="1"/>
            <p:nvPr/>
          </p:nvSpPr>
          <p:spPr>
            <a:xfrm>
              <a:off x="3115" y="1411"/>
              <a:ext cx="324" cy="402"/>
            </a:xfrm>
            <a:prstGeom prst="rect">
              <a:avLst/>
            </a:prstGeom>
            <a:noFill/>
            <a:ln w="9525">
              <a:noFill/>
            </a:ln>
          </p:spPr>
          <p:txBody>
            <a:bodyPr wrap="none">
              <a:spAutoFit/>
            </a:bodyPr>
            <a:lstStyle/>
            <a:p>
              <a:pPr algn="ctr" defTabSz="1219200" eaLnBrk="0" hangingPunct="0"/>
              <a:r>
                <a:rPr lang="en-US" altLang="zh-CN" sz="3195"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z</a:t>
              </a:r>
            </a:p>
          </p:txBody>
        </p:sp>
      </p:grpSp>
      <p:sp>
        <p:nvSpPr>
          <p:cNvPr id="40" name="文本框 39"/>
          <p:cNvSpPr txBox="1"/>
          <p:nvPr/>
        </p:nvSpPr>
        <p:spPr>
          <a:xfrm>
            <a:off x="1094014" y="280202"/>
            <a:ext cx="3877985"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一、核反应中的能量</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5903" y="1427355"/>
            <a:ext cx="10852997" cy="1694503"/>
          </a:xfrm>
          <a:prstGeom prst="rect">
            <a:avLst/>
          </a:prstGeom>
        </p:spPr>
        <p:txBody>
          <a:bodyPr wrap="square">
            <a:spAutoFit/>
          </a:bodyPr>
          <a:lstStyle/>
          <a:p>
            <a:pPr defTabSz="1219200" eaLnBrk="0" fontAlgn="base" hangingPunct="0">
              <a:lnSpc>
                <a:spcPct val="150000"/>
              </a:lnSpc>
              <a:spcBef>
                <a:spcPct val="50000"/>
              </a:spcBef>
              <a:spcAft>
                <a:spcPct val="0"/>
              </a:spcAft>
              <a:defRPr/>
            </a:pPr>
            <a:r>
              <a:rPr kumimoji="1"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1938</a:t>
            </a:r>
            <a:r>
              <a:rPr kumimoji="1"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年底，德国物理学家哈恩和他的助手斯特拉斯曼发现，用中子轰击铀核时，铀核发生了裂变。铀核裂变的产物是多种多样的，一种典型的反应是裂变为钡和氪，同时放出三个中子，其核反应方程是：</a:t>
            </a:r>
          </a:p>
        </p:txBody>
      </p:sp>
      <p:graphicFrame>
        <p:nvGraphicFramePr>
          <p:cNvPr id="8195" name="Object 8"/>
          <p:cNvGraphicFramePr>
            <a:graphicFrameLocks noChangeAspect="1"/>
          </p:cNvGraphicFramePr>
          <p:nvPr/>
        </p:nvGraphicFramePr>
        <p:xfrm>
          <a:off x="3565466" y="3632358"/>
          <a:ext cx="952681" cy="726547"/>
        </p:xfrm>
        <a:graphic>
          <a:graphicData uri="http://schemas.openxmlformats.org/presentationml/2006/ole">
            <mc:AlternateContent xmlns:mc="http://schemas.openxmlformats.org/markup-compatibility/2006">
              <mc:Choice xmlns:v="urn:schemas-microsoft-com:vml" Requires="v">
                <p:oleObj r:id="rId2" imgW="316865" imgH="241300" progId="Equation.3">
                  <p:embed/>
                </p:oleObj>
              </mc:Choice>
              <mc:Fallback>
                <p:oleObj r:id="rId2" imgW="316865" imgH="241300" progId="Equation.3">
                  <p:embed/>
                  <p:pic>
                    <p:nvPicPr>
                      <p:cNvPr id="0" name="Object 8"/>
                      <p:cNvPicPr/>
                      <p:nvPr/>
                    </p:nvPicPr>
                    <p:blipFill>
                      <a:blip r:embed="rId3"/>
                      <a:stretch>
                        <a:fillRect/>
                      </a:stretch>
                    </p:blipFill>
                    <p:spPr>
                      <a:xfrm>
                        <a:off x="3565466" y="3632358"/>
                        <a:ext cx="952681" cy="726547"/>
                      </a:xfrm>
                      <a:prstGeom prst="rect">
                        <a:avLst/>
                      </a:prstGeom>
                      <a:noFill/>
                      <a:ln w="38100">
                        <a:noFill/>
                        <a:miter/>
                      </a:ln>
                    </p:spPr>
                  </p:pic>
                </p:oleObj>
              </mc:Fallback>
            </mc:AlternateContent>
          </a:graphicData>
        </a:graphic>
      </p:graphicFrame>
      <p:graphicFrame>
        <p:nvGraphicFramePr>
          <p:cNvPr id="8196" name="Object 9"/>
          <p:cNvGraphicFramePr>
            <a:graphicFrameLocks noChangeAspect="1"/>
          </p:cNvGraphicFramePr>
          <p:nvPr/>
        </p:nvGraphicFramePr>
        <p:xfrm>
          <a:off x="4638025" y="3632200"/>
          <a:ext cx="573256" cy="725280"/>
        </p:xfrm>
        <a:graphic>
          <a:graphicData uri="http://schemas.openxmlformats.org/presentationml/2006/ole">
            <mc:AlternateContent xmlns:mc="http://schemas.openxmlformats.org/markup-compatibility/2006">
              <mc:Choice xmlns:v="urn:schemas-microsoft-com:vml" Requires="v">
                <p:oleObj r:id="rId4" imgW="190500" imgH="241300" progId="Equation.3">
                  <p:embed/>
                </p:oleObj>
              </mc:Choice>
              <mc:Fallback>
                <p:oleObj r:id="rId4" imgW="190500" imgH="241300" progId="Equation.3">
                  <p:embed/>
                  <p:pic>
                    <p:nvPicPr>
                      <p:cNvPr id="0" name="Object 9"/>
                      <p:cNvPicPr/>
                      <p:nvPr/>
                    </p:nvPicPr>
                    <p:blipFill>
                      <a:blip r:embed="rId5"/>
                      <a:stretch>
                        <a:fillRect/>
                      </a:stretch>
                    </p:blipFill>
                    <p:spPr>
                      <a:xfrm>
                        <a:off x="4638025" y="3632200"/>
                        <a:ext cx="573256" cy="725280"/>
                      </a:xfrm>
                      <a:prstGeom prst="rect">
                        <a:avLst/>
                      </a:prstGeom>
                      <a:noFill/>
                      <a:ln w="38100">
                        <a:noFill/>
                        <a:miter/>
                      </a:ln>
                    </p:spPr>
                  </p:pic>
                </p:oleObj>
              </mc:Fallback>
            </mc:AlternateContent>
          </a:graphicData>
        </a:graphic>
      </p:graphicFrame>
      <p:sp>
        <p:nvSpPr>
          <p:cNvPr id="8197" name="Text Box 10"/>
          <p:cNvSpPr txBox="1"/>
          <p:nvPr/>
        </p:nvSpPr>
        <p:spPr>
          <a:xfrm>
            <a:off x="4313391" y="3749385"/>
            <a:ext cx="380059" cy="522131"/>
          </a:xfrm>
          <a:prstGeom prst="rect">
            <a:avLst/>
          </a:prstGeom>
          <a:noFill/>
          <a:ln w="9525">
            <a:noFill/>
          </a:ln>
        </p:spPr>
        <p:txBody>
          <a:bodyPr>
            <a:spAutoFit/>
          </a:bodyPr>
          <a:lstStyle/>
          <a:p>
            <a:pPr defTabSz="1219200" eaLnBrk="0" hangingPunct="0">
              <a:spcBef>
                <a:spcPct val="50000"/>
              </a:spcBef>
            </a:pPr>
            <a:r>
              <a:rPr lang="en-US" altLang="zh-CN" sz="2795" b="1" kern="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8198" name="Text Box 11"/>
          <p:cNvSpPr txBox="1"/>
          <p:nvPr/>
        </p:nvSpPr>
        <p:spPr>
          <a:xfrm>
            <a:off x="5097263" y="3736717"/>
            <a:ext cx="549501" cy="522131"/>
          </a:xfrm>
          <a:prstGeom prst="rect">
            <a:avLst/>
          </a:prstGeom>
          <a:noFill/>
          <a:ln w="9525">
            <a:noFill/>
          </a:ln>
        </p:spPr>
        <p:txBody>
          <a:bodyPr>
            <a:spAutoFit/>
          </a:bodyPr>
          <a:lstStyle/>
          <a:p>
            <a:pPr defTabSz="1219200" eaLnBrk="0" hangingPunct="0">
              <a:spcBef>
                <a:spcPct val="50000"/>
              </a:spcBef>
            </a:pPr>
            <a:r>
              <a:rPr lang="en-US" altLang="zh-CN" sz="2795" b="1" kern="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graphicFrame>
        <p:nvGraphicFramePr>
          <p:cNvPr id="8199" name="Object 12"/>
          <p:cNvGraphicFramePr>
            <a:graphicFrameLocks noChangeAspect="1"/>
          </p:cNvGraphicFramePr>
          <p:nvPr/>
        </p:nvGraphicFramePr>
        <p:xfrm>
          <a:off x="5444067" y="3670206"/>
          <a:ext cx="1108507" cy="725280"/>
        </p:xfrm>
        <a:graphic>
          <a:graphicData uri="http://schemas.openxmlformats.org/presentationml/2006/ole">
            <mc:AlternateContent xmlns:mc="http://schemas.openxmlformats.org/markup-compatibility/2006">
              <mc:Choice xmlns:v="urn:schemas-microsoft-com:vml" Requires="v">
                <p:oleObj r:id="rId6" imgW="368300" imgH="241300" progId="Equation.3">
                  <p:embed/>
                </p:oleObj>
              </mc:Choice>
              <mc:Fallback>
                <p:oleObj r:id="rId6" imgW="368300" imgH="241300" progId="Equation.3">
                  <p:embed/>
                  <p:pic>
                    <p:nvPicPr>
                      <p:cNvPr id="0" name="Object 12"/>
                      <p:cNvPicPr/>
                      <p:nvPr/>
                    </p:nvPicPr>
                    <p:blipFill>
                      <a:blip r:embed="rId7"/>
                      <a:stretch>
                        <a:fillRect/>
                      </a:stretch>
                    </p:blipFill>
                    <p:spPr>
                      <a:xfrm>
                        <a:off x="5444067" y="3670206"/>
                        <a:ext cx="1108507" cy="725280"/>
                      </a:xfrm>
                      <a:prstGeom prst="rect">
                        <a:avLst/>
                      </a:prstGeom>
                      <a:noFill/>
                      <a:ln w="38100">
                        <a:noFill/>
                        <a:miter/>
                      </a:ln>
                    </p:spPr>
                  </p:pic>
                </p:oleObj>
              </mc:Fallback>
            </mc:AlternateContent>
          </a:graphicData>
        </a:graphic>
      </p:graphicFrame>
      <p:graphicFrame>
        <p:nvGraphicFramePr>
          <p:cNvPr id="8200" name="Object 13"/>
          <p:cNvGraphicFramePr>
            <a:graphicFrameLocks noChangeAspect="1"/>
          </p:cNvGraphicFramePr>
          <p:nvPr/>
        </p:nvGraphicFramePr>
        <p:xfrm>
          <a:off x="6751473" y="3632200"/>
          <a:ext cx="951415" cy="725280"/>
        </p:xfrm>
        <a:graphic>
          <a:graphicData uri="http://schemas.openxmlformats.org/presentationml/2006/ole">
            <mc:AlternateContent xmlns:mc="http://schemas.openxmlformats.org/markup-compatibility/2006">
              <mc:Choice xmlns:v="urn:schemas-microsoft-com:vml" Requires="v">
                <p:oleObj r:id="rId8" imgW="316865" imgH="241300" progId="Equation.3">
                  <p:embed/>
                </p:oleObj>
              </mc:Choice>
              <mc:Fallback>
                <p:oleObj r:id="rId8" imgW="316865" imgH="241300" progId="Equation.3">
                  <p:embed/>
                  <p:pic>
                    <p:nvPicPr>
                      <p:cNvPr id="0" name="Object 13"/>
                      <p:cNvPicPr/>
                      <p:nvPr/>
                    </p:nvPicPr>
                    <p:blipFill>
                      <a:blip r:embed="rId9"/>
                      <a:stretch>
                        <a:fillRect/>
                      </a:stretch>
                    </p:blipFill>
                    <p:spPr>
                      <a:xfrm>
                        <a:off x="6751473" y="3632200"/>
                        <a:ext cx="951415" cy="725280"/>
                      </a:xfrm>
                      <a:prstGeom prst="rect">
                        <a:avLst/>
                      </a:prstGeom>
                      <a:noFill/>
                      <a:ln w="38100">
                        <a:noFill/>
                        <a:miter/>
                      </a:ln>
                    </p:spPr>
                  </p:pic>
                </p:oleObj>
              </mc:Fallback>
            </mc:AlternateContent>
          </a:graphicData>
        </a:graphic>
      </p:graphicFrame>
      <p:sp>
        <p:nvSpPr>
          <p:cNvPr id="8201" name="Text Box 14"/>
          <p:cNvSpPr txBox="1"/>
          <p:nvPr/>
        </p:nvSpPr>
        <p:spPr>
          <a:xfrm>
            <a:off x="6448056" y="3749385"/>
            <a:ext cx="380059" cy="522131"/>
          </a:xfrm>
          <a:prstGeom prst="rect">
            <a:avLst/>
          </a:prstGeom>
          <a:noFill/>
          <a:ln w="9525">
            <a:noFill/>
          </a:ln>
        </p:spPr>
        <p:txBody>
          <a:bodyPr>
            <a:spAutoFit/>
          </a:bodyPr>
          <a:lstStyle/>
          <a:p>
            <a:pPr defTabSz="1219200" eaLnBrk="0" hangingPunct="0">
              <a:spcBef>
                <a:spcPct val="50000"/>
              </a:spcBef>
            </a:pPr>
            <a:r>
              <a:rPr lang="en-US" altLang="zh-CN" sz="2795" b="1" kern="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8202" name="Text Box 15"/>
          <p:cNvSpPr txBox="1"/>
          <p:nvPr/>
        </p:nvSpPr>
        <p:spPr>
          <a:xfrm>
            <a:off x="7596153" y="3749385"/>
            <a:ext cx="380059" cy="522131"/>
          </a:xfrm>
          <a:prstGeom prst="rect">
            <a:avLst/>
          </a:prstGeom>
          <a:noFill/>
          <a:ln w="9525">
            <a:noFill/>
          </a:ln>
        </p:spPr>
        <p:txBody>
          <a:bodyPr>
            <a:spAutoFit/>
          </a:bodyPr>
          <a:lstStyle/>
          <a:p>
            <a:pPr defTabSz="1219200" eaLnBrk="0" hangingPunct="0">
              <a:spcBef>
                <a:spcPct val="50000"/>
              </a:spcBef>
            </a:pPr>
            <a:r>
              <a:rPr lang="en-US" altLang="zh-CN" sz="2795" b="1" kern="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graphicFrame>
        <p:nvGraphicFramePr>
          <p:cNvPr id="8203" name="Object 16"/>
          <p:cNvGraphicFramePr>
            <a:graphicFrameLocks noChangeAspect="1"/>
          </p:cNvGraphicFramePr>
          <p:nvPr/>
        </p:nvGraphicFramePr>
        <p:xfrm>
          <a:off x="7819914" y="3632200"/>
          <a:ext cx="805092" cy="725280"/>
        </p:xfrm>
        <a:graphic>
          <a:graphicData uri="http://schemas.openxmlformats.org/presentationml/2006/ole">
            <mc:AlternateContent xmlns:mc="http://schemas.openxmlformats.org/markup-compatibility/2006">
              <mc:Choice xmlns:v="urn:schemas-microsoft-com:vml" Requires="v">
                <p:oleObj r:id="rId10" imgW="266700" imgH="241300" progId="Equation.3">
                  <p:embed/>
                </p:oleObj>
              </mc:Choice>
              <mc:Fallback>
                <p:oleObj r:id="rId10" imgW="266700" imgH="241300" progId="Equation.3">
                  <p:embed/>
                  <p:pic>
                    <p:nvPicPr>
                      <p:cNvPr id="0" name="Object 16"/>
                      <p:cNvPicPr/>
                      <p:nvPr/>
                    </p:nvPicPr>
                    <p:blipFill>
                      <a:blip r:embed="rId11"/>
                      <a:stretch>
                        <a:fillRect/>
                      </a:stretch>
                    </p:blipFill>
                    <p:spPr>
                      <a:xfrm>
                        <a:off x="7819914" y="3632200"/>
                        <a:ext cx="805092" cy="725280"/>
                      </a:xfrm>
                      <a:prstGeom prst="rect">
                        <a:avLst/>
                      </a:prstGeom>
                      <a:noFill/>
                      <a:ln w="38100">
                        <a:noFill/>
                        <a:miter/>
                      </a:ln>
                    </p:spPr>
                  </p:pic>
                </p:oleObj>
              </mc:Fallback>
            </mc:AlternateContent>
          </a:graphicData>
        </a:graphic>
      </p:graphicFrame>
      <p:sp>
        <p:nvSpPr>
          <p:cNvPr id="6157" name="矩形 2"/>
          <p:cNvSpPr/>
          <p:nvPr/>
        </p:nvSpPr>
        <p:spPr>
          <a:xfrm>
            <a:off x="665904" y="4860392"/>
            <a:ext cx="10852996" cy="1140505"/>
          </a:xfrm>
          <a:prstGeom prst="rect">
            <a:avLst/>
          </a:prstGeom>
          <a:noFill/>
          <a:ln w="9525">
            <a:noFill/>
          </a:ln>
        </p:spPr>
        <p:txBody>
          <a:bodyPr wrap="square">
            <a:spAutoFit/>
          </a:bodyPr>
          <a:lstStyle/>
          <a:p>
            <a:pPr defTabSz="1219200" eaLnBrk="0" hangingPunct="0">
              <a:lnSpc>
                <a:spcPct val="150000"/>
              </a:lnSpc>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重核被中子轰击后分裂成两个质量差不多的新原子核，并放出中子的过程，叫做核裂变。</a:t>
            </a:r>
          </a:p>
        </p:txBody>
      </p:sp>
      <p:sp>
        <p:nvSpPr>
          <p:cNvPr id="15" name="文本框 14"/>
          <p:cNvSpPr txBox="1"/>
          <p:nvPr/>
        </p:nvSpPr>
        <p:spPr>
          <a:xfrm>
            <a:off x="1094014" y="2802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二、核裂变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p:cTn id="7" dur="500" fill="hold"/>
                                        <p:tgtEl>
                                          <p:spTgt spid="6157"/>
                                        </p:tgtEl>
                                        <p:attrNameLst>
                                          <p:attrName>ppt_w</p:attrName>
                                        </p:attrNameLst>
                                      </p:cBhvr>
                                      <p:tavLst>
                                        <p:tav tm="0">
                                          <p:val>
                                            <p:fltVal val="0"/>
                                          </p:val>
                                        </p:tav>
                                        <p:tav tm="100000">
                                          <p:val>
                                            <p:strVal val="#ppt_w"/>
                                          </p:val>
                                        </p:tav>
                                      </p:tavLst>
                                    </p:anim>
                                    <p:anim calcmode="lin" valueType="num">
                                      <p:cBhvr>
                                        <p:cTn id="8" dur="500" fill="hold"/>
                                        <p:tgtEl>
                                          <p:spTgt spid="6157"/>
                                        </p:tgtEl>
                                        <p:attrNameLst>
                                          <p:attrName>ppt_h</p:attrName>
                                        </p:attrNameLst>
                                      </p:cBhvr>
                                      <p:tavLst>
                                        <p:tav tm="0">
                                          <p:val>
                                            <p:fltVal val="0"/>
                                          </p:val>
                                        </p:tav>
                                        <p:tav tm="100000">
                                          <p:val>
                                            <p:strVal val="#ppt_h"/>
                                          </p:val>
                                        </p:tav>
                                      </p:tavLst>
                                    </p:anim>
                                    <p:animEffect transition="in" filter="fade">
                                      <p:cBhvr>
                                        <p:cTn id="9" dur="500"/>
                                        <p:tgtEl>
                                          <p:spTgt spid="6157"/>
                                        </p:tgtEl>
                                      </p:cBhvr>
                                    </p:animEffect>
                                  </p:childTnLst>
                                </p:cTn>
                              </p:par>
                              <p:par>
                                <p:cTn id="10" presetID="53" presetClass="entr" presetSubtype="16" fill="hold" nodeType="with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par>
                                <p:cTn id="15" presetID="53" presetClass="entr" presetSubtype="16"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p:cTn id="17" dur="500" fill="hold"/>
                                        <p:tgtEl>
                                          <p:spTgt spid="8196"/>
                                        </p:tgtEl>
                                        <p:attrNameLst>
                                          <p:attrName>ppt_w</p:attrName>
                                        </p:attrNameLst>
                                      </p:cBhvr>
                                      <p:tavLst>
                                        <p:tav tm="0">
                                          <p:val>
                                            <p:fltVal val="0"/>
                                          </p:val>
                                        </p:tav>
                                        <p:tav tm="100000">
                                          <p:val>
                                            <p:strVal val="#ppt_w"/>
                                          </p:val>
                                        </p:tav>
                                      </p:tavLst>
                                    </p:anim>
                                    <p:anim calcmode="lin" valueType="num">
                                      <p:cBhvr>
                                        <p:cTn id="18" dur="500" fill="hold"/>
                                        <p:tgtEl>
                                          <p:spTgt spid="8196"/>
                                        </p:tgtEl>
                                        <p:attrNameLst>
                                          <p:attrName>ppt_h</p:attrName>
                                        </p:attrNameLst>
                                      </p:cBhvr>
                                      <p:tavLst>
                                        <p:tav tm="0">
                                          <p:val>
                                            <p:fltVal val="0"/>
                                          </p:val>
                                        </p:tav>
                                        <p:tav tm="100000">
                                          <p:val>
                                            <p:strVal val="#ppt_h"/>
                                          </p:val>
                                        </p:tav>
                                      </p:tavLst>
                                    </p:anim>
                                    <p:animEffect transition="in" filter="fade">
                                      <p:cBhvr>
                                        <p:cTn id="19" dur="500"/>
                                        <p:tgtEl>
                                          <p:spTgt spid="819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197"/>
                                        </p:tgtEl>
                                        <p:attrNameLst>
                                          <p:attrName>style.visibility</p:attrName>
                                        </p:attrNameLst>
                                      </p:cBhvr>
                                      <p:to>
                                        <p:strVal val="visible"/>
                                      </p:to>
                                    </p:set>
                                    <p:anim calcmode="lin" valueType="num">
                                      <p:cBhvr>
                                        <p:cTn id="22" dur="500" fill="hold"/>
                                        <p:tgtEl>
                                          <p:spTgt spid="8197"/>
                                        </p:tgtEl>
                                        <p:attrNameLst>
                                          <p:attrName>ppt_w</p:attrName>
                                        </p:attrNameLst>
                                      </p:cBhvr>
                                      <p:tavLst>
                                        <p:tav tm="0">
                                          <p:val>
                                            <p:fltVal val="0"/>
                                          </p:val>
                                        </p:tav>
                                        <p:tav tm="100000">
                                          <p:val>
                                            <p:strVal val="#ppt_w"/>
                                          </p:val>
                                        </p:tav>
                                      </p:tavLst>
                                    </p:anim>
                                    <p:anim calcmode="lin" valueType="num">
                                      <p:cBhvr>
                                        <p:cTn id="23" dur="500" fill="hold"/>
                                        <p:tgtEl>
                                          <p:spTgt spid="8197"/>
                                        </p:tgtEl>
                                        <p:attrNameLst>
                                          <p:attrName>ppt_h</p:attrName>
                                        </p:attrNameLst>
                                      </p:cBhvr>
                                      <p:tavLst>
                                        <p:tav tm="0">
                                          <p:val>
                                            <p:fltVal val="0"/>
                                          </p:val>
                                        </p:tav>
                                        <p:tav tm="100000">
                                          <p:val>
                                            <p:strVal val="#ppt_h"/>
                                          </p:val>
                                        </p:tav>
                                      </p:tavLst>
                                    </p:anim>
                                    <p:animEffect transition="in" filter="fade">
                                      <p:cBhvr>
                                        <p:cTn id="24" dur="500"/>
                                        <p:tgtEl>
                                          <p:spTgt spid="819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98"/>
                                        </p:tgtEl>
                                        <p:attrNameLst>
                                          <p:attrName>style.visibility</p:attrName>
                                        </p:attrNameLst>
                                      </p:cBhvr>
                                      <p:to>
                                        <p:strVal val="visible"/>
                                      </p:to>
                                    </p:set>
                                    <p:anim calcmode="lin" valueType="num">
                                      <p:cBhvr>
                                        <p:cTn id="27" dur="500" fill="hold"/>
                                        <p:tgtEl>
                                          <p:spTgt spid="8198"/>
                                        </p:tgtEl>
                                        <p:attrNameLst>
                                          <p:attrName>ppt_w</p:attrName>
                                        </p:attrNameLst>
                                      </p:cBhvr>
                                      <p:tavLst>
                                        <p:tav tm="0">
                                          <p:val>
                                            <p:fltVal val="0"/>
                                          </p:val>
                                        </p:tav>
                                        <p:tav tm="100000">
                                          <p:val>
                                            <p:strVal val="#ppt_w"/>
                                          </p:val>
                                        </p:tav>
                                      </p:tavLst>
                                    </p:anim>
                                    <p:anim calcmode="lin" valueType="num">
                                      <p:cBhvr>
                                        <p:cTn id="28" dur="500" fill="hold"/>
                                        <p:tgtEl>
                                          <p:spTgt spid="8198"/>
                                        </p:tgtEl>
                                        <p:attrNameLst>
                                          <p:attrName>ppt_h</p:attrName>
                                        </p:attrNameLst>
                                      </p:cBhvr>
                                      <p:tavLst>
                                        <p:tav tm="0">
                                          <p:val>
                                            <p:fltVal val="0"/>
                                          </p:val>
                                        </p:tav>
                                        <p:tav tm="100000">
                                          <p:val>
                                            <p:strVal val="#ppt_h"/>
                                          </p:val>
                                        </p:tav>
                                      </p:tavLst>
                                    </p:anim>
                                    <p:animEffect transition="in" filter="fade">
                                      <p:cBhvr>
                                        <p:cTn id="29" dur="500"/>
                                        <p:tgtEl>
                                          <p:spTgt spid="8198"/>
                                        </p:tgtEl>
                                      </p:cBhvr>
                                    </p:animEffect>
                                  </p:childTnLst>
                                </p:cTn>
                              </p:par>
                              <p:par>
                                <p:cTn id="30" presetID="53" presetClass="entr" presetSubtype="16" fill="hold" nodeType="withEffect">
                                  <p:stCondLst>
                                    <p:cond delay="0"/>
                                  </p:stCondLst>
                                  <p:childTnLst>
                                    <p:set>
                                      <p:cBhvr>
                                        <p:cTn id="31" dur="1" fill="hold">
                                          <p:stCondLst>
                                            <p:cond delay="0"/>
                                          </p:stCondLst>
                                        </p:cTn>
                                        <p:tgtEl>
                                          <p:spTgt spid="8199"/>
                                        </p:tgtEl>
                                        <p:attrNameLst>
                                          <p:attrName>style.visibility</p:attrName>
                                        </p:attrNameLst>
                                      </p:cBhvr>
                                      <p:to>
                                        <p:strVal val="visible"/>
                                      </p:to>
                                    </p:set>
                                    <p:anim calcmode="lin" valueType="num">
                                      <p:cBhvr>
                                        <p:cTn id="32" dur="500" fill="hold"/>
                                        <p:tgtEl>
                                          <p:spTgt spid="8199"/>
                                        </p:tgtEl>
                                        <p:attrNameLst>
                                          <p:attrName>ppt_w</p:attrName>
                                        </p:attrNameLst>
                                      </p:cBhvr>
                                      <p:tavLst>
                                        <p:tav tm="0">
                                          <p:val>
                                            <p:fltVal val="0"/>
                                          </p:val>
                                        </p:tav>
                                        <p:tav tm="100000">
                                          <p:val>
                                            <p:strVal val="#ppt_w"/>
                                          </p:val>
                                        </p:tav>
                                      </p:tavLst>
                                    </p:anim>
                                    <p:anim calcmode="lin" valueType="num">
                                      <p:cBhvr>
                                        <p:cTn id="33" dur="500" fill="hold"/>
                                        <p:tgtEl>
                                          <p:spTgt spid="8199"/>
                                        </p:tgtEl>
                                        <p:attrNameLst>
                                          <p:attrName>ppt_h</p:attrName>
                                        </p:attrNameLst>
                                      </p:cBhvr>
                                      <p:tavLst>
                                        <p:tav tm="0">
                                          <p:val>
                                            <p:fltVal val="0"/>
                                          </p:val>
                                        </p:tav>
                                        <p:tav tm="100000">
                                          <p:val>
                                            <p:strVal val="#ppt_h"/>
                                          </p:val>
                                        </p:tav>
                                      </p:tavLst>
                                    </p:anim>
                                    <p:animEffect transition="in" filter="fade">
                                      <p:cBhvr>
                                        <p:cTn id="34" dur="500"/>
                                        <p:tgtEl>
                                          <p:spTgt spid="8199"/>
                                        </p:tgtEl>
                                      </p:cBhvr>
                                    </p:animEffect>
                                  </p:childTnLst>
                                </p:cTn>
                              </p:par>
                              <p:par>
                                <p:cTn id="35" presetID="53" presetClass="entr" presetSubtype="16" fill="hold" nodeType="withEffect">
                                  <p:stCondLst>
                                    <p:cond delay="0"/>
                                  </p:stCondLst>
                                  <p:childTnLst>
                                    <p:set>
                                      <p:cBhvr>
                                        <p:cTn id="36" dur="1" fill="hold">
                                          <p:stCondLst>
                                            <p:cond delay="0"/>
                                          </p:stCondLst>
                                        </p:cTn>
                                        <p:tgtEl>
                                          <p:spTgt spid="8200"/>
                                        </p:tgtEl>
                                        <p:attrNameLst>
                                          <p:attrName>style.visibility</p:attrName>
                                        </p:attrNameLst>
                                      </p:cBhvr>
                                      <p:to>
                                        <p:strVal val="visible"/>
                                      </p:to>
                                    </p:set>
                                    <p:anim calcmode="lin" valueType="num">
                                      <p:cBhvr>
                                        <p:cTn id="37" dur="500" fill="hold"/>
                                        <p:tgtEl>
                                          <p:spTgt spid="8200"/>
                                        </p:tgtEl>
                                        <p:attrNameLst>
                                          <p:attrName>ppt_w</p:attrName>
                                        </p:attrNameLst>
                                      </p:cBhvr>
                                      <p:tavLst>
                                        <p:tav tm="0">
                                          <p:val>
                                            <p:fltVal val="0"/>
                                          </p:val>
                                        </p:tav>
                                        <p:tav tm="100000">
                                          <p:val>
                                            <p:strVal val="#ppt_w"/>
                                          </p:val>
                                        </p:tav>
                                      </p:tavLst>
                                    </p:anim>
                                    <p:anim calcmode="lin" valueType="num">
                                      <p:cBhvr>
                                        <p:cTn id="38" dur="500" fill="hold"/>
                                        <p:tgtEl>
                                          <p:spTgt spid="8200"/>
                                        </p:tgtEl>
                                        <p:attrNameLst>
                                          <p:attrName>ppt_h</p:attrName>
                                        </p:attrNameLst>
                                      </p:cBhvr>
                                      <p:tavLst>
                                        <p:tav tm="0">
                                          <p:val>
                                            <p:fltVal val="0"/>
                                          </p:val>
                                        </p:tav>
                                        <p:tav tm="100000">
                                          <p:val>
                                            <p:strVal val="#ppt_h"/>
                                          </p:val>
                                        </p:tav>
                                      </p:tavLst>
                                    </p:anim>
                                    <p:animEffect transition="in" filter="fade">
                                      <p:cBhvr>
                                        <p:cTn id="39" dur="500"/>
                                        <p:tgtEl>
                                          <p:spTgt spid="820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201"/>
                                        </p:tgtEl>
                                        <p:attrNameLst>
                                          <p:attrName>style.visibility</p:attrName>
                                        </p:attrNameLst>
                                      </p:cBhvr>
                                      <p:to>
                                        <p:strVal val="visible"/>
                                      </p:to>
                                    </p:set>
                                    <p:anim calcmode="lin" valueType="num">
                                      <p:cBhvr>
                                        <p:cTn id="42" dur="500" fill="hold"/>
                                        <p:tgtEl>
                                          <p:spTgt spid="8201"/>
                                        </p:tgtEl>
                                        <p:attrNameLst>
                                          <p:attrName>ppt_w</p:attrName>
                                        </p:attrNameLst>
                                      </p:cBhvr>
                                      <p:tavLst>
                                        <p:tav tm="0">
                                          <p:val>
                                            <p:fltVal val="0"/>
                                          </p:val>
                                        </p:tav>
                                        <p:tav tm="100000">
                                          <p:val>
                                            <p:strVal val="#ppt_w"/>
                                          </p:val>
                                        </p:tav>
                                      </p:tavLst>
                                    </p:anim>
                                    <p:anim calcmode="lin" valueType="num">
                                      <p:cBhvr>
                                        <p:cTn id="43" dur="500" fill="hold"/>
                                        <p:tgtEl>
                                          <p:spTgt spid="8201"/>
                                        </p:tgtEl>
                                        <p:attrNameLst>
                                          <p:attrName>ppt_h</p:attrName>
                                        </p:attrNameLst>
                                      </p:cBhvr>
                                      <p:tavLst>
                                        <p:tav tm="0">
                                          <p:val>
                                            <p:fltVal val="0"/>
                                          </p:val>
                                        </p:tav>
                                        <p:tav tm="100000">
                                          <p:val>
                                            <p:strVal val="#ppt_h"/>
                                          </p:val>
                                        </p:tav>
                                      </p:tavLst>
                                    </p:anim>
                                    <p:animEffect transition="in" filter="fade">
                                      <p:cBhvr>
                                        <p:cTn id="44" dur="500"/>
                                        <p:tgtEl>
                                          <p:spTgt spid="82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202"/>
                                        </p:tgtEl>
                                        <p:attrNameLst>
                                          <p:attrName>style.visibility</p:attrName>
                                        </p:attrNameLst>
                                      </p:cBhvr>
                                      <p:to>
                                        <p:strVal val="visible"/>
                                      </p:to>
                                    </p:set>
                                    <p:anim calcmode="lin" valueType="num">
                                      <p:cBhvr>
                                        <p:cTn id="47" dur="500" fill="hold"/>
                                        <p:tgtEl>
                                          <p:spTgt spid="8202"/>
                                        </p:tgtEl>
                                        <p:attrNameLst>
                                          <p:attrName>ppt_w</p:attrName>
                                        </p:attrNameLst>
                                      </p:cBhvr>
                                      <p:tavLst>
                                        <p:tav tm="0">
                                          <p:val>
                                            <p:fltVal val="0"/>
                                          </p:val>
                                        </p:tav>
                                        <p:tav tm="100000">
                                          <p:val>
                                            <p:strVal val="#ppt_w"/>
                                          </p:val>
                                        </p:tav>
                                      </p:tavLst>
                                    </p:anim>
                                    <p:anim calcmode="lin" valueType="num">
                                      <p:cBhvr>
                                        <p:cTn id="48" dur="500" fill="hold"/>
                                        <p:tgtEl>
                                          <p:spTgt spid="8202"/>
                                        </p:tgtEl>
                                        <p:attrNameLst>
                                          <p:attrName>ppt_h</p:attrName>
                                        </p:attrNameLst>
                                      </p:cBhvr>
                                      <p:tavLst>
                                        <p:tav tm="0">
                                          <p:val>
                                            <p:fltVal val="0"/>
                                          </p:val>
                                        </p:tav>
                                        <p:tav tm="100000">
                                          <p:val>
                                            <p:strVal val="#ppt_h"/>
                                          </p:val>
                                        </p:tav>
                                      </p:tavLst>
                                    </p:anim>
                                    <p:animEffect transition="in" filter="fade">
                                      <p:cBhvr>
                                        <p:cTn id="49" dur="500"/>
                                        <p:tgtEl>
                                          <p:spTgt spid="8202"/>
                                        </p:tgtEl>
                                      </p:cBhvr>
                                    </p:animEffect>
                                  </p:childTnLst>
                                </p:cTn>
                              </p:par>
                              <p:par>
                                <p:cTn id="50" presetID="53" presetClass="entr" presetSubtype="16" fill="hold" nodeType="withEffect">
                                  <p:stCondLst>
                                    <p:cond delay="0"/>
                                  </p:stCondLst>
                                  <p:childTnLst>
                                    <p:set>
                                      <p:cBhvr>
                                        <p:cTn id="51" dur="1" fill="hold">
                                          <p:stCondLst>
                                            <p:cond delay="0"/>
                                          </p:stCondLst>
                                        </p:cTn>
                                        <p:tgtEl>
                                          <p:spTgt spid="8203"/>
                                        </p:tgtEl>
                                        <p:attrNameLst>
                                          <p:attrName>style.visibility</p:attrName>
                                        </p:attrNameLst>
                                      </p:cBhvr>
                                      <p:to>
                                        <p:strVal val="visible"/>
                                      </p:to>
                                    </p:set>
                                    <p:anim calcmode="lin" valueType="num">
                                      <p:cBhvr>
                                        <p:cTn id="52" dur="500" fill="hold"/>
                                        <p:tgtEl>
                                          <p:spTgt spid="8203"/>
                                        </p:tgtEl>
                                        <p:attrNameLst>
                                          <p:attrName>ppt_w</p:attrName>
                                        </p:attrNameLst>
                                      </p:cBhvr>
                                      <p:tavLst>
                                        <p:tav tm="0">
                                          <p:val>
                                            <p:fltVal val="0"/>
                                          </p:val>
                                        </p:tav>
                                        <p:tav tm="100000">
                                          <p:val>
                                            <p:strVal val="#ppt_w"/>
                                          </p:val>
                                        </p:tav>
                                      </p:tavLst>
                                    </p:anim>
                                    <p:anim calcmode="lin" valueType="num">
                                      <p:cBhvr>
                                        <p:cTn id="53" dur="500" fill="hold"/>
                                        <p:tgtEl>
                                          <p:spTgt spid="8203"/>
                                        </p:tgtEl>
                                        <p:attrNameLst>
                                          <p:attrName>ppt_h</p:attrName>
                                        </p:attrNameLst>
                                      </p:cBhvr>
                                      <p:tavLst>
                                        <p:tav tm="0">
                                          <p:val>
                                            <p:fltVal val="0"/>
                                          </p:val>
                                        </p:tav>
                                        <p:tav tm="100000">
                                          <p:val>
                                            <p:strVal val="#ppt_h"/>
                                          </p:val>
                                        </p:tav>
                                      </p:tavLst>
                                    </p:anim>
                                    <p:animEffect transition="in" filter="fade">
                                      <p:cBhvr>
                                        <p:cTn id="54"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201" grpId="0"/>
      <p:bldP spid="8202" grpId="0"/>
      <p:bldP spid="61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云形标注 14337"/>
          <p:cNvSpPr/>
          <p:nvPr/>
        </p:nvSpPr>
        <p:spPr>
          <a:xfrm>
            <a:off x="4508123" y="3883833"/>
            <a:ext cx="6009687" cy="2250267"/>
          </a:xfrm>
          <a:prstGeom prst="cloudCallout">
            <a:avLst>
              <a:gd name="adj1" fmla="val -34378"/>
              <a:gd name="adj2" fmla="val -106056"/>
            </a:avLst>
          </a:prstGeom>
          <a:solidFill>
            <a:srgbClr val="0070C0">
              <a:alpha val="76077"/>
            </a:srgbClr>
          </a:solidFill>
          <a:ln w="6350" cap="flat" cmpd="sng">
            <a:solidFill>
              <a:srgbClr val="0070C0"/>
            </a:solidFill>
            <a:prstDash val="solid"/>
            <a:headEnd type="none" w="med" len="med"/>
            <a:tailEnd type="none" w="med" len="med"/>
          </a:ln>
        </p:spPr>
        <p:txBody>
          <a:bodyPr wrap="none" anchor="ctr"/>
          <a:lstStyle/>
          <a:p>
            <a:pPr algn="ctr" defTabSz="1219200"/>
            <a:r>
              <a:rPr lang="zh-CN" altLang="en-US" sz="2400" b="1" kern="0" dirty="0">
                <a:solidFill>
                  <a:schemeClr val="bg1"/>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我国钱三强、何泽慧夫</a:t>
            </a:r>
            <a:endParaRPr lang="en-US" altLang="zh-CN" sz="2400" b="1" kern="0">
              <a:solidFill>
                <a:schemeClr val="bg1"/>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a:p>
            <a:pPr algn="ctr" defTabSz="1219200"/>
            <a:r>
              <a:rPr lang="zh-CN" altLang="en-US" sz="2400" b="1" kern="0" dirty="0">
                <a:solidFill>
                  <a:schemeClr val="bg1"/>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妇在实验中发现铀核也</a:t>
            </a:r>
            <a:endParaRPr lang="en-US" altLang="zh-CN" sz="2400" b="1" kern="0">
              <a:solidFill>
                <a:schemeClr val="bg1"/>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a:p>
            <a:pPr algn="ctr" defTabSz="1219200"/>
            <a:r>
              <a:rPr lang="zh-CN" altLang="en-US" sz="2400" b="1" kern="0" dirty="0">
                <a:solidFill>
                  <a:schemeClr val="bg1"/>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可能分裂成三部分或四部分</a:t>
            </a:r>
          </a:p>
        </p:txBody>
      </p:sp>
      <p:sp>
        <p:nvSpPr>
          <p:cNvPr id="9218" name="文本框 14338"/>
          <p:cNvSpPr txBox="1"/>
          <p:nvPr/>
        </p:nvSpPr>
        <p:spPr>
          <a:xfrm>
            <a:off x="912440" y="1905959"/>
            <a:ext cx="8117432" cy="586507"/>
          </a:xfrm>
          <a:prstGeom prst="rect">
            <a:avLst/>
          </a:prstGeom>
          <a:noFill/>
          <a:ln w="9525">
            <a:noFill/>
          </a:ln>
        </p:spPr>
        <p:txBody>
          <a:bodyPr>
            <a:spAutoFit/>
          </a:bodyPr>
          <a:lstStyle/>
          <a:p>
            <a:pPr defTabSz="1219200">
              <a:lnSpc>
                <a:spcPct val="150000"/>
              </a:lnSpc>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阅读课本，重核裂变只能分裂成两块吗？</a:t>
            </a:r>
          </a:p>
        </p:txBody>
      </p:sp>
      <p:sp>
        <p:nvSpPr>
          <p:cNvPr id="9219" name="文本框 14339"/>
          <p:cNvSpPr txBox="1"/>
          <p:nvPr/>
        </p:nvSpPr>
        <p:spPr>
          <a:xfrm>
            <a:off x="658440" y="1217993"/>
            <a:ext cx="3849683" cy="523220"/>
          </a:xfrm>
          <a:prstGeom prst="rect">
            <a:avLst/>
          </a:prstGeom>
          <a:noFill/>
          <a:ln w="9525">
            <a:noFill/>
          </a:ln>
        </p:spPr>
        <p:txBody>
          <a:bodyPr>
            <a:spAutoFit/>
          </a:bodyPr>
          <a:lstStyle/>
          <a:p>
            <a:pPr defTabSz="1219200"/>
            <a:r>
              <a:rPr lang="en-US" altLang="zh-CN" sz="28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sz="28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小组讨论</a:t>
            </a:r>
            <a:r>
              <a:rPr lang="en-US" altLang="zh-CN" sz="28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5" name="文本框 4"/>
          <p:cNvSpPr txBox="1"/>
          <p:nvPr/>
        </p:nvSpPr>
        <p:spPr>
          <a:xfrm>
            <a:off x="1094014" y="2802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二、核裂变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up)">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8433"/>
          <p:cNvSpPr/>
          <p:nvPr/>
        </p:nvSpPr>
        <p:spPr>
          <a:xfrm>
            <a:off x="652718" y="1028700"/>
            <a:ext cx="10866182" cy="2940998"/>
          </a:xfrm>
          <a:prstGeom prst="rect">
            <a:avLst/>
          </a:prstGeom>
          <a:noFill/>
          <a:ln w="9525">
            <a:noFill/>
          </a:ln>
        </p:spPr>
        <p:txBody>
          <a:bodyPr wrap="square">
            <a:spAutoFit/>
          </a:bodyPr>
          <a:lstStyle/>
          <a:p>
            <a:pPr defTabSz="1219200" eaLnBrk="0" hangingPunct="0">
              <a:lnSpc>
                <a:spcPct val="200000"/>
              </a:lnSpc>
            </a:pPr>
            <a:r>
              <a:rPr lang="en-US" altLang="zh-CN"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定义：</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当一个中子引起一个重核裂变后，裂变释放的中子再引起其他重核裂变，且能不断继续下去，这种反应叫核裂变的链式反应。</a:t>
            </a:r>
          </a:p>
          <a:p>
            <a:pPr defTabSz="1219200" eaLnBrk="0" hangingPunct="0">
              <a:lnSpc>
                <a:spcPct val="200000"/>
              </a:lnSpc>
            </a:pPr>
            <a:r>
              <a:rPr lang="en-US" altLang="zh-CN"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链式反应的条件：</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发生裂变物质的体积大于临界体积或裂变物质的质量大于临界质量。</a:t>
            </a:r>
          </a:p>
        </p:txBody>
      </p:sp>
      <p:sp>
        <p:nvSpPr>
          <p:cNvPr id="10243" name="矩形 1"/>
          <p:cNvSpPr/>
          <p:nvPr/>
        </p:nvSpPr>
        <p:spPr>
          <a:xfrm>
            <a:off x="652718" y="4365630"/>
            <a:ext cx="10866182" cy="1463670"/>
          </a:xfrm>
          <a:prstGeom prst="rect">
            <a:avLst/>
          </a:prstGeom>
          <a:noFill/>
          <a:ln w="9525">
            <a:noFill/>
          </a:ln>
        </p:spPr>
        <p:txBody>
          <a:bodyPr wrap="square">
            <a:spAutoFit/>
          </a:bodyPr>
          <a:lstStyle/>
          <a:p>
            <a:pPr defTabSz="1219200" eaLnBrk="0" hangingPunct="0">
              <a:lnSpc>
                <a:spcPct val="200000"/>
              </a:lnSpc>
              <a:spcBef>
                <a:spcPct val="50000"/>
              </a:spcBef>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使裂变物质能够发生链式反应的最小体积叫做它的临界体积，相应的质量叫做临界质量。</a:t>
            </a:r>
          </a:p>
        </p:txBody>
      </p:sp>
      <p:sp>
        <p:nvSpPr>
          <p:cNvPr id="6" name="文本框 5"/>
          <p:cNvSpPr txBox="1"/>
          <p:nvPr/>
        </p:nvSpPr>
        <p:spPr>
          <a:xfrm>
            <a:off x="1094014" y="2802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三、链式反应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charRg st="80" end="10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charRg st="102" end="10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fade">
                                      <p:cBhvr>
                                        <p:cTn id="15"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p:nvPr/>
        </p:nvSpPr>
        <p:spPr>
          <a:xfrm>
            <a:off x="660400" y="3198167"/>
            <a:ext cx="3182996" cy="461665"/>
          </a:xfrm>
          <a:prstGeom prst="rect">
            <a:avLst/>
          </a:prstGeom>
          <a:noFill/>
          <a:ln w="9525">
            <a:noFill/>
          </a:ln>
        </p:spPr>
        <p:txBody>
          <a:bodyPr>
            <a:spAutoFit/>
          </a:bodyPr>
          <a:lstStyle/>
          <a:p>
            <a:pPr algn="ctr" defTabSz="1219200" eaLnBrk="0" hangingPunct="0">
              <a:spcBef>
                <a:spcPct val="20000"/>
              </a:spcBef>
              <a:buClr>
                <a:srgbClr val="0000FF"/>
              </a:buClr>
              <a:buSzPct val="70000"/>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核弹爆炸原理</a:t>
            </a:r>
          </a:p>
        </p:txBody>
      </p:sp>
      <p:pic>
        <p:nvPicPr>
          <p:cNvPr id="11267" name="图片 12292" descr="点击画面播放"/>
          <p:cNvPicPr>
            <a:picLocks noChangeAspect="1"/>
          </p:cNvPicPr>
          <p:nvPr/>
        </p:nvPicPr>
        <p:blipFill>
          <a:blip r:embed="rId4"/>
          <a:stretch>
            <a:fillRect/>
          </a:stretch>
        </p:blipFill>
        <p:spPr>
          <a:xfrm>
            <a:off x="5980516" y="5527589"/>
            <a:ext cx="3532967" cy="606511"/>
          </a:xfrm>
          <a:prstGeom prst="rect">
            <a:avLst/>
          </a:prstGeom>
          <a:noFill/>
          <a:ln w="9525">
            <a:noFill/>
          </a:ln>
        </p:spPr>
      </p:pic>
      <p:sp>
        <p:nvSpPr>
          <p:cNvPr id="5" name="文本框 4"/>
          <p:cNvSpPr txBox="1"/>
          <p:nvPr/>
        </p:nvSpPr>
        <p:spPr>
          <a:xfrm>
            <a:off x="1094014" y="2802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三、链式反应</a:t>
            </a:r>
          </a:p>
        </p:txBody>
      </p:sp>
      <p:pic>
        <p:nvPicPr>
          <p:cNvPr id="2" name="核弹爆炸原理_标清">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696790" y="1628187"/>
            <a:ext cx="6100420" cy="3437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95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p:nvPr/>
        </p:nvSpPr>
        <p:spPr>
          <a:xfrm>
            <a:off x="660400" y="1150587"/>
            <a:ext cx="10433381" cy="4556825"/>
          </a:xfrm>
          <a:prstGeom prst="rect">
            <a:avLst/>
          </a:prstGeom>
          <a:noFill/>
          <a:ln w="9525">
            <a:noFill/>
          </a:ln>
        </p:spPr>
        <p:txBody>
          <a:bodyPr wrap="square">
            <a:spAutoFit/>
          </a:bodyPr>
          <a:lstStyle/>
          <a:p>
            <a:pPr defTabSz="1219200" eaLnBrk="0" hangingPunct="0">
              <a:lnSpc>
                <a:spcPct val="250000"/>
              </a:lnSpc>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【典例</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关于重核的裂变，以下说法正确的是</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核裂变释放的能量等于它俘获中子时得到的能量</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中子从铀块中通过时，一定发生链式反应</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重核裂变释放出大量能量，产生明显的质量亏损，所以核子数要减少</a:t>
            </a:r>
          </a:p>
          <a:p>
            <a:pPr defTabSz="1219200" eaLnBrk="0" hangingPunct="0">
              <a:lnSpc>
                <a:spcPct val="25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重核裂变为中等质量的核时，要发生质量亏损，放出核能</a:t>
            </a:r>
          </a:p>
        </p:txBody>
      </p:sp>
      <p:sp>
        <p:nvSpPr>
          <p:cNvPr id="2" name="矩形 1"/>
          <p:cNvSpPr/>
          <p:nvPr/>
        </p:nvSpPr>
        <p:spPr>
          <a:xfrm>
            <a:off x="7321565" y="1546877"/>
            <a:ext cx="364224" cy="522131"/>
          </a:xfrm>
          <a:prstGeom prst="rect">
            <a:avLst/>
          </a:prstGeom>
          <a:noFill/>
          <a:ln w="9525">
            <a:noFill/>
          </a:ln>
        </p:spPr>
        <p:txBody>
          <a:bodyPr>
            <a:spAutoFit/>
          </a:bodyPr>
          <a:lstStyle/>
          <a:p>
            <a:pPr defTabSz="1219200" eaLnBrk="0" hangingPunct="0"/>
            <a:r>
              <a:rPr lang="en-US" altLang="zh-CN" sz="2795" b="1" i="1" kern="0" dirty="0">
                <a:solidFill>
                  <a:srgbClr val="FF000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p>
        </p:txBody>
      </p:sp>
      <p:sp>
        <p:nvSpPr>
          <p:cNvPr id="4" name="文本框 3"/>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典型例题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31761" y="1528751"/>
            <a:ext cx="5718315" cy="4493983"/>
            <a:chOff x="2415761" y="868351"/>
            <a:chExt cx="7610685" cy="5981183"/>
          </a:xfrm>
        </p:grpSpPr>
        <p:pic>
          <p:nvPicPr>
            <p:cNvPr id="14337" name="Picture 2"/>
            <p:cNvPicPr>
              <a:picLocks noChangeAspect="1"/>
            </p:cNvPicPr>
            <p:nvPr/>
          </p:nvPicPr>
          <p:blipFill>
            <a:blip r:embed="rId2">
              <a:clrChange>
                <a:clrFrom>
                  <a:srgbClr val="FEFEFE"/>
                </a:clrFrom>
                <a:clrTo>
                  <a:srgbClr val="FEFEFE">
                    <a:alpha val="0"/>
                  </a:srgbClr>
                </a:clrTo>
              </a:clrChange>
            </a:blip>
            <a:srcRect l="15398" t="13216" r="10840" b="4817"/>
            <a:stretch>
              <a:fillRect/>
            </a:stretch>
          </p:blipFill>
          <p:spPr>
            <a:xfrm>
              <a:off x="2648548" y="868351"/>
              <a:ext cx="7176785" cy="5981183"/>
            </a:xfrm>
            <a:prstGeom prst="rect">
              <a:avLst/>
            </a:prstGeom>
            <a:noFill/>
            <a:ln w="9525">
              <a:noFill/>
            </a:ln>
          </p:spPr>
        </p:pic>
        <p:grpSp>
          <p:nvGrpSpPr>
            <p:cNvPr id="38" name="Group 3"/>
            <p:cNvGrpSpPr/>
            <p:nvPr/>
          </p:nvGrpSpPr>
          <p:grpSpPr>
            <a:xfrm>
              <a:off x="2415761" y="1546125"/>
              <a:ext cx="1824283" cy="972319"/>
              <a:chOff x="559" y="776"/>
              <a:chExt cx="1152" cy="614"/>
            </a:xfrm>
          </p:grpSpPr>
          <p:sp>
            <p:nvSpPr>
              <p:cNvPr id="14340" name="Text Box 4"/>
              <p:cNvSpPr txBox="1"/>
              <p:nvPr/>
            </p:nvSpPr>
            <p:spPr>
              <a:xfrm>
                <a:off x="559" y="776"/>
                <a:ext cx="1152" cy="310"/>
              </a:xfrm>
              <a:prstGeom prst="rect">
                <a:avLst/>
              </a:prstGeom>
              <a:noFill/>
              <a:ln w="9525" cap="flat" cmpd="sng">
                <a:solidFill>
                  <a:srgbClr val="00FFFF"/>
                </a:solidFill>
                <a:prstDash val="solid"/>
                <a:miter/>
                <a:headEnd type="none" w="med" len="med"/>
                <a:tailEnd type="none" w="med" len="med"/>
              </a:ln>
            </p:spPr>
            <p:txBody>
              <a:bodyPr wrap="none">
                <a:spAutoFit/>
              </a:bodyPr>
              <a:lstStyle/>
              <a:p>
                <a:pPr defTabSz="1219200" eaLnBrk="0" hangingPunct="0"/>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水泥防护层</a:t>
                </a:r>
              </a:p>
            </p:txBody>
          </p:sp>
          <p:sp>
            <p:nvSpPr>
              <p:cNvPr id="14341" name="Line 5"/>
              <p:cNvSpPr/>
              <p:nvPr/>
            </p:nvSpPr>
            <p:spPr>
              <a:xfrm flipH="1" flipV="1">
                <a:off x="1317" y="1143"/>
                <a:ext cx="66" cy="247"/>
              </a:xfrm>
              <a:prstGeom prst="line">
                <a:avLst/>
              </a:prstGeom>
              <a:ln w="9525" cap="flat" cmpd="sng">
                <a:solidFill>
                  <a:srgbClr val="00FFFF"/>
                </a:solidFill>
                <a:prstDash val="solid"/>
                <a:headEnd type="none" w="med" len="med"/>
                <a:tailEnd type="none" w="med" len="med"/>
              </a:ln>
            </p:spPr>
            <p:txBody>
              <a:bodyPr/>
              <a:lstStyle/>
              <a:p>
                <a:endParaRPr lang="zh-CN" altLang="en-US" sz="1200">
                  <a:solidFill>
                    <a:srgbClr val="0070C0"/>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41" name="Group 6"/>
            <p:cNvGrpSpPr/>
            <p:nvPr/>
          </p:nvGrpSpPr>
          <p:grpSpPr>
            <a:xfrm>
              <a:off x="6512481" y="1335509"/>
              <a:ext cx="2698419" cy="649269"/>
              <a:chOff x="3077" y="693"/>
              <a:chExt cx="1704" cy="410"/>
            </a:xfrm>
          </p:grpSpPr>
          <p:sp>
            <p:nvSpPr>
              <p:cNvPr id="14343" name="Text Box 7"/>
              <p:cNvSpPr txBox="1"/>
              <p:nvPr/>
            </p:nvSpPr>
            <p:spPr>
              <a:xfrm>
                <a:off x="3241" y="693"/>
                <a:ext cx="1540" cy="310"/>
              </a:xfrm>
              <a:prstGeom prst="rect">
                <a:avLst/>
              </a:prstGeom>
              <a:noFill/>
              <a:ln w="9525" cap="flat" cmpd="sng">
                <a:solidFill>
                  <a:srgbClr val="00FFFF"/>
                </a:solidFill>
                <a:prstDash val="solid"/>
                <a:miter/>
                <a:headEnd type="none" w="med" len="med"/>
                <a:tailEnd type="none" w="med" len="med"/>
              </a:ln>
            </p:spPr>
            <p:txBody>
              <a:bodyPr wrap="none">
                <a:spAutoFit/>
              </a:bodyPr>
              <a:lstStyle/>
              <a:p>
                <a:pPr defTabSz="1219200" eaLnBrk="0" hangingPunct="0"/>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控制棒</a:t>
                </a:r>
                <a:r>
                  <a:rPr lang="en-US" altLang="zh-CN" b="1" kern="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镉棒</a:t>
                </a:r>
              </a:p>
            </p:txBody>
          </p:sp>
          <p:sp>
            <p:nvSpPr>
              <p:cNvPr id="14344" name="Line 8"/>
              <p:cNvSpPr/>
              <p:nvPr/>
            </p:nvSpPr>
            <p:spPr>
              <a:xfrm flipV="1">
                <a:off x="3077" y="971"/>
                <a:ext cx="165" cy="132"/>
              </a:xfrm>
              <a:prstGeom prst="line">
                <a:avLst/>
              </a:prstGeom>
              <a:ln w="9525" cap="flat" cmpd="sng">
                <a:solidFill>
                  <a:srgbClr val="00FFFF"/>
                </a:solidFill>
                <a:prstDash val="solid"/>
                <a:headEnd type="none" w="med" len="med"/>
                <a:tailEnd type="none" w="med" len="med"/>
              </a:ln>
            </p:spPr>
            <p:txBody>
              <a:bodyPr/>
              <a:lstStyle/>
              <a:p>
                <a:endParaRPr lang="zh-CN" altLang="en-US" sz="1200">
                  <a:solidFill>
                    <a:srgbClr val="0070C0"/>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44" name="Group 9"/>
            <p:cNvGrpSpPr/>
            <p:nvPr/>
          </p:nvGrpSpPr>
          <p:grpSpPr>
            <a:xfrm>
              <a:off x="7535475" y="2988766"/>
              <a:ext cx="2490971" cy="595427"/>
              <a:chOff x="4073" y="1977"/>
              <a:chExt cx="1573" cy="376"/>
            </a:xfrm>
          </p:grpSpPr>
          <p:sp>
            <p:nvSpPr>
              <p:cNvPr id="14346" name="Text Box 10"/>
              <p:cNvSpPr txBox="1"/>
              <p:nvPr/>
            </p:nvSpPr>
            <p:spPr>
              <a:xfrm>
                <a:off x="4300" y="1977"/>
                <a:ext cx="1346" cy="310"/>
              </a:xfrm>
              <a:prstGeom prst="rect">
                <a:avLst/>
              </a:prstGeom>
              <a:noFill/>
              <a:ln w="9525" cap="flat" cmpd="sng">
                <a:solidFill>
                  <a:srgbClr val="00FFFF"/>
                </a:solidFill>
                <a:prstDash val="solid"/>
                <a:miter/>
                <a:headEnd type="none" w="med" len="med"/>
                <a:tailEnd type="none" w="med" len="med"/>
              </a:ln>
            </p:spPr>
            <p:txBody>
              <a:bodyPr wrap="none">
                <a:spAutoFit/>
              </a:bodyPr>
              <a:lstStyle/>
              <a:p>
                <a:pPr defTabSz="1219200" eaLnBrk="0" hangingPunct="0"/>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燃料棒</a:t>
                </a:r>
                <a:r>
                  <a:rPr lang="en-US" altLang="zh-CN" b="1" kern="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铀棒</a:t>
                </a:r>
              </a:p>
            </p:txBody>
          </p:sp>
          <p:sp>
            <p:nvSpPr>
              <p:cNvPr id="14347" name="Line 11"/>
              <p:cNvSpPr/>
              <p:nvPr/>
            </p:nvSpPr>
            <p:spPr>
              <a:xfrm flipV="1">
                <a:off x="4073" y="2263"/>
                <a:ext cx="231" cy="90"/>
              </a:xfrm>
              <a:prstGeom prst="line">
                <a:avLst/>
              </a:prstGeom>
              <a:ln w="9525" cap="flat" cmpd="sng">
                <a:solidFill>
                  <a:srgbClr val="00FFFF"/>
                </a:solidFill>
                <a:prstDash val="solid"/>
                <a:headEnd type="none" w="med" len="med"/>
                <a:tailEnd type="none" w="med" len="med"/>
              </a:ln>
            </p:spPr>
            <p:txBody>
              <a:bodyPr/>
              <a:lstStyle/>
              <a:p>
                <a:endParaRPr lang="zh-CN" altLang="en-US" sz="1200">
                  <a:solidFill>
                    <a:srgbClr val="0070C0"/>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47" name="Group 12"/>
            <p:cNvGrpSpPr/>
            <p:nvPr/>
          </p:nvGrpSpPr>
          <p:grpSpPr>
            <a:xfrm>
              <a:off x="7107908" y="4442484"/>
              <a:ext cx="2033317" cy="560586"/>
              <a:chOff x="3769" y="2880"/>
              <a:chExt cx="1284" cy="354"/>
            </a:xfrm>
          </p:grpSpPr>
          <p:sp>
            <p:nvSpPr>
              <p:cNvPr id="14349" name="Text Box 13"/>
              <p:cNvSpPr txBox="1"/>
              <p:nvPr/>
            </p:nvSpPr>
            <p:spPr>
              <a:xfrm>
                <a:off x="4300" y="2924"/>
                <a:ext cx="753" cy="310"/>
              </a:xfrm>
              <a:prstGeom prst="rect">
                <a:avLst/>
              </a:prstGeom>
              <a:noFill/>
              <a:ln w="9525" cap="flat" cmpd="sng">
                <a:solidFill>
                  <a:srgbClr val="00FFFF"/>
                </a:solidFill>
                <a:prstDash val="solid"/>
                <a:miter/>
                <a:headEnd type="none" w="med" len="med"/>
                <a:tailEnd type="none" w="med" len="med"/>
              </a:ln>
            </p:spPr>
            <p:txBody>
              <a:bodyPr wrap="none">
                <a:spAutoFit/>
              </a:bodyPr>
              <a:lstStyle/>
              <a:p>
                <a:pPr defTabSz="1219200" eaLnBrk="0" hangingPunct="0"/>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减速剂</a:t>
                </a:r>
              </a:p>
            </p:txBody>
          </p:sp>
          <p:sp>
            <p:nvSpPr>
              <p:cNvPr id="14350" name="Line 14"/>
              <p:cNvSpPr/>
              <p:nvPr/>
            </p:nvSpPr>
            <p:spPr>
              <a:xfrm>
                <a:off x="3769" y="2880"/>
                <a:ext cx="551" cy="148"/>
              </a:xfrm>
              <a:prstGeom prst="line">
                <a:avLst/>
              </a:prstGeom>
              <a:ln w="9525" cap="flat" cmpd="sng">
                <a:solidFill>
                  <a:srgbClr val="00FFFF"/>
                </a:solidFill>
                <a:prstDash val="solid"/>
                <a:headEnd type="none" w="med" len="med"/>
                <a:tailEnd type="none" w="med" len="med"/>
              </a:ln>
            </p:spPr>
            <p:txBody>
              <a:bodyPr/>
              <a:lstStyle/>
              <a:p>
                <a:endParaRPr lang="zh-CN" altLang="en-US" sz="1200">
                  <a:solidFill>
                    <a:srgbClr val="0070C0"/>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351" name="矩形 1"/>
            <p:cNvSpPr/>
            <p:nvPr/>
          </p:nvSpPr>
          <p:spPr>
            <a:xfrm>
              <a:off x="2648548" y="6246190"/>
              <a:ext cx="7305057" cy="491556"/>
            </a:xfrm>
            <a:prstGeom prst="rect">
              <a:avLst/>
            </a:prstGeom>
            <a:noFill/>
            <a:ln w="9525">
              <a:noFill/>
            </a:ln>
          </p:spPr>
          <p:txBody>
            <a:bodyPr>
              <a:spAutoFit/>
            </a:bodyPr>
            <a:lstStyle/>
            <a:p>
              <a:pPr algn="ctr" defTabSz="1219200" eaLnBrk="0" hangingPunct="0">
                <a:spcBef>
                  <a:spcPct val="50000"/>
                </a:spcBef>
              </a:pPr>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链式反应的应用</a:t>
              </a:r>
              <a:r>
                <a:rPr lang="en-US" altLang="zh-CN" b="1" kern="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b="1" kern="0" dirty="0">
                  <a:solidFill>
                    <a:srgbClr val="0070C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核电站慢中子反应堆</a:t>
              </a:r>
            </a:p>
          </p:txBody>
        </p:sp>
      </p:grpSp>
      <p:sp>
        <p:nvSpPr>
          <p:cNvPr id="18" name="文本框 17"/>
          <p:cNvSpPr txBox="1"/>
          <p:nvPr/>
        </p:nvSpPr>
        <p:spPr>
          <a:xfrm>
            <a:off x="1094014" y="2802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四、核电站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p:nvPr/>
        </p:nvSpPr>
        <p:spPr>
          <a:xfrm>
            <a:off x="749300" y="1231901"/>
            <a:ext cx="10668000" cy="5156989"/>
          </a:xfrm>
          <a:prstGeom prst="rect">
            <a:avLst/>
          </a:prstGeom>
          <a:noFill/>
          <a:ln w="9525">
            <a:noFill/>
          </a:ln>
        </p:spPr>
        <p:txBody>
          <a:bodyPr wrap="square">
            <a:spAutoFit/>
          </a:bodyPr>
          <a:lstStyle/>
          <a:p>
            <a:pPr defTabSz="1219200" eaLnBrk="0" hangingPunct="0">
              <a:lnSpc>
                <a:spcPct val="20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工作原理：核燃料裂变释放能量，使反应区温度升高</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a:p>
            <a:pPr defTabSz="1219200" eaLnBrk="0" hangingPunct="0">
              <a:lnSpc>
                <a:spcPct val="20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能量输出：利用水或液态的金属钠等流体在反应堆内外循环流动把反应堆内的热量传输出去，用于发电</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a:p>
            <a:pPr defTabSz="1219200" eaLnBrk="0" hangingPunct="0">
              <a:lnSpc>
                <a:spcPct val="200000"/>
              </a:lnSpc>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污染的处理：为避免射线对人体的伤害和放射性物质对水源、空气和工作场所造成的放射性污染，在反应堆的外面需要修建很厚的水泥层，用来屏蔽裂变反应放出的各种射线，核废料具有很强的放射性，需要装入特制的容器，深埋地下</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sp>
        <p:nvSpPr>
          <p:cNvPr id="5" name="文本框 4"/>
          <p:cNvSpPr txBox="1"/>
          <p:nvPr/>
        </p:nvSpPr>
        <p:spPr>
          <a:xfrm>
            <a:off x="1094014" y="280202"/>
            <a:ext cx="2236510"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四、核电站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Custom 25">
      <a:dk1>
        <a:sysClr val="windowText" lastClr="000000"/>
      </a:dk1>
      <a:lt1>
        <a:sysClr val="window" lastClr="FFFFFF"/>
      </a:lt1>
      <a:dk2>
        <a:srgbClr val="44546A"/>
      </a:dk2>
      <a:lt2>
        <a:srgbClr val="E7E6E6"/>
      </a:lt2>
      <a:accent1>
        <a:srgbClr val="89D313"/>
      </a:accent1>
      <a:accent2>
        <a:srgbClr val="11111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宽屏</PresentationFormat>
  <Paragraphs>82</Paragraphs>
  <Slides>14</Slides>
  <Notes>3</Notes>
  <HiddenSlides>0</HiddenSlides>
  <MMClips>1</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1" baseType="lpstr">
      <vt:lpstr>FandolFang R</vt:lpstr>
      <vt:lpstr>思源黑体 CN Light</vt:lpstr>
      <vt:lpstr>Arial</vt:lpstr>
      <vt:lpstr>Calibri</vt:lpstr>
      <vt:lpstr>Calibri Light</vt:lpstr>
      <vt:lpstr>办公资源网：www.bangongziyuan.com</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2020-05-28T14:15:23Z</dcterms:created>
  <dcterms:modified xsi:type="dcterms:W3CDTF">2021-01-09T09:44:45Z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