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9" r:id="rId2"/>
    <p:sldId id="619" r:id="rId3"/>
    <p:sldId id="620" r:id="rId4"/>
    <p:sldId id="621" r:id="rId5"/>
    <p:sldId id="622" r:id="rId6"/>
    <p:sldId id="623" r:id="rId7"/>
    <p:sldId id="624" r:id="rId8"/>
    <p:sldId id="625" r:id="rId9"/>
    <p:sldId id="626" r:id="rId10"/>
    <p:sldId id="627" r:id="rId11"/>
    <p:sldId id="628" r:id="rId12"/>
    <p:sldId id="629" r:id="rId13"/>
    <p:sldId id="630" r:id="rId14"/>
    <p:sldId id="631" r:id="rId15"/>
    <p:sldId id="632" r:id="rId16"/>
    <p:sldId id="633" r:id="rId17"/>
    <p:sldId id="634" r:id="rId18"/>
    <p:sldId id="635" r:id="rId19"/>
    <p:sldId id="636" r:id="rId20"/>
    <p:sldId id="287" r:id="rId21"/>
    <p:sldId id="637" r:id="rId22"/>
    <p:sldId id="29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p15:clr>
            <a:srgbClr val="A4A3A4"/>
          </p15:clr>
        </p15:guide>
        <p15:guide id="2" pos="3840">
          <p15:clr>
            <a:srgbClr val="A4A3A4"/>
          </p15:clr>
        </p15:guide>
        <p15:guide id="3" pos="416">
          <p15:clr>
            <a:srgbClr val="A4A3A4"/>
          </p15:clr>
        </p15:guide>
        <p15:guide id="4" pos="7256">
          <p15:clr>
            <a:srgbClr val="A4A3A4"/>
          </p15:clr>
        </p15:guide>
        <p15:guide id="5" orient="horz" pos="663">
          <p15:clr>
            <a:srgbClr val="A4A3A4"/>
          </p15:clr>
        </p15:guide>
        <p15:guide id="6" orient="horz" pos="3928">
          <p15:clr>
            <a:srgbClr val="A4A3A4"/>
          </p15:clr>
        </p15:guide>
        <p15:guide id="7"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188" y="114"/>
      </p:cViewPr>
      <p:guideLst>
        <p:guide orient="horz" pos="2288"/>
        <p:guide pos="3840"/>
        <p:guide pos="416"/>
        <p:guide pos="7256"/>
        <p:guide orient="horz" pos="663"/>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01DE27C5-8BB3-4388-8105-31F2371D6E50}"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C345F5F1-6F3D-4FB2-B8C6-1852309B06B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45F5F1-6F3D-4FB2-B8C6-1852309B06B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p:nvPr>
        </p:nvSpPr>
        <p:spPr/>
      </p:sp>
      <p:sp>
        <p:nvSpPr>
          <p:cNvPr id="10242" name="备注占位符 2"/>
          <p:cNvSpPr>
            <a:spLocks noGrp="1"/>
          </p:cNvSpPr>
          <p:nvPr>
            <p:ph type="body"/>
          </p:nvPr>
        </p:nvSpPr>
        <p:spPr/>
        <p:txBody>
          <a:bodyPr wrap="square" lIns="91440" tIns="45720" rIns="91440" bIns="45720" anchor="ctr"/>
          <a:lstStyle/>
          <a:p>
            <a:pPr lvl="0" eaLnBrk="1" hangingPunct="1"/>
            <a:endParaRPr lang="zh-CN" altLang="en-US" dirty="0"/>
          </a:p>
        </p:txBody>
      </p:sp>
      <p:sp>
        <p:nvSpPr>
          <p:cNvPr id="10243" name="灯片编号占位符 3"/>
          <p:cNvSpPr txBox="1">
            <a:spLocks noGrp="1"/>
          </p:cNvSpPr>
          <p:nvPr/>
        </p:nvSpPr>
        <p:spPr>
          <a:xfrm>
            <a:off x="3814763" y="9374188"/>
            <a:ext cx="2919412" cy="493712"/>
          </a:xfrm>
          <a:prstGeom prst="rect">
            <a:avLst/>
          </a:prstGeom>
          <a:noFill/>
          <a:ln w="9525">
            <a:noFill/>
          </a:ln>
        </p:spPr>
        <p:txBody>
          <a:bodyPr anchor="b"/>
          <a:lstStyle/>
          <a:p>
            <a:pPr marL="0" marR="0" lvl="0" indent="0" algn="r" defTabSz="91440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800" b="0" i="0" u="none" strike="noStrike" kern="0" cap="none" spc="0" normalizeH="0" baseline="0" noProof="0" dirty="0">
                <a:ln>
                  <a:noFill/>
                </a:ln>
                <a:solidFill>
                  <a:sysClr val="windowText" lastClr="000000"/>
                </a:solidFill>
                <a:effectLst/>
                <a:uLnTx/>
                <a:uFillTx/>
                <a:latin typeface="Arial" panose="020B0604020202020204"/>
                <a:ea typeface="FandolFang R" panose="00000500000000000000" pitchFamily="50" charset="-122"/>
                <a:cs typeface="Arial" panose="020B0604020202020204"/>
                <a:sym typeface="Arial" panose="020B0604020202020204"/>
              </a:rPr>
              <a:t>4</a:t>
            </a:fld>
            <a:endParaRPr kumimoji="0" lang="en-US" altLang="zh-CN" sz="1800" b="0" i="0" u="none" strike="noStrike" kern="0" cap="none" spc="0" normalizeH="0" baseline="0" noProof="0" dirty="0">
              <a:ln>
                <a:noFill/>
              </a:ln>
              <a:solidFill>
                <a:sysClr val="windowText" lastClr="000000"/>
              </a:solidFill>
              <a:effectLst/>
              <a:uLnTx/>
              <a:uFillTx/>
              <a:latin typeface="Arial" panose="020B0604020202020204"/>
              <a:ea typeface="FandolFang R" panose="00000500000000000000" pitchFamily="50" charset="-122"/>
              <a:cs typeface="Arial" panose="020B0604020202020204"/>
              <a:sym typeface="Arial" panose="020B0604020202020204"/>
            </a:endParaRPr>
          </a:p>
        </p:txBody>
      </p:sp>
      <p:sp>
        <p:nvSpPr>
          <p:cNvPr id="10244" name="灯片编号占位符 1"/>
          <p:cNvSpPr txBox="1">
            <a:spLocks noGrp="1"/>
          </p:cNvSpPr>
          <p:nvPr>
            <p:ph type="sldNum" sz="quarter"/>
          </p:nvPr>
        </p:nvSpPr>
        <p:spPr>
          <a:xfrm>
            <a:off x="3814763" y="9374188"/>
            <a:ext cx="2919412" cy="493712"/>
          </a:xfrm>
          <a:prstGeom prst="rect">
            <a:avLst/>
          </a:prstGeom>
          <a:noFill/>
          <a:ln w="9525">
            <a:noFill/>
          </a:ln>
        </p:spPr>
        <p:txBody>
          <a:bodyPr anchor="b"/>
          <a:lstStyle/>
          <a:p>
            <a:pPr marL="0" marR="0" lvl="0" indent="0" algn="r" defTabSz="914400" eaLnBrk="1" fontAlgn="auto" latinLnBrk="0" hangingPunct="1">
              <a:lnSpc>
                <a:spcPct val="100000"/>
              </a:lnSpc>
              <a:spcBef>
                <a:spcPts val="0"/>
              </a:spcBef>
              <a:spcAft>
                <a:spcPts val="0"/>
              </a:spcAft>
              <a:buClrTx/>
              <a:buSzTx/>
              <a:buFontTx/>
              <a:buChar char="•"/>
              <a:defRPr/>
            </a:pPr>
            <a:fld id="{9A0DB2DC-4C9A-4742-B13C-FB6460FD3503}" type="slidenum">
              <a:rPr kumimoji="0" lang="zh-CN" altLang="en-US" sz="1200" b="0" i="0" u="none" strike="noStrike" kern="0" cap="none" spc="0" normalizeH="0" baseline="0" noProof="0" dirty="0">
                <a:ln>
                  <a:noFill/>
                </a:ln>
                <a:solidFill>
                  <a:sysClr val="windowText" lastClr="000000"/>
                </a:solidFill>
                <a:effectLst/>
                <a:uLnTx/>
                <a:uFillTx/>
                <a:latin typeface="Arial" panose="020B0604020202020204"/>
                <a:cs typeface="Arial" panose="020B0604020202020204"/>
                <a:sym typeface="Arial" panose="020B0604020202020204"/>
              </a:rPr>
              <a:t>4</a:t>
            </a:fld>
            <a:endParaRPr kumimoji="0" lang="zh-CN" altLang="en-US" sz="1200" b="0" i="0" u="none" strike="noStrike" kern="0" cap="none" spc="0" normalizeH="0" baseline="0" noProof="0" dirty="0">
              <a:ln>
                <a:noFill/>
              </a:ln>
              <a:solidFill>
                <a:sysClr val="windowText" lastClr="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a:xfrm>
            <a:off x="381000" y="685800"/>
            <a:ext cx="6096000" cy="3429000"/>
          </a:xfrm>
        </p:spPr>
      </p:sp>
      <p:sp>
        <p:nvSpPr>
          <p:cNvPr id="21506" name="文本占位符 2"/>
          <p:cNvSpPr>
            <a:spLocks noGrp="1"/>
          </p:cNvSpPr>
          <p:nvPr>
            <p:ph type="body"/>
          </p:nvPr>
        </p:nvSpPr>
        <p:spPr/>
        <p:txBody>
          <a:bodyPr wrap="square" lIns="91440" tIns="45720" rIns="91440" bIns="45720" anchor="ctr"/>
          <a:lstStyle/>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45F5F1-6F3D-4FB2-B8C6-1852309B06BD}"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4" name="Freeform 3"/>
          <p:cNvSpPr>
            <a:spLocks noGrp="1"/>
          </p:cNvSpPr>
          <p:nvPr>
            <p:ph type="pic" sz="quarter" idx="12"/>
          </p:nvPr>
        </p:nvSpPr>
        <p:spPr>
          <a:xfrm>
            <a:off x="5900400" y="1"/>
            <a:ext cx="6291600" cy="6858000"/>
          </a:xfrm>
          <a:custGeom>
            <a:avLst/>
            <a:gdLst>
              <a:gd name="connsiteX0" fmla="*/ 6118386 w 6291600"/>
              <a:gd name="connsiteY0" fmla="*/ 0 h 6858000"/>
              <a:gd name="connsiteX1" fmla="*/ 6291600 w 6291600"/>
              <a:gd name="connsiteY1" fmla="*/ 0 h 6858000"/>
              <a:gd name="connsiteX2" fmla="*/ 6291600 w 6291600"/>
              <a:gd name="connsiteY2" fmla="*/ 3392137 h 6858000"/>
              <a:gd name="connsiteX3" fmla="*/ 6291600 w 6291600"/>
              <a:gd name="connsiteY3" fmla="*/ 6830638 h 6858000"/>
              <a:gd name="connsiteX4" fmla="*/ 2875936 w 6291600"/>
              <a:gd name="connsiteY4" fmla="*/ 3412659 h 6858000"/>
              <a:gd name="connsiteX5" fmla="*/ 6118386 w 6291600"/>
              <a:gd name="connsiteY5" fmla="*/ 0 h 6858000"/>
              <a:gd name="connsiteX6" fmla="*/ 2239090 w 6291600"/>
              <a:gd name="connsiteY6" fmla="*/ 0 h 6858000"/>
              <a:gd name="connsiteX7" fmla="*/ 4992176 w 6291600"/>
              <a:gd name="connsiteY7" fmla="*/ 0 h 6858000"/>
              <a:gd name="connsiteX8" fmla="*/ 2642481 w 6291600"/>
              <a:gd name="connsiteY8" fmla="*/ 3412659 h 6858000"/>
              <a:gd name="connsiteX9" fmla="*/ 5078780 w 6291600"/>
              <a:gd name="connsiteY9" fmla="*/ 6858000 h 6858000"/>
              <a:gd name="connsiteX10" fmla="*/ 2266439 w 6291600"/>
              <a:gd name="connsiteY10" fmla="*/ 6858000 h 6858000"/>
              <a:gd name="connsiteX11" fmla="*/ 994732 w 6291600"/>
              <a:gd name="connsiteY11" fmla="*/ 3412659 h 6858000"/>
              <a:gd name="connsiteX12" fmla="*/ 2239090 w 6291600"/>
              <a:gd name="connsiteY12" fmla="*/ 0 h 6858000"/>
              <a:gd name="connsiteX13" fmla="*/ 990794 w 6291600"/>
              <a:gd name="connsiteY13" fmla="*/ 0 h 6858000"/>
              <a:gd name="connsiteX14" fmla="*/ 1930681 w 6291600"/>
              <a:gd name="connsiteY14" fmla="*/ 0 h 6858000"/>
              <a:gd name="connsiteX15" fmla="*/ 755253 w 6291600"/>
              <a:gd name="connsiteY15" fmla="*/ 3412659 h 6858000"/>
              <a:gd name="connsiteX16" fmla="*/ 1956515 w 6291600"/>
              <a:gd name="connsiteY16" fmla="*/ 6858000 h 6858000"/>
              <a:gd name="connsiteX17" fmla="*/ 1039422 w 6291600"/>
              <a:gd name="connsiteY17" fmla="*/ 6858000 h 6858000"/>
              <a:gd name="connsiteX18" fmla="*/ 0 w 6291600"/>
              <a:gd name="connsiteY18" fmla="*/ 3392137 h 6858000"/>
              <a:gd name="connsiteX19" fmla="*/ 990794 w 6291600"/>
              <a:gd name="connsiteY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91600" h="6858000">
                <a:moveTo>
                  <a:pt x="6118386" y="0"/>
                </a:moveTo>
                <a:lnTo>
                  <a:pt x="6291600" y="0"/>
                </a:lnTo>
                <a:lnTo>
                  <a:pt x="6291600" y="3392137"/>
                </a:lnTo>
                <a:lnTo>
                  <a:pt x="6291600" y="6830638"/>
                </a:lnTo>
                <a:cubicBezTo>
                  <a:pt x="4405236" y="6830638"/>
                  <a:pt x="2875936" y="5300642"/>
                  <a:pt x="2875936" y="3412659"/>
                </a:cubicBezTo>
                <a:cubicBezTo>
                  <a:pt x="2875936" y="1583960"/>
                  <a:pt x="4312551" y="90447"/>
                  <a:pt x="6118386" y="0"/>
                </a:cubicBezTo>
                <a:close/>
                <a:moveTo>
                  <a:pt x="2239090" y="0"/>
                </a:moveTo>
                <a:lnTo>
                  <a:pt x="4992176" y="0"/>
                </a:lnTo>
                <a:cubicBezTo>
                  <a:pt x="3617912" y="524440"/>
                  <a:pt x="2642481" y="1854541"/>
                  <a:pt x="2642481" y="3412659"/>
                </a:cubicBezTo>
                <a:cubicBezTo>
                  <a:pt x="2642481" y="5004220"/>
                  <a:pt x="3659695" y="6357882"/>
                  <a:pt x="5078780" y="6858000"/>
                </a:cubicBezTo>
                <a:lnTo>
                  <a:pt x="2266439" y="6858000"/>
                </a:lnTo>
                <a:cubicBezTo>
                  <a:pt x="1473331" y="5931490"/>
                  <a:pt x="994732" y="4728319"/>
                  <a:pt x="994732" y="3412659"/>
                </a:cubicBezTo>
                <a:cubicBezTo>
                  <a:pt x="994732" y="2112960"/>
                  <a:pt x="1462696" y="921950"/>
                  <a:pt x="2239090" y="0"/>
                </a:cubicBezTo>
                <a:close/>
                <a:moveTo>
                  <a:pt x="990794" y="0"/>
                </a:moveTo>
                <a:lnTo>
                  <a:pt x="1930681" y="0"/>
                </a:lnTo>
                <a:cubicBezTo>
                  <a:pt x="1194424" y="940952"/>
                  <a:pt x="755253" y="2125121"/>
                  <a:pt x="755253" y="3412659"/>
                </a:cubicBezTo>
                <a:cubicBezTo>
                  <a:pt x="755253" y="4715398"/>
                  <a:pt x="1204301" y="5912489"/>
                  <a:pt x="1956515" y="6858000"/>
                </a:cubicBezTo>
                <a:lnTo>
                  <a:pt x="1039422" y="6858000"/>
                </a:lnTo>
                <a:cubicBezTo>
                  <a:pt x="382185" y="5863845"/>
                  <a:pt x="0" y="4672835"/>
                  <a:pt x="0" y="3392137"/>
                </a:cubicBezTo>
                <a:cubicBezTo>
                  <a:pt x="0" y="2142603"/>
                  <a:pt x="363190" y="978954"/>
                  <a:pt x="990794" y="0"/>
                </a:cubicBez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箭头: V 形 5"/>
          <p:cNvSpPr/>
          <p:nvPr userDrawn="1"/>
        </p:nvSpPr>
        <p:spPr>
          <a:xfrm>
            <a:off x="431800" y="254000"/>
            <a:ext cx="596900" cy="596900"/>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34B4C-4347-4945-B134-372DCE16832F}"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4A9C-D560-4996-A6D5-39CFF5B26E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0.emf"/><Relationship Id="rId18" Type="http://schemas.openxmlformats.org/officeDocument/2006/relationships/oleObject" Target="../embeddings/oleObject16.bin"/><Relationship Id="rId26" Type="http://schemas.openxmlformats.org/officeDocument/2006/relationships/oleObject" Target="../embeddings/oleObject20.bin"/><Relationship Id="rId39" Type="http://schemas.openxmlformats.org/officeDocument/2006/relationships/oleObject" Target="../embeddings/oleObject25.bin"/><Relationship Id="rId3" Type="http://schemas.openxmlformats.org/officeDocument/2006/relationships/image" Target="../media/image13.png"/><Relationship Id="rId21" Type="http://schemas.openxmlformats.org/officeDocument/2006/relationships/image" Target="../media/image24.emf"/><Relationship Id="rId34" Type="http://schemas.openxmlformats.org/officeDocument/2006/relationships/oleObject" Target="../embeddings/oleObject23.bin"/><Relationship Id="rId42" Type="http://schemas.openxmlformats.org/officeDocument/2006/relationships/oleObject" Target="../embeddings/oleObject26.bin"/><Relationship Id="rId7" Type="http://schemas.openxmlformats.org/officeDocument/2006/relationships/image" Target="../media/image17.png"/><Relationship Id="rId12" Type="http://schemas.openxmlformats.org/officeDocument/2006/relationships/oleObject" Target="../embeddings/oleObject13.bin"/><Relationship Id="rId17" Type="http://schemas.openxmlformats.org/officeDocument/2006/relationships/image" Target="../media/image22.emf"/><Relationship Id="rId25" Type="http://schemas.openxmlformats.org/officeDocument/2006/relationships/image" Target="../media/image26.emf"/><Relationship Id="rId33" Type="http://schemas.openxmlformats.org/officeDocument/2006/relationships/image" Target="../media/image31.png"/><Relationship Id="rId38" Type="http://schemas.openxmlformats.org/officeDocument/2006/relationships/image" Target="../media/image34.emf"/><Relationship Id="rId46" Type="http://schemas.openxmlformats.org/officeDocument/2006/relationships/image" Target="../media/image39.emf"/><Relationship Id="rId2" Type="http://schemas.openxmlformats.org/officeDocument/2006/relationships/image" Target="../media/image12.png"/><Relationship Id="rId16" Type="http://schemas.openxmlformats.org/officeDocument/2006/relationships/oleObject" Target="../embeddings/oleObject15.bin"/><Relationship Id="rId20" Type="http://schemas.openxmlformats.org/officeDocument/2006/relationships/oleObject" Target="../embeddings/oleObject17.bin"/><Relationship Id="rId29" Type="http://schemas.openxmlformats.org/officeDocument/2006/relationships/image" Target="../media/image28.emf"/><Relationship Id="rId41"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emf"/><Relationship Id="rId24" Type="http://schemas.openxmlformats.org/officeDocument/2006/relationships/oleObject" Target="../embeddings/oleObject19.bin"/><Relationship Id="rId32" Type="http://schemas.openxmlformats.org/officeDocument/2006/relationships/image" Target="../media/image30.emf"/><Relationship Id="rId37" Type="http://schemas.openxmlformats.org/officeDocument/2006/relationships/oleObject" Target="../embeddings/oleObject24.bin"/><Relationship Id="rId40" Type="http://schemas.openxmlformats.org/officeDocument/2006/relationships/image" Target="../media/image35.emf"/><Relationship Id="rId45" Type="http://schemas.openxmlformats.org/officeDocument/2006/relationships/oleObject" Target="../embeddings/oleObject27.bin"/><Relationship Id="rId5" Type="http://schemas.openxmlformats.org/officeDocument/2006/relationships/image" Target="../media/image15.png"/><Relationship Id="rId15" Type="http://schemas.openxmlformats.org/officeDocument/2006/relationships/image" Target="../media/image21.emf"/><Relationship Id="rId23" Type="http://schemas.openxmlformats.org/officeDocument/2006/relationships/image" Target="../media/image25.emf"/><Relationship Id="rId28" Type="http://schemas.openxmlformats.org/officeDocument/2006/relationships/oleObject" Target="../embeddings/oleObject21.bin"/><Relationship Id="rId36" Type="http://schemas.openxmlformats.org/officeDocument/2006/relationships/image" Target="../media/image33.png"/><Relationship Id="rId10" Type="http://schemas.openxmlformats.org/officeDocument/2006/relationships/oleObject" Target="../embeddings/oleObject12.bin"/><Relationship Id="rId19" Type="http://schemas.openxmlformats.org/officeDocument/2006/relationships/image" Target="../media/image23.emf"/><Relationship Id="rId31" Type="http://schemas.openxmlformats.org/officeDocument/2006/relationships/oleObject" Target="../embeddings/oleObject22.bin"/><Relationship Id="rId44" Type="http://schemas.openxmlformats.org/officeDocument/2006/relationships/image" Target="../media/image38.png"/><Relationship Id="rId4" Type="http://schemas.openxmlformats.org/officeDocument/2006/relationships/image" Target="../media/image14.png"/><Relationship Id="rId9" Type="http://schemas.openxmlformats.org/officeDocument/2006/relationships/image" Target="../media/image18.emf"/><Relationship Id="rId14" Type="http://schemas.openxmlformats.org/officeDocument/2006/relationships/oleObject" Target="../embeddings/oleObject14.bin"/><Relationship Id="rId22" Type="http://schemas.openxmlformats.org/officeDocument/2006/relationships/oleObject" Target="../embeddings/oleObject18.bin"/><Relationship Id="rId27" Type="http://schemas.openxmlformats.org/officeDocument/2006/relationships/image" Target="../media/image27.emf"/><Relationship Id="rId30" Type="http://schemas.openxmlformats.org/officeDocument/2006/relationships/image" Target="../media/image29.png"/><Relationship Id="rId35" Type="http://schemas.openxmlformats.org/officeDocument/2006/relationships/image" Target="../media/image32.emf"/><Relationship Id="rId43" Type="http://schemas.openxmlformats.org/officeDocument/2006/relationships/image" Target="../media/image3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667968" y="324651"/>
            <a:ext cx="4062342" cy="300975"/>
          </a:xfrm>
          <a:prstGeom prst="rect">
            <a:avLst/>
          </a:prstGeom>
          <a:solidFill>
            <a:srgbClr val="3E538E"/>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3-5</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12" name="图片占位符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9469" r="19469"/>
          <a:stretch>
            <a:fillRect/>
          </a:stretch>
        </p:blipFill>
        <p:spPr/>
      </p:pic>
      <p:grpSp>
        <p:nvGrpSpPr>
          <p:cNvPr id="18" name="组合 17"/>
          <p:cNvGrpSpPr/>
          <p:nvPr/>
        </p:nvGrpSpPr>
        <p:grpSpPr>
          <a:xfrm>
            <a:off x="528302" y="2350802"/>
            <a:ext cx="5846818" cy="2374759"/>
            <a:chOff x="6147269" y="2844265"/>
            <a:chExt cx="5112385" cy="2076459"/>
          </a:xfrm>
        </p:grpSpPr>
        <p:grpSp>
          <p:nvGrpSpPr>
            <p:cNvPr id="19" name="组合 18"/>
            <p:cNvGrpSpPr/>
            <p:nvPr/>
          </p:nvGrpSpPr>
          <p:grpSpPr>
            <a:xfrm>
              <a:off x="6147269" y="3331609"/>
              <a:ext cx="5033250" cy="1589115"/>
              <a:chOff x="-4714868" y="2110674"/>
              <a:chExt cx="5033250" cy="1589115"/>
            </a:xfrm>
          </p:grpSpPr>
          <p:sp>
            <p:nvSpPr>
              <p:cNvPr id="21" name="矩形: 圆角 20"/>
              <p:cNvSpPr/>
              <p:nvPr/>
            </p:nvSpPr>
            <p:spPr>
              <a:xfrm>
                <a:off x="-4648332" y="3345066"/>
                <a:ext cx="3562392" cy="354723"/>
              </a:xfrm>
              <a:prstGeom prst="roundRect">
                <a:avLst>
                  <a:gd name="adj" fmla="val 50000"/>
                </a:avLst>
              </a:prstGeom>
              <a:solidFill>
                <a:srgbClr val="3E53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2" name="组合 21"/>
              <p:cNvGrpSpPr/>
              <p:nvPr/>
            </p:nvGrpSpPr>
            <p:grpSpPr>
              <a:xfrm>
                <a:off x="-4714868" y="2110674"/>
                <a:ext cx="5033250" cy="990997"/>
                <a:chOff x="-4714868" y="2110674"/>
                <a:chExt cx="5033250" cy="990997"/>
              </a:xfrm>
            </p:grpSpPr>
            <p:sp>
              <p:nvSpPr>
                <p:cNvPr id="23" name="文本框 22"/>
                <p:cNvSpPr txBox="1"/>
                <p:nvPr/>
              </p:nvSpPr>
              <p:spPr>
                <a:xfrm>
                  <a:off x="-4714868" y="2808615"/>
                  <a:ext cx="5033249" cy="293056"/>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4" name="直接连接符 23"/>
                <p:cNvCxnSpPr/>
                <p:nvPr/>
              </p:nvCxnSpPr>
              <p:spPr>
                <a:xfrm>
                  <a:off x="-4634728" y="2789746"/>
                  <a:ext cx="49531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5</a:t>
                  </a:r>
                  <a:r>
                    <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节 核力与结合能</a:t>
                  </a:r>
                </a:p>
                <a:p>
                  <a:pPr marL="0" lvl="0" indent="0" algn="dist">
                    <a:buNone/>
                    <a:defRPr/>
                  </a:pPr>
                  <a:endPar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20"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19</a:t>
              </a: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章  原子核</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p:cNvGraphicFramePr>
            <a:graphicFrameLocks noChangeAspect="1"/>
          </p:cNvGraphicFramePr>
          <p:nvPr/>
        </p:nvGraphicFramePr>
        <p:xfrm>
          <a:off x="2504014" y="2499931"/>
          <a:ext cx="3058211" cy="964717"/>
        </p:xfrm>
        <a:graphic>
          <a:graphicData uri="http://schemas.openxmlformats.org/presentationml/2006/ole">
            <mc:AlternateContent xmlns:mc="http://schemas.openxmlformats.org/markup-compatibility/2006">
              <mc:Choice xmlns:v="urn:schemas-microsoft-com:vml" Requires="v">
                <p:oleObj r:id="rId2" imgW="1371600" imgH="482600" progId="Equation.DSMT4">
                  <p:embed/>
                </p:oleObj>
              </mc:Choice>
              <mc:Fallback>
                <p:oleObj r:id="rId2" imgW="1371600" imgH="482600" progId="Equation.DSMT4">
                  <p:embed/>
                  <p:pic>
                    <p:nvPicPr>
                      <p:cNvPr id="0" name="Object 6"/>
                      <p:cNvPicPr/>
                      <p:nvPr/>
                    </p:nvPicPr>
                    <p:blipFill>
                      <a:blip r:embed="rId3"/>
                      <a:stretch>
                        <a:fillRect/>
                      </a:stretch>
                    </p:blipFill>
                    <p:spPr>
                      <a:xfrm>
                        <a:off x="2504014" y="2499931"/>
                        <a:ext cx="3058211" cy="964717"/>
                      </a:xfrm>
                      <a:prstGeom prst="rect">
                        <a:avLst/>
                      </a:prstGeom>
                      <a:noFill/>
                      <a:ln w="38100">
                        <a:noFill/>
                        <a:miter/>
                      </a:ln>
                    </p:spPr>
                  </p:pic>
                </p:oleObj>
              </mc:Fallback>
            </mc:AlternateContent>
          </a:graphicData>
        </a:graphic>
      </p:graphicFrame>
      <p:sp>
        <p:nvSpPr>
          <p:cNvPr id="3" name="Text Box 7"/>
          <p:cNvSpPr txBox="1"/>
          <p:nvPr/>
        </p:nvSpPr>
        <p:spPr>
          <a:xfrm>
            <a:off x="661246" y="1052513"/>
            <a:ext cx="10857653" cy="1140505"/>
          </a:xfrm>
          <a:prstGeom prst="rect">
            <a:avLst/>
          </a:prstGeom>
          <a:noFill/>
          <a:ln w="9525">
            <a:noFill/>
          </a:ln>
        </p:spPr>
        <p:txBody>
          <a:bodyPr wrap="square">
            <a:spAutoFit/>
          </a:bodyPr>
          <a:lstStyle/>
          <a:p>
            <a:pPr defTabSz="1219200">
              <a:lnSpc>
                <a:spcPct val="150000"/>
              </a:lnSpc>
              <a:spcBef>
                <a:spcPct val="50000"/>
              </a:spcBef>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当核子结合成原子核时要放出一定能量；原子核分解成核子时，要吸收同样的能量。这个能量叫做原子核的结合能。</a:t>
            </a:r>
          </a:p>
        </p:txBody>
      </p:sp>
      <p:sp>
        <p:nvSpPr>
          <p:cNvPr id="4" name="Rectangle 9"/>
          <p:cNvSpPr>
            <a:spLocks noChangeArrowheads="1"/>
          </p:cNvSpPr>
          <p:nvPr/>
        </p:nvSpPr>
        <p:spPr bwMode="auto">
          <a:xfrm>
            <a:off x="660400" y="3771561"/>
            <a:ext cx="10237532" cy="1140505"/>
          </a:xfrm>
          <a:prstGeom prst="rect">
            <a:avLst/>
          </a:prstGeom>
          <a:noFill/>
          <a:ln w="9525">
            <a:noFill/>
            <a:miter lim="800000"/>
          </a:ln>
        </p:spPr>
        <p:txBody>
          <a:bodyPr wrap="square" anchor="ctr">
            <a:spAutoFit/>
          </a:bodyPr>
          <a:lstStyle/>
          <a:p>
            <a:pPr defTabSz="1219200" fontAlgn="base">
              <a:lnSpc>
                <a:spcPct val="150000"/>
              </a:lnSpc>
              <a:spcBef>
                <a:spcPct val="0"/>
              </a:spcBef>
              <a:spcAft>
                <a:spcPct val="0"/>
              </a:spcAft>
              <a:defRPr/>
            </a:pPr>
            <a:r>
              <a:rPr kumimoji="1"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1"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结合能并不是由于核子结合成原子核而具有的能量，而是为把核子分开而需要的能量。</a:t>
            </a:r>
          </a:p>
        </p:txBody>
      </p:sp>
      <p:sp>
        <p:nvSpPr>
          <p:cNvPr id="5" name="Text Box 10"/>
          <p:cNvSpPr txBox="1"/>
          <p:nvPr/>
        </p:nvSpPr>
        <p:spPr>
          <a:xfrm>
            <a:off x="661247" y="5218980"/>
            <a:ext cx="11067710" cy="586507"/>
          </a:xfrm>
          <a:prstGeom prst="rect">
            <a:avLst/>
          </a:prstGeom>
          <a:noFill/>
          <a:ln w="9525">
            <a:noFill/>
          </a:ln>
        </p:spPr>
        <p:txBody>
          <a:bodyPr wrap="square">
            <a:spAutoFit/>
          </a:bodyPr>
          <a:lstStyle/>
          <a:p>
            <a:pPr defTabSz="1219200">
              <a:lnSpc>
                <a:spcPct val="150000"/>
              </a:lnSpc>
              <a:spcBef>
                <a:spcPct val="50000"/>
              </a:spcBef>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3.</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比结合能：结合能与核子数之比，称做为比结合能。也叫平均结合能。</a:t>
            </a:r>
          </a:p>
        </p:txBody>
      </p:sp>
      <p:sp>
        <p:nvSpPr>
          <p:cNvPr id="8" name="文本框 7"/>
          <p:cNvSpPr txBox="1"/>
          <p:nvPr/>
        </p:nvSpPr>
        <p:spPr>
          <a:xfrm>
            <a:off x="1094014" y="280202"/>
            <a:ext cx="428835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四、结合能和比结合能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p:cNvSpPr txBox="1"/>
          <p:nvPr/>
        </p:nvSpPr>
        <p:spPr>
          <a:xfrm>
            <a:off x="660400" y="1259877"/>
            <a:ext cx="10858500" cy="1140505"/>
          </a:xfrm>
          <a:prstGeom prst="rect">
            <a:avLst/>
          </a:prstGeom>
          <a:noFill/>
          <a:ln w="9525">
            <a:noFill/>
          </a:ln>
        </p:spPr>
        <p:txBody>
          <a:bodyPr wrap="square">
            <a:spAutoFit/>
          </a:bodyPr>
          <a:lstStyle/>
          <a:p>
            <a:pPr defTabSz="1219200">
              <a:lnSpc>
                <a:spcPct val="150000"/>
              </a:lnSpc>
              <a:spcBef>
                <a:spcPct val="50000"/>
              </a:spcBef>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4.</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原子核越大，它的结合能越高。因此，有意义的是它的结合能与核子数之比，称作比结合能也叫平均结合能。</a:t>
            </a:r>
          </a:p>
        </p:txBody>
      </p:sp>
      <p:pic>
        <p:nvPicPr>
          <p:cNvPr id="4" name="Picture 10" descr="比结合能"/>
          <p:cNvPicPr>
            <a:picLocks noChangeAspect="1"/>
          </p:cNvPicPr>
          <p:nvPr/>
        </p:nvPicPr>
        <p:blipFill>
          <a:blip r:embed="rId2"/>
          <a:stretch>
            <a:fillRect/>
          </a:stretch>
        </p:blipFill>
        <p:spPr>
          <a:xfrm>
            <a:off x="4235830" y="3211430"/>
            <a:ext cx="3935714" cy="3025999"/>
          </a:xfrm>
          <a:prstGeom prst="rect">
            <a:avLst/>
          </a:prstGeom>
          <a:noFill/>
          <a:ln w="9525">
            <a:noFill/>
          </a:ln>
        </p:spPr>
      </p:pic>
      <p:sp>
        <p:nvSpPr>
          <p:cNvPr id="7" name="Text Box 11"/>
          <p:cNvSpPr txBox="1"/>
          <p:nvPr/>
        </p:nvSpPr>
        <p:spPr>
          <a:xfrm>
            <a:off x="693654" y="2564449"/>
            <a:ext cx="10572372" cy="461665"/>
          </a:xfrm>
          <a:prstGeom prst="rect">
            <a:avLst/>
          </a:prstGeom>
          <a:noFill/>
          <a:ln w="9525">
            <a:noFill/>
          </a:ln>
        </p:spPr>
        <p:txBody>
          <a:bodyPr wrap="square">
            <a:spAutoFit/>
          </a:bodyPr>
          <a:lstStyle/>
          <a:p>
            <a:pPr defTabSz="1219200">
              <a:spcBef>
                <a:spcPct val="50000"/>
              </a:spcBef>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5.</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比结合能越大，表示原子核中核子结合得越牢固，原子核越稳定。</a:t>
            </a:r>
          </a:p>
        </p:txBody>
      </p:sp>
      <p:sp>
        <p:nvSpPr>
          <p:cNvPr id="5" name="文本框 4"/>
          <p:cNvSpPr txBox="1"/>
          <p:nvPr/>
        </p:nvSpPr>
        <p:spPr>
          <a:xfrm>
            <a:off x="1094014" y="280202"/>
            <a:ext cx="428835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四、结合能和比结合能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030"/>
          <p:cNvSpPr txBox="1"/>
          <p:nvPr/>
        </p:nvSpPr>
        <p:spPr>
          <a:xfrm>
            <a:off x="4411069" y="1905608"/>
            <a:ext cx="6537019" cy="1140505"/>
          </a:xfrm>
          <a:prstGeom prst="rect">
            <a:avLst/>
          </a:prstGeom>
          <a:noFill/>
          <a:ln w="9525">
            <a:noFill/>
          </a:ln>
        </p:spPr>
        <p:txBody>
          <a:bodyPr>
            <a:spAutoFit/>
          </a:bodyPr>
          <a:lstStyle/>
          <a:p>
            <a:pPr defTabSz="1219200">
              <a:lnSpc>
                <a:spcPct val="150000"/>
              </a:lnSpc>
              <a:spcBef>
                <a:spcPct val="50000"/>
              </a:spcBef>
            </a:pP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从相对论得出，物体的能量和质量之间存在如下密切联系。</a:t>
            </a:r>
          </a:p>
        </p:txBody>
      </p:sp>
      <p:graphicFrame>
        <p:nvGraphicFramePr>
          <p:cNvPr id="18434" name="Object 4"/>
          <p:cNvGraphicFramePr>
            <a:graphicFrameLocks noChangeAspect="1"/>
          </p:cNvGraphicFramePr>
          <p:nvPr/>
        </p:nvGraphicFramePr>
        <p:xfrm>
          <a:off x="5763448" y="3284895"/>
          <a:ext cx="2324696" cy="864635"/>
        </p:xfrm>
        <a:graphic>
          <a:graphicData uri="http://schemas.openxmlformats.org/presentationml/2006/ole">
            <mc:AlternateContent xmlns:mc="http://schemas.openxmlformats.org/markup-compatibility/2006">
              <mc:Choice xmlns:v="urn:schemas-microsoft-com:vml" Requires="v">
                <p:oleObj r:id="rId2" imgW="546100" imgH="203200" progId="Equation.3">
                  <p:embed/>
                </p:oleObj>
              </mc:Choice>
              <mc:Fallback>
                <p:oleObj r:id="rId2" imgW="546100" imgH="203200" progId="Equation.3">
                  <p:embed/>
                  <p:pic>
                    <p:nvPicPr>
                      <p:cNvPr id="0" name="Object 4"/>
                      <p:cNvPicPr/>
                      <p:nvPr/>
                    </p:nvPicPr>
                    <p:blipFill>
                      <a:blip r:embed="rId3"/>
                      <a:stretch>
                        <a:fillRect/>
                      </a:stretch>
                    </p:blipFill>
                    <p:spPr>
                      <a:xfrm>
                        <a:off x="5763448" y="3284895"/>
                        <a:ext cx="2324696" cy="864635"/>
                      </a:xfrm>
                      <a:prstGeom prst="rect">
                        <a:avLst/>
                      </a:prstGeom>
                      <a:noFill/>
                      <a:ln w="9525" cap="flat" cmpd="sng">
                        <a:solidFill>
                          <a:srgbClr val="0070C0"/>
                        </a:solidFill>
                        <a:prstDash val="solid"/>
                        <a:miter/>
                        <a:headEnd type="none" w="med" len="med"/>
                        <a:tailEnd type="none" w="med" len="med"/>
                      </a:ln>
                    </p:spPr>
                  </p:pic>
                </p:oleObj>
              </mc:Fallback>
            </mc:AlternateContent>
          </a:graphicData>
        </a:graphic>
      </p:graphicFrame>
      <p:sp>
        <p:nvSpPr>
          <p:cNvPr id="5" name="Text Box 1033"/>
          <p:cNvSpPr txBox="1">
            <a:spLocks noChangeArrowheads="1"/>
          </p:cNvSpPr>
          <p:nvPr/>
        </p:nvSpPr>
        <p:spPr bwMode="auto">
          <a:xfrm>
            <a:off x="4411069" y="4472465"/>
            <a:ext cx="6796727" cy="1140505"/>
          </a:xfrm>
          <a:prstGeom prst="rect">
            <a:avLst/>
          </a:prstGeom>
          <a:no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lnSpc>
                <a:spcPct val="150000"/>
              </a:lnSpc>
              <a:spcBef>
                <a:spcPct val="50000"/>
              </a:spcBef>
              <a:spcAft>
                <a:spcPct val="0"/>
              </a:spcAft>
              <a:defRPr/>
            </a:pPr>
            <a:r>
              <a:rPr lang="zh-CN" altLang="en-US" sz="2400" dirty="0">
                <a:latin typeface="Arial" panose="020B0604020202020204" pitchFamily="34" charset="0"/>
                <a:ea typeface="思源黑体 CN Regular" panose="020B0500000000000000" pitchFamily="34" charset="-122"/>
                <a:cs typeface="Helvetica"/>
                <a:sym typeface="Arial" panose="020B0604020202020204" pitchFamily="34" charset="0"/>
              </a:rPr>
              <a:t>表明：物体具有的能量与它的质量之间存在着简单的正比关系。</a:t>
            </a:r>
          </a:p>
        </p:txBody>
      </p:sp>
      <p:graphicFrame>
        <p:nvGraphicFramePr>
          <p:cNvPr id="18437" name="Object 3"/>
          <p:cNvGraphicFramePr>
            <a:graphicFrameLocks noChangeAspect="1"/>
          </p:cNvGraphicFramePr>
          <p:nvPr/>
        </p:nvGraphicFramePr>
        <p:xfrm>
          <a:off x="1093788" y="2141538"/>
          <a:ext cx="2627312" cy="3092450"/>
        </p:xfrm>
        <a:graphic>
          <a:graphicData uri="http://schemas.openxmlformats.org/presentationml/2006/ole">
            <mc:AlternateContent xmlns:mc="http://schemas.openxmlformats.org/markup-compatibility/2006">
              <mc:Choice xmlns:v="urn:schemas-microsoft-com:vml" Requires="v">
                <p:oleObj r:id="rId4" imgW="638175" imgH="952500" progId="MSPhotoEd.3">
                  <p:embed/>
                </p:oleObj>
              </mc:Choice>
              <mc:Fallback>
                <p:oleObj r:id="rId4" imgW="638175" imgH="952500" progId="MSPhotoEd.3">
                  <p:embed/>
                  <p:pic>
                    <p:nvPicPr>
                      <p:cNvPr id="0" name="Object 3"/>
                      <p:cNvPicPr/>
                      <p:nvPr/>
                    </p:nvPicPr>
                    <p:blipFill>
                      <a:blip r:embed="rId5">
                        <a:lum contrast="35999"/>
                      </a:blip>
                      <a:stretch>
                        <a:fillRect/>
                      </a:stretch>
                    </p:blipFill>
                    <p:spPr>
                      <a:xfrm>
                        <a:off x="1093788" y="2141538"/>
                        <a:ext cx="2627312" cy="3092450"/>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sp>
        <p:nvSpPr>
          <p:cNvPr id="8" name="文本框 7"/>
          <p:cNvSpPr txBox="1"/>
          <p:nvPr/>
        </p:nvSpPr>
        <p:spPr>
          <a:xfrm>
            <a:off x="1094014" y="280202"/>
            <a:ext cx="4698722"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五、爱因斯坦的质能方程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p:cTn id="7" dur="500" fill="hold"/>
                                        <p:tgtEl>
                                          <p:spTgt spid="18433"/>
                                        </p:tgtEl>
                                        <p:attrNameLst>
                                          <p:attrName>ppt_w</p:attrName>
                                        </p:attrNameLst>
                                      </p:cBhvr>
                                      <p:tavLst>
                                        <p:tav tm="0">
                                          <p:val>
                                            <p:fltVal val="0"/>
                                          </p:val>
                                        </p:tav>
                                        <p:tav tm="100000">
                                          <p:val>
                                            <p:strVal val="#ppt_w"/>
                                          </p:val>
                                        </p:tav>
                                      </p:tavLst>
                                    </p:anim>
                                    <p:anim calcmode="lin" valueType="num">
                                      <p:cBhvr>
                                        <p:cTn id="8" dur="500" fill="hold"/>
                                        <p:tgtEl>
                                          <p:spTgt spid="18433"/>
                                        </p:tgtEl>
                                        <p:attrNameLst>
                                          <p:attrName>ppt_h</p:attrName>
                                        </p:attrNameLst>
                                      </p:cBhvr>
                                      <p:tavLst>
                                        <p:tav tm="0">
                                          <p:val>
                                            <p:fltVal val="0"/>
                                          </p:val>
                                        </p:tav>
                                        <p:tav tm="100000">
                                          <p:val>
                                            <p:strVal val="#ppt_h"/>
                                          </p:val>
                                        </p:tav>
                                      </p:tavLst>
                                    </p:anim>
                                    <p:animEffect transition="in" filter="fade">
                                      <p:cBhvr>
                                        <p:cTn id="9" dur="500"/>
                                        <p:tgtEl>
                                          <p:spTgt spid="18433"/>
                                        </p:tgtEl>
                                      </p:cBhvr>
                                    </p:animEffect>
                                  </p:childTnLst>
                                </p:cTn>
                              </p:par>
                              <p:par>
                                <p:cTn id="10" presetID="53" presetClass="entr" presetSubtype="16" fill="hold" nodeType="with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p:cTn id="12" dur="500" fill="hold"/>
                                        <p:tgtEl>
                                          <p:spTgt spid="18434"/>
                                        </p:tgtEl>
                                        <p:attrNameLst>
                                          <p:attrName>ppt_w</p:attrName>
                                        </p:attrNameLst>
                                      </p:cBhvr>
                                      <p:tavLst>
                                        <p:tav tm="0">
                                          <p:val>
                                            <p:fltVal val="0"/>
                                          </p:val>
                                        </p:tav>
                                        <p:tav tm="100000">
                                          <p:val>
                                            <p:strVal val="#ppt_w"/>
                                          </p:val>
                                        </p:tav>
                                      </p:tavLst>
                                    </p:anim>
                                    <p:anim calcmode="lin" valueType="num">
                                      <p:cBhvr>
                                        <p:cTn id="13" dur="500" fill="hold"/>
                                        <p:tgtEl>
                                          <p:spTgt spid="18434"/>
                                        </p:tgtEl>
                                        <p:attrNameLst>
                                          <p:attrName>ppt_h</p:attrName>
                                        </p:attrNameLst>
                                      </p:cBhvr>
                                      <p:tavLst>
                                        <p:tav tm="0">
                                          <p:val>
                                            <p:fltVal val="0"/>
                                          </p:val>
                                        </p:tav>
                                        <p:tav tm="100000">
                                          <p:val>
                                            <p:strVal val="#ppt_h"/>
                                          </p:val>
                                        </p:tav>
                                      </p:tavLst>
                                    </p:anim>
                                    <p:animEffect transition="in" filter="fade">
                                      <p:cBhvr>
                                        <p:cTn id="14" dur="500"/>
                                        <p:tgtEl>
                                          <p:spTgt spid="184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18437"/>
                                        </p:tgtEl>
                                        <p:attrNameLst>
                                          <p:attrName>style.visibility</p:attrName>
                                        </p:attrNameLst>
                                      </p:cBhvr>
                                      <p:to>
                                        <p:strVal val="visible"/>
                                      </p:to>
                                    </p:set>
                                    <p:anim calcmode="lin" valueType="num">
                                      <p:cBhvr>
                                        <p:cTn id="22" dur="500" fill="hold"/>
                                        <p:tgtEl>
                                          <p:spTgt spid="18437"/>
                                        </p:tgtEl>
                                        <p:attrNameLst>
                                          <p:attrName>ppt_w</p:attrName>
                                        </p:attrNameLst>
                                      </p:cBhvr>
                                      <p:tavLst>
                                        <p:tav tm="0">
                                          <p:val>
                                            <p:fltVal val="0"/>
                                          </p:val>
                                        </p:tav>
                                        <p:tav tm="100000">
                                          <p:val>
                                            <p:strVal val="#ppt_w"/>
                                          </p:val>
                                        </p:tav>
                                      </p:tavLst>
                                    </p:anim>
                                    <p:anim calcmode="lin" valueType="num">
                                      <p:cBhvr>
                                        <p:cTn id="23" dur="500" fill="hold"/>
                                        <p:tgtEl>
                                          <p:spTgt spid="18437"/>
                                        </p:tgtEl>
                                        <p:attrNameLst>
                                          <p:attrName>ppt_h</p:attrName>
                                        </p:attrNameLst>
                                      </p:cBhvr>
                                      <p:tavLst>
                                        <p:tav tm="0">
                                          <p:val>
                                            <p:fltVal val="0"/>
                                          </p:val>
                                        </p:tav>
                                        <p:tav tm="100000">
                                          <p:val>
                                            <p:strVal val="#ppt_h"/>
                                          </p:val>
                                        </p:tav>
                                      </p:tavLst>
                                    </p:anim>
                                    <p:animEffect transition="in" filter="fade">
                                      <p:cBhvr>
                                        <p:cTn id="24"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p:nvPr/>
        </p:nvSpPr>
        <p:spPr>
          <a:xfrm>
            <a:off x="660400" y="1639552"/>
            <a:ext cx="9551247" cy="531107"/>
          </a:xfrm>
          <a:prstGeom prst="rect">
            <a:avLst/>
          </a:prstGeom>
          <a:noFill/>
          <a:ln w="9525">
            <a:noFill/>
          </a:ln>
        </p:spPr>
        <p:txBody>
          <a:bodyPr wrap="square">
            <a:spAutoFit/>
          </a:bodyPr>
          <a:lstStyle/>
          <a:p>
            <a:pPr defTabSz="1219200">
              <a:lnSpc>
                <a:spcPct val="130000"/>
              </a:lnSpc>
              <a:spcBef>
                <a:spcPct val="50000"/>
              </a:spcBef>
            </a:pPr>
            <a:r>
              <a:rPr lang="en-US" altLang="zh-CN" sz="2400"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把组成原子核的核子的质量与原子核的质量之差叫做核的质量亏损。</a:t>
            </a:r>
          </a:p>
        </p:txBody>
      </p:sp>
      <p:sp>
        <p:nvSpPr>
          <p:cNvPr id="3" name="Text Box 4"/>
          <p:cNvSpPr txBox="1"/>
          <p:nvPr/>
        </p:nvSpPr>
        <p:spPr>
          <a:xfrm>
            <a:off x="660400" y="2424003"/>
            <a:ext cx="9954260" cy="503408"/>
          </a:xfrm>
          <a:prstGeom prst="rect">
            <a:avLst/>
          </a:prstGeom>
          <a:noFill/>
          <a:ln w="9525">
            <a:noFill/>
          </a:ln>
        </p:spPr>
        <p:txBody>
          <a:bodyPr wrap="square">
            <a:spAutoFit/>
          </a:bodyPr>
          <a:lstStyle/>
          <a:p>
            <a:pPr defTabSz="1219200">
              <a:lnSpc>
                <a:spcPct val="120000"/>
              </a:lnSpc>
              <a:spcBef>
                <a:spcPct val="50000"/>
              </a:spcBef>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核子在结合成原子核时出现质量亏损，所以要放出能量，大小为：</a:t>
            </a:r>
          </a:p>
        </p:txBody>
      </p:sp>
      <p:graphicFrame>
        <p:nvGraphicFramePr>
          <p:cNvPr id="4" name="Object 4"/>
          <p:cNvGraphicFramePr>
            <a:graphicFrameLocks noChangeAspect="1"/>
          </p:cNvGraphicFramePr>
          <p:nvPr/>
        </p:nvGraphicFramePr>
        <p:xfrm>
          <a:off x="3828314" y="4426657"/>
          <a:ext cx="2815605" cy="791791"/>
        </p:xfrm>
        <a:graphic>
          <a:graphicData uri="http://schemas.openxmlformats.org/presentationml/2006/ole">
            <mc:AlternateContent xmlns:mc="http://schemas.openxmlformats.org/markup-compatibility/2006">
              <mc:Choice xmlns:v="urn:schemas-microsoft-com:vml" Requires="v">
                <p:oleObj r:id="rId2" imgW="723900" imgH="203200" progId="Equation.3">
                  <p:embed/>
                </p:oleObj>
              </mc:Choice>
              <mc:Fallback>
                <p:oleObj r:id="rId2" imgW="723900" imgH="203200" progId="Equation.3">
                  <p:embed/>
                  <p:pic>
                    <p:nvPicPr>
                      <p:cNvPr id="0" name="Object 4"/>
                      <p:cNvPicPr/>
                      <p:nvPr/>
                    </p:nvPicPr>
                    <p:blipFill>
                      <a:blip r:embed="rId3"/>
                      <a:stretch>
                        <a:fillRect/>
                      </a:stretch>
                    </p:blipFill>
                    <p:spPr>
                      <a:xfrm>
                        <a:off x="3828314" y="4426657"/>
                        <a:ext cx="2815605" cy="791791"/>
                      </a:xfrm>
                      <a:prstGeom prst="rect">
                        <a:avLst/>
                      </a:prstGeom>
                      <a:noFill/>
                      <a:ln w="9525" cap="flat" cmpd="sng">
                        <a:solidFill>
                          <a:srgbClr val="0070C0"/>
                        </a:solidFill>
                        <a:prstDash val="solid"/>
                        <a:miter/>
                        <a:headEnd type="none" w="med" len="med"/>
                        <a:tailEnd type="none" w="med" len="med"/>
                      </a:ln>
                    </p:spPr>
                  </p:pic>
                </p:oleObj>
              </mc:Fallback>
            </mc:AlternateContent>
          </a:graphicData>
        </a:graphic>
      </p:graphicFrame>
      <p:sp>
        <p:nvSpPr>
          <p:cNvPr id="7" name="文本框 6"/>
          <p:cNvSpPr txBox="1"/>
          <p:nvPr/>
        </p:nvSpPr>
        <p:spPr>
          <a:xfrm>
            <a:off x="1094014" y="2802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六、质量亏损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094014" y="2869997"/>
            <a:ext cx="7829221" cy="2123658"/>
          </a:xfrm>
          <a:prstGeom prst="rect">
            <a:avLst/>
          </a:prstGeom>
          <a:solidFill>
            <a:schemeClr val="bg1"/>
          </a:solid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中子的质量 </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=1.6749×10</a:t>
            </a:r>
            <a:r>
              <a:rPr lang="zh-CN" alt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Kg </a:t>
            </a:r>
          </a:p>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质子的质量 </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1.6726×10</a:t>
            </a:r>
            <a:r>
              <a:rPr lang="zh-CN" alt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Kg </a:t>
            </a:r>
          </a:p>
          <a:p>
            <a:pPr defTabSz="1219200" eaLnBrk="1" fontAlgn="base" hangingPunct="1">
              <a:spcBef>
                <a:spcPct val="50000"/>
              </a:spcBef>
              <a:spcAft>
                <a:spcPct val="0"/>
              </a:spcAft>
              <a:defRPr/>
            </a:pPr>
            <a:r>
              <a:rPr lang="zh-CN" altLang="en-US" sz="2400" b="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氘核的质量 </a:t>
            </a:r>
            <a:r>
              <a:rPr lang="en-US" sz="2400" b="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3.3436×10</a:t>
            </a:r>
            <a:r>
              <a:rPr lang="zh-CN" altLang="en-US" sz="2400" b="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sz="2400" b="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Kg </a:t>
            </a:r>
            <a:endPar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中子和质子的质量和 </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3.3475×10</a:t>
            </a:r>
            <a:r>
              <a:rPr lang="zh-CN" alt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Kg  </a:t>
            </a:r>
          </a:p>
        </p:txBody>
      </p:sp>
      <p:sp>
        <p:nvSpPr>
          <p:cNvPr id="12" name="Text Box 5"/>
          <p:cNvSpPr txBox="1">
            <a:spLocks noChangeArrowheads="1"/>
          </p:cNvSpPr>
          <p:nvPr/>
        </p:nvSpPr>
        <p:spPr bwMode="auto">
          <a:xfrm>
            <a:off x="3325656" y="5205569"/>
            <a:ext cx="6106285" cy="522131"/>
          </a:xfrm>
          <a:prstGeom prst="rect">
            <a:avLst/>
          </a:prstGeom>
          <a:no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795"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质量差△</a:t>
            </a:r>
            <a:r>
              <a:rPr lang="en-US" sz="2795" i="1"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a:t>
            </a:r>
            <a:r>
              <a:rPr lang="en-US" sz="2795"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 0.0039×10</a:t>
            </a:r>
            <a:r>
              <a:rPr lang="zh-CN" altLang="en-US" sz="2795" baseline="3000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795" baseline="3000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sz="2795" i="1"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Kg</a:t>
            </a:r>
          </a:p>
        </p:txBody>
      </p:sp>
      <p:sp>
        <p:nvSpPr>
          <p:cNvPr id="13" name="Text Box 7"/>
          <p:cNvSpPr txBox="1">
            <a:spLocks noChangeArrowheads="1"/>
          </p:cNvSpPr>
          <p:nvPr/>
        </p:nvSpPr>
        <p:spPr bwMode="auto">
          <a:xfrm>
            <a:off x="1195614" y="5205302"/>
            <a:ext cx="1833880" cy="522131"/>
          </a:xfrm>
          <a:prstGeom prst="rect">
            <a:avLst/>
          </a:prstGeom>
          <a:noFill/>
          <a:ln>
            <a:noFill/>
          </a:ln>
        </p:spPr>
        <p:txBody>
          <a:bodyPr wrap="square">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795" dirty="0">
                <a:solidFill>
                  <a:srgbClr val="0070C0"/>
                </a:solidFill>
                <a:latin typeface="Arial" panose="020B0604020202020204" pitchFamily="34" charset="0"/>
                <a:ea typeface="思源黑体 CN Regular" panose="020B0500000000000000" pitchFamily="34" charset="-122"/>
                <a:cs typeface="Helvetica"/>
                <a:sym typeface="Arial" panose="020B0604020202020204" pitchFamily="34" charset="0"/>
              </a:rPr>
              <a:t>质量亏损</a:t>
            </a:r>
            <a:r>
              <a:rPr lang="en-US" sz="2795" dirty="0">
                <a:solidFill>
                  <a:srgbClr val="0070C0"/>
                </a:solidFill>
                <a:latin typeface="Arial" panose="020B0604020202020204" pitchFamily="34" charset="0"/>
                <a:ea typeface="思源黑体 CN Regular" panose="020B0500000000000000" pitchFamily="34" charset="-122"/>
                <a:cs typeface="Helvetica"/>
                <a:sym typeface="Arial" panose="020B0604020202020204" pitchFamily="34" charset="0"/>
              </a:rPr>
              <a:t>:</a:t>
            </a:r>
          </a:p>
        </p:txBody>
      </p:sp>
      <p:sp>
        <p:nvSpPr>
          <p:cNvPr id="14" name="Rectangle 12"/>
          <p:cNvSpPr>
            <a:spLocks noChangeArrowheads="1"/>
          </p:cNvSpPr>
          <p:nvPr/>
        </p:nvSpPr>
        <p:spPr bwMode="auto">
          <a:xfrm>
            <a:off x="554687" y="1130300"/>
            <a:ext cx="7588516" cy="573256"/>
          </a:xfrm>
          <a:prstGeom prst="rect">
            <a:avLst/>
          </a:prstGeom>
          <a:noFill/>
          <a:ln>
            <a:noFill/>
          </a:ln>
        </p:spPr>
        <p:txBody>
          <a:bodyPr anchor="b"/>
          <a:lstStyle/>
          <a:p>
            <a:pPr defTabSz="1219200" fontAlgn="base">
              <a:lnSpc>
                <a:spcPct val="90000"/>
              </a:lnSpc>
              <a:spcBef>
                <a:spcPct val="0"/>
              </a:spcBef>
              <a:spcAft>
                <a:spcPct val="0"/>
              </a:spcAft>
              <a:defRPr/>
            </a:pPr>
            <a:r>
              <a:rPr lang="zh-CN" alt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【典例</a:t>
            </a:r>
            <a:r>
              <a:rPr 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请计算一下方程左右的</a:t>
            </a:r>
            <a:r>
              <a:rPr lang="zh-CN" altLang="en-US" sz="2400" b="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质量变化</a:t>
            </a:r>
          </a:p>
        </p:txBody>
      </p:sp>
      <p:graphicFrame>
        <p:nvGraphicFramePr>
          <p:cNvPr id="20486" name="Object 7"/>
          <p:cNvGraphicFramePr>
            <a:graphicFrameLocks noChangeAspect="1"/>
          </p:cNvGraphicFramePr>
          <p:nvPr/>
        </p:nvGraphicFramePr>
        <p:xfrm>
          <a:off x="2909679" y="1893244"/>
          <a:ext cx="4141379" cy="898840"/>
        </p:xfrm>
        <a:graphic>
          <a:graphicData uri="http://schemas.openxmlformats.org/presentationml/2006/ole">
            <mc:AlternateContent xmlns:mc="http://schemas.openxmlformats.org/markup-compatibility/2006">
              <mc:Choice xmlns:v="urn:schemas-microsoft-com:vml" Requires="v">
                <p:oleObj r:id="rId3" imgW="1193800" imgH="241300" progId="Equation.DSMT4">
                  <p:embed/>
                </p:oleObj>
              </mc:Choice>
              <mc:Fallback>
                <p:oleObj r:id="rId3" imgW="1193800" imgH="241300" progId="Equation.DSMT4">
                  <p:embed/>
                  <p:pic>
                    <p:nvPicPr>
                      <p:cNvPr id="0" name="Object 7"/>
                      <p:cNvPicPr/>
                      <p:nvPr/>
                    </p:nvPicPr>
                    <p:blipFill>
                      <a:blip r:embed="rId4"/>
                      <a:stretch>
                        <a:fillRect/>
                      </a:stretch>
                    </p:blipFill>
                    <p:spPr>
                      <a:xfrm>
                        <a:off x="2909679" y="1893244"/>
                        <a:ext cx="4141379" cy="898840"/>
                      </a:xfrm>
                      <a:prstGeom prst="rect">
                        <a:avLst/>
                      </a:prstGeom>
                      <a:noFill/>
                      <a:ln w="38100">
                        <a:noFill/>
                        <a:miter/>
                      </a:ln>
                    </p:spPr>
                  </p:pic>
                </p:oleObj>
              </mc:Fallback>
            </mc:AlternateContent>
          </a:graphicData>
        </a:graphic>
      </p:graphicFrame>
      <p:sp>
        <p:nvSpPr>
          <p:cNvPr id="7" name="文本框 6"/>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典型例题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553470" y="1207147"/>
            <a:ext cx="7216376" cy="573256"/>
          </a:xfrm>
          <a:prstGeom prst="rect">
            <a:avLst/>
          </a:prstGeom>
          <a:noFill/>
          <a:ln>
            <a:noFill/>
          </a:ln>
        </p:spPr>
        <p:txBody>
          <a:bodyPr anchor="b"/>
          <a:lstStyle/>
          <a:p>
            <a:pPr defTabSz="1219200" fontAlgn="base">
              <a:lnSpc>
                <a:spcPct val="90000"/>
              </a:lnSpc>
              <a:spcBef>
                <a:spcPct val="0"/>
              </a:spcBef>
              <a:spcAft>
                <a:spcPct val="0"/>
              </a:spcAft>
              <a:defRPr/>
            </a:pPr>
            <a:r>
              <a:rPr lang="zh-CN" alt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【典例</a:t>
            </a:r>
            <a:r>
              <a:rPr 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2</a:t>
            </a:r>
            <a:r>
              <a:rPr lang="zh-CN" alt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a:t>
            </a:r>
            <a:r>
              <a:rPr lang="en-US" sz="2400" b="1" dirty="0">
                <a:effectLst>
                  <a:outerShdw blurRad="38100" dist="38100" dir="2700000" algn="tl">
                    <a:srgbClr val="FFFFFF"/>
                  </a:outerShdw>
                </a:effectLst>
                <a:latin typeface="Arial" panose="020B0604020202020204" pitchFamily="34" charset="0"/>
                <a:ea typeface="思源黑体 CN Regular" panose="020B0500000000000000" pitchFamily="34" charset="-122"/>
                <a:cs typeface="Helvetica"/>
                <a:sym typeface="Arial" panose="020B0604020202020204" pitchFamily="34" charset="0"/>
              </a:rPr>
              <a:t>.</a:t>
            </a:r>
            <a:r>
              <a:rPr lang="zh-CN" altLang="en-US" sz="2400" b="1" dirty="0">
                <a:latin typeface="Arial" panose="020B0604020202020204" pitchFamily="34" charset="0"/>
                <a:ea typeface="思源黑体 CN Regular" panose="020B0500000000000000" pitchFamily="34" charset="-122"/>
                <a:cs typeface="Helvetica"/>
                <a:sym typeface="Arial" panose="020B0604020202020204" pitchFamily="34" charset="0"/>
              </a:rPr>
              <a:t>请计算核反应释放的能量</a:t>
            </a:r>
          </a:p>
        </p:txBody>
      </p:sp>
      <p:graphicFrame>
        <p:nvGraphicFramePr>
          <p:cNvPr id="22530" name="Object 3"/>
          <p:cNvGraphicFramePr>
            <a:graphicFrameLocks noChangeAspect="1"/>
          </p:cNvGraphicFramePr>
          <p:nvPr/>
        </p:nvGraphicFramePr>
        <p:xfrm>
          <a:off x="2492248" y="1843612"/>
          <a:ext cx="3338820" cy="652435"/>
        </p:xfrm>
        <a:graphic>
          <a:graphicData uri="http://schemas.openxmlformats.org/presentationml/2006/ole">
            <mc:AlternateContent xmlns:mc="http://schemas.openxmlformats.org/markup-compatibility/2006">
              <mc:Choice xmlns:v="urn:schemas-microsoft-com:vml" Requires="v">
                <p:oleObj r:id="rId2" imgW="1193800" imgH="241300" progId="Equation.DSMT4">
                  <p:embed/>
                </p:oleObj>
              </mc:Choice>
              <mc:Fallback>
                <p:oleObj r:id="rId2" imgW="1193800" imgH="241300" progId="Equation.DSMT4">
                  <p:embed/>
                  <p:pic>
                    <p:nvPicPr>
                      <p:cNvPr id="0" name="Object 3"/>
                      <p:cNvPicPr/>
                      <p:nvPr/>
                    </p:nvPicPr>
                    <p:blipFill>
                      <a:blip r:embed="rId3"/>
                      <a:stretch>
                        <a:fillRect/>
                      </a:stretch>
                    </p:blipFill>
                    <p:spPr>
                      <a:xfrm>
                        <a:off x="2492248" y="1843612"/>
                        <a:ext cx="3338820" cy="652435"/>
                      </a:xfrm>
                      <a:prstGeom prst="rect">
                        <a:avLst/>
                      </a:prstGeom>
                      <a:noFill/>
                      <a:ln w="38100">
                        <a:noFill/>
                        <a:miter/>
                      </a:ln>
                    </p:spPr>
                  </p:pic>
                </p:oleObj>
              </mc:Fallback>
            </mc:AlternateContent>
          </a:graphicData>
        </a:graphic>
      </p:graphicFrame>
      <p:sp>
        <p:nvSpPr>
          <p:cNvPr id="9" name="Text Box 8"/>
          <p:cNvSpPr txBox="1">
            <a:spLocks noChangeArrowheads="1"/>
          </p:cNvSpPr>
          <p:nvPr/>
        </p:nvSpPr>
        <p:spPr bwMode="auto">
          <a:xfrm>
            <a:off x="909139" y="3082338"/>
            <a:ext cx="6440421" cy="461665"/>
          </a:xfrm>
          <a:prstGeom prst="rect">
            <a:avLst/>
          </a:prstGeom>
          <a:no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爱因斯坦的质能方程：</a:t>
            </a:r>
            <a:r>
              <a:rPr lang="en-US" sz="2400" b="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E</a:t>
            </a:r>
            <a:r>
              <a:rPr lang="zh-CN" altLang="en-US" sz="2400" b="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mc</a:t>
            </a:r>
            <a:r>
              <a:rPr lang="en-US" sz="2400" b="0" i="1"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p>
        </p:txBody>
      </p:sp>
      <p:sp>
        <p:nvSpPr>
          <p:cNvPr id="10" name="Text Box 12"/>
          <p:cNvSpPr txBox="1">
            <a:spLocks noChangeArrowheads="1"/>
          </p:cNvSpPr>
          <p:nvPr/>
        </p:nvSpPr>
        <p:spPr bwMode="auto">
          <a:xfrm>
            <a:off x="2383048" y="2545353"/>
            <a:ext cx="5387340" cy="461665"/>
          </a:xfrm>
          <a:prstGeom prst="rect">
            <a:avLst/>
          </a:prstGeom>
          <a:no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0.0039×10</a:t>
            </a:r>
            <a:r>
              <a:rPr lang="zh-CN" alt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Kg</a:t>
            </a:r>
          </a:p>
        </p:txBody>
      </p:sp>
      <p:sp>
        <p:nvSpPr>
          <p:cNvPr id="11" name="Text Box 13"/>
          <p:cNvSpPr txBox="1">
            <a:spLocks noChangeArrowheads="1"/>
          </p:cNvSpPr>
          <p:nvPr/>
        </p:nvSpPr>
        <p:spPr bwMode="auto">
          <a:xfrm>
            <a:off x="909139" y="2545698"/>
            <a:ext cx="1836420" cy="461665"/>
          </a:xfrm>
          <a:prstGeom prst="rect">
            <a:avLst/>
          </a:prstGeom>
          <a:noFill/>
          <a:ln>
            <a:noFill/>
          </a:ln>
        </p:spPr>
        <p:txBody>
          <a:bodyPr wrap="square">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质量亏损</a:t>
            </a:r>
            <a:r>
              <a:rPr 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a:t>
            </a:r>
          </a:p>
        </p:txBody>
      </p:sp>
      <p:sp>
        <p:nvSpPr>
          <p:cNvPr id="12" name="Text Box 14"/>
          <p:cNvSpPr txBox="1">
            <a:spLocks noChangeArrowheads="1"/>
          </p:cNvSpPr>
          <p:nvPr/>
        </p:nvSpPr>
        <p:spPr bwMode="auto">
          <a:xfrm>
            <a:off x="1156132" y="3632916"/>
            <a:ext cx="2514725" cy="461665"/>
          </a:xfrm>
          <a:prstGeom prst="rect">
            <a:avLst/>
          </a:prstGeom>
          <a:no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E</a:t>
            </a: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b="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mc</a:t>
            </a:r>
            <a:r>
              <a:rPr lang="en-US" sz="2400" b="0" i="1"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p>
        </p:txBody>
      </p:sp>
      <p:sp>
        <p:nvSpPr>
          <p:cNvPr id="13" name="Rectangle 15"/>
          <p:cNvSpPr>
            <a:spLocks noChangeArrowheads="1"/>
          </p:cNvSpPr>
          <p:nvPr/>
        </p:nvSpPr>
        <p:spPr bwMode="auto">
          <a:xfrm>
            <a:off x="2920155" y="3632915"/>
            <a:ext cx="5387340" cy="475708"/>
          </a:xfrm>
          <a:prstGeom prst="rect">
            <a:avLst/>
          </a:prstGeom>
          <a:noFill/>
          <a:ln>
            <a:noFill/>
          </a:ln>
        </p:spPr>
        <p:txBody>
          <a:bodyPr>
            <a:spAutoFit/>
          </a:bodyPr>
          <a:lstStyle/>
          <a:p>
            <a:pPr defTabSz="1219200" fontAlgn="base">
              <a:lnSpc>
                <a:spcPct val="110000"/>
              </a:lnSpc>
              <a:spcBef>
                <a:spcPct val="50000"/>
              </a:spcBef>
              <a:spcAft>
                <a:spcPct val="0"/>
              </a:spcAft>
              <a:defRPr/>
            </a:pP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0.0039×10</a:t>
            </a:r>
            <a:r>
              <a:rPr lang="en-US" sz="240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×(3×10</a:t>
            </a:r>
            <a:r>
              <a:rPr lang="en-US" sz="240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8</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lang="en-US" sz="240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J</a:t>
            </a:r>
          </a:p>
        </p:txBody>
      </p:sp>
      <p:sp>
        <p:nvSpPr>
          <p:cNvPr id="14" name="Rectangle 16"/>
          <p:cNvSpPr>
            <a:spLocks noChangeArrowheads="1"/>
          </p:cNvSpPr>
          <p:nvPr/>
        </p:nvSpPr>
        <p:spPr bwMode="auto">
          <a:xfrm>
            <a:off x="2961055" y="4094581"/>
            <a:ext cx="5387340" cy="461665"/>
          </a:xfrm>
          <a:prstGeom prst="rect">
            <a:avLst/>
          </a:prstGeom>
          <a:noFill/>
          <a:ln>
            <a:noFill/>
          </a:ln>
        </p:spPr>
        <p:txBody>
          <a:bodyPr>
            <a:spAutoFit/>
          </a:bodyPr>
          <a:lstStyle/>
          <a:p>
            <a:pPr defTabSz="1219200" fontAlgn="base">
              <a:spcBef>
                <a:spcPct val="50000"/>
              </a:spcBef>
              <a:spcAft>
                <a:spcPct val="0"/>
              </a:spcAft>
              <a:defRPr/>
            </a:pP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3.51×10</a:t>
            </a:r>
            <a:r>
              <a:rPr lang="en-US" sz="240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-13</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J</a:t>
            </a:r>
          </a:p>
        </p:txBody>
      </p:sp>
      <p:sp>
        <p:nvSpPr>
          <p:cNvPr id="15" name="Rectangle 17"/>
          <p:cNvSpPr>
            <a:spLocks noChangeArrowheads="1"/>
          </p:cNvSpPr>
          <p:nvPr/>
        </p:nvSpPr>
        <p:spPr bwMode="auto">
          <a:xfrm>
            <a:off x="1320082" y="4539409"/>
            <a:ext cx="5387340" cy="461665"/>
          </a:xfrm>
          <a:prstGeom prst="rect">
            <a:avLst/>
          </a:prstGeom>
          <a:noFill/>
          <a:ln>
            <a:noFill/>
          </a:ln>
        </p:spPr>
        <p:txBody>
          <a:bodyPr>
            <a:spAutoFit/>
          </a:bodyPr>
          <a:lstStyle/>
          <a:p>
            <a:pPr defTabSz="1219200" fontAlgn="base">
              <a:spcBef>
                <a:spcPct val="50000"/>
              </a:spcBef>
              <a:spcAft>
                <a:spcPct val="0"/>
              </a:spcAft>
              <a:defRPr/>
            </a:pP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又</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en-US" sz="240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eV</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1.60×10</a:t>
            </a:r>
            <a:r>
              <a:rPr lang="en-US" sz="240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-19</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J</a:t>
            </a:r>
          </a:p>
        </p:txBody>
      </p:sp>
      <p:sp>
        <p:nvSpPr>
          <p:cNvPr id="16" name="Rectangle 18"/>
          <p:cNvSpPr>
            <a:spLocks noChangeArrowheads="1"/>
          </p:cNvSpPr>
          <p:nvPr/>
        </p:nvSpPr>
        <p:spPr bwMode="auto">
          <a:xfrm>
            <a:off x="1094014" y="4970195"/>
            <a:ext cx="7254381" cy="461665"/>
          </a:xfrm>
          <a:prstGeom prst="rect">
            <a:avLst/>
          </a:prstGeom>
          <a:noFill/>
          <a:ln>
            <a:noFill/>
          </a:ln>
        </p:spPr>
        <p:txBody>
          <a:bodyPr>
            <a:spAutoFit/>
          </a:bodyPr>
          <a:lstStyle/>
          <a:p>
            <a:pPr defTabSz="1219200" fontAlgn="base">
              <a:spcBef>
                <a:spcPct val="50000"/>
              </a:spcBef>
              <a:spcAft>
                <a:spcPct val="0"/>
              </a:spcAft>
              <a:defRPr/>
            </a:pPr>
            <a:r>
              <a:rPr lang="en-US" sz="2400" dirty="0">
                <a:latin typeface="Arial" panose="020B0604020202020204" pitchFamily="34" charset="0"/>
                <a:ea typeface="思源黑体 CN Regular" panose="020B0500000000000000" pitchFamily="34" charset="-122"/>
                <a:cs typeface="Helvetica"/>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sz="2400" i="1"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E</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 2.19×10</a:t>
            </a:r>
            <a:r>
              <a:rPr lang="en-US" sz="240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6</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lang="en-US" sz="2400" dirty="0" err="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eV</a:t>
            </a:r>
            <a:r>
              <a:rPr 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2.19 </a:t>
            </a:r>
            <a:r>
              <a:rPr lang="en-US" sz="2400" dirty="0" err="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MeV</a:t>
            </a:r>
          </a:p>
        </p:txBody>
      </p:sp>
      <p:sp>
        <p:nvSpPr>
          <p:cNvPr id="17" name="Rectangle 6"/>
          <p:cNvSpPr>
            <a:spLocks noChangeArrowheads="1"/>
          </p:cNvSpPr>
          <p:nvPr/>
        </p:nvSpPr>
        <p:spPr bwMode="auto">
          <a:xfrm>
            <a:off x="911923" y="5666992"/>
            <a:ext cx="2785519" cy="461665"/>
          </a:xfrm>
          <a:prstGeom prst="rect">
            <a:avLst/>
          </a:prstGeom>
          <a:noFill/>
          <a:ln>
            <a:noFill/>
          </a:ln>
        </p:spPr>
        <p:txBody>
          <a:bodyPr>
            <a:spAutoFit/>
          </a:bodyPr>
          <a:lstStyle/>
          <a:p>
            <a:pPr defTabSz="1219200" fontAlgn="base">
              <a:spcBef>
                <a:spcPct val="0"/>
              </a:spcBef>
              <a:spcAft>
                <a:spcPct val="0"/>
              </a:spcAft>
              <a:defRPr/>
            </a:pPr>
            <a:r>
              <a:rPr lang="zh-CN" altLang="en-US" sz="2400" dirty="0">
                <a:latin typeface="Arial" panose="020B0604020202020204" pitchFamily="34" charset="0"/>
                <a:ea typeface="思源黑体 CN Regular" panose="020B0500000000000000" pitchFamily="34" charset="-122"/>
                <a:cs typeface="Helvetica"/>
                <a:sym typeface="Arial" panose="020B0604020202020204" pitchFamily="34" charset="0"/>
              </a:rPr>
              <a:t>比结合能为</a:t>
            </a:r>
            <a:r>
              <a:rPr lang="en-US" sz="2400" dirty="0">
                <a:latin typeface="Arial" panose="020B0604020202020204" pitchFamily="34" charset="0"/>
                <a:ea typeface="思源黑体 CN Regular" panose="020B0500000000000000" pitchFamily="34" charset="-122"/>
                <a:cs typeface="Helvetica"/>
                <a:sym typeface="Arial" panose="020B0604020202020204" pitchFamily="34" charset="0"/>
              </a:rPr>
              <a:t>:</a:t>
            </a:r>
          </a:p>
        </p:txBody>
      </p:sp>
      <p:graphicFrame>
        <p:nvGraphicFramePr>
          <p:cNvPr id="18" name="Object 5"/>
          <p:cNvGraphicFramePr>
            <a:graphicFrameLocks noChangeAspect="1"/>
          </p:cNvGraphicFramePr>
          <p:nvPr/>
        </p:nvGraphicFramePr>
        <p:xfrm>
          <a:off x="2884693" y="5557149"/>
          <a:ext cx="3211307" cy="876538"/>
        </p:xfrm>
        <a:graphic>
          <a:graphicData uri="http://schemas.openxmlformats.org/presentationml/2006/ole">
            <mc:AlternateContent xmlns:mc="http://schemas.openxmlformats.org/markup-compatibility/2006">
              <mc:Choice xmlns:v="urn:schemas-microsoft-com:vml" Requires="v">
                <p:oleObj r:id="rId4" imgW="1498600" imgH="393700" progId="Equation.DSMT4">
                  <p:embed/>
                </p:oleObj>
              </mc:Choice>
              <mc:Fallback>
                <p:oleObj r:id="rId4" imgW="1498600" imgH="393700" progId="Equation.DSMT4">
                  <p:embed/>
                  <p:pic>
                    <p:nvPicPr>
                      <p:cNvPr id="0" name="Object 5"/>
                      <p:cNvPicPr/>
                      <p:nvPr/>
                    </p:nvPicPr>
                    <p:blipFill>
                      <a:blip r:embed="rId5"/>
                      <a:stretch>
                        <a:fillRect/>
                      </a:stretch>
                    </p:blipFill>
                    <p:spPr>
                      <a:xfrm>
                        <a:off x="2884693" y="5557149"/>
                        <a:ext cx="3211307" cy="876538"/>
                      </a:xfrm>
                      <a:prstGeom prst="rect">
                        <a:avLst/>
                      </a:prstGeom>
                      <a:noFill/>
                      <a:ln w="38100">
                        <a:noFill/>
                        <a:miter/>
                      </a:ln>
                    </p:spPr>
                  </p:pic>
                </p:oleObj>
              </mc:Fallback>
            </mc:AlternateContent>
          </a:graphicData>
        </a:graphic>
      </p:graphicFrame>
      <p:sp>
        <p:nvSpPr>
          <p:cNvPr id="19" name="文本框 18"/>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60400" y="1713558"/>
            <a:ext cx="8834795" cy="461665"/>
          </a:xfrm>
          <a:prstGeom prst="rect">
            <a:avLst/>
          </a:prstGeom>
          <a:no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zh-CN" alt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质量亏损表明：原子核内的确存在着结合能。</a:t>
            </a:r>
          </a:p>
        </p:txBody>
      </p:sp>
      <p:sp>
        <p:nvSpPr>
          <p:cNvPr id="3" name="Text Box 5"/>
          <p:cNvSpPr txBox="1">
            <a:spLocks noChangeArrowheads="1"/>
          </p:cNvSpPr>
          <p:nvPr/>
        </p:nvSpPr>
        <p:spPr bwMode="auto">
          <a:xfrm>
            <a:off x="660400" y="1160463"/>
            <a:ext cx="8152271" cy="461665"/>
          </a:xfrm>
          <a:prstGeom prst="rect">
            <a:avLst/>
          </a:prstGeom>
          <a:noFill/>
          <a:ln>
            <a:noFill/>
          </a:ln>
        </p:spPr>
        <p:txBody>
          <a:bodyPr>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spcBef>
                <a:spcPct val="50000"/>
              </a:spcBef>
              <a:spcAft>
                <a:spcPct val="0"/>
              </a:spcAft>
              <a:defRPr/>
            </a:pPr>
            <a:r>
              <a:rPr lang="en-US" altLang="zh-CN"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核子在结合成原子核时出现的质量亏损</a:t>
            </a:r>
            <a:r>
              <a:rPr lang="en-US" sz="2400" b="0" i="1" dirty="0" err="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Δm</a:t>
            </a:r>
            <a:r>
              <a:rPr lang="zh-CN" altLang="en-US" sz="2400" b="0" i="1" dirty="0" err="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sp>
        <p:nvSpPr>
          <p:cNvPr id="5" name="Text Box 9"/>
          <p:cNvSpPr txBox="1">
            <a:spLocks noChangeArrowheads="1"/>
          </p:cNvSpPr>
          <p:nvPr/>
        </p:nvSpPr>
        <p:spPr bwMode="auto">
          <a:xfrm>
            <a:off x="660400" y="5575293"/>
            <a:ext cx="11821885" cy="558807"/>
          </a:xfrm>
          <a:prstGeom prst="rect">
            <a:avLst/>
          </a:prstGeom>
          <a:noFill/>
          <a:ln>
            <a:noFill/>
          </a:ln>
        </p:spPr>
        <p:txBody>
          <a:bodyPr wrap="square">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lnSpc>
                <a:spcPct val="140000"/>
              </a:lnSpc>
              <a:spcBef>
                <a:spcPct val="50000"/>
              </a:spcBef>
              <a:spcAft>
                <a:spcPct val="0"/>
              </a:spcAft>
              <a:defRPr/>
            </a:pPr>
            <a:r>
              <a:rPr 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4.</a:t>
            </a:r>
            <a:r>
              <a:rPr lang="zh-CN" altLang="en-US" sz="2400" b="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中等大小的核的比结合能最大（平均每个核子的质量亏损最大），这些核最稳定。</a:t>
            </a:r>
          </a:p>
        </p:txBody>
      </p:sp>
      <p:pic>
        <p:nvPicPr>
          <p:cNvPr id="6" name="Picture 10" descr="比结合能"/>
          <p:cNvPicPr>
            <a:picLocks noChangeAspect="1"/>
          </p:cNvPicPr>
          <p:nvPr/>
        </p:nvPicPr>
        <p:blipFill>
          <a:blip r:embed="rId2"/>
          <a:stretch>
            <a:fillRect/>
          </a:stretch>
        </p:blipFill>
        <p:spPr>
          <a:xfrm>
            <a:off x="2670629" y="2603761"/>
            <a:ext cx="3502596" cy="2693953"/>
          </a:xfrm>
          <a:prstGeom prst="rect">
            <a:avLst/>
          </a:prstGeom>
          <a:noFill/>
          <a:ln w="9525">
            <a:noFill/>
          </a:ln>
        </p:spPr>
      </p:pic>
      <p:sp>
        <p:nvSpPr>
          <p:cNvPr id="8" name="文本框 7"/>
          <p:cNvSpPr txBox="1"/>
          <p:nvPr/>
        </p:nvSpPr>
        <p:spPr>
          <a:xfrm>
            <a:off x="1094014" y="2802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六、质量亏损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2659932"/>
            <a:ext cx="4959518" cy="2305199"/>
            <a:chOff x="-465" y="0"/>
            <a:chExt cx="4087" cy="1755"/>
          </a:xfrm>
        </p:grpSpPr>
        <p:sp>
          <p:nvSpPr>
            <p:cNvPr id="24578" name="Rectangle 3"/>
            <p:cNvSpPr/>
            <p:nvPr/>
          </p:nvSpPr>
          <p:spPr>
            <a:xfrm>
              <a:off x="0" y="26"/>
              <a:ext cx="3622" cy="1720"/>
            </a:xfrm>
            <a:prstGeom prst="rect">
              <a:avLst/>
            </a:prstGeom>
            <a:solidFill>
              <a:schemeClr val="bg1"/>
            </a:solidFill>
            <a:ln w="9525">
              <a:noFill/>
            </a:ln>
            <a:effectLst>
              <a:prstShdw prst="shdw17" dist="17961" dir="13499999">
                <a:srgbClr val="999999"/>
              </a:prstShdw>
            </a:effectLst>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579" name="Freeform 4"/>
            <p:cNvSpPr/>
            <p:nvPr/>
          </p:nvSpPr>
          <p:spPr>
            <a:xfrm>
              <a:off x="193" y="270"/>
              <a:ext cx="3258" cy="1202"/>
            </a:xfrm>
            <a:custGeom>
              <a:avLst/>
              <a:gdLst/>
              <a:ahLst/>
              <a:cxnLst>
                <a:cxn ang="0">
                  <a:pos x="0" y="0"/>
                </a:cxn>
                <a:cxn ang="0">
                  <a:pos x="1" y="1"/>
                </a:cxn>
                <a:cxn ang="0">
                  <a:pos x="1" y="1"/>
                </a:cxn>
                <a:cxn ang="0">
                  <a:pos x="1" y="1"/>
                </a:cxn>
                <a:cxn ang="0">
                  <a:pos x="1" y="1"/>
                </a:cxn>
                <a:cxn ang="0">
                  <a:pos x="1" y="1"/>
                </a:cxn>
                <a:cxn ang="0">
                  <a:pos x="2" y="1"/>
                </a:cxn>
                <a:cxn ang="0">
                  <a:pos x="2" y="1"/>
                </a:cxn>
                <a:cxn ang="0">
                  <a:pos x="3" y="1"/>
                </a:cxn>
                <a:cxn ang="0">
                  <a:pos x="4" y="1"/>
                </a:cxn>
                <a:cxn ang="0">
                  <a:pos x="5" y="1"/>
                </a:cxn>
                <a:cxn ang="0">
                  <a:pos x="5" y="1"/>
                </a:cxn>
                <a:cxn ang="0">
                  <a:pos x="6" y="1"/>
                </a:cxn>
                <a:cxn ang="0">
                  <a:pos x="7" y="1"/>
                </a:cxn>
                <a:cxn ang="0">
                  <a:pos x="8" y="1"/>
                </a:cxn>
                <a:cxn ang="0">
                  <a:pos x="14" y="1"/>
                </a:cxn>
                <a:cxn ang="0">
                  <a:pos x="28" y="1"/>
                </a:cxn>
                <a:cxn ang="0">
                  <a:pos x="42" y="1"/>
                </a:cxn>
              </a:cxnLst>
              <a:rect l="0" t="0" r="0" b="0"/>
              <a:pathLst>
                <a:path w="4446" h="2213">
                  <a:moveTo>
                    <a:pt x="0" y="0"/>
                  </a:moveTo>
                  <a:cubicBezTo>
                    <a:pt x="10" y="134"/>
                    <a:pt x="46" y="702"/>
                    <a:pt x="60" y="804"/>
                  </a:cubicBezTo>
                  <a:cubicBezTo>
                    <a:pt x="74" y="906"/>
                    <a:pt x="76" y="580"/>
                    <a:pt x="84" y="612"/>
                  </a:cubicBezTo>
                  <a:cubicBezTo>
                    <a:pt x="92" y="644"/>
                    <a:pt x="99" y="970"/>
                    <a:pt x="108" y="996"/>
                  </a:cubicBezTo>
                  <a:cubicBezTo>
                    <a:pt x="117" y="1022"/>
                    <a:pt x="127" y="766"/>
                    <a:pt x="138" y="768"/>
                  </a:cubicBezTo>
                  <a:cubicBezTo>
                    <a:pt x="149" y="770"/>
                    <a:pt x="164" y="984"/>
                    <a:pt x="174" y="1008"/>
                  </a:cubicBezTo>
                  <a:cubicBezTo>
                    <a:pt x="184" y="1032"/>
                    <a:pt x="184" y="877"/>
                    <a:pt x="198" y="912"/>
                  </a:cubicBezTo>
                  <a:cubicBezTo>
                    <a:pt x="212" y="947"/>
                    <a:pt x="241" y="1182"/>
                    <a:pt x="258" y="1218"/>
                  </a:cubicBezTo>
                  <a:cubicBezTo>
                    <a:pt x="275" y="1254"/>
                    <a:pt x="278" y="1058"/>
                    <a:pt x="300" y="1128"/>
                  </a:cubicBezTo>
                  <a:cubicBezTo>
                    <a:pt x="322" y="1198"/>
                    <a:pt x="352" y="1579"/>
                    <a:pt x="390" y="1638"/>
                  </a:cubicBezTo>
                  <a:cubicBezTo>
                    <a:pt x="428" y="1697"/>
                    <a:pt x="496" y="1466"/>
                    <a:pt x="528" y="1482"/>
                  </a:cubicBezTo>
                  <a:cubicBezTo>
                    <a:pt x="560" y="1498"/>
                    <a:pt x="565" y="1704"/>
                    <a:pt x="582" y="1734"/>
                  </a:cubicBezTo>
                  <a:cubicBezTo>
                    <a:pt x="599" y="1764"/>
                    <a:pt x="614" y="1641"/>
                    <a:pt x="630" y="1662"/>
                  </a:cubicBezTo>
                  <a:cubicBezTo>
                    <a:pt x="646" y="1683"/>
                    <a:pt x="632" y="1783"/>
                    <a:pt x="678" y="1860"/>
                  </a:cubicBezTo>
                  <a:cubicBezTo>
                    <a:pt x="724" y="1937"/>
                    <a:pt x="768" y="2076"/>
                    <a:pt x="906" y="2124"/>
                  </a:cubicBezTo>
                  <a:cubicBezTo>
                    <a:pt x="1044" y="2172"/>
                    <a:pt x="1160" y="2213"/>
                    <a:pt x="1504" y="2148"/>
                  </a:cubicBezTo>
                  <a:cubicBezTo>
                    <a:pt x="1848" y="2083"/>
                    <a:pt x="2480" y="1881"/>
                    <a:pt x="2970" y="1734"/>
                  </a:cubicBezTo>
                  <a:cubicBezTo>
                    <a:pt x="3460" y="1587"/>
                    <a:pt x="4138" y="1364"/>
                    <a:pt x="4446" y="1266"/>
                  </a:cubicBezTo>
                </a:path>
              </a:pathLst>
            </a:custGeom>
            <a:noFill/>
            <a:ln w="19050" cap="flat" cmpd="sng">
              <a:solidFill>
                <a:srgbClr val="3333FF"/>
              </a:solidFill>
              <a:prstDash val="solid"/>
              <a:miter/>
              <a:headEnd type="none" w="med" len="med"/>
              <a:tailEnd type="none" w="med" len="med"/>
            </a:ln>
          </p:spPr>
          <p:txBody>
            <a:bodyPr/>
            <a:lstStyle/>
            <a:p>
              <a:pPr defTabSz="1219200"/>
              <a:endParaRPr lang="zh-CN" altLang="en-US" sz="1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pic>
          <p:nvPicPr>
            <p:cNvPr id="24580" name="Picture 5" descr="4"/>
            <p:cNvPicPr>
              <a:picLocks noChangeAspect="1"/>
            </p:cNvPicPr>
            <p:nvPr/>
          </p:nvPicPr>
          <p:blipFill>
            <a:blip r:embed="rId2"/>
            <a:stretch>
              <a:fillRect/>
            </a:stretch>
          </p:blipFill>
          <p:spPr>
            <a:xfrm>
              <a:off x="141" y="625"/>
              <a:ext cx="316" cy="235"/>
            </a:xfrm>
            <a:prstGeom prst="rect">
              <a:avLst/>
            </a:prstGeom>
            <a:noFill/>
            <a:ln w="9525">
              <a:noFill/>
            </a:ln>
          </p:spPr>
        </p:pic>
        <p:pic>
          <p:nvPicPr>
            <p:cNvPr id="24581" name="Picture 6" descr="6"/>
            <p:cNvPicPr>
              <a:picLocks noChangeAspect="1"/>
            </p:cNvPicPr>
            <p:nvPr/>
          </p:nvPicPr>
          <p:blipFill>
            <a:blip r:embed="rId3"/>
            <a:stretch>
              <a:fillRect/>
            </a:stretch>
          </p:blipFill>
          <p:spPr>
            <a:xfrm>
              <a:off x="211" y="730"/>
              <a:ext cx="316" cy="234"/>
            </a:xfrm>
            <a:prstGeom prst="rect">
              <a:avLst/>
            </a:prstGeom>
            <a:noFill/>
            <a:ln w="9525">
              <a:noFill/>
            </a:ln>
          </p:spPr>
        </p:pic>
        <p:pic>
          <p:nvPicPr>
            <p:cNvPr id="24582" name="Picture 7" descr="8"/>
            <p:cNvPicPr>
              <a:picLocks noChangeAspect="1"/>
            </p:cNvPicPr>
            <p:nvPr/>
          </p:nvPicPr>
          <p:blipFill>
            <a:blip r:embed="rId4"/>
            <a:stretch>
              <a:fillRect/>
            </a:stretch>
          </p:blipFill>
          <p:spPr>
            <a:xfrm>
              <a:off x="387" y="1016"/>
              <a:ext cx="316" cy="235"/>
            </a:xfrm>
            <a:prstGeom prst="rect">
              <a:avLst/>
            </a:prstGeom>
            <a:noFill/>
            <a:ln w="9525">
              <a:noFill/>
            </a:ln>
          </p:spPr>
        </p:pic>
        <p:pic>
          <p:nvPicPr>
            <p:cNvPr id="24583" name="Picture 8" descr="11"/>
            <p:cNvPicPr>
              <a:picLocks noChangeAspect="1"/>
            </p:cNvPicPr>
            <p:nvPr/>
          </p:nvPicPr>
          <p:blipFill>
            <a:blip r:embed="rId5"/>
            <a:stretch>
              <a:fillRect/>
            </a:stretch>
          </p:blipFill>
          <p:spPr>
            <a:xfrm>
              <a:off x="1371" y="1303"/>
              <a:ext cx="317" cy="234"/>
            </a:xfrm>
            <a:prstGeom prst="rect">
              <a:avLst/>
            </a:prstGeom>
            <a:noFill/>
            <a:ln w="9525">
              <a:noFill/>
            </a:ln>
          </p:spPr>
        </p:pic>
        <p:pic>
          <p:nvPicPr>
            <p:cNvPr id="24584" name="Picture 9" descr="13"/>
            <p:cNvPicPr>
              <a:picLocks noChangeAspect="1"/>
            </p:cNvPicPr>
            <p:nvPr/>
          </p:nvPicPr>
          <p:blipFill>
            <a:blip r:embed="rId6"/>
            <a:stretch>
              <a:fillRect/>
            </a:stretch>
          </p:blipFill>
          <p:spPr>
            <a:xfrm>
              <a:off x="1793" y="1199"/>
              <a:ext cx="352" cy="260"/>
            </a:xfrm>
            <a:prstGeom prst="rect">
              <a:avLst/>
            </a:prstGeom>
            <a:noFill/>
            <a:ln w="9525">
              <a:noFill/>
            </a:ln>
          </p:spPr>
        </p:pic>
        <p:pic>
          <p:nvPicPr>
            <p:cNvPr id="24585" name="Picture 10" descr="15"/>
            <p:cNvPicPr>
              <a:picLocks noChangeAspect="1"/>
            </p:cNvPicPr>
            <p:nvPr/>
          </p:nvPicPr>
          <p:blipFill>
            <a:blip r:embed="rId7"/>
            <a:stretch>
              <a:fillRect/>
            </a:stretch>
          </p:blipFill>
          <p:spPr>
            <a:xfrm>
              <a:off x="2848" y="730"/>
              <a:ext cx="739" cy="547"/>
            </a:xfrm>
            <a:prstGeom prst="rect">
              <a:avLst/>
            </a:prstGeom>
            <a:noFill/>
            <a:ln w="9525">
              <a:noFill/>
            </a:ln>
          </p:spPr>
        </p:pic>
        <p:sp>
          <p:nvSpPr>
            <p:cNvPr id="24586" name="Line 11"/>
            <p:cNvSpPr/>
            <p:nvPr/>
          </p:nvSpPr>
          <p:spPr>
            <a:xfrm>
              <a:off x="176" y="1615"/>
              <a:ext cx="3411" cy="0"/>
            </a:xfrm>
            <a:prstGeom prst="line">
              <a:avLst/>
            </a:prstGeom>
            <a:ln w="76200" cap="flat" cmpd="sng">
              <a:solidFill>
                <a:schemeClr val="tx2"/>
              </a:solidFill>
              <a:prstDash val="solid"/>
              <a:headEnd type="none" w="med" len="med"/>
              <a:tailEnd type="stealth" w="med" len="lg"/>
            </a:ln>
          </p:spPr>
          <p:txBody>
            <a:bodyPr/>
            <a:lstStyle/>
            <a:p>
              <a:endParaRPr lang="zh-CN" altLang="en-US" sz="14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4587" name="Line 12"/>
            <p:cNvSpPr/>
            <p:nvPr/>
          </p:nvSpPr>
          <p:spPr>
            <a:xfrm flipV="1">
              <a:off x="176" y="130"/>
              <a:ext cx="0" cy="1485"/>
            </a:xfrm>
            <a:prstGeom prst="line">
              <a:avLst/>
            </a:prstGeom>
            <a:ln w="76200" cap="flat" cmpd="sng">
              <a:solidFill>
                <a:schemeClr val="tx2"/>
              </a:solidFill>
              <a:prstDash val="solid"/>
              <a:headEnd type="none" w="med" len="med"/>
              <a:tailEnd type="stealth" w="med" len="lg"/>
            </a:ln>
          </p:spPr>
          <p:txBody>
            <a:bodyPr/>
            <a:lstStyle/>
            <a:p>
              <a:endParaRPr lang="zh-CN" altLang="en-US" sz="1400">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24588" name="Object 13"/>
            <p:cNvGraphicFramePr>
              <a:graphicFrameLocks noChangeAspect="1"/>
            </p:cNvGraphicFramePr>
            <p:nvPr/>
          </p:nvGraphicFramePr>
          <p:xfrm>
            <a:off x="86" y="1615"/>
            <a:ext cx="160" cy="140"/>
          </p:xfrm>
          <a:graphic>
            <a:graphicData uri="http://schemas.openxmlformats.org/presentationml/2006/ole">
              <mc:AlternateContent xmlns:mc="http://schemas.openxmlformats.org/markup-compatibility/2006">
                <mc:Choice xmlns:v="urn:schemas-microsoft-com:vml" Requires="v">
                  <p:oleObj r:id="rId8" imgW="114300" imgH="139065" progId="Equation.3">
                    <p:embed/>
                  </p:oleObj>
                </mc:Choice>
                <mc:Fallback>
                  <p:oleObj r:id="rId8" imgW="114300" imgH="139065" progId="Equation.3">
                    <p:embed/>
                    <p:pic>
                      <p:nvPicPr>
                        <p:cNvPr id="0" name="Object 13"/>
                        <p:cNvPicPr/>
                        <p:nvPr/>
                      </p:nvPicPr>
                      <p:blipFill>
                        <a:blip r:embed="rId9">
                          <a:clrChange>
                            <a:clrFrom>
                              <a:srgbClr val="000000"/>
                            </a:clrFrom>
                            <a:clrTo>
                              <a:srgbClr val="3333FF"/>
                            </a:clrTo>
                          </a:clrChange>
                        </a:blip>
                        <a:stretch>
                          <a:fillRect/>
                        </a:stretch>
                      </p:blipFill>
                      <p:spPr>
                        <a:xfrm>
                          <a:off x="86" y="1615"/>
                          <a:ext cx="160" cy="140"/>
                        </a:xfrm>
                        <a:prstGeom prst="rect">
                          <a:avLst/>
                        </a:prstGeom>
                        <a:noFill/>
                        <a:ln w="38100">
                          <a:noFill/>
                          <a:miter/>
                        </a:ln>
                      </p:spPr>
                    </p:pic>
                  </p:oleObj>
                </mc:Fallback>
              </mc:AlternateContent>
            </a:graphicData>
          </a:graphic>
        </p:graphicFrame>
        <p:graphicFrame>
          <p:nvGraphicFramePr>
            <p:cNvPr id="24589" name="Object 14"/>
            <p:cNvGraphicFramePr>
              <a:graphicFrameLocks noChangeAspect="1"/>
            </p:cNvGraphicFramePr>
            <p:nvPr/>
          </p:nvGraphicFramePr>
          <p:xfrm>
            <a:off x="3446" y="1615"/>
            <a:ext cx="161" cy="130"/>
          </p:xfrm>
          <a:graphic>
            <a:graphicData uri="http://schemas.openxmlformats.org/presentationml/2006/ole">
              <mc:AlternateContent xmlns:mc="http://schemas.openxmlformats.org/markup-compatibility/2006">
                <mc:Choice xmlns:v="urn:schemas-microsoft-com:vml" Requires="v">
                  <p:oleObj r:id="rId10" imgW="114300" imgH="122555" progId="Equation.3">
                    <p:embed/>
                  </p:oleObj>
                </mc:Choice>
                <mc:Fallback>
                  <p:oleObj r:id="rId10" imgW="114300" imgH="122555" progId="Equation.3">
                    <p:embed/>
                    <p:pic>
                      <p:nvPicPr>
                        <p:cNvPr id="0" name="Object 14"/>
                        <p:cNvPicPr/>
                        <p:nvPr/>
                      </p:nvPicPr>
                      <p:blipFill>
                        <a:blip r:embed="rId11">
                          <a:clrChange>
                            <a:clrFrom>
                              <a:srgbClr val="000000"/>
                            </a:clrFrom>
                            <a:clrTo>
                              <a:srgbClr val="3333FF"/>
                            </a:clrTo>
                          </a:clrChange>
                        </a:blip>
                        <a:stretch>
                          <a:fillRect/>
                        </a:stretch>
                      </p:blipFill>
                      <p:spPr>
                        <a:xfrm>
                          <a:off x="3446" y="1615"/>
                          <a:ext cx="161" cy="130"/>
                        </a:xfrm>
                        <a:prstGeom prst="rect">
                          <a:avLst/>
                        </a:prstGeom>
                        <a:noFill/>
                        <a:ln w="38100">
                          <a:noFill/>
                          <a:miter/>
                        </a:ln>
                      </p:spPr>
                    </p:pic>
                  </p:oleObj>
                </mc:Fallback>
              </mc:AlternateContent>
            </a:graphicData>
          </a:graphic>
        </p:graphicFrame>
        <p:graphicFrame>
          <p:nvGraphicFramePr>
            <p:cNvPr id="24590" name="Object 15"/>
            <p:cNvGraphicFramePr>
              <a:graphicFrameLocks noChangeAspect="1"/>
            </p:cNvGraphicFramePr>
            <p:nvPr/>
          </p:nvGraphicFramePr>
          <p:xfrm>
            <a:off x="3130" y="1199"/>
            <a:ext cx="173" cy="130"/>
          </p:xfrm>
          <a:graphic>
            <a:graphicData uri="http://schemas.openxmlformats.org/presentationml/2006/ole">
              <mc:AlternateContent xmlns:mc="http://schemas.openxmlformats.org/markup-compatibility/2006">
                <mc:Choice xmlns:v="urn:schemas-microsoft-com:vml" Requires="v">
                  <p:oleObj r:id="rId12" imgW="122555" imgH="122555" progId="Equation.3">
                    <p:embed/>
                  </p:oleObj>
                </mc:Choice>
                <mc:Fallback>
                  <p:oleObj r:id="rId12" imgW="122555" imgH="122555" progId="Equation.3">
                    <p:embed/>
                    <p:pic>
                      <p:nvPicPr>
                        <p:cNvPr id="0" name="Object 15"/>
                        <p:cNvPicPr/>
                        <p:nvPr/>
                      </p:nvPicPr>
                      <p:blipFill>
                        <a:blip r:embed="rId13">
                          <a:clrChange>
                            <a:clrFrom>
                              <a:srgbClr val="000000"/>
                            </a:clrFrom>
                            <a:clrTo>
                              <a:srgbClr val="3333FF"/>
                            </a:clrTo>
                          </a:clrChange>
                        </a:blip>
                        <a:stretch>
                          <a:fillRect/>
                        </a:stretch>
                      </p:blipFill>
                      <p:spPr>
                        <a:xfrm>
                          <a:off x="3130" y="1199"/>
                          <a:ext cx="173" cy="130"/>
                        </a:xfrm>
                        <a:prstGeom prst="rect">
                          <a:avLst/>
                        </a:prstGeom>
                        <a:noFill/>
                        <a:ln w="38100">
                          <a:noFill/>
                          <a:miter/>
                        </a:ln>
                      </p:spPr>
                    </p:pic>
                  </p:oleObj>
                </mc:Fallback>
              </mc:AlternateContent>
            </a:graphicData>
          </a:graphic>
        </p:graphicFrame>
        <p:graphicFrame>
          <p:nvGraphicFramePr>
            <p:cNvPr id="24591" name="Object 16"/>
            <p:cNvGraphicFramePr>
              <a:graphicFrameLocks noChangeAspect="1"/>
            </p:cNvGraphicFramePr>
            <p:nvPr/>
          </p:nvGraphicFramePr>
          <p:xfrm>
            <a:off x="1969" y="1382"/>
            <a:ext cx="161" cy="129"/>
          </p:xfrm>
          <a:graphic>
            <a:graphicData uri="http://schemas.openxmlformats.org/presentationml/2006/ole">
              <mc:AlternateContent xmlns:mc="http://schemas.openxmlformats.org/markup-compatibility/2006">
                <mc:Choice xmlns:v="urn:schemas-microsoft-com:vml" Requires="v">
                  <p:oleObj r:id="rId14" imgW="114300" imgH="122555" progId="Equation.3">
                    <p:embed/>
                  </p:oleObj>
                </mc:Choice>
                <mc:Fallback>
                  <p:oleObj r:id="rId14" imgW="114300" imgH="122555" progId="Equation.3">
                    <p:embed/>
                    <p:pic>
                      <p:nvPicPr>
                        <p:cNvPr id="0" name="Object 16"/>
                        <p:cNvPicPr/>
                        <p:nvPr/>
                      </p:nvPicPr>
                      <p:blipFill>
                        <a:blip r:embed="rId15">
                          <a:clrChange>
                            <a:clrFrom>
                              <a:srgbClr val="000000"/>
                            </a:clrFrom>
                            <a:clrTo>
                              <a:srgbClr val="3333FF"/>
                            </a:clrTo>
                          </a:clrChange>
                        </a:blip>
                        <a:stretch>
                          <a:fillRect/>
                        </a:stretch>
                      </p:blipFill>
                      <p:spPr>
                        <a:xfrm>
                          <a:off x="1969" y="1382"/>
                          <a:ext cx="161" cy="129"/>
                        </a:xfrm>
                        <a:prstGeom prst="rect">
                          <a:avLst/>
                        </a:prstGeom>
                        <a:noFill/>
                        <a:ln w="38100">
                          <a:noFill/>
                          <a:miter/>
                        </a:ln>
                      </p:spPr>
                    </p:pic>
                  </p:oleObj>
                </mc:Fallback>
              </mc:AlternateContent>
            </a:graphicData>
          </a:graphic>
        </p:graphicFrame>
        <p:graphicFrame>
          <p:nvGraphicFramePr>
            <p:cNvPr id="24592" name="Object 17"/>
            <p:cNvGraphicFramePr>
              <a:graphicFrameLocks noChangeAspect="1"/>
            </p:cNvGraphicFramePr>
            <p:nvPr/>
          </p:nvGraphicFramePr>
          <p:xfrm>
            <a:off x="1563" y="1424"/>
            <a:ext cx="160" cy="139"/>
          </p:xfrm>
          <a:graphic>
            <a:graphicData uri="http://schemas.openxmlformats.org/presentationml/2006/ole">
              <mc:AlternateContent xmlns:mc="http://schemas.openxmlformats.org/markup-compatibility/2006">
                <mc:Choice xmlns:v="urn:schemas-microsoft-com:vml" Requires="v">
                  <p:oleObj r:id="rId16" imgW="114300" imgH="139065" progId="Equation.3">
                    <p:embed/>
                  </p:oleObj>
                </mc:Choice>
                <mc:Fallback>
                  <p:oleObj r:id="rId16" imgW="114300" imgH="139065" progId="Equation.3">
                    <p:embed/>
                    <p:pic>
                      <p:nvPicPr>
                        <p:cNvPr id="0" name="Object 17"/>
                        <p:cNvPicPr/>
                        <p:nvPr/>
                      </p:nvPicPr>
                      <p:blipFill>
                        <a:blip r:embed="rId17">
                          <a:clrChange>
                            <a:clrFrom>
                              <a:srgbClr val="000000"/>
                            </a:clrFrom>
                            <a:clrTo>
                              <a:srgbClr val="3333FF"/>
                            </a:clrTo>
                          </a:clrChange>
                        </a:blip>
                        <a:stretch>
                          <a:fillRect/>
                        </a:stretch>
                      </p:blipFill>
                      <p:spPr>
                        <a:xfrm>
                          <a:off x="1563" y="1424"/>
                          <a:ext cx="160" cy="139"/>
                        </a:xfrm>
                        <a:prstGeom prst="rect">
                          <a:avLst/>
                        </a:prstGeom>
                        <a:noFill/>
                        <a:ln w="38100">
                          <a:noFill/>
                          <a:miter/>
                        </a:ln>
                      </p:spPr>
                    </p:pic>
                  </p:oleObj>
                </mc:Fallback>
              </mc:AlternateContent>
            </a:graphicData>
          </a:graphic>
        </p:graphicFrame>
        <p:graphicFrame>
          <p:nvGraphicFramePr>
            <p:cNvPr id="24593" name="Object 18"/>
            <p:cNvGraphicFramePr>
              <a:graphicFrameLocks noChangeAspect="1"/>
            </p:cNvGraphicFramePr>
            <p:nvPr/>
          </p:nvGraphicFramePr>
          <p:xfrm>
            <a:off x="316" y="600"/>
            <a:ext cx="174" cy="130"/>
          </p:xfrm>
          <a:graphic>
            <a:graphicData uri="http://schemas.openxmlformats.org/presentationml/2006/ole">
              <mc:AlternateContent xmlns:mc="http://schemas.openxmlformats.org/markup-compatibility/2006">
                <mc:Choice xmlns:v="urn:schemas-microsoft-com:vml" Requires="v">
                  <p:oleObj r:id="rId18" imgW="122555" imgH="122555" progId="Equation.3">
                    <p:embed/>
                  </p:oleObj>
                </mc:Choice>
                <mc:Fallback>
                  <p:oleObj r:id="rId18" imgW="122555" imgH="122555" progId="Equation.3">
                    <p:embed/>
                    <p:pic>
                      <p:nvPicPr>
                        <p:cNvPr id="0" name="Object 18"/>
                        <p:cNvPicPr/>
                        <p:nvPr/>
                      </p:nvPicPr>
                      <p:blipFill>
                        <a:blip r:embed="rId19">
                          <a:clrChange>
                            <a:clrFrom>
                              <a:srgbClr val="000000"/>
                            </a:clrFrom>
                            <a:clrTo>
                              <a:srgbClr val="3333FF"/>
                            </a:clrTo>
                          </a:clrChange>
                        </a:blip>
                        <a:stretch>
                          <a:fillRect/>
                        </a:stretch>
                      </p:blipFill>
                      <p:spPr>
                        <a:xfrm>
                          <a:off x="316" y="600"/>
                          <a:ext cx="174" cy="130"/>
                        </a:xfrm>
                        <a:prstGeom prst="rect">
                          <a:avLst/>
                        </a:prstGeom>
                        <a:noFill/>
                        <a:ln w="38100">
                          <a:noFill/>
                          <a:miter/>
                        </a:ln>
                      </p:spPr>
                    </p:pic>
                  </p:oleObj>
                </mc:Fallback>
              </mc:AlternateContent>
            </a:graphicData>
          </a:graphic>
        </p:graphicFrame>
        <p:graphicFrame>
          <p:nvGraphicFramePr>
            <p:cNvPr id="24594" name="Object 19"/>
            <p:cNvGraphicFramePr>
              <a:graphicFrameLocks noChangeAspect="1"/>
            </p:cNvGraphicFramePr>
            <p:nvPr/>
          </p:nvGraphicFramePr>
          <p:xfrm>
            <a:off x="422" y="730"/>
            <a:ext cx="147" cy="129"/>
          </p:xfrm>
          <a:graphic>
            <a:graphicData uri="http://schemas.openxmlformats.org/presentationml/2006/ole">
              <mc:AlternateContent xmlns:mc="http://schemas.openxmlformats.org/markup-compatibility/2006">
                <mc:Choice xmlns:v="urn:schemas-microsoft-com:vml" Requires="v">
                  <p:oleObj r:id="rId20" imgW="106045" imgH="122555" progId="Equation.3">
                    <p:embed/>
                  </p:oleObj>
                </mc:Choice>
                <mc:Fallback>
                  <p:oleObj r:id="rId20" imgW="106045" imgH="122555" progId="Equation.3">
                    <p:embed/>
                    <p:pic>
                      <p:nvPicPr>
                        <p:cNvPr id="0" name="Object 19"/>
                        <p:cNvPicPr/>
                        <p:nvPr/>
                      </p:nvPicPr>
                      <p:blipFill>
                        <a:blip r:embed="rId21">
                          <a:clrChange>
                            <a:clrFrom>
                              <a:srgbClr val="000000"/>
                            </a:clrFrom>
                            <a:clrTo>
                              <a:srgbClr val="3333FF"/>
                            </a:clrTo>
                          </a:clrChange>
                        </a:blip>
                        <a:stretch>
                          <a:fillRect/>
                        </a:stretch>
                      </p:blipFill>
                      <p:spPr>
                        <a:xfrm>
                          <a:off x="422" y="730"/>
                          <a:ext cx="147" cy="129"/>
                        </a:xfrm>
                        <a:prstGeom prst="rect">
                          <a:avLst/>
                        </a:prstGeom>
                        <a:noFill/>
                        <a:ln w="38100">
                          <a:noFill/>
                          <a:miter/>
                        </a:ln>
                      </p:spPr>
                    </p:pic>
                  </p:oleObj>
                </mc:Fallback>
              </mc:AlternateContent>
            </a:graphicData>
          </a:graphic>
        </p:graphicFrame>
        <p:graphicFrame>
          <p:nvGraphicFramePr>
            <p:cNvPr id="24595" name="Object 20"/>
            <p:cNvGraphicFramePr>
              <a:graphicFrameLocks noChangeAspect="1"/>
            </p:cNvGraphicFramePr>
            <p:nvPr/>
          </p:nvGraphicFramePr>
          <p:xfrm>
            <a:off x="633" y="965"/>
            <a:ext cx="136" cy="129"/>
          </p:xfrm>
          <a:graphic>
            <a:graphicData uri="http://schemas.openxmlformats.org/presentationml/2006/ole">
              <mc:AlternateContent xmlns:mc="http://schemas.openxmlformats.org/markup-compatibility/2006">
                <mc:Choice xmlns:v="urn:schemas-microsoft-com:vml" Requires="v">
                  <p:oleObj r:id="rId22" imgW="89535" imgH="122555" progId="Equation.3">
                    <p:embed/>
                  </p:oleObj>
                </mc:Choice>
                <mc:Fallback>
                  <p:oleObj r:id="rId22" imgW="89535" imgH="122555" progId="Equation.3">
                    <p:embed/>
                    <p:pic>
                      <p:nvPicPr>
                        <p:cNvPr id="0" name="Object 20"/>
                        <p:cNvPicPr/>
                        <p:nvPr/>
                      </p:nvPicPr>
                      <p:blipFill>
                        <a:blip r:embed="rId23">
                          <a:clrChange>
                            <a:clrFrom>
                              <a:srgbClr val="000000"/>
                            </a:clrFrom>
                            <a:clrTo>
                              <a:srgbClr val="3333FF"/>
                            </a:clrTo>
                          </a:clrChange>
                        </a:blip>
                        <a:stretch>
                          <a:fillRect/>
                        </a:stretch>
                      </p:blipFill>
                      <p:spPr>
                        <a:xfrm>
                          <a:off x="633" y="965"/>
                          <a:ext cx="136" cy="129"/>
                        </a:xfrm>
                        <a:prstGeom prst="rect">
                          <a:avLst/>
                        </a:prstGeom>
                        <a:noFill/>
                        <a:ln w="38100">
                          <a:noFill/>
                          <a:miter/>
                        </a:ln>
                      </p:spPr>
                    </p:pic>
                  </p:oleObj>
                </mc:Fallback>
              </mc:AlternateContent>
            </a:graphicData>
          </a:graphic>
        </p:graphicFrame>
        <p:sp>
          <p:nvSpPr>
            <p:cNvPr id="24596" name="Line 21"/>
            <p:cNvSpPr/>
            <p:nvPr/>
          </p:nvSpPr>
          <p:spPr>
            <a:xfrm>
              <a:off x="1020" y="391"/>
              <a:ext cx="0" cy="1224"/>
            </a:xfrm>
            <a:prstGeom prst="line">
              <a:avLst/>
            </a:prstGeom>
            <a:ln w="19050" cap="flat" cmpd="sng">
              <a:solidFill>
                <a:srgbClr val="3333FF"/>
              </a:solidFill>
              <a:prstDash val="dash"/>
              <a:headEnd type="none" w="med" len="med"/>
              <a:tailEnd type="none" w="med" len="med"/>
            </a:ln>
          </p:spPr>
          <p:txBody>
            <a:bodyPr/>
            <a:lstStyle/>
            <a:p>
              <a:endParaRPr lang="zh-CN" altLang="en-US" sz="1400">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24597" name="Object 22"/>
            <p:cNvGraphicFramePr>
              <a:graphicFrameLocks noChangeAspect="1"/>
            </p:cNvGraphicFramePr>
            <p:nvPr/>
          </p:nvGraphicFramePr>
          <p:xfrm>
            <a:off x="914" y="1615"/>
            <a:ext cx="214" cy="140"/>
          </p:xfrm>
          <a:graphic>
            <a:graphicData uri="http://schemas.openxmlformats.org/presentationml/2006/ole">
              <mc:AlternateContent xmlns:mc="http://schemas.openxmlformats.org/markup-compatibility/2006">
                <mc:Choice xmlns:v="urn:schemas-microsoft-com:vml" Requires="v">
                  <p:oleObj r:id="rId24" imgW="154940" imgH="139065" progId="Equation.3">
                    <p:embed/>
                  </p:oleObj>
                </mc:Choice>
                <mc:Fallback>
                  <p:oleObj r:id="rId24" imgW="154940" imgH="139065" progId="Equation.3">
                    <p:embed/>
                    <p:pic>
                      <p:nvPicPr>
                        <p:cNvPr id="0" name="Object 22"/>
                        <p:cNvPicPr/>
                        <p:nvPr/>
                      </p:nvPicPr>
                      <p:blipFill>
                        <a:blip r:embed="rId25">
                          <a:clrChange>
                            <a:clrFrom>
                              <a:srgbClr val="000000"/>
                            </a:clrFrom>
                            <a:clrTo>
                              <a:srgbClr val="FF3300"/>
                            </a:clrTo>
                          </a:clrChange>
                        </a:blip>
                        <a:stretch>
                          <a:fillRect/>
                        </a:stretch>
                      </p:blipFill>
                      <p:spPr>
                        <a:xfrm>
                          <a:off x="914" y="1615"/>
                          <a:ext cx="214" cy="140"/>
                        </a:xfrm>
                        <a:prstGeom prst="rect">
                          <a:avLst/>
                        </a:prstGeom>
                        <a:noFill/>
                        <a:ln w="38100">
                          <a:noFill/>
                          <a:miter/>
                        </a:ln>
                      </p:spPr>
                    </p:pic>
                  </p:oleObj>
                </mc:Fallback>
              </mc:AlternateContent>
            </a:graphicData>
          </a:graphic>
        </p:graphicFrame>
        <p:sp>
          <p:nvSpPr>
            <p:cNvPr id="24598" name="Text Box 23"/>
            <p:cNvSpPr txBox="1"/>
            <p:nvPr/>
          </p:nvSpPr>
          <p:spPr>
            <a:xfrm>
              <a:off x="-465" y="0"/>
              <a:ext cx="1660" cy="258"/>
            </a:xfrm>
            <a:prstGeom prst="rect">
              <a:avLst/>
            </a:prstGeom>
            <a:noFill/>
            <a:ln w="9525">
              <a:noFill/>
            </a:ln>
          </p:spPr>
          <p:txBody>
            <a:bodyPr wrap="square">
              <a:spAutoFit/>
            </a:bodyPr>
            <a:lstStyle/>
            <a:p>
              <a:pPr defTabSz="1219200">
                <a:spcBef>
                  <a:spcPct val="50000"/>
                </a:spcBef>
              </a:pPr>
              <a:r>
                <a:rPr lang="zh-CN" altLang="en-US" sz="16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核子平均质量</a:t>
              </a:r>
            </a:p>
          </p:txBody>
        </p:sp>
        <p:sp>
          <p:nvSpPr>
            <p:cNvPr id="24599" name="Rectangle 24"/>
            <p:cNvSpPr/>
            <p:nvPr/>
          </p:nvSpPr>
          <p:spPr>
            <a:xfrm>
              <a:off x="176" y="547"/>
              <a:ext cx="422" cy="443"/>
            </a:xfrm>
            <a:prstGeom prst="rect">
              <a:avLst/>
            </a:prstGeom>
            <a:noFill/>
            <a:ln w="38100" cap="flat" cmpd="sng">
              <a:solidFill>
                <a:srgbClr val="FF3300"/>
              </a:solidFill>
              <a:prstDash val="sysDot"/>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00" name="Rectangle 25"/>
            <p:cNvSpPr/>
            <p:nvPr/>
          </p:nvSpPr>
          <p:spPr>
            <a:xfrm>
              <a:off x="176" y="547"/>
              <a:ext cx="422" cy="443"/>
            </a:xfrm>
            <a:prstGeom prst="rect">
              <a:avLst/>
            </a:prstGeom>
            <a:noFill/>
            <a:ln w="38100" cap="flat" cmpd="sng">
              <a:solidFill>
                <a:srgbClr val="0033CC"/>
              </a:solidFill>
              <a:prstDash val="sysDot"/>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01" name="Rectangle 26"/>
            <p:cNvSpPr/>
            <p:nvPr/>
          </p:nvSpPr>
          <p:spPr>
            <a:xfrm>
              <a:off x="1371" y="1173"/>
              <a:ext cx="809" cy="390"/>
            </a:xfrm>
            <a:prstGeom prst="rect">
              <a:avLst/>
            </a:prstGeom>
            <a:noFill/>
            <a:ln w="38100" cap="flat" cmpd="sng">
              <a:solidFill>
                <a:srgbClr val="FF3300"/>
              </a:solidFill>
              <a:prstDash val="sysDot"/>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02" name="Rectangle 27"/>
            <p:cNvSpPr/>
            <p:nvPr/>
          </p:nvSpPr>
          <p:spPr>
            <a:xfrm>
              <a:off x="2753" y="829"/>
              <a:ext cx="809" cy="391"/>
            </a:xfrm>
            <a:prstGeom prst="rect">
              <a:avLst/>
            </a:prstGeom>
            <a:noFill/>
            <a:ln w="38100" cap="flat" cmpd="sng">
              <a:solidFill>
                <a:srgbClr val="FF3300"/>
              </a:solidFill>
              <a:prstDash val="sysDot"/>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03" name="AutoShape 28"/>
            <p:cNvSpPr/>
            <p:nvPr/>
          </p:nvSpPr>
          <p:spPr>
            <a:xfrm rot="4279891">
              <a:off x="657" y="664"/>
              <a:ext cx="616" cy="366"/>
            </a:xfrm>
            <a:prstGeom prst="curvedDownArrow">
              <a:avLst>
                <a:gd name="adj1" fmla="val 20306"/>
                <a:gd name="adj2" fmla="val 53967"/>
                <a:gd name="adj3" fmla="val 33319"/>
              </a:avLst>
            </a:prstGeom>
            <a:solidFill>
              <a:schemeClr val="accent1"/>
            </a:solidFill>
            <a:ln w="9525" cap="flat" cmpd="sng">
              <a:solidFill>
                <a:schemeClr val="tx1"/>
              </a:solidFill>
              <a:prstDash val="solid"/>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04" name="AutoShape 29"/>
            <p:cNvSpPr/>
            <p:nvPr/>
          </p:nvSpPr>
          <p:spPr>
            <a:xfrm rot="4329692" flipH="1">
              <a:off x="2160" y="4"/>
              <a:ext cx="405" cy="1554"/>
            </a:xfrm>
            <a:prstGeom prst="curvedLeftArrow">
              <a:avLst>
                <a:gd name="adj1" fmla="val 23022"/>
                <a:gd name="adj2" fmla="val 99762"/>
                <a:gd name="adj3" fmla="val 18231"/>
              </a:avLst>
            </a:prstGeom>
            <a:solidFill>
              <a:schemeClr val="accent1"/>
            </a:solidFill>
            <a:ln w="9525" cap="flat" cmpd="sng">
              <a:solidFill>
                <a:schemeClr val="tx1"/>
              </a:solidFill>
              <a:prstDash val="solid"/>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05" name="Rectangle 30"/>
            <p:cNvSpPr/>
            <p:nvPr/>
          </p:nvSpPr>
          <p:spPr>
            <a:xfrm>
              <a:off x="360" y="1027"/>
              <a:ext cx="366" cy="245"/>
            </a:xfrm>
            <a:prstGeom prst="rect">
              <a:avLst/>
            </a:prstGeom>
            <a:noFill/>
            <a:ln w="38100" cap="flat" cmpd="sng">
              <a:solidFill>
                <a:srgbClr val="0033CC"/>
              </a:solidFill>
              <a:prstDash val="sysDot"/>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grpSp>
        <p:nvGrpSpPr>
          <p:cNvPr id="24606" name="Group 31"/>
          <p:cNvGrpSpPr/>
          <p:nvPr/>
        </p:nvGrpSpPr>
        <p:grpSpPr>
          <a:xfrm>
            <a:off x="1530160" y="2703285"/>
            <a:ext cx="3972905" cy="2286418"/>
            <a:chOff x="0" y="0"/>
            <a:chExt cx="3402" cy="1861"/>
          </a:xfrm>
        </p:grpSpPr>
        <p:sp>
          <p:nvSpPr>
            <p:cNvPr id="24607" name="Freeform 32"/>
            <p:cNvSpPr/>
            <p:nvPr/>
          </p:nvSpPr>
          <p:spPr>
            <a:xfrm flipV="1">
              <a:off x="116" y="231"/>
              <a:ext cx="3244" cy="1135"/>
            </a:xfrm>
            <a:custGeom>
              <a:avLst/>
              <a:gdLst/>
              <a:ahLst/>
              <a:cxnLst>
                <a:cxn ang="0">
                  <a:pos x="0" y="0"/>
                </a:cxn>
                <a:cxn ang="0">
                  <a:pos x="1" y="1"/>
                </a:cxn>
                <a:cxn ang="0">
                  <a:pos x="2" y="1"/>
                </a:cxn>
                <a:cxn ang="0">
                  <a:pos x="4" y="1"/>
                </a:cxn>
                <a:cxn ang="0">
                  <a:pos x="5" y="1"/>
                </a:cxn>
                <a:cxn ang="0">
                  <a:pos x="7" y="1"/>
                </a:cxn>
                <a:cxn ang="0">
                  <a:pos x="9" y="1"/>
                </a:cxn>
                <a:cxn ang="0">
                  <a:pos x="13" y="1"/>
                </a:cxn>
                <a:cxn ang="0">
                  <a:pos x="22" y="1"/>
                </a:cxn>
              </a:cxnLst>
              <a:rect l="0" t="0" r="0" b="0"/>
              <a:pathLst>
                <a:path w="4635" h="2228">
                  <a:moveTo>
                    <a:pt x="0" y="0"/>
                  </a:moveTo>
                  <a:cubicBezTo>
                    <a:pt x="27" y="221"/>
                    <a:pt x="95" y="1012"/>
                    <a:pt x="164" y="1326"/>
                  </a:cubicBezTo>
                  <a:cubicBezTo>
                    <a:pt x="233" y="1640"/>
                    <a:pt x="301" y="1746"/>
                    <a:pt x="411" y="1884"/>
                  </a:cubicBezTo>
                  <a:cubicBezTo>
                    <a:pt x="521" y="2022"/>
                    <a:pt x="704" y="2102"/>
                    <a:pt x="823" y="2158"/>
                  </a:cubicBezTo>
                  <a:cubicBezTo>
                    <a:pt x="943" y="2215"/>
                    <a:pt x="1030" y="2214"/>
                    <a:pt x="1124" y="2222"/>
                  </a:cubicBezTo>
                  <a:cubicBezTo>
                    <a:pt x="1235" y="2228"/>
                    <a:pt x="1357" y="2213"/>
                    <a:pt x="1490" y="2195"/>
                  </a:cubicBezTo>
                  <a:cubicBezTo>
                    <a:pt x="1623" y="2177"/>
                    <a:pt x="1701" y="2164"/>
                    <a:pt x="1920" y="2112"/>
                  </a:cubicBezTo>
                  <a:cubicBezTo>
                    <a:pt x="2139" y="2060"/>
                    <a:pt x="2355" y="2016"/>
                    <a:pt x="2807" y="1884"/>
                  </a:cubicBezTo>
                  <a:cubicBezTo>
                    <a:pt x="3259" y="1752"/>
                    <a:pt x="4254" y="1435"/>
                    <a:pt x="4635" y="1317"/>
                  </a:cubicBezTo>
                </a:path>
              </a:pathLst>
            </a:custGeom>
            <a:noFill/>
            <a:ln w="22225" cap="flat" cmpd="sng">
              <a:solidFill>
                <a:srgbClr val="333333"/>
              </a:solidFill>
              <a:prstDash val="solid"/>
              <a:miter/>
              <a:headEnd type="none" w="med" len="med"/>
              <a:tailEnd type="none" w="med" len="med"/>
            </a:ln>
          </p:spPr>
          <p:txBody>
            <a:bodyPr/>
            <a:lstStyle/>
            <a:p>
              <a:pPr defTabSz="1219200"/>
              <a:endParaRPr lang="zh-CN" altLang="en-US" sz="1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24608" name="Group 33"/>
            <p:cNvGrpSpPr/>
            <p:nvPr/>
          </p:nvGrpSpPr>
          <p:grpSpPr>
            <a:xfrm>
              <a:off x="0" y="1472"/>
              <a:ext cx="3344" cy="131"/>
              <a:chOff x="0" y="0"/>
              <a:chExt cx="4779" cy="257"/>
            </a:xfrm>
          </p:grpSpPr>
          <p:sp>
            <p:nvSpPr>
              <p:cNvPr id="24609" name="Line 34"/>
              <p:cNvSpPr/>
              <p:nvPr/>
            </p:nvSpPr>
            <p:spPr>
              <a:xfrm>
                <a:off x="123" y="0"/>
                <a:ext cx="4656" cy="0"/>
              </a:xfrm>
              <a:prstGeom prst="line">
                <a:avLst/>
              </a:prstGeom>
              <a:ln w="76200" cap="flat" cmpd="sng">
                <a:solidFill>
                  <a:srgbClr val="3333FF"/>
                </a:solidFill>
                <a:prstDash val="solid"/>
                <a:headEnd type="none" w="med" len="med"/>
                <a:tailEnd type="stealth" w="med" len="lg"/>
              </a:ln>
            </p:spPr>
            <p:txBody>
              <a:bodyPr/>
              <a:lstStyle/>
              <a:p>
                <a:endParaRPr lang="zh-CN" altLang="en-US" sz="1400">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24610" name="Object 35"/>
              <p:cNvGraphicFramePr>
                <a:graphicFrameLocks noChangeAspect="1"/>
              </p:cNvGraphicFramePr>
              <p:nvPr/>
            </p:nvGraphicFramePr>
            <p:xfrm>
              <a:off x="0" y="0"/>
              <a:ext cx="219" cy="257"/>
            </p:xfrm>
            <a:graphic>
              <a:graphicData uri="http://schemas.openxmlformats.org/presentationml/2006/ole">
                <mc:AlternateContent xmlns:mc="http://schemas.openxmlformats.org/markup-compatibility/2006">
                  <mc:Choice xmlns:v="urn:schemas-microsoft-com:vml" Requires="v">
                    <p:oleObj r:id="rId26" imgW="114300" imgH="139065" progId="Equation.3">
                      <p:embed/>
                    </p:oleObj>
                  </mc:Choice>
                  <mc:Fallback>
                    <p:oleObj r:id="rId26" imgW="114300" imgH="139065" progId="Equation.3">
                      <p:embed/>
                      <p:pic>
                        <p:nvPicPr>
                          <p:cNvPr id="0" name="Object 35"/>
                          <p:cNvPicPr/>
                          <p:nvPr/>
                        </p:nvPicPr>
                        <p:blipFill>
                          <a:blip r:embed="rId27">
                            <a:clrChange>
                              <a:clrFrom>
                                <a:srgbClr val="000000"/>
                              </a:clrFrom>
                              <a:clrTo>
                                <a:srgbClr val="3333FF"/>
                              </a:clrTo>
                            </a:clrChange>
                          </a:blip>
                          <a:stretch>
                            <a:fillRect/>
                          </a:stretch>
                        </p:blipFill>
                        <p:spPr>
                          <a:xfrm>
                            <a:off x="0" y="0"/>
                            <a:ext cx="219" cy="257"/>
                          </a:xfrm>
                          <a:prstGeom prst="rect">
                            <a:avLst/>
                          </a:prstGeom>
                          <a:noFill/>
                          <a:ln w="38100">
                            <a:noFill/>
                            <a:miter/>
                          </a:ln>
                        </p:spPr>
                      </p:pic>
                    </p:oleObj>
                  </mc:Fallback>
                </mc:AlternateContent>
              </a:graphicData>
            </a:graphic>
          </p:graphicFrame>
        </p:grpSp>
        <p:grpSp>
          <p:nvGrpSpPr>
            <p:cNvPr id="24611" name="Group 36"/>
            <p:cNvGrpSpPr/>
            <p:nvPr/>
          </p:nvGrpSpPr>
          <p:grpSpPr>
            <a:xfrm>
              <a:off x="790" y="145"/>
              <a:ext cx="204" cy="1471"/>
              <a:chOff x="0" y="0"/>
              <a:chExt cx="292" cy="2513"/>
            </a:xfrm>
          </p:grpSpPr>
          <p:sp>
            <p:nvSpPr>
              <p:cNvPr id="24612" name="Line 37"/>
              <p:cNvSpPr/>
              <p:nvPr/>
            </p:nvSpPr>
            <p:spPr>
              <a:xfrm>
                <a:off x="144" y="0"/>
                <a:ext cx="0" cy="2256"/>
              </a:xfrm>
              <a:prstGeom prst="line">
                <a:avLst/>
              </a:prstGeom>
              <a:ln w="19050" cap="flat" cmpd="sng">
                <a:solidFill>
                  <a:srgbClr val="3333FF"/>
                </a:solidFill>
                <a:prstDash val="dash"/>
                <a:headEnd type="none" w="med" len="med"/>
                <a:tailEnd type="none" w="med" len="med"/>
              </a:ln>
            </p:spPr>
            <p:txBody>
              <a:bodyPr/>
              <a:lstStyle/>
              <a:p>
                <a:endParaRPr lang="zh-CN" altLang="en-US" sz="1400">
                  <a:latin typeface="Arial" panose="020B0604020202020204" pitchFamily="34" charset="0"/>
                  <a:ea typeface="思源黑体 CN Regular" panose="020B0500000000000000" pitchFamily="34" charset="-122"/>
                  <a:sym typeface="Arial" panose="020B0604020202020204" pitchFamily="34" charset="0"/>
                </a:endParaRPr>
              </a:p>
            </p:txBody>
          </p:sp>
          <p:graphicFrame>
            <p:nvGraphicFramePr>
              <p:cNvPr id="24613" name="Object 38"/>
              <p:cNvGraphicFramePr>
                <a:graphicFrameLocks noChangeAspect="1"/>
              </p:cNvGraphicFramePr>
              <p:nvPr/>
            </p:nvGraphicFramePr>
            <p:xfrm>
              <a:off x="0" y="2256"/>
              <a:ext cx="292" cy="257"/>
            </p:xfrm>
            <a:graphic>
              <a:graphicData uri="http://schemas.openxmlformats.org/presentationml/2006/ole">
                <mc:AlternateContent xmlns:mc="http://schemas.openxmlformats.org/markup-compatibility/2006">
                  <mc:Choice xmlns:v="urn:schemas-microsoft-com:vml" Requires="v">
                    <p:oleObj r:id="rId28" imgW="154940" imgH="139065" progId="Equation.3">
                      <p:embed/>
                    </p:oleObj>
                  </mc:Choice>
                  <mc:Fallback>
                    <p:oleObj r:id="rId28" imgW="154940" imgH="139065" progId="Equation.3">
                      <p:embed/>
                      <p:pic>
                        <p:nvPicPr>
                          <p:cNvPr id="0" name="Object 38"/>
                          <p:cNvPicPr/>
                          <p:nvPr/>
                        </p:nvPicPr>
                        <p:blipFill>
                          <a:blip r:embed="rId29">
                            <a:clrChange>
                              <a:clrFrom>
                                <a:srgbClr val="000000"/>
                              </a:clrFrom>
                              <a:clrTo>
                                <a:srgbClr val="FF3300"/>
                              </a:clrTo>
                            </a:clrChange>
                          </a:blip>
                          <a:stretch>
                            <a:fillRect/>
                          </a:stretch>
                        </p:blipFill>
                        <p:spPr>
                          <a:xfrm>
                            <a:off x="0" y="2256"/>
                            <a:ext cx="292" cy="257"/>
                          </a:xfrm>
                          <a:prstGeom prst="rect">
                            <a:avLst/>
                          </a:prstGeom>
                          <a:noFill/>
                          <a:ln w="38100">
                            <a:noFill/>
                            <a:miter/>
                          </a:ln>
                        </p:spPr>
                      </p:pic>
                    </p:oleObj>
                  </mc:Fallback>
                </mc:AlternateContent>
              </a:graphicData>
            </a:graphic>
          </p:graphicFrame>
        </p:grpSp>
        <p:grpSp>
          <p:nvGrpSpPr>
            <p:cNvPr id="24614" name="Group 39"/>
            <p:cNvGrpSpPr/>
            <p:nvPr/>
          </p:nvGrpSpPr>
          <p:grpSpPr>
            <a:xfrm>
              <a:off x="84" y="0"/>
              <a:ext cx="1199" cy="1517"/>
              <a:chOff x="0" y="0"/>
              <a:chExt cx="1713" cy="2977"/>
            </a:xfrm>
          </p:grpSpPr>
          <p:sp>
            <p:nvSpPr>
              <p:cNvPr id="24615" name="Line 40"/>
              <p:cNvSpPr/>
              <p:nvPr/>
            </p:nvSpPr>
            <p:spPr>
              <a:xfrm flipV="1">
                <a:off x="0" y="213"/>
                <a:ext cx="0" cy="2764"/>
              </a:xfrm>
              <a:prstGeom prst="line">
                <a:avLst/>
              </a:prstGeom>
              <a:ln w="76200" cap="flat" cmpd="sng">
                <a:solidFill>
                  <a:srgbClr val="3333FF"/>
                </a:solidFill>
                <a:prstDash val="solid"/>
                <a:headEnd type="none" w="med" len="med"/>
                <a:tailEnd type="stealth" w="med" len="lg"/>
              </a:ln>
            </p:spPr>
            <p:txBody>
              <a:bodyPr/>
              <a:lstStyle/>
              <a:p>
                <a:endParaRPr lang="zh-CN" altLang="en-US" sz="14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4616" name="Text Box 41"/>
              <p:cNvSpPr txBox="1"/>
              <p:nvPr/>
            </p:nvSpPr>
            <p:spPr>
              <a:xfrm>
                <a:off x="63" y="0"/>
                <a:ext cx="1650" cy="541"/>
              </a:xfrm>
              <a:prstGeom prst="rect">
                <a:avLst/>
              </a:prstGeom>
              <a:noFill/>
              <a:ln w="9525">
                <a:noFill/>
              </a:ln>
            </p:spPr>
            <p:txBody>
              <a:bodyPr>
                <a:spAutoFit/>
              </a:bodyPr>
              <a:lstStyle/>
              <a:p>
                <a:pPr defTabSz="1219200">
                  <a:spcBef>
                    <a:spcPct val="50000"/>
                  </a:spcBef>
                </a:pPr>
                <a:r>
                  <a:rPr lang="zh-CN" altLang="en-US" sz="16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比结合能</a:t>
                </a:r>
              </a:p>
            </p:txBody>
          </p:sp>
        </p:grpSp>
        <p:sp>
          <p:nvSpPr>
            <p:cNvPr id="24617" name="Text Box 42"/>
            <p:cNvSpPr txBox="1"/>
            <p:nvPr/>
          </p:nvSpPr>
          <p:spPr>
            <a:xfrm>
              <a:off x="31" y="1585"/>
              <a:ext cx="3124" cy="276"/>
            </a:xfrm>
            <a:prstGeom prst="rect">
              <a:avLst/>
            </a:prstGeom>
            <a:noFill/>
            <a:ln w="9525">
              <a:noFill/>
            </a:ln>
          </p:spPr>
          <p:txBody>
            <a:bodyPr>
              <a:spAutoFit/>
            </a:bodyPr>
            <a:lstStyle/>
            <a:p>
              <a:pPr defTabSz="1219200">
                <a:spcBef>
                  <a:spcPct val="50000"/>
                </a:spcBef>
              </a:pPr>
              <a:r>
                <a:rPr lang="zh-CN" altLang="en-US" sz="16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核子的比结合能随质量数的变化</a:t>
              </a:r>
            </a:p>
          </p:txBody>
        </p:sp>
        <p:grpSp>
          <p:nvGrpSpPr>
            <p:cNvPr id="24618" name="Group 43"/>
            <p:cNvGrpSpPr>
              <a:grpSpLocks noChangeAspect="1"/>
            </p:cNvGrpSpPr>
            <p:nvPr/>
          </p:nvGrpSpPr>
          <p:grpSpPr>
            <a:xfrm>
              <a:off x="122" y="1178"/>
              <a:ext cx="321" cy="152"/>
              <a:chOff x="0" y="0"/>
              <a:chExt cx="459" cy="297"/>
            </a:xfrm>
          </p:grpSpPr>
          <p:pic>
            <p:nvPicPr>
              <p:cNvPr id="24619" name="Picture 44" descr="4"/>
              <p:cNvPicPr>
                <a:picLocks noChangeAspect="1"/>
              </p:cNvPicPr>
              <p:nvPr/>
            </p:nvPicPr>
            <p:blipFill>
              <a:blip r:embed="rId30"/>
              <a:srcRect l="12732" t="8565" r="18982" b="35880"/>
              <a:stretch>
                <a:fillRect/>
              </a:stretch>
            </p:blipFill>
            <p:spPr>
              <a:xfrm>
                <a:off x="0" y="57"/>
                <a:ext cx="295" cy="240"/>
              </a:xfrm>
              <a:prstGeom prst="rect">
                <a:avLst/>
              </a:prstGeom>
              <a:noFill/>
              <a:ln w="9525">
                <a:noFill/>
              </a:ln>
            </p:spPr>
          </p:pic>
          <p:graphicFrame>
            <p:nvGraphicFramePr>
              <p:cNvPr id="24620" name="Object 45"/>
              <p:cNvGraphicFramePr>
                <a:graphicFrameLocks noChangeAspect="1"/>
              </p:cNvGraphicFramePr>
              <p:nvPr/>
            </p:nvGraphicFramePr>
            <p:xfrm>
              <a:off x="222" y="0"/>
              <a:ext cx="237" cy="239"/>
            </p:xfrm>
            <a:graphic>
              <a:graphicData uri="http://schemas.openxmlformats.org/presentationml/2006/ole">
                <mc:AlternateContent xmlns:mc="http://schemas.openxmlformats.org/markup-compatibility/2006">
                  <mc:Choice xmlns:v="urn:schemas-microsoft-com:vml" Requires="v">
                    <p:oleObj r:id="rId31" imgW="122555" imgH="122555" progId="Equation.3">
                      <p:embed/>
                    </p:oleObj>
                  </mc:Choice>
                  <mc:Fallback>
                    <p:oleObj r:id="rId31" imgW="122555" imgH="122555" progId="Equation.3">
                      <p:embed/>
                      <p:pic>
                        <p:nvPicPr>
                          <p:cNvPr id="0" name="Object 45"/>
                          <p:cNvPicPr/>
                          <p:nvPr/>
                        </p:nvPicPr>
                        <p:blipFill>
                          <a:blip r:embed="rId32">
                            <a:clrChange>
                              <a:clrFrom>
                                <a:srgbClr val="000000"/>
                              </a:clrFrom>
                              <a:clrTo>
                                <a:srgbClr val="3333FF"/>
                              </a:clrTo>
                            </a:clrChange>
                          </a:blip>
                          <a:stretch>
                            <a:fillRect/>
                          </a:stretch>
                        </p:blipFill>
                        <p:spPr>
                          <a:xfrm>
                            <a:off x="222" y="0"/>
                            <a:ext cx="237" cy="239"/>
                          </a:xfrm>
                          <a:prstGeom prst="rect">
                            <a:avLst/>
                          </a:prstGeom>
                          <a:noFill/>
                          <a:ln w="38100">
                            <a:noFill/>
                            <a:miter/>
                          </a:ln>
                        </p:spPr>
                      </p:pic>
                    </p:oleObj>
                  </mc:Fallback>
                </mc:AlternateContent>
              </a:graphicData>
            </a:graphic>
          </p:graphicFrame>
        </p:grpSp>
        <p:grpSp>
          <p:nvGrpSpPr>
            <p:cNvPr id="24621" name="Group 46"/>
            <p:cNvGrpSpPr>
              <a:grpSpLocks noChangeAspect="1"/>
            </p:cNvGrpSpPr>
            <p:nvPr/>
          </p:nvGrpSpPr>
          <p:grpSpPr>
            <a:xfrm>
              <a:off x="169" y="1017"/>
              <a:ext cx="297" cy="174"/>
              <a:chOff x="0" y="0"/>
              <a:chExt cx="425" cy="340"/>
            </a:xfrm>
          </p:grpSpPr>
          <p:pic>
            <p:nvPicPr>
              <p:cNvPr id="24622" name="Picture 47" descr="6"/>
              <p:cNvPicPr>
                <a:picLocks noChangeAspect="1"/>
              </p:cNvPicPr>
              <p:nvPr/>
            </p:nvPicPr>
            <p:blipFill>
              <a:blip r:embed="rId33"/>
              <a:srcRect l="14815" t="6250" r="27547" b="23380"/>
              <a:stretch>
                <a:fillRect/>
              </a:stretch>
            </p:blipFill>
            <p:spPr>
              <a:xfrm>
                <a:off x="0" y="36"/>
                <a:ext cx="249" cy="304"/>
              </a:xfrm>
              <a:prstGeom prst="rect">
                <a:avLst/>
              </a:prstGeom>
              <a:noFill/>
              <a:ln w="9525">
                <a:noFill/>
              </a:ln>
            </p:spPr>
          </p:pic>
          <p:graphicFrame>
            <p:nvGraphicFramePr>
              <p:cNvPr id="24623" name="Object 48"/>
              <p:cNvGraphicFramePr>
                <a:graphicFrameLocks noChangeAspect="1"/>
              </p:cNvGraphicFramePr>
              <p:nvPr/>
            </p:nvGraphicFramePr>
            <p:xfrm>
              <a:off x="224" y="0"/>
              <a:ext cx="201" cy="239"/>
            </p:xfrm>
            <a:graphic>
              <a:graphicData uri="http://schemas.openxmlformats.org/presentationml/2006/ole">
                <mc:AlternateContent xmlns:mc="http://schemas.openxmlformats.org/markup-compatibility/2006">
                  <mc:Choice xmlns:v="urn:schemas-microsoft-com:vml" Requires="v">
                    <p:oleObj r:id="rId34" imgW="106045" imgH="122555" progId="Equation.3">
                      <p:embed/>
                    </p:oleObj>
                  </mc:Choice>
                  <mc:Fallback>
                    <p:oleObj r:id="rId34" imgW="106045" imgH="122555" progId="Equation.3">
                      <p:embed/>
                      <p:pic>
                        <p:nvPicPr>
                          <p:cNvPr id="0" name="Object 48"/>
                          <p:cNvPicPr/>
                          <p:nvPr/>
                        </p:nvPicPr>
                        <p:blipFill>
                          <a:blip r:embed="rId35">
                            <a:clrChange>
                              <a:clrFrom>
                                <a:srgbClr val="000000"/>
                              </a:clrFrom>
                              <a:clrTo>
                                <a:srgbClr val="3333FF"/>
                              </a:clrTo>
                            </a:clrChange>
                          </a:blip>
                          <a:stretch>
                            <a:fillRect/>
                          </a:stretch>
                        </p:blipFill>
                        <p:spPr>
                          <a:xfrm>
                            <a:off x="224" y="0"/>
                            <a:ext cx="201" cy="239"/>
                          </a:xfrm>
                          <a:prstGeom prst="rect">
                            <a:avLst/>
                          </a:prstGeom>
                          <a:noFill/>
                          <a:ln w="38100">
                            <a:noFill/>
                            <a:miter/>
                          </a:ln>
                        </p:spPr>
                      </p:pic>
                    </p:oleObj>
                  </mc:Fallback>
                </mc:AlternateContent>
              </a:graphicData>
            </a:graphic>
          </p:graphicFrame>
        </p:grpSp>
        <p:grpSp>
          <p:nvGrpSpPr>
            <p:cNvPr id="24624" name="Group 49"/>
            <p:cNvGrpSpPr>
              <a:grpSpLocks noChangeAspect="1"/>
            </p:cNvGrpSpPr>
            <p:nvPr/>
          </p:nvGrpSpPr>
          <p:grpSpPr>
            <a:xfrm>
              <a:off x="549" y="265"/>
              <a:ext cx="224" cy="241"/>
              <a:chOff x="0" y="0"/>
              <a:chExt cx="321" cy="473"/>
            </a:xfrm>
          </p:grpSpPr>
          <p:pic>
            <p:nvPicPr>
              <p:cNvPr id="24625" name="Picture 50" descr="8"/>
              <p:cNvPicPr>
                <a:picLocks noChangeAspect="1"/>
              </p:cNvPicPr>
              <p:nvPr/>
            </p:nvPicPr>
            <p:blipFill>
              <a:blip r:embed="rId36"/>
              <a:srcRect l="8565" t="4167" r="17130" b="21297"/>
              <a:stretch>
                <a:fillRect/>
              </a:stretch>
            </p:blipFill>
            <p:spPr>
              <a:xfrm>
                <a:off x="0" y="0"/>
                <a:ext cx="321" cy="322"/>
              </a:xfrm>
              <a:prstGeom prst="rect">
                <a:avLst/>
              </a:prstGeom>
              <a:noFill/>
              <a:ln w="9525">
                <a:noFill/>
              </a:ln>
            </p:spPr>
          </p:pic>
          <p:graphicFrame>
            <p:nvGraphicFramePr>
              <p:cNvPr id="24626" name="Object 51"/>
              <p:cNvGraphicFramePr>
                <a:graphicFrameLocks noChangeAspect="1"/>
              </p:cNvGraphicFramePr>
              <p:nvPr/>
            </p:nvGraphicFramePr>
            <p:xfrm>
              <a:off x="24" y="234"/>
              <a:ext cx="185" cy="239"/>
            </p:xfrm>
            <a:graphic>
              <a:graphicData uri="http://schemas.openxmlformats.org/presentationml/2006/ole">
                <mc:AlternateContent xmlns:mc="http://schemas.openxmlformats.org/markup-compatibility/2006">
                  <mc:Choice xmlns:v="urn:schemas-microsoft-com:vml" Requires="v">
                    <p:oleObj r:id="rId37" imgW="89535" imgH="122555" progId="Equation.3">
                      <p:embed/>
                    </p:oleObj>
                  </mc:Choice>
                  <mc:Fallback>
                    <p:oleObj r:id="rId37" imgW="89535" imgH="122555" progId="Equation.3">
                      <p:embed/>
                      <p:pic>
                        <p:nvPicPr>
                          <p:cNvPr id="0" name="Object 51"/>
                          <p:cNvPicPr/>
                          <p:nvPr/>
                        </p:nvPicPr>
                        <p:blipFill>
                          <a:blip r:embed="rId38">
                            <a:clrChange>
                              <a:clrFrom>
                                <a:srgbClr val="000000"/>
                              </a:clrFrom>
                              <a:clrTo>
                                <a:srgbClr val="3333FF"/>
                              </a:clrTo>
                            </a:clrChange>
                          </a:blip>
                          <a:stretch>
                            <a:fillRect/>
                          </a:stretch>
                        </p:blipFill>
                        <p:spPr>
                          <a:xfrm>
                            <a:off x="24" y="234"/>
                            <a:ext cx="185" cy="239"/>
                          </a:xfrm>
                          <a:prstGeom prst="rect">
                            <a:avLst/>
                          </a:prstGeom>
                          <a:noFill/>
                          <a:ln w="38100">
                            <a:noFill/>
                            <a:miter/>
                          </a:ln>
                        </p:spPr>
                      </p:pic>
                    </p:oleObj>
                  </mc:Fallback>
                </mc:AlternateContent>
              </a:graphicData>
            </a:graphic>
          </p:graphicFrame>
        </p:grpSp>
        <p:sp>
          <p:nvSpPr>
            <p:cNvPr id="24627" name="Oval 52"/>
            <p:cNvSpPr/>
            <p:nvPr/>
          </p:nvSpPr>
          <p:spPr>
            <a:xfrm>
              <a:off x="71" y="932"/>
              <a:ext cx="378" cy="448"/>
            </a:xfrm>
            <a:prstGeom prst="ellipse">
              <a:avLst/>
            </a:prstGeom>
            <a:noFill/>
            <a:ln w="19050" cap="flat" cmpd="sng">
              <a:solidFill>
                <a:srgbClr val="FF0000"/>
              </a:solidFill>
              <a:prstDash val="dash"/>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28" name="AutoShape 53"/>
            <p:cNvSpPr/>
            <p:nvPr/>
          </p:nvSpPr>
          <p:spPr>
            <a:xfrm rot="-9535387" flipH="1">
              <a:off x="562" y="379"/>
              <a:ext cx="242" cy="709"/>
            </a:xfrm>
            <a:prstGeom prst="curvedLeftArrow">
              <a:avLst>
                <a:gd name="adj1" fmla="val 17578"/>
                <a:gd name="adj2" fmla="val 76173"/>
                <a:gd name="adj3" fmla="val 25763"/>
              </a:avLst>
            </a:prstGeom>
            <a:solidFill>
              <a:schemeClr val="accent1"/>
            </a:solidFill>
            <a:ln w="9525" cap="flat" cmpd="sng">
              <a:solidFill>
                <a:schemeClr val="tx1"/>
              </a:solidFill>
              <a:prstDash val="solid"/>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24629" name="Group 54"/>
            <p:cNvGrpSpPr>
              <a:grpSpLocks noChangeAspect="1"/>
            </p:cNvGrpSpPr>
            <p:nvPr/>
          </p:nvGrpSpPr>
          <p:grpSpPr>
            <a:xfrm>
              <a:off x="2799" y="627"/>
              <a:ext cx="603" cy="469"/>
              <a:chOff x="0" y="0"/>
              <a:chExt cx="862" cy="921"/>
            </a:xfrm>
          </p:grpSpPr>
          <p:pic>
            <p:nvPicPr>
              <p:cNvPr id="24630" name="Picture 55" descr="15"/>
              <p:cNvPicPr>
                <a:picLocks noChangeAspect="1"/>
              </p:cNvPicPr>
              <p:nvPr/>
            </p:nvPicPr>
            <p:blipFill>
              <a:blip r:embed="rId7"/>
              <a:srcRect l="7144" t="18155" r="7341" b="12698"/>
              <a:stretch>
                <a:fillRect/>
              </a:stretch>
            </p:blipFill>
            <p:spPr>
              <a:xfrm>
                <a:off x="0" y="0"/>
                <a:ext cx="862" cy="697"/>
              </a:xfrm>
              <a:prstGeom prst="rect">
                <a:avLst/>
              </a:prstGeom>
              <a:noFill/>
              <a:ln w="9525">
                <a:noFill/>
              </a:ln>
            </p:spPr>
          </p:pic>
          <p:graphicFrame>
            <p:nvGraphicFramePr>
              <p:cNvPr id="24631" name="Object 56"/>
              <p:cNvGraphicFramePr>
                <a:graphicFrameLocks noChangeAspect="1"/>
              </p:cNvGraphicFramePr>
              <p:nvPr/>
            </p:nvGraphicFramePr>
            <p:xfrm>
              <a:off x="312" y="682"/>
              <a:ext cx="237" cy="239"/>
            </p:xfrm>
            <a:graphic>
              <a:graphicData uri="http://schemas.openxmlformats.org/presentationml/2006/ole">
                <mc:AlternateContent xmlns:mc="http://schemas.openxmlformats.org/markup-compatibility/2006">
                  <mc:Choice xmlns:v="urn:schemas-microsoft-com:vml" Requires="v">
                    <p:oleObj r:id="rId39" imgW="122555" imgH="122555" progId="Equation.3">
                      <p:embed/>
                    </p:oleObj>
                  </mc:Choice>
                  <mc:Fallback>
                    <p:oleObj r:id="rId39" imgW="122555" imgH="122555" progId="Equation.3">
                      <p:embed/>
                      <p:pic>
                        <p:nvPicPr>
                          <p:cNvPr id="0" name="Object 56"/>
                          <p:cNvPicPr/>
                          <p:nvPr/>
                        </p:nvPicPr>
                        <p:blipFill>
                          <a:blip r:embed="rId40">
                            <a:clrChange>
                              <a:clrFrom>
                                <a:srgbClr val="000000"/>
                              </a:clrFrom>
                              <a:clrTo>
                                <a:srgbClr val="3333FF"/>
                              </a:clrTo>
                            </a:clrChange>
                          </a:blip>
                          <a:stretch>
                            <a:fillRect/>
                          </a:stretch>
                        </p:blipFill>
                        <p:spPr>
                          <a:xfrm>
                            <a:off x="312" y="682"/>
                            <a:ext cx="237" cy="239"/>
                          </a:xfrm>
                          <a:prstGeom prst="rect">
                            <a:avLst/>
                          </a:prstGeom>
                          <a:noFill/>
                          <a:ln w="38100">
                            <a:noFill/>
                            <a:miter/>
                          </a:ln>
                        </p:spPr>
                      </p:pic>
                    </p:oleObj>
                  </mc:Fallback>
                </mc:AlternateContent>
              </a:graphicData>
            </a:graphic>
          </p:graphicFrame>
        </p:grpSp>
        <p:sp>
          <p:nvSpPr>
            <p:cNvPr id="24632" name="AutoShape 57"/>
            <p:cNvSpPr/>
            <p:nvPr/>
          </p:nvSpPr>
          <p:spPr>
            <a:xfrm rot="6495564" flipH="1">
              <a:off x="2410" y="-532"/>
              <a:ext cx="380" cy="1484"/>
            </a:xfrm>
            <a:prstGeom prst="curvedLeftArrow">
              <a:avLst>
                <a:gd name="adj1" fmla="val 23431"/>
                <a:gd name="adj2" fmla="val 101536"/>
                <a:gd name="adj3" fmla="val 18231"/>
              </a:avLst>
            </a:prstGeom>
            <a:solidFill>
              <a:schemeClr val="accent1"/>
            </a:solidFill>
            <a:ln w="9525" cap="flat" cmpd="sng">
              <a:solidFill>
                <a:schemeClr val="tx1"/>
              </a:solidFill>
              <a:prstDash val="solid"/>
              <a:miter/>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grpSp>
          <p:nvGrpSpPr>
            <p:cNvPr id="24633" name="Group 58"/>
            <p:cNvGrpSpPr>
              <a:grpSpLocks noChangeAspect="1"/>
            </p:cNvGrpSpPr>
            <p:nvPr/>
          </p:nvGrpSpPr>
          <p:grpSpPr>
            <a:xfrm>
              <a:off x="1629" y="323"/>
              <a:ext cx="315" cy="293"/>
              <a:chOff x="0" y="0"/>
              <a:chExt cx="450" cy="576"/>
            </a:xfrm>
          </p:grpSpPr>
          <p:pic>
            <p:nvPicPr>
              <p:cNvPr id="24634" name="Picture 59" descr="13"/>
              <p:cNvPicPr>
                <a:picLocks noChangeAspect="1"/>
              </p:cNvPicPr>
              <p:nvPr/>
            </p:nvPicPr>
            <p:blipFill>
              <a:blip r:embed="rId41"/>
              <a:srcRect l="1875" r="5624" b="17082"/>
              <a:stretch>
                <a:fillRect/>
              </a:stretch>
            </p:blipFill>
            <p:spPr>
              <a:xfrm>
                <a:off x="0" y="0"/>
                <a:ext cx="444" cy="398"/>
              </a:xfrm>
              <a:prstGeom prst="rect">
                <a:avLst/>
              </a:prstGeom>
              <a:noFill/>
              <a:ln w="9525">
                <a:noFill/>
              </a:ln>
            </p:spPr>
          </p:pic>
          <p:graphicFrame>
            <p:nvGraphicFramePr>
              <p:cNvPr id="24635" name="Object 60"/>
              <p:cNvGraphicFramePr>
                <a:graphicFrameLocks noChangeAspect="1"/>
              </p:cNvGraphicFramePr>
              <p:nvPr/>
            </p:nvGraphicFramePr>
            <p:xfrm>
              <a:off x="231" y="337"/>
              <a:ext cx="219" cy="239"/>
            </p:xfrm>
            <a:graphic>
              <a:graphicData uri="http://schemas.openxmlformats.org/presentationml/2006/ole">
                <mc:AlternateContent xmlns:mc="http://schemas.openxmlformats.org/markup-compatibility/2006">
                  <mc:Choice xmlns:v="urn:schemas-microsoft-com:vml" Requires="v">
                    <p:oleObj r:id="rId42" imgW="114300" imgH="122555" progId="Equation.3">
                      <p:embed/>
                    </p:oleObj>
                  </mc:Choice>
                  <mc:Fallback>
                    <p:oleObj r:id="rId42" imgW="114300" imgH="122555" progId="Equation.3">
                      <p:embed/>
                      <p:pic>
                        <p:nvPicPr>
                          <p:cNvPr id="0" name="Object 60"/>
                          <p:cNvPicPr/>
                          <p:nvPr/>
                        </p:nvPicPr>
                        <p:blipFill>
                          <a:blip r:embed="rId43">
                            <a:clrChange>
                              <a:clrFrom>
                                <a:srgbClr val="000000"/>
                              </a:clrFrom>
                              <a:clrTo>
                                <a:srgbClr val="3333FF"/>
                              </a:clrTo>
                            </a:clrChange>
                          </a:blip>
                          <a:stretch>
                            <a:fillRect/>
                          </a:stretch>
                        </p:blipFill>
                        <p:spPr>
                          <a:xfrm>
                            <a:off x="231" y="337"/>
                            <a:ext cx="219" cy="239"/>
                          </a:xfrm>
                          <a:prstGeom prst="rect">
                            <a:avLst/>
                          </a:prstGeom>
                          <a:noFill/>
                          <a:ln w="38100">
                            <a:noFill/>
                            <a:miter/>
                          </a:ln>
                        </p:spPr>
                      </p:pic>
                    </p:oleObj>
                  </mc:Fallback>
                </mc:AlternateContent>
              </a:graphicData>
            </a:graphic>
          </p:graphicFrame>
        </p:grpSp>
        <p:grpSp>
          <p:nvGrpSpPr>
            <p:cNvPr id="24636" name="Group 61"/>
            <p:cNvGrpSpPr>
              <a:grpSpLocks noChangeAspect="1"/>
            </p:cNvGrpSpPr>
            <p:nvPr/>
          </p:nvGrpSpPr>
          <p:grpSpPr>
            <a:xfrm>
              <a:off x="1227" y="251"/>
              <a:ext cx="304" cy="244"/>
              <a:chOff x="0" y="0"/>
              <a:chExt cx="434" cy="480"/>
            </a:xfrm>
          </p:grpSpPr>
          <p:pic>
            <p:nvPicPr>
              <p:cNvPr id="24637" name="Picture 62" descr="11"/>
              <p:cNvPicPr>
                <a:picLocks noChangeAspect="1"/>
              </p:cNvPicPr>
              <p:nvPr/>
            </p:nvPicPr>
            <p:blipFill>
              <a:blip r:embed="rId44"/>
              <a:srcRect l="10648" r="14815" b="21065"/>
              <a:stretch>
                <a:fillRect/>
              </a:stretch>
            </p:blipFill>
            <p:spPr>
              <a:xfrm>
                <a:off x="0" y="0"/>
                <a:ext cx="322" cy="341"/>
              </a:xfrm>
              <a:prstGeom prst="rect">
                <a:avLst/>
              </a:prstGeom>
              <a:noFill/>
              <a:ln w="9525">
                <a:noFill/>
              </a:ln>
            </p:spPr>
          </p:pic>
          <p:graphicFrame>
            <p:nvGraphicFramePr>
              <p:cNvPr id="24638" name="Object 63"/>
              <p:cNvGraphicFramePr>
                <a:graphicFrameLocks noChangeAspect="1"/>
              </p:cNvGraphicFramePr>
              <p:nvPr/>
            </p:nvGraphicFramePr>
            <p:xfrm>
              <a:off x="215" y="223"/>
              <a:ext cx="219" cy="257"/>
            </p:xfrm>
            <a:graphic>
              <a:graphicData uri="http://schemas.openxmlformats.org/presentationml/2006/ole">
                <mc:AlternateContent xmlns:mc="http://schemas.openxmlformats.org/markup-compatibility/2006">
                  <mc:Choice xmlns:v="urn:schemas-microsoft-com:vml" Requires="v">
                    <p:oleObj r:id="rId45" imgW="114300" imgH="139065" progId="Equation.3">
                      <p:embed/>
                    </p:oleObj>
                  </mc:Choice>
                  <mc:Fallback>
                    <p:oleObj r:id="rId45" imgW="114300" imgH="139065" progId="Equation.3">
                      <p:embed/>
                      <p:pic>
                        <p:nvPicPr>
                          <p:cNvPr id="0" name="Object 63"/>
                          <p:cNvPicPr/>
                          <p:nvPr/>
                        </p:nvPicPr>
                        <p:blipFill>
                          <a:blip r:embed="rId46">
                            <a:clrChange>
                              <a:clrFrom>
                                <a:srgbClr val="000000"/>
                              </a:clrFrom>
                              <a:clrTo>
                                <a:srgbClr val="3333FF"/>
                              </a:clrTo>
                            </a:clrChange>
                          </a:blip>
                          <a:stretch>
                            <a:fillRect/>
                          </a:stretch>
                        </p:blipFill>
                        <p:spPr>
                          <a:xfrm>
                            <a:off x="215" y="223"/>
                            <a:ext cx="219" cy="257"/>
                          </a:xfrm>
                          <a:prstGeom prst="rect">
                            <a:avLst/>
                          </a:prstGeom>
                          <a:noFill/>
                          <a:ln w="38100">
                            <a:noFill/>
                            <a:miter/>
                          </a:ln>
                        </p:spPr>
                      </p:pic>
                    </p:oleObj>
                  </mc:Fallback>
                </mc:AlternateContent>
              </a:graphicData>
            </a:graphic>
          </p:graphicFrame>
        </p:grpSp>
        <p:sp>
          <p:nvSpPr>
            <p:cNvPr id="24639" name="Oval 64"/>
            <p:cNvSpPr/>
            <p:nvPr/>
          </p:nvSpPr>
          <p:spPr>
            <a:xfrm>
              <a:off x="1127" y="221"/>
              <a:ext cx="1005" cy="311"/>
            </a:xfrm>
            <a:prstGeom prst="ellipse">
              <a:avLst/>
            </a:prstGeom>
            <a:noFill/>
            <a:ln w="28575" cap="flat" cmpd="sng">
              <a:solidFill>
                <a:srgbClr val="FF0000"/>
              </a:solidFill>
              <a:prstDash val="dash"/>
              <a:headEnd type="none" w="med" len="med"/>
              <a:tailEnd type="none" w="med" len="med"/>
            </a:ln>
          </p:spPr>
          <p:txBody>
            <a:bodyPr wrap="none" anchor="ctr"/>
            <a:lstStyle/>
            <a:p>
              <a:pPr defTabSz="1219200"/>
              <a:endParaRPr lang="zh-CN" altLang="en-US" sz="1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4640" name="Text Box 65"/>
            <p:cNvSpPr txBox="1"/>
            <p:nvPr/>
          </p:nvSpPr>
          <p:spPr>
            <a:xfrm>
              <a:off x="3175" y="1411"/>
              <a:ext cx="164" cy="88"/>
            </a:xfrm>
            <a:prstGeom prst="rect">
              <a:avLst/>
            </a:prstGeom>
            <a:noFill/>
            <a:ln w="9525">
              <a:noFill/>
            </a:ln>
          </p:spPr>
          <p:txBody>
            <a:bodyPr wrap="none">
              <a:spAutoFit/>
            </a:bodyPr>
            <a:lstStyle/>
            <a:p>
              <a:pPr defTabSz="1219200"/>
              <a:r>
                <a:rPr lang="en-US" altLang="zh-CN" sz="1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z</a:t>
              </a:r>
            </a:p>
          </p:txBody>
        </p:sp>
      </p:grpSp>
      <p:sp>
        <p:nvSpPr>
          <p:cNvPr id="66" name="文本框 65"/>
          <p:cNvSpPr txBox="1"/>
          <p:nvPr/>
        </p:nvSpPr>
        <p:spPr>
          <a:xfrm>
            <a:off x="1094014" y="280202"/>
            <a:ext cx="264687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六、质量亏损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p:nvPr/>
        </p:nvSpPr>
        <p:spPr>
          <a:xfrm>
            <a:off x="746761" y="4254501"/>
            <a:ext cx="9839113" cy="1162241"/>
          </a:xfrm>
          <a:prstGeom prst="rect">
            <a:avLst/>
          </a:prstGeom>
          <a:noFill/>
          <a:ln w="9525">
            <a:noFill/>
          </a:ln>
        </p:spPr>
        <p:txBody>
          <a:bodyPr wrap="square">
            <a:spAutoFit/>
          </a:bodyPr>
          <a:lstStyle/>
          <a:p>
            <a:pPr defTabSz="1219200">
              <a:lnSpc>
                <a:spcPct val="130000"/>
              </a:lnSpc>
              <a:spcBef>
                <a:spcPct val="50000"/>
              </a:spcBef>
            </a:pPr>
            <a:r>
              <a:rPr lang="en-US" altLang="zh-CN" sz="2795"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核反应过程中</a:t>
            </a:r>
            <a:r>
              <a:rPr lang="en-US" altLang="zh-CN" sz="2795"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质量亏损时</a:t>
            </a:r>
            <a:r>
              <a:rPr lang="en-US" altLang="zh-CN" sz="2795"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核子个数不亏损</a:t>
            </a:r>
            <a:r>
              <a:rPr lang="en-US" altLang="zh-CN" sz="2795"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即质量数守恒</a:t>
            </a:r>
            <a:r>
              <a:rPr lang="en-US" altLang="zh-CN" sz="2795"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可理解为组成原子核后</a:t>
            </a:r>
            <a:r>
              <a:rPr lang="en-US" altLang="zh-CN" sz="2795" kern="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核内每个核子仿佛“瘦了”一些。</a:t>
            </a:r>
          </a:p>
        </p:txBody>
      </p:sp>
      <p:sp>
        <p:nvSpPr>
          <p:cNvPr id="5" name="Text Box 7"/>
          <p:cNvSpPr txBox="1"/>
          <p:nvPr/>
        </p:nvSpPr>
        <p:spPr>
          <a:xfrm>
            <a:off x="746760" y="1497754"/>
            <a:ext cx="9773920" cy="1826590"/>
          </a:xfrm>
          <a:prstGeom prst="rect">
            <a:avLst/>
          </a:prstGeom>
          <a:noFill/>
          <a:ln w="9525">
            <a:noFill/>
          </a:ln>
        </p:spPr>
        <p:txBody>
          <a:bodyPr wrap="square">
            <a:spAutoFit/>
          </a:bodyPr>
          <a:lstStyle/>
          <a:p>
            <a:pPr defTabSz="1219200">
              <a:lnSpc>
                <a:spcPct val="140000"/>
              </a:lnSpc>
              <a:spcBef>
                <a:spcPct val="50000"/>
              </a:spcBef>
            </a:pPr>
            <a:r>
              <a:rPr lang="en-US" altLang="zh-CN"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核反应过程中：核子结合成原子核时</a:t>
            </a:r>
            <a:r>
              <a:rPr lang="en-US" altLang="zh-CN"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新核质量小于核子的质量</a:t>
            </a:r>
            <a:r>
              <a:rPr lang="en-US" altLang="zh-CN"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质量亏损</a:t>
            </a:r>
            <a:r>
              <a:rPr lang="en-US" altLang="zh-CN"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同时以光子形式释放核能</a:t>
            </a:r>
            <a:r>
              <a:rPr lang="en-US" altLang="zh-CN"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原子核分解为核子时</a:t>
            </a:r>
            <a:r>
              <a:rPr lang="en-US" altLang="zh-CN"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需要吸收一定能量</a:t>
            </a:r>
            <a:r>
              <a:rPr lang="en-US" altLang="zh-CN"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795"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核子的总质量大于原原子核的质量。</a:t>
            </a:r>
          </a:p>
        </p:txBody>
      </p:sp>
      <p:sp>
        <p:nvSpPr>
          <p:cNvPr id="6" name="文本框 5"/>
          <p:cNvSpPr txBox="1"/>
          <p:nvPr/>
        </p:nvSpPr>
        <p:spPr>
          <a:xfrm>
            <a:off x="1094014" y="280202"/>
            <a:ext cx="563327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七</a:t>
            </a:r>
            <a:r>
              <a:rPr lang="en-US" altLang="zh-CN"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a:t>
            </a: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有关问题的理解和注意事项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3"/>
          <p:cNvSpPr txBox="1"/>
          <p:nvPr/>
        </p:nvSpPr>
        <p:spPr>
          <a:xfrm>
            <a:off x="660400" y="1313770"/>
            <a:ext cx="10994571" cy="531107"/>
          </a:xfrm>
          <a:prstGeom prst="rect">
            <a:avLst/>
          </a:prstGeom>
          <a:noFill/>
          <a:ln w="9525">
            <a:noFill/>
          </a:ln>
        </p:spPr>
        <p:txBody>
          <a:bodyPr wrap="square">
            <a:spAutoFit/>
          </a:bodyPr>
          <a:lstStyle/>
          <a:p>
            <a:pPr defTabSz="1219200">
              <a:lnSpc>
                <a:spcPct val="130000"/>
              </a:lnSpc>
              <a:spcBef>
                <a:spcPct val="50000"/>
              </a:spcBef>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核反应中释放或吸收的能量比化学反应中释放或吸收的能量大好几个数量级。</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p>
        </p:txBody>
      </p:sp>
      <p:sp>
        <p:nvSpPr>
          <p:cNvPr id="26626" name="Text Box 15"/>
          <p:cNvSpPr txBox="1"/>
          <p:nvPr/>
        </p:nvSpPr>
        <p:spPr>
          <a:xfrm>
            <a:off x="733339" y="2399073"/>
            <a:ext cx="10785561" cy="2466253"/>
          </a:xfrm>
          <a:prstGeom prst="rect">
            <a:avLst/>
          </a:prstGeom>
          <a:noFill/>
          <a:ln w="9525">
            <a:noFill/>
          </a:ln>
        </p:spPr>
        <p:txBody>
          <a:bodyPr wrap="square">
            <a:spAutoFit/>
          </a:bodyPr>
          <a:lstStyle/>
          <a:p>
            <a:pPr defTabSz="1219200">
              <a:lnSpc>
                <a:spcPct val="200000"/>
              </a:lnSpc>
              <a:spcBef>
                <a:spcPct val="50000"/>
              </a:spcBef>
            </a:pP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如教材例题中，</a:t>
            </a: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2.19MeV</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的能量的绝对数量并不算大，但这只是组成</a:t>
            </a: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个氘核所放出的能量。如果组成的是</a:t>
            </a: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6.02×10</a:t>
            </a:r>
            <a:r>
              <a:rPr lang="en-US" altLang="zh-CN" sz="200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23</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个氘核时，放出的能量就十分可观了。与之相对照的是，使</a:t>
            </a: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摩的碳完全燃烧放出的能量为</a:t>
            </a: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393.5×10</a:t>
            </a:r>
            <a:r>
              <a:rPr lang="en-US" altLang="zh-CN" sz="200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J</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。折合为每个碳原子在完全燃烧时放出的能量只不过</a:t>
            </a:r>
            <a:r>
              <a:rPr lang="en-US" altLang="zh-CN"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4eV</a:t>
            </a:r>
            <a:r>
              <a:rPr lang="zh-CN" altLang="en-US" sz="20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。若跟上述核反应中每个原子可能放出的能量相比，两者相差数十万倍。</a:t>
            </a:r>
          </a:p>
        </p:txBody>
      </p:sp>
      <p:sp>
        <p:nvSpPr>
          <p:cNvPr id="4" name="文本框 3"/>
          <p:cNvSpPr txBox="1"/>
          <p:nvPr/>
        </p:nvSpPr>
        <p:spPr>
          <a:xfrm>
            <a:off x="1094014" y="280202"/>
            <a:ext cx="563327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七</a:t>
            </a:r>
            <a:r>
              <a:rPr lang="en-US" altLang="zh-CN"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a:t>
            </a: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有关问题的理解和注意事项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8193"/>
          <p:cNvSpPr txBox="1"/>
          <p:nvPr/>
        </p:nvSpPr>
        <p:spPr>
          <a:xfrm>
            <a:off x="790787" y="1864361"/>
            <a:ext cx="9517380" cy="2202334"/>
          </a:xfrm>
          <a:prstGeom prst="rect">
            <a:avLst/>
          </a:prstGeom>
          <a:noFill/>
          <a:ln w="9525">
            <a:noFill/>
          </a:ln>
        </p:spPr>
        <p:txBody>
          <a:bodyPr wrap="square">
            <a:spAutoFit/>
          </a:bodyPr>
          <a:lstStyle/>
          <a:p>
            <a:pPr defTabSz="1219200">
              <a:lnSpc>
                <a:spcPct val="200000"/>
              </a:lnSpc>
              <a:spcBef>
                <a:spcPct val="50000"/>
              </a:spcBef>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氦原子核内有两个质子，质子质量为</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1.67×10</a:t>
            </a:r>
            <a:r>
              <a:rPr lang="en-US" altLang="zh-CN" sz="240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-27</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kg</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，带电量为元电荷，原子核的直径的数量级为</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10</a:t>
            </a:r>
            <a:r>
              <a:rPr lang="en-US" altLang="zh-CN" sz="240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-15</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，那么两个质子之间的库仑力与万有引力两者相差多少倍？</a:t>
            </a:r>
          </a:p>
        </p:txBody>
      </p:sp>
      <p:sp>
        <p:nvSpPr>
          <p:cNvPr id="38" name="Text Box 8"/>
          <p:cNvSpPr txBox="1"/>
          <p:nvPr/>
        </p:nvSpPr>
        <p:spPr>
          <a:xfrm>
            <a:off x="790537" y="4457190"/>
            <a:ext cx="6464175" cy="725007"/>
          </a:xfrm>
          <a:prstGeom prst="rect">
            <a:avLst/>
          </a:prstGeom>
          <a:noFill/>
          <a:ln w="9525">
            <a:noFill/>
          </a:ln>
        </p:spPr>
        <p:txBody>
          <a:bodyPr>
            <a:spAutoFit/>
          </a:bodyPr>
          <a:lstStyle/>
          <a:p>
            <a:pPr defTabSz="1219200">
              <a:lnSpc>
                <a:spcPct val="200000"/>
              </a:lnSpc>
              <a:spcBef>
                <a:spcPct val="50000"/>
              </a:spcBef>
            </a:pP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质子为什么能挤在一起而不飞散</a:t>
            </a:r>
            <a:r>
              <a:rPr lang="en-US" altLang="zh-CN"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p>
        </p:txBody>
      </p:sp>
      <p:sp>
        <p:nvSpPr>
          <p:cNvPr id="4" name="文本框 3"/>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课堂引入</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69"/>
                                        </p:tgtEl>
                                        <p:attrNameLst>
                                          <p:attrName>style.visibility</p:attrName>
                                        </p:attrNameLst>
                                      </p:cBhvr>
                                      <p:to>
                                        <p:strVal val="visible"/>
                                      </p:to>
                                    </p:set>
                                    <p:anim calcmode="lin" valueType="num">
                                      <p:cBhvr>
                                        <p:cTn id="12" dur="500" fill="hold"/>
                                        <p:tgtEl>
                                          <p:spTgt spid="7169"/>
                                        </p:tgtEl>
                                        <p:attrNameLst>
                                          <p:attrName>ppt_w</p:attrName>
                                        </p:attrNameLst>
                                      </p:cBhvr>
                                      <p:tavLst>
                                        <p:tav tm="0">
                                          <p:val>
                                            <p:fltVal val="0"/>
                                          </p:val>
                                        </p:tav>
                                        <p:tav tm="100000">
                                          <p:val>
                                            <p:strVal val="#ppt_w"/>
                                          </p:val>
                                        </p:tav>
                                      </p:tavLst>
                                    </p:anim>
                                    <p:anim calcmode="lin" valueType="num">
                                      <p:cBhvr>
                                        <p:cTn id="13" dur="500" fill="hold"/>
                                        <p:tgtEl>
                                          <p:spTgt spid="7169"/>
                                        </p:tgtEl>
                                        <p:attrNameLst>
                                          <p:attrName>ppt_h</p:attrName>
                                        </p:attrNameLst>
                                      </p:cBhvr>
                                      <p:tavLst>
                                        <p:tav tm="0">
                                          <p:val>
                                            <p:fltVal val="0"/>
                                          </p:val>
                                        </p:tav>
                                        <p:tav tm="100000">
                                          <p:val>
                                            <p:strVal val="#ppt_h"/>
                                          </p:val>
                                        </p:tav>
                                      </p:tavLst>
                                    </p:anim>
                                    <p:animEffect transition="in" filter="fade">
                                      <p:cBhvr>
                                        <p:cTn id="14"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左大括号 16"/>
          <p:cNvSpPr/>
          <p:nvPr/>
        </p:nvSpPr>
        <p:spPr>
          <a:xfrm>
            <a:off x="2895530" y="1809954"/>
            <a:ext cx="256540" cy="3437952"/>
          </a:xfrm>
          <a:prstGeom prst="leftBrace">
            <a:avLst>
              <a:gd name="adj1" fmla="val 15820"/>
              <a:gd name="adj2" fmla="val 50000"/>
            </a:avLst>
          </a:prstGeom>
          <a:noFill/>
          <a:ln w="28575" cap="flat" cmpd="sng">
            <a:solidFill>
              <a:schemeClr val="tx1"/>
            </a:solidFill>
            <a:prstDash val="solid"/>
            <a:headEnd type="none" w="med" len="med"/>
            <a:tailEnd type="none" w="med" len="med"/>
          </a:ln>
        </p:spPr>
        <p:txBody>
          <a:bodyPr wrap="none" anchor="ctr"/>
          <a:lstStyle/>
          <a:p>
            <a:pPr algn="ctr" defTabSz="1219200">
              <a:spcBef>
                <a:spcPct val="50000"/>
              </a:spcBef>
            </a:pPr>
            <a:endPar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5608" name="左大括号 17"/>
          <p:cNvSpPr/>
          <p:nvPr/>
        </p:nvSpPr>
        <p:spPr>
          <a:xfrm>
            <a:off x="4075298" y="3835353"/>
            <a:ext cx="196364" cy="1914549"/>
          </a:xfrm>
          <a:prstGeom prst="leftBrace">
            <a:avLst>
              <a:gd name="adj1" fmla="val 17152"/>
              <a:gd name="adj2" fmla="val 50000"/>
            </a:avLst>
          </a:prstGeom>
          <a:noFill/>
          <a:ln w="28575" cap="flat" cmpd="sng">
            <a:solidFill>
              <a:schemeClr val="tx1"/>
            </a:solidFill>
            <a:prstDash val="solid"/>
            <a:headEnd type="none" w="med" len="med"/>
            <a:tailEnd type="none" w="med" len="med"/>
          </a:ln>
        </p:spPr>
        <p:txBody>
          <a:bodyPr wrap="none" anchor="ctr"/>
          <a:lstStyle/>
          <a:p>
            <a:pPr algn="ctr" defTabSz="1219200">
              <a:spcBef>
                <a:spcPct val="50000"/>
              </a:spcBef>
            </a:pPr>
            <a:endPar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5609" name="左大括号 18"/>
          <p:cNvSpPr/>
          <p:nvPr/>
        </p:nvSpPr>
        <p:spPr>
          <a:xfrm>
            <a:off x="4015122" y="1491655"/>
            <a:ext cx="215367" cy="1371380"/>
          </a:xfrm>
          <a:prstGeom prst="leftBrace">
            <a:avLst>
              <a:gd name="adj1" fmla="val 8342"/>
              <a:gd name="adj2" fmla="val 50000"/>
            </a:avLst>
          </a:prstGeom>
          <a:noFill/>
          <a:ln w="28575" cap="flat" cmpd="sng">
            <a:solidFill>
              <a:schemeClr val="tx1"/>
            </a:solidFill>
            <a:prstDash val="solid"/>
            <a:headEnd type="none" w="med" len="med"/>
            <a:tailEnd type="none" w="med" len="med"/>
          </a:ln>
        </p:spPr>
        <p:txBody>
          <a:bodyPr wrap="none" anchor="ctr"/>
          <a:lstStyle/>
          <a:p>
            <a:pPr algn="ctr" defTabSz="1219200">
              <a:spcBef>
                <a:spcPct val="50000"/>
              </a:spcBef>
            </a:pPr>
            <a:endPar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7652" name="Text Box 3"/>
          <p:cNvSpPr txBox="1"/>
          <p:nvPr/>
        </p:nvSpPr>
        <p:spPr>
          <a:xfrm>
            <a:off x="3061806" y="1548663"/>
            <a:ext cx="1583580" cy="522131"/>
          </a:xfrm>
          <a:prstGeom prst="rect">
            <a:avLst/>
          </a:prstGeom>
          <a:noFill/>
          <a:ln w="9525">
            <a:noFill/>
          </a:ln>
        </p:spPr>
        <p:txBody>
          <a:bodyPr>
            <a:spAutoFit/>
          </a:bodyPr>
          <a:lstStyle/>
          <a:p>
            <a:pPr defTabSz="1219200">
              <a:spcBef>
                <a:spcPct val="2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核力</a:t>
            </a:r>
          </a:p>
        </p:txBody>
      </p:sp>
      <p:sp>
        <p:nvSpPr>
          <p:cNvPr id="27653" name="Text Box 4"/>
          <p:cNvSpPr txBox="1"/>
          <p:nvPr/>
        </p:nvSpPr>
        <p:spPr>
          <a:xfrm>
            <a:off x="3178991" y="3840103"/>
            <a:ext cx="1194020" cy="1811522"/>
          </a:xfrm>
          <a:prstGeom prst="rect">
            <a:avLst/>
          </a:prstGeom>
          <a:noFill/>
          <a:ln w="9525">
            <a:noFill/>
          </a:ln>
        </p:spPr>
        <p:txBody>
          <a:bodyPr>
            <a:spAutoFit/>
          </a:bodyPr>
          <a:lstStyle/>
          <a:p>
            <a:pPr defTabSz="1219200">
              <a:spcBef>
                <a:spcPct val="2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结合能与比结合能</a:t>
            </a:r>
          </a:p>
        </p:txBody>
      </p:sp>
      <p:sp>
        <p:nvSpPr>
          <p:cNvPr id="27654" name="文本框 25618"/>
          <p:cNvSpPr txBox="1"/>
          <p:nvPr/>
        </p:nvSpPr>
        <p:spPr>
          <a:xfrm>
            <a:off x="2130672" y="1130300"/>
            <a:ext cx="614464" cy="4619303"/>
          </a:xfrm>
          <a:prstGeom prst="rect">
            <a:avLst/>
          </a:prstGeom>
          <a:noFill/>
          <a:ln w="9525">
            <a:noFill/>
          </a:ln>
        </p:spPr>
        <p:txBody>
          <a:bodyPr vert="eaVert">
            <a:spAutoFit/>
          </a:bodyPr>
          <a:lstStyle/>
          <a:p>
            <a:pPr algn="ctr" defTabSz="1219200">
              <a:spcBef>
                <a:spcPct val="5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核力与结合能</a:t>
            </a:r>
          </a:p>
        </p:txBody>
      </p:sp>
      <p:sp>
        <p:nvSpPr>
          <p:cNvPr id="21" name="Text Box 10"/>
          <p:cNvSpPr txBox="1"/>
          <p:nvPr/>
        </p:nvSpPr>
        <p:spPr>
          <a:xfrm>
            <a:off x="4284377" y="1550576"/>
            <a:ext cx="1436793" cy="663323"/>
          </a:xfrm>
          <a:prstGeom prst="rect">
            <a:avLst/>
          </a:prstGeom>
          <a:noFill/>
          <a:ln w="9525">
            <a:noFill/>
          </a:ln>
        </p:spPr>
        <p:txBody>
          <a:bodyPr wrap="square">
            <a:spAutoFit/>
          </a:bodyPr>
          <a:lstStyle/>
          <a:p>
            <a:pPr algn="just" defTabSz="1219200">
              <a:lnSpc>
                <a:spcPct val="150000"/>
              </a:lnSpc>
              <a:spcBef>
                <a:spcPct val="5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短程力</a:t>
            </a:r>
          </a:p>
        </p:txBody>
      </p:sp>
      <p:sp>
        <p:nvSpPr>
          <p:cNvPr id="22" name="Text Box 11"/>
          <p:cNvSpPr txBox="1"/>
          <p:nvPr/>
        </p:nvSpPr>
        <p:spPr>
          <a:xfrm>
            <a:off x="4273370" y="2028095"/>
            <a:ext cx="1372447" cy="598818"/>
          </a:xfrm>
          <a:prstGeom prst="rect">
            <a:avLst/>
          </a:prstGeom>
          <a:noFill/>
          <a:ln w="9525">
            <a:noFill/>
          </a:ln>
        </p:spPr>
        <p:txBody>
          <a:bodyPr wrap="square">
            <a:spAutoFit/>
          </a:bodyPr>
          <a:lstStyle/>
          <a:p>
            <a:pPr algn="just" defTabSz="1219200">
              <a:lnSpc>
                <a:spcPct val="130000"/>
              </a:lnSpc>
              <a:spcBef>
                <a:spcPct val="5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饱和性</a:t>
            </a:r>
          </a:p>
        </p:txBody>
      </p:sp>
      <p:sp>
        <p:nvSpPr>
          <p:cNvPr id="23" name="Text Box 12"/>
          <p:cNvSpPr txBox="1"/>
          <p:nvPr/>
        </p:nvSpPr>
        <p:spPr>
          <a:xfrm>
            <a:off x="4255589" y="2403169"/>
            <a:ext cx="2131907" cy="631007"/>
          </a:xfrm>
          <a:prstGeom prst="rect">
            <a:avLst/>
          </a:prstGeom>
          <a:noFill/>
          <a:ln w="9525">
            <a:noFill/>
          </a:ln>
        </p:spPr>
        <p:txBody>
          <a:bodyPr wrap="square">
            <a:spAutoFit/>
          </a:bodyPr>
          <a:lstStyle/>
          <a:p>
            <a:pPr defTabSz="1219200">
              <a:lnSpc>
                <a:spcPct val="140000"/>
              </a:lnSpc>
              <a:spcBef>
                <a:spcPct val="5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电荷无关性</a:t>
            </a:r>
          </a:p>
        </p:txBody>
      </p:sp>
      <p:sp>
        <p:nvSpPr>
          <p:cNvPr id="24" name="Text Box 13"/>
          <p:cNvSpPr txBox="1"/>
          <p:nvPr/>
        </p:nvSpPr>
        <p:spPr>
          <a:xfrm>
            <a:off x="4255589" y="1271176"/>
            <a:ext cx="2191173" cy="522131"/>
          </a:xfrm>
          <a:prstGeom prst="rect">
            <a:avLst/>
          </a:prstGeom>
          <a:noFill/>
          <a:ln w="9525">
            <a:noFill/>
          </a:ln>
        </p:spPr>
        <p:txBody>
          <a:bodyPr wrap="square">
            <a:spAutoFit/>
          </a:bodyPr>
          <a:lstStyle/>
          <a:p>
            <a:pPr algn="just" defTabSz="1219200">
              <a:spcBef>
                <a:spcPct val="5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强相互作用</a:t>
            </a:r>
          </a:p>
        </p:txBody>
      </p:sp>
      <p:sp>
        <p:nvSpPr>
          <p:cNvPr id="25" name="Text Box 11"/>
          <p:cNvSpPr txBox="1"/>
          <p:nvPr/>
        </p:nvSpPr>
        <p:spPr>
          <a:xfrm>
            <a:off x="4262362" y="3763763"/>
            <a:ext cx="5184987" cy="522131"/>
          </a:xfrm>
          <a:prstGeom prst="rect">
            <a:avLst/>
          </a:prstGeom>
          <a:noFill/>
          <a:ln w="9525">
            <a:noFill/>
          </a:ln>
        </p:spPr>
        <p:txBody>
          <a:bodyPr wrap="square">
            <a:spAutoFit/>
          </a:bodyPr>
          <a:lstStyle/>
          <a:p>
            <a:pPr defTabSz="1219200">
              <a:spcBef>
                <a:spcPct val="50000"/>
              </a:spcBef>
            </a:pPr>
            <a:r>
              <a:rPr lang="zh-CN" altLang="en-US" sz="2795"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比结合能越大，原子核越稳定。</a:t>
            </a:r>
          </a:p>
        </p:txBody>
      </p:sp>
      <p:graphicFrame>
        <p:nvGraphicFramePr>
          <p:cNvPr id="2" name="Object 4"/>
          <p:cNvGraphicFramePr>
            <a:graphicFrameLocks noChangeAspect="1"/>
          </p:cNvGraphicFramePr>
          <p:nvPr/>
        </p:nvGraphicFramePr>
        <p:xfrm>
          <a:off x="4372217" y="5368259"/>
          <a:ext cx="2014315" cy="566921"/>
        </p:xfrm>
        <a:graphic>
          <a:graphicData uri="http://schemas.openxmlformats.org/presentationml/2006/ole">
            <mc:AlternateContent xmlns:mc="http://schemas.openxmlformats.org/markup-compatibility/2006">
              <mc:Choice xmlns:v="urn:schemas-microsoft-com:vml" Requires="v">
                <p:oleObj r:id="rId2" imgW="723900" imgH="203200" progId="Equation.3">
                  <p:embed/>
                </p:oleObj>
              </mc:Choice>
              <mc:Fallback>
                <p:oleObj r:id="rId2" imgW="723900" imgH="203200" progId="Equation.3">
                  <p:embed/>
                  <p:pic>
                    <p:nvPicPr>
                      <p:cNvPr id="0" name="Object 4"/>
                      <p:cNvPicPr/>
                      <p:nvPr/>
                    </p:nvPicPr>
                    <p:blipFill>
                      <a:blip r:embed="rId3"/>
                      <a:stretch>
                        <a:fillRect/>
                      </a:stretch>
                    </p:blipFill>
                    <p:spPr>
                      <a:xfrm>
                        <a:off x="4372217" y="5368259"/>
                        <a:ext cx="2014315" cy="566921"/>
                      </a:xfrm>
                      <a:prstGeom prst="rect">
                        <a:avLst/>
                      </a:prstGeom>
                      <a:solidFill>
                        <a:schemeClr val="bg1"/>
                      </a:solidFill>
                      <a:ln w="38100">
                        <a:noFill/>
                        <a:miter/>
                      </a:ln>
                    </p:spPr>
                  </p:pic>
                </p:oleObj>
              </mc:Fallback>
            </mc:AlternateContent>
          </a:graphicData>
        </a:graphic>
      </p:graphicFrame>
      <p:sp>
        <p:nvSpPr>
          <p:cNvPr id="16" name="文本框 15"/>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课堂小结</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wipe(left)">
                                      <p:cBhvr>
                                        <p:cTn id="12" dur="500"/>
                                        <p:tgtEl>
                                          <p:spTgt spid="2560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heckerboard(across)">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ldLvl="0" animBg="1"/>
      <p:bldP spid="25609" grpId="0" bldLvl="0" animBg="1"/>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667968" y="324651"/>
            <a:ext cx="4062342" cy="300975"/>
          </a:xfrm>
          <a:prstGeom prst="rect">
            <a:avLst/>
          </a:prstGeom>
          <a:solidFill>
            <a:srgbClr val="3E538E"/>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a:t>
            </a:r>
            <a:r>
              <a:rPr lang="zh-CN" altLang="en-US" sz="1200" kern="0" spc="300"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版高中物理选修</a:t>
            </a:r>
            <a:r>
              <a:rPr kumimoji="0" lang="en-US" altLang="zh-CN"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3-5</a:t>
            </a:r>
            <a:endPar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pic>
        <p:nvPicPr>
          <p:cNvPr id="12" name="图片占位符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9469" r="19469"/>
          <a:stretch>
            <a:fillRect/>
          </a:stretch>
        </p:blipFill>
        <p:spPr/>
      </p:pic>
      <p:grpSp>
        <p:nvGrpSpPr>
          <p:cNvPr id="18" name="组合 17"/>
          <p:cNvGrpSpPr/>
          <p:nvPr/>
        </p:nvGrpSpPr>
        <p:grpSpPr>
          <a:xfrm>
            <a:off x="528302" y="2350802"/>
            <a:ext cx="5846818" cy="2374759"/>
            <a:chOff x="6147269" y="2844265"/>
            <a:chExt cx="5112385" cy="2076459"/>
          </a:xfrm>
        </p:grpSpPr>
        <p:grpSp>
          <p:nvGrpSpPr>
            <p:cNvPr id="19" name="组合 18"/>
            <p:cNvGrpSpPr/>
            <p:nvPr/>
          </p:nvGrpSpPr>
          <p:grpSpPr>
            <a:xfrm>
              <a:off x="6147269" y="3331609"/>
              <a:ext cx="5033250" cy="1589115"/>
              <a:chOff x="-4714868" y="2110674"/>
              <a:chExt cx="5033250" cy="1589115"/>
            </a:xfrm>
          </p:grpSpPr>
          <p:sp>
            <p:nvSpPr>
              <p:cNvPr id="21" name="矩形: 圆角 20"/>
              <p:cNvSpPr/>
              <p:nvPr/>
            </p:nvSpPr>
            <p:spPr>
              <a:xfrm>
                <a:off x="-4648332" y="3345066"/>
                <a:ext cx="3562392" cy="354723"/>
              </a:xfrm>
              <a:prstGeom prst="roundRect">
                <a:avLst>
                  <a:gd name="adj" fmla="val 50000"/>
                </a:avLst>
              </a:prstGeom>
              <a:solidFill>
                <a:srgbClr val="3E53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讲解人：</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xippt  </a:t>
                </a:r>
                <a:r>
                  <a:rPr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2020.5.25</a:t>
                </a:r>
                <a:endParaRPr lang="en-US" altLang="zh-CN"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22" name="组合 21"/>
              <p:cNvGrpSpPr/>
              <p:nvPr/>
            </p:nvGrpSpPr>
            <p:grpSpPr>
              <a:xfrm>
                <a:off x="-4714868" y="2110674"/>
                <a:ext cx="5033250" cy="990997"/>
                <a:chOff x="-4714868" y="2110674"/>
                <a:chExt cx="5033250" cy="990997"/>
              </a:xfrm>
            </p:grpSpPr>
            <p:sp>
              <p:nvSpPr>
                <p:cNvPr id="23" name="文本框 22"/>
                <p:cNvSpPr txBox="1"/>
                <p:nvPr/>
              </p:nvSpPr>
              <p:spPr>
                <a:xfrm>
                  <a:off x="-4714868" y="2808615"/>
                  <a:ext cx="5033249" cy="293056"/>
                </a:xfrm>
                <a:prstGeom prst="rect">
                  <a:avLst/>
                </a:prstGeom>
                <a:noFill/>
              </p:spPr>
              <p:txBody>
                <a:bodyPr wrap="square" rtlCol="0">
                  <a:spAutoFit/>
                </a:bodyPr>
                <a:lstStyle/>
                <a:p>
                  <a:pPr algn="dist">
                    <a:lnSpc>
                      <a:spcPct val="150000"/>
                    </a:lnSpc>
                  </a:pPr>
                  <a:r>
                    <a:rPr lang="en-US" altLang="zh-CN" sz="12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4" name="直接连接符 23"/>
                <p:cNvCxnSpPr/>
                <p:nvPr/>
              </p:nvCxnSpPr>
              <p:spPr>
                <a:xfrm>
                  <a:off x="-4634728" y="2789746"/>
                  <a:ext cx="49531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400" b="1" dirty="0">
                      <a:solidFill>
                        <a:srgbClr val="E5386D"/>
                      </a:solidFill>
                      <a:latin typeface="Arial" panose="020B0604020202020204" pitchFamily="34" charset="0"/>
                      <a:ea typeface="思源黑体 CN Regular" panose="020B0500000000000000" pitchFamily="34" charset="-122"/>
                      <a:cs typeface="+mn-ea"/>
                      <a:sym typeface="Arial" panose="020B0604020202020204" pitchFamily="34" charset="0"/>
                    </a:rPr>
                    <a:t>感谢各位的聆听</a:t>
                  </a:r>
                </a:p>
              </p:txBody>
            </p:sp>
          </p:grpSp>
        </p:grpSp>
        <p:sp>
          <p:nvSpPr>
            <p:cNvPr id="20"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19</a:t>
              </a:r>
              <a:r>
                <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章  原子核</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 Box 5"/>
          <p:cNvSpPr txBox="1"/>
          <p:nvPr/>
        </p:nvSpPr>
        <p:spPr>
          <a:xfrm>
            <a:off x="931576" y="1363981"/>
            <a:ext cx="10218420" cy="461665"/>
          </a:xfrm>
          <a:prstGeom prst="rect">
            <a:avLst/>
          </a:prstGeom>
          <a:noFill/>
          <a:ln w="9525">
            <a:noFill/>
          </a:ln>
        </p:spPr>
        <p:txBody>
          <a:bodyPr wrap="square">
            <a:spAutoFit/>
          </a:bodyPr>
          <a:lstStyle/>
          <a:p>
            <a:pPr defTabSz="1219200">
              <a:spcBef>
                <a:spcPct val="50000"/>
              </a:spcBef>
            </a:pP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能够把核中的各种核子束缚在一起的强大的力叫做核力。</a:t>
            </a:r>
          </a:p>
        </p:txBody>
      </p:sp>
      <p:sp>
        <p:nvSpPr>
          <p:cNvPr id="139" name="Text Box 6"/>
          <p:cNvSpPr txBox="1"/>
          <p:nvPr/>
        </p:nvSpPr>
        <p:spPr>
          <a:xfrm>
            <a:off x="931576" y="2220369"/>
            <a:ext cx="3518715" cy="461665"/>
          </a:xfrm>
          <a:prstGeom prst="rect">
            <a:avLst/>
          </a:prstGeom>
          <a:noFill/>
          <a:ln w="9525">
            <a:noFill/>
          </a:ln>
        </p:spPr>
        <p:txBody>
          <a:bodyPr>
            <a:spAutoFit/>
          </a:bodyPr>
          <a:lstStyle/>
          <a:p>
            <a:pPr defTabSz="1219200">
              <a:spcBef>
                <a:spcPct val="50000"/>
              </a:spcBef>
            </a:pPr>
            <a:r>
              <a:rPr lang="en-US" altLang="zh-CN" sz="24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核力的特点</a:t>
            </a:r>
          </a:p>
        </p:txBody>
      </p:sp>
      <p:graphicFrame>
        <p:nvGraphicFramePr>
          <p:cNvPr id="140" name="Object 9"/>
          <p:cNvGraphicFramePr>
            <a:graphicFrameLocks noChangeAspect="1"/>
          </p:cNvGraphicFramePr>
          <p:nvPr/>
        </p:nvGraphicFramePr>
        <p:xfrm>
          <a:off x="6240107" y="3788473"/>
          <a:ext cx="3591560" cy="2505224"/>
        </p:xfrm>
        <a:graphic>
          <a:graphicData uri="http://schemas.openxmlformats.org/presentationml/2006/ole">
            <mc:AlternateContent xmlns:mc="http://schemas.openxmlformats.org/markup-compatibility/2006">
              <mc:Choice xmlns:v="urn:schemas-microsoft-com:vml" Requires="v">
                <p:oleObj r:id="rId2" imgW="2184400" imgH="1524000" progId="Photoshop.Image.8">
                  <p:embed/>
                </p:oleObj>
              </mc:Choice>
              <mc:Fallback>
                <p:oleObj r:id="rId2" imgW="2184400" imgH="1524000" progId="Photoshop.Image.8">
                  <p:embed/>
                  <p:pic>
                    <p:nvPicPr>
                      <p:cNvPr id="0" name="Object 9"/>
                      <p:cNvPicPr/>
                      <p:nvPr/>
                    </p:nvPicPr>
                    <p:blipFill>
                      <a:blip r:embed="rId3"/>
                      <a:stretch>
                        <a:fillRect/>
                      </a:stretch>
                    </p:blipFill>
                    <p:spPr>
                      <a:xfrm>
                        <a:off x="6240107" y="3788473"/>
                        <a:ext cx="3591560" cy="2505224"/>
                      </a:xfrm>
                      <a:prstGeom prst="rect">
                        <a:avLst/>
                      </a:prstGeom>
                      <a:noFill/>
                      <a:ln w="38100">
                        <a:noFill/>
                        <a:miter/>
                      </a:ln>
                    </p:spPr>
                  </p:pic>
                </p:oleObj>
              </mc:Fallback>
            </mc:AlternateContent>
          </a:graphicData>
        </a:graphic>
      </p:graphicFrame>
      <p:sp>
        <p:nvSpPr>
          <p:cNvPr id="141" name="Text Box 10"/>
          <p:cNvSpPr txBox="1"/>
          <p:nvPr/>
        </p:nvSpPr>
        <p:spPr>
          <a:xfrm>
            <a:off x="1439576" y="3788613"/>
            <a:ext cx="3879772" cy="504177"/>
          </a:xfrm>
          <a:prstGeom prst="rect">
            <a:avLst/>
          </a:prstGeom>
          <a:noFill/>
          <a:ln w="9525">
            <a:noFill/>
          </a:ln>
        </p:spPr>
        <p:txBody>
          <a:bodyPr>
            <a:spAutoFit/>
          </a:bodyPr>
          <a:lstStyle/>
          <a:p>
            <a:pPr algn="just" defTabSz="1219200">
              <a:lnSpc>
                <a:spcPct val="150000"/>
              </a:lnSpc>
              <a:spcBef>
                <a:spcPct val="50000"/>
              </a:spcBef>
            </a:pPr>
            <a:r>
              <a:rPr lang="en-US" altLang="zh-CN" sz="20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②</a:t>
            </a:r>
            <a:r>
              <a:rPr lang="zh-CN" altLang="en-US" sz="20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核力是短程力。</a:t>
            </a:r>
          </a:p>
        </p:txBody>
      </p:sp>
      <p:sp>
        <p:nvSpPr>
          <p:cNvPr id="142" name="Text Box 11"/>
          <p:cNvSpPr txBox="1"/>
          <p:nvPr/>
        </p:nvSpPr>
        <p:spPr>
          <a:xfrm>
            <a:off x="1439576" y="4700913"/>
            <a:ext cx="4166399" cy="458011"/>
          </a:xfrm>
          <a:prstGeom prst="rect">
            <a:avLst/>
          </a:prstGeom>
          <a:noFill/>
          <a:ln w="9525">
            <a:noFill/>
          </a:ln>
        </p:spPr>
        <p:txBody>
          <a:bodyPr>
            <a:spAutoFit/>
          </a:bodyPr>
          <a:lstStyle/>
          <a:p>
            <a:pPr algn="just" defTabSz="1219200">
              <a:lnSpc>
                <a:spcPct val="130000"/>
              </a:lnSpc>
              <a:spcBef>
                <a:spcPct val="50000"/>
              </a:spcBef>
            </a:pPr>
            <a:r>
              <a:rPr lang="en-US" altLang="zh-CN" sz="20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③</a:t>
            </a:r>
            <a:r>
              <a:rPr lang="zh-CN" altLang="en-US" sz="20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核力具有饱和性。</a:t>
            </a:r>
          </a:p>
        </p:txBody>
      </p:sp>
      <p:sp>
        <p:nvSpPr>
          <p:cNvPr id="143" name="Text Box 12"/>
          <p:cNvSpPr txBox="1"/>
          <p:nvPr/>
        </p:nvSpPr>
        <p:spPr>
          <a:xfrm>
            <a:off x="1439576" y="5570221"/>
            <a:ext cx="4092787" cy="481094"/>
          </a:xfrm>
          <a:prstGeom prst="rect">
            <a:avLst/>
          </a:prstGeom>
          <a:noFill/>
          <a:ln w="9525">
            <a:noFill/>
          </a:ln>
        </p:spPr>
        <p:txBody>
          <a:bodyPr wrap="square">
            <a:spAutoFit/>
          </a:bodyPr>
          <a:lstStyle/>
          <a:p>
            <a:pPr defTabSz="1219200">
              <a:lnSpc>
                <a:spcPct val="140000"/>
              </a:lnSpc>
              <a:spcBef>
                <a:spcPct val="50000"/>
              </a:spcBef>
            </a:pPr>
            <a:r>
              <a:rPr lang="en-US" altLang="zh-CN" sz="20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④</a:t>
            </a:r>
            <a:r>
              <a:rPr lang="zh-CN" altLang="en-US" sz="20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核力具有电荷无关性。</a:t>
            </a:r>
          </a:p>
        </p:txBody>
      </p:sp>
      <p:sp>
        <p:nvSpPr>
          <p:cNvPr id="144" name="Text Box 13"/>
          <p:cNvSpPr txBox="1"/>
          <p:nvPr/>
        </p:nvSpPr>
        <p:spPr>
          <a:xfrm>
            <a:off x="1439576" y="2982494"/>
            <a:ext cx="5243233" cy="400110"/>
          </a:xfrm>
          <a:prstGeom prst="rect">
            <a:avLst/>
          </a:prstGeom>
          <a:noFill/>
          <a:ln w="9525">
            <a:noFill/>
          </a:ln>
        </p:spPr>
        <p:txBody>
          <a:bodyPr>
            <a:spAutoFit/>
          </a:bodyPr>
          <a:lstStyle/>
          <a:p>
            <a:pPr algn="just" defTabSz="1219200">
              <a:spcBef>
                <a:spcPct val="50000"/>
              </a:spcBef>
            </a:pPr>
            <a:r>
              <a:rPr lang="en-US" altLang="zh-CN" sz="20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①</a:t>
            </a:r>
            <a:r>
              <a:rPr lang="zh-CN" altLang="en-US" sz="20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核力是强相互作用（强力）。</a:t>
            </a:r>
          </a:p>
        </p:txBody>
      </p:sp>
      <p:sp>
        <p:nvSpPr>
          <p:cNvPr id="11" name="文本框 10"/>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一、核力</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checkerboard(across)">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checkerboard(across)">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checkerboard(across)">
                                      <p:cBhvr>
                                        <p:cTn id="17" dur="500"/>
                                        <p:tgtEl>
                                          <p:spTgt spid="14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checkerboard(across)">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checkerboard(across)">
                                      <p:cBhvr>
                                        <p:cTn id="27" dur="500"/>
                                        <p:tgtEl>
                                          <p:spTgt spid="14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1" grpId="0"/>
      <p:bldP spid="142" grpId="0"/>
      <p:bldP spid="143" grpId="0"/>
      <p:bldP spid="1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4"/>
          <p:cNvSpPr txBox="1"/>
          <p:nvPr/>
        </p:nvSpPr>
        <p:spPr>
          <a:xfrm>
            <a:off x="660400" y="1499936"/>
            <a:ext cx="8777785" cy="461665"/>
          </a:xfrm>
          <a:prstGeom prst="rect">
            <a:avLst/>
          </a:prstGeom>
          <a:noFill/>
          <a:ln w="9525">
            <a:noFill/>
          </a:ln>
        </p:spPr>
        <p:txBody>
          <a:bodyPr>
            <a:spAutoFit/>
          </a:bodyPr>
          <a:lstStyle/>
          <a:p>
            <a:pPr defTabSz="1219200">
              <a:spcBef>
                <a:spcPct val="50000"/>
              </a:spcBef>
            </a:pPr>
            <a:r>
              <a:rPr lang="en-US" altLang="zh-CN"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400" b="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除核力外原子核内还存在弱相互作用（弱力）</a:t>
            </a:r>
          </a:p>
        </p:txBody>
      </p:sp>
      <p:sp>
        <p:nvSpPr>
          <p:cNvPr id="11" name="Text Box 5"/>
          <p:cNvSpPr txBox="1"/>
          <p:nvPr/>
        </p:nvSpPr>
        <p:spPr>
          <a:xfrm>
            <a:off x="883556" y="2577034"/>
            <a:ext cx="10902043" cy="725007"/>
          </a:xfrm>
          <a:prstGeom prst="rect">
            <a:avLst/>
          </a:prstGeom>
          <a:noFill/>
          <a:ln w="9525">
            <a:noFill/>
          </a:ln>
        </p:spPr>
        <p:txBody>
          <a:bodyPr wrap="square">
            <a:spAutoFit/>
          </a:bodyPr>
          <a:lstStyle/>
          <a:p>
            <a:pPr defTabSz="1219200">
              <a:lnSpc>
                <a:spcPct val="200000"/>
              </a:lnSpc>
              <a:spcBef>
                <a:spcPct val="50000"/>
              </a:spcBef>
            </a:pPr>
            <a:r>
              <a:rPr lang="zh-CN" altLang="en-US" sz="24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弱力是引起中子－质子转变的原因</a:t>
            </a:r>
          </a:p>
        </p:txBody>
      </p:sp>
      <p:sp>
        <p:nvSpPr>
          <p:cNvPr id="12" name="Text Box 6"/>
          <p:cNvSpPr txBox="1"/>
          <p:nvPr/>
        </p:nvSpPr>
        <p:spPr>
          <a:xfrm>
            <a:off x="883556" y="3937000"/>
            <a:ext cx="10902043" cy="725007"/>
          </a:xfrm>
          <a:prstGeom prst="rect">
            <a:avLst/>
          </a:prstGeom>
          <a:noFill/>
          <a:ln w="9525">
            <a:noFill/>
          </a:ln>
        </p:spPr>
        <p:txBody>
          <a:bodyPr wrap="square">
            <a:spAutoFit/>
          </a:bodyPr>
          <a:lstStyle/>
          <a:p>
            <a:pPr defTabSz="1219200">
              <a:lnSpc>
                <a:spcPct val="200000"/>
              </a:lnSpc>
              <a:spcBef>
                <a:spcPct val="50000"/>
              </a:spcBef>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弱相互作用也是短程力，力程比强力更短，为</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10</a:t>
            </a:r>
            <a:r>
              <a:rPr lang="zh-CN" altLang="en-US" sz="240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en-US" altLang="zh-CN" sz="2400" kern="0" baseline="30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18</a:t>
            </a:r>
            <a:r>
              <a:rPr lang="en-US" altLang="zh-CN" sz="2400" i="1"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m</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，作用强度则比电磁力小。</a:t>
            </a:r>
          </a:p>
        </p:txBody>
      </p:sp>
      <p:sp>
        <p:nvSpPr>
          <p:cNvPr id="5" name="文本框 4"/>
          <p:cNvSpPr txBox="1"/>
          <p:nvPr/>
        </p:nvSpPr>
        <p:spPr>
          <a:xfrm>
            <a:off x="1094014" y="280202"/>
            <a:ext cx="1826141"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一、核力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8"/>
          <p:cNvSpPr/>
          <p:nvPr/>
        </p:nvSpPr>
        <p:spPr>
          <a:xfrm>
            <a:off x="702734" y="1455354"/>
            <a:ext cx="11031220" cy="4353692"/>
          </a:xfrm>
          <a:prstGeom prst="rect">
            <a:avLst/>
          </a:prstGeom>
          <a:noFill/>
          <a:ln w="9525">
            <a:noFill/>
          </a:ln>
        </p:spPr>
        <p:txBody>
          <a:bodyPr wrap="square">
            <a:spAutoFit/>
          </a:bodyPr>
          <a:lstStyle/>
          <a:p>
            <a:pPr defTabSz="1219200">
              <a:lnSpc>
                <a:spcPct val="150000"/>
              </a:lnSpc>
              <a:spcBef>
                <a:spcPct val="30000"/>
              </a:spcBef>
            </a:pPr>
            <a:r>
              <a:rPr lang="en-US" altLang="zh-CN"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万有引力：</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引力主要在宏观和宇宙尺度上“独领风骚”。是引力使行星绕恒星转动，并且联系着星系团，决定了宇宙的现状和未来。</a:t>
            </a:r>
          </a:p>
          <a:p>
            <a:pPr defTabSz="1219200">
              <a:lnSpc>
                <a:spcPct val="150000"/>
              </a:lnSpc>
              <a:spcBef>
                <a:spcPct val="30000"/>
              </a:spcBef>
            </a:pPr>
            <a:r>
              <a:rPr lang="en-US" altLang="zh-CN"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电磁力：</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在原子核外，电磁力使电子结合成分子，使分子结合成液体与固体。</a:t>
            </a:r>
          </a:p>
          <a:p>
            <a:pPr defTabSz="1219200">
              <a:lnSpc>
                <a:spcPct val="150000"/>
              </a:lnSpc>
              <a:spcBef>
                <a:spcPct val="30000"/>
              </a:spcBef>
            </a:pP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电磁力和万有引力都是“长程力”，即它们可以作用到无限远的距离。</a:t>
            </a:r>
          </a:p>
          <a:p>
            <a:pPr defTabSz="1219200">
              <a:lnSpc>
                <a:spcPct val="150000"/>
              </a:lnSpc>
              <a:spcBef>
                <a:spcPct val="30000"/>
              </a:spcBef>
            </a:pPr>
            <a:r>
              <a:rPr lang="en-US" altLang="zh-CN"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lang="zh-CN" altLang="en-US"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强相互作用：</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原子核内，强力将核子束缚在一起。</a:t>
            </a:r>
          </a:p>
          <a:p>
            <a:pPr defTabSz="1219200">
              <a:lnSpc>
                <a:spcPct val="150000"/>
              </a:lnSpc>
              <a:spcBef>
                <a:spcPct val="30000"/>
              </a:spcBef>
            </a:pPr>
            <a:r>
              <a:rPr lang="en-US" altLang="zh-CN"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4.</a:t>
            </a:r>
            <a:r>
              <a:rPr lang="zh-CN" altLang="en-US" sz="2400" b="1" kern="0" dirty="0">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弱相互作用：</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弱相互作用是引起原子核</a:t>
            </a:r>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β</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衰变的原因，即引起中子－质子转变的原因。弱相互作用也是短程力（比强力更短），作用强度比电磁力小。</a:t>
            </a:r>
          </a:p>
        </p:txBody>
      </p:sp>
      <p:sp>
        <p:nvSpPr>
          <p:cNvPr id="5" name="文本框 4"/>
          <p:cNvSpPr txBox="1"/>
          <p:nvPr/>
        </p:nvSpPr>
        <p:spPr>
          <a:xfrm>
            <a:off x="1094014" y="280202"/>
            <a:ext cx="4288353"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二、四种基本相互作用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blinds(horizontal)">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Effect transition="in" filter="blinds(horizontal)">
                                      <p:cBhvr>
                                        <p:cTn id="12" dur="500"/>
                                        <p:tgtEl>
                                          <p:spTgt spid="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blinds(horizontal)">
                                      <p:cBhvr>
                                        <p:cTn id="17" dur="500"/>
                                        <p:tgtEl>
                                          <p:spTgt spid="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
                                            <p:txEl>
                                              <p:pRg st="3" end="3"/>
                                            </p:txEl>
                                          </p:spTgt>
                                        </p:tgtEl>
                                        <p:attrNameLst>
                                          <p:attrName>style.visibility</p:attrName>
                                        </p:attrNameLst>
                                      </p:cBhvr>
                                      <p:to>
                                        <p:strVal val="visible"/>
                                      </p:to>
                                    </p:set>
                                    <p:animEffect transition="in" filter="blinds(horizontal)">
                                      <p:cBhvr>
                                        <p:cTn id="22" dur="500"/>
                                        <p:tgtEl>
                                          <p:spTgt spid="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
                                            <p:txEl>
                                              <p:pRg st="4" end="4"/>
                                            </p:txEl>
                                          </p:spTgt>
                                        </p:tgtEl>
                                        <p:attrNameLst>
                                          <p:attrName>style.visibility</p:attrName>
                                        </p:attrNameLst>
                                      </p:cBhvr>
                                      <p:to>
                                        <p:strVal val="visible"/>
                                      </p:to>
                                    </p:set>
                                    <p:animEffect transition="in" filter="blinds(horizontal)">
                                      <p:cBhvr>
                                        <p:cTn id="2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8"/>
          <p:cNvGraphicFramePr>
            <a:graphicFrameLocks noChangeAspect="1"/>
          </p:cNvGraphicFramePr>
          <p:nvPr/>
        </p:nvGraphicFramePr>
        <p:xfrm>
          <a:off x="1816699" y="1264591"/>
          <a:ext cx="2847277" cy="4869509"/>
        </p:xfrm>
        <a:graphic>
          <a:graphicData uri="http://schemas.openxmlformats.org/presentationml/2006/ole">
            <mc:AlternateContent xmlns:mc="http://schemas.openxmlformats.org/markup-compatibility/2006">
              <mc:Choice xmlns:v="urn:schemas-microsoft-com:vml" Requires="v">
                <p:oleObj r:id="rId2" imgW="3289300" imgH="5626100" progId="Photoshop.Image.8">
                  <p:embed/>
                </p:oleObj>
              </mc:Choice>
              <mc:Fallback>
                <p:oleObj r:id="rId2" imgW="3289300" imgH="5626100" progId="Photoshop.Image.8">
                  <p:embed/>
                  <p:pic>
                    <p:nvPicPr>
                      <p:cNvPr id="0" name="Object 8"/>
                      <p:cNvPicPr/>
                      <p:nvPr/>
                    </p:nvPicPr>
                    <p:blipFill>
                      <a:blip r:embed="rId3"/>
                      <a:stretch>
                        <a:fillRect/>
                      </a:stretch>
                    </p:blipFill>
                    <p:spPr>
                      <a:xfrm>
                        <a:off x="1816699" y="1264591"/>
                        <a:ext cx="2847277" cy="4869509"/>
                      </a:xfrm>
                      <a:prstGeom prst="rect">
                        <a:avLst/>
                      </a:prstGeom>
                      <a:noFill/>
                      <a:ln w="38100">
                        <a:noFill/>
                        <a:miter/>
                      </a:ln>
                    </p:spPr>
                  </p:pic>
                </p:oleObj>
              </mc:Fallback>
            </mc:AlternateContent>
          </a:graphicData>
        </a:graphic>
      </p:graphicFrame>
      <p:graphicFrame>
        <p:nvGraphicFramePr>
          <p:cNvPr id="15" name="Object 5"/>
          <p:cNvGraphicFramePr>
            <a:graphicFrameLocks noChangeAspect="1"/>
          </p:cNvGraphicFramePr>
          <p:nvPr/>
        </p:nvGraphicFramePr>
        <p:xfrm>
          <a:off x="5930797" y="1592541"/>
          <a:ext cx="3194458" cy="4490541"/>
        </p:xfrm>
        <a:graphic>
          <a:graphicData uri="http://schemas.openxmlformats.org/presentationml/2006/ole">
            <mc:AlternateContent xmlns:mc="http://schemas.openxmlformats.org/markup-compatibility/2006">
              <mc:Choice xmlns:v="urn:schemas-microsoft-com:vml" Requires="v">
                <p:oleObj r:id="rId4" imgW="2628900" imgH="3695700" progId="Photoshop.Image.8">
                  <p:embed/>
                </p:oleObj>
              </mc:Choice>
              <mc:Fallback>
                <p:oleObj r:id="rId4" imgW="2628900" imgH="3695700" progId="Photoshop.Image.8">
                  <p:embed/>
                  <p:pic>
                    <p:nvPicPr>
                      <p:cNvPr id="0" name="Object 5"/>
                      <p:cNvPicPr/>
                      <p:nvPr/>
                    </p:nvPicPr>
                    <p:blipFill>
                      <a:blip r:embed="rId5"/>
                      <a:stretch>
                        <a:fillRect/>
                      </a:stretch>
                    </p:blipFill>
                    <p:spPr>
                      <a:xfrm>
                        <a:off x="5930797" y="1592541"/>
                        <a:ext cx="3194458" cy="4490541"/>
                      </a:xfrm>
                      <a:prstGeom prst="rect">
                        <a:avLst/>
                      </a:prstGeom>
                      <a:noFill/>
                      <a:ln w="38100">
                        <a:noFill/>
                        <a:miter/>
                      </a:ln>
                    </p:spPr>
                  </p:pic>
                </p:oleObj>
              </mc:Fallback>
            </mc:AlternateContent>
          </a:graphicData>
        </a:graphic>
      </p:graphicFrame>
      <p:sp>
        <p:nvSpPr>
          <p:cNvPr id="6" name="文本框 5"/>
          <p:cNvSpPr txBox="1"/>
          <p:nvPr/>
        </p:nvSpPr>
        <p:spPr>
          <a:xfrm>
            <a:off x="1094014" y="280202"/>
            <a:ext cx="592982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三、原子核中质子与中子的比例</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82570" y="3374247"/>
            <a:ext cx="11190116" cy="461665"/>
          </a:xfrm>
          <a:prstGeom prst="rect">
            <a:avLst/>
          </a:prstGeom>
          <a:noFill/>
          <a:ln w="9525">
            <a:noFill/>
            <a:miter lim="800000"/>
          </a:ln>
        </p:spPr>
        <p:txBody>
          <a:bodyPr wrap="square" anchor="ctr">
            <a:spAutoFit/>
          </a:bodyPr>
          <a:lstStyle/>
          <a:p>
            <a:pPr defTabSz="1219200" fontAlgn="base">
              <a:spcBef>
                <a:spcPct val="0"/>
              </a:spcBef>
              <a:spcAft>
                <a:spcPct val="0"/>
              </a:spcAft>
              <a:defRPr/>
            </a:pP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为什么随着原子序数的增加，稳定原子核中的中子数大于质子数</a:t>
            </a:r>
            <a:r>
              <a:rPr lang="en-US" altLang="zh-CN" sz="24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sp>
        <p:nvSpPr>
          <p:cNvPr id="7" name="Rectangle 2"/>
          <p:cNvSpPr>
            <a:spLocks noChangeArrowheads="1"/>
          </p:cNvSpPr>
          <p:nvPr/>
        </p:nvSpPr>
        <p:spPr bwMode="auto">
          <a:xfrm>
            <a:off x="682570" y="4564440"/>
            <a:ext cx="10836330" cy="1235146"/>
          </a:xfrm>
          <a:prstGeom prst="rect">
            <a:avLst/>
          </a:prstGeom>
          <a:noFill/>
          <a:ln w="9525">
            <a:noFill/>
            <a:miter lim="800000"/>
          </a:ln>
        </p:spPr>
        <p:txBody>
          <a:bodyPr wrap="square" anchor="ctr">
            <a:spAutoFit/>
          </a:bodyPr>
          <a:lstStyle/>
          <a:p>
            <a:pPr defTabSz="1219200" fontAlgn="base">
              <a:lnSpc>
                <a:spcPct val="200000"/>
              </a:lnSpc>
              <a:spcBef>
                <a:spcPct val="0"/>
              </a:spcBef>
              <a:spcAft>
                <a:spcPct val="0"/>
              </a:spcAft>
              <a:defRPr/>
            </a:pPr>
            <a:r>
              <a:rPr kumimoji="1" lang="zh-CN" altLang="en-US" sz="2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在宇宙演化的进程中，各种粒子有机会进行各种组合，但那些不稳定的组合很快就瓦解了，只有</a:t>
            </a:r>
            <a:r>
              <a:rPr kumimoji="1" lang="en-US" altLang="zh-CN" sz="2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200</a:t>
            </a:r>
            <a:r>
              <a:rPr kumimoji="1" lang="zh-CN" altLang="en-US" sz="200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多种稳定的原子核长久地留了下来。现在观察到的天然放射性元素，则正在瓦解之中。</a:t>
            </a:r>
          </a:p>
        </p:txBody>
      </p:sp>
      <p:sp>
        <p:nvSpPr>
          <p:cNvPr id="13315" name="文本框 14339"/>
          <p:cNvSpPr txBox="1"/>
          <p:nvPr/>
        </p:nvSpPr>
        <p:spPr>
          <a:xfrm>
            <a:off x="660400" y="1301638"/>
            <a:ext cx="3849683" cy="523220"/>
          </a:xfrm>
          <a:prstGeom prst="rect">
            <a:avLst/>
          </a:prstGeom>
          <a:noFill/>
          <a:ln w="9525">
            <a:noFill/>
          </a:ln>
        </p:spPr>
        <p:txBody>
          <a:bodyPr>
            <a:spAutoFit/>
          </a:bodyPr>
          <a:lstStyle/>
          <a:p>
            <a:pPr defTabSz="1219200"/>
            <a:r>
              <a:rPr lang="en-US" altLang="zh-CN" sz="28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sz="2800"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小组讨论</a:t>
            </a:r>
            <a:r>
              <a:rPr lang="en-US" altLang="zh-CN" sz="2800"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9" name="Text Box 6"/>
          <p:cNvSpPr txBox="1"/>
          <p:nvPr/>
        </p:nvSpPr>
        <p:spPr>
          <a:xfrm>
            <a:off x="682571" y="2184054"/>
            <a:ext cx="10823450" cy="461665"/>
          </a:xfrm>
          <a:prstGeom prst="rect">
            <a:avLst/>
          </a:prstGeom>
          <a:noFill/>
          <a:ln w="9525">
            <a:noFill/>
          </a:ln>
        </p:spPr>
        <p:txBody>
          <a:bodyPr wrap="square">
            <a:spAutoFit/>
          </a:bodyPr>
          <a:lstStyle/>
          <a:p>
            <a:pPr defTabSz="1219200"/>
            <a:r>
              <a:rPr lang="en-US" altLang="zh-CN"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随着原子序数的增加，稳定原子核中的质子数和中子数有怎样的关系？</a:t>
            </a:r>
          </a:p>
        </p:txBody>
      </p:sp>
      <p:sp>
        <p:nvSpPr>
          <p:cNvPr id="8" name="文本框 7"/>
          <p:cNvSpPr txBox="1"/>
          <p:nvPr/>
        </p:nvSpPr>
        <p:spPr>
          <a:xfrm>
            <a:off x="1094014" y="280202"/>
            <a:ext cx="592982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三、原子核中质子与中子的比例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660400" y="1951463"/>
            <a:ext cx="10858499" cy="3790461"/>
          </a:xfrm>
          <a:prstGeom prst="rect">
            <a:avLst/>
          </a:prstGeom>
          <a:noFill/>
          <a:ln>
            <a:noFill/>
          </a:ln>
        </p:spPr>
        <p:txBody>
          <a:bodyPr wrap="square">
            <a:spAutoFit/>
          </a:bodyPr>
          <a:lstStyle>
            <a:lvl1pPr eaLnBrk="0" hangingPunct="0">
              <a:defRPr sz="3200" b="1">
                <a:solidFill>
                  <a:schemeClr val="tx1"/>
                </a:solidFill>
                <a:latin typeface="Times New Roman" panose="02020603050405020304" charset="0"/>
                <a:ea typeface="宋体" panose="02010600030101010101" pitchFamily="2" charset="-122"/>
              </a:defRPr>
            </a:lvl1pPr>
            <a:lvl2pPr marL="742950" indent="-285750" eaLnBrk="0" hangingPunct="0">
              <a:defRPr sz="3200" b="1">
                <a:solidFill>
                  <a:schemeClr val="tx1"/>
                </a:solidFill>
                <a:latin typeface="Times New Roman" panose="02020603050405020304" charset="0"/>
                <a:ea typeface="宋体" panose="02010600030101010101" pitchFamily="2" charset="-122"/>
              </a:defRPr>
            </a:lvl2pPr>
            <a:lvl3pPr marL="1143000" indent="-228600" eaLnBrk="0" hangingPunct="0">
              <a:defRPr sz="3200" b="1">
                <a:solidFill>
                  <a:schemeClr val="tx1"/>
                </a:solidFill>
                <a:latin typeface="Times New Roman" panose="02020603050405020304" charset="0"/>
                <a:ea typeface="宋体" panose="02010600030101010101" pitchFamily="2" charset="-122"/>
              </a:defRPr>
            </a:lvl3pPr>
            <a:lvl4pPr marL="1600200" indent="-228600" eaLnBrk="0" hangingPunct="0">
              <a:defRPr sz="3200" b="1">
                <a:solidFill>
                  <a:schemeClr val="tx1"/>
                </a:solidFill>
                <a:latin typeface="Times New Roman" panose="02020603050405020304" charset="0"/>
                <a:ea typeface="宋体" panose="02010600030101010101" pitchFamily="2" charset="-122"/>
              </a:defRPr>
            </a:lvl4pPr>
            <a:lvl5pPr marL="2057400" indent="-228600" eaLnBrk="0" hangingPunct="0">
              <a:defRPr sz="3200" b="1">
                <a:solidFill>
                  <a:schemeClr val="tx1"/>
                </a:solidFill>
                <a:latin typeface="Times New Roman" panose="0202060305040502030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3200" b="1">
                <a:solidFill>
                  <a:schemeClr val="tx1"/>
                </a:solidFill>
                <a:latin typeface="Times New Roman" panose="02020603050405020304" charset="0"/>
                <a:ea typeface="宋体" panose="02010600030101010101" pitchFamily="2" charset="-122"/>
              </a:defRPr>
            </a:lvl9pPr>
          </a:lstStyle>
          <a:p>
            <a:pPr defTabSz="1219200" eaLnBrk="1" fontAlgn="base" hangingPunct="1">
              <a:lnSpc>
                <a:spcPct val="200000"/>
              </a:lnSpc>
              <a:spcBef>
                <a:spcPct val="30000"/>
              </a:spcBef>
              <a:spcAft>
                <a:spcPct val="0"/>
              </a:spcAft>
              <a:defRPr/>
            </a:pPr>
            <a:r>
              <a:rPr lang="zh-CN" altLang="en-US" sz="2400" dirty="0">
                <a:solidFill>
                  <a:srgbClr val="0070C0"/>
                </a:solidFill>
                <a:latin typeface="Arial" panose="020B0604020202020204" pitchFamily="34" charset="0"/>
                <a:ea typeface="思源黑体 CN Regular" panose="020B0500000000000000" pitchFamily="34" charset="-122"/>
                <a:cs typeface="Helvetica"/>
                <a:sym typeface="Arial" panose="020B0604020202020204" pitchFamily="34" charset="0"/>
              </a:rPr>
              <a:t>宏观模型：</a:t>
            </a:r>
            <a:r>
              <a:rPr lang="zh-CN" alt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相距很远的两个物体，由于万有引力而相互接近，运动速度越来越大，引力势能转化为动能最后撞在一起，动能变成它们的内能散失。两个物体为了结合而失去了一些能量，如果要把它们分开，还要重新赋予它们这份能量。</a:t>
            </a:r>
          </a:p>
          <a:p>
            <a:pPr defTabSz="1219200" eaLnBrk="1" fontAlgn="base" hangingPunct="1">
              <a:lnSpc>
                <a:spcPct val="200000"/>
              </a:lnSpc>
              <a:spcBef>
                <a:spcPct val="30000"/>
              </a:spcBef>
              <a:spcAft>
                <a:spcPct val="0"/>
              </a:spcAft>
              <a:defRPr/>
            </a:pPr>
            <a:r>
              <a:rPr lang="zh-CN" altLang="en-US" sz="2400" dirty="0">
                <a:solidFill>
                  <a:srgbClr val="0070C0"/>
                </a:solidFill>
                <a:latin typeface="Arial" panose="020B0604020202020204" pitchFamily="34" charset="0"/>
                <a:ea typeface="思源黑体 CN Regular" panose="020B0500000000000000" pitchFamily="34" charset="-122"/>
                <a:cs typeface="Helvetica"/>
                <a:sym typeface="Arial" panose="020B0604020202020204" pitchFamily="34" charset="0"/>
              </a:rPr>
              <a:t>微观模型：</a:t>
            </a:r>
            <a:r>
              <a:rPr lang="zh-CN" alt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原子核是核子结合在一起构成的，要把它们分开，也需要能量，这就是原子核的</a:t>
            </a:r>
            <a:r>
              <a:rPr kumimoji="1" lang="zh-CN" alt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结合能</a:t>
            </a:r>
            <a:r>
              <a:rPr lang="zh-CN" altLang="en-US" sz="2400" b="0" dirty="0">
                <a:latin typeface="Arial" panose="020B0604020202020204" pitchFamily="34" charset="0"/>
                <a:ea typeface="思源黑体 CN Regular" panose="020B0500000000000000" pitchFamily="34" charset="-122"/>
                <a:cs typeface="Helvetica"/>
                <a:sym typeface="Arial" panose="020B0604020202020204" pitchFamily="34" charset="0"/>
              </a:rPr>
              <a:t>。</a:t>
            </a:r>
          </a:p>
        </p:txBody>
      </p:sp>
      <p:sp>
        <p:nvSpPr>
          <p:cNvPr id="14338" name="TextBox 3"/>
          <p:cNvSpPr txBox="1"/>
          <p:nvPr/>
        </p:nvSpPr>
        <p:spPr>
          <a:xfrm>
            <a:off x="501965" y="1285202"/>
            <a:ext cx="2641412" cy="461665"/>
          </a:xfrm>
          <a:prstGeom prst="rect">
            <a:avLst/>
          </a:prstGeom>
          <a:noFill/>
          <a:ln w="9525">
            <a:noFill/>
          </a:ln>
        </p:spPr>
        <p:txBody>
          <a:bodyPr>
            <a:spAutoFit/>
          </a:bodyPr>
          <a:lstStyle/>
          <a:p>
            <a:pPr defTabSz="1219200"/>
            <a:r>
              <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r>
              <a:rPr lang="zh-CN" altLang="en-US" sz="2400" b="1" kern="0" dirty="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模型分析</a:t>
            </a:r>
            <a:r>
              <a:rPr lang="en-US" altLang="zh-CN" sz="2400" b="1" kern="0">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a:t>
            </a:r>
          </a:p>
        </p:txBody>
      </p:sp>
      <p:sp>
        <p:nvSpPr>
          <p:cNvPr id="4" name="文本框 3"/>
          <p:cNvSpPr txBox="1"/>
          <p:nvPr/>
        </p:nvSpPr>
        <p:spPr>
          <a:xfrm>
            <a:off x="1094014" y="280202"/>
            <a:ext cx="592982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三、原子核中质子与中子的比例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56343" y="1769570"/>
            <a:ext cx="10493827" cy="2940998"/>
          </a:xfrm>
          <a:prstGeom prst="rect">
            <a:avLst/>
          </a:prstGeom>
        </p:spPr>
        <p:txBody>
          <a:bodyPr wrap="square">
            <a:spAutoFit/>
          </a:bodyPr>
          <a:lstStyle/>
          <a:p>
            <a:pPr defTabSz="1219200" fontAlgn="base">
              <a:lnSpc>
                <a:spcPct val="200000"/>
              </a:lnSpc>
              <a:spcBef>
                <a:spcPct val="30000"/>
              </a:spcBef>
            </a:pPr>
            <a:r>
              <a:rPr lang="zh-CN" altLang="en-US" sz="2400" b="1" kern="0" noProof="1">
                <a:solidFill>
                  <a:srgbClr val="0070C0"/>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类比分析：</a:t>
            </a:r>
            <a:r>
              <a:rPr lang="zh-CN" altLang="en-US" sz="2400" kern="0" noProof="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要使基态氢原子电离，也就是要从氢原子中把电子剥离，需要通过碰撞、施加电场、赋予光子等某种途径让它得到</a:t>
            </a:r>
            <a:r>
              <a:rPr lang="en-US" altLang="zh-CN" sz="2400" kern="0" noProof="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13.6eV </a:t>
            </a:r>
            <a:r>
              <a:rPr lang="zh-CN" altLang="en-US" sz="2400" kern="0" noProof="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的能量。这个能量实际上就是电子与氢原子核的结合能，不过通常把它叫做氢原子的电离能</a:t>
            </a:r>
            <a:r>
              <a:rPr lang="zh-CN" altLang="en-US" sz="2400" kern="0" noProof="1">
                <a:effectLst>
                  <a:outerShdw blurRad="38100" dist="38100" dir="2700000">
                    <a:srgbClr val="000000"/>
                  </a:outerShdw>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lang="zh-CN" altLang="en-US" sz="2400" kern="0" noProof="1">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而结合能一词只用在原子核中。 </a:t>
            </a:r>
          </a:p>
        </p:txBody>
      </p:sp>
      <p:sp>
        <p:nvSpPr>
          <p:cNvPr id="3" name="文本框 2"/>
          <p:cNvSpPr txBox="1"/>
          <p:nvPr/>
        </p:nvSpPr>
        <p:spPr>
          <a:xfrm>
            <a:off x="1094014" y="280202"/>
            <a:ext cx="5929828" cy="584775"/>
          </a:xfrm>
          <a:prstGeom prst="rect">
            <a:avLst/>
          </a:prstGeom>
          <a:noFill/>
        </p:spPr>
        <p:txBody>
          <a:bodyPr wrap="none" rtlCol="0">
            <a:spAutoFit/>
          </a:bodyPr>
          <a:lstStyle/>
          <a:p>
            <a:pPr lvl="0">
              <a:defRPr/>
            </a:pPr>
            <a:r>
              <a:rPr lang="zh-CN" altLang="en-US" sz="3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三、原子核中质子与中子的比例</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Custom 25">
      <a:dk1>
        <a:sysClr val="windowText" lastClr="000000"/>
      </a:dk1>
      <a:lt1>
        <a:sysClr val="window" lastClr="FFFFFF"/>
      </a:lt1>
      <a:dk2>
        <a:srgbClr val="44546A"/>
      </a:dk2>
      <a:lt2>
        <a:srgbClr val="E7E6E6"/>
      </a:lt2>
      <a:accent1>
        <a:srgbClr val="89D313"/>
      </a:accent1>
      <a:accent2>
        <a:srgbClr val="11111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宽屏</PresentationFormat>
  <Paragraphs>108</Paragraphs>
  <Slides>22</Slides>
  <Notes>5</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4</vt:i4>
      </vt:variant>
      <vt:variant>
        <vt:lpstr>幻灯片标题</vt:lpstr>
      </vt:variant>
      <vt:variant>
        <vt:i4>22</vt:i4>
      </vt:variant>
    </vt:vector>
  </HeadingPairs>
  <TitlesOfParts>
    <vt:vector size="32" baseType="lpstr">
      <vt:lpstr>FandolFang R</vt:lpstr>
      <vt:lpstr>思源黑体 CN Light</vt:lpstr>
      <vt:lpstr>Arial</vt:lpstr>
      <vt:lpstr>Calibri</vt:lpstr>
      <vt:lpstr>Calibri Light</vt:lpstr>
      <vt:lpstr>办公资源网：www.bangongziyuan.com</vt:lpstr>
      <vt:lpstr>Photoshop.Image.8</vt:lpstr>
      <vt:lpstr>Equation.DSMT4</vt:lpstr>
      <vt:lpstr>Microsoft 公式 3.0</vt:lpstr>
      <vt:lpstr>MSPhotoEd.3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2020-05-28T14:36:04Z</dcterms:created>
  <dcterms:modified xsi:type="dcterms:W3CDTF">2021-01-09T09:45:32Z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