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291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290" r:id="rId22"/>
    <p:sldId id="28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75" d="100"/>
          <a:sy n="75" d="100"/>
        </p:scale>
        <p:origin x="1788" y="678"/>
      </p:cViewPr>
      <p:guideLst>
        <p:guide orient="horz" pos="2288"/>
        <p:guide pos="3840"/>
        <p:guide pos="416"/>
        <p:guide pos="7256"/>
        <p:guide orient="horz" pos="663"/>
        <p:guide orient="horz" pos="4020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1DE27C5-8BB3-4388-8105-31F2371D6E5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345F5F1-6F3D-4FB2-B8C6-1852309B06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50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5F5F1-6F3D-4FB2-B8C6-1852309B06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95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5F5F1-6F3D-4FB2-B8C6-1852309B06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4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5900400" y="1"/>
            <a:ext cx="6291600" cy="6858000"/>
          </a:xfrm>
          <a:custGeom>
            <a:avLst/>
            <a:gdLst>
              <a:gd name="connsiteX0" fmla="*/ 6118386 w 6291600"/>
              <a:gd name="connsiteY0" fmla="*/ 0 h 6858000"/>
              <a:gd name="connsiteX1" fmla="*/ 6291600 w 6291600"/>
              <a:gd name="connsiteY1" fmla="*/ 0 h 6858000"/>
              <a:gd name="connsiteX2" fmla="*/ 6291600 w 6291600"/>
              <a:gd name="connsiteY2" fmla="*/ 3392137 h 6858000"/>
              <a:gd name="connsiteX3" fmla="*/ 6291600 w 6291600"/>
              <a:gd name="connsiteY3" fmla="*/ 6830638 h 6858000"/>
              <a:gd name="connsiteX4" fmla="*/ 2875936 w 6291600"/>
              <a:gd name="connsiteY4" fmla="*/ 3412659 h 6858000"/>
              <a:gd name="connsiteX5" fmla="*/ 6118386 w 6291600"/>
              <a:gd name="connsiteY5" fmla="*/ 0 h 6858000"/>
              <a:gd name="connsiteX6" fmla="*/ 2239090 w 6291600"/>
              <a:gd name="connsiteY6" fmla="*/ 0 h 6858000"/>
              <a:gd name="connsiteX7" fmla="*/ 4992176 w 6291600"/>
              <a:gd name="connsiteY7" fmla="*/ 0 h 6858000"/>
              <a:gd name="connsiteX8" fmla="*/ 2642481 w 6291600"/>
              <a:gd name="connsiteY8" fmla="*/ 3412659 h 6858000"/>
              <a:gd name="connsiteX9" fmla="*/ 5078780 w 6291600"/>
              <a:gd name="connsiteY9" fmla="*/ 6858000 h 6858000"/>
              <a:gd name="connsiteX10" fmla="*/ 2266439 w 6291600"/>
              <a:gd name="connsiteY10" fmla="*/ 6858000 h 6858000"/>
              <a:gd name="connsiteX11" fmla="*/ 994732 w 6291600"/>
              <a:gd name="connsiteY11" fmla="*/ 3412659 h 6858000"/>
              <a:gd name="connsiteX12" fmla="*/ 2239090 w 6291600"/>
              <a:gd name="connsiteY12" fmla="*/ 0 h 6858000"/>
              <a:gd name="connsiteX13" fmla="*/ 990794 w 6291600"/>
              <a:gd name="connsiteY13" fmla="*/ 0 h 6858000"/>
              <a:gd name="connsiteX14" fmla="*/ 1930681 w 6291600"/>
              <a:gd name="connsiteY14" fmla="*/ 0 h 6858000"/>
              <a:gd name="connsiteX15" fmla="*/ 755253 w 6291600"/>
              <a:gd name="connsiteY15" fmla="*/ 3412659 h 6858000"/>
              <a:gd name="connsiteX16" fmla="*/ 1956515 w 6291600"/>
              <a:gd name="connsiteY16" fmla="*/ 6858000 h 6858000"/>
              <a:gd name="connsiteX17" fmla="*/ 1039422 w 6291600"/>
              <a:gd name="connsiteY17" fmla="*/ 6858000 h 6858000"/>
              <a:gd name="connsiteX18" fmla="*/ 0 w 6291600"/>
              <a:gd name="connsiteY18" fmla="*/ 3392137 h 6858000"/>
              <a:gd name="connsiteX19" fmla="*/ 990794 w 6291600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1600" h="6858000">
                <a:moveTo>
                  <a:pt x="6118386" y="0"/>
                </a:moveTo>
                <a:lnTo>
                  <a:pt x="6291600" y="0"/>
                </a:lnTo>
                <a:lnTo>
                  <a:pt x="6291600" y="3392137"/>
                </a:lnTo>
                <a:lnTo>
                  <a:pt x="6291600" y="6830638"/>
                </a:lnTo>
                <a:cubicBezTo>
                  <a:pt x="4405236" y="6830638"/>
                  <a:pt x="2875936" y="5300642"/>
                  <a:pt x="2875936" y="3412659"/>
                </a:cubicBezTo>
                <a:cubicBezTo>
                  <a:pt x="2875936" y="1583960"/>
                  <a:pt x="4312551" y="90447"/>
                  <a:pt x="6118386" y="0"/>
                </a:cubicBezTo>
                <a:close/>
                <a:moveTo>
                  <a:pt x="2239090" y="0"/>
                </a:moveTo>
                <a:lnTo>
                  <a:pt x="4992176" y="0"/>
                </a:lnTo>
                <a:cubicBezTo>
                  <a:pt x="3617912" y="524440"/>
                  <a:pt x="2642481" y="1854541"/>
                  <a:pt x="2642481" y="3412659"/>
                </a:cubicBezTo>
                <a:cubicBezTo>
                  <a:pt x="2642481" y="5004220"/>
                  <a:pt x="3659695" y="6357882"/>
                  <a:pt x="5078780" y="6858000"/>
                </a:cubicBezTo>
                <a:lnTo>
                  <a:pt x="2266439" y="6858000"/>
                </a:lnTo>
                <a:cubicBezTo>
                  <a:pt x="1473331" y="5931490"/>
                  <a:pt x="994732" y="4728319"/>
                  <a:pt x="994732" y="3412659"/>
                </a:cubicBezTo>
                <a:cubicBezTo>
                  <a:pt x="994732" y="2112960"/>
                  <a:pt x="1462696" y="921950"/>
                  <a:pt x="2239090" y="0"/>
                </a:cubicBezTo>
                <a:close/>
                <a:moveTo>
                  <a:pt x="990794" y="0"/>
                </a:moveTo>
                <a:lnTo>
                  <a:pt x="1930681" y="0"/>
                </a:lnTo>
                <a:cubicBezTo>
                  <a:pt x="1194424" y="940952"/>
                  <a:pt x="755253" y="2125121"/>
                  <a:pt x="755253" y="3412659"/>
                </a:cubicBezTo>
                <a:cubicBezTo>
                  <a:pt x="755253" y="4715398"/>
                  <a:pt x="1204301" y="5912489"/>
                  <a:pt x="1956515" y="6858000"/>
                </a:cubicBezTo>
                <a:lnTo>
                  <a:pt x="1039422" y="6858000"/>
                </a:lnTo>
                <a:cubicBezTo>
                  <a:pt x="382185" y="5863845"/>
                  <a:pt x="0" y="4672835"/>
                  <a:pt x="0" y="3392137"/>
                </a:cubicBezTo>
                <a:cubicBezTo>
                  <a:pt x="0" y="2142603"/>
                  <a:pt x="363190" y="978954"/>
                  <a:pt x="9907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474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V 形 5">
            <a:extLst>
              <a:ext uri="{FF2B5EF4-FFF2-40B4-BE49-F238E27FC236}">
                <a16:creationId xmlns:a16="http://schemas.microsoft.com/office/drawing/2014/main" id="{74983B8F-A951-4BE7-80DF-3FA7CF103C2D}"/>
              </a:ext>
            </a:extLst>
          </p:cNvPr>
          <p:cNvSpPr/>
          <p:nvPr userDrawn="1"/>
        </p:nvSpPr>
        <p:spPr>
          <a:xfrm>
            <a:off x="431800" y="254000"/>
            <a:ext cx="596900" cy="59690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44BF988-3978-4961-AF36-4613FFCF2E26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rgbClr val="3E53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7B4ECA01-9A6F-4AFF-A804-8A0959CBA6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19469"/>
          <a:stretch>
            <a:fillRect/>
          </a:stretch>
        </p:blipFill>
        <p:spPr/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F375A0-711B-4641-A7A4-36B856BDF4E6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47BD91E-C887-4966-97E4-8598387582AF}"/>
                </a:ext>
              </a:extLst>
            </p:cNvPr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F6800EC2-59AA-42A6-BDB1-FBCE40D75840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0E7D6738-AA99-474D-BC34-5FA2B94F0A75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71C813C-410F-4665-AA1F-21241C6B8B03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5A31A48-57E0-4DD5-9427-2EB684029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占位符 19">
                  <a:extLst>
                    <a:ext uri="{FF2B5EF4-FFF2-40B4-BE49-F238E27FC236}">
                      <a16:creationId xmlns:a16="http://schemas.microsoft.com/office/drawing/2014/main" id="{53C0B508-D434-4AD9-905F-A57F9E243570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节 原子核的组成</a:t>
                  </a:r>
                </a:p>
              </p:txBody>
            </p:sp>
          </p:grpSp>
        </p:grpSp>
        <p:sp>
          <p:nvSpPr>
            <p:cNvPr id="20" name="文本占位符 20">
              <a:extLst>
                <a:ext uri="{FF2B5EF4-FFF2-40B4-BE49-F238E27FC236}">
                  <a16:creationId xmlns:a16="http://schemas.microsoft.com/office/drawing/2014/main" id="{0C086DCE-3CA4-43B8-AA4F-60D7D0B9D8D2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19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原子核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3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660400" y="2044716"/>
            <a:ext cx="10858500" cy="4514850"/>
          </a:xfrm>
          <a:prstGeom prst="rect">
            <a:avLst/>
          </a:prstGeom>
        </p:spPr>
        <p:txBody>
          <a:bodyPr vert="horz" wrap="square" lIns="91213" tIns="45607" rIns="91213" bIns="45607" numCol="1" anchor="t" anchorCtr="0" compatLnSpc="1"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ct val="50000"/>
              </a:spcBef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中间不发生偏转的那束射线叫做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射线，研究表明，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射线的实质是一种波长极短的电磁波，它不带电，是中性的。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　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γ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射线的穿透本领极强，一般薄金属板都挡不住它，它能穿透几十厘米厚的水泥墙和几厘米厚的铅板。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19166" y="1224014"/>
            <a:ext cx="1914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g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63018C-CFC5-4622-9071-455397A8C8A0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三种射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174036"/>
            <a:ext cx="6900224" cy="50997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20D4311-3559-4846-BB40-6524EA25E72A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068389" y="4812551"/>
            <a:ext cx="1889212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96832" y="4812551"/>
            <a:ext cx="1971557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54659" y="4812551"/>
            <a:ext cx="1642173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810902" y="4812551"/>
            <a:ext cx="1643756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717950" y="4811704"/>
            <a:ext cx="1149679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endParaRPr lang="zh-CN" altLang="en-US" sz="2000" noProof="1">
              <a:latin typeface="Arial" panose="020B0604020202020204" pitchFamily="34" charset="0"/>
              <a:ea typeface="思源黑体 CN Regular" panose="020B0500000000000000" pitchFamily="34" charset="-122"/>
              <a:cs typeface="Helvetica"/>
              <a:sym typeface="Arial" panose="020B0604020202020204" pitchFamily="34" charset="0"/>
            </a:endParaRPr>
          </a:p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068389" y="3672374"/>
            <a:ext cx="1889212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096832" y="3672374"/>
            <a:ext cx="1971557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454659" y="3672374"/>
            <a:ext cx="1642173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810902" y="3672374"/>
            <a:ext cx="1643756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661223" y="3672374"/>
            <a:ext cx="1149679" cy="114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en-US" altLang="zh-CN" sz="2000" kern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068389" y="2533778"/>
            <a:ext cx="1889212" cy="113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096832" y="2533778"/>
            <a:ext cx="1971557" cy="113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454659" y="2533778"/>
            <a:ext cx="1642173" cy="113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810902" y="2533778"/>
            <a:ext cx="1643756" cy="113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661223" y="2533778"/>
            <a:ext cx="1149679" cy="113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endParaRPr lang="en-US" altLang="zh-CN" sz="2000" noProof="1">
              <a:latin typeface="Arial" panose="020B0604020202020204" pitchFamily="34" charset="0"/>
              <a:ea typeface="思源黑体 CN Regular" panose="020B0500000000000000" pitchFamily="34" charset="-122"/>
              <a:cs typeface="Helvetica"/>
              <a:sym typeface="Arial" panose="020B0604020202020204" pitchFamily="34" charset="0"/>
            </a:endParaRPr>
          </a:p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8068389" y="1943104"/>
            <a:ext cx="1889212" cy="59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电离能力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096832" y="1943104"/>
            <a:ext cx="1971557" cy="59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贯穿能力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454659" y="1943104"/>
            <a:ext cx="1642173" cy="59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速度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810902" y="1943104"/>
            <a:ext cx="1643756" cy="59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defRPr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成分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661223" y="1943104"/>
            <a:ext cx="1149679" cy="59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21917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CN" altLang="zh-CN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429" name="Line 25"/>
          <p:cNvSpPr/>
          <p:nvPr/>
        </p:nvSpPr>
        <p:spPr>
          <a:xfrm>
            <a:off x="1661224" y="2533778"/>
            <a:ext cx="8296377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Line 26"/>
          <p:cNvSpPr/>
          <p:nvPr/>
        </p:nvSpPr>
        <p:spPr>
          <a:xfrm>
            <a:off x="1661224" y="3672373"/>
            <a:ext cx="8296377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1" name="Line 27"/>
          <p:cNvSpPr/>
          <p:nvPr/>
        </p:nvSpPr>
        <p:spPr>
          <a:xfrm>
            <a:off x="1661224" y="4812550"/>
            <a:ext cx="8296377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2" name="Line 28"/>
          <p:cNvSpPr/>
          <p:nvPr/>
        </p:nvSpPr>
        <p:spPr>
          <a:xfrm>
            <a:off x="2810901" y="1943104"/>
            <a:ext cx="0" cy="4009625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3" name="Line 29"/>
          <p:cNvSpPr/>
          <p:nvPr/>
        </p:nvSpPr>
        <p:spPr>
          <a:xfrm>
            <a:off x="4454659" y="1943104"/>
            <a:ext cx="0" cy="4009625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Line 30"/>
          <p:cNvSpPr/>
          <p:nvPr/>
        </p:nvSpPr>
        <p:spPr>
          <a:xfrm>
            <a:off x="6096832" y="1943104"/>
            <a:ext cx="0" cy="4009625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5" name="Line 31"/>
          <p:cNvSpPr/>
          <p:nvPr/>
        </p:nvSpPr>
        <p:spPr>
          <a:xfrm>
            <a:off x="8068388" y="1943104"/>
            <a:ext cx="0" cy="4009625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6" name="Line 32"/>
          <p:cNvSpPr/>
          <p:nvPr/>
        </p:nvSpPr>
        <p:spPr>
          <a:xfrm>
            <a:off x="1661223" y="1943104"/>
            <a:ext cx="0" cy="4009625"/>
          </a:xfrm>
          <a:prstGeom prst="line">
            <a:avLst/>
          </a:prstGeom>
          <a:ln w="19050" cap="sq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7" name="Line 33"/>
          <p:cNvSpPr/>
          <p:nvPr/>
        </p:nvSpPr>
        <p:spPr>
          <a:xfrm>
            <a:off x="1661224" y="1943103"/>
            <a:ext cx="8296377" cy="0"/>
          </a:xfrm>
          <a:prstGeom prst="line">
            <a:avLst/>
          </a:prstGeom>
          <a:ln w="19050" cap="sq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8" name="Line 34"/>
          <p:cNvSpPr/>
          <p:nvPr/>
        </p:nvSpPr>
        <p:spPr>
          <a:xfrm>
            <a:off x="9957600" y="1943104"/>
            <a:ext cx="0" cy="4009625"/>
          </a:xfrm>
          <a:prstGeom prst="line">
            <a:avLst/>
          </a:prstGeom>
          <a:ln w="19050" cap="sq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9" name="Line 35"/>
          <p:cNvSpPr/>
          <p:nvPr/>
        </p:nvSpPr>
        <p:spPr>
          <a:xfrm>
            <a:off x="1661224" y="5952729"/>
            <a:ext cx="8296377" cy="0"/>
          </a:xfrm>
          <a:prstGeom prst="line">
            <a:avLst/>
          </a:prstGeom>
          <a:ln w="19050" cap="sq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4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30649"/>
              </p:ext>
            </p:extLst>
          </p:nvPr>
        </p:nvGraphicFramePr>
        <p:xfrm>
          <a:off x="2025447" y="2674717"/>
          <a:ext cx="421232" cy="40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215900" progId="Equation.DSMT4">
                  <p:embed/>
                </p:oleObj>
              </mc:Choice>
              <mc:Fallback>
                <p:oleObj r:id="rId2" imgW="228600" imgH="215900" progId="Equation.DSMT4">
                  <p:embed/>
                  <p:pic>
                    <p:nvPicPr>
                      <p:cNvPr id="17440" name="Object 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5447" y="2674717"/>
                        <a:ext cx="421232" cy="4085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54205"/>
              </p:ext>
            </p:extLst>
          </p:nvPr>
        </p:nvGraphicFramePr>
        <p:xfrm>
          <a:off x="2038115" y="3795893"/>
          <a:ext cx="275543" cy="48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500" imgH="330200" progId="Equation.DSMT4">
                  <p:embed/>
                </p:oleObj>
              </mc:Choice>
              <mc:Fallback>
                <p:oleObj r:id="rId4" imgW="190500" imgH="330200" progId="Equation.DSMT4">
                  <p:embed/>
                  <p:pic>
                    <p:nvPicPr>
                      <p:cNvPr id="17441" name="Object 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8115" y="3795893"/>
                        <a:ext cx="275543" cy="4877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09803"/>
              </p:ext>
            </p:extLst>
          </p:nvPr>
        </p:nvGraphicFramePr>
        <p:xfrm>
          <a:off x="2042867" y="4951907"/>
          <a:ext cx="304048" cy="46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7800" imgH="266065" progId="Equation.DSMT4">
                  <p:embed/>
                </p:oleObj>
              </mc:Choice>
              <mc:Fallback>
                <p:oleObj r:id="rId6" imgW="177800" imgH="266065" progId="Equation.DSMT4">
                  <p:embed/>
                  <p:pic>
                    <p:nvPicPr>
                      <p:cNvPr id="17442" name="Object 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2867" y="4951907"/>
                        <a:ext cx="304048" cy="4687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1" name="Text Box 39"/>
          <p:cNvSpPr txBox="1"/>
          <p:nvPr/>
        </p:nvSpPr>
        <p:spPr>
          <a:xfrm>
            <a:off x="2760229" y="2790319"/>
            <a:ext cx="181003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氦原子核</a:t>
            </a:r>
          </a:p>
        </p:txBody>
      </p:sp>
      <p:sp>
        <p:nvSpPr>
          <p:cNvPr id="18472" name="Text Box 40"/>
          <p:cNvSpPr txBox="1"/>
          <p:nvPr/>
        </p:nvSpPr>
        <p:spPr>
          <a:xfrm>
            <a:off x="2867912" y="3656537"/>
            <a:ext cx="15946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高速电子流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2867912" y="4812550"/>
            <a:ext cx="1594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高能量</a:t>
            </a:r>
          </a:p>
          <a:p>
            <a:pPr algn="ctr"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电磁波</a:t>
            </a:r>
            <a:endParaRPr lang="zh-CN" altLang="en-US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74" name="Text Box 42"/>
          <p:cNvSpPr txBox="1"/>
          <p:nvPr/>
        </p:nvSpPr>
        <p:spPr>
          <a:xfrm>
            <a:off x="4354893" y="2804572"/>
            <a:ext cx="189079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1/10光速</a:t>
            </a:r>
          </a:p>
        </p:txBody>
      </p:sp>
      <p:sp>
        <p:nvSpPr>
          <p:cNvPr id="18475" name="Text Box 43"/>
          <p:cNvSpPr txBox="1"/>
          <p:nvPr/>
        </p:nvSpPr>
        <p:spPr>
          <a:xfrm>
            <a:off x="4354893" y="3878239"/>
            <a:ext cx="189079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接近光速</a:t>
            </a:r>
          </a:p>
        </p:txBody>
      </p:sp>
      <p:sp>
        <p:nvSpPr>
          <p:cNvPr id="18476" name="Text Box 44"/>
          <p:cNvSpPr txBox="1"/>
          <p:nvPr/>
        </p:nvSpPr>
        <p:spPr>
          <a:xfrm>
            <a:off x="4502166" y="5016832"/>
            <a:ext cx="15946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光速</a:t>
            </a:r>
          </a:p>
        </p:txBody>
      </p:sp>
      <p:sp>
        <p:nvSpPr>
          <p:cNvPr id="18477" name="Text Box 45"/>
          <p:cNvSpPr txBox="1"/>
          <p:nvPr/>
        </p:nvSpPr>
        <p:spPr>
          <a:xfrm>
            <a:off x="6258358" y="2788736"/>
            <a:ext cx="15946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弱</a:t>
            </a:r>
          </a:p>
        </p:txBody>
      </p:sp>
      <p:sp>
        <p:nvSpPr>
          <p:cNvPr id="18478" name="Text Box 46"/>
          <p:cNvSpPr txBox="1"/>
          <p:nvPr/>
        </p:nvSpPr>
        <p:spPr>
          <a:xfrm>
            <a:off x="6258358" y="3878239"/>
            <a:ext cx="15946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较强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6258358" y="5016832"/>
            <a:ext cx="1594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很强</a:t>
            </a:r>
            <a:endParaRPr lang="zh-CN" altLang="en-US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8147569" y="2804572"/>
            <a:ext cx="1594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很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强</a:t>
            </a:r>
          </a:p>
        </p:txBody>
      </p:sp>
      <p:sp>
        <p:nvSpPr>
          <p:cNvPr id="18481" name="Text Box 49"/>
          <p:cNvSpPr txBox="1"/>
          <p:nvPr/>
        </p:nvSpPr>
        <p:spPr>
          <a:xfrm>
            <a:off x="8147569" y="3878239"/>
            <a:ext cx="15946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较弱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8147569" y="5016832"/>
            <a:ext cx="1594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更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小</a:t>
            </a:r>
            <a:endParaRPr lang="zh-CN" altLang="en-US" sz="20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455" name="Text Box 51"/>
          <p:cNvSpPr txBox="1"/>
          <p:nvPr/>
        </p:nvSpPr>
        <p:spPr>
          <a:xfrm>
            <a:off x="654818" y="1173208"/>
            <a:ext cx="410464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阅读课文填写表格：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280B8FF-1BE9-43FA-BA0C-B7B2E8AE4813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1" grpId="0" bldLvl="0"/>
      <p:bldP spid="18472" grpId="0" bldLvl="0"/>
      <p:bldP spid="18473" grpId="0" bldLvl="0"/>
      <p:bldP spid="18474" grpId="0" bldLvl="0"/>
      <p:bldP spid="18475" grpId="0" bldLvl="0"/>
      <p:bldP spid="18476" grpId="0" bldLvl="0"/>
      <p:bldP spid="18477" grpId="0" bldLvl="0"/>
      <p:bldP spid="18478" grpId="0" bldLvl="0"/>
      <p:bldP spid="18479" grpId="0" bldLvl="0"/>
      <p:bldP spid="18480" grpId="0" bldLvl="0"/>
      <p:bldP spid="18481" grpId="0" bldLvl="0"/>
      <p:bldP spid="1848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6385"/>
          <p:cNvSpPr txBox="1"/>
          <p:nvPr/>
        </p:nvSpPr>
        <p:spPr>
          <a:xfrm>
            <a:off x="813208" y="1213193"/>
            <a:ext cx="10705692" cy="16945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【典例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如图所示，放射性元素镭衰变过程中释放出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α、β、γ三种射线，分别进入匀强电场和匀强磁场中，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下列说法正确的是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________(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填选项前的字母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)．</a:t>
            </a:r>
          </a:p>
        </p:txBody>
      </p:sp>
      <p:sp>
        <p:nvSpPr>
          <p:cNvPr id="16388" name="文本框 16387"/>
          <p:cNvSpPr txBox="1"/>
          <p:nvPr/>
        </p:nvSpPr>
        <p:spPr>
          <a:xfrm>
            <a:off x="3618701" y="2385565"/>
            <a:ext cx="722112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793" b="1" i="1" kern="0" dirty="0">
                <a:solidFill>
                  <a:srgbClr val="E519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</a:p>
        </p:txBody>
      </p:sp>
      <p:pic>
        <p:nvPicPr>
          <p:cNvPr id="18436" name="图片 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454492" y="2217875"/>
            <a:ext cx="3601061" cy="2076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7" name="文本框 1"/>
          <p:cNvSpPr txBox="1"/>
          <p:nvPr/>
        </p:nvSpPr>
        <p:spPr>
          <a:xfrm>
            <a:off x="988061" y="3002352"/>
            <a:ext cx="5983393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A．①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表示γ射线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，③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α射线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B．②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β射线，③表示α射线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C．④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α射线，⑤表示γ射线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D．⑤</a:t>
            </a:r>
            <a:r>
              <a:rPr lang="en-US" altLang="zh-CN" sz="2400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β射线，⑥表示α射线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181CB6-2FBA-4914-87B1-AF4B31DFBACB}"/>
              </a:ext>
            </a:extLst>
          </p:cNvPr>
          <p:cNvSpPr txBox="1"/>
          <p:nvPr/>
        </p:nvSpPr>
        <p:spPr>
          <a:xfrm>
            <a:off x="1094014" y="2802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/>
          <p:nvPr/>
        </p:nvSpPr>
        <p:spPr>
          <a:xfrm>
            <a:off x="660400" y="1763073"/>
            <a:ext cx="11112499" cy="40489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发现：如果一种元素具有放射性，那么不论它是以单质的形式存在，还是以某种化合物的形式存在，放射性都不受影响，即放射性与元素所处的化学状态无关。</a:t>
            </a:r>
          </a:p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放射性的强度也不受温度、外界压强的影响，即放射性与元素存在的状态无关。是原子核的性质，而不是原子的性质。</a:t>
            </a:r>
          </a:p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表明原子核也有内部结构。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1978B8-8A57-418E-B662-EA55526BF1BE}"/>
              </a:ext>
            </a:extLst>
          </p:cNvPr>
          <p:cNvSpPr txBox="1"/>
          <p:nvPr/>
        </p:nvSpPr>
        <p:spPr>
          <a:xfrm>
            <a:off x="1094015" y="280202"/>
            <a:ext cx="1042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二、元素的放射性是原子的性质还是原子核的性质？放射性的发现有何重要意义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7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charRg st="78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3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charRg st="13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5" name="Object 2"/>
              <p:cNvSpPr txBox="1">
                <a:spLocks noGrp="1"/>
              </p:cNvSpPr>
              <p:nvPr>
                <p:ph sz="half" idx="4294967295"/>
              </p:nvPr>
            </p:nvSpPr>
            <p:spPr>
              <a:xfrm>
                <a:off x="903287" y="5092700"/>
                <a:ext cx="5935519" cy="7588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=1.6726231×1</m:t>
                      </m:r>
                      <m:sSup>
                        <m:sSupPr>
                          <m:ctrl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zh-CN" altLang="en-US" sz="32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2150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903287" y="5092700"/>
                <a:ext cx="5935519" cy="758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3"/>
          <p:cNvSpPr/>
          <p:nvPr/>
        </p:nvSpPr>
        <p:spPr>
          <a:xfrm>
            <a:off x="770479" y="1293424"/>
            <a:ext cx="275859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质子的发现</a:t>
            </a:r>
          </a:p>
        </p:txBody>
      </p:sp>
      <p:sp>
        <p:nvSpPr>
          <p:cNvPr id="21509" name="Rectangle 5"/>
          <p:cNvSpPr/>
          <p:nvPr/>
        </p:nvSpPr>
        <p:spPr>
          <a:xfrm>
            <a:off x="721789" y="4005942"/>
            <a:ext cx="107484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20000"/>
              </a:spcBef>
              <a:buClr>
                <a:srgbClr val="BBE0E3"/>
              </a:buClr>
              <a:buFontTx/>
              <a:buChar char="•"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研究表明：质子的性质和氢原子核的性质完全相同，所以质子就是氢原子核。</a:t>
            </a:r>
          </a:p>
        </p:txBody>
      </p:sp>
      <p:sp>
        <p:nvSpPr>
          <p:cNvPr id="21510" name="Rectangle 6"/>
          <p:cNvSpPr/>
          <p:nvPr/>
        </p:nvSpPr>
        <p:spPr>
          <a:xfrm>
            <a:off x="1012902" y="1975866"/>
            <a:ext cx="84783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1919年，卢瑟福用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粒子轰击氮核，得到了质子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p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099220" y="2720057"/>
            <a:ext cx="6031856" cy="912143"/>
            <a:chOff x="0" y="0"/>
            <a:chExt cx="9522" cy="1440"/>
          </a:xfrm>
        </p:grpSpPr>
        <p:sp>
          <p:nvSpPr>
            <p:cNvPr id="3" name="Rectangle 9"/>
            <p:cNvSpPr/>
            <p:nvPr/>
          </p:nvSpPr>
          <p:spPr>
            <a:xfrm>
              <a:off x="795" y="0"/>
              <a:ext cx="204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i="1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He</a:t>
              </a:r>
              <a:r>
                <a:rPr lang="en-US" altLang="zh-CN" sz="2793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 + </a:t>
              </a:r>
            </a:p>
          </p:txBody>
        </p:sp>
        <p:sp>
          <p:nvSpPr>
            <p:cNvPr id="21511" name="Rectangle 10"/>
            <p:cNvSpPr/>
            <p:nvPr/>
          </p:nvSpPr>
          <p:spPr>
            <a:xfrm>
              <a:off x="0" y="0"/>
              <a:ext cx="120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4</a:t>
              </a:r>
            </a:p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12" name="Rectangle 11"/>
            <p:cNvSpPr/>
            <p:nvPr/>
          </p:nvSpPr>
          <p:spPr>
            <a:xfrm>
              <a:off x="2947" y="0"/>
              <a:ext cx="204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i="1" kern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N </a:t>
              </a:r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1513" name="Rectangle 12"/>
            <p:cNvSpPr/>
            <p:nvPr/>
          </p:nvSpPr>
          <p:spPr>
            <a:xfrm>
              <a:off x="2380" y="0"/>
              <a:ext cx="120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14</a:t>
              </a:r>
            </a:p>
            <a:p>
              <a:pPr algn="ctr" defTabSz="1219170"/>
              <a:r>
                <a:rPr lang="en-US" altLang="zh-CN" sz="2793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21514" name="Line 13"/>
            <p:cNvSpPr/>
            <p:nvPr/>
          </p:nvSpPr>
          <p:spPr>
            <a:xfrm>
              <a:off x="4535" y="792"/>
              <a:ext cx="79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5" name="Rectangle 14"/>
            <p:cNvSpPr/>
            <p:nvPr/>
          </p:nvSpPr>
          <p:spPr>
            <a:xfrm>
              <a:off x="5670" y="0"/>
              <a:ext cx="204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  </a:t>
              </a:r>
              <a:r>
                <a:rPr lang="en-US" altLang="zh-CN" sz="2793" i="1" kern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O</a:t>
              </a:r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 +</a:t>
              </a:r>
            </a:p>
          </p:txBody>
        </p:sp>
        <p:sp>
          <p:nvSpPr>
            <p:cNvPr id="21516" name="Rectangle 15"/>
            <p:cNvSpPr/>
            <p:nvPr/>
          </p:nvSpPr>
          <p:spPr>
            <a:xfrm>
              <a:off x="5330" y="0"/>
              <a:ext cx="120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17</a:t>
              </a:r>
            </a:p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8</a:t>
              </a:r>
            </a:p>
          </p:txBody>
        </p:sp>
        <p:sp>
          <p:nvSpPr>
            <p:cNvPr id="21517" name="Rectangle 16"/>
            <p:cNvSpPr/>
            <p:nvPr/>
          </p:nvSpPr>
          <p:spPr>
            <a:xfrm>
              <a:off x="7482" y="0"/>
              <a:ext cx="204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i="1" kern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21518" name="Rectangle 17"/>
            <p:cNvSpPr/>
            <p:nvPr/>
          </p:nvSpPr>
          <p:spPr>
            <a:xfrm>
              <a:off x="7257" y="0"/>
              <a:ext cx="120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</a:p>
            <a:p>
              <a:pPr algn="ctr" defTabSz="1219170"/>
              <a:r>
                <a:rPr lang="en-US" altLang="zh-CN" sz="2793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585A694-E985-44B8-8E63-BCC79618CC3E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三、原子核的组成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/>
      <p:bldP spid="2151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1447" y="1134385"/>
            <a:ext cx="840406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17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同样的方法，从氟、钠、铝的原子核中打出了质子。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819748" y="1787718"/>
            <a:ext cx="9162452" cy="46166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原子核是否只是由质子组成呢？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992184" y="2806638"/>
            <a:ext cx="2126749" cy="923242"/>
            <a:chOff x="-100" y="39"/>
            <a:chExt cx="1343" cy="680"/>
          </a:xfrm>
        </p:grpSpPr>
        <p:sp>
          <p:nvSpPr>
            <p:cNvPr id="22532" name="Text Box 5"/>
            <p:cNvSpPr txBox="1"/>
            <p:nvPr/>
          </p:nvSpPr>
          <p:spPr>
            <a:xfrm>
              <a:off x="-73" y="39"/>
              <a:ext cx="1316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核的质量</a:t>
              </a:r>
            </a:p>
          </p:txBody>
        </p:sp>
        <p:sp>
          <p:nvSpPr>
            <p:cNvPr id="22533" name="Text Box 6"/>
            <p:cNvSpPr txBox="1"/>
            <p:nvPr/>
          </p:nvSpPr>
          <p:spPr>
            <a:xfrm>
              <a:off x="-100" y="466"/>
              <a:ext cx="1316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质子质量</a:t>
              </a:r>
            </a:p>
          </p:txBody>
        </p:sp>
        <p:sp>
          <p:nvSpPr>
            <p:cNvPr id="22534" name="Line 7"/>
            <p:cNvSpPr/>
            <p:nvPr/>
          </p:nvSpPr>
          <p:spPr>
            <a:xfrm>
              <a:off x="0" y="395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6181513" y="2781300"/>
            <a:ext cx="2126748" cy="923242"/>
            <a:chOff x="-142" y="39"/>
            <a:chExt cx="1343" cy="680"/>
          </a:xfrm>
        </p:grpSpPr>
        <p:sp>
          <p:nvSpPr>
            <p:cNvPr id="22536" name="Text Box 9"/>
            <p:cNvSpPr txBox="1"/>
            <p:nvPr/>
          </p:nvSpPr>
          <p:spPr>
            <a:xfrm>
              <a:off x="-115" y="39"/>
              <a:ext cx="1316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核的电量</a:t>
              </a:r>
            </a:p>
          </p:txBody>
        </p:sp>
        <p:sp>
          <p:nvSpPr>
            <p:cNvPr id="22537" name="Text Box 10"/>
            <p:cNvSpPr txBox="1"/>
            <p:nvPr/>
          </p:nvSpPr>
          <p:spPr>
            <a:xfrm>
              <a:off x="-142" y="466"/>
              <a:ext cx="1316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质子电量</a:t>
              </a:r>
            </a:p>
          </p:txBody>
        </p:sp>
        <p:sp>
          <p:nvSpPr>
            <p:cNvPr id="22538" name="Line 11"/>
            <p:cNvSpPr/>
            <p:nvPr/>
          </p:nvSpPr>
          <p:spPr>
            <a:xfrm>
              <a:off x="0" y="403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40" name="Text Box 12"/>
          <p:cNvSpPr txBox="1"/>
          <p:nvPr/>
        </p:nvSpPr>
        <p:spPr>
          <a:xfrm>
            <a:off x="5402988" y="3018038"/>
            <a:ext cx="660352" cy="63748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 defTabSz="1219170">
              <a:lnSpc>
                <a:spcPct val="70000"/>
              </a:lnSpc>
              <a:spcBef>
                <a:spcPct val="50000"/>
              </a:spcBef>
            </a:pPr>
            <a:r>
              <a:rPr lang="zh-CN" altLang="en-US" sz="4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2541" name="Text Box 13"/>
          <p:cNvSpPr txBox="1"/>
          <p:nvPr/>
        </p:nvSpPr>
        <p:spPr>
          <a:xfrm>
            <a:off x="660400" y="5302780"/>
            <a:ext cx="10998200" cy="1140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年，卢瑟福预言：可能有一种质量与质子相近的不带电的中性粒子存在，他把它叫做中子。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2949709" y="4230558"/>
            <a:ext cx="5460259" cy="935951"/>
            <a:chOff x="-122" y="37"/>
            <a:chExt cx="3291" cy="674"/>
          </a:xfrm>
        </p:grpSpPr>
        <p:grpSp>
          <p:nvGrpSpPr>
            <p:cNvPr id="22542" name="Group 15"/>
            <p:cNvGrpSpPr/>
            <p:nvPr/>
          </p:nvGrpSpPr>
          <p:grpSpPr>
            <a:xfrm>
              <a:off x="-122" y="37"/>
              <a:ext cx="1343" cy="674"/>
              <a:chOff x="-122" y="37"/>
              <a:chExt cx="1343" cy="674"/>
            </a:xfrm>
          </p:grpSpPr>
          <p:sp>
            <p:nvSpPr>
              <p:cNvPr id="22543" name="Text Box 16"/>
              <p:cNvSpPr txBox="1"/>
              <p:nvPr/>
            </p:nvSpPr>
            <p:spPr>
              <a:xfrm>
                <a:off x="-95" y="37"/>
                <a:ext cx="1316" cy="2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algn="ctr" defTabSz="1219170">
                  <a:spcBef>
                    <a:spcPct val="50000"/>
                  </a:spcBef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核的质量</a:t>
                </a:r>
              </a:p>
            </p:txBody>
          </p:sp>
          <p:sp>
            <p:nvSpPr>
              <p:cNvPr id="22544" name="Text Box 17"/>
              <p:cNvSpPr txBox="1"/>
              <p:nvPr/>
            </p:nvSpPr>
            <p:spPr>
              <a:xfrm>
                <a:off x="-122" y="464"/>
                <a:ext cx="1316" cy="2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algn="ctr" defTabSz="1219170">
                  <a:spcBef>
                    <a:spcPct val="50000"/>
                  </a:spcBef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质子质量</a:t>
                </a:r>
              </a:p>
            </p:txBody>
          </p:sp>
          <p:sp>
            <p:nvSpPr>
              <p:cNvPr id="22545" name="Line 18"/>
              <p:cNvSpPr/>
              <p:nvPr/>
            </p:nvSpPr>
            <p:spPr>
              <a:xfrm>
                <a:off x="0" y="395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46" name="Group 19"/>
            <p:cNvGrpSpPr/>
            <p:nvPr/>
          </p:nvGrpSpPr>
          <p:grpSpPr>
            <a:xfrm>
              <a:off x="1826" y="37"/>
              <a:ext cx="1343" cy="674"/>
              <a:chOff x="-79" y="37"/>
              <a:chExt cx="1343" cy="674"/>
            </a:xfrm>
          </p:grpSpPr>
          <p:sp>
            <p:nvSpPr>
              <p:cNvPr id="22547" name="Text Box 20"/>
              <p:cNvSpPr txBox="1"/>
              <p:nvPr/>
            </p:nvSpPr>
            <p:spPr>
              <a:xfrm>
                <a:off x="-52" y="37"/>
                <a:ext cx="1316" cy="2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algn="ctr" defTabSz="1219170">
                  <a:spcBef>
                    <a:spcPct val="50000"/>
                  </a:spcBef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核的电量</a:t>
                </a:r>
              </a:p>
            </p:txBody>
          </p:sp>
          <p:sp>
            <p:nvSpPr>
              <p:cNvPr id="22548" name="Text Box 21"/>
              <p:cNvSpPr txBox="1"/>
              <p:nvPr/>
            </p:nvSpPr>
            <p:spPr>
              <a:xfrm>
                <a:off x="-79" y="464"/>
                <a:ext cx="1316" cy="2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algn="ctr" defTabSz="1219170">
                  <a:spcBef>
                    <a:spcPct val="50000"/>
                  </a:spcBef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质子电量</a:t>
                </a:r>
              </a:p>
            </p:txBody>
          </p:sp>
          <p:sp>
            <p:nvSpPr>
              <p:cNvPr id="22549" name="Line 22"/>
              <p:cNvSpPr/>
              <p:nvPr/>
            </p:nvSpPr>
            <p:spPr>
              <a:xfrm>
                <a:off x="0" y="403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0" name="Text Box 23"/>
            <p:cNvSpPr txBox="1"/>
            <p:nvPr/>
          </p:nvSpPr>
          <p:spPr>
            <a:xfrm>
              <a:off x="1360" y="115"/>
              <a:ext cx="363" cy="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defTabSz="1219170">
                <a:spcBef>
                  <a:spcPct val="50000"/>
                </a:spcBef>
              </a:pPr>
              <a:r>
                <a:rPr lang="en-US" altLang="zh-CN" sz="48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118933" y="1787356"/>
            <a:ext cx="642775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质子是原子核的组成部分。</a:t>
            </a:r>
            <a:endParaRPr lang="zh-CN" altLang="en-US" sz="2400" kern="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384AB1-FCF0-4112-B315-0F687AC57B60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三、原子核的组成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/>
      <p:bldP spid="22540" grpId="0" bldLvl="0"/>
      <p:bldP spid="22541" grpId="0" bldLvl="0"/>
      <p:bldP spid="2255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/>
          <p:nvPr/>
        </p:nvSpPr>
        <p:spPr>
          <a:xfrm>
            <a:off x="878213" y="1235976"/>
            <a:ext cx="2390987" cy="46166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中子的发现</a:t>
            </a:r>
          </a:p>
        </p:txBody>
      </p:sp>
      <p:sp>
        <p:nvSpPr>
          <p:cNvPr id="23556" name="Rectangle 4"/>
          <p:cNvSpPr/>
          <p:nvPr/>
        </p:nvSpPr>
        <p:spPr>
          <a:xfrm>
            <a:off x="660400" y="1885552"/>
            <a:ext cx="103251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1932年英国物理学家查德威克用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粒子轰击铍发现了中子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586347" y="2775520"/>
            <a:ext cx="6196551" cy="653480"/>
            <a:chOff x="0" y="0"/>
            <a:chExt cx="9753" cy="1691"/>
          </a:xfrm>
        </p:grpSpPr>
        <p:sp>
          <p:nvSpPr>
            <p:cNvPr id="3" name="Rectangle 6"/>
            <p:cNvSpPr/>
            <p:nvPr/>
          </p:nvSpPr>
          <p:spPr>
            <a:xfrm>
              <a:off x="7714" y="0"/>
              <a:ext cx="2039" cy="1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208" tIns="45604" rIns="91208" bIns="45604" anchor="ctr"/>
            <a:lstStyle/>
            <a:p>
              <a:pPr algn="ctr" defTabSz="1219170"/>
              <a:r>
                <a:rPr lang="en-US" altLang="zh-CN" sz="2793" b="1" i="1" kern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n</a:t>
              </a:r>
              <a:r>
                <a:rPr lang="en-US" altLang="zh-CN" sz="2793" b="1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 </a:t>
              </a:r>
            </a:p>
          </p:txBody>
        </p:sp>
        <p:grpSp>
          <p:nvGrpSpPr>
            <p:cNvPr id="23557" name="Group 7"/>
            <p:cNvGrpSpPr/>
            <p:nvPr/>
          </p:nvGrpSpPr>
          <p:grpSpPr>
            <a:xfrm>
              <a:off x="0" y="111"/>
              <a:ext cx="8619" cy="1580"/>
              <a:chOff x="0" y="-1"/>
              <a:chExt cx="8619" cy="1580"/>
            </a:xfrm>
          </p:grpSpPr>
          <p:sp>
            <p:nvSpPr>
              <p:cNvPr id="23558" name="Rectangle 8"/>
              <p:cNvSpPr/>
              <p:nvPr/>
            </p:nvSpPr>
            <p:spPr>
              <a:xfrm>
                <a:off x="5673" y="3"/>
                <a:ext cx="203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i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Times New Roman" panose="02020603050405020304" charset="0"/>
                    <a:sym typeface="Arial" panose="020B0604020202020204" pitchFamily="34" charset="0"/>
                  </a:rPr>
                  <a:t>C</a:t>
                </a:r>
                <a:r>
                  <a:rPr lang="en-US" altLang="zh-CN" sz="2793" b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23559" name="Rectangle 9"/>
              <p:cNvSpPr/>
              <p:nvPr/>
            </p:nvSpPr>
            <p:spPr>
              <a:xfrm>
                <a:off x="1019" y="3"/>
                <a:ext cx="124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i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Times New Roman" panose="02020603050405020304" charset="0"/>
                    <a:sym typeface="Arial" panose="020B0604020202020204" pitchFamily="34" charset="0"/>
                  </a:rPr>
                  <a:t>He</a:t>
                </a:r>
                <a:r>
                  <a:rPr lang="en-US" altLang="zh-CN" sz="2793" b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   </a:t>
                </a:r>
              </a:p>
            </p:txBody>
          </p:sp>
          <p:sp>
            <p:nvSpPr>
              <p:cNvPr id="23560" name="Rectangle 10"/>
              <p:cNvSpPr/>
              <p:nvPr/>
            </p:nvSpPr>
            <p:spPr>
              <a:xfrm>
                <a:off x="3063" y="-1"/>
                <a:ext cx="1358" cy="1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i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Times New Roman" panose="02020603050405020304" charset="0"/>
                    <a:sym typeface="Arial" panose="020B0604020202020204" pitchFamily="34" charset="0"/>
                  </a:rPr>
                  <a:t>Be</a:t>
                </a:r>
                <a:r>
                  <a:rPr lang="en-US" altLang="zh-CN" sz="2793" b="1" kern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23561" name="Rectangle 11"/>
              <p:cNvSpPr/>
              <p:nvPr/>
            </p:nvSpPr>
            <p:spPr>
              <a:xfrm>
                <a:off x="5149" y="3"/>
                <a:ext cx="119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12</a:t>
                </a:r>
              </a:p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62" name="Rectangle 12"/>
              <p:cNvSpPr/>
              <p:nvPr/>
            </p:nvSpPr>
            <p:spPr>
              <a:xfrm>
                <a:off x="2203" y="36"/>
                <a:ext cx="119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9</a:t>
                </a:r>
              </a:p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3563" name="Rectangle 13"/>
              <p:cNvSpPr/>
              <p:nvPr/>
            </p:nvSpPr>
            <p:spPr>
              <a:xfrm>
                <a:off x="7420" y="3"/>
                <a:ext cx="119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1</a:t>
                </a:r>
              </a:p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3564" name="Rectangle 14"/>
              <p:cNvSpPr/>
              <p:nvPr/>
            </p:nvSpPr>
            <p:spPr>
              <a:xfrm>
                <a:off x="0" y="3"/>
                <a:ext cx="1199" cy="1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208" tIns="45604" rIns="91208" bIns="45604" anchor="ctr"/>
              <a:lstStyle/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4</a:t>
                </a:r>
              </a:p>
              <a:p>
                <a:pPr algn="ctr" defTabSz="1219170"/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3565" name="Text Box 15"/>
              <p:cNvSpPr txBox="1"/>
              <p:nvPr/>
            </p:nvSpPr>
            <p:spPr>
              <a:xfrm>
                <a:off x="1812" y="228"/>
                <a:ext cx="795" cy="1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23566" name="Line 16"/>
              <p:cNvSpPr/>
              <p:nvPr/>
            </p:nvSpPr>
            <p:spPr>
              <a:xfrm>
                <a:off x="4195" y="683"/>
                <a:ext cx="1135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67" name="Text Box 17"/>
              <p:cNvSpPr txBox="1"/>
              <p:nvPr/>
            </p:nvSpPr>
            <p:spPr>
              <a:xfrm>
                <a:off x="6802" y="228"/>
                <a:ext cx="680" cy="1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2793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+</a:t>
                </a:r>
              </a:p>
            </p:txBody>
          </p:sp>
        </p:grpSp>
      </p:grpSp>
      <p:sp>
        <p:nvSpPr>
          <p:cNvPr id="24578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59552" y="3948113"/>
            <a:ext cx="11313787" cy="3035300"/>
          </a:xfrm>
          <a:prstGeom prst="rect">
            <a:avLst/>
          </a:prstGeom>
        </p:spPr>
        <p:txBody>
          <a:bodyPr vert="horz" wrap="square" lIns="91213" tIns="45607" rIns="91213" bIns="45607" numCol="1" anchor="t" anchorCtr="0" compatLnSpc="1">
            <a:normAutofit/>
          </a:bodyPr>
          <a:lstStyle>
            <a:lvl1pPr lvl="0">
              <a:buClrTx/>
              <a:buSzTx/>
              <a:buFont typeface="Arial" panose="020B0604020202020204" pitchFamily="34" charset="0"/>
              <a:defRPr sz="2800"/>
            </a:lvl1pPr>
            <a:lvl2pPr lvl="1">
              <a:buClrTx/>
              <a:buSzTx/>
              <a:buFont typeface="Arial" panose="020B0604020202020204" pitchFamily="34" charset="0"/>
              <a:defRPr sz="2400"/>
            </a:lvl2pPr>
            <a:lvl3pPr lvl="2">
              <a:buClrTx/>
              <a:buSzTx/>
              <a:buFont typeface="Arial" panose="020B0604020202020204" pitchFamily="34" charset="0"/>
              <a:defRPr sz="2000"/>
            </a:lvl3pPr>
            <a:lvl4pPr lvl="3">
              <a:buClrTx/>
              <a:buSzTx/>
              <a:buFont typeface="Arial" panose="020B0604020202020204" pitchFamily="34" charset="0"/>
              <a:defRPr sz="1800"/>
            </a:lvl4pPr>
            <a:lvl5pPr lvl="4">
              <a:buClrTx/>
              <a:buSzTx/>
              <a:buFont typeface="Arial" panose="020B0604020202020204" pitchFamily="34" charset="0"/>
              <a:defRPr sz="1800"/>
            </a:lvl5pPr>
          </a:lstStyle>
          <a:p>
            <a:pPr marL="0" indent="0"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研究证明中子的质量和质子的质量基本相同，但是不带电，是中性粒子。</a:t>
            </a:r>
          </a:p>
          <a:p>
            <a:pPr marL="0" indent="0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在对各种原子核进行的实验中，发现质子和中子是组成原子核的两种基本粒子。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Object 3"/>
              <p:cNvSpPr txBox="1"/>
              <p:nvPr/>
            </p:nvSpPr>
            <p:spPr>
              <a:xfrm>
                <a:off x="1137740" y="4510784"/>
                <a:ext cx="6526212" cy="7969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=1.6749286×1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5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40" y="4510784"/>
                <a:ext cx="6526212" cy="796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3F5A8DE7-7B6D-421C-B143-776873637932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三、原子核的组成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36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charRg st="36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660400" y="1358111"/>
            <a:ext cx="10756900" cy="433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原子核的组成：</a:t>
            </a:r>
          </a:p>
          <a:p>
            <a:pPr defTabSz="1219170">
              <a:spcBef>
                <a:spcPct val="50000"/>
              </a:spcBef>
            </a:pPr>
            <a:endParaRPr lang="zh-CN" altLang="en-US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原子核中的三个整数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核子数：质子和中子质量相差很小，统称为核子。质子数和中子数之和叫核子数。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电荷数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Z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：原子核所带的电荷总是质子电荷的整数倍，用这个整数表示电荷量。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质量数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：原子核的质量等于质子和中子的质量和，所以原子核的质量几乎等于单个核子质量的整数倍，这个整数叫质量数。</a:t>
            </a:r>
          </a:p>
        </p:txBody>
      </p:sp>
      <p:sp>
        <p:nvSpPr>
          <p:cNvPr id="25603" name="Rectangle 3"/>
          <p:cNvSpPr/>
          <p:nvPr/>
        </p:nvSpPr>
        <p:spPr>
          <a:xfrm>
            <a:off x="1773343" y="1881294"/>
            <a:ext cx="4265507" cy="5221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793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质子和中子（统称核子 ）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483" y="977862"/>
            <a:ext cx="1852789" cy="18068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E97394-A152-4D3C-8116-C35462000F11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三、原子核的组成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98761"/>
              </p:ext>
            </p:extLst>
          </p:nvPr>
        </p:nvGraphicFramePr>
        <p:xfrm>
          <a:off x="5203819" y="3028856"/>
          <a:ext cx="1331475" cy="12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7335" imgH="241300" progId="Equation.DSMT4">
                  <p:embed/>
                </p:oleObj>
              </mc:Choice>
              <mc:Fallback>
                <p:oleObj r:id="rId2" imgW="267335" imgH="241300" progId="Equation.DSMT4">
                  <p:embed/>
                  <p:pic>
                    <p:nvPicPr>
                      <p:cNvPr id="27650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3819" y="3028856"/>
                        <a:ext cx="1331475" cy="1206688"/>
                      </a:xfrm>
                      <a:prstGeom prst="rect">
                        <a:avLst/>
                      </a:prstGeom>
                      <a:solidFill>
                        <a:srgbClr val="6666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AutoShape 3"/>
          <p:cNvSpPr/>
          <p:nvPr/>
        </p:nvSpPr>
        <p:spPr>
          <a:xfrm>
            <a:off x="7384251" y="3085866"/>
            <a:ext cx="2083992" cy="1149679"/>
          </a:xfrm>
          <a:prstGeom prst="wedgeRectCallout">
            <a:avLst>
              <a:gd name="adj1" fmla="val -113829"/>
              <a:gd name="adj2" fmla="val -19833"/>
            </a:avLst>
          </a:prstGeom>
          <a:noFill/>
          <a:ln w="9525">
            <a:noFill/>
          </a:ln>
        </p:spPr>
        <p:txBody>
          <a:bodyPr/>
          <a:lstStyle/>
          <a:p>
            <a:pPr defTabSz="1219170"/>
            <a:r>
              <a:rPr lang="en-US" altLang="zh-CN" sz="279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en-US" altLang="zh-CN" sz="2793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en-US" altLang="zh-CN" sz="2793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en-US" altLang="zh-CN" sz="2793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793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</a:t>
            </a:r>
            <a:br>
              <a:rPr lang="zh-CN" altLang="en-US" sz="2793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</a:br>
            <a:r>
              <a:rPr lang="zh-CN" altLang="en-US" sz="2793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元素符号</a:t>
            </a:r>
          </a:p>
        </p:txBody>
      </p:sp>
      <p:sp>
        <p:nvSpPr>
          <p:cNvPr id="27652" name="AutoShape 4"/>
          <p:cNvSpPr/>
          <p:nvPr/>
        </p:nvSpPr>
        <p:spPr>
          <a:xfrm>
            <a:off x="2330873" y="3747661"/>
            <a:ext cx="2355427" cy="646007"/>
          </a:xfrm>
          <a:prstGeom prst="wedgeRectCallout">
            <a:avLst>
              <a:gd name="adj1" fmla="val 49301"/>
              <a:gd name="adj2" fmla="val -11028"/>
            </a:avLst>
          </a:prstGeom>
          <a:noFill/>
          <a:ln w="9525">
            <a:noFill/>
          </a:ln>
        </p:spPr>
        <p:txBody>
          <a:bodyPr/>
          <a:lstStyle/>
          <a:p>
            <a:pPr defTabSz="1219170"/>
            <a:r>
              <a:rPr lang="en-US" altLang="zh-CN" sz="2793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Z</a:t>
            </a:r>
            <a:r>
              <a:rPr lang="zh-CN" altLang="en-US" sz="2793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表示质子数</a:t>
            </a:r>
          </a:p>
        </p:txBody>
      </p:sp>
      <p:sp>
        <p:nvSpPr>
          <p:cNvPr id="27653" name="AutoShape 5"/>
          <p:cNvSpPr/>
          <p:nvPr/>
        </p:nvSpPr>
        <p:spPr>
          <a:xfrm>
            <a:off x="2330874" y="3028841"/>
            <a:ext cx="2445173" cy="574887"/>
          </a:xfrm>
          <a:prstGeom prst="wedgeRectCallout">
            <a:avLst>
              <a:gd name="adj1" fmla="val 65181"/>
              <a:gd name="adj2" fmla="val 38704"/>
            </a:avLst>
          </a:prstGeom>
          <a:noFill/>
          <a:ln w="9525">
            <a:noFill/>
          </a:ln>
        </p:spPr>
        <p:txBody>
          <a:bodyPr/>
          <a:lstStyle/>
          <a:p>
            <a:pPr defTabSz="1219170"/>
            <a:r>
              <a:rPr lang="en-US" altLang="zh-CN" sz="2793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793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表示质量数</a:t>
            </a:r>
          </a:p>
        </p:txBody>
      </p:sp>
      <p:sp>
        <p:nvSpPr>
          <p:cNvPr id="27654" name="Rectangle 6"/>
          <p:cNvSpPr/>
          <p:nvPr/>
        </p:nvSpPr>
        <p:spPr>
          <a:xfrm>
            <a:off x="660400" y="1130300"/>
            <a:ext cx="8331215" cy="1421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3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原子核中的两个等式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</a:p>
          <a:p>
            <a:pPr defTabSz="1219170">
              <a:spcBef>
                <a:spcPct val="3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核电荷数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质子数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原子序数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荷外电子数</a:t>
            </a:r>
          </a:p>
          <a:p>
            <a:pPr defTabSz="1219170">
              <a:spcBef>
                <a:spcPct val="3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质量数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核子数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质子数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中子数</a:t>
            </a:r>
          </a:p>
        </p:txBody>
      </p:sp>
      <p:sp>
        <p:nvSpPr>
          <p:cNvPr id="28674" name="Text Box 2"/>
          <p:cNvSpPr txBox="1"/>
          <p:nvPr/>
        </p:nvSpPr>
        <p:spPr>
          <a:xfrm>
            <a:off x="783920" y="4611008"/>
            <a:ext cx="8082593" cy="13111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3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同位素：</a:t>
            </a:r>
          </a:p>
          <a:p>
            <a:pPr defTabSz="1219170">
              <a:spcBef>
                <a:spcPct val="3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质子数相同，中子数不同的原子，（质量数自然不同），互为同位素。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F93220C-F08F-4878-B9DD-1B38C7C2AF16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三、原子核的组成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BEF9B8D-07A5-4610-9E62-8F3C7BA0F8F2}"/>
              </a:ext>
            </a:extLst>
          </p:cNvPr>
          <p:cNvSpPr txBox="1"/>
          <p:nvPr/>
        </p:nvSpPr>
        <p:spPr>
          <a:xfrm>
            <a:off x="1094014" y="2802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课堂引入</a:t>
            </a:r>
          </a:p>
        </p:txBody>
      </p:sp>
      <p:sp>
        <p:nvSpPr>
          <p:cNvPr id="4" name="文本框 7170">
            <a:extLst>
              <a:ext uri="{FF2B5EF4-FFF2-40B4-BE49-F238E27FC236}">
                <a16:creationId xmlns:a16="http://schemas.microsoft.com/office/drawing/2014/main" id="{6A1167B2-51F6-416D-8083-09D41950CB26}"/>
              </a:ext>
            </a:extLst>
          </p:cNvPr>
          <p:cNvSpPr txBox="1"/>
          <p:nvPr/>
        </p:nvSpPr>
        <p:spPr>
          <a:xfrm>
            <a:off x="2465732" y="1918042"/>
            <a:ext cx="553998" cy="421605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放射性现象说明了什么？</a:t>
            </a:r>
          </a:p>
        </p:txBody>
      </p:sp>
      <p:pic>
        <p:nvPicPr>
          <p:cNvPr id="2" name="放射现象_标清">
            <a:hlinkClick r:id="" action="ppaction://media"/>
            <a:extLst>
              <a:ext uri="{FF2B5EF4-FFF2-40B4-BE49-F238E27FC236}">
                <a16:creationId xmlns:a16="http://schemas.microsoft.com/office/drawing/2014/main" id="{2B343705-4A92-4827-AB43-CA4260488C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3278" y="1421254"/>
            <a:ext cx="4352990" cy="3264743"/>
          </a:xfrm>
          <a:prstGeom prst="rect">
            <a:avLst/>
          </a:prstGeom>
        </p:spPr>
      </p:pic>
      <p:pic>
        <p:nvPicPr>
          <p:cNvPr id="5" name="图片 7169" descr="点击画面播放">
            <a:extLst>
              <a:ext uri="{FF2B5EF4-FFF2-40B4-BE49-F238E27FC236}">
                <a16:creationId xmlns:a16="http://schemas.microsoft.com/office/drawing/2014/main" id="{F7A64CC4-FA7C-474D-A889-01DEA3A2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204" y="5273213"/>
            <a:ext cx="3555137" cy="6096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112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/>
          <p:nvPr/>
        </p:nvSpPr>
        <p:spPr>
          <a:xfrm>
            <a:off x="4240107" y="4177504"/>
            <a:ext cx="14655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25604" name="Text Box 3"/>
          <p:cNvSpPr txBox="1"/>
          <p:nvPr/>
        </p:nvSpPr>
        <p:spPr>
          <a:xfrm>
            <a:off x="4200456" y="3585025"/>
            <a:ext cx="1656425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5605" name="Text Box 3"/>
          <p:cNvSpPr txBox="1"/>
          <p:nvPr/>
        </p:nvSpPr>
        <p:spPr>
          <a:xfrm>
            <a:off x="4004091" y="1825668"/>
            <a:ext cx="1700765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定义：</a:t>
            </a:r>
          </a:p>
        </p:txBody>
      </p:sp>
      <p:sp>
        <p:nvSpPr>
          <p:cNvPr id="25606" name="Text Box 3"/>
          <p:cNvSpPr txBox="1"/>
          <p:nvPr/>
        </p:nvSpPr>
        <p:spPr>
          <a:xfrm>
            <a:off x="4200455" y="2861329"/>
            <a:ext cx="1613668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26629" name="左大括号 16"/>
          <p:cNvSpPr/>
          <p:nvPr/>
        </p:nvSpPr>
        <p:spPr>
          <a:xfrm>
            <a:off x="2460101" y="2239732"/>
            <a:ext cx="256540" cy="3437952"/>
          </a:xfrm>
          <a:prstGeom prst="leftBrace">
            <a:avLst>
              <a:gd name="adj1" fmla="val 15572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121917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608" name="左大括号 17"/>
          <p:cNvSpPr/>
          <p:nvPr/>
        </p:nvSpPr>
        <p:spPr>
          <a:xfrm>
            <a:off x="4004091" y="2722723"/>
            <a:ext cx="196364" cy="1914549"/>
          </a:xfrm>
          <a:prstGeom prst="leftBrace">
            <a:avLst>
              <a:gd name="adj1" fmla="val 16972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121917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610" name="Text Box 3"/>
          <p:cNvSpPr txBox="1"/>
          <p:nvPr/>
        </p:nvSpPr>
        <p:spPr>
          <a:xfrm>
            <a:off x="4935237" y="1917198"/>
            <a:ext cx="6199716" cy="86177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元素这种自发的放出射线的现象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叫做天然放射现象</a:t>
            </a:r>
          </a:p>
        </p:txBody>
      </p:sp>
      <p:sp>
        <p:nvSpPr>
          <p:cNvPr id="26632" name="Text Box 3"/>
          <p:cNvSpPr txBox="1"/>
          <p:nvPr/>
        </p:nvSpPr>
        <p:spPr>
          <a:xfrm>
            <a:off x="2688135" y="1888262"/>
            <a:ext cx="1317539" cy="70788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天然放射现象</a:t>
            </a:r>
            <a:endParaRPr lang="zh-CN" altLang="en-US" sz="2000" i="1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633" name="Text Box 4"/>
          <p:cNvSpPr txBox="1"/>
          <p:nvPr/>
        </p:nvSpPr>
        <p:spPr>
          <a:xfrm>
            <a:off x="2688135" y="3282107"/>
            <a:ext cx="13175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射线到底是什么</a:t>
            </a:r>
          </a:p>
        </p:txBody>
      </p:sp>
      <p:sp>
        <p:nvSpPr>
          <p:cNvPr id="26634" name="文本框 25618"/>
          <p:cNvSpPr txBox="1"/>
          <p:nvPr/>
        </p:nvSpPr>
        <p:spPr>
          <a:xfrm>
            <a:off x="1950987" y="1381431"/>
            <a:ext cx="492443" cy="4619303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原子核的组成</a:t>
            </a:r>
          </a:p>
        </p:txBody>
      </p:sp>
      <p:sp>
        <p:nvSpPr>
          <p:cNvPr id="26636" name="Text Box 3"/>
          <p:cNvSpPr txBox="1"/>
          <p:nvPr/>
        </p:nvSpPr>
        <p:spPr>
          <a:xfrm>
            <a:off x="2716641" y="5237721"/>
            <a:ext cx="1317539" cy="70788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原子核的组成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240045" y="4794881"/>
            <a:ext cx="2438713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质子</a:t>
            </a:r>
            <a:endParaRPr lang="en-US" altLang="zh-CN" sz="2000" kern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4240045" y="5545497"/>
            <a:ext cx="2438713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中子</a:t>
            </a:r>
          </a:p>
        </p:txBody>
      </p:sp>
      <p:sp>
        <p:nvSpPr>
          <p:cNvPr id="6" name="左大括号 17"/>
          <p:cNvSpPr/>
          <p:nvPr/>
        </p:nvSpPr>
        <p:spPr>
          <a:xfrm>
            <a:off x="4005675" y="4733872"/>
            <a:ext cx="158359" cy="1352377"/>
          </a:xfrm>
          <a:prstGeom prst="leftBrace">
            <a:avLst>
              <a:gd name="adj1" fmla="val 17159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121917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" name="左大括号 17"/>
          <p:cNvSpPr/>
          <p:nvPr/>
        </p:nvSpPr>
        <p:spPr>
          <a:xfrm rot="10800000">
            <a:off x="5258288" y="4733871"/>
            <a:ext cx="448153" cy="1148096"/>
          </a:xfrm>
          <a:prstGeom prst="leftBrace">
            <a:avLst>
              <a:gd name="adj1" fmla="val 17138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1219170">
              <a:spcBef>
                <a:spcPct val="50000"/>
              </a:spcBef>
            </a:pP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5706439" y="5110013"/>
            <a:ext cx="1669093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核子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F6B026-8DD1-4224-AC19-1568C0D60B46}"/>
              </a:ext>
            </a:extLst>
          </p:cNvPr>
          <p:cNvSpPr txBox="1"/>
          <p:nvPr/>
        </p:nvSpPr>
        <p:spPr>
          <a:xfrm>
            <a:off x="1094015" y="280202"/>
            <a:ext cx="104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314700" algn="l"/>
              </a:tabLst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8" grpId="0" bldLvl="0" animBg="1"/>
      <p:bldP spid="25610" grpId="0"/>
      <p:bldP spid="4" grpId="0"/>
      <p:bldP spid="5" grpId="0"/>
      <p:bldP spid="6" grpId="0" bldLvl="0" animBg="1"/>
      <p:bldP spid="7" grpId="0" bldLvl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44BF988-3978-4961-AF36-4613FFCF2E26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rgbClr val="3E53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9C92CFAF-AF06-4E00-A79C-DA3712FBD2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19469"/>
          <a:stretch>
            <a:fillRect/>
          </a:stretch>
        </p:blipFill>
        <p:spPr/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909E329-3479-40BF-AAC0-A5F35CAF13EA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44448D9-A0B5-4C7F-8B55-C057DF77C714}"/>
                </a:ext>
              </a:extLst>
            </p:cNvPr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854DCA80-D35C-4C4A-9C3D-A5FEE490EAE8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05E300B3-13BF-479D-A651-A808CCC48DAC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BF890A6-30AA-42C8-8830-7938E45F6CC0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E51DAD5-111B-4F5B-998E-F1B3AAA0E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占位符 19">
                  <a:extLst>
                    <a:ext uri="{FF2B5EF4-FFF2-40B4-BE49-F238E27FC236}">
                      <a16:creationId xmlns:a16="http://schemas.microsoft.com/office/drawing/2014/main" id="{DDD98126-1139-4EA1-B0A6-2C992B6BD999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0" name="文本占位符 20">
              <a:extLst>
                <a:ext uri="{FF2B5EF4-FFF2-40B4-BE49-F238E27FC236}">
                  <a16:creationId xmlns:a16="http://schemas.microsoft.com/office/drawing/2014/main" id="{1E963991-A0BC-4D90-A1E8-B697F8A46920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19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原子核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9272" y="1381747"/>
            <a:ext cx="10351933" cy="584775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3200" kern="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人们通过什么现象或实验发现原子核是由更小的微粒构成的？</a:t>
            </a:r>
            <a:r>
              <a:rPr lang="zh-CN" altLang="en-US" sz="3200" kern="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7173" name="Picture 5" descr="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0" y="2483292"/>
            <a:ext cx="3453789" cy="3365108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4" name="AutoShape 6"/>
          <p:cNvSpPr/>
          <p:nvPr/>
        </p:nvSpPr>
        <p:spPr>
          <a:xfrm>
            <a:off x="5171691" y="3824584"/>
            <a:ext cx="1292609" cy="456071"/>
          </a:xfrm>
          <a:prstGeom prst="rightArrow">
            <a:avLst>
              <a:gd name="adj1" fmla="val 54166"/>
              <a:gd name="adj2" fmla="val 60370"/>
            </a:avLst>
          </a:prstGeom>
          <a:solidFill>
            <a:schemeClr val="bg1"/>
          </a:solidFill>
          <a:ln w="571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133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256263" y="3452454"/>
            <a:ext cx="2801353" cy="120032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zh-CN" altLang="en-US" sz="24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人们认识原子核的结构就是从</a:t>
            </a:r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天然放射现象开始的。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9EBE84-3BCC-4384-972F-02779B1D4807}"/>
              </a:ext>
            </a:extLst>
          </p:cNvPr>
          <p:cNvSpPr txBox="1"/>
          <p:nvPr/>
        </p:nvSpPr>
        <p:spPr>
          <a:xfrm>
            <a:off x="1094014" y="2802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一、天然放射现象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nimBg="1"/>
      <p:bldP spid="71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1485430"/>
            <a:ext cx="9608085" cy="38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3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1896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年，法国物理学家贝克勒尔发现，铀和含铀的矿物能够发出看不见的射线.</a:t>
            </a:r>
          </a:p>
          <a:p>
            <a:pPr defTabSz="1219170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这种射线可以穿透黑纸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使照相底片感光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  <a:p>
            <a:pPr defTabSz="1219170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物质发射射线的性质称为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放射性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  <a:p>
            <a:pPr defTabSz="1219170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具有发射性的元素称为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放射性元素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  <a:p>
            <a:pPr defTabSz="1219170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元素这种自发 的放出射线的现象叫做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天然放射现象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218" name="文本框 1"/>
          <p:cNvSpPr txBox="1"/>
          <p:nvPr/>
        </p:nvSpPr>
        <p:spPr>
          <a:xfrm>
            <a:off x="6940050" y="5839209"/>
            <a:ext cx="184731" cy="112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endParaRPr lang="zh-CN" altLang="en-US" sz="133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F4BF3C-4ACA-4756-BF6C-AB93B4DA74EE}"/>
              </a:ext>
            </a:extLst>
          </p:cNvPr>
          <p:cNvSpPr txBox="1"/>
          <p:nvPr/>
        </p:nvSpPr>
        <p:spPr>
          <a:xfrm>
            <a:off x="1094014" y="2802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一、天然放射现象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10261"/>
          <p:cNvGrpSpPr/>
          <p:nvPr/>
        </p:nvGrpSpPr>
        <p:grpSpPr>
          <a:xfrm>
            <a:off x="996464" y="1047348"/>
            <a:ext cx="2728509" cy="1208271"/>
            <a:chOff x="0" y="0"/>
            <a:chExt cx="1723" cy="763"/>
          </a:xfrm>
        </p:grpSpPr>
        <p:grpSp>
          <p:nvGrpSpPr>
            <p:cNvPr id="10242" name="组合 10262"/>
            <p:cNvGrpSpPr/>
            <p:nvPr/>
          </p:nvGrpSpPr>
          <p:grpSpPr>
            <a:xfrm>
              <a:off x="574" y="145"/>
              <a:ext cx="1149" cy="535"/>
              <a:chOff x="0" y="0"/>
              <a:chExt cx="1056" cy="569"/>
            </a:xfrm>
          </p:grpSpPr>
          <p:pic>
            <p:nvPicPr>
              <p:cNvPr id="10243" name="图片 10263" descr="DRAW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056" cy="569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10265" name="文本框 10264"/>
              <p:cNvSpPr txBox="1"/>
              <p:nvPr/>
            </p:nvSpPr>
            <p:spPr>
              <a:xfrm>
                <a:off x="153" y="75"/>
                <a:ext cx="838" cy="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1219170"/>
                <a:r>
                  <a:rPr lang="zh-CN" altLang="en-US" sz="3200" b="1" kern="0" dirty="0">
                    <a:latin typeface="Arial" panose="020B0604020202020204" pitchFamily="34" charset="0"/>
                    <a:ea typeface="思源黑体 CN Regular" panose="020B0500000000000000" pitchFamily="34" charset="-122"/>
                    <a:cs typeface="Arial" panose="020B0604020202020204"/>
                    <a:sym typeface="Arial" panose="020B0604020202020204" pitchFamily="34" charset="0"/>
                  </a:rPr>
                  <a:t>  注意</a:t>
                </a:r>
              </a:p>
            </p:txBody>
          </p:sp>
        </p:grpSp>
        <p:pic>
          <p:nvPicPr>
            <p:cNvPr id="10245" name="图片 10265" descr="illusticon209429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67" cy="7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1565" y="2624528"/>
            <a:ext cx="811584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3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放射性不是少数几种元素才有的。</a:t>
            </a:r>
          </a:p>
          <a:p>
            <a:pPr defTabSz="1219170">
              <a:spcBef>
                <a:spcPct val="3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研究发现，原子序数大于等于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83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的所有元素，都能自发地放出射线。</a:t>
            </a:r>
          </a:p>
        </p:txBody>
      </p:sp>
      <p:pic>
        <p:nvPicPr>
          <p:cNvPr id="3" name="Picture 3" descr="放大了1000倍的铀矿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102" y="3770928"/>
            <a:ext cx="1792298" cy="1794968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6464" y="5184298"/>
            <a:ext cx="3822700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放大了1000倍的铀矿石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40104" y="3984809"/>
            <a:ext cx="41890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原子序数小于83的元素，有的也具有放射性．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7382B4-568C-4F81-96AF-A0539801ACEE}"/>
              </a:ext>
            </a:extLst>
          </p:cNvPr>
          <p:cNvSpPr txBox="1"/>
          <p:nvPr/>
        </p:nvSpPr>
        <p:spPr>
          <a:xfrm>
            <a:off x="1094014" y="2802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一、天然放射现象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3314"/>
          <p:cNvSpPr txBox="1"/>
          <p:nvPr/>
        </p:nvSpPr>
        <p:spPr>
          <a:xfrm>
            <a:off x="5090427" y="4865309"/>
            <a:ext cx="4879011" cy="460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zh-CN" altLang="en-US" sz="2393" b="1" kern="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3385194" y="4283005"/>
            <a:ext cx="6885407" cy="2020648"/>
          </a:xfrm>
          <a:prstGeom prst="cloudCallout">
            <a:avLst>
              <a:gd name="adj1" fmla="val -38040"/>
              <a:gd name="adj2" fmla="val -111353"/>
            </a:avLst>
          </a:prstGeom>
          <a:solidFill>
            <a:srgbClr val="0070C0">
              <a:alpha val="76077"/>
            </a:srgbClr>
          </a:solidFill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1219170"/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利用什么方法可以将天然放射线</a:t>
            </a:r>
          </a:p>
          <a:p>
            <a:pPr algn="ctr" defTabSz="1219170"/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分离开来，并加以鉴别？</a:t>
            </a:r>
          </a:p>
        </p:txBody>
      </p:sp>
      <p:sp>
        <p:nvSpPr>
          <p:cNvPr id="11268" name="文本框 14339"/>
          <p:cNvSpPr txBox="1"/>
          <p:nvPr/>
        </p:nvSpPr>
        <p:spPr>
          <a:xfrm>
            <a:off x="660400" y="1271050"/>
            <a:ext cx="22987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小组讨论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/>
        </p:nvSpPr>
        <p:spPr>
          <a:xfrm>
            <a:off x="660792" y="1774614"/>
            <a:ext cx="10413608" cy="35187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defTabSz="1219170" eaLnBrk="1" hangingPunct="1">
              <a:spcBef>
                <a:spcPct val="50000"/>
              </a:spcBef>
              <a:buClr>
                <a:srgbClr val="0000FF"/>
              </a:buClr>
              <a:buNone/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放射性现象中放出的射线是什么东西？</a:t>
            </a:r>
          </a:p>
          <a:p>
            <a:pPr marL="0" indent="0" algn="just" defTabSz="1219170" eaLnBrk="1" hangingPunct="1">
              <a:spcBef>
                <a:spcPct val="50000"/>
              </a:spcBef>
              <a:buClr>
                <a:srgbClr val="0000FF"/>
              </a:buClr>
              <a:buNone/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它们除了能穿透黑纸使照相底片感光的性质以外，还有些什么性质呢？</a:t>
            </a:r>
          </a:p>
          <a:p>
            <a:pPr marL="0" indent="0" algn="just" defTabSz="1219170" eaLnBrk="1" hangingPunct="1">
              <a:spcBef>
                <a:spcPct val="50000"/>
              </a:spcBef>
              <a:buClr>
                <a:srgbClr val="0000FF"/>
              </a:buClr>
              <a:buNone/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这些射线带不带电？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EC9F72-023B-4B3D-9250-00E42D95BCD1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/>
          <p:nvPr/>
        </p:nvSpPr>
        <p:spPr>
          <a:xfrm>
            <a:off x="2277988" y="2957094"/>
            <a:ext cx="4084053" cy="245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</a:p>
          <a:p>
            <a:pPr algn="ctr" defTabSz="1219170">
              <a:spcBef>
                <a:spcPct val="50000"/>
              </a:spcBef>
            </a:pP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</a:p>
          <a:p>
            <a:pPr algn="ctr" defTabSz="1219170">
              <a:spcBef>
                <a:spcPct val="50000"/>
              </a:spcBef>
            </a:pP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</a:p>
          <a:p>
            <a:pPr algn="ctr" defTabSz="1219170">
              <a:spcBef>
                <a:spcPct val="50000"/>
              </a:spcBef>
            </a:pP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×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</a:t>
            </a:r>
          </a:p>
        </p:txBody>
      </p:sp>
      <p:sp>
        <p:nvSpPr>
          <p:cNvPr id="12290" name="Rectangle 4"/>
          <p:cNvSpPr/>
          <p:nvPr/>
        </p:nvSpPr>
        <p:spPr>
          <a:xfrm>
            <a:off x="660400" y="1200154"/>
            <a:ext cx="92261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3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利用什么方法可以将天然放射线分离开来，并加以鉴别？</a:t>
            </a:r>
          </a:p>
        </p:txBody>
      </p:sp>
      <p:sp>
        <p:nvSpPr>
          <p:cNvPr id="13317" name="Rectangle 5"/>
          <p:cNvSpPr/>
          <p:nvPr/>
        </p:nvSpPr>
        <p:spPr>
          <a:xfrm>
            <a:off x="2073707" y="1883426"/>
            <a:ext cx="415056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方法一：利用磁场</a:t>
            </a:r>
          </a:p>
        </p:txBody>
      </p:sp>
      <p:grpSp>
        <p:nvGrpSpPr>
          <p:cNvPr id="13318" name="Group 6"/>
          <p:cNvGrpSpPr/>
          <p:nvPr/>
        </p:nvGrpSpPr>
        <p:grpSpPr>
          <a:xfrm>
            <a:off x="3654119" y="5022083"/>
            <a:ext cx="1171849" cy="1466396"/>
            <a:chOff x="0" y="-241"/>
            <a:chExt cx="740" cy="926"/>
          </a:xfrm>
        </p:grpSpPr>
        <p:sp>
          <p:nvSpPr>
            <p:cNvPr id="12293" name="未知"/>
            <p:cNvSpPr/>
            <p:nvPr/>
          </p:nvSpPr>
          <p:spPr>
            <a:xfrm>
              <a:off x="0" y="0"/>
              <a:ext cx="740" cy="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0" y="230"/>
                </a:cxn>
                <a:cxn ang="0">
                  <a:pos x="292" y="230"/>
                </a:cxn>
                <a:cxn ang="0">
                  <a:pos x="292" y="0"/>
                </a:cxn>
                <a:cxn ang="0">
                  <a:pos x="432" y="0"/>
                </a:cxn>
                <a:cxn ang="0">
                  <a:pos x="432" y="455"/>
                </a:cxn>
                <a:cxn ang="0">
                  <a:pos x="0" y="455"/>
                </a:cxn>
                <a:cxn ang="0">
                  <a:pos x="0" y="0"/>
                </a:cxn>
              </a:cxnLst>
              <a:rect l="0" t="0" r="0" b="0"/>
              <a:pathLst>
                <a:path w="1269" h="952">
                  <a:moveTo>
                    <a:pt x="0" y="0"/>
                  </a:moveTo>
                  <a:lnTo>
                    <a:pt x="352" y="0"/>
                  </a:lnTo>
                  <a:lnTo>
                    <a:pt x="352" y="482"/>
                  </a:lnTo>
                  <a:lnTo>
                    <a:pt x="858" y="482"/>
                  </a:lnTo>
                  <a:lnTo>
                    <a:pt x="858" y="0"/>
                  </a:lnTo>
                  <a:lnTo>
                    <a:pt x="1269" y="0"/>
                  </a:lnTo>
                  <a:lnTo>
                    <a:pt x="1269" y="952"/>
                  </a:lnTo>
                  <a:lnTo>
                    <a:pt x="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9525"/>
            <a:scene3d>
              <a:camera prst="legacyObliqueTopRight">
                <a:rot lat="0" lon="0" rev="0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294" name="AutoShape 8"/>
            <p:cNvSpPr/>
            <p:nvPr/>
          </p:nvSpPr>
          <p:spPr>
            <a:xfrm>
              <a:off x="305" y="-241"/>
              <a:ext cx="328" cy="92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508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defTabSz="1219170"/>
              <a:endPara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3321" name="Group 9"/>
          <p:cNvGrpSpPr/>
          <p:nvPr/>
        </p:nvGrpSpPr>
        <p:grpSpPr>
          <a:xfrm>
            <a:off x="2463267" y="3178795"/>
            <a:ext cx="3037307" cy="2905871"/>
            <a:chOff x="0" y="0"/>
            <a:chExt cx="1918" cy="1835"/>
          </a:xfrm>
        </p:grpSpPr>
        <p:sp>
          <p:nvSpPr>
            <p:cNvPr id="12296" name="Arc 10"/>
            <p:cNvSpPr/>
            <p:nvPr/>
          </p:nvSpPr>
          <p:spPr>
            <a:xfrm rot="-2041692" flipV="1">
              <a:off x="0" y="308"/>
              <a:ext cx="1041" cy="147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41"/>
                </a:cxn>
                <a:cxn ang="0">
                  <a:pos x="39" y="76"/>
                </a:cxn>
                <a:cxn ang="0">
                  <a:pos x="35" y="0"/>
                </a:cxn>
                <a:cxn ang="0">
                  <a:pos x="50" y="41"/>
                </a:cxn>
                <a:cxn ang="0">
                  <a:pos x="39" y="76"/>
                </a:cxn>
                <a:cxn ang="0">
                  <a:pos x="0" y="41"/>
                </a:cxn>
                <a:cxn ang="0">
                  <a:pos x="35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297" name="Arc 11"/>
            <p:cNvSpPr/>
            <p:nvPr/>
          </p:nvSpPr>
          <p:spPr>
            <a:xfrm rot="-2041692" flipV="1">
              <a:off x="15" y="444"/>
              <a:ext cx="982" cy="139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5" y="36"/>
                </a:cxn>
                <a:cxn ang="0">
                  <a:pos x="35" y="67"/>
                </a:cxn>
                <a:cxn ang="0">
                  <a:pos x="32" y="0"/>
                </a:cxn>
                <a:cxn ang="0">
                  <a:pos x="45" y="36"/>
                </a:cxn>
                <a:cxn ang="0">
                  <a:pos x="35" y="67"/>
                </a:cxn>
                <a:cxn ang="0">
                  <a:pos x="0" y="36"/>
                </a:cxn>
                <a:cxn ang="0">
                  <a:pos x="32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298" name="Arc 12"/>
            <p:cNvSpPr/>
            <p:nvPr/>
          </p:nvSpPr>
          <p:spPr>
            <a:xfrm rot="-2458129" flipV="1">
              <a:off x="81" y="549"/>
              <a:ext cx="901" cy="127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30"/>
                </a:cxn>
                <a:cxn ang="0">
                  <a:pos x="29" y="56"/>
                </a:cxn>
                <a:cxn ang="0">
                  <a:pos x="27" y="0"/>
                </a:cxn>
                <a:cxn ang="0">
                  <a:pos x="38" y="30"/>
                </a:cxn>
                <a:cxn ang="0">
                  <a:pos x="29" y="56"/>
                </a:cxn>
                <a:cxn ang="0">
                  <a:pos x="0" y="30"/>
                </a:cxn>
                <a:cxn ang="0">
                  <a:pos x="27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299" name="Line 13"/>
            <p:cNvSpPr/>
            <p:nvPr/>
          </p:nvSpPr>
          <p:spPr>
            <a:xfrm flipH="1" flipV="1">
              <a:off x="1113" y="0"/>
              <a:ext cx="26" cy="1597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0" name="Line 14"/>
            <p:cNvSpPr/>
            <p:nvPr/>
          </p:nvSpPr>
          <p:spPr>
            <a:xfrm flipV="1">
              <a:off x="1165" y="13"/>
              <a:ext cx="65" cy="158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1" name="Arc 15"/>
            <p:cNvSpPr/>
            <p:nvPr/>
          </p:nvSpPr>
          <p:spPr>
            <a:xfrm rot="2734515" flipH="1" flipV="1">
              <a:off x="1257" y="965"/>
              <a:ext cx="570" cy="75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8"/>
                </a:cxn>
                <a:cxn ang="0">
                  <a:pos x="8" y="17"/>
                </a:cxn>
                <a:cxn ang="0">
                  <a:pos x="11" y="0"/>
                </a:cxn>
                <a:cxn ang="0">
                  <a:pos x="15" y="8"/>
                </a:cxn>
                <a:cxn ang="0">
                  <a:pos x="8" y="17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02" name="Arc 16"/>
            <p:cNvSpPr/>
            <p:nvPr/>
          </p:nvSpPr>
          <p:spPr>
            <a:xfrm rot="2734515" flipH="1" flipV="1">
              <a:off x="1247" y="1090"/>
              <a:ext cx="505" cy="6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03" name="Arc 17"/>
            <p:cNvSpPr/>
            <p:nvPr/>
          </p:nvSpPr>
          <p:spPr>
            <a:xfrm rot="3745855" flipH="1" flipV="1">
              <a:off x="1272" y="1168"/>
              <a:ext cx="505" cy="6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3330" name="Rectangle 18"/>
          <p:cNvSpPr/>
          <p:nvPr/>
        </p:nvSpPr>
        <p:spPr>
          <a:xfrm>
            <a:off x="2002445" y="3142372"/>
            <a:ext cx="501995" cy="18115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793" b="1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13331" name="Rectangle 19"/>
          <p:cNvSpPr/>
          <p:nvPr/>
        </p:nvSpPr>
        <p:spPr>
          <a:xfrm>
            <a:off x="5202768" y="5383107"/>
            <a:ext cx="1995593" cy="9519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793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</a:p>
          <a:p>
            <a:pPr defTabSz="1219170"/>
            <a:r>
              <a:rPr lang="en-US" altLang="zh-CN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-</a:t>
            </a:r>
          </a:p>
        </p:txBody>
      </p:sp>
      <p:sp>
        <p:nvSpPr>
          <p:cNvPr id="13332" name="Rectangle 20"/>
          <p:cNvSpPr/>
          <p:nvPr/>
        </p:nvSpPr>
        <p:spPr>
          <a:xfrm>
            <a:off x="3510014" y="2529527"/>
            <a:ext cx="1692847" cy="5221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793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γ</a:t>
            </a:r>
            <a:r>
              <a:rPr lang="zh-CN" altLang="en-US" sz="2793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射线</a:t>
            </a:r>
          </a:p>
        </p:txBody>
      </p:sp>
      <p:grpSp>
        <p:nvGrpSpPr>
          <p:cNvPr id="13333" name="Group 21"/>
          <p:cNvGrpSpPr/>
          <p:nvPr/>
        </p:nvGrpSpPr>
        <p:grpSpPr>
          <a:xfrm>
            <a:off x="4102900" y="3142373"/>
            <a:ext cx="253373" cy="2528977"/>
            <a:chOff x="0" y="0"/>
            <a:chExt cx="160" cy="1597"/>
          </a:xfrm>
        </p:grpSpPr>
        <p:sp>
          <p:nvSpPr>
            <p:cNvPr id="12308" name="Line 22"/>
            <p:cNvSpPr/>
            <p:nvPr/>
          </p:nvSpPr>
          <p:spPr>
            <a:xfrm flipH="1" flipV="1">
              <a:off x="43" y="0"/>
              <a:ext cx="26" cy="1597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9" name="Line 23"/>
            <p:cNvSpPr/>
            <p:nvPr/>
          </p:nvSpPr>
          <p:spPr>
            <a:xfrm flipV="1">
              <a:off x="95" y="13"/>
              <a:ext cx="65" cy="158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0" name="Line 24"/>
            <p:cNvSpPr/>
            <p:nvPr/>
          </p:nvSpPr>
          <p:spPr>
            <a:xfrm flipH="1" flipV="1">
              <a:off x="0" y="29"/>
              <a:ext cx="45" cy="1539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1" name="Line 25"/>
            <p:cNvSpPr/>
            <p:nvPr/>
          </p:nvSpPr>
          <p:spPr>
            <a:xfrm flipV="1">
              <a:off x="64" y="0"/>
              <a:ext cx="45" cy="158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8" name="Group 26"/>
          <p:cNvGrpSpPr/>
          <p:nvPr/>
        </p:nvGrpSpPr>
        <p:grpSpPr>
          <a:xfrm>
            <a:off x="6498229" y="3213634"/>
            <a:ext cx="3037307" cy="2905871"/>
            <a:chOff x="0" y="0"/>
            <a:chExt cx="1918" cy="1835"/>
          </a:xfrm>
        </p:grpSpPr>
        <p:sp>
          <p:nvSpPr>
            <p:cNvPr id="12313" name="Arc 27"/>
            <p:cNvSpPr/>
            <p:nvPr/>
          </p:nvSpPr>
          <p:spPr>
            <a:xfrm rot="-2041692" flipV="1">
              <a:off x="0" y="308"/>
              <a:ext cx="1041" cy="147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41"/>
                </a:cxn>
                <a:cxn ang="0">
                  <a:pos x="39" y="76"/>
                </a:cxn>
                <a:cxn ang="0">
                  <a:pos x="35" y="0"/>
                </a:cxn>
                <a:cxn ang="0">
                  <a:pos x="50" y="41"/>
                </a:cxn>
                <a:cxn ang="0">
                  <a:pos x="39" y="76"/>
                </a:cxn>
                <a:cxn ang="0">
                  <a:pos x="0" y="41"/>
                </a:cxn>
                <a:cxn ang="0">
                  <a:pos x="35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14" name="Arc 28"/>
            <p:cNvSpPr/>
            <p:nvPr/>
          </p:nvSpPr>
          <p:spPr>
            <a:xfrm rot="-2041692" flipV="1">
              <a:off x="15" y="444"/>
              <a:ext cx="982" cy="139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5" y="36"/>
                </a:cxn>
                <a:cxn ang="0">
                  <a:pos x="35" y="67"/>
                </a:cxn>
                <a:cxn ang="0">
                  <a:pos x="32" y="0"/>
                </a:cxn>
                <a:cxn ang="0">
                  <a:pos x="45" y="36"/>
                </a:cxn>
                <a:cxn ang="0">
                  <a:pos x="35" y="67"/>
                </a:cxn>
                <a:cxn ang="0">
                  <a:pos x="0" y="36"/>
                </a:cxn>
                <a:cxn ang="0">
                  <a:pos x="32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15" name="Arc 29"/>
            <p:cNvSpPr/>
            <p:nvPr/>
          </p:nvSpPr>
          <p:spPr>
            <a:xfrm rot="-2458129" flipV="1">
              <a:off x="81" y="549"/>
              <a:ext cx="901" cy="127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30"/>
                </a:cxn>
                <a:cxn ang="0">
                  <a:pos x="29" y="56"/>
                </a:cxn>
                <a:cxn ang="0">
                  <a:pos x="27" y="0"/>
                </a:cxn>
                <a:cxn ang="0">
                  <a:pos x="38" y="30"/>
                </a:cxn>
                <a:cxn ang="0">
                  <a:pos x="29" y="56"/>
                </a:cxn>
                <a:cxn ang="0">
                  <a:pos x="0" y="30"/>
                </a:cxn>
                <a:cxn ang="0">
                  <a:pos x="27" y="0"/>
                </a:cxn>
              </a:cxnLst>
              <a:rect l="0" t="0" r="0" b="0"/>
              <a:pathLst>
                <a:path w="21600" h="28718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</a:path>
                <a:path w="21600" h="28718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0167"/>
                    <a:pt x="19950" y="24899"/>
                    <a:pt x="16920" y="28718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16" name="Line 30"/>
            <p:cNvSpPr/>
            <p:nvPr/>
          </p:nvSpPr>
          <p:spPr>
            <a:xfrm flipH="1" flipV="1">
              <a:off x="1113" y="0"/>
              <a:ext cx="26" cy="1597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7" name="Line 31"/>
            <p:cNvSpPr/>
            <p:nvPr/>
          </p:nvSpPr>
          <p:spPr>
            <a:xfrm flipV="1">
              <a:off x="1165" y="13"/>
              <a:ext cx="65" cy="158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8" name="Arc 32"/>
            <p:cNvSpPr/>
            <p:nvPr/>
          </p:nvSpPr>
          <p:spPr>
            <a:xfrm rot="2734515" flipH="1" flipV="1">
              <a:off x="1257" y="965"/>
              <a:ext cx="570" cy="75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8"/>
                </a:cxn>
                <a:cxn ang="0">
                  <a:pos x="8" y="17"/>
                </a:cxn>
                <a:cxn ang="0">
                  <a:pos x="11" y="0"/>
                </a:cxn>
                <a:cxn ang="0">
                  <a:pos x="15" y="8"/>
                </a:cxn>
                <a:cxn ang="0">
                  <a:pos x="8" y="17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19" name="Arc 33"/>
            <p:cNvSpPr/>
            <p:nvPr/>
          </p:nvSpPr>
          <p:spPr>
            <a:xfrm rot="2734515" flipH="1" flipV="1">
              <a:off x="1247" y="1090"/>
              <a:ext cx="505" cy="6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320" name="Arc 34"/>
            <p:cNvSpPr/>
            <p:nvPr/>
          </p:nvSpPr>
          <p:spPr>
            <a:xfrm rot="3745855" flipH="1" flipV="1">
              <a:off x="1272" y="1168"/>
              <a:ext cx="505" cy="6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8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0" b="0"/>
              <a:pathLst>
                <a:path w="21600" h="33656" fill="none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</a:path>
                <a:path w="21600" h="33656" stroke="0">
                  <a:moveTo>
                    <a:pt x="15254" y="0"/>
                  </a:moveTo>
                  <a:cubicBezTo>
                    <a:pt x="19317" y="4052"/>
                    <a:pt x="21600" y="9554"/>
                    <a:pt x="21600" y="15292"/>
                  </a:cubicBezTo>
                  <a:cubicBezTo>
                    <a:pt x="21600" y="22771"/>
                    <a:pt x="17730" y="29718"/>
                    <a:pt x="11371" y="33656"/>
                  </a:cubicBezTo>
                  <a:lnTo>
                    <a:pt x="0" y="15292"/>
                  </a:lnTo>
                  <a:lnTo>
                    <a:pt x="1525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13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3347" name="Group 35"/>
          <p:cNvGrpSpPr/>
          <p:nvPr/>
        </p:nvGrpSpPr>
        <p:grpSpPr>
          <a:xfrm>
            <a:off x="6455473" y="3419499"/>
            <a:ext cx="3772088" cy="1637421"/>
            <a:chOff x="0" y="0"/>
            <a:chExt cx="2382" cy="1034"/>
          </a:xfrm>
        </p:grpSpPr>
        <p:sp>
          <p:nvSpPr>
            <p:cNvPr id="12322" name="Line 36"/>
            <p:cNvSpPr/>
            <p:nvPr/>
          </p:nvSpPr>
          <p:spPr>
            <a:xfrm flipH="1">
              <a:off x="0" y="0"/>
              <a:ext cx="2382" cy="0"/>
            </a:xfrm>
            <a:prstGeom prst="line">
              <a:avLst/>
            </a:prstGeom>
            <a:ln w="50800" cap="flat" cmpd="sng">
              <a:solidFill>
                <a:srgbClr val="CCFF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3" name="Line 37"/>
            <p:cNvSpPr/>
            <p:nvPr/>
          </p:nvSpPr>
          <p:spPr>
            <a:xfrm flipH="1">
              <a:off x="0" y="258"/>
              <a:ext cx="2382" cy="0"/>
            </a:xfrm>
            <a:prstGeom prst="line">
              <a:avLst/>
            </a:prstGeom>
            <a:ln w="50800" cap="flat" cmpd="sng">
              <a:solidFill>
                <a:srgbClr val="CCFF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4" name="Line 38"/>
            <p:cNvSpPr/>
            <p:nvPr/>
          </p:nvSpPr>
          <p:spPr>
            <a:xfrm flipH="1">
              <a:off x="0" y="517"/>
              <a:ext cx="2382" cy="0"/>
            </a:xfrm>
            <a:prstGeom prst="line">
              <a:avLst/>
            </a:prstGeom>
            <a:ln w="50800" cap="flat" cmpd="sng">
              <a:solidFill>
                <a:srgbClr val="CCFF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5" name="Line 39"/>
            <p:cNvSpPr/>
            <p:nvPr/>
          </p:nvSpPr>
          <p:spPr>
            <a:xfrm flipH="1">
              <a:off x="0" y="775"/>
              <a:ext cx="2382" cy="0"/>
            </a:xfrm>
            <a:prstGeom prst="line">
              <a:avLst/>
            </a:prstGeom>
            <a:ln w="50800" cap="flat" cmpd="sng">
              <a:solidFill>
                <a:srgbClr val="CCFF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6" name="Line 40"/>
            <p:cNvSpPr/>
            <p:nvPr/>
          </p:nvSpPr>
          <p:spPr>
            <a:xfrm flipH="1">
              <a:off x="0" y="1034"/>
              <a:ext cx="2382" cy="0"/>
            </a:xfrm>
            <a:prstGeom prst="line">
              <a:avLst/>
            </a:prstGeom>
            <a:ln w="50800" cap="flat" cmpd="sng">
              <a:solidFill>
                <a:srgbClr val="CCFF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53" name="Rectangle 41"/>
          <p:cNvSpPr/>
          <p:nvPr/>
        </p:nvSpPr>
        <p:spPr>
          <a:xfrm>
            <a:off x="6327203" y="1919849"/>
            <a:ext cx="415056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方法二：利用电场</a:t>
            </a:r>
          </a:p>
        </p:txBody>
      </p:sp>
      <p:sp>
        <p:nvSpPr>
          <p:cNvPr id="13354" name="未知"/>
          <p:cNvSpPr/>
          <p:nvPr/>
        </p:nvSpPr>
        <p:spPr>
          <a:xfrm>
            <a:off x="7712837" y="5403726"/>
            <a:ext cx="1171849" cy="10419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1655249" y="0"/>
              </a:cxn>
              <a:cxn ang="0">
                <a:pos x="301655249" y="580299816"/>
              </a:cxn>
              <a:cxn ang="0">
                <a:pos x="735283338" y="580299816"/>
              </a:cxn>
              <a:cxn ang="0">
                <a:pos x="735283338" y="0"/>
              </a:cxn>
              <a:cxn ang="0">
                <a:pos x="1087500049" y="0"/>
              </a:cxn>
              <a:cxn ang="0">
                <a:pos x="1087500049" y="1146152238"/>
              </a:cxn>
              <a:cxn ang="0">
                <a:pos x="0" y="1146152238"/>
              </a:cxn>
              <a:cxn ang="0">
                <a:pos x="0" y="0"/>
              </a:cxn>
            </a:cxnLst>
            <a:rect l="0" t="0" r="0" b="0"/>
            <a:pathLst>
              <a:path w="1269" h="952">
                <a:moveTo>
                  <a:pt x="0" y="0"/>
                </a:moveTo>
                <a:lnTo>
                  <a:pt x="352" y="0"/>
                </a:lnTo>
                <a:lnTo>
                  <a:pt x="352" y="482"/>
                </a:lnTo>
                <a:lnTo>
                  <a:pt x="858" y="482"/>
                </a:lnTo>
                <a:lnTo>
                  <a:pt x="858" y="0"/>
                </a:lnTo>
                <a:lnTo>
                  <a:pt x="1269" y="0"/>
                </a:lnTo>
                <a:lnTo>
                  <a:pt x="1269" y="952"/>
                </a:lnTo>
                <a:lnTo>
                  <a:pt x="0" y="952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9525"/>
          <a:scene3d>
            <a:camera prst="legacyObliqueTopRight">
              <a:rot lat="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</p:spPr>
        <p:txBody>
          <a:bodyPr/>
          <a:lstStyle/>
          <a:p>
            <a:pPr defTabSz="1219170"/>
            <a:endParaRPr lang="zh-CN" altLang="en-US" sz="1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355" name="AutoShape 43"/>
          <p:cNvSpPr/>
          <p:nvPr/>
        </p:nvSpPr>
        <p:spPr>
          <a:xfrm>
            <a:off x="8195828" y="5052164"/>
            <a:ext cx="518818" cy="1466409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508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793" b="1" kern="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8610D8A-51D2-4AD8-9CD4-914D9FB99362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 bldLvl="0"/>
      <p:bldP spid="13330" grpId="0" bldLvl="0"/>
      <p:bldP spid="13331" grpId="0" bldLvl="0"/>
      <p:bldP spid="13332" grpId="0" bldLvl="0"/>
      <p:bldP spid="1335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/>
        </p:nvSpPr>
        <p:spPr>
          <a:xfrm>
            <a:off x="834046" y="1643190"/>
            <a:ext cx="10684854" cy="43105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defTabSz="1219170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　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根据射线的偏转情况确定：偏转较小的一束射线由带正电荷的粒子组成，我们把它叫做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射线，</a:t>
            </a:r>
          </a:p>
          <a:p>
            <a:pPr algn="just" defTabSz="1219170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射线由带正电的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粒子组成。进一步研究表明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粒子就是氦原子核。</a:t>
            </a:r>
          </a:p>
          <a:p>
            <a:pPr algn="just" defTabSz="1219170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　由于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粒子的质量较大，所以</a:t>
            </a:r>
            <a:r>
              <a:rPr lang="en-US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射线的穿透本领最小，我们用一张厚纸就能把它挡住。</a:t>
            </a:r>
          </a:p>
          <a:p>
            <a:pPr algn="just" defTabSz="1219170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SzPct val="75000"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教材P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66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注释   电离作用</a:t>
            </a:r>
          </a:p>
        </p:txBody>
      </p:sp>
      <p:sp>
        <p:nvSpPr>
          <p:cNvPr id="13314" name="Rectangle 3"/>
          <p:cNvSpPr/>
          <p:nvPr/>
        </p:nvSpPr>
        <p:spPr>
          <a:xfrm>
            <a:off x="834046" y="1052513"/>
            <a:ext cx="1938303" cy="4757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10000"/>
              </a:lnSpc>
            </a:pP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2D4F2F-52D0-49F8-A016-CD69F432EDD5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charRg st="45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8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charRg st="85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2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charRg st="126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825500" y="1908175"/>
            <a:ext cx="10693400" cy="3687763"/>
          </a:xfrm>
          <a:prstGeom prst="rect">
            <a:avLst/>
          </a:prstGeom>
        </p:spPr>
        <p:txBody>
          <a:bodyPr vert="horz" wrap="square" lIns="91213" tIns="45607" rIns="91213" bIns="45607" numCol="1" anchor="t" anchorCtr="0" compatLnSpc="1">
            <a:normAutofit/>
          </a:bodyPr>
          <a:lstStyle/>
          <a:p>
            <a:pPr marL="0" indent="0" algn="just">
              <a:lnSpc>
                <a:spcPct val="250000"/>
              </a:lnSpc>
              <a:spcBef>
                <a:spcPct val="50000"/>
              </a:spcBef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与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α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射线偏转方向相反的那束射线带负电荷，我们把它叫做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射线。</a:t>
            </a:r>
          </a:p>
          <a:p>
            <a:pPr marL="0" indent="0" algn="just">
              <a:lnSpc>
                <a:spcPct val="250000"/>
              </a:lnSpc>
              <a:spcBef>
                <a:spcPct val="50000"/>
              </a:spcBef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射线由带负电的粒子（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粒子）组成，进一步研究表明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粒子就是电子。</a:t>
            </a:r>
          </a:p>
          <a:p>
            <a:pPr marL="0" indent="0">
              <a:lnSpc>
                <a:spcPct val="250000"/>
              </a:lnSpc>
              <a:spcBef>
                <a:spcPct val="50000"/>
              </a:spcBef>
              <a:buClr>
                <a:schemeClr val="hlink"/>
              </a:buClr>
              <a:buSzPct val="7500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</a:t>
            </a: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射线的穿透本领较强，很容易穿透黑纸，还能穿透几毫米厚的铝板。</a:t>
            </a:r>
          </a:p>
        </p:txBody>
      </p:sp>
      <p:sp>
        <p:nvSpPr>
          <p:cNvPr id="14338" name="Rectangle 3"/>
          <p:cNvSpPr/>
          <p:nvPr/>
        </p:nvSpPr>
        <p:spPr>
          <a:xfrm>
            <a:off x="915828" y="1130300"/>
            <a:ext cx="22265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β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F96C37-F8A3-4075-A7F9-5914FEC7249F}"/>
              </a:ext>
            </a:extLst>
          </p:cNvPr>
          <p:cNvSpPr txBox="1"/>
          <p:nvPr/>
        </p:nvSpPr>
        <p:spPr>
          <a:xfrm>
            <a:off x="1094014" y="2802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二、射线到底是什么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75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charRg st="75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D313"/>
      </a:accent1>
      <a:accent2>
        <a:srgbClr val="11111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1451</Words>
  <Application>Microsoft Office PowerPoint</Application>
  <PresentationFormat>宽屏</PresentationFormat>
  <Paragraphs>192</Paragraphs>
  <Slides>22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FandolFang R</vt:lpstr>
      <vt:lpstr>思源黑体 CN Light</vt:lpstr>
      <vt:lpstr>思源黑体 CN Regular</vt:lpstr>
      <vt:lpstr>Arial</vt:lpstr>
      <vt:lpstr>Calibri</vt:lpstr>
      <vt:lpstr>Calibri Light</vt:lpstr>
      <vt:lpstr>Cambria Math</vt:lpstr>
      <vt:lpstr>Wingdings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2020-05-23T08:45:29Z</dcterms:created>
  <dcterms:modified xsi:type="dcterms:W3CDTF">2021-01-09T09:46:57Z</dcterms:modified>
</cp:coreProperties>
</file>