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3" r:id="rId2"/>
    <p:sldId id="265" r:id="rId3"/>
    <p:sldId id="584" r:id="rId4"/>
    <p:sldId id="585" r:id="rId5"/>
    <p:sldId id="586" r:id="rId6"/>
    <p:sldId id="587" r:id="rId7"/>
    <p:sldId id="588" r:id="rId8"/>
    <p:sldId id="589" r:id="rId9"/>
    <p:sldId id="590" r:id="rId10"/>
    <p:sldId id="591" r:id="rId11"/>
    <p:sldId id="592" r:id="rId12"/>
    <p:sldId id="593" r:id="rId13"/>
    <p:sldId id="594" r:id="rId14"/>
    <p:sldId id="596" r:id="rId15"/>
    <p:sldId id="597" r:id="rId16"/>
    <p:sldId id="598" r:id="rId17"/>
    <p:sldId id="599" r:id="rId18"/>
    <p:sldId id="600" r:id="rId19"/>
    <p:sldId id="601" r:id="rId20"/>
    <p:sldId id="264" r:id="rId21"/>
    <p:sldId id="287"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8" userDrawn="1">
          <p15:clr>
            <a:srgbClr val="A4A3A4"/>
          </p15:clr>
        </p15:guide>
        <p15:guide id="2" pos="3840" userDrawn="1">
          <p15:clr>
            <a:srgbClr val="A4A3A4"/>
          </p15:clr>
        </p15:guide>
        <p15:guide id="3" pos="416" userDrawn="1">
          <p15:clr>
            <a:srgbClr val="A4A3A4"/>
          </p15:clr>
        </p15:guide>
        <p15:guide id="4" pos="7256" userDrawn="1">
          <p15:clr>
            <a:srgbClr val="A4A3A4"/>
          </p15:clr>
        </p15:guide>
        <p15:guide id="5" orient="horz" pos="663" userDrawn="1">
          <p15:clr>
            <a:srgbClr val="A4A3A4"/>
          </p15:clr>
        </p15:guide>
        <p15:guide id="6" orient="horz" pos="731" userDrawn="1">
          <p15:clr>
            <a:srgbClr val="A4A3A4"/>
          </p15:clr>
        </p15:guide>
        <p15:guide id="7" orient="horz" pos="3928" userDrawn="1">
          <p15:clr>
            <a:srgbClr val="A4A3A4"/>
          </p15:clr>
        </p15:guide>
        <p15:guide id="8"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70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2172" y="882"/>
      </p:cViewPr>
      <p:guideLst>
        <p:guide orient="horz" pos="2288"/>
        <p:guide pos="3840"/>
        <p:guide pos="416"/>
        <p:guide pos="7256"/>
        <p:guide orient="horz" pos="663"/>
        <p:guide orient="horz" pos="731"/>
        <p:guide orient="horz" pos="3928"/>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1CD3B078-132B-454D-8049-254AC561F8AC}" type="datetimeFigureOut">
              <a:rPr lang="zh-CN" altLang="en-US" smtClean="0"/>
              <a:pPr/>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62F0CB5B-59B1-48B3-BE7E-EF9949F34792}" type="slidenum">
              <a:rPr lang="zh-CN" altLang="en-US" smtClean="0"/>
              <a:pPr/>
              <a:t>‹#›</a:t>
            </a:fld>
            <a:endParaRPr lang="zh-CN" altLang="en-US" dirty="0"/>
          </a:p>
        </p:txBody>
      </p:sp>
    </p:spTree>
    <p:extLst>
      <p:ext uri="{BB962C8B-B14F-4D97-AF65-F5344CB8AC3E}">
        <p14:creationId xmlns:p14="http://schemas.microsoft.com/office/powerpoint/2010/main" val="420950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F0CB5B-59B1-48B3-BE7E-EF9949F34792}" type="slidenum">
              <a:rPr lang="zh-CN" altLang="en-US" smtClean="0"/>
              <a:t>1</a:t>
            </a:fld>
            <a:endParaRPr lang="zh-CN" altLang="en-US"/>
          </a:p>
        </p:txBody>
      </p:sp>
    </p:spTree>
    <p:extLst>
      <p:ext uri="{BB962C8B-B14F-4D97-AF65-F5344CB8AC3E}">
        <p14:creationId xmlns:p14="http://schemas.microsoft.com/office/powerpoint/2010/main" val="2068736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F0CB5B-59B1-48B3-BE7E-EF9949F34792}" type="slidenum">
              <a:rPr lang="zh-CN" altLang="en-US" smtClean="0"/>
              <a:t>2</a:t>
            </a:fld>
            <a:endParaRPr lang="zh-CN" altLang="en-US"/>
          </a:p>
        </p:txBody>
      </p:sp>
    </p:spTree>
    <p:extLst>
      <p:ext uri="{BB962C8B-B14F-4D97-AF65-F5344CB8AC3E}">
        <p14:creationId xmlns:p14="http://schemas.microsoft.com/office/powerpoint/2010/main" val="331847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p:sp>
      <p:sp>
        <p:nvSpPr>
          <p:cNvPr id="15362" name="文本占位符 2"/>
          <p:cNvSpPr>
            <a:spLocks noGrp="1"/>
          </p:cNvSpPr>
          <p:nvPr>
            <p:ph type="body"/>
          </p:nvPr>
        </p:nvSpPr>
        <p:spPr/>
        <p:txBody>
          <a:bodyPr wrap="square" lIns="91440" tIns="45720" rIns="91440" bIns="45720" anchor="ctr"/>
          <a:lstStyle/>
          <a:p>
            <a:pPr lvl="0"/>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2F0CB5B-59B1-48B3-BE7E-EF9949F34792}" type="slidenum">
              <a:rPr lang="zh-CN" altLang="en-US" smtClean="0"/>
              <a:t>20</a:t>
            </a:fld>
            <a:endParaRPr lang="zh-CN" altLang="en-US"/>
          </a:p>
        </p:txBody>
      </p:sp>
    </p:spTree>
    <p:extLst>
      <p:ext uri="{BB962C8B-B14F-4D97-AF65-F5344CB8AC3E}">
        <p14:creationId xmlns:p14="http://schemas.microsoft.com/office/powerpoint/2010/main" val="350104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63672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1880881-786E-413B-BF24-6363B527C884}"/>
              </a:ext>
            </a:extLst>
          </p:cNvPr>
          <p:cNvSpPr>
            <a:spLocks noGrp="1"/>
          </p:cNvSpPr>
          <p:nvPr>
            <p:ph type="pic" sz="quarter" idx="10"/>
          </p:nvPr>
        </p:nvSpPr>
        <p:spPr>
          <a:xfrm>
            <a:off x="6755345" y="-724011"/>
            <a:ext cx="2644687" cy="3067839"/>
          </a:xfrm>
          <a:custGeom>
            <a:avLst/>
            <a:gdLst>
              <a:gd name="connsiteX0" fmla="*/ 1322344 w 2644687"/>
              <a:gd name="connsiteY0" fmla="*/ 0 h 3067839"/>
              <a:gd name="connsiteX1" fmla="*/ 2644687 w 2644687"/>
              <a:gd name="connsiteY1" fmla="*/ 661172 h 3067839"/>
              <a:gd name="connsiteX2" fmla="*/ 2644687 w 2644687"/>
              <a:gd name="connsiteY2" fmla="*/ 2406667 h 3067839"/>
              <a:gd name="connsiteX3" fmla="*/ 1322344 w 2644687"/>
              <a:gd name="connsiteY3" fmla="*/ 3067839 h 3067839"/>
              <a:gd name="connsiteX4" fmla="*/ 0 w 2644687"/>
              <a:gd name="connsiteY4" fmla="*/ 2406667 h 3067839"/>
              <a:gd name="connsiteX5" fmla="*/ 0 w 2644687"/>
              <a:gd name="connsiteY5" fmla="*/ 661172 h 30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4687" h="3067839">
                <a:moveTo>
                  <a:pt x="1322344" y="0"/>
                </a:moveTo>
                <a:lnTo>
                  <a:pt x="2644687" y="661172"/>
                </a:lnTo>
                <a:lnTo>
                  <a:pt x="2644687" y="2406667"/>
                </a:lnTo>
                <a:lnTo>
                  <a:pt x="1322344" y="3067839"/>
                </a:lnTo>
                <a:lnTo>
                  <a:pt x="0" y="2406667"/>
                </a:lnTo>
                <a:lnTo>
                  <a:pt x="0" y="661172"/>
                </a:lnTo>
                <a:close/>
              </a:path>
            </a:pathLst>
          </a:custGeom>
          <a:solidFill>
            <a:schemeClr val="bg1">
              <a:lumMod val="95000"/>
            </a:schemeClr>
          </a:solidFill>
        </p:spPr>
        <p:txBody>
          <a:bodyPr wrap="square">
            <a:noAutofit/>
          </a:bodyPr>
          <a:lstStyle/>
          <a:p>
            <a:endParaRPr lang="en-US" dirty="0"/>
          </a:p>
        </p:txBody>
      </p:sp>
      <p:sp>
        <p:nvSpPr>
          <p:cNvPr id="14" name="Picture Placeholder 13">
            <a:extLst>
              <a:ext uri="{FF2B5EF4-FFF2-40B4-BE49-F238E27FC236}">
                <a16:creationId xmlns:a16="http://schemas.microsoft.com/office/drawing/2014/main" id="{1DE4E7DF-BD23-4DAA-9315-3BEAF03ABC6A}"/>
              </a:ext>
            </a:extLst>
          </p:cNvPr>
          <p:cNvSpPr>
            <a:spLocks noGrp="1"/>
          </p:cNvSpPr>
          <p:nvPr>
            <p:ph type="pic" sz="quarter" idx="11"/>
          </p:nvPr>
        </p:nvSpPr>
        <p:spPr>
          <a:xfrm>
            <a:off x="8077689" y="1917147"/>
            <a:ext cx="2644687" cy="3067839"/>
          </a:xfrm>
          <a:custGeom>
            <a:avLst/>
            <a:gdLst>
              <a:gd name="connsiteX0" fmla="*/ 1322344 w 2644687"/>
              <a:gd name="connsiteY0" fmla="*/ 0 h 3067839"/>
              <a:gd name="connsiteX1" fmla="*/ 2644687 w 2644687"/>
              <a:gd name="connsiteY1" fmla="*/ 661172 h 3067839"/>
              <a:gd name="connsiteX2" fmla="*/ 2644687 w 2644687"/>
              <a:gd name="connsiteY2" fmla="*/ 2406667 h 3067839"/>
              <a:gd name="connsiteX3" fmla="*/ 1322344 w 2644687"/>
              <a:gd name="connsiteY3" fmla="*/ 3067839 h 3067839"/>
              <a:gd name="connsiteX4" fmla="*/ 0 w 2644687"/>
              <a:gd name="connsiteY4" fmla="*/ 2406667 h 3067839"/>
              <a:gd name="connsiteX5" fmla="*/ 0 w 2644687"/>
              <a:gd name="connsiteY5" fmla="*/ 661172 h 30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4687" h="3067839">
                <a:moveTo>
                  <a:pt x="1322344" y="0"/>
                </a:moveTo>
                <a:lnTo>
                  <a:pt x="2644687" y="661172"/>
                </a:lnTo>
                <a:lnTo>
                  <a:pt x="2644687" y="2406667"/>
                </a:lnTo>
                <a:lnTo>
                  <a:pt x="1322344" y="3067839"/>
                </a:lnTo>
                <a:lnTo>
                  <a:pt x="0" y="2406667"/>
                </a:lnTo>
                <a:lnTo>
                  <a:pt x="0" y="661172"/>
                </a:lnTo>
                <a:close/>
              </a:path>
            </a:pathLst>
          </a:custGeom>
          <a:solidFill>
            <a:schemeClr val="bg1">
              <a:lumMod val="9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8DBCE846-48F5-4909-993C-913E00FB3A13}"/>
              </a:ext>
            </a:extLst>
          </p:cNvPr>
          <p:cNvSpPr>
            <a:spLocks noGrp="1"/>
          </p:cNvSpPr>
          <p:nvPr>
            <p:ph type="pic" sz="quarter" idx="12"/>
          </p:nvPr>
        </p:nvSpPr>
        <p:spPr>
          <a:xfrm>
            <a:off x="6755345" y="4514172"/>
            <a:ext cx="2644687" cy="3067839"/>
          </a:xfrm>
          <a:custGeom>
            <a:avLst/>
            <a:gdLst>
              <a:gd name="connsiteX0" fmla="*/ 1322344 w 2644687"/>
              <a:gd name="connsiteY0" fmla="*/ 0 h 3067839"/>
              <a:gd name="connsiteX1" fmla="*/ 2644687 w 2644687"/>
              <a:gd name="connsiteY1" fmla="*/ 661172 h 3067839"/>
              <a:gd name="connsiteX2" fmla="*/ 2644687 w 2644687"/>
              <a:gd name="connsiteY2" fmla="*/ 2406667 h 3067839"/>
              <a:gd name="connsiteX3" fmla="*/ 1322344 w 2644687"/>
              <a:gd name="connsiteY3" fmla="*/ 3067839 h 3067839"/>
              <a:gd name="connsiteX4" fmla="*/ 0 w 2644687"/>
              <a:gd name="connsiteY4" fmla="*/ 2406667 h 3067839"/>
              <a:gd name="connsiteX5" fmla="*/ 0 w 2644687"/>
              <a:gd name="connsiteY5" fmla="*/ 661172 h 30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4687" h="3067839">
                <a:moveTo>
                  <a:pt x="1322344" y="0"/>
                </a:moveTo>
                <a:lnTo>
                  <a:pt x="2644687" y="661172"/>
                </a:lnTo>
                <a:lnTo>
                  <a:pt x="2644687" y="2406667"/>
                </a:lnTo>
                <a:lnTo>
                  <a:pt x="1322344" y="3067839"/>
                </a:lnTo>
                <a:lnTo>
                  <a:pt x="0" y="2406667"/>
                </a:lnTo>
                <a:lnTo>
                  <a:pt x="0" y="66117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255424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475FE0EF-E631-4D82-B869-DD9AC25C579B}"/>
              </a:ext>
            </a:extLst>
          </p:cNvPr>
          <p:cNvGrpSpPr/>
          <p:nvPr userDrawn="1"/>
        </p:nvGrpSpPr>
        <p:grpSpPr>
          <a:xfrm>
            <a:off x="551542" y="319316"/>
            <a:ext cx="1142999" cy="653142"/>
            <a:chOff x="1393371" y="841829"/>
            <a:chExt cx="1219199" cy="696685"/>
          </a:xfrm>
        </p:grpSpPr>
        <p:sp>
          <p:nvSpPr>
            <p:cNvPr id="6" name="箭头: V 形 5">
              <a:extLst>
                <a:ext uri="{FF2B5EF4-FFF2-40B4-BE49-F238E27FC236}">
                  <a16:creationId xmlns:a16="http://schemas.microsoft.com/office/drawing/2014/main" id="{8DE293A3-F316-4EC0-9AC2-595EEF75BC3A}"/>
                </a:ext>
              </a:extLst>
            </p:cNvPr>
            <p:cNvSpPr/>
            <p:nvPr userDrawn="1"/>
          </p:nvSpPr>
          <p:spPr>
            <a:xfrm>
              <a:off x="1393371" y="841829"/>
              <a:ext cx="696685" cy="696685"/>
            </a:xfrm>
            <a:prstGeom prst="chevron">
              <a:avLst/>
            </a:prstGeom>
            <a:solidFill>
              <a:srgbClr val="EC7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FandolFang R" panose="00000500000000000000" pitchFamily="50" charset="-122"/>
              </a:endParaRPr>
            </a:p>
          </p:txBody>
        </p:sp>
        <p:sp>
          <p:nvSpPr>
            <p:cNvPr id="7" name="箭头: V 形 6">
              <a:extLst>
                <a:ext uri="{FF2B5EF4-FFF2-40B4-BE49-F238E27FC236}">
                  <a16:creationId xmlns:a16="http://schemas.microsoft.com/office/drawing/2014/main" id="{ED8B628A-AD6C-4064-88B1-82F8E641814D}"/>
                </a:ext>
              </a:extLst>
            </p:cNvPr>
            <p:cNvSpPr/>
            <p:nvPr userDrawn="1"/>
          </p:nvSpPr>
          <p:spPr>
            <a:xfrm>
              <a:off x="1915885" y="841829"/>
              <a:ext cx="696685" cy="69668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FandolFang R" panose="00000500000000000000" pitchFamily="50" charset="-122"/>
              </a:endParaRPr>
            </a:p>
          </p:txBody>
        </p:sp>
      </p:grpSp>
    </p:spTree>
    <p:extLst>
      <p:ext uri="{BB962C8B-B14F-4D97-AF65-F5344CB8AC3E}">
        <p14:creationId xmlns:p14="http://schemas.microsoft.com/office/powerpoint/2010/main" val="295711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2F153D-2634-4A61-86A1-BC20FEA3FC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17F7F9A-A884-481E-94FE-076C159260E5}"/>
              </a:ext>
            </a:extLst>
          </p:cNvPr>
          <p:cNvSpPr>
            <a:spLocks noGrp="1"/>
          </p:cNvSpPr>
          <p:nvPr>
            <p:ph idx="1"/>
          </p:nvPr>
        </p:nvSpPr>
        <p:spPr/>
        <p:txBody>
          <a:bodyPr/>
          <a:lstStyle>
            <a:lvl1pPr>
              <a:defRPr>
                <a:ea typeface="FandolFang R" panose="00000500000000000000" pitchFamily="50" charset="-122"/>
              </a:defRPr>
            </a:lvl1pPr>
            <a:lvl2pPr>
              <a:defRPr>
                <a:ea typeface="FandolFang R" panose="00000500000000000000" pitchFamily="50" charset="-122"/>
              </a:defRPr>
            </a:lvl2pPr>
            <a:lvl3pPr>
              <a:defRPr>
                <a:ea typeface="FandolFang R" panose="00000500000000000000" pitchFamily="50" charset="-122"/>
              </a:defRPr>
            </a:lvl3pPr>
            <a:lvl4pPr>
              <a:defRPr>
                <a:ea typeface="FandolFang R" panose="00000500000000000000" pitchFamily="50" charset="-122"/>
              </a:defRPr>
            </a:lvl4pPr>
            <a:lvl5pPr>
              <a:defRPr>
                <a:ea typeface="FandolFang R" panose="00000500000000000000" pitchFamily="50"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18BC00A4-AC4B-428D-91CB-B3D28DBEAC09}"/>
              </a:ext>
            </a:extLst>
          </p:cNvPr>
          <p:cNvSpPr>
            <a:spLocks noGrp="1"/>
          </p:cNvSpPr>
          <p:nvPr>
            <p:ph type="dt" sz="half" idx="10"/>
          </p:nvPr>
        </p:nvSpPr>
        <p:spPr/>
        <p:txBody>
          <a:bodyPr/>
          <a:lstStyle>
            <a:lvl1pPr>
              <a:defRPr>
                <a:ea typeface="FandolFang R" panose="00000500000000000000" pitchFamily="50" charset="-122"/>
              </a:defRPr>
            </a:lvl1pPr>
          </a:lstStyle>
          <a:p>
            <a:fld id="{2E05D328-291A-47AC-BDFD-986BBBD9F7A5}" type="datetimeFigureOut">
              <a:rPr lang="zh-CN" altLang="en-US" smtClean="0"/>
              <a:pPr/>
              <a:t>2021/1/9</a:t>
            </a:fld>
            <a:endParaRPr lang="zh-CN" altLang="en-US" dirty="0"/>
          </a:p>
        </p:txBody>
      </p:sp>
      <p:sp>
        <p:nvSpPr>
          <p:cNvPr id="5" name="页脚占位符 4">
            <a:extLst>
              <a:ext uri="{FF2B5EF4-FFF2-40B4-BE49-F238E27FC236}">
                <a16:creationId xmlns:a16="http://schemas.microsoft.com/office/drawing/2014/main" id="{6A8006B1-F14B-4844-9FBA-D5F2D8F4AF11}"/>
              </a:ext>
            </a:extLst>
          </p:cNvPr>
          <p:cNvSpPr>
            <a:spLocks noGrp="1"/>
          </p:cNvSpPr>
          <p:nvPr>
            <p:ph type="ftr" sz="quarter" idx="11"/>
          </p:nvPr>
        </p:nvSpPr>
        <p:spPr/>
        <p:txBody>
          <a:bodyPr/>
          <a:lstStyle>
            <a:lvl1pPr>
              <a:defRPr>
                <a:ea typeface="FandolFang R" panose="00000500000000000000" pitchFamily="50" charset="-122"/>
              </a:defRPr>
            </a:lvl1pPr>
          </a:lstStyle>
          <a:p>
            <a:endParaRPr lang="zh-CN" altLang="en-US" dirty="0"/>
          </a:p>
        </p:txBody>
      </p:sp>
      <p:sp>
        <p:nvSpPr>
          <p:cNvPr id="6" name="灯片编号占位符 5">
            <a:extLst>
              <a:ext uri="{FF2B5EF4-FFF2-40B4-BE49-F238E27FC236}">
                <a16:creationId xmlns:a16="http://schemas.microsoft.com/office/drawing/2014/main" id="{A6CF8928-CF5D-4210-A8FC-3389789EF6F8}"/>
              </a:ext>
            </a:extLst>
          </p:cNvPr>
          <p:cNvSpPr>
            <a:spLocks noGrp="1"/>
          </p:cNvSpPr>
          <p:nvPr>
            <p:ph type="sldNum" sz="quarter" idx="12"/>
          </p:nvPr>
        </p:nvSpPr>
        <p:spPr/>
        <p:txBody>
          <a:bodyPr/>
          <a:lstStyle>
            <a:lvl1pPr>
              <a:defRPr>
                <a:ea typeface="FandolFang R" panose="00000500000000000000" pitchFamily="50" charset="-122"/>
              </a:defRPr>
            </a:lvl1pPr>
          </a:lstStyle>
          <a:p>
            <a:fld id="{643A03F8-67D8-4B14-B435-8036BD8CFE83}" type="slidenum">
              <a:rPr lang="zh-CN" altLang="en-US" smtClean="0"/>
              <a:pPr/>
              <a:t>‹#›</a:t>
            </a:fld>
            <a:endParaRPr lang="zh-CN" altLang="en-US" dirty="0"/>
          </a:p>
        </p:txBody>
      </p:sp>
    </p:spTree>
    <p:extLst>
      <p:ext uri="{BB962C8B-B14F-4D97-AF65-F5344CB8AC3E}">
        <p14:creationId xmlns:p14="http://schemas.microsoft.com/office/powerpoint/2010/main" val="6574053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600085-B05D-4A06-BB46-0080DE952D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BB423568-1BC0-414B-85B7-40F6207899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ACE927E0-6C85-41A2-AD87-6E8C92140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2409A-634D-4485-B861-F94090BB44CF}" type="datetimeFigureOut">
              <a:rPr lang="id-ID" smtClean="0"/>
              <a:t>09/01/2021</a:t>
            </a:fld>
            <a:endParaRPr lang="id-ID"/>
          </a:p>
        </p:txBody>
      </p:sp>
      <p:sp>
        <p:nvSpPr>
          <p:cNvPr id="5" name="Footer Placeholder 4">
            <a:extLst>
              <a:ext uri="{FF2B5EF4-FFF2-40B4-BE49-F238E27FC236}">
                <a16:creationId xmlns:a16="http://schemas.microsoft.com/office/drawing/2014/main" id="{892A5C13-EE14-49BC-B519-A7BAE99A95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DB9C8953-B7FE-40AB-9FD4-BF684E4686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C42F3-E424-49FD-83E8-3ABF1AA97E68}" type="slidenum">
              <a:rPr lang="id-ID" smtClean="0"/>
              <a:t>‹#›</a:t>
            </a:fld>
            <a:endParaRPr lang="id-ID"/>
          </a:p>
        </p:txBody>
      </p:sp>
    </p:spTree>
    <p:extLst>
      <p:ext uri="{BB962C8B-B14F-4D97-AF65-F5344CB8AC3E}">
        <p14:creationId xmlns:p14="http://schemas.microsoft.com/office/powerpoint/2010/main" val="428835714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88" userDrawn="1">
          <p15:clr>
            <a:srgbClr val="F26B43"/>
          </p15:clr>
        </p15:guide>
        <p15:guide id="2" pos="3840" userDrawn="1">
          <p15:clr>
            <a:srgbClr val="F26B43"/>
          </p15:clr>
        </p15:guide>
        <p15:guide id="3" pos="416" userDrawn="1">
          <p15:clr>
            <a:srgbClr val="F26B43"/>
          </p15:clr>
        </p15:guide>
        <p15:guide id="4" pos="7256" userDrawn="1">
          <p15:clr>
            <a:srgbClr val="F26B43"/>
          </p15:clr>
        </p15:guide>
        <p15:guide id="5" orient="horz" pos="648" userDrawn="1">
          <p15:clr>
            <a:srgbClr val="F26B43"/>
          </p15:clr>
        </p15:guide>
        <p15:guide id="6" orient="horz" pos="712" userDrawn="1">
          <p15:clr>
            <a:srgbClr val="F26B43"/>
          </p15:clr>
        </p15:guide>
        <p15:guide id="7" orient="horz" pos="3928" userDrawn="1">
          <p15:clr>
            <a:srgbClr val="F26B43"/>
          </p15:clr>
        </p15:guide>
        <p15:guide id="8"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6.bin"/><Relationship Id="rId18" Type="http://schemas.openxmlformats.org/officeDocument/2006/relationships/image" Target="../media/image17.wmf"/><Relationship Id="rId3" Type="http://schemas.openxmlformats.org/officeDocument/2006/relationships/image" Target="../media/image9.wmf"/><Relationship Id="rId7" Type="http://schemas.openxmlformats.org/officeDocument/2006/relationships/image" Target="../media/image11.wmf"/><Relationship Id="rId12" Type="http://schemas.openxmlformats.org/officeDocument/2006/relationships/image" Target="../media/image14.png"/><Relationship Id="rId17" Type="http://schemas.openxmlformats.org/officeDocument/2006/relationships/oleObject" Target="../embeddings/oleObject8.bin"/><Relationship Id="rId2" Type="http://schemas.openxmlformats.org/officeDocument/2006/relationships/oleObject" Target="../embeddings/oleObject1.bin"/><Relationship Id="rId16" Type="http://schemas.openxmlformats.org/officeDocument/2006/relationships/image" Target="../media/image16.wmf"/><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oleObject" Target="../embeddings/oleObject7.bin"/><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2.wmf"/><Relationship Id="rId14"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Block Arc 52">
            <a:extLst>
              <a:ext uri="{FF2B5EF4-FFF2-40B4-BE49-F238E27FC236}">
                <a16:creationId xmlns:a16="http://schemas.microsoft.com/office/drawing/2014/main" id="{D5285F75-5ABA-478A-8F54-BD207DCE9C6D}"/>
              </a:ext>
            </a:extLst>
          </p:cNvPr>
          <p:cNvSpPr/>
          <p:nvPr/>
        </p:nvSpPr>
        <p:spPr>
          <a:xfrm flipH="1" flipV="1">
            <a:off x="10936088" y="-461555"/>
            <a:ext cx="923109" cy="923109"/>
          </a:xfrm>
          <a:prstGeom prst="blockArc">
            <a:avLst/>
          </a:prstGeom>
          <a:solidFill>
            <a:schemeClr val="accent4"/>
          </a:solidFill>
          <a:ln>
            <a:noFill/>
          </a:ln>
          <a:effectLst>
            <a:outerShdw blurRad="863600" sx="102000" sy="102000" algn="ctr" rotWithShape="0">
              <a:prstClr val="black">
                <a:alpha val="7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4" name="Block Arc 53">
            <a:extLst>
              <a:ext uri="{FF2B5EF4-FFF2-40B4-BE49-F238E27FC236}">
                <a16:creationId xmlns:a16="http://schemas.microsoft.com/office/drawing/2014/main" id="{6F304A67-8054-4B38-A2B1-DADCF6172CAB}"/>
              </a:ext>
            </a:extLst>
          </p:cNvPr>
          <p:cNvSpPr/>
          <p:nvPr/>
        </p:nvSpPr>
        <p:spPr>
          <a:xfrm flipH="1">
            <a:off x="332804" y="6396445"/>
            <a:ext cx="923109" cy="923109"/>
          </a:xfrm>
          <a:prstGeom prst="blockArc">
            <a:avLst/>
          </a:prstGeom>
          <a:solidFill>
            <a:schemeClr val="accent4"/>
          </a:solidFill>
          <a:ln>
            <a:noFill/>
          </a:ln>
          <a:effectLst>
            <a:outerShdw blurRad="863600" sx="102000" sy="102000" algn="ctr" rotWithShape="0">
              <a:prstClr val="black">
                <a:alpha val="7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4" name="图片占位符 3">
            <a:extLst>
              <a:ext uri="{FF2B5EF4-FFF2-40B4-BE49-F238E27FC236}">
                <a16:creationId xmlns:a16="http://schemas.microsoft.com/office/drawing/2014/main" id="{E0E319B0-8812-466C-ADE2-4693F3ABD80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570" r="21570"/>
          <a:stretch>
            <a:fillRect/>
          </a:stretch>
        </p:blipFill>
        <p:spPr/>
      </p:pic>
      <p:pic>
        <p:nvPicPr>
          <p:cNvPr id="11" name="图片占位符 10">
            <a:extLst>
              <a:ext uri="{FF2B5EF4-FFF2-40B4-BE49-F238E27FC236}">
                <a16:creationId xmlns:a16="http://schemas.microsoft.com/office/drawing/2014/main" id="{F3DB1CBC-9A3B-4A03-A887-87380251AEAC}"/>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1256" r="21256"/>
          <a:stretch>
            <a:fillRect/>
          </a:stretch>
        </p:blipFill>
        <p:spPr/>
      </p:pic>
      <p:pic>
        <p:nvPicPr>
          <p:cNvPr id="14" name="图片占位符 13">
            <a:extLst>
              <a:ext uri="{FF2B5EF4-FFF2-40B4-BE49-F238E27FC236}">
                <a16:creationId xmlns:a16="http://schemas.microsoft.com/office/drawing/2014/main" id="{046787D2-DFED-4A93-A637-0F5E04E55A07}"/>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21256" r="21256"/>
          <a:stretch>
            <a:fillRect/>
          </a:stretch>
        </p:blipFill>
        <p:spPr/>
      </p:pic>
      <p:grpSp>
        <p:nvGrpSpPr>
          <p:cNvPr id="29" name="组合 28">
            <a:extLst>
              <a:ext uri="{FF2B5EF4-FFF2-40B4-BE49-F238E27FC236}">
                <a16:creationId xmlns:a16="http://schemas.microsoft.com/office/drawing/2014/main" id="{F96BB689-23A2-46AD-9BC0-FD1E0C82F29E}"/>
              </a:ext>
            </a:extLst>
          </p:cNvPr>
          <p:cNvGrpSpPr/>
          <p:nvPr/>
        </p:nvGrpSpPr>
        <p:grpSpPr>
          <a:xfrm>
            <a:off x="528302" y="2496162"/>
            <a:ext cx="6579508" cy="2229399"/>
            <a:chOff x="6147269" y="2971366"/>
            <a:chExt cx="5753040" cy="1949358"/>
          </a:xfrm>
        </p:grpSpPr>
        <p:grpSp>
          <p:nvGrpSpPr>
            <p:cNvPr id="30" name="组合 29">
              <a:extLst>
                <a:ext uri="{FF2B5EF4-FFF2-40B4-BE49-F238E27FC236}">
                  <a16:creationId xmlns:a16="http://schemas.microsoft.com/office/drawing/2014/main" id="{DC2581E0-0A8A-44B0-8FA3-1DF31F4189F8}"/>
                </a:ext>
              </a:extLst>
            </p:cNvPr>
            <p:cNvGrpSpPr/>
            <p:nvPr/>
          </p:nvGrpSpPr>
          <p:grpSpPr>
            <a:xfrm>
              <a:off x="6147269" y="3488491"/>
              <a:ext cx="5753040" cy="1432233"/>
              <a:chOff x="-4714868" y="2267556"/>
              <a:chExt cx="5753040" cy="1432233"/>
            </a:xfrm>
          </p:grpSpPr>
          <p:sp>
            <p:nvSpPr>
              <p:cNvPr id="42" name="矩形: 圆角 41">
                <a:extLst>
                  <a:ext uri="{FF2B5EF4-FFF2-40B4-BE49-F238E27FC236}">
                    <a16:creationId xmlns:a16="http://schemas.microsoft.com/office/drawing/2014/main" id="{64836F49-4B86-4E6F-B043-97346702E338}"/>
                  </a:ext>
                </a:extLst>
              </p:cNvPr>
              <p:cNvSpPr/>
              <p:nvPr/>
            </p:nvSpPr>
            <p:spPr>
              <a:xfrm>
                <a:off x="-4648332" y="3345066"/>
                <a:ext cx="3562392" cy="354723"/>
              </a:xfrm>
              <a:prstGeom prst="roundRect">
                <a:avLst>
                  <a:gd name="adj" fmla="val 50000"/>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讲解人：</a:t>
                </a:r>
                <a:r>
                  <a:rPr lang="en-US" altLang="zh-CN">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xippt  </a:t>
                </a:r>
                <a:r>
                  <a:rPr lang="zh-CN" altLang="en-US">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时间：</a:t>
                </a:r>
                <a:r>
                  <a:rPr lang="en-US" altLang="zh-CN">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2020.5.25</a:t>
                </a:r>
                <a:endParaRPr lang="en-US" altLang="zh-CN" dirty="0">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43" name="组合 42">
                <a:extLst>
                  <a:ext uri="{FF2B5EF4-FFF2-40B4-BE49-F238E27FC236}">
                    <a16:creationId xmlns:a16="http://schemas.microsoft.com/office/drawing/2014/main" id="{63D9EA67-6504-4B92-A5ED-3532B3F3B0AA}"/>
                  </a:ext>
                </a:extLst>
              </p:cNvPr>
              <p:cNvGrpSpPr/>
              <p:nvPr/>
            </p:nvGrpSpPr>
            <p:grpSpPr>
              <a:xfrm>
                <a:off x="-4714868" y="2267556"/>
                <a:ext cx="5753040" cy="834115"/>
                <a:chOff x="-4714868" y="2267556"/>
                <a:chExt cx="5753040" cy="834115"/>
              </a:xfrm>
            </p:grpSpPr>
            <p:sp>
              <p:nvSpPr>
                <p:cNvPr id="44" name="文本框 43">
                  <a:extLst>
                    <a:ext uri="{FF2B5EF4-FFF2-40B4-BE49-F238E27FC236}">
                      <a16:creationId xmlns:a16="http://schemas.microsoft.com/office/drawing/2014/main" id="{6A7979AD-019D-4A62-8BEA-21706D2F0485}"/>
                    </a:ext>
                  </a:extLst>
                </p:cNvPr>
                <p:cNvSpPr txBox="1"/>
                <p:nvPr/>
              </p:nvSpPr>
              <p:spPr>
                <a:xfrm>
                  <a:off x="-4714868" y="2808615"/>
                  <a:ext cx="5637642" cy="293056"/>
                </a:xfrm>
                <a:prstGeom prst="rect">
                  <a:avLst/>
                </a:prstGeom>
                <a:noFill/>
              </p:spPr>
              <p:txBody>
                <a:bodyPr wrap="square" rtlCol="0">
                  <a:spAutoFit/>
                </a:bodyPr>
                <a:lstStyle/>
                <a:p>
                  <a:pPr algn="dist">
                    <a:lnSpc>
                      <a:spcPct val="150000"/>
                    </a:lnSpc>
                  </a:pPr>
                  <a:r>
                    <a:rPr lang="en-US" altLang="zh-CN" sz="1200" dirty="0">
                      <a:solidFill>
                        <a:schemeClr val="tx1">
                          <a:lumMod val="65000"/>
                          <a:lumOff val="35000"/>
                        </a:schemeClr>
                      </a:solidFill>
                      <a:latin typeface="Arial" panose="020B0604020202020204" pitchFamily="34" charset="0"/>
                      <a:ea typeface="思源黑体 CN Regular" panose="020B0500000000000000" pitchFamily="34" charset="-122"/>
                      <a:cs typeface="+mn-ea"/>
                      <a:sym typeface="Arial" panose="020B0604020202020204" pitchFamily="34" charset="0"/>
                    </a:rPr>
                    <a:t>MENTAL HEALTH COUNSELING PPT</a:t>
                  </a:r>
                </a:p>
              </p:txBody>
            </p:sp>
            <p:cxnSp>
              <p:nvCxnSpPr>
                <p:cNvPr id="45" name="直接连接符 44">
                  <a:extLst>
                    <a:ext uri="{FF2B5EF4-FFF2-40B4-BE49-F238E27FC236}">
                      <a16:creationId xmlns:a16="http://schemas.microsoft.com/office/drawing/2014/main" id="{9EEAE74A-75F1-4183-9803-C3D7D9C2130E}"/>
                    </a:ext>
                  </a:extLst>
                </p:cNvPr>
                <p:cNvCxnSpPr>
                  <a:cxnSpLocks/>
                </p:cNvCxnSpPr>
                <p:nvPr/>
              </p:nvCxnSpPr>
              <p:spPr>
                <a:xfrm>
                  <a:off x="-4634728" y="2789746"/>
                  <a:ext cx="555750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6" name="文本占位符 19">
                  <a:extLst>
                    <a:ext uri="{FF2B5EF4-FFF2-40B4-BE49-F238E27FC236}">
                      <a16:creationId xmlns:a16="http://schemas.microsoft.com/office/drawing/2014/main" id="{A910648C-AB94-473D-9D48-A163FAA6B2BE}"/>
                    </a:ext>
                  </a:extLst>
                </p:cNvPr>
                <p:cNvSpPr txBox="1"/>
                <p:nvPr/>
              </p:nvSpPr>
              <p:spPr>
                <a:xfrm>
                  <a:off x="-4708756" y="2267556"/>
                  <a:ext cx="5746928" cy="4356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3600" b="1" dirty="0">
                      <a:solidFill>
                        <a:srgbClr val="EC7016"/>
                      </a:solidFill>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sz="3600" b="1" dirty="0">
                      <a:solidFill>
                        <a:srgbClr val="EC7016"/>
                      </a:solidFill>
                      <a:latin typeface="Arial" panose="020B0604020202020204" pitchFamily="34" charset="0"/>
                      <a:ea typeface="思源黑体 CN Regular" panose="020B0500000000000000" pitchFamily="34" charset="-122"/>
                      <a:cs typeface="+mn-ea"/>
                      <a:sym typeface="Arial" panose="020B0604020202020204" pitchFamily="34" charset="0"/>
                    </a:rPr>
                    <a:t>4</a:t>
                  </a:r>
                  <a:r>
                    <a:rPr lang="zh-CN" altLang="en-US" sz="3600" b="1" dirty="0">
                      <a:solidFill>
                        <a:srgbClr val="EC7016"/>
                      </a:solidFill>
                      <a:latin typeface="Arial" panose="020B0604020202020204" pitchFamily="34" charset="0"/>
                      <a:ea typeface="思源黑体 CN Regular" panose="020B0500000000000000" pitchFamily="34" charset="-122"/>
                      <a:cs typeface="+mn-ea"/>
                      <a:sym typeface="Arial" panose="020B0604020202020204" pitchFamily="34" charset="0"/>
                    </a:rPr>
                    <a:t>节 概率波与不确定性关系</a:t>
                  </a:r>
                </a:p>
              </p:txBody>
            </p:sp>
          </p:grpSp>
        </p:grpSp>
        <p:sp>
          <p:nvSpPr>
            <p:cNvPr id="41" name="文本占位符 20">
              <a:extLst>
                <a:ext uri="{FF2B5EF4-FFF2-40B4-BE49-F238E27FC236}">
                  <a16:creationId xmlns:a16="http://schemas.microsoft.com/office/drawing/2014/main" id="{6B6B7A7C-94B8-4963-8061-F69BAFA18F9A}"/>
                </a:ext>
              </a:extLst>
            </p:cNvPr>
            <p:cNvSpPr txBox="1"/>
            <p:nvPr/>
          </p:nvSpPr>
          <p:spPr>
            <a:xfrm>
              <a:off x="6147269" y="2971366"/>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17</a:t>
              </a:r>
              <a:r>
                <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章  波粒二象性</a:t>
              </a:r>
            </a:p>
          </p:txBody>
        </p:sp>
      </p:grpSp>
      <p:sp>
        <p:nvSpPr>
          <p:cNvPr id="47" name="矩形 46">
            <a:extLst>
              <a:ext uri="{FF2B5EF4-FFF2-40B4-BE49-F238E27FC236}">
                <a16:creationId xmlns:a16="http://schemas.microsoft.com/office/drawing/2014/main" id="{9B1B3C09-67BD-43A5-AFAB-F0C79195E7D8}"/>
              </a:ext>
            </a:extLst>
          </p:cNvPr>
          <p:cNvSpPr/>
          <p:nvPr/>
        </p:nvSpPr>
        <p:spPr>
          <a:xfrm>
            <a:off x="-1667968" y="324651"/>
            <a:ext cx="4062342" cy="300975"/>
          </a:xfrm>
          <a:prstGeom prst="rect">
            <a:avLst/>
          </a:prstGeom>
          <a:solidFill>
            <a:schemeClr val="accent3">
              <a:lumMod val="75000"/>
            </a:schemeClr>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lvl="0" algn="r" defTabSz="1151890" latinLnBrk="1">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a:t>
            </a:r>
            <a:r>
              <a:rPr lang="zh-CN" altLang="en-US" sz="1200" kern="0" spc="300" dirty="0">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版高中物理选修</a:t>
            </a:r>
            <a:r>
              <a:rPr kumimoji="0" lang="en-US" altLang="zh-CN"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3-5</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1623245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p:nvPr/>
        </p:nvSpPr>
        <p:spPr>
          <a:xfrm>
            <a:off x="1065954" y="1409101"/>
            <a:ext cx="10059247" cy="3415807"/>
          </a:xfrm>
          <a:prstGeom prst="rect">
            <a:avLst/>
          </a:prstGeom>
          <a:noFill/>
          <a:ln w="9525">
            <a:noFill/>
          </a:ln>
        </p:spPr>
        <p:txBody>
          <a:bodyPr wrap="square" anchor="ctr">
            <a:spAutoFit/>
          </a:bodyPr>
          <a:lstStyle/>
          <a:p>
            <a:pPr defTabSz="1219170">
              <a:lnSpc>
                <a:spcPct val="200000"/>
              </a:lnSpc>
            </a:pPr>
            <a:r>
              <a:rPr lang="en-US" altLang="zh-CN"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a:t>
            </a:r>
            <a:r>
              <a:rPr lang="en-US" altLang="zh-CN" sz="2800" b="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r>
              <a:rPr lang="zh-CN" altLang="en-US" sz="2800" b="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物理学中把光波叫做</a:t>
            </a:r>
            <a:r>
              <a:rPr lang="zh-CN" altLang="en-US" sz="2800" b="1" kern="0" dirty="0">
                <a:solidFill>
                  <a:srgbClr val="EC7016"/>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概率波</a:t>
            </a:r>
            <a:r>
              <a:rPr lang="zh-CN" altLang="en-US" sz="2800" b="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概率表征某一事物出现的可能性。</a:t>
            </a:r>
          </a:p>
          <a:p>
            <a:pPr defTabSz="1219170">
              <a:lnSpc>
                <a:spcPct val="200000"/>
              </a:lnSpc>
            </a:pPr>
            <a:r>
              <a:rPr lang="zh-CN" altLang="en-US" sz="2800" b="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经过长期的探索，人们发现：</a:t>
            </a:r>
            <a:r>
              <a:rPr lang="zh-CN" altLang="en-US" sz="2800" b="1" kern="0" dirty="0">
                <a:solidFill>
                  <a:srgbClr val="EC7016"/>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光既是一种波</a:t>
            </a:r>
            <a:r>
              <a:rPr lang="en-US" altLang="zh-CN" sz="2800" b="1" kern="0" dirty="0">
                <a:solidFill>
                  <a:srgbClr val="EC7016"/>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800" b="1" kern="0" dirty="0">
                <a:solidFill>
                  <a:srgbClr val="EC7016"/>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又是一种粒子</a:t>
            </a:r>
            <a:r>
              <a:rPr lang="en-US" altLang="zh-CN" sz="2800" b="1" kern="0" dirty="0">
                <a:solidFill>
                  <a:srgbClr val="EC7016"/>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800" b="1" kern="0" dirty="0">
                <a:solidFill>
                  <a:srgbClr val="EC7016"/>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光既表现出波动性又表现出粒子性。</a:t>
            </a:r>
          </a:p>
        </p:txBody>
      </p:sp>
      <p:sp>
        <p:nvSpPr>
          <p:cNvPr id="3" name="文本框 2">
            <a:extLst>
              <a:ext uri="{FF2B5EF4-FFF2-40B4-BE49-F238E27FC236}">
                <a16:creationId xmlns:a16="http://schemas.microsoft.com/office/drawing/2014/main" id="{41185A75-9E10-4D88-96DF-930DCD30AB28}"/>
              </a:ext>
            </a:extLst>
          </p:cNvPr>
          <p:cNvSpPr txBox="1"/>
          <p:nvPr/>
        </p:nvSpPr>
        <p:spPr>
          <a:xfrm>
            <a:off x="1807029" y="369102"/>
            <a:ext cx="223651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二、概率波</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
                                          </p:val>
                                        </p:tav>
                                        <p:tav tm="100000">
                                          <p:val>
                                            <p:strVal val="#ppt_w"/>
                                          </p:val>
                                        </p:tav>
                                      </p:tavLst>
                                    </p:anim>
                                    <p:anim calcmode="lin" valueType="num">
                                      <p:cBhvr>
                                        <p:cTn id="8" dur="500" fill="hold"/>
                                        <p:tgtEl>
                                          <p:spTgt spid="23556"/>
                                        </p:tgtEl>
                                        <p:attrNameLst>
                                          <p:attrName>ppt_h</p:attrName>
                                        </p:attrNameLst>
                                      </p:cBhvr>
                                      <p:tavLst>
                                        <p:tav tm="0">
                                          <p:val>
                                            <p:fltVal val="0"/>
                                          </p:val>
                                        </p:tav>
                                        <p:tav tm="100000">
                                          <p:val>
                                            <p:strVal val="#ppt_h"/>
                                          </p:val>
                                        </p:tav>
                                      </p:tavLst>
                                    </p:anim>
                                    <p:animEffect transition="in" filter="fade">
                                      <p:cBhvr>
                                        <p:cTn id="9"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p:nvPr/>
        </p:nvSpPr>
        <p:spPr>
          <a:xfrm>
            <a:off x="1039740" y="1482781"/>
            <a:ext cx="8799955" cy="475708"/>
          </a:xfrm>
          <a:prstGeom prst="rect">
            <a:avLst/>
          </a:prstGeom>
          <a:noFill/>
          <a:ln w="9525">
            <a:noFill/>
          </a:ln>
        </p:spPr>
        <p:txBody>
          <a:bodyPr anchor="ctr">
            <a:spAutoFit/>
          </a:bodyPr>
          <a:lstStyle/>
          <a:p>
            <a:pPr defTabSz="1219170">
              <a:lnSpc>
                <a:spcPct val="110000"/>
              </a:lnSpc>
            </a:pPr>
            <a:r>
              <a:rPr lang="en-US" altLang="zh-CN" sz="2400" b="1" kern="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a:t>
            </a:r>
            <a:r>
              <a:rPr lang="zh-CN" altLang="en-US" sz="2400" b="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光的波动性与粒子性是不同条件下的表现：</a:t>
            </a:r>
          </a:p>
        </p:txBody>
      </p:sp>
      <p:sp>
        <p:nvSpPr>
          <p:cNvPr id="122883" name="Rectangle 3"/>
          <p:cNvSpPr/>
          <p:nvPr/>
        </p:nvSpPr>
        <p:spPr>
          <a:xfrm>
            <a:off x="900854" y="2185816"/>
            <a:ext cx="9486900" cy="531107"/>
          </a:xfrm>
          <a:prstGeom prst="rect">
            <a:avLst/>
          </a:prstGeom>
          <a:noFill/>
          <a:ln w="9525">
            <a:noFill/>
          </a:ln>
        </p:spPr>
        <p:txBody>
          <a:bodyPr wrap="square">
            <a:spAutoFit/>
          </a:bodyPr>
          <a:lstStyle/>
          <a:p>
            <a:pPr defTabSz="1219170">
              <a:lnSpc>
                <a:spcPct val="130000"/>
              </a:lnSpc>
            </a:pPr>
            <a:r>
              <a:rPr lang="zh-CN" altLang="en-US" sz="2400" b="1" kern="0" dirty="0">
                <a:solidFill>
                  <a:srgbClr val="EC7016"/>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altLang="zh-CN" sz="2400" b="1" kern="0" dirty="0">
                <a:solidFill>
                  <a:srgbClr val="EC7016"/>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lang="zh-CN" altLang="en-US" sz="2400" b="1" kern="0" dirty="0">
                <a:solidFill>
                  <a:srgbClr val="EC7016"/>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）大量光子行为显示波动性；个别光子行为显示粒子性；</a:t>
            </a:r>
          </a:p>
        </p:txBody>
      </p:sp>
      <p:sp>
        <p:nvSpPr>
          <p:cNvPr id="122884" name="Rectangle 4"/>
          <p:cNvSpPr/>
          <p:nvPr/>
        </p:nvSpPr>
        <p:spPr>
          <a:xfrm>
            <a:off x="900854" y="2678696"/>
            <a:ext cx="10136293" cy="531107"/>
          </a:xfrm>
          <a:prstGeom prst="rect">
            <a:avLst/>
          </a:prstGeom>
          <a:noFill/>
          <a:ln w="9525">
            <a:noFill/>
          </a:ln>
        </p:spPr>
        <p:txBody>
          <a:bodyPr wrap="square">
            <a:spAutoFit/>
          </a:bodyPr>
          <a:lstStyle/>
          <a:p>
            <a:pPr defTabSz="1219170">
              <a:lnSpc>
                <a:spcPct val="130000"/>
              </a:lnSpc>
            </a:pPr>
            <a:r>
              <a:rPr lang="zh-CN" altLang="en-US" sz="2400" b="1" kern="0" dirty="0">
                <a:solidFill>
                  <a:srgbClr val="EC7016"/>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altLang="zh-CN" sz="2400" b="1" kern="0" dirty="0">
                <a:solidFill>
                  <a:srgbClr val="EC7016"/>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lang="zh-CN" altLang="en-US" sz="2400" b="1" kern="0" dirty="0">
                <a:solidFill>
                  <a:srgbClr val="EC7016"/>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）光的波长越长，波动性越强；光的波长越短，粒子性越强。</a:t>
            </a:r>
          </a:p>
        </p:txBody>
      </p:sp>
      <p:sp>
        <p:nvSpPr>
          <p:cNvPr id="5" name="文本框 4">
            <a:extLst>
              <a:ext uri="{FF2B5EF4-FFF2-40B4-BE49-F238E27FC236}">
                <a16:creationId xmlns:a16="http://schemas.microsoft.com/office/drawing/2014/main" id="{E2EF37D5-8C71-4280-A5E1-EB00518D2643}"/>
              </a:ext>
            </a:extLst>
          </p:cNvPr>
          <p:cNvSpPr txBox="1"/>
          <p:nvPr/>
        </p:nvSpPr>
        <p:spPr>
          <a:xfrm>
            <a:off x="1807029" y="369102"/>
            <a:ext cx="223651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二、概率波</a:t>
            </a:r>
          </a:p>
        </p:txBody>
      </p:sp>
      <p:sp>
        <p:nvSpPr>
          <p:cNvPr id="6" name="Rectangle 4">
            <a:extLst>
              <a:ext uri="{FF2B5EF4-FFF2-40B4-BE49-F238E27FC236}">
                <a16:creationId xmlns:a16="http://schemas.microsoft.com/office/drawing/2014/main" id="{737DD9B4-81EA-4CD3-8831-0DA961B27214}"/>
              </a:ext>
            </a:extLst>
          </p:cNvPr>
          <p:cNvSpPr/>
          <p:nvPr/>
        </p:nvSpPr>
        <p:spPr>
          <a:xfrm>
            <a:off x="993141" y="3702684"/>
            <a:ext cx="9857740" cy="2617833"/>
          </a:xfrm>
          <a:prstGeom prst="rect">
            <a:avLst/>
          </a:prstGeom>
          <a:noFill/>
          <a:ln w="9525">
            <a:noFill/>
          </a:ln>
        </p:spPr>
        <p:txBody>
          <a:bodyPr wrap="square" anchor="ctr">
            <a:spAutoFit/>
          </a:bodyPr>
          <a:lstStyle/>
          <a:p>
            <a:pPr defTabSz="1219170"/>
            <a:r>
              <a:rPr lang="zh-CN" altLang="en-US" sz="2400" b="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４</a:t>
            </a:r>
            <a:r>
              <a:rPr lang="en-US" altLang="zh-CN" sz="2400" b="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400" b="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概率波对物质波的双缝干涉现象的解释：</a:t>
            </a:r>
          </a:p>
          <a:p>
            <a:pPr defTabSz="1219170"/>
            <a:r>
              <a:rPr lang="zh-CN" altLang="en-US" sz="2400" b="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p>
          <a:p>
            <a:pPr defTabSz="1219170"/>
            <a:r>
              <a:rPr lang="en-US" altLang="zh-CN" sz="2400" b="1" kern="0" dirty="0">
                <a:solidFill>
                  <a:srgbClr val="EC7016"/>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lang="zh-CN" altLang="en-US" sz="2400" b="1" kern="0" dirty="0">
                <a:solidFill>
                  <a:srgbClr val="EC7016"/>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对于电子和其他微观粒子，由于同样具有波粒二象性，所以与它们相联系的物质波也是概率波。</a:t>
            </a:r>
          </a:p>
          <a:p>
            <a:pPr defTabSz="1219170">
              <a:lnSpc>
                <a:spcPct val="150000"/>
              </a:lnSpc>
            </a:pPr>
            <a:r>
              <a:rPr lang="en-US" altLang="zh-CN" sz="2400" b="1" kern="0" dirty="0">
                <a:solidFill>
                  <a:srgbClr val="EC7016"/>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lang="zh-CN" altLang="en-US" sz="2400" b="1" kern="0" dirty="0">
                <a:solidFill>
                  <a:srgbClr val="EC7016"/>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单个粒子位置是不确定的。对于大量粒子，这种概率分布导致确定的宏观结果。</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883"/>
                                        </p:tgtEl>
                                        <p:attrNameLst>
                                          <p:attrName>style.visibility</p:attrName>
                                        </p:attrNameLst>
                                      </p:cBhvr>
                                      <p:to>
                                        <p:strVal val="visible"/>
                                      </p:to>
                                    </p:set>
                                    <p:animEffect transition="in" filter="blinds(horizontal)">
                                      <p:cBhvr>
                                        <p:cTn id="7" dur="500"/>
                                        <p:tgtEl>
                                          <p:spTgt spid="1228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884"/>
                                        </p:tgtEl>
                                        <p:attrNameLst>
                                          <p:attrName>style.visibility</p:attrName>
                                        </p:attrNameLst>
                                      </p:cBhvr>
                                      <p:to>
                                        <p:strVal val="visible"/>
                                      </p:to>
                                    </p:set>
                                    <p:animEffect transition="in" filter="blinds(horizontal)">
                                      <p:cBhvr>
                                        <p:cTn id="12" dur="500"/>
                                        <p:tgtEl>
                                          <p:spTgt spid="12288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p:bldP spid="12288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5EB5D7B-0486-47B2-A8B0-AF7C1338898B}"/>
              </a:ext>
            </a:extLst>
          </p:cNvPr>
          <p:cNvSpPr txBox="1"/>
          <p:nvPr/>
        </p:nvSpPr>
        <p:spPr>
          <a:xfrm>
            <a:off x="1807029" y="369102"/>
            <a:ext cx="223651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二、概率波</a:t>
            </a:r>
          </a:p>
        </p:txBody>
      </p:sp>
      <p:sp>
        <p:nvSpPr>
          <p:cNvPr id="4" name="Rectangle 4">
            <a:extLst>
              <a:ext uri="{FF2B5EF4-FFF2-40B4-BE49-F238E27FC236}">
                <a16:creationId xmlns:a16="http://schemas.microsoft.com/office/drawing/2014/main" id="{4D658AC2-823A-431E-A932-AFEB9070B9D1}"/>
              </a:ext>
            </a:extLst>
          </p:cNvPr>
          <p:cNvSpPr/>
          <p:nvPr/>
        </p:nvSpPr>
        <p:spPr>
          <a:xfrm>
            <a:off x="892718" y="1322301"/>
            <a:ext cx="10626182" cy="4213398"/>
          </a:xfrm>
          <a:prstGeom prst="rect">
            <a:avLst/>
          </a:prstGeom>
          <a:noFill/>
          <a:ln w="9525">
            <a:noFill/>
          </a:ln>
        </p:spPr>
        <p:txBody>
          <a:bodyPr wrap="square" anchor="ctr">
            <a:spAutoFit/>
          </a:bodyPr>
          <a:lstStyle/>
          <a:p>
            <a:pPr defTabSz="1219170">
              <a:lnSpc>
                <a:spcPct val="250000"/>
              </a:lnSpc>
            </a:pPr>
            <a:r>
              <a:rPr lang="en-US" altLang="zh-CN" sz="2793"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a:t>
            </a:r>
            <a:r>
              <a:rPr lang="zh-CN" altLang="en-US" sz="2793"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按光子的模型，用统计观点看待单个粒子与粒子总体的联系，并将波的观点与粒子观点结合起来了，但这里的波是特殊意义的波，因而被称为“概率波”． 这种对物质波衍射与实物粒子的波粒二象性的理解，称作统计解释或概率解释。</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44D7326-3AD3-48B1-B479-B54EA82FE90E}"/>
              </a:ext>
            </a:extLst>
          </p:cNvPr>
          <p:cNvSpPr txBox="1"/>
          <p:nvPr/>
        </p:nvSpPr>
        <p:spPr>
          <a:xfrm>
            <a:off x="1807029" y="369102"/>
            <a:ext cx="7571303"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一个一个电子依次入射双缝的衍射实验：</a:t>
            </a:r>
          </a:p>
        </p:txBody>
      </p:sp>
      <p:grpSp>
        <p:nvGrpSpPr>
          <p:cNvPr id="5" name="Group 6">
            <a:extLst>
              <a:ext uri="{FF2B5EF4-FFF2-40B4-BE49-F238E27FC236}">
                <a16:creationId xmlns:a16="http://schemas.microsoft.com/office/drawing/2014/main" id="{D2BE13DE-550E-4EF5-80A9-58FB47625391}"/>
              </a:ext>
            </a:extLst>
          </p:cNvPr>
          <p:cNvGrpSpPr/>
          <p:nvPr/>
        </p:nvGrpSpPr>
        <p:grpSpPr>
          <a:xfrm>
            <a:off x="2497939" y="1501763"/>
            <a:ext cx="2850538" cy="1808814"/>
            <a:chOff x="545" y="612"/>
            <a:chExt cx="2107" cy="1337"/>
          </a:xfrm>
        </p:grpSpPr>
        <p:sp>
          <p:nvSpPr>
            <p:cNvPr id="6" name="Text Box 7">
              <a:extLst>
                <a:ext uri="{FF2B5EF4-FFF2-40B4-BE49-F238E27FC236}">
                  <a16:creationId xmlns:a16="http://schemas.microsoft.com/office/drawing/2014/main" id="{7097717E-F532-4DCD-9E53-86652C713AFC}"/>
                </a:ext>
              </a:extLst>
            </p:cNvPr>
            <p:cNvSpPr txBox="1"/>
            <p:nvPr/>
          </p:nvSpPr>
          <p:spPr>
            <a:xfrm>
              <a:off x="1068" y="1608"/>
              <a:ext cx="964" cy="341"/>
            </a:xfrm>
            <a:prstGeom prst="rect">
              <a:avLst/>
            </a:prstGeom>
            <a:noFill/>
            <a:ln w="9525">
              <a:noFill/>
            </a:ln>
          </p:spPr>
          <p:txBody>
            <a:bodyPr wrap="none">
              <a:spAutoFit/>
            </a:bodyPr>
            <a:lstStyle/>
            <a:p>
              <a:pPr algn="ctr" defTabSz="1219170">
                <a:spcBef>
                  <a:spcPct val="50000"/>
                </a:spcBef>
              </a:pPr>
              <a:r>
                <a:rPr lang="en-US" altLang="zh-CN" sz="2400" b="1"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7</a:t>
              </a:r>
              <a:r>
                <a:rPr lang="zh-CN" altLang="en-US"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个电子</a:t>
              </a:r>
            </a:p>
          </p:txBody>
        </p:sp>
        <p:pic>
          <p:nvPicPr>
            <p:cNvPr id="7" name="Picture 8" descr="29">
              <a:extLst>
                <a:ext uri="{FF2B5EF4-FFF2-40B4-BE49-F238E27FC236}">
                  <a16:creationId xmlns:a16="http://schemas.microsoft.com/office/drawing/2014/main" id="{EB23D5C0-041D-44C6-8C29-75BD649E0FC0}"/>
                </a:ext>
              </a:extLst>
            </p:cNvPr>
            <p:cNvPicPr>
              <a:picLocks noChangeAspect="1"/>
            </p:cNvPicPr>
            <p:nvPr/>
          </p:nvPicPr>
          <p:blipFill>
            <a:blip r:embed="rId2"/>
            <a:srcRect l="8340" t="13905" r="55048" b="62294"/>
            <a:stretch>
              <a:fillRect/>
            </a:stretch>
          </p:blipFill>
          <p:spPr>
            <a:xfrm>
              <a:off x="545" y="612"/>
              <a:ext cx="2107" cy="1027"/>
            </a:xfrm>
            <a:prstGeom prst="rect">
              <a:avLst/>
            </a:prstGeom>
            <a:noFill/>
            <a:ln w="9525">
              <a:noFill/>
            </a:ln>
          </p:spPr>
        </p:pic>
      </p:grpSp>
      <p:grpSp>
        <p:nvGrpSpPr>
          <p:cNvPr id="8" name="Group 9">
            <a:extLst>
              <a:ext uri="{FF2B5EF4-FFF2-40B4-BE49-F238E27FC236}">
                <a16:creationId xmlns:a16="http://schemas.microsoft.com/office/drawing/2014/main" id="{3008BF8C-7282-4D55-9A18-26D68D756D9B}"/>
              </a:ext>
            </a:extLst>
          </p:cNvPr>
          <p:cNvGrpSpPr/>
          <p:nvPr/>
        </p:nvGrpSpPr>
        <p:grpSpPr>
          <a:xfrm>
            <a:off x="6751835" y="1501763"/>
            <a:ext cx="2818070" cy="1792578"/>
            <a:chOff x="3041" y="624"/>
            <a:chExt cx="2083" cy="1325"/>
          </a:xfrm>
        </p:grpSpPr>
        <p:sp>
          <p:nvSpPr>
            <p:cNvPr id="9" name="Text Box 10">
              <a:extLst>
                <a:ext uri="{FF2B5EF4-FFF2-40B4-BE49-F238E27FC236}">
                  <a16:creationId xmlns:a16="http://schemas.microsoft.com/office/drawing/2014/main" id="{32F75798-D4AB-460D-8AED-6BD6F212D45B}"/>
                </a:ext>
              </a:extLst>
            </p:cNvPr>
            <p:cNvSpPr txBox="1"/>
            <p:nvPr/>
          </p:nvSpPr>
          <p:spPr>
            <a:xfrm>
              <a:off x="3606" y="1608"/>
              <a:ext cx="1217" cy="341"/>
            </a:xfrm>
            <a:prstGeom prst="rect">
              <a:avLst/>
            </a:prstGeom>
            <a:noFill/>
            <a:ln w="9525">
              <a:noFill/>
            </a:ln>
          </p:spPr>
          <p:txBody>
            <a:bodyPr wrap="none">
              <a:spAutoFit/>
            </a:bodyPr>
            <a:lstStyle/>
            <a:p>
              <a:pPr algn="ctr" defTabSz="1219170">
                <a:spcBef>
                  <a:spcPct val="50000"/>
                </a:spcBef>
              </a:pPr>
              <a:r>
                <a:rPr lang="en-US" altLang="zh-CN" sz="2400" b="1"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100</a:t>
              </a:r>
              <a:r>
                <a:rPr lang="zh-CN" altLang="en-US"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个电子</a:t>
              </a:r>
            </a:p>
          </p:txBody>
        </p:sp>
        <p:pic>
          <p:nvPicPr>
            <p:cNvPr id="10" name="Picture 11" descr="29">
              <a:extLst>
                <a:ext uri="{FF2B5EF4-FFF2-40B4-BE49-F238E27FC236}">
                  <a16:creationId xmlns:a16="http://schemas.microsoft.com/office/drawing/2014/main" id="{4DFC6368-5B3D-44DA-B2B2-C6865667BC2F}"/>
                </a:ext>
              </a:extLst>
            </p:cNvPr>
            <p:cNvPicPr>
              <a:picLocks noChangeAspect="1"/>
            </p:cNvPicPr>
            <p:nvPr/>
          </p:nvPicPr>
          <p:blipFill>
            <a:blip r:embed="rId2"/>
            <a:srcRect l="51294" t="13905" r="12511" b="62294"/>
            <a:stretch>
              <a:fillRect/>
            </a:stretch>
          </p:blipFill>
          <p:spPr>
            <a:xfrm>
              <a:off x="3041" y="624"/>
              <a:ext cx="2083" cy="1027"/>
            </a:xfrm>
            <a:prstGeom prst="rect">
              <a:avLst/>
            </a:prstGeom>
            <a:noFill/>
            <a:ln w="9525">
              <a:noFill/>
            </a:ln>
          </p:spPr>
        </p:pic>
      </p:grpSp>
      <p:grpSp>
        <p:nvGrpSpPr>
          <p:cNvPr id="11" name="Group 12">
            <a:extLst>
              <a:ext uri="{FF2B5EF4-FFF2-40B4-BE49-F238E27FC236}">
                <a16:creationId xmlns:a16="http://schemas.microsoft.com/office/drawing/2014/main" id="{1C235FE2-305E-4C33-BD9B-DD683F7329D5}"/>
              </a:ext>
            </a:extLst>
          </p:cNvPr>
          <p:cNvGrpSpPr/>
          <p:nvPr/>
        </p:nvGrpSpPr>
        <p:grpSpPr>
          <a:xfrm>
            <a:off x="2394009" y="3305820"/>
            <a:ext cx="2931712" cy="1769580"/>
            <a:chOff x="581" y="1985"/>
            <a:chExt cx="2167" cy="1308"/>
          </a:xfrm>
        </p:grpSpPr>
        <p:sp>
          <p:nvSpPr>
            <p:cNvPr id="12" name="Text Box 13">
              <a:extLst>
                <a:ext uri="{FF2B5EF4-FFF2-40B4-BE49-F238E27FC236}">
                  <a16:creationId xmlns:a16="http://schemas.microsoft.com/office/drawing/2014/main" id="{A47B462A-3DB4-46CD-9CBB-64D8EC6286F1}"/>
                </a:ext>
              </a:extLst>
            </p:cNvPr>
            <p:cNvSpPr txBox="1"/>
            <p:nvPr/>
          </p:nvSpPr>
          <p:spPr>
            <a:xfrm>
              <a:off x="996" y="2952"/>
              <a:ext cx="1344" cy="341"/>
            </a:xfrm>
            <a:prstGeom prst="rect">
              <a:avLst/>
            </a:prstGeom>
            <a:noFill/>
            <a:ln w="9525">
              <a:noFill/>
            </a:ln>
          </p:spPr>
          <p:txBody>
            <a:bodyPr wrap="none">
              <a:spAutoFit/>
            </a:bodyPr>
            <a:lstStyle/>
            <a:p>
              <a:pPr algn="ctr" defTabSz="1219170">
                <a:spcBef>
                  <a:spcPct val="50000"/>
                </a:spcBef>
              </a:pPr>
              <a:r>
                <a:rPr lang="en-US" altLang="zh-CN" sz="2400" b="1"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3000</a:t>
              </a:r>
              <a:r>
                <a:rPr lang="zh-CN" altLang="en-US"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个电子</a:t>
              </a:r>
            </a:p>
          </p:txBody>
        </p:sp>
        <p:pic>
          <p:nvPicPr>
            <p:cNvPr id="13" name="Picture 14" descr="29">
              <a:extLst>
                <a:ext uri="{FF2B5EF4-FFF2-40B4-BE49-F238E27FC236}">
                  <a16:creationId xmlns:a16="http://schemas.microsoft.com/office/drawing/2014/main" id="{6C4EE8C9-5D8A-4A52-900F-C567FE736799}"/>
                </a:ext>
              </a:extLst>
            </p:cNvPr>
            <p:cNvPicPr>
              <a:picLocks noChangeAspect="1"/>
            </p:cNvPicPr>
            <p:nvPr/>
          </p:nvPicPr>
          <p:blipFill>
            <a:blip r:embed="rId2"/>
            <a:srcRect l="8340" t="45886" r="54005" b="30591"/>
            <a:stretch>
              <a:fillRect/>
            </a:stretch>
          </p:blipFill>
          <p:spPr>
            <a:xfrm>
              <a:off x="581" y="1985"/>
              <a:ext cx="2167" cy="1015"/>
            </a:xfrm>
            <a:prstGeom prst="rect">
              <a:avLst/>
            </a:prstGeom>
            <a:noFill/>
            <a:ln w="9525">
              <a:noFill/>
            </a:ln>
          </p:spPr>
        </p:pic>
      </p:grpSp>
      <p:grpSp>
        <p:nvGrpSpPr>
          <p:cNvPr id="14" name="Group 15">
            <a:extLst>
              <a:ext uri="{FF2B5EF4-FFF2-40B4-BE49-F238E27FC236}">
                <a16:creationId xmlns:a16="http://schemas.microsoft.com/office/drawing/2014/main" id="{B7B86B41-DE44-4550-B09A-19882790F36D}"/>
              </a:ext>
            </a:extLst>
          </p:cNvPr>
          <p:cNvGrpSpPr/>
          <p:nvPr/>
        </p:nvGrpSpPr>
        <p:grpSpPr>
          <a:xfrm>
            <a:off x="6695201" y="3305820"/>
            <a:ext cx="3087294" cy="1720874"/>
            <a:chOff x="3113" y="1997"/>
            <a:chExt cx="2282" cy="1272"/>
          </a:xfrm>
        </p:grpSpPr>
        <p:sp>
          <p:nvSpPr>
            <p:cNvPr id="15" name="Text Box 16">
              <a:extLst>
                <a:ext uri="{FF2B5EF4-FFF2-40B4-BE49-F238E27FC236}">
                  <a16:creationId xmlns:a16="http://schemas.microsoft.com/office/drawing/2014/main" id="{80805F49-E346-497E-893E-5AD10B44EDC9}"/>
                </a:ext>
              </a:extLst>
            </p:cNvPr>
            <p:cNvSpPr txBox="1"/>
            <p:nvPr/>
          </p:nvSpPr>
          <p:spPr>
            <a:xfrm>
              <a:off x="3924" y="2928"/>
              <a:ext cx="1471" cy="341"/>
            </a:xfrm>
            <a:prstGeom prst="rect">
              <a:avLst/>
            </a:prstGeom>
            <a:noFill/>
            <a:ln w="9525">
              <a:noFill/>
            </a:ln>
          </p:spPr>
          <p:txBody>
            <a:bodyPr wrap="none">
              <a:spAutoFit/>
            </a:bodyPr>
            <a:lstStyle/>
            <a:p>
              <a:pPr algn="ctr" defTabSz="1219170">
                <a:spcBef>
                  <a:spcPct val="50000"/>
                </a:spcBef>
              </a:pPr>
              <a:r>
                <a:rPr lang="en-US" altLang="zh-CN" sz="2400" b="1"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20000</a:t>
              </a:r>
              <a:r>
                <a:rPr lang="zh-CN" altLang="en-US"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个电子</a:t>
              </a:r>
            </a:p>
          </p:txBody>
        </p:sp>
        <p:pic>
          <p:nvPicPr>
            <p:cNvPr id="16" name="Picture 17" descr="29">
              <a:extLst>
                <a:ext uri="{FF2B5EF4-FFF2-40B4-BE49-F238E27FC236}">
                  <a16:creationId xmlns:a16="http://schemas.microsoft.com/office/drawing/2014/main" id="{63E13D64-9907-4B6E-90D5-C11BEC99CFB9}"/>
                </a:ext>
              </a:extLst>
            </p:cNvPr>
            <p:cNvPicPr>
              <a:picLocks noChangeAspect="1"/>
            </p:cNvPicPr>
            <p:nvPr/>
          </p:nvPicPr>
          <p:blipFill>
            <a:blip r:embed="rId2"/>
            <a:srcRect l="52754" t="46443" r="12511" b="31425"/>
            <a:stretch>
              <a:fillRect/>
            </a:stretch>
          </p:blipFill>
          <p:spPr>
            <a:xfrm>
              <a:off x="3113" y="1997"/>
              <a:ext cx="1999" cy="955"/>
            </a:xfrm>
            <a:prstGeom prst="rect">
              <a:avLst/>
            </a:prstGeom>
            <a:noFill/>
            <a:ln w="9525">
              <a:noFill/>
            </a:ln>
          </p:spPr>
        </p:pic>
      </p:grpSp>
      <p:grpSp>
        <p:nvGrpSpPr>
          <p:cNvPr id="17" name="Group 18">
            <a:extLst>
              <a:ext uri="{FF2B5EF4-FFF2-40B4-BE49-F238E27FC236}">
                <a16:creationId xmlns:a16="http://schemas.microsoft.com/office/drawing/2014/main" id="{86F3CE84-DB07-46F5-8F98-390B10ADA9D0}"/>
              </a:ext>
            </a:extLst>
          </p:cNvPr>
          <p:cNvGrpSpPr/>
          <p:nvPr/>
        </p:nvGrpSpPr>
        <p:grpSpPr>
          <a:xfrm>
            <a:off x="4678897" y="5038174"/>
            <a:ext cx="4828460" cy="1373182"/>
            <a:chOff x="1766" y="3125"/>
            <a:chExt cx="3569" cy="1015"/>
          </a:xfrm>
        </p:grpSpPr>
        <p:sp>
          <p:nvSpPr>
            <p:cNvPr id="18" name="Text Box 19">
              <a:extLst>
                <a:ext uri="{FF2B5EF4-FFF2-40B4-BE49-F238E27FC236}">
                  <a16:creationId xmlns:a16="http://schemas.microsoft.com/office/drawing/2014/main" id="{4814052D-C8F8-477F-A76A-26C3C8E40627}"/>
                </a:ext>
              </a:extLst>
            </p:cNvPr>
            <p:cNvSpPr txBox="1"/>
            <p:nvPr/>
          </p:nvSpPr>
          <p:spPr>
            <a:xfrm>
              <a:off x="3864" y="3492"/>
              <a:ext cx="1471" cy="341"/>
            </a:xfrm>
            <a:prstGeom prst="rect">
              <a:avLst/>
            </a:prstGeom>
            <a:noFill/>
            <a:ln w="9525">
              <a:noFill/>
            </a:ln>
          </p:spPr>
          <p:txBody>
            <a:bodyPr wrap="none">
              <a:spAutoFit/>
            </a:bodyPr>
            <a:lstStyle/>
            <a:p>
              <a:pPr algn="ctr" defTabSz="1219170">
                <a:spcBef>
                  <a:spcPct val="50000"/>
                </a:spcBef>
              </a:pPr>
              <a:r>
                <a:rPr lang="en-US" altLang="zh-CN" sz="2400" b="1"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70000</a:t>
              </a:r>
              <a:r>
                <a:rPr lang="zh-CN" altLang="en-US"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个电子</a:t>
              </a:r>
            </a:p>
          </p:txBody>
        </p:sp>
        <p:pic>
          <p:nvPicPr>
            <p:cNvPr id="19" name="Picture 20" descr="29">
              <a:extLst>
                <a:ext uri="{FF2B5EF4-FFF2-40B4-BE49-F238E27FC236}">
                  <a16:creationId xmlns:a16="http://schemas.microsoft.com/office/drawing/2014/main" id="{19B21093-ED68-4C1C-8CFA-87E808527BF3}"/>
                </a:ext>
              </a:extLst>
            </p:cNvPr>
            <p:cNvPicPr>
              <a:picLocks noChangeAspect="1"/>
            </p:cNvPicPr>
            <p:nvPr/>
          </p:nvPicPr>
          <p:blipFill>
            <a:blip r:embed="rId2"/>
            <a:srcRect l="28775" t="73140" r="34406" b="3337"/>
            <a:stretch>
              <a:fillRect/>
            </a:stretch>
          </p:blipFill>
          <p:spPr>
            <a:xfrm>
              <a:off x="1766" y="3125"/>
              <a:ext cx="2119" cy="1015"/>
            </a:xfrm>
            <a:prstGeom prst="rect">
              <a:avLst/>
            </a:prstGeom>
            <a:noFill/>
            <a:ln w="9525">
              <a:noFill/>
            </a:ln>
          </p:spPr>
        </p:pic>
      </p:gr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idx="4294967295"/>
          </p:nvPr>
        </p:nvSpPr>
        <p:spPr>
          <a:xfrm>
            <a:off x="788308" y="1187677"/>
            <a:ext cx="10730592" cy="4835752"/>
          </a:xfrm>
          <a:prstGeom prst="rect">
            <a:avLst/>
          </a:prstGeom>
          <a:noFill/>
          <a:ln w="9525">
            <a:noFill/>
          </a:ln>
        </p:spPr>
        <p:txBody>
          <a:bodyPr>
            <a:normAutofit fontScale="92500" lnSpcReduction="20000"/>
          </a:bodyPr>
          <a:lstStyle/>
          <a:p>
            <a:pPr marL="0" indent="0" algn="just">
              <a:lnSpc>
                <a:spcPct val="150000"/>
              </a:lnSpc>
              <a:spcBef>
                <a:spcPct val="0"/>
              </a:spcBef>
              <a:buNone/>
            </a:pPr>
            <a:r>
              <a:rPr lang="en-US" altLang="zh-CN"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典例</a:t>
            </a:r>
            <a:r>
              <a:rPr lang="en-US" altLang="zh-CN"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lang="zh-CN" alt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物理学家做了一个有趣的双缝干涉实验：在光屏处</a:t>
            </a:r>
          </a:p>
          <a:p>
            <a:pPr marL="0" indent="0">
              <a:lnSpc>
                <a:spcPct val="150000"/>
              </a:lnSpc>
              <a:buNone/>
            </a:pPr>
            <a:r>
              <a:rPr lang="zh-CN" alt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放上照相用的底片，若减弱光的强度，使光子只能一个一个地通过狭缝。实验结果表明，如果曝光时间不太长，底片上只能出现一些不规则的点子；如果曝光时间足够长，底片上就会出现规则的干涉条纹。对这个实验结果有下列认识，其中正确的是</a:t>
            </a:r>
            <a:r>
              <a:rPr lang="en-US" altLang="zh-CN"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 </a:t>
            </a:r>
          </a:p>
          <a:p>
            <a:pPr marL="0" indent="0">
              <a:lnSpc>
                <a:spcPct val="150000"/>
              </a:lnSpc>
              <a:buNone/>
            </a:pPr>
            <a:r>
              <a:rPr lang="en-US" altLang="zh-CN"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a:t>
            </a:r>
            <a:r>
              <a:rPr lang="zh-CN" alt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．曝光时间不太长时，底片上只能出现一些不规则的</a:t>
            </a:r>
          </a:p>
          <a:p>
            <a:pPr marL="0" indent="0">
              <a:lnSpc>
                <a:spcPct val="150000"/>
              </a:lnSpc>
              <a:buNone/>
            </a:pPr>
            <a:r>
              <a:rPr lang="zh-CN" alt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点子，表现出光的波动性</a:t>
            </a:r>
          </a:p>
          <a:p>
            <a:pPr marL="0" indent="0" algn="just">
              <a:lnSpc>
                <a:spcPct val="150000"/>
              </a:lnSpc>
              <a:buNone/>
            </a:pPr>
            <a:r>
              <a:rPr lang="en-US" altLang="zh-CN"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B</a:t>
            </a:r>
            <a:r>
              <a:rPr lang="zh-CN" alt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．单个光子通过双缝后的落点可以预测</a:t>
            </a:r>
          </a:p>
          <a:p>
            <a:pPr marL="0" indent="0" algn="just">
              <a:lnSpc>
                <a:spcPct val="150000"/>
              </a:lnSpc>
              <a:buNone/>
            </a:pPr>
            <a:r>
              <a:rPr lang="en-US" altLang="zh-CN"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C</a:t>
            </a:r>
            <a:r>
              <a:rPr lang="zh-CN" alt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．只有大量光子的行为才能表现出光的粒子性</a:t>
            </a:r>
          </a:p>
          <a:p>
            <a:pPr marL="0" indent="0" algn="just">
              <a:lnSpc>
                <a:spcPct val="150000"/>
              </a:lnSpc>
              <a:buNone/>
            </a:pPr>
            <a:r>
              <a:rPr lang="en-US" altLang="zh-CN"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D</a:t>
            </a:r>
            <a:r>
              <a:rPr lang="zh-CN" alt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．干涉条纹中明亮的部分是光子到达机会</a:t>
            </a:r>
          </a:p>
        </p:txBody>
      </p:sp>
      <p:sp>
        <p:nvSpPr>
          <p:cNvPr id="21506" name="Rectangle 4"/>
          <p:cNvSpPr/>
          <p:nvPr/>
        </p:nvSpPr>
        <p:spPr>
          <a:xfrm>
            <a:off x="10475566" y="2635674"/>
            <a:ext cx="448733" cy="522131"/>
          </a:xfrm>
          <a:prstGeom prst="rect">
            <a:avLst/>
          </a:prstGeom>
          <a:noFill/>
          <a:ln w="9525">
            <a:noFill/>
          </a:ln>
        </p:spPr>
        <p:txBody>
          <a:bodyPr wrap="square">
            <a:spAutoFit/>
          </a:bodyPr>
          <a:lstStyle/>
          <a:p>
            <a:pPr defTabSz="1219170"/>
            <a:r>
              <a:rPr lang="en-US" altLang="zh-CN" sz="2793" b="1" i="1" kern="0" dirty="0">
                <a:solidFill>
                  <a:srgbClr val="FF000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D</a:t>
            </a:r>
            <a:endParaRPr lang="zh-CN" altLang="en-US" sz="2793" b="1" i="1" kern="0" dirty="0">
              <a:solidFill>
                <a:srgbClr val="FF000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p:txBody>
      </p:sp>
      <p:sp>
        <p:nvSpPr>
          <p:cNvPr id="4" name="文本框 3">
            <a:extLst>
              <a:ext uri="{FF2B5EF4-FFF2-40B4-BE49-F238E27FC236}">
                <a16:creationId xmlns:a16="http://schemas.microsoft.com/office/drawing/2014/main" id="{4E6B5DE2-E860-4AB4-B676-2DC4C3FE261B}"/>
              </a:ext>
            </a:extLst>
          </p:cNvPr>
          <p:cNvSpPr txBox="1"/>
          <p:nvPr/>
        </p:nvSpPr>
        <p:spPr>
          <a:xfrm>
            <a:off x="1807029" y="3691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典型例题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linds(horizontal)">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p:nvPr/>
        </p:nvSpPr>
        <p:spPr>
          <a:xfrm>
            <a:off x="714243" y="1263777"/>
            <a:ext cx="4028628" cy="461665"/>
          </a:xfrm>
          <a:prstGeom prst="rect">
            <a:avLst/>
          </a:prstGeom>
          <a:noFill/>
          <a:ln w="9525">
            <a:noFill/>
          </a:ln>
        </p:spPr>
        <p:txBody>
          <a:bodyPr>
            <a:spAutoFit/>
          </a:bodyPr>
          <a:lstStyle/>
          <a:p>
            <a:pPr defTabSz="1219170">
              <a:spcBef>
                <a:spcPct val="50000"/>
              </a:spcBef>
            </a:pPr>
            <a:r>
              <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１</a:t>
            </a:r>
            <a:r>
              <a:rPr lang="en-US" altLang="zh-CN" sz="2400"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a:t>
            </a:r>
            <a:r>
              <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光的单缝衍射</a:t>
            </a:r>
          </a:p>
        </p:txBody>
      </p:sp>
      <p:grpSp>
        <p:nvGrpSpPr>
          <p:cNvPr id="2" name="Group 3"/>
          <p:cNvGrpSpPr/>
          <p:nvPr/>
        </p:nvGrpSpPr>
        <p:grpSpPr>
          <a:xfrm>
            <a:off x="5177507" y="4005768"/>
            <a:ext cx="912143" cy="2128332"/>
            <a:chOff x="1152" y="2256"/>
            <a:chExt cx="576" cy="1344"/>
          </a:xfrm>
        </p:grpSpPr>
        <p:sp>
          <p:nvSpPr>
            <p:cNvPr id="22531" name="AutoShape 4"/>
            <p:cNvSpPr/>
            <p:nvPr/>
          </p:nvSpPr>
          <p:spPr>
            <a:xfrm rot="5400000">
              <a:off x="960" y="2448"/>
              <a:ext cx="960" cy="576"/>
            </a:xfrm>
            <a:prstGeom prst="parallelogram">
              <a:avLst>
                <a:gd name="adj" fmla="val 41666"/>
              </a:avLst>
            </a:prstGeom>
            <a:solidFill>
              <a:schemeClr val="accent1"/>
            </a:solidFill>
            <a:ln w="9525" cap="flat" cmpd="sng">
              <a:solidFill>
                <a:schemeClr val="accent1"/>
              </a:solidFill>
              <a:prstDash val="solid"/>
              <a:miter/>
              <a:headEnd type="none" w="med" len="med"/>
              <a:tailEnd type="none" w="med" len="med"/>
            </a:ln>
          </p:spPr>
          <p:txBody>
            <a:bodyPr wrap="none" anchor="ctr"/>
            <a:lstStyle/>
            <a:p>
              <a:pPr defTabSz="1219170"/>
              <a:endParaRPr lang="zh-CN" altLang="en-US" sz="133"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2532" name="Oval 5"/>
            <p:cNvSpPr/>
            <p:nvPr/>
          </p:nvSpPr>
          <p:spPr>
            <a:xfrm rot="-215348">
              <a:off x="1344" y="3072"/>
              <a:ext cx="192" cy="96"/>
            </a:xfrm>
            <a:prstGeom prst="ellipse">
              <a:avLst/>
            </a:prstGeom>
            <a:solidFill>
              <a:schemeClr val="accent1"/>
            </a:solidFill>
            <a:ln w="9525" cap="flat" cmpd="sng">
              <a:solidFill>
                <a:schemeClr val="accent1"/>
              </a:solidFill>
              <a:prstDash val="solid"/>
              <a:miter/>
              <a:headEnd type="none" w="med" len="med"/>
              <a:tailEnd type="none" w="med" len="med"/>
            </a:ln>
          </p:spPr>
          <p:txBody>
            <a:bodyPr wrap="none" anchor="ctr"/>
            <a:lstStyle/>
            <a:p>
              <a:pPr defTabSz="1219170"/>
              <a:endParaRPr lang="zh-CN" altLang="en-US" sz="133"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2533" name="Rectangle 6"/>
            <p:cNvSpPr/>
            <p:nvPr/>
          </p:nvSpPr>
          <p:spPr>
            <a:xfrm>
              <a:off x="1392" y="3120"/>
              <a:ext cx="96" cy="432"/>
            </a:xfrm>
            <a:prstGeom prst="rect">
              <a:avLst/>
            </a:prstGeom>
            <a:solidFill>
              <a:schemeClr val="accent1"/>
            </a:solidFill>
            <a:ln w="9525" cap="flat" cmpd="sng">
              <a:solidFill>
                <a:schemeClr val="accent1"/>
              </a:solidFill>
              <a:prstDash val="solid"/>
              <a:miter/>
              <a:headEnd type="none" w="med" len="med"/>
              <a:tailEnd type="none" w="med" len="med"/>
            </a:ln>
          </p:spPr>
          <p:txBody>
            <a:bodyPr wrap="none" anchor="ctr"/>
            <a:lstStyle/>
            <a:p>
              <a:pPr defTabSz="1219170"/>
              <a:endParaRPr lang="zh-CN" altLang="en-US" sz="133"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2534" name="Oval 7"/>
            <p:cNvSpPr/>
            <p:nvPr/>
          </p:nvSpPr>
          <p:spPr>
            <a:xfrm rot="615646">
              <a:off x="1208" y="3408"/>
              <a:ext cx="480" cy="192"/>
            </a:xfrm>
            <a:prstGeom prst="ellipse">
              <a:avLst/>
            </a:prstGeom>
            <a:solidFill>
              <a:schemeClr val="accent1"/>
            </a:solidFill>
            <a:ln w="9525" cap="flat" cmpd="sng">
              <a:solidFill>
                <a:schemeClr val="accent1"/>
              </a:solidFill>
              <a:prstDash val="solid"/>
              <a:miter/>
              <a:headEnd type="none" w="med" len="med"/>
              <a:tailEnd type="none" w="med" len="med"/>
            </a:ln>
          </p:spPr>
          <p:txBody>
            <a:bodyPr wrap="none" anchor="ctr"/>
            <a:lstStyle/>
            <a:p>
              <a:pPr defTabSz="1219170"/>
              <a:endParaRPr lang="zh-CN" altLang="en-US" sz="133"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2535" name="Oval 8"/>
            <p:cNvSpPr/>
            <p:nvPr/>
          </p:nvSpPr>
          <p:spPr>
            <a:xfrm rot="-215348">
              <a:off x="1344" y="3360"/>
              <a:ext cx="192" cy="96"/>
            </a:xfrm>
            <a:prstGeom prst="ellipse">
              <a:avLst/>
            </a:prstGeom>
            <a:solidFill>
              <a:schemeClr val="accent1"/>
            </a:solidFill>
            <a:ln w="9525" cap="flat" cmpd="sng">
              <a:solidFill>
                <a:schemeClr val="accent1"/>
              </a:solidFill>
              <a:prstDash val="solid"/>
              <a:miter/>
              <a:headEnd type="none" w="med" len="med"/>
              <a:tailEnd type="none" w="med" len="med"/>
            </a:ln>
          </p:spPr>
          <p:txBody>
            <a:bodyPr wrap="none" anchor="ctr"/>
            <a:lstStyle/>
            <a:p>
              <a:pPr defTabSz="1219170"/>
              <a:endParaRPr lang="zh-CN" altLang="en-US" sz="133"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2536" name="AutoShape 9"/>
            <p:cNvSpPr/>
            <p:nvPr/>
          </p:nvSpPr>
          <p:spPr>
            <a:xfrm rot="5400000">
              <a:off x="1160" y="2600"/>
              <a:ext cx="528" cy="317"/>
            </a:xfrm>
            <a:prstGeom prst="parallelogram">
              <a:avLst>
                <a:gd name="adj" fmla="val 41640"/>
              </a:avLst>
            </a:prstGeom>
            <a:solidFill>
              <a:schemeClr val="hlink"/>
            </a:solidFill>
            <a:ln w="9525" cap="flat" cmpd="sng">
              <a:solidFill>
                <a:schemeClr val="hlink"/>
              </a:solidFill>
              <a:prstDash val="solid"/>
              <a:miter/>
              <a:headEnd type="none" w="med" len="med"/>
              <a:tailEnd type="none" w="med" len="med"/>
            </a:ln>
          </p:spPr>
          <p:txBody>
            <a:bodyPr wrap="none" anchor="ctr"/>
            <a:lstStyle/>
            <a:p>
              <a:pPr defTabSz="1219170"/>
              <a:endParaRPr lang="zh-CN" altLang="en-US" sz="133"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2537" name="Line 10"/>
            <p:cNvSpPr/>
            <p:nvPr/>
          </p:nvSpPr>
          <p:spPr>
            <a:xfrm>
              <a:off x="1584" y="2832"/>
              <a:ext cx="96" cy="48"/>
            </a:xfrm>
            <a:prstGeom prst="line">
              <a:avLst/>
            </a:prstGeom>
            <a:ln w="38100" cap="flat" cmpd="sng">
              <a:solidFill>
                <a:schemeClr val="bg2"/>
              </a:solidFill>
              <a:prstDash val="solid"/>
              <a:miter/>
              <a:headEnd type="none" w="med" len="med"/>
              <a:tailEnd type="non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2538" name="Line 11"/>
            <p:cNvSpPr/>
            <p:nvPr/>
          </p:nvSpPr>
          <p:spPr>
            <a:xfrm>
              <a:off x="1680" y="2736"/>
              <a:ext cx="0" cy="240"/>
            </a:xfrm>
            <a:prstGeom prst="line">
              <a:avLst/>
            </a:prstGeom>
            <a:ln w="9525" cap="flat" cmpd="sng">
              <a:solidFill>
                <a:schemeClr val="bg2"/>
              </a:solidFill>
              <a:prstDash val="solid"/>
              <a:miter/>
              <a:headEnd type="none" w="med" len="med"/>
              <a:tailEnd type="non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2539" name="Line 12"/>
            <p:cNvSpPr/>
            <p:nvPr/>
          </p:nvSpPr>
          <p:spPr>
            <a:xfrm>
              <a:off x="1440" y="2640"/>
              <a:ext cx="0" cy="288"/>
            </a:xfrm>
            <a:prstGeom prst="line">
              <a:avLst/>
            </a:prstGeom>
            <a:ln w="57150" cap="flat" cmpd="sng">
              <a:solidFill>
                <a:schemeClr val="tx1"/>
              </a:solidFill>
              <a:prstDash val="solid"/>
              <a:miter/>
              <a:headEnd type="none" w="med" len="med"/>
              <a:tailEnd type="non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3" name="Group 13"/>
          <p:cNvGrpSpPr/>
          <p:nvPr/>
        </p:nvGrpSpPr>
        <p:grpSpPr>
          <a:xfrm>
            <a:off x="3733281" y="4613863"/>
            <a:ext cx="760119" cy="608095"/>
            <a:chOff x="576" y="2784"/>
            <a:chExt cx="480" cy="384"/>
          </a:xfrm>
        </p:grpSpPr>
        <p:sp>
          <p:nvSpPr>
            <p:cNvPr id="22541" name="Line 14"/>
            <p:cNvSpPr/>
            <p:nvPr/>
          </p:nvSpPr>
          <p:spPr>
            <a:xfrm>
              <a:off x="576" y="2784"/>
              <a:ext cx="480" cy="0"/>
            </a:xfrm>
            <a:prstGeom prst="line">
              <a:avLst/>
            </a:prstGeom>
            <a:ln w="9525" cap="flat" cmpd="sng">
              <a:solidFill>
                <a:schemeClr val="tx1"/>
              </a:solidFill>
              <a:prstDash val="dash"/>
              <a:miter/>
              <a:headEnd type="none" w="med" len="med"/>
              <a:tailEnd type="stealth" w="lg"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2542" name="Line 15"/>
            <p:cNvSpPr/>
            <p:nvPr/>
          </p:nvSpPr>
          <p:spPr>
            <a:xfrm>
              <a:off x="576" y="2976"/>
              <a:ext cx="480" cy="0"/>
            </a:xfrm>
            <a:prstGeom prst="line">
              <a:avLst/>
            </a:prstGeom>
            <a:ln w="9525" cap="flat" cmpd="sng">
              <a:solidFill>
                <a:schemeClr val="tx1"/>
              </a:solidFill>
              <a:prstDash val="dash"/>
              <a:miter/>
              <a:headEnd type="none" w="med" len="med"/>
              <a:tailEnd type="stealth" w="lg"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2543" name="Line 16"/>
            <p:cNvSpPr/>
            <p:nvPr/>
          </p:nvSpPr>
          <p:spPr>
            <a:xfrm>
              <a:off x="576" y="3168"/>
              <a:ext cx="480" cy="0"/>
            </a:xfrm>
            <a:prstGeom prst="line">
              <a:avLst/>
            </a:prstGeom>
            <a:ln w="9525" cap="flat" cmpd="sng">
              <a:solidFill>
                <a:schemeClr val="tx1"/>
              </a:solidFill>
              <a:prstDash val="dash"/>
              <a:miter/>
              <a:headEnd type="none" w="med" len="med"/>
              <a:tailEnd type="stealth" w="lg"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4" name="Group 17"/>
          <p:cNvGrpSpPr/>
          <p:nvPr/>
        </p:nvGrpSpPr>
        <p:grpSpPr>
          <a:xfrm>
            <a:off x="3733281" y="4613863"/>
            <a:ext cx="760119" cy="608095"/>
            <a:chOff x="576" y="2784"/>
            <a:chExt cx="480" cy="384"/>
          </a:xfrm>
        </p:grpSpPr>
        <p:sp>
          <p:nvSpPr>
            <p:cNvPr id="22545" name="Line 18"/>
            <p:cNvSpPr/>
            <p:nvPr/>
          </p:nvSpPr>
          <p:spPr>
            <a:xfrm>
              <a:off x="576" y="2784"/>
              <a:ext cx="480" cy="0"/>
            </a:xfrm>
            <a:prstGeom prst="line">
              <a:avLst/>
            </a:prstGeom>
            <a:ln w="9525" cap="flat" cmpd="sng">
              <a:solidFill>
                <a:srgbClr val="CC0000"/>
              </a:solidFill>
              <a:prstDash val="dash"/>
              <a:miter/>
              <a:headEnd type="none" w="med" len="med"/>
              <a:tailEnd type="stealth" w="lg"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2546" name="Line 19"/>
            <p:cNvSpPr/>
            <p:nvPr/>
          </p:nvSpPr>
          <p:spPr>
            <a:xfrm>
              <a:off x="576" y="2976"/>
              <a:ext cx="480" cy="0"/>
            </a:xfrm>
            <a:prstGeom prst="line">
              <a:avLst/>
            </a:prstGeom>
            <a:ln w="9525" cap="flat" cmpd="sng">
              <a:solidFill>
                <a:srgbClr val="CC0000"/>
              </a:solidFill>
              <a:prstDash val="dash"/>
              <a:miter/>
              <a:headEnd type="none" w="med" len="med"/>
              <a:tailEnd type="stealth" w="lg"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2547" name="Line 20"/>
            <p:cNvSpPr/>
            <p:nvPr/>
          </p:nvSpPr>
          <p:spPr>
            <a:xfrm>
              <a:off x="576" y="3168"/>
              <a:ext cx="480" cy="0"/>
            </a:xfrm>
            <a:prstGeom prst="line">
              <a:avLst/>
            </a:prstGeom>
            <a:ln w="9525" cap="flat" cmpd="sng">
              <a:solidFill>
                <a:srgbClr val="CC0000"/>
              </a:solidFill>
              <a:prstDash val="dash"/>
              <a:miter/>
              <a:headEnd type="none" w="med" len="med"/>
              <a:tailEnd type="stealth" w="lg"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5" name="Group 21"/>
          <p:cNvGrpSpPr/>
          <p:nvPr/>
        </p:nvGrpSpPr>
        <p:grpSpPr>
          <a:xfrm>
            <a:off x="3809293" y="4613863"/>
            <a:ext cx="760119" cy="608095"/>
            <a:chOff x="576" y="2784"/>
            <a:chExt cx="480" cy="384"/>
          </a:xfrm>
        </p:grpSpPr>
        <p:sp>
          <p:nvSpPr>
            <p:cNvPr id="22549" name="Line 22"/>
            <p:cNvSpPr/>
            <p:nvPr/>
          </p:nvSpPr>
          <p:spPr>
            <a:xfrm>
              <a:off x="576" y="2784"/>
              <a:ext cx="480" cy="0"/>
            </a:xfrm>
            <a:prstGeom prst="line">
              <a:avLst/>
            </a:prstGeom>
            <a:ln w="50800" cap="flat" cmpd="sng">
              <a:solidFill>
                <a:srgbClr val="CC0000"/>
              </a:solidFill>
              <a:prstDash val="dash"/>
              <a:miter/>
              <a:headEnd type="none" w="med" len="med"/>
              <a:tailEnd type="stealth" w="lg"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2550" name="Line 23"/>
            <p:cNvSpPr/>
            <p:nvPr/>
          </p:nvSpPr>
          <p:spPr>
            <a:xfrm>
              <a:off x="576" y="2976"/>
              <a:ext cx="480" cy="0"/>
            </a:xfrm>
            <a:prstGeom prst="line">
              <a:avLst/>
            </a:prstGeom>
            <a:ln w="50800" cap="flat" cmpd="sng">
              <a:solidFill>
                <a:srgbClr val="CC0000"/>
              </a:solidFill>
              <a:prstDash val="dash"/>
              <a:miter/>
              <a:headEnd type="none" w="med" len="med"/>
              <a:tailEnd type="stealth" w="lg"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2551" name="Line 24"/>
            <p:cNvSpPr/>
            <p:nvPr/>
          </p:nvSpPr>
          <p:spPr>
            <a:xfrm>
              <a:off x="576" y="3168"/>
              <a:ext cx="480" cy="0"/>
            </a:xfrm>
            <a:prstGeom prst="line">
              <a:avLst/>
            </a:prstGeom>
            <a:ln w="50800" cap="flat" cmpd="sng">
              <a:solidFill>
                <a:srgbClr val="CC0000"/>
              </a:solidFill>
              <a:prstDash val="dash"/>
              <a:miter/>
              <a:headEnd type="none" w="med" len="med"/>
              <a:tailEnd type="stealth" w="lg"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6" name="Group 25"/>
          <p:cNvGrpSpPr/>
          <p:nvPr/>
        </p:nvGrpSpPr>
        <p:grpSpPr>
          <a:xfrm>
            <a:off x="6711996" y="4255974"/>
            <a:ext cx="2812439" cy="1410969"/>
            <a:chOff x="1440" y="1776"/>
            <a:chExt cx="1776" cy="891"/>
          </a:xfrm>
        </p:grpSpPr>
        <p:pic>
          <p:nvPicPr>
            <p:cNvPr id="22553" name="Picture 26" descr="Untitled-1 copy"/>
            <p:cNvPicPr>
              <a:picLocks noChangeAspect="1"/>
            </p:cNvPicPr>
            <p:nvPr/>
          </p:nvPicPr>
          <p:blipFill>
            <a:blip r:embed="rId2"/>
            <a:stretch>
              <a:fillRect/>
            </a:stretch>
          </p:blipFill>
          <p:spPr>
            <a:xfrm>
              <a:off x="1440" y="1776"/>
              <a:ext cx="1776" cy="891"/>
            </a:xfrm>
            <a:prstGeom prst="rect">
              <a:avLst/>
            </a:prstGeom>
            <a:noFill/>
            <a:ln w="9525">
              <a:noFill/>
            </a:ln>
          </p:spPr>
        </p:pic>
        <p:sp>
          <p:nvSpPr>
            <p:cNvPr id="22554" name="Line 27"/>
            <p:cNvSpPr/>
            <p:nvPr/>
          </p:nvSpPr>
          <p:spPr>
            <a:xfrm>
              <a:off x="1488" y="1776"/>
              <a:ext cx="1728" cy="384"/>
            </a:xfrm>
            <a:prstGeom prst="line">
              <a:avLst/>
            </a:prstGeom>
            <a:ln w="57150" cap="flat" cmpd="sng">
              <a:solidFill>
                <a:schemeClr val="accent1"/>
              </a:solidFill>
              <a:prstDash val="solid"/>
              <a:miter/>
              <a:headEnd type="none" w="med" len="med"/>
              <a:tailEnd type="non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2555" name="Line 28"/>
            <p:cNvSpPr/>
            <p:nvPr/>
          </p:nvSpPr>
          <p:spPr>
            <a:xfrm>
              <a:off x="1488" y="2256"/>
              <a:ext cx="1728" cy="384"/>
            </a:xfrm>
            <a:prstGeom prst="line">
              <a:avLst/>
            </a:prstGeom>
            <a:ln w="57150" cap="flat" cmpd="sng">
              <a:solidFill>
                <a:schemeClr val="accent1"/>
              </a:solidFill>
              <a:prstDash val="solid"/>
              <a:miter/>
              <a:headEnd type="none" w="med" len="med"/>
              <a:tailEnd type="non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2556" name="Line 29"/>
            <p:cNvSpPr/>
            <p:nvPr/>
          </p:nvSpPr>
          <p:spPr>
            <a:xfrm>
              <a:off x="3216" y="2160"/>
              <a:ext cx="0" cy="480"/>
            </a:xfrm>
            <a:prstGeom prst="line">
              <a:avLst/>
            </a:prstGeom>
            <a:ln w="76200" cap="flat" cmpd="sng">
              <a:solidFill>
                <a:schemeClr val="accent1"/>
              </a:solidFill>
              <a:prstDash val="solid"/>
              <a:miter/>
              <a:headEnd type="none" w="med" len="med"/>
              <a:tailEnd type="non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2557" name="Line 30"/>
            <p:cNvSpPr/>
            <p:nvPr/>
          </p:nvSpPr>
          <p:spPr>
            <a:xfrm>
              <a:off x="1488" y="1776"/>
              <a:ext cx="0" cy="480"/>
            </a:xfrm>
            <a:prstGeom prst="line">
              <a:avLst/>
            </a:prstGeom>
            <a:ln w="76200" cap="flat" cmpd="sng">
              <a:solidFill>
                <a:schemeClr val="accent1"/>
              </a:solidFill>
              <a:prstDash val="solid"/>
              <a:miter/>
              <a:headEnd type="none" w="med" len="med"/>
              <a:tailEnd type="non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56351" name="Text Box 31"/>
          <p:cNvSpPr txBox="1"/>
          <p:nvPr/>
        </p:nvSpPr>
        <p:spPr>
          <a:xfrm>
            <a:off x="2897151" y="4233804"/>
            <a:ext cx="608095" cy="1566391"/>
          </a:xfrm>
          <a:prstGeom prst="rect">
            <a:avLst/>
          </a:prstGeom>
          <a:noFill/>
          <a:ln w="9525">
            <a:noFill/>
          </a:ln>
        </p:spPr>
        <p:txBody>
          <a:bodyPr>
            <a:spAutoFit/>
          </a:bodyPr>
          <a:lstStyle/>
          <a:p>
            <a:pPr defTabSz="1219170">
              <a:spcBef>
                <a:spcPct val="50000"/>
              </a:spcBef>
            </a:pPr>
            <a:r>
              <a:rPr lang="zh-CN" altLang="en-US" sz="3193"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激光束</a:t>
            </a:r>
          </a:p>
        </p:txBody>
      </p:sp>
      <p:sp>
        <p:nvSpPr>
          <p:cNvPr id="56352" name="Text Box 32"/>
          <p:cNvSpPr txBox="1"/>
          <p:nvPr/>
        </p:nvSpPr>
        <p:spPr>
          <a:xfrm>
            <a:off x="8293992" y="5297969"/>
            <a:ext cx="456071" cy="1075038"/>
          </a:xfrm>
          <a:prstGeom prst="rect">
            <a:avLst/>
          </a:prstGeom>
          <a:noFill/>
          <a:ln w="9525">
            <a:noFill/>
          </a:ln>
        </p:spPr>
        <p:txBody>
          <a:bodyPr>
            <a:spAutoFit/>
          </a:bodyPr>
          <a:lstStyle/>
          <a:p>
            <a:pPr defTabSz="1219170">
              <a:spcBef>
                <a:spcPct val="50000"/>
              </a:spcBef>
            </a:pPr>
            <a:r>
              <a:rPr lang="zh-CN" altLang="en-US" sz="3193"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像屏</a:t>
            </a:r>
          </a:p>
        </p:txBody>
      </p:sp>
      <p:sp>
        <p:nvSpPr>
          <p:cNvPr id="56353" name="Text Box 33"/>
          <p:cNvSpPr txBox="1"/>
          <p:nvPr/>
        </p:nvSpPr>
        <p:spPr>
          <a:xfrm>
            <a:off x="641397" y="1885754"/>
            <a:ext cx="8285292" cy="461665"/>
          </a:xfrm>
          <a:prstGeom prst="rect">
            <a:avLst/>
          </a:prstGeom>
          <a:noFill/>
          <a:ln w="9525">
            <a:noFill/>
          </a:ln>
        </p:spPr>
        <p:txBody>
          <a:bodyPr>
            <a:spAutoFit/>
          </a:bodyPr>
          <a:lstStyle/>
          <a:p>
            <a:pPr defTabSz="1219170">
              <a:spcBef>
                <a:spcPct val="50000"/>
              </a:spcBef>
            </a:pPr>
            <a:r>
              <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若光子是经典粒子</a:t>
            </a:r>
            <a:r>
              <a:rPr lang="en-US" altLang="zh-CN"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a:t>
            </a:r>
            <a:r>
              <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在屏上的落点应在缝的投影之内</a:t>
            </a:r>
            <a:r>
              <a:rPr lang="en-US" altLang="zh-CN"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a:t>
            </a:r>
          </a:p>
        </p:txBody>
      </p:sp>
      <p:sp>
        <p:nvSpPr>
          <p:cNvPr id="56354" name="Text Box 34"/>
          <p:cNvSpPr txBox="1"/>
          <p:nvPr/>
        </p:nvSpPr>
        <p:spPr>
          <a:xfrm>
            <a:off x="660400" y="2382278"/>
            <a:ext cx="10858500" cy="1140505"/>
          </a:xfrm>
          <a:prstGeom prst="rect">
            <a:avLst/>
          </a:prstGeom>
          <a:noFill/>
          <a:ln w="9525">
            <a:noFill/>
          </a:ln>
        </p:spPr>
        <p:txBody>
          <a:bodyPr wrap="square">
            <a:spAutoFit/>
          </a:bodyPr>
          <a:lstStyle/>
          <a:p>
            <a:pPr defTabSz="1219170">
              <a:lnSpc>
                <a:spcPct val="150000"/>
              </a:lnSpc>
              <a:spcBef>
                <a:spcPct val="50000"/>
              </a:spcBef>
            </a:pP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由于衍射</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落点会超出单缝投影的范围</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其它粒子也一样</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说明微观粒子的运动已经不遵守牛顿运动定律</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不能同时用粒子的位置和动量来描述粒子的运动了</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p>
        </p:txBody>
      </p:sp>
      <p:sp>
        <p:nvSpPr>
          <p:cNvPr id="37" name="文本框 36">
            <a:extLst>
              <a:ext uri="{FF2B5EF4-FFF2-40B4-BE49-F238E27FC236}">
                <a16:creationId xmlns:a16="http://schemas.microsoft.com/office/drawing/2014/main" id="{A3AFF75A-8214-4BF9-88E6-3D125B130700}"/>
              </a:ext>
            </a:extLst>
          </p:cNvPr>
          <p:cNvSpPr txBox="1"/>
          <p:nvPr/>
        </p:nvSpPr>
        <p:spPr>
          <a:xfrm>
            <a:off x="1807029" y="369102"/>
            <a:ext cx="346761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三、不确定性关系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53"/>
                                        </p:tgtEl>
                                        <p:attrNameLst>
                                          <p:attrName>style.visibility</p:attrName>
                                        </p:attrNameLst>
                                      </p:cBhvr>
                                      <p:to>
                                        <p:strVal val="visible"/>
                                      </p:to>
                                    </p:set>
                                    <p:animEffect transition="in" filter="blinds(horizontal)">
                                      <p:cBhvr>
                                        <p:cTn id="12" dur="500"/>
                                        <p:tgtEl>
                                          <p:spTgt spid="563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lide(fromLeft)">
                                      <p:cBhvr>
                                        <p:cTn id="22" dur="500"/>
                                        <p:tgtEl>
                                          <p:spTgt spid="3"/>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subTnLst>
                                    <p:set>
                                      <p:cBhvr override="childStyle">
                                        <p:cTn dur="1" fill="hold" display="0" masterRel="sameClick" afterEffect="1">
                                          <p:stCondLst>
                                            <p:cond evt="end" delay="0">
                                              <p:tn val="24"/>
                                            </p:cond>
                                          </p:stCondLst>
                                        </p:cTn>
                                        <p:tgtEl>
                                          <p:spTgt spid="4"/>
                                        </p:tgtEl>
                                        <p:attrNameLst>
                                          <p:attrName>style.visibility</p:attrName>
                                        </p:attrNameLst>
                                      </p:cBhvr>
                                      <p:to>
                                        <p:strVal val="hidden"/>
                                      </p:to>
                                    </p:set>
                                  </p:sub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subTnLst>
                                    <p:set>
                                      <p:cBhvr override="childStyle">
                                        <p:cTn dur="1" fill="hold" display="0" masterRel="sameClick" afterEffect="1">
                                          <p:stCondLst>
                                            <p:cond evt="end" delay="0">
                                              <p:tn val="28"/>
                                            </p:cond>
                                          </p:stCondLst>
                                        </p:cTn>
                                        <p:tgtEl>
                                          <p:spTgt spid="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6351"/>
                                        </p:tgtEl>
                                        <p:attrNameLst>
                                          <p:attrName>style.visibility</p:attrName>
                                        </p:attrNameLst>
                                      </p:cBhvr>
                                      <p:to>
                                        <p:strVal val="visible"/>
                                      </p:to>
                                    </p:set>
                                    <p:animEffect transition="in" filter="dissolve">
                                      <p:cBhvr>
                                        <p:cTn id="35" dur="500"/>
                                        <p:tgtEl>
                                          <p:spTgt spid="5635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outVertic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56352"/>
                                        </p:tgtEl>
                                        <p:attrNameLst>
                                          <p:attrName>style.visibility</p:attrName>
                                        </p:attrNameLst>
                                      </p:cBhvr>
                                      <p:to>
                                        <p:strVal val="visible"/>
                                      </p:to>
                                    </p:set>
                                    <p:animEffect transition="in" filter="dissolve">
                                      <p:cBhvr>
                                        <p:cTn id="45" dur="500"/>
                                        <p:tgtEl>
                                          <p:spTgt spid="5635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56354"/>
                                        </p:tgtEl>
                                        <p:attrNameLst>
                                          <p:attrName>style.visibility</p:attrName>
                                        </p:attrNameLst>
                                      </p:cBhvr>
                                      <p:to>
                                        <p:strVal val="visible"/>
                                      </p:to>
                                    </p:set>
                                    <p:animEffect transition="in" filter="blinds(horizontal)">
                                      <p:cBhvr>
                                        <p:cTn id="50" dur="500"/>
                                        <p:tgtEl>
                                          <p:spTgt spid="56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51" grpId="0"/>
      <p:bldP spid="56352" grpId="0"/>
      <p:bldP spid="56353" grpId="0"/>
      <p:bldP spid="563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reeform 2"/>
          <p:cNvSpPr/>
          <p:nvPr/>
        </p:nvSpPr>
        <p:spPr>
          <a:xfrm>
            <a:off x="5139811" y="2796683"/>
            <a:ext cx="47508" cy="608095"/>
          </a:xfrm>
          <a:custGeom>
            <a:avLst/>
            <a:gdLst/>
            <a:ahLst/>
            <a:cxnLst>
              <a:cxn ang="0">
                <a:pos x="0" y="0"/>
              </a:cxn>
              <a:cxn ang="0">
                <a:pos x="0" y="609600"/>
              </a:cxn>
              <a:cxn ang="0">
                <a:pos x="47625" y="533400"/>
              </a:cxn>
              <a:cxn ang="0">
                <a:pos x="47625" y="0"/>
              </a:cxn>
              <a:cxn ang="0">
                <a:pos x="0" y="0"/>
              </a:cxn>
            </a:cxnLst>
            <a:rect l="0" t="0" r="0" b="0"/>
            <a:pathLst>
              <a:path w="48" h="768">
                <a:moveTo>
                  <a:pt x="0" y="0"/>
                </a:moveTo>
                <a:lnTo>
                  <a:pt x="0" y="768"/>
                </a:lnTo>
                <a:lnTo>
                  <a:pt x="48" y="672"/>
                </a:lnTo>
                <a:lnTo>
                  <a:pt x="48" y="0"/>
                </a:lnTo>
                <a:lnTo>
                  <a:pt x="0" y="0"/>
                </a:lnTo>
                <a:close/>
              </a:path>
            </a:pathLst>
          </a:custGeom>
          <a:solidFill>
            <a:schemeClr val="accent1"/>
          </a:solidFill>
          <a:ln w="9525" cap="flat" cmpd="sng">
            <a:solidFill>
              <a:schemeClr val="tx1"/>
            </a:solidFill>
            <a:prstDash val="solid"/>
            <a:round/>
            <a:headEnd type="none" w="med" len="med"/>
            <a:tailEnd type="none" w="med" len="med"/>
          </a:ln>
        </p:spPr>
        <p:txBody>
          <a:bodyPr/>
          <a:lstStyle/>
          <a:p>
            <a:pPr defTabSz="1219170"/>
            <a:endParaRPr lang="zh-CN" altLang="en-US" sz="133" kern="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57347" name="Freeform 3"/>
          <p:cNvSpPr/>
          <p:nvPr/>
        </p:nvSpPr>
        <p:spPr>
          <a:xfrm flipV="1">
            <a:off x="5139811" y="3946363"/>
            <a:ext cx="47508" cy="608095"/>
          </a:xfrm>
          <a:custGeom>
            <a:avLst/>
            <a:gdLst/>
            <a:ahLst/>
            <a:cxnLst>
              <a:cxn ang="0">
                <a:pos x="0" y="0"/>
              </a:cxn>
              <a:cxn ang="0">
                <a:pos x="0" y="609600"/>
              </a:cxn>
              <a:cxn ang="0">
                <a:pos x="47625" y="533400"/>
              </a:cxn>
              <a:cxn ang="0">
                <a:pos x="47625" y="0"/>
              </a:cxn>
              <a:cxn ang="0">
                <a:pos x="0" y="0"/>
              </a:cxn>
            </a:cxnLst>
            <a:rect l="0" t="0" r="0" b="0"/>
            <a:pathLst>
              <a:path w="48" h="768">
                <a:moveTo>
                  <a:pt x="0" y="0"/>
                </a:moveTo>
                <a:lnTo>
                  <a:pt x="0" y="768"/>
                </a:lnTo>
                <a:lnTo>
                  <a:pt x="48" y="672"/>
                </a:lnTo>
                <a:lnTo>
                  <a:pt x="48" y="0"/>
                </a:lnTo>
                <a:lnTo>
                  <a:pt x="0" y="0"/>
                </a:lnTo>
                <a:close/>
              </a:path>
            </a:pathLst>
          </a:custGeom>
          <a:solidFill>
            <a:schemeClr val="accent1"/>
          </a:solidFill>
          <a:ln w="9525" cap="flat" cmpd="sng">
            <a:solidFill>
              <a:schemeClr val="tx1"/>
            </a:solidFill>
            <a:prstDash val="solid"/>
            <a:round/>
            <a:headEnd type="none" w="med" len="med"/>
            <a:tailEnd type="none" w="med" len="med"/>
          </a:ln>
        </p:spPr>
        <p:txBody>
          <a:bodyPr/>
          <a:lstStyle/>
          <a:p>
            <a:pPr defTabSz="1219170"/>
            <a:endParaRPr lang="zh-CN" altLang="en-US" sz="133" kern="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57348" name="Line 4"/>
          <p:cNvSpPr/>
          <p:nvPr/>
        </p:nvSpPr>
        <p:spPr>
          <a:xfrm>
            <a:off x="7584858" y="2475216"/>
            <a:ext cx="0" cy="2432379"/>
          </a:xfrm>
          <a:prstGeom prst="line">
            <a:avLst/>
          </a:prstGeom>
          <a:ln w="19050" cap="flat" cmpd="sng">
            <a:solidFill>
              <a:schemeClr val="tx1"/>
            </a:solidFill>
            <a:prstDash val="solid"/>
            <a:headEnd type="none" w="med" len="med"/>
            <a:tailEnd type="none" w="med"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7349" name="Rectangle 5" descr="宽上对角线"/>
          <p:cNvSpPr/>
          <p:nvPr/>
        </p:nvSpPr>
        <p:spPr>
          <a:xfrm>
            <a:off x="7584859" y="2475216"/>
            <a:ext cx="144105" cy="2432379"/>
          </a:xfrm>
          <a:prstGeom prst="rect">
            <a:avLst/>
          </a:prstGeom>
          <a:pattFill prst="wdUpDiag">
            <a:fgClr>
              <a:srgbClr val="C0C0C0"/>
            </a:fgClr>
            <a:bgClr>
              <a:schemeClr val="bg1"/>
            </a:bgClr>
          </a:pattFill>
          <a:ln w="19050">
            <a:noFill/>
          </a:ln>
        </p:spPr>
        <p:txBody>
          <a:bodyPr wrap="none" anchor="ctr"/>
          <a:lstStyle/>
          <a:p>
            <a:pPr defTabSz="1219170"/>
            <a:endParaRPr lang="zh-CN" altLang="en-US" sz="2793"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grpSp>
        <p:nvGrpSpPr>
          <p:cNvPr id="2" name="Group 6"/>
          <p:cNvGrpSpPr/>
          <p:nvPr/>
        </p:nvGrpSpPr>
        <p:grpSpPr>
          <a:xfrm>
            <a:off x="4420865" y="3013634"/>
            <a:ext cx="641349" cy="1355545"/>
            <a:chOff x="3024" y="1274"/>
            <a:chExt cx="405" cy="856"/>
          </a:xfrm>
        </p:grpSpPr>
        <p:sp>
          <p:nvSpPr>
            <p:cNvPr id="23558" name="Line 7"/>
            <p:cNvSpPr/>
            <p:nvPr/>
          </p:nvSpPr>
          <p:spPr>
            <a:xfrm>
              <a:off x="3034" y="1411"/>
              <a:ext cx="395" cy="0"/>
            </a:xfrm>
            <a:prstGeom prst="line">
              <a:avLst/>
            </a:prstGeom>
            <a:ln w="19050" cap="flat" cmpd="sng">
              <a:solidFill>
                <a:srgbClr val="FF9900"/>
              </a:solidFill>
              <a:prstDash val="solid"/>
              <a:headEnd type="none" w="med" len="med"/>
              <a:tailEnd type="stealth" w="med"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559" name="Line 8"/>
            <p:cNvSpPr/>
            <p:nvPr/>
          </p:nvSpPr>
          <p:spPr>
            <a:xfrm flipV="1">
              <a:off x="3024" y="1554"/>
              <a:ext cx="405" cy="0"/>
            </a:xfrm>
            <a:prstGeom prst="line">
              <a:avLst/>
            </a:prstGeom>
            <a:ln w="19050" cap="flat" cmpd="sng">
              <a:solidFill>
                <a:srgbClr val="FF9900"/>
              </a:solidFill>
              <a:prstDash val="solid"/>
              <a:headEnd type="none" w="med" len="med"/>
              <a:tailEnd type="stealth" w="med"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560" name="Line 9"/>
            <p:cNvSpPr/>
            <p:nvPr/>
          </p:nvSpPr>
          <p:spPr>
            <a:xfrm>
              <a:off x="3034" y="1987"/>
              <a:ext cx="395" cy="0"/>
            </a:xfrm>
            <a:prstGeom prst="line">
              <a:avLst/>
            </a:prstGeom>
            <a:ln w="19050" cap="flat" cmpd="sng">
              <a:solidFill>
                <a:srgbClr val="FF9900"/>
              </a:solidFill>
              <a:prstDash val="solid"/>
              <a:headEnd type="none" w="med" len="med"/>
              <a:tailEnd type="stealth" w="med"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561" name="Line 10"/>
            <p:cNvSpPr/>
            <p:nvPr/>
          </p:nvSpPr>
          <p:spPr>
            <a:xfrm>
              <a:off x="3034" y="1834"/>
              <a:ext cx="395" cy="0"/>
            </a:xfrm>
            <a:prstGeom prst="line">
              <a:avLst/>
            </a:prstGeom>
            <a:ln w="19050" cap="flat" cmpd="sng">
              <a:solidFill>
                <a:srgbClr val="FF9900"/>
              </a:solidFill>
              <a:prstDash val="solid"/>
              <a:headEnd type="none" w="med" len="med"/>
              <a:tailEnd type="stealth" w="med"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562" name="Line 11"/>
            <p:cNvSpPr/>
            <p:nvPr/>
          </p:nvSpPr>
          <p:spPr>
            <a:xfrm>
              <a:off x="3034" y="1680"/>
              <a:ext cx="395" cy="6"/>
            </a:xfrm>
            <a:prstGeom prst="line">
              <a:avLst/>
            </a:prstGeom>
            <a:ln w="19050" cap="flat" cmpd="sng">
              <a:solidFill>
                <a:srgbClr val="FF9900"/>
              </a:solidFill>
              <a:prstDash val="solid"/>
              <a:headEnd type="none" w="med" len="med"/>
              <a:tailEnd type="stealth" w="med"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563" name="Line 12"/>
            <p:cNvSpPr/>
            <p:nvPr/>
          </p:nvSpPr>
          <p:spPr>
            <a:xfrm>
              <a:off x="3034" y="1274"/>
              <a:ext cx="395" cy="0"/>
            </a:xfrm>
            <a:prstGeom prst="line">
              <a:avLst/>
            </a:prstGeom>
            <a:ln w="19050" cap="flat" cmpd="sng">
              <a:solidFill>
                <a:srgbClr val="FF9900"/>
              </a:solidFill>
              <a:prstDash val="solid"/>
              <a:headEnd type="none" w="med" len="med"/>
              <a:tailEnd type="stealth" w="med"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564" name="Line 13"/>
            <p:cNvSpPr/>
            <p:nvPr/>
          </p:nvSpPr>
          <p:spPr>
            <a:xfrm>
              <a:off x="3034" y="2130"/>
              <a:ext cx="395" cy="0"/>
            </a:xfrm>
            <a:prstGeom prst="line">
              <a:avLst/>
            </a:prstGeom>
            <a:ln w="19050" cap="flat" cmpd="sng">
              <a:solidFill>
                <a:srgbClr val="FF9900"/>
              </a:solidFill>
              <a:prstDash val="solid"/>
              <a:headEnd type="none" w="med" len="med"/>
              <a:tailEnd type="stealth" w="med"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3" name="Group 14"/>
          <p:cNvGrpSpPr/>
          <p:nvPr/>
        </p:nvGrpSpPr>
        <p:grpSpPr>
          <a:xfrm>
            <a:off x="5212656" y="3083311"/>
            <a:ext cx="2359535" cy="1236777"/>
            <a:chOff x="3652" y="1296"/>
            <a:chExt cx="1490" cy="781"/>
          </a:xfrm>
        </p:grpSpPr>
        <p:sp>
          <p:nvSpPr>
            <p:cNvPr id="23566" name="Line 15"/>
            <p:cNvSpPr/>
            <p:nvPr/>
          </p:nvSpPr>
          <p:spPr>
            <a:xfrm flipV="1">
              <a:off x="3655" y="1296"/>
              <a:ext cx="1487" cy="383"/>
            </a:xfrm>
            <a:prstGeom prst="line">
              <a:avLst/>
            </a:prstGeom>
            <a:ln w="19050" cap="flat" cmpd="sng">
              <a:solidFill>
                <a:schemeClr val="accent2"/>
              </a:solidFill>
              <a:prstDash val="solid"/>
              <a:headEnd type="none" w="med" len="med"/>
              <a:tailEnd type="non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567" name="Line 16"/>
            <p:cNvSpPr/>
            <p:nvPr/>
          </p:nvSpPr>
          <p:spPr>
            <a:xfrm>
              <a:off x="3652" y="1694"/>
              <a:ext cx="1487" cy="383"/>
            </a:xfrm>
            <a:prstGeom prst="line">
              <a:avLst/>
            </a:prstGeom>
            <a:ln w="19050" cap="flat" cmpd="sng">
              <a:solidFill>
                <a:schemeClr val="accent2"/>
              </a:solidFill>
              <a:prstDash val="solid"/>
              <a:headEnd type="none" w="med" len="med"/>
              <a:tailEnd type="non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57361" name="Freeform 17"/>
          <p:cNvSpPr/>
          <p:nvPr/>
        </p:nvSpPr>
        <p:spPr>
          <a:xfrm>
            <a:off x="6512774" y="2475216"/>
            <a:ext cx="1165515" cy="2432379"/>
          </a:xfrm>
          <a:custGeom>
            <a:avLst/>
            <a:gdLst/>
            <a:ahLst/>
            <a:cxnLst>
              <a:cxn ang="0">
                <a:pos x="1066800" y="0"/>
              </a:cxn>
              <a:cxn ang="0">
                <a:pos x="860425" y="269875"/>
              </a:cxn>
              <a:cxn ang="0">
                <a:pos x="1025525" y="668338"/>
              </a:cxn>
              <a:cxn ang="0">
                <a:pos x="0" y="1219200"/>
              </a:cxn>
              <a:cxn ang="0">
                <a:pos x="1025525" y="1762125"/>
              </a:cxn>
              <a:cxn ang="0">
                <a:pos x="860425" y="2138363"/>
              </a:cxn>
              <a:cxn ang="0">
                <a:pos x="1066800" y="2438400"/>
              </a:cxn>
            </a:cxnLst>
            <a:rect l="0" t="0" r="0" b="0"/>
            <a:pathLst>
              <a:path w="736" h="1536">
                <a:moveTo>
                  <a:pt x="672" y="0"/>
                </a:moveTo>
                <a:cubicBezTo>
                  <a:pt x="650" y="28"/>
                  <a:pt x="546" y="100"/>
                  <a:pt x="542" y="170"/>
                </a:cubicBezTo>
                <a:cubicBezTo>
                  <a:pt x="538" y="240"/>
                  <a:pt x="736" y="321"/>
                  <a:pt x="646" y="421"/>
                </a:cubicBezTo>
                <a:cubicBezTo>
                  <a:pt x="556" y="521"/>
                  <a:pt x="0" y="653"/>
                  <a:pt x="0" y="768"/>
                </a:cubicBezTo>
                <a:cubicBezTo>
                  <a:pt x="0" y="883"/>
                  <a:pt x="556" y="1014"/>
                  <a:pt x="646" y="1110"/>
                </a:cubicBezTo>
                <a:cubicBezTo>
                  <a:pt x="736" y="1206"/>
                  <a:pt x="538" y="1276"/>
                  <a:pt x="542" y="1347"/>
                </a:cubicBezTo>
                <a:cubicBezTo>
                  <a:pt x="546" y="1418"/>
                  <a:pt x="645" y="1497"/>
                  <a:pt x="672" y="1536"/>
                </a:cubicBezTo>
              </a:path>
            </a:pathLst>
          </a:custGeom>
          <a:noFill/>
          <a:ln w="19050" cap="flat" cmpd="sng">
            <a:solidFill>
              <a:schemeClr val="tx1"/>
            </a:solidFill>
            <a:prstDash val="solid"/>
            <a:round/>
            <a:headEnd type="none" w="med" len="med"/>
            <a:tailEnd type="none" w="med" len="med"/>
          </a:ln>
        </p:spPr>
        <p:txBody>
          <a:bodyPr/>
          <a:lstStyle/>
          <a:p>
            <a:pPr defTabSz="1219170"/>
            <a:endParaRPr lang="zh-CN" altLang="en-US" sz="133" kern="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grpSp>
        <p:nvGrpSpPr>
          <p:cNvPr id="4" name="Group 18"/>
          <p:cNvGrpSpPr/>
          <p:nvPr/>
        </p:nvGrpSpPr>
        <p:grpSpPr>
          <a:xfrm>
            <a:off x="5059048" y="1860154"/>
            <a:ext cx="3331853" cy="2210679"/>
            <a:chOff x="3561" y="524"/>
            <a:chExt cx="2104" cy="1396"/>
          </a:xfrm>
        </p:grpSpPr>
        <p:graphicFrame>
          <p:nvGraphicFramePr>
            <p:cNvPr id="23570" name="Object 19"/>
            <p:cNvGraphicFramePr>
              <a:graphicFrameLocks noChangeAspect="1"/>
            </p:cNvGraphicFramePr>
            <p:nvPr/>
          </p:nvGraphicFramePr>
          <p:xfrm>
            <a:off x="3657" y="1744"/>
            <a:ext cx="159" cy="176"/>
          </p:xfrm>
          <a:graphic>
            <a:graphicData uri="http://schemas.openxmlformats.org/presentationml/2006/ole">
              <mc:AlternateContent xmlns:mc="http://schemas.openxmlformats.org/markup-compatibility/2006">
                <mc:Choice xmlns:v="urn:schemas-microsoft-com:vml" Requires="v">
                  <p:oleObj r:id="rId2" imgW="254000" imgH="279400" progId="Equation.3">
                    <p:embed/>
                  </p:oleObj>
                </mc:Choice>
                <mc:Fallback>
                  <p:oleObj r:id="rId2" imgW="254000" imgH="279400" progId="Equation.3">
                    <p:embed/>
                    <p:pic>
                      <p:nvPicPr>
                        <p:cNvPr id="23570" name="Object 19"/>
                        <p:cNvPicPr/>
                        <p:nvPr/>
                      </p:nvPicPr>
                      <p:blipFill>
                        <a:blip r:embed="rId3"/>
                        <a:stretch>
                          <a:fillRect/>
                        </a:stretch>
                      </p:blipFill>
                      <p:spPr>
                        <a:xfrm>
                          <a:off x="3657" y="1744"/>
                          <a:ext cx="159" cy="176"/>
                        </a:xfrm>
                        <a:prstGeom prst="rect">
                          <a:avLst/>
                        </a:prstGeom>
                        <a:noFill/>
                        <a:ln w="38100">
                          <a:noFill/>
                          <a:miter/>
                        </a:ln>
                      </p:spPr>
                    </p:pic>
                  </p:oleObj>
                </mc:Fallback>
              </mc:AlternateContent>
            </a:graphicData>
          </a:graphic>
        </p:graphicFrame>
        <p:grpSp>
          <p:nvGrpSpPr>
            <p:cNvPr id="23571" name="Group 20"/>
            <p:cNvGrpSpPr/>
            <p:nvPr/>
          </p:nvGrpSpPr>
          <p:grpSpPr>
            <a:xfrm>
              <a:off x="3561" y="524"/>
              <a:ext cx="2104" cy="1201"/>
              <a:chOff x="3360" y="524"/>
              <a:chExt cx="2104" cy="1201"/>
            </a:xfrm>
          </p:grpSpPr>
          <p:sp>
            <p:nvSpPr>
              <p:cNvPr id="23572" name="Line 21"/>
              <p:cNvSpPr/>
              <p:nvPr/>
            </p:nvSpPr>
            <p:spPr>
              <a:xfrm flipV="1">
                <a:off x="3360" y="1680"/>
                <a:ext cx="1915" cy="0"/>
              </a:xfrm>
              <a:prstGeom prst="line">
                <a:avLst/>
              </a:prstGeom>
              <a:ln w="19050" cap="flat" cmpd="sng">
                <a:solidFill>
                  <a:schemeClr val="tx1"/>
                </a:solidFill>
                <a:prstDash val="solid"/>
                <a:headEnd type="none" w="med" len="med"/>
                <a:tailEnd type="stealth" w="med"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573" name="Line 22"/>
              <p:cNvSpPr/>
              <p:nvPr/>
            </p:nvSpPr>
            <p:spPr>
              <a:xfrm flipV="1">
                <a:off x="3504" y="720"/>
                <a:ext cx="0" cy="959"/>
              </a:xfrm>
              <a:prstGeom prst="line">
                <a:avLst/>
              </a:prstGeom>
              <a:ln w="19050" cap="flat" cmpd="sng">
                <a:solidFill>
                  <a:schemeClr val="tx1"/>
                </a:solidFill>
                <a:prstDash val="solid"/>
                <a:headEnd type="none" w="med" len="med"/>
                <a:tailEnd type="stealth" w="med"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aphicFrame>
            <p:nvGraphicFramePr>
              <p:cNvPr id="23574" name="Object 23"/>
              <p:cNvGraphicFramePr>
                <a:graphicFrameLocks noChangeAspect="1"/>
              </p:cNvGraphicFramePr>
              <p:nvPr/>
            </p:nvGraphicFramePr>
            <p:xfrm>
              <a:off x="3512" y="524"/>
              <a:ext cx="80" cy="88"/>
            </p:xfrm>
            <a:graphic>
              <a:graphicData uri="http://schemas.openxmlformats.org/presentationml/2006/ole">
                <mc:AlternateContent xmlns:mc="http://schemas.openxmlformats.org/markup-compatibility/2006">
                  <mc:Choice xmlns:v="urn:schemas-microsoft-com:vml" Requires="v">
                    <p:oleObj r:id="rId4" imgW="127000" imgH="139700" progId="Equation.3">
                      <p:embed/>
                    </p:oleObj>
                  </mc:Choice>
                  <mc:Fallback>
                    <p:oleObj r:id="rId4" imgW="127000" imgH="139700" progId="Equation.3">
                      <p:embed/>
                      <p:pic>
                        <p:nvPicPr>
                          <p:cNvPr id="23574" name="Object 23"/>
                          <p:cNvPicPr/>
                          <p:nvPr/>
                        </p:nvPicPr>
                        <p:blipFill>
                          <a:blip r:embed="rId5"/>
                          <a:stretch>
                            <a:fillRect/>
                          </a:stretch>
                        </p:blipFill>
                        <p:spPr>
                          <a:xfrm>
                            <a:off x="3512" y="524"/>
                            <a:ext cx="80" cy="88"/>
                          </a:xfrm>
                          <a:prstGeom prst="rect">
                            <a:avLst/>
                          </a:prstGeom>
                          <a:noFill/>
                          <a:ln w="38100">
                            <a:noFill/>
                            <a:miter/>
                          </a:ln>
                        </p:spPr>
                      </p:pic>
                    </p:oleObj>
                  </mc:Fallback>
                </mc:AlternateContent>
              </a:graphicData>
            </a:graphic>
          </p:graphicFrame>
          <p:graphicFrame>
            <p:nvGraphicFramePr>
              <p:cNvPr id="23575" name="Object 24"/>
              <p:cNvGraphicFramePr>
                <a:graphicFrameLocks noChangeAspect="1"/>
              </p:cNvGraphicFramePr>
              <p:nvPr/>
            </p:nvGraphicFramePr>
            <p:xfrm>
              <a:off x="5376" y="1621"/>
              <a:ext cx="88" cy="104"/>
            </p:xfrm>
            <a:graphic>
              <a:graphicData uri="http://schemas.openxmlformats.org/presentationml/2006/ole">
                <mc:AlternateContent xmlns:mc="http://schemas.openxmlformats.org/markup-compatibility/2006">
                  <mc:Choice xmlns:v="urn:schemas-microsoft-com:vml" Requires="v">
                    <p:oleObj r:id="rId6" imgW="139700" imgH="165100" progId="Equation.3">
                      <p:embed/>
                    </p:oleObj>
                  </mc:Choice>
                  <mc:Fallback>
                    <p:oleObj r:id="rId6" imgW="139700" imgH="165100" progId="Equation.3">
                      <p:embed/>
                      <p:pic>
                        <p:nvPicPr>
                          <p:cNvPr id="23575" name="Object 24"/>
                          <p:cNvPicPr/>
                          <p:nvPr/>
                        </p:nvPicPr>
                        <p:blipFill>
                          <a:blip r:embed="rId7"/>
                          <a:stretch>
                            <a:fillRect/>
                          </a:stretch>
                        </p:blipFill>
                        <p:spPr>
                          <a:xfrm>
                            <a:off x="5376" y="1621"/>
                            <a:ext cx="88" cy="104"/>
                          </a:xfrm>
                          <a:prstGeom prst="rect">
                            <a:avLst/>
                          </a:prstGeom>
                          <a:noFill/>
                          <a:ln w="38100">
                            <a:noFill/>
                            <a:miter/>
                          </a:ln>
                        </p:spPr>
                      </p:pic>
                    </p:oleObj>
                  </mc:Fallback>
                </mc:AlternateContent>
              </a:graphicData>
            </a:graphic>
          </p:graphicFrame>
        </p:grpSp>
      </p:grpSp>
      <p:grpSp>
        <p:nvGrpSpPr>
          <p:cNvPr id="6" name="Group 25"/>
          <p:cNvGrpSpPr/>
          <p:nvPr/>
        </p:nvGrpSpPr>
        <p:grpSpPr>
          <a:xfrm>
            <a:off x="5600632" y="3026301"/>
            <a:ext cx="519415" cy="666688"/>
            <a:chOff x="3897" y="1260"/>
            <a:chExt cx="328" cy="421"/>
          </a:xfrm>
        </p:grpSpPr>
        <p:sp>
          <p:nvSpPr>
            <p:cNvPr id="23577" name="Arc 26"/>
            <p:cNvSpPr/>
            <p:nvPr/>
          </p:nvSpPr>
          <p:spPr>
            <a:xfrm>
              <a:off x="3897" y="1563"/>
              <a:ext cx="192" cy="118"/>
            </a:xfrm>
            <a:custGeom>
              <a:avLst/>
              <a:gdLst/>
              <a:ahLst/>
              <a:cxnLst>
                <a:cxn ang="0">
                  <a:pos x="1" y="0"/>
                </a:cxn>
                <a:cxn ang="0">
                  <a:pos x="2" y="1"/>
                </a:cxn>
                <a:cxn ang="0">
                  <a:pos x="0" y="1"/>
                </a:cxn>
              </a:cxnLst>
              <a:rect l="0" t="0" r="0" b="0"/>
              <a:pathLst>
                <a:path w="21600" h="13286" fill="none">
                  <a:moveTo>
                    <a:pt x="17030" y="0"/>
                  </a:moveTo>
                  <a:cubicBezTo>
                    <a:pt x="19991" y="3795"/>
                    <a:pt x="21600" y="8471"/>
                    <a:pt x="21600" y="13286"/>
                  </a:cubicBezTo>
                </a:path>
                <a:path w="21600" h="13286" stroke="0">
                  <a:moveTo>
                    <a:pt x="17030" y="0"/>
                  </a:moveTo>
                  <a:cubicBezTo>
                    <a:pt x="19991" y="3795"/>
                    <a:pt x="21600" y="8471"/>
                    <a:pt x="21600" y="13286"/>
                  </a:cubicBezTo>
                  <a:lnTo>
                    <a:pt x="0" y="13286"/>
                  </a:lnTo>
                  <a:lnTo>
                    <a:pt x="17030" y="0"/>
                  </a:lnTo>
                  <a:close/>
                </a:path>
              </a:pathLst>
            </a:custGeom>
            <a:noFill/>
            <a:ln w="19050" cap="flat" cmpd="sng">
              <a:solidFill>
                <a:schemeClr val="tx1"/>
              </a:solidFill>
              <a:prstDash val="solid"/>
              <a:round/>
              <a:headEnd type="none" w="med" len="med"/>
              <a:tailEnd type="none" w="med" len="med"/>
            </a:ln>
          </p:spPr>
          <p:txBody>
            <a:bodyPr/>
            <a:lstStyle/>
            <a:p>
              <a:pPr defTabSz="1219170"/>
              <a:endParaRPr lang="zh-CN" altLang="en-US" sz="133" kern="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graphicFrame>
          <p:nvGraphicFramePr>
            <p:cNvPr id="23578" name="Object 27"/>
            <p:cNvGraphicFramePr>
              <a:graphicFrameLocks noChangeAspect="1"/>
            </p:cNvGraphicFramePr>
            <p:nvPr/>
          </p:nvGraphicFramePr>
          <p:xfrm>
            <a:off x="4137" y="1260"/>
            <a:ext cx="88" cy="104"/>
          </p:xfrm>
          <a:graphic>
            <a:graphicData uri="http://schemas.openxmlformats.org/presentationml/2006/ole">
              <mc:AlternateContent xmlns:mc="http://schemas.openxmlformats.org/markup-compatibility/2006">
                <mc:Choice xmlns:v="urn:schemas-microsoft-com:vml" Requires="v">
                  <p:oleObj r:id="rId8" imgW="139700" imgH="165100" progId="Equation.3">
                    <p:embed/>
                  </p:oleObj>
                </mc:Choice>
                <mc:Fallback>
                  <p:oleObj r:id="rId8" imgW="139700" imgH="165100" progId="Equation.3">
                    <p:embed/>
                    <p:pic>
                      <p:nvPicPr>
                        <p:cNvPr id="23578" name="Object 27"/>
                        <p:cNvPicPr/>
                        <p:nvPr/>
                      </p:nvPicPr>
                      <p:blipFill>
                        <a:blip r:embed="rId9"/>
                        <a:stretch>
                          <a:fillRect/>
                        </a:stretch>
                      </p:blipFill>
                      <p:spPr>
                        <a:xfrm>
                          <a:off x="4137" y="1260"/>
                          <a:ext cx="88" cy="104"/>
                        </a:xfrm>
                        <a:prstGeom prst="rect">
                          <a:avLst/>
                        </a:prstGeom>
                        <a:noFill/>
                        <a:ln w="38100">
                          <a:noFill/>
                          <a:miter/>
                        </a:ln>
                      </p:spPr>
                    </p:pic>
                  </p:oleObj>
                </mc:Fallback>
              </mc:AlternateContent>
            </a:graphicData>
          </a:graphic>
        </p:graphicFrame>
      </p:grpSp>
      <p:graphicFrame>
        <p:nvGraphicFramePr>
          <p:cNvPr id="57372" name="Object 28"/>
          <p:cNvGraphicFramePr>
            <a:graphicFrameLocks noChangeAspect="1"/>
          </p:cNvGraphicFramePr>
          <p:nvPr>
            <p:extLst>
              <p:ext uri="{D42A27DB-BD31-4B8C-83A1-F6EECF244321}">
                <p14:modId xmlns:p14="http://schemas.microsoft.com/office/powerpoint/2010/main" val="1217952265"/>
              </p:ext>
            </p:extLst>
          </p:nvPr>
        </p:nvGraphicFramePr>
        <p:xfrm>
          <a:off x="4841148" y="3582296"/>
          <a:ext cx="266041" cy="140621"/>
        </p:xfrm>
        <a:graphic>
          <a:graphicData uri="http://schemas.openxmlformats.org/presentationml/2006/ole">
            <mc:AlternateContent xmlns:mc="http://schemas.openxmlformats.org/markup-compatibility/2006">
              <mc:Choice xmlns:v="urn:schemas-microsoft-com:vml" Requires="v">
                <p:oleObj r:id="rId10" imgW="127000" imgH="139700" progId="Equation.3">
                  <p:embed/>
                </p:oleObj>
              </mc:Choice>
              <mc:Fallback>
                <p:oleObj r:id="rId10" imgW="127000" imgH="139700" progId="Equation.3">
                  <p:embed/>
                  <p:pic>
                    <p:nvPicPr>
                      <p:cNvPr id="57372" name="Object 28"/>
                      <p:cNvPicPr/>
                      <p:nvPr/>
                    </p:nvPicPr>
                    <p:blipFill>
                      <a:blip r:embed="rId11"/>
                      <a:stretch>
                        <a:fillRect/>
                      </a:stretch>
                    </p:blipFill>
                    <p:spPr>
                      <a:xfrm>
                        <a:off x="4841148" y="3582296"/>
                        <a:ext cx="266041" cy="140621"/>
                      </a:xfrm>
                      <a:prstGeom prst="rect">
                        <a:avLst/>
                      </a:prstGeom>
                      <a:noFill/>
                      <a:ln w="38100">
                        <a:noFill/>
                        <a:miter/>
                      </a:ln>
                    </p:spPr>
                  </p:pic>
                </p:oleObj>
              </mc:Fallback>
            </mc:AlternateContent>
          </a:graphicData>
        </a:graphic>
      </p:graphicFrame>
      <p:sp>
        <p:nvSpPr>
          <p:cNvPr id="57373" name="Line 29"/>
          <p:cNvSpPr/>
          <p:nvPr/>
        </p:nvSpPr>
        <p:spPr>
          <a:xfrm flipH="1">
            <a:off x="4978285" y="3444366"/>
            <a:ext cx="1583" cy="482992"/>
          </a:xfrm>
          <a:prstGeom prst="line">
            <a:avLst/>
          </a:prstGeom>
          <a:ln w="19050" cap="flat" cmpd="sng">
            <a:solidFill>
              <a:schemeClr val="tx1"/>
            </a:solidFill>
            <a:prstDash val="solid"/>
            <a:headEnd type="stealth" w="med" len="lg"/>
            <a:tailEnd type="stealth" w="med"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7374" name="Line 30"/>
          <p:cNvSpPr/>
          <p:nvPr/>
        </p:nvSpPr>
        <p:spPr>
          <a:xfrm>
            <a:off x="4843681" y="3444366"/>
            <a:ext cx="261291" cy="0"/>
          </a:xfrm>
          <a:prstGeom prst="line">
            <a:avLst/>
          </a:prstGeom>
          <a:ln w="19050" cap="flat" cmpd="sng">
            <a:solidFill>
              <a:schemeClr val="tx1"/>
            </a:solidFill>
            <a:prstDash val="solid"/>
            <a:headEnd type="none" w="med" len="med"/>
            <a:tailEnd type="none" w="med"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7375" name="Line 31"/>
          <p:cNvSpPr/>
          <p:nvPr/>
        </p:nvSpPr>
        <p:spPr>
          <a:xfrm>
            <a:off x="4843681" y="3947945"/>
            <a:ext cx="261291" cy="0"/>
          </a:xfrm>
          <a:prstGeom prst="line">
            <a:avLst/>
          </a:prstGeom>
          <a:ln w="19050" cap="flat" cmpd="sng">
            <a:solidFill>
              <a:schemeClr val="tx1"/>
            </a:solidFill>
            <a:prstDash val="solid"/>
            <a:headEnd type="none" w="med" len="med"/>
            <a:tailEnd type="none" w="med"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7376" name="Text Box 32"/>
          <p:cNvSpPr txBox="1"/>
          <p:nvPr/>
        </p:nvSpPr>
        <p:spPr>
          <a:xfrm>
            <a:off x="3974261" y="2869528"/>
            <a:ext cx="614464" cy="1824284"/>
          </a:xfrm>
          <a:prstGeom prst="rect">
            <a:avLst/>
          </a:prstGeom>
          <a:noFill/>
          <a:ln w="9525">
            <a:noFill/>
          </a:ln>
        </p:spPr>
        <p:txBody>
          <a:bodyPr vert="eaVert">
            <a:spAutoFit/>
          </a:bodyPr>
          <a:lstStyle/>
          <a:p>
            <a:pPr defTabSz="1219170">
              <a:spcBef>
                <a:spcPct val="50000"/>
              </a:spcBef>
            </a:pPr>
            <a:r>
              <a:rPr lang="zh-CN" altLang="en-US" sz="2793" b="1" kern="0" dirty="0">
                <a:solidFill>
                  <a:srgbClr val="9933FF"/>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入射粒子</a:t>
            </a:r>
          </a:p>
        </p:txBody>
      </p:sp>
      <p:pic>
        <p:nvPicPr>
          <p:cNvPr id="57377" name="Picture 33"/>
          <p:cNvPicPr>
            <a:picLocks noChangeAspect="1"/>
          </p:cNvPicPr>
          <p:nvPr/>
        </p:nvPicPr>
        <p:blipFill>
          <a:blip r:embed="rId12"/>
          <a:stretch>
            <a:fillRect/>
          </a:stretch>
        </p:blipFill>
        <p:spPr>
          <a:xfrm>
            <a:off x="9559583" y="1574158"/>
            <a:ext cx="1171849" cy="2356368"/>
          </a:xfrm>
          <a:prstGeom prst="rect">
            <a:avLst/>
          </a:prstGeom>
          <a:noFill/>
          <a:ln w="9525">
            <a:noFill/>
          </a:ln>
        </p:spPr>
      </p:pic>
      <p:sp>
        <p:nvSpPr>
          <p:cNvPr id="57378" name="Text Box 34"/>
          <p:cNvSpPr txBox="1"/>
          <p:nvPr/>
        </p:nvSpPr>
        <p:spPr>
          <a:xfrm>
            <a:off x="690291" y="1176183"/>
            <a:ext cx="8208013" cy="461665"/>
          </a:xfrm>
          <a:prstGeom prst="rect">
            <a:avLst/>
          </a:prstGeom>
          <a:noFill/>
          <a:ln w="9525">
            <a:noFill/>
          </a:ln>
        </p:spPr>
        <p:txBody>
          <a:bodyPr wrap="square">
            <a:spAutoFit/>
          </a:bodyPr>
          <a:lstStyle/>
          <a:p>
            <a:pPr defTabSz="1219170">
              <a:spcBef>
                <a:spcPct val="50000"/>
              </a:spcBef>
            </a:pPr>
            <a:r>
              <a:rPr lang="zh-CN" altLang="en-US"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屏上各点的亮度实际上反映了粒子到达该点的概率</a:t>
            </a:r>
            <a:r>
              <a:rPr lang="en-US" altLang="zh-CN"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a:t>
            </a:r>
          </a:p>
        </p:txBody>
      </p:sp>
      <p:sp>
        <p:nvSpPr>
          <p:cNvPr id="57379" name="Text Box 35"/>
          <p:cNvSpPr txBox="1"/>
          <p:nvPr/>
        </p:nvSpPr>
        <p:spPr>
          <a:xfrm>
            <a:off x="777049" y="4671067"/>
            <a:ext cx="5016783" cy="400110"/>
          </a:xfrm>
          <a:prstGeom prst="rect">
            <a:avLst/>
          </a:prstGeom>
          <a:noFill/>
          <a:ln w="9525">
            <a:noFill/>
          </a:ln>
        </p:spPr>
        <p:txBody>
          <a:bodyPr>
            <a:spAutoFit/>
          </a:bodyPr>
          <a:lstStyle/>
          <a:p>
            <a:pPr defTabSz="1219170">
              <a:spcBef>
                <a:spcPct val="50000"/>
              </a:spcBef>
            </a:pPr>
            <a:r>
              <a:rPr lang="en-US" altLang="zh-CN" sz="20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lang="zh-CN" altLang="en-US" sz="20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在挡板左侧位置完全不确定</a:t>
            </a:r>
          </a:p>
        </p:txBody>
      </p:sp>
      <p:sp>
        <p:nvSpPr>
          <p:cNvPr id="57380" name="Text Box 36"/>
          <p:cNvSpPr txBox="1"/>
          <p:nvPr/>
        </p:nvSpPr>
        <p:spPr>
          <a:xfrm>
            <a:off x="777048" y="5325877"/>
            <a:ext cx="6752387" cy="400110"/>
          </a:xfrm>
          <a:prstGeom prst="rect">
            <a:avLst/>
          </a:prstGeom>
          <a:noFill/>
          <a:ln w="9525">
            <a:noFill/>
          </a:ln>
        </p:spPr>
        <p:txBody>
          <a:bodyPr>
            <a:spAutoFit/>
          </a:bodyPr>
          <a:lstStyle/>
          <a:p>
            <a:pPr defTabSz="1219170">
              <a:spcBef>
                <a:spcPct val="50000"/>
              </a:spcBef>
            </a:pPr>
            <a:r>
              <a:rPr lang="en-US" altLang="zh-CN" sz="2000" kern="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lang="zh-CN" altLang="en-US" sz="20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在缝处位置不确定范围是缝宽</a:t>
            </a:r>
            <a:r>
              <a:rPr lang="en-US" altLang="zh-CN" sz="2000" i="1" kern="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a:t>
            </a:r>
            <a:r>
              <a:rPr lang="el-GR" altLang="zh-CN" sz="2000" i="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Δ</a:t>
            </a:r>
            <a:r>
              <a:rPr lang="en-US" altLang="zh-CN" sz="2000" i="1" kern="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x</a:t>
            </a:r>
          </a:p>
        </p:txBody>
      </p:sp>
      <p:sp>
        <p:nvSpPr>
          <p:cNvPr id="57381" name="Text Box 37"/>
          <p:cNvSpPr txBox="1"/>
          <p:nvPr/>
        </p:nvSpPr>
        <p:spPr>
          <a:xfrm>
            <a:off x="777048" y="5980688"/>
            <a:ext cx="7613853" cy="400110"/>
          </a:xfrm>
          <a:prstGeom prst="rect">
            <a:avLst/>
          </a:prstGeom>
          <a:noFill/>
          <a:ln w="9525">
            <a:noFill/>
          </a:ln>
        </p:spPr>
        <p:txBody>
          <a:bodyPr>
            <a:spAutoFit/>
          </a:bodyPr>
          <a:lstStyle/>
          <a:p>
            <a:pPr defTabSz="1219170">
              <a:spcBef>
                <a:spcPct val="50000"/>
              </a:spcBef>
            </a:pPr>
            <a:r>
              <a:rPr lang="en-US" altLang="zh-CN" sz="2000" kern="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a:t>
            </a:r>
            <a:r>
              <a:rPr lang="zh-CN" altLang="en-US" sz="20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在缝后</a:t>
            </a:r>
            <a:r>
              <a:rPr lang="en-US" altLang="zh-CN" sz="2000" i="1" kern="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x</a:t>
            </a:r>
            <a:r>
              <a:rPr lang="zh-CN" altLang="en-US" sz="20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方向有动量</a:t>
            </a:r>
            <a:r>
              <a:rPr lang="el-GR" altLang="zh-CN" sz="20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Δ</a:t>
            </a:r>
            <a:r>
              <a:rPr lang="en-US" altLang="zh-CN" sz="2000" i="1" kern="0" err="1">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p</a:t>
            </a:r>
            <a:r>
              <a:rPr lang="en-US" altLang="zh-CN" sz="2000" i="1" kern="0" baseline="-25000" err="1">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x</a:t>
            </a:r>
            <a:r>
              <a:rPr lang="en-US" altLang="zh-CN" sz="2000" kern="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0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也是不确定的</a:t>
            </a:r>
          </a:p>
        </p:txBody>
      </p:sp>
      <p:graphicFrame>
        <p:nvGraphicFramePr>
          <p:cNvPr id="57382" name="Object 38"/>
          <p:cNvGraphicFramePr>
            <a:graphicFrameLocks noChangeAspect="1"/>
          </p:cNvGraphicFramePr>
          <p:nvPr>
            <p:extLst>
              <p:ext uri="{D42A27DB-BD31-4B8C-83A1-F6EECF244321}">
                <p14:modId xmlns:p14="http://schemas.microsoft.com/office/powerpoint/2010/main" val="3025476622"/>
              </p:ext>
            </p:extLst>
          </p:nvPr>
        </p:nvGraphicFramePr>
        <p:xfrm>
          <a:off x="7512964" y="3427741"/>
          <a:ext cx="288212" cy="343953"/>
        </p:xfrm>
        <a:graphic>
          <a:graphicData uri="http://schemas.openxmlformats.org/presentationml/2006/ole">
            <mc:AlternateContent xmlns:mc="http://schemas.openxmlformats.org/markup-compatibility/2006">
              <mc:Choice xmlns:v="urn:schemas-microsoft-com:vml" Requires="v">
                <p:oleObj r:id="rId13" imgW="127000" imgH="177165" progId="Equation.DSMT4">
                  <p:embed/>
                </p:oleObj>
              </mc:Choice>
              <mc:Fallback>
                <p:oleObj r:id="rId13" imgW="127000" imgH="177165" progId="Equation.DSMT4">
                  <p:embed/>
                  <p:pic>
                    <p:nvPicPr>
                      <p:cNvPr id="57382" name="Object 38"/>
                      <p:cNvPicPr/>
                      <p:nvPr/>
                    </p:nvPicPr>
                    <p:blipFill>
                      <a:blip r:embed="rId14"/>
                      <a:stretch>
                        <a:fillRect/>
                      </a:stretch>
                    </p:blipFill>
                    <p:spPr>
                      <a:xfrm>
                        <a:off x="7512964" y="3427741"/>
                        <a:ext cx="288212" cy="343953"/>
                      </a:xfrm>
                      <a:prstGeom prst="rect">
                        <a:avLst/>
                      </a:prstGeom>
                      <a:noFill/>
                      <a:ln w="38100">
                        <a:noFill/>
                        <a:miter/>
                      </a:ln>
                    </p:spPr>
                  </p:pic>
                </p:oleObj>
              </mc:Fallback>
            </mc:AlternateContent>
          </a:graphicData>
        </a:graphic>
      </p:graphicFrame>
      <p:sp>
        <p:nvSpPr>
          <p:cNvPr id="57383" name="Line 39"/>
          <p:cNvSpPr/>
          <p:nvPr/>
        </p:nvSpPr>
        <p:spPr>
          <a:xfrm flipH="1">
            <a:off x="7869903" y="3156156"/>
            <a:ext cx="1583" cy="1103756"/>
          </a:xfrm>
          <a:prstGeom prst="line">
            <a:avLst/>
          </a:prstGeom>
          <a:ln w="19050" cap="flat" cmpd="sng">
            <a:solidFill>
              <a:schemeClr val="tx1"/>
            </a:solidFill>
            <a:prstDash val="solid"/>
            <a:headEnd type="stealth" w="med" len="lg"/>
            <a:tailEnd type="stealth" w="med"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7384" name="Line 40"/>
          <p:cNvSpPr/>
          <p:nvPr/>
        </p:nvSpPr>
        <p:spPr>
          <a:xfrm>
            <a:off x="7673539" y="3156156"/>
            <a:ext cx="338887" cy="0"/>
          </a:xfrm>
          <a:prstGeom prst="line">
            <a:avLst/>
          </a:prstGeom>
          <a:ln w="19050" cap="flat" cmpd="sng">
            <a:solidFill>
              <a:schemeClr val="tx1"/>
            </a:solidFill>
            <a:prstDash val="solid"/>
            <a:headEnd type="none" w="med" len="med"/>
            <a:tailEnd type="none" w="med"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7385" name="Line 41"/>
          <p:cNvSpPr/>
          <p:nvPr/>
        </p:nvSpPr>
        <p:spPr>
          <a:xfrm>
            <a:off x="7673539" y="4305834"/>
            <a:ext cx="338887" cy="0"/>
          </a:xfrm>
          <a:prstGeom prst="line">
            <a:avLst/>
          </a:prstGeom>
          <a:ln w="19050" cap="flat" cmpd="sng">
            <a:solidFill>
              <a:schemeClr val="tx1"/>
            </a:solidFill>
            <a:prstDash val="solid"/>
            <a:headEnd type="none" w="med" len="med"/>
            <a:tailEnd type="none" w="med"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aphicFrame>
        <p:nvGraphicFramePr>
          <p:cNvPr id="57386" name="Object 42"/>
          <p:cNvGraphicFramePr>
            <a:graphicFrameLocks noChangeAspect="1"/>
          </p:cNvGraphicFramePr>
          <p:nvPr>
            <p:extLst>
              <p:ext uri="{D42A27DB-BD31-4B8C-83A1-F6EECF244321}">
                <p14:modId xmlns:p14="http://schemas.microsoft.com/office/powerpoint/2010/main" val="2708148074"/>
              </p:ext>
            </p:extLst>
          </p:nvPr>
        </p:nvGraphicFramePr>
        <p:xfrm>
          <a:off x="8390584" y="3930527"/>
          <a:ext cx="861468" cy="690441"/>
        </p:xfrm>
        <a:graphic>
          <a:graphicData uri="http://schemas.openxmlformats.org/presentationml/2006/ole">
            <mc:AlternateContent xmlns:mc="http://schemas.openxmlformats.org/markup-compatibility/2006">
              <mc:Choice xmlns:v="urn:schemas-microsoft-com:vml" Requires="v">
                <p:oleObj r:id="rId15" imgW="254000" imgH="203200" progId="Equation.DSMT4">
                  <p:embed/>
                </p:oleObj>
              </mc:Choice>
              <mc:Fallback>
                <p:oleObj r:id="rId15" imgW="254000" imgH="203200" progId="Equation.DSMT4">
                  <p:embed/>
                  <p:pic>
                    <p:nvPicPr>
                      <p:cNvPr id="57386" name="Object 42"/>
                      <p:cNvPicPr/>
                      <p:nvPr/>
                    </p:nvPicPr>
                    <p:blipFill>
                      <a:blip r:embed="rId16"/>
                      <a:stretch>
                        <a:fillRect/>
                      </a:stretch>
                    </p:blipFill>
                    <p:spPr>
                      <a:xfrm>
                        <a:off x="8390584" y="3930527"/>
                        <a:ext cx="861468" cy="690441"/>
                      </a:xfrm>
                      <a:prstGeom prst="rect">
                        <a:avLst/>
                      </a:prstGeom>
                      <a:noFill/>
                      <a:ln w="38100">
                        <a:noFill/>
                        <a:miter/>
                      </a:ln>
                    </p:spPr>
                  </p:pic>
                </p:oleObj>
              </mc:Fallback>
            </mc:AlternateContent>
          </a:graphicData>
        </a:graphic>
      </p:graphicFrame>
      <p:sp>
        <p:nvSpPr>
          <p:cNvPr id="57387" name="Line 43"/>
          <p:cNvSpPr/>
          <p:nvPr/>
        </p:nvSpPr>
        <p:spPr>
          <a:xfrm>
            <a:off x="9141517" y="4305834"/>
            <a:ext cx="646101" cy="0"/>
          </a:xfrm>
          <a:prstGeom prst="line">
            <a:avLst/>
          </a:prstGeom>
          <a:ln w="9525" cap="flat" cmpd="sng">
            <a:solidFill>
              <a:schemeClr val="tx1"/>
            </a:solidFill>
            <a:prstDash val="solid"/>
            <a:headEnd type="none" w="med" len="med"/>
            <a:tailEnd type="triangl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aphicFrame>
        <p:nvGraphicFramePr>
          <p:cNvPr id="57388" name="Object 44"/>
          <p:cNvGraphicFramePr>
            <a:graphicFrameLocks noChangeAspect="1"/>
          </p:cNvGraphicFramePr>
          <p:nvPr>
            <p:extLst>
              <p:ext uri="{D42A27DB-BD31-4B8C-83A1-F6EECF244321}">
                <p14:modId xmlns:p14="http://schemas.microsoft.com/office/powerpoint/2010/main" val="3797780862"/>
              </p:ext>
            </p:extLst>
          </p:nvPr>
        </p:nvGraphicFramePr>
        <p:xfrm>
          <a:off x="9912879" y="3930527"/>
          <a:ext cx="818395" cy="690441"/>
        </p:xfrm>
        <a:graphic>
          <a:graphicData uri="http://schemas.openxmlformats.org/presentationml/2006/ole">
            <mc:AlternateContent xmlns:mc="http://schemas.openxmlformats.org/markup-compatibility/2006">
              <mc:Choice xmlns:v="urn:schemas-microsoft-com:vml" Requires="v">
                <p:oleObj r:id="rId17" imgW="241300" imgH="203200" progId="Equation.DSMT4">
                  <p:embed/>
                </p:oleObj>
              </mc:Choice>
              <mc:Fallback>
                <p:oleObj r:id="rId17" imgW="241300" imgH="203200" progId="Equation.DSMT4">
                  <p:embed/>
                  <p:pic>
                    <p:nvPicPr>
                      <p:cNvPr id="57388" name="Object 44"/>
                      <p:cNvPicPr/>
                      <p:nvPr/>
                    </p:nvPicPr>
                    <p:blipFill>
                      <a:blip r:embed="rId18"/>
                      <a:stretch>
                        <a:fillRect/>
                      </a:stretch>
                    </p:blipFill>
                    <p:spPr>
                      <a:xfrm>
                        <a:off x="9912879" y="3930527"/>
                        <a:ext cx="818395" cy="690441"/>
                      </a:xfrm>
                      <a:prstGeom prst="rect">
                        <a:avLst/>
                      </a:prstGeom>
                      <a:noFill/>
                      <a:ln w="38100">
                        <a:noFill/>
                        <a:miter/>
                      </a:ln>
                    </p:spPr>
                  </p:pic>
                </p:oleObj>
              </mc:Fallback>
            </mc:AlternateContent>
          </a:graphicData>
        </a:graphic>
      </p:graphicFrame>
      <p:sp>
        <p:nvSpPr>
          <p:cNvPr id="57389" name="AutoShape 45"/>
          <p:cNvSpPr/>
          <p:nvPr/>
        </p:nvSpPr>
        <p:spPr>
          <a:xfrm>
            <a:off x="8587264" y="4592462"/>
            <a:ext cx="72845" cy="503579"/>
          </a:xfrm>
          <a:prstGeom prst="downArrow">
            <a:avLst>
              <a:gd name="adj1" fmla="val 50000"/>
              <a:gd name="adj2" fmla="val 172794"/>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p>
            <a:pPr defTabSz="1219170"/>
            <a:endParaRPr lang="zh-CN" altLang="en-US" sz="2793"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57390" name="Text Box 46"/>
          <p:cNvSpPr txBox="1"/>
          <p:nvPr/>
        </p:nvSpPr>
        <p:spPr>
          <a:xfrm>
            <a:off x="7623797" y="5179179"/>
            <a:ext cx="2082408" cy="461665"/>
          </a:xfrm>
          <a:prstGeom prst="rect">
            <a:avLst/>
          </a:prstGeom>
          <a:noFill/>
          <a:ln w="9525">
            <a:noFill/>
          </a:ln>
        </p:spPr>
        <p:txBody>
          <a:bodyPr>
            <a:spAutoFit/>
          </a:bodyPr>
          <a:lstStyle/>
          <a:p>
            <a:pPr algn="ctr" defTabSz="1219170">
              <a:spcBef>
                <a:spcPct val="50000"/>
              </a:spcBef>
            </a:pPr>
            <a:r>
              <a:rPr lang="zh-CN" altLang="en-US"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位置越准确</a:t>
            </a:r>
          </a:p>
        </p:txBody>
      </p:sp>
      <p:sp>
        <p:nvSpPr>
          <p:cNvPr id="57391" name="AutoShape 47"/>
          <p:cNvSpPr/>
          <p:nvPr/>
        </p:nvSpPr>
        <p:spPr>
          <a:xfrm>
            <a:off x="10096417" y="4665308"/>
            <a:ext cx="71260" cy="1005573"/>
          </a:xfrm>
          <a:prstGeom prst="downArrow">
            <a:avLst>
              <a:gd name="adj1" fmla="val 50000"/>
              <a:gd name="adj2" fmla="val 352714"/>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p>
            <a:pPr defTabSz="1219170"/>
            <a:endParaRPr lang="zh-CN" altLang="en-US" sz="2793" kern="0" dirty="0">
              <a:solidFill>
                <a:sysClr val="windowText" lastClr="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57392" name="Text Box 48"/>
          <p:cNvSpPr txBox="1"/>
          <p:nvPr/>
        </p:nvSpPr>
        <p:spPr>
          <a:xfrm>
            <a:off x="8754918" y="5755551"/>
            <a:ext cx="2781178" cy="461665"/>
          </a:xfrm>
          <a:prstGeom prst="rect">
            <a:avLst/>
          </a:prstGeom>
          <a:noFill/>
          <a:ln w="9525">
            <a:noFill/>
          </a:ln>
        </p:spPr>
        <p:txBody>
          <a:bodyPr wrap="square">
            <a:spAutoFit/>
          </a:bodyPr>
          <a:lstStyle/>
          <a:p>
            <a:pPr algn="ctr" defTabSz="1219170">
              <a:spcBef>
                <a:spcPct val="50000"/>
              </a:spcBef>
            </a:pPr>
            <a:r>
              <a:rPr lang="zh-CN" altLang="en-US"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动量越不准确</a:t>
            </a:r>
          </a:p>
        </p:txBody>
      </p:sp>
      <p:sp>
        <p:nvSpPr>
          <p:cNvPr id="49" name="文本框 48">
            <a:extLst>
              <a:ext uri="{FF2B5EF4-FFF2-40B4-BE49-F238E27FC236}">
                <a16:creationId xmlns:a16="http://schemas.microsoft.com/office/drawing/2014/main" id="{426C0854-CF16-4D97-AF1C-9521F0BAFB9B}"/>
              </a:ext>
            </a:extLst>
          </p:cNvPr>
          <p:cNvSpPr txBox="1"/>
          <p:nvPr/>
        </p:nvSpPr>
        <p:spPr>
          <a:xfrm>
            <a:off x="1807029" y="369102"/>
            <a:ext cx="346761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三、不确定性关系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377"/>
                                        </p:tgtEl>
                                        <p:attrNameLst>
                                          <p:attrName>style.visibility</p:attrName>
                                        </p:attrNameLst>
                                      </p:cBhvr>
                                      <p:to>
                                        <p:strVal val="visible"/>
                                      </p:to>
                                    </p:set>
                                    <p:animEffect transition="in" filter="wipe(left)">
                                      <p:cBhvr>
                                        <p:cTn id="7" dur="500"/>
                                        <p:tgtEl>
                                          <p:spTgt spid="5737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7378"/>
                                        </p:tgtEl>
                                        <p:attrNameLst>
                                          <p:attrName>style.visibility</p:attrName>
                                        </p:attrNameLst>
                                      </p:cBhvr>
                                      <p:to>
                                        <p:strVal val="visible"/>
                                      </p:to>
                                    </p:set>
                                    <p:anim calcmode="lin" valueType="num">
                                      <p:cBhvr additive="base">
                                        <p:cTn id="12" dur="500" fill="hold"/>
                                        <p:tgtEl>
                                          <p:spTgt spid="57378"/>
                                        </p:tgtEl>
                                        <p:attrNameLst>
                                          <p:attrName>ppt_x</p:attrName>
                                        </p:attrNameLst>
                                      </p:cBhvr>
                                      <p:tavLst>
                                        <p:tav tm="0">
                                          <p:val>
                                            <p:strVal val="#ppt_x"/>
                                          </p:val>
                                        </p:tav>
                                        <p:tav tm="100000">
                                          <p:val>
                                            <p:strVal val="#ppt_x"/>
                                          </p:val>
                                        </p:tav>
                                      </p:tavLst>
                                    </p:anim>
                                    <p:anim calcmode="lin" valueType="num">
                                      <p:cBhvr additive="base">
                                        <p:cTn id="13" dur="500" fill="hold"/>
                                        <p:tgtEl>
                                          <p:spTgt spid="5737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7346"/>
                                        </p:tgtEl>
                                        <p:attrNameLst>
                                          <p:attrName>style.visibility</p:attrName>
                                        </p:attrNameLst>
                                      </p:cBhvr>
                                      <p:to>
                                        <p:strVal val="visible"/>
                                      </p:to>
                                    </p:set>
                                    <p:anim calcmode="lin" valueType="num">
                                      <p:cBhvr additive="base">
                                        <p:cTn id="18" dur="500" fill="hold"/>
                                        <p:tgtEl>
                                          <p:spTgt spid="57346"/>
                                        </p:tgtEl>
                                        <p:attrNameLst>
                                          <p:attrName>ppt_x</p:attrName>
                                        </p:attrNameLst>
                                      </p:cBhvr>
                                      <p:tavLst>
                                        <p:tav tm="0">
                                          <p:val>
                                            <p:strVal val="#ppt_x"/>
                                          </p:val>
                                        </p:tav>
                                        <p:tav tm="100000">
                                          <p:val>
                                            <p:strVal val="#ppt_x"/>
                                          </p:val>
                                        </p:tav>
                                      </p:tavLst>
                                    </p:anim>
                                    <p:anim calcmode="lin" valueType="num">
                                      <p:cBhvr additive="base">
                                        <p:cTn id="19" dur="500" fill="hold"/>
                                        <p:tgtEl>
                                          <p:spTgt spid="5734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7347"/>
                                        </p:tgtEl>
                                        <p:attrNameLst>
                                          <p:attrName>style.visibility</p:attrName>
                                        </p:attrNameLst>
                                      </p:cBhvr>
                                      <p:to>
                                        <p:strVal val="visible"/>
                                      </p:to>
                                    </p:set>
                                    <p:anim calcmode="lin" valueType="num">
                                      <p:cBhvr additive="base">
                                        <p:cTn id="22" dur="500" fill="hold"/>
                                        <p:tgtEl>
                                          <p:spTgt spid="57347"/>
                                        </p:tgtEl>
                                        <p:attrNameLst>
                                          <p:attrName>ppt_x</p:attrName>
                                        </p:attrNameLst>
                                      </p:cBhvr>
                                      <p:tavLst>
                                        <p:tav tm="0">
                                          <p:val>
                                            <p:strVal val="#ppt_x"/>
                                          </p:val>
                                        </p:tav>
                                        <p:tav tm="100000">
                                          <p:val>
                                            <p:strVal val="#ppt_x"/>
                                          </p:val>
                                        </p:tav>
                                      </p:tavLst>
                                    </p:anim>
                                    <p:anim calcmode="lin" valueType="num">
                                      <p:cBhvr additive="base">
                                        <p:cTn id="23" dur="500" fill="hold"/>
                                        <p:tgtEl>
                                          <p:spTgt spid="5734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7348"/>
                                        </p:tgtEl>
                                        <p:attrNameLst>
                                          <p:attrName>style.visibility</p:attrName>
                                        </p:attrNameLst>
                                      </p:cBhvr>
                                      <p:to>
                                        <p:strVal val="visible"/>
                                      </p:to>
                                    </p:set>
                                    <p:anim calcmode="lin" valueType="num">
                                      <p:cBhvr additive="base">
                                        <p:cTn id="26" dur="500" fill="hold"/>
                                        <p:tgtEl>
                                          <p:spTgt spid="57348"/>
                                        </p:tgtEl>
                                        <p:attrNameLst>
                                          <p:attrName>ppt_x</p:attrName>
                                        </p:attrNameLst>
                                      </p:cBhvr>
                                      <p:tavLst>
                                        <p:tav tm="0">
                                          <p:val>
                                            <p:strVal val="#ppt_x"/>
                                          </p:val>
                                        </p:tav>
                                        <p:tav tm="100000">
                                          <p:val>
                                            <p:strVal val="#ppt_x"/>
                                          </p:val>
                                        </p:tav>
                                      </p:tavLst>
                                    </p:anim>
                                    <p:anim calcmode="lin" valueType="num">
                                      <p:cBhvr additive="base">
                                        <p:cTn id="27" dur="500" fill="hold"/>
                                        <p:tgtEl>
                                          <p:spTgt spid="5734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57349"/>
                                        </p:tgtEl>
                                        <p:attrNameLst>
                                          <p:attrName>style.visibility</p:attrName>
                                        </p:attrNameLst>
                                      </p:cBhvr>
                                      <p:to>
                                        <p:strVal val="visible"/>
                                      </p:to>
                                    </p:set>
                                    <p:anim calcmode="lin" valueType="num">
                                      <p:cBhvr additive="base">
                                        <p:cTn id="30" dur="500" fill="hold"/>
                                        <p:tgtEl>
                                          <p:spTgt spid="57349"/>
                                        </p:tgtEl>
                                        <p:attrNameLst>
                                          <p:attrName>ppt_x</p:attrName>
                                        </p:attrNameLst>
                                      </p:cBhvr>
                                      <p:tavLst>
                                        <p:tav tm="0">
                                          <p:val>
                                            <p:strVal val="#ppt_x"/>
                                          </p:val>
                                        </p:tav>
                                        <p:tav tm="100000">
                                          <p:val>
                                            <p:strVal val="#ppt_x"/>
                                          </p:val>
                                        </p:tav>
                                      </p:tavLst>
                                    </p:anim>
                                    <p:anim calcmode="lin" valueType="num">
                                      <p:cBhvr additive="base">
                                        <p:cTn id="31" dur="500" fill="hold"/>
                                        <p:tgtEl>
                                          <p:spTgt spid="57349"/>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7361"/>
                                        </p:tgtEl>
                                        <p:attrNameLst>
                                          <p:attrName>style.visibility</p:attrName>
                                        </p:attrNameLst>
                                      </p:cBhvr>
                                      <p:to>
                                        <p:strVal val="visible"/>
                                      </p:to>
                                    </p:set>
                                    <p:anim calcmode="lin" valueType="num">
                                      <p:cBhvr additive="base">
                                        <p:cTn id="42" dur="500" fill="hold"/>
                                        <p:tgtEl>
                                          <p:spTgt spid="57361"/>
                                        </p:tgtEl>
                                        <p:attrNameLst>
                                          <p:attrName>ppt_x</p:attrName>
                                        </p:attrNameLst>
                                      </p:cBhvr>
                                      <p:tavLst>
                                        <p:tav tm="0">
                                          <p:val>
                                            <p:strVal val="#ppt_x"/>
                                          </p:val>
                                        </p:tav>
                                        <p:tav tm="100000">
                                          <p:val>
                                            <p:strVal val="#ppt_x"/>
                                          </p:val>
                                        </p:tav>
                                      </p:tavLst>
                                    </p:anim>
                                    <p:anim calcmode="lin" valueType="num">
                                      <p:cBhvr additive="base">
                                        <p:cTn id="43" dur="500" fill="hold"/>
                                        <p:tgtEl>
                                          <p:spTgt spid="57361"/>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ppt_x"/>
                                          </p:val>
                                        </p:tav>
                                        <p:tav tm="100000">
                                          <p:val>
                                            <p:strVal val="#ppt_x"/>
                                          </p:val>
                                        </p:tav>
                                      </p:tavLst>
                                    </p:anim>
                                    <p:anim calcmode="lin" valueType="num">
                                      <p:cBhvr additive="base">
                                        <p:cTn id="51" dur="500" fill="hold"/>
                                        <p:tgtEl>
                                          <p:spTgt spid="6"/>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57372"/>
                                        </p:tgtEl>
                                        <p:attrNameLst>
                                          <p:attrName>style.visibility</p:attrName>
                                        </p:attrNameLst>
                                      </p:cBhvr>
                                      <p:to>
                                        <p:strVal val="visible"/>
                                      </p:to>
                                    </p:set>
                                    <p:anim calcmode="lin" valueType="num">
                                      <p:cBhvr additive="base">
                                        <p:cTn id="54" dur="500" fill="hold"/>
                                        <p:tgtEl>
                                          <p:spTgt spid="57372"/>
                                        </p:tgtEl>
                                        <p:attrNameLst>
                                          <p:attrName>ppt_x</p:attrName>
                                        </p:attrNameLst>
                                      </p:cBhvr>
                                      <p:tavLst>
                                        <p:tav tm="0">
                                          <p:val>
                                            <p:strVal val="#ppt_x"/>
                                          </p:val>
                                        </p:tav>
                                        <p:tav tm="100000">
                                          <p:val>
                                            <p:strVal val="#ppt_x"/>
                                          </p:val>
                                        </p:tav>
                                      </p:tavLst>
                                    </p:anim>
                                    <p:anim calcmode="lin" valueType="num">
                                      <p:cBhvr additive="base">
                                        <p:cTn id="55" dur="500" fill="hold"/>
                                        <p:tgtEl>
                                          <p:spTgt spid="57372"/>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57373"/>
                                        </p:tgtEl>
                                        <p:attrNameLst>
                                          <p:attrName>style.visibility</p:attrName>
                                        </p:attrNameLst>
                                      </p:cBhvr>
                                      <p:to>
                                        <p:strVal val="visible"/>
                                      </p:to>
                                    </p:set>
                                    <p:anim calcmode="lin" valueType="num">
                                      <p:cBhvr additive="base">
                                        <p:cTn id="58" dur="500" fill="hold"/>
                                        <p:tgtEl>
                                          <p:spTgt spid="57373"/>
                                        </p:tgtEl>
                                        <p:attrNameLst>
                                          <p:attrName>ppt_x</p:attrName>
                                        </p:attrNameLst>
                                      </p:cBhvr>
                                      <p:tavLst>
                                        <p:tav tm="0">
                                          <p:val>
                                            <p:strVal val="#ppt_x"/>
                                          </p:val>
                                        </p:tav>
                                        <p:tav tm="100000">
                                          <p:val>
                                            <p:strVal val="#ppt_x"/>
                                          </p:val>
                                        </p:tav>
                                      </p:tavLst>
                                    </p:anim>
                                    <p:anim calcmode="lin" valueType="num">
                                      <p:cBhvr additive="base">
                                        <p:cTn id="59" dur="500" fill="hold"/>
                                        <p:tgtEl>
                                          <p:spTgt spid="57373"/>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57374"/>
                                        </p:tgtEl>
                                        <p:attrNameLst>
                                          <p:attrName>style.visibility</p:attrName>
                                        </p:attrNameLst>
                                      </p:cBhvr>
                                      <p:to>
                                        <p:strVal val="visible"/>
                                      </p:to>
                                    </p:set>
                                    <p:anim calcmode="lin" valueType="num">
                                      <p:cBhvr additive="base">
                                        <p:cTn id="62" dur="500" fill="hold"/>
                                        <p:tgtEl>
                                          <p:spTgt spid="57374"/>
                                        </p:tgtEl>
                                        <p:attrNameLst>
                                          <p:attrName>ppt_x</p:attrName>
                                        </p:attrNameLst>
                                      </p:cBhvr>
                                      <p:tavLst>
                                        <p:tav tm="0">
                                          <p:val>
                                            <p:strVal val="#ppt_x"/>
                                          </p:val>
                                        </p:tav>
                                        <p:tav tm="100000">
                                          <p:val>
                                            <p:strVal val="#ppt_x"/>
                                          </p:val>
                                        </p:tav>
                                      </p:tavLst>
                                    </p:anim>
                                    <p:anim calcmode="lin" valueType="num">
                                      <p:cBhvr additive="base">
                                        <p:cTn id="63" dur="500" fill="hold"/>
                                        <p:tgtEl>
                                          <p:spTgt spid="57374"/>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57375"/>
                                        </p:tgtEl>
                                        <p:attrNameLst>
                                          <p:attrName>style.visibility</p:attrName>
                                        </p:attrNameLst>
                                      </p:cBhvr>
                                      <p:to>
                                        <p:strVal val="visible"/>
                                      </p:to>
                                    </p:set>
                                    <p:anim calcmode="lin" valueType="num">
                                      <p:cBhvr additive="base">
                                        <p:cTn id="66" dur="500" fill="hold"/>
                                        <p:tgtEl>
                                          <p:spTgt spid="57375"/>
                                        </p:tgtEl>
                                        <p:attrNameLst>
                                          <p:attrName>ppt_x</p:attrName>
                                        </p:attrNameLst>
                                      </p:cBhvr>
                                      <p:tavLst>
                                        <p:tav tm="0">
                                          <p:val>
                                            <p:strVal val="#ppt_x"/>
                                          </p:val>
                                        </p:tav>
                                        <p:tav tm="100000">
                                          <p:val>
                                            <p:strVal val="#ppt_x"/>
                                          </p:val>
                                        </p:tav>
                                      </p:tavLst>
                                    </p:anim>
                                    <p:anim calcmode="lin" valueType="num">
                                      <p:cBhvr additive="base">
                                        <p:cTn id="67" dur="500" fill="hold"/>
                                        <p:tgtEl>
                                          <p:spTgt spid="5737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7376"/>
                                        </p:tgtEl>
                                        <p:attrNameLst>
                                          <p:attrName>style.visibility</p:attrName>
                                        </p:attrNameLst>
                                      </p:cBhvr>
                                      <p:to>
                                        <p:strVal val="visible"/>
                                      </p:to>
                                    </p:set>
                                    <p:anim calcmode="lin" valueType="num">
                                      <p:cBhvr additive="base">
                                        <p:cTn id="70" dur="500" fill="hold"/>
                                        <p:tgtEl>
                                          <p:spTgt spid="57376"/>
                                        </p:tgtEl>
                                        <p:attrNameLst>
                                          <p:attrName>ppt_x</p:attrName>
                                        </p:attrNameLst>
                                      </p:cBhvr>
                                      <p:tavLst>
                                        <p:tav tm="0">
                                          <p:val>
                                            <p:strVal val="#ppt_x"/>
                                          </p:val>
                                        </p:tav>
                                        <p:tav tm="100000">
                                          <p:val>
                                            <p:strVal val="#ppt_x"/>
                                          </p:val>
                                        </p:tav>
                                      </p:tavLst>
                                    </p:anim>
                                    <p:anim calcmode="lin" valueType="num">
                                      <p:cBhvr additive="base">
                                        <p:cTn id="71" dur="500" fill="hold"/>
                                        <p:tgtEl>
                                          <p:spTgt spid="57376"/>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57382"/>
                                        </p:tgtEl>
                                        <p:attrNameLst>
                                          <p:attrName>style.visibility</p:attrName>
                                        </p:attrNameLst>
                                      </p:cBhvr>
                                      <p:to>
                                        <p:strVal val="visible"/>
                                      </p:to>
                                    </p:set>
                                    <p:anim calcmode="lin" valueType="num">
                                      <p:cBhvr additive="base">
                                        <p:cTn id="74" dur="500" fill="hold"/>
                                        <p:tgtEl>
                                          <p:spTgt spid="57382"/>
                                        </p:tgtEl>
                                        <p:attrNameLst>
                                          <p:attrName>ppt_x</p:attrName>
                                        </p:attrNameLst>
                                      </p:cBhvr>
                                      <p:tavLst>
                                        <p:tav tm="0">
                                          <p:val>
                                            <p:strVal val="#ppt_x"/>
                                          </p:val>
                                        </p:tav>
                                        <p:tav tm="100000">
                                          <p:val>
                                            <p:strVal val="#ppt_x"/>
                                          </p:val>
                                        </p:tav>
                                      </p:tavLst>
                                    </p:anim>
                                    <p:anim calcmode="lin" valueType="num">
                                      <p:cBhvr additive="base">
                                        <p:cTn id="75" dur="500" fill="hold"/>
                                        <p:tgtEl>
                                          <p:spTgt spid="5738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57383"/>
                                        </p:tgtEl>
                                        <p:attrNameLst>
                                          <p:attrName>style.visibility</p:attrName>
                                        </p:attrNameLst>
                                      </p:cBhvr>
                                      <p:to>
                                        <p:strVal val="visible"/>
                                      </p:to>
                                    </p:set>
                                    <p:anim calcmode="lin" valueType="num">
                                      <p:cBhvr additive="base">
                                        <p:cTn id="78" dur="500" fill="hold"/>
                                        <p:tgtEl>
                                          <p:spTgt spid="57383"/>
                                        </p:tgtEl>
                                        <p:attrNameLst>
                                          <p:attrName>ppt_x</p:attrName>
                                        </p:attrNameLst>
                                      </p:cBhvr>
                                      <p:tavLst>
                                        <p:tav tm="0">
                                          <p:val>
                                            <p:strVal val="#ppt_x"/>
                                          </p:val>
                                        </p:tav>
                                        <p:tav tm="100000">
                                          <p:val>
                                            <p:strVal val="#ppt_x"/>
                                          </p:val>
                                        </p:tav>
                                      </p:tavLst>
                                    </p:anim>
                                    <p:anim calcmode="lin" valueType="num">
                                      <p:cBhvr additive="base">
                                        <p:cTn id="79" dur="500" fill="hold"/>
                                        <p:tgtEl>
                                          <p:spTgt spid="57383"/>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57384"/>
                                        </p:tgtEl>
                                        <p:attrNameLst>
                                          <p:attrName>style.visibility</p:attrName>
                                        </p:attrNameLst>
                                      </p:cBhvr>
                                      <p:to>
                                        <p:strVal val="visible"/>
                                      </p:to>
                                    </p:set>
                                    <p:anim calcmode="lin" valueType="num">
                                      <p:cBhvr additive="base">
                                        <p:cTn id="82" dur="500" fill="hold"/>
                                        <p:tgtEl>
                                          <p:spTgt spid="57384"/>
                                        </p:tgtEl>
                                        <p:attrNameLst>
                                          <p:attrName>ppt_x</p:attrName>
                                        </p:attrNameLst>
                                      </p:cBhvr>
                                      <p:tavLst>
                                        <p:tav tm="0">
                                          <p:val>
                                            <p:strVal val="#ppt_x"/>
                                          </p:val>
                                        </p:tav>
                                        <p:tav tm="100000">
                                          <p:val>
                                            <p:strVal val="#ppt_x"/>
                                          </p:val>
                                        </p:tav>
                                      </p:tavLst>
                                    </p:anim>
                                    <p:anim calcmode="lin" valueType="num">
                                      <p:cBhvr additive="base">
                                        <p:cTn id="83" dur="500" fill="hold"/>
                                        <p:tgtEl>
                                          <p:spTgt spid="57384"/>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57385"/>
                                        </p:tgtEl>
                                        <p:attrNameLst>
                                          <p:attrName>style.visibility</p:attrName>
                                        </p:attrNameLst>
                                      </p:cBhvr>
                                      <p:to>
                                        <p:strVal val="visible"/>
                                      </p:to>
                                    </p:set>
                                    <p:anim calcmode="lin" valueType="num">
                                      <p:cBhvr additive="base">
                                        <p:cTn id="86" dur="500" fill="hold"/>
                                        <p:tgtEl>
                                          <p:spTgt spid="57385"/>
                                        </p:tgtEl>
                                        <p:attrNameLst>
                                          <p:attrName>ppt_x</p:attrName>
                                        </p:attrNameLst>
                                      </p:cBhvr>
                                      <p:tavLst>
                                        <p:tav tm="0">
                                          <p:val>
                                            <p:strVal val="#ppt_x"/>
                                          </p:val>
                                        </p:tav>
                                        <p:tav tm="100000">
                                          <p:val>
                                            <p:strVal val="#ppt_x"/>
                                          </p:val>
                                        </p:tav>
                                      </p:tavLst>
                                    </p:anim>
                                    <p:anim calcmode="lin" valueType="num">
                                      <p:cBhvr additive="base">
                                        <p:cTn id="87" dur="500" fill="hold"/>
                                        <p:tgtEl>
                                          <p:spTgt spid="57385"/>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57379"/>
                                        </p:tgtEl>
                                        <p:attrNameLst>
                                          <p:attrName>style.visibility</p:attrName>
                                        </p:attrNameLst>
                                      </p:cBhvr>
                                      <p:to>
                                        <p:strVal val="visible"/>
                                      </p:to>
                                    </p:set>
                                    <p:animEffect transition="in" filter="blinds(horizontal)">
                                      <p:cBhvr>
                                        <p:cTn id="92" dur="500"/>
                                        <p:tgtEl>
                                          <p:spTgt spid="5737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57380"/>
                                        </p:tgtEl>
                                        <p:attrNameLst>
                                          <p:attrName>style.visibility</p:attrName>
                                        </p:attrNameLst>
                                      </p:cBhvr>
                                      <p:to>
                                        <p:strVal val="visible"/>
                                      </p:to>
                                    </p:set>
                                    <p:animEffect transition="in" filter="blinds(horizontal)">
                                      <p:cBhvr>
                                        <p:cTn id="97" dur="500"/>
                                        <p:tgtEl>
                                          <p:spTgt spid="5738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57381"/>
                                        </p:tgtEl>
                                        <p:attrNameLst>
                                          <p:attrName>style.visibility</p:attrName>
                                        </p:attrNameLst>
                                      </p:cBhvr>
                                      <p:to>
                                        <p:strVal val="visible"/>
                                      </p:to>
                                    </p:set>
                                    <p:animEffect transition="in" filter="blinds(horizontal)">
                                      <p:cBhvr>
                                        <p:cTn id="102" dur="500"/>
                                        <p:tgtEl>
                                          <p:spTgt spid="57381"/>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57386"/>
                                        </p:tgtEl>
                                        <p:attrNameLst>
                                          <p:attrName>style.visibility</p:attrName>
                                        </p:attrNameLst>
                                      </p:cBhvr>
                                      <p:to>
                                        <p:strVal val="visible"/>
                                      </p:to>
                                    </p:set>
                                    <p:anim calcmode="lin" valueType="num">
                                      <p:cBhvr additive="base">
                                        <p:cTn id="107" dur="500" fill="hold"/>
                                        <p:tgtEl>
                                          <p:spTgt spid="57386"/>
                                        </p:tgtEl>
                                        <p:attrNameLst>
                                          <p:attrName>ppt_x</p:attrName>
                                        </p:attrNameLst>
                                      </p:cBhvr>
                                      <p:tavLst>
                                        <p:tav tm="0">
                                          <p:val>
                                            <p:strVal val="#ppt_x"/>
                                          </p:val>
                                        </p:tav>
                                        <p:tav tm="100000">
                                          <p:val>
                                            <p:strVal val="#ppt_x"/>
                                          </p:val>
                                        </p:tav>
                                      </p:tavLst>
                                    </p:anim>
                                    <p:anim calcmode="lin" valueType="num">
                                      <p:cBhvr additive="base">
                                        <p:cTn id="108" dur="500" fill="hold"/>
                                        <p:tgtEl>
                                          <p:spTgt spid="57386"/>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57387"/>
                                        </p:tgtEl>
                                        <p:attrNameLst>
                                          <p:attrName>style.visibility</p:attrName>
                                        </p:attrNameLst>
                                      </p:cBhvr>
                                      <p:to>
                                        <p:strVal val="visible"/>
                                      </p:to>
                                    </p:set>
                                    <p:anim calcmode="lin" valueType="num">
                                      <p:cBhvr additive="base">
                                        <p:cTn id="113" dur="500" fill="hold"/>
                                        <p:tgtEl>
                                          <p:spTgt spid="57387"/>
                                        </p:tgtEl>
                                        <p:attrNameLst>
                                          <p:attrName>ppt_x</p:attrName>
                                        </p:attrNameLst>
                                      </p:cBhvr>
                                      <p:tavLst>
                                        <p:tav tm="0">
                                          <p:val>
                                            <p:strVal val="#ppt_x"/>
                                          </p:val>
                                        </p:tav>
                                        <p:tav tm="100000">
                                          <p:val>
                                            <p:strVal val="#ppt_x"/>
                                          </p:val>
                                        </p:tav>
                                      </p:tavLst>
                                    </p:anim>
                                    <p:anim calcmode="lin" valueType="num">
                                      <p:cBhvr additive="base">
                                        <p:cTn id="114" dur="500" fill="hold"/>
                                        <p:tgtEl>
                                          <p:spTgt spid="57387"/>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57388"/>
                                        </p:tgtEl>
                                        <p:attrNameLst>
                                          <p:attrName>style.visibility</p:attrName>
                                        </p:attrNameLst>
                                      </p:cBhvr>
                                      <p:to>
                                        <p:strVal val="visible"/>
                                      </p:to>
                                    </p:set>
                                    <p:anim calcmode="lin" valueType="num">
                                      <p:cBhvr additive="base">
                                        <p:cTn id="119" dur="500" fill="hold"/>
                                        <p:tgtEl>
                                          <p:spTgt spid="57388"/>
                                        </p:tgtEl>
                                        <p:attrNameLst>
                                          <p:attrName>ppt_x</p:attrName>
                                        </p:attrNameLst>
                                      </p:cBhvr>
                                      <p:tavLst>
                                        <p:tav tm="0">
                                          <p:val>
                                            <p:strVal val="#ppt_x"/>
                                          </p:val>
                                        </p:tav>
                                        <p:tav tm="100000">
                                          <p:val>
                                            <p:strVal val="#ppt_x"/>
                                          </p:val>
                                        </p:tav>
                                      </p:tavLst>
                                    </p:anim>
                                    <p:anim calcmode="lin" valueType="num">
                                      <p:cBhvr additive="base">
                                        <p:cTn id="120" dur="500" fill="hold"/>
                                        <p:tgtEl>
                                          <p:spTgt spid="57388"/>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57389"/>
                                        </p:tgtEl>
                                        <p:attrNameLst>
                                          <p:attrName>style.visibility</p:attrName>
                                        </p:attrNameLst>
                                      </p:cBhvr>
                                      <p:to>
                                        <p:strVal val="visible"/>
                                      </p:to>
                                    </p:set>
                                    <p:anim calcmode="lin" valueType="num">
                                      <p:cBhvr additive="base">
                                        <p:cTn id="125" dur="500" fill="hold"/>
                                        <p:tgtEl>
                                          <p:spTgt spid="57389"/>
                                        </p:tgtEl>
                                        <p:attrNameLst>
                                          <p:attrName>ppt_x</p:attrName>
                                        </p:attrNameLst>
                                      </p:cBhvr>
                                      <p:tavLst>
                                        <p:tav tm="0">
                                          <p:val>
                                            <p:strVal val="#ppt_x"/>
                                          </p:val>
                                        </p:tav>
                                        <p:tav tm="100000">
                                          <p:val>
                                            <p:strVal val="#ppt_x"/>
                                          </p:val>
                                        </p:tav>
                                      </p:tavLst>
                                    </p:anim>
                                    <p:anim calcmode="lin" valueType="num">
                                      <p:cBhvr additive="base">
                                        <p:cTn id="126" dur="500" fill="hold"/>
                                        <p:tgtEl>
                                          <p:spTgt spid="57389"/>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57390"/>
                                        </p:tgtEl>
                                        <p:attrNameLst>
                                          <p:attrName>style.visibility</p:attrName>
                                        </p:attrNameLst>
                                      </p:cBhvr>
                                      <p:to>
                                        <p:strVal val="visible"/>
                                      </p:to>
                                    </p:set>
                                    <p:animEffect transition="in" filter="blinds(horizontal)">
                                      <p:cBhvr>
                                        <p:cTn id="131" dur="500"/>
                                        <p:tgtEl>
                                          <p:spTgt spid="57390"/>
                                        </p:tgtEl>
                                      </p:cBhvr>
                                    </p:animEffect>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57391"/>
                                        </p:tgtEl>
                                        <p:attrNameLst>
                                          <p:attrName>style.visibility</p:attrName>
                                        </p:attrNameLst>
                                      </p:cBhvr>
                                      <p:to>
                                        <p:strVal val="visible"/>
                                      </p:to>
                                    </p:set>
                                    <p:anim calcmode="lin" valueType="num">
                                      <p:cBhvr additive="base">
                                        <p:cTn id="136" dur="500" fill="hold"/>
                                        <p:tgtEl>
                                          <p:spTgt spid="57391"/>
                                        </p:tgtEl>
                                        <p:attrNameLst>
                                          <p:attrName>ppt_x</p:attrName>
                                        </p:attrNameLst>
                                      </p:cBhvr>
                                      <p:tavLst>
                                        <p:tav tm="0">
                                          <p:val>
                                            <p:strVal val="#ppt_x"/>
                                          </p:val>
                                        </p:tav>
                                        <p:tav tm="100000">
                                          <p:val>
                                            <p:strVal val="#ppt_x"/>
                                          </p:val>
                                        </p:tav>
                                      </p:tavLst>
                                    </p:anim>
                                    <p:anim calcmode="lin" valueType="num">
                                      <p:cBhvr additive="base">
                                        <p:cTn id="137" dur="500" fill="hold"/>
                                        <p:tgtEl>
                                          <p:spTgt spid="57391"/>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57392"/>
                                        </p:tgtEl>
                                        <p:attrNameLst>
                                          <p:attrName>style.visibility</p:attrName>
                                        </p:attrNameLst>
                                      </p:cBhvr>
                                      <p:to>
                                        <p:strVal val="visible"/>
                                      </p:to>
                                    </p:set>
                                    <p:animEffect transition="in" filter="blinds(horizontal)">
                                      <p:cBhvr>
                                        <p:cTn id="142" dur="500"/>
                                        <p:tgtEl>
                                          <p:spTgt spid="57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bldLvl="0" animBg="1"/>
      <p:bldP spid="57376" grpId="0"/>
      <p:bldP spid="57378" grpId="0"/>
      <p:bldP spid="57379" grpId="0"/>
      <p:bldP spid="57380" grpId="0"/>
      <p:bldP spid="57381" grpId="0"/>
      <p:bldP spid="57389" grpId="0" bldLvl="0" animBg="1"/>
      <p:bldP spid="57390" grpId="0"/>
      <p:bldP spid="57391" grpId="0" bldLvl="0" animBg="1"/>
      <p:bldP spid="573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703853" y="1231595"/>
            <a:ext cx="5673968" cy="461665"/>
          </a:xfrm>
          <a:prstGeom prst="rect">
            <a:avLst/>
          </a:prstGeom>
          <a:noFill/>
          <a:ln w="19050">
            <a:noFill/>
            <a:miter lim="800000"/>
            <a:headEnd type="none" w="med" len="lg"/>
            <a:tailEnd type="none" w="med" len="lg"/>
          </a:ln>
          <a:effec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170" fontAlgn="base">
              <a:spcBef>
                <a:spcPct val="0"/>
              </a:spcBef>
              <a:spcAft>
                <a:spcPct val="0"/>
              </a:spcAft>
              <a:defRPr/>
            </a:pPr>
            <a:r>
              <a:rPr kumimoji="1" lang="en-US" altLang="zh-CN" sz="2400" b="1" dirty="0">
                <a:ea typeface="思源黑体 CN Regular" panose="020B0500000000000000" pitchFamily="34" charset="-122"/>
                <a:cs typeface="Helvetica"/>
                <a:sym typeface="Arial" panose="020B0604020202020204" pitchFamily="34" charset="0"/>
              </a:rPr>
              <a:t>2.</a:t>
            </a:r>
            <a:r>
              <a:rPr kumimoji="1" lang="zh-CN" altLang="en-US" sz="2400" b="1" dirty="0">
                <a:ea typeface="思源黑体 CN Regular" panose="020B0500000000000000" pitchFamily="34" charset="-122"/>
                <a:cs typeface="Helvetica"/>
                <a:sym typeface="Arial" panose="020B0604020202020204" pitchFamily="34" charset="0"/>
              </a:rPr>
              <a:t>海森伯不确定关系</a:t>
            </a:r>
          </a:p>
        </p:txBody>
      </p:sp>
      <p:sp>
        <p:nvSpPr>
          <p:cNvPr id="58371" name="Text Box 3"/>
          <p:cNvSpPr txBox="1"/>
          <p:nvPr/>
        </p:nvSpPr>
        <p:spPr>
          <a:xfrm>
            <a:off x="660400" y="1758830"/>
            <a:ext cx="10704286" cy="1140505"/>
          </a:xfrm>
          <a:prstGeom prst="rect">
            <a:avLst/>
          </a:prstGeom>
          <a:noFill/>
          <a:ln w="19050">
            <a:noFill/>
          </a:ln>
        </p:spPr>
        <p:txBody>
          <a:bodyPr wrap="square">
            <a:spAutoFit/>
          </a:bodyPr>
          <a:lstStyle/>
          <a:p>
            <a:pPr defTabSz="1219170">
              <a:lnSpc>
                <a:spcPct val="150000"/>
              </a:lnSpc>
              <a:spcBef>
                <a:spcPct val="50000"/>
              </a:spcBef>
            </a:pPr>
            <a:r>
              <a:rPr lang="en-US" altLang="zh-CN" sz="2400" b="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1927</a:t>
            </a:r>
            <a:r>
              <a:rPr lang="zh-CN" altLang="en-US" sz="2400" b="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年海森伯提出</a:t>
            </a:r>
            <a:r>
              <a:rPr lang="en-US" altLang="zh-CN" sz="2400" b="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400" b="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粒子在某方向上的坐标不确定量与该方向上的动量不确定量的乘积遵从下列关系</a:t>
            </a:r>
          </a:p>
        </p:txBody>
      </p:sp>
      <p:graphicFrame>
        <p:nvGraphicFramePr>
          <p:cNvPr id="58372" name="Object 4"/>
          <p:cNvGraphicFramePr>
            <a:graphicFrameLocks noChangeAspect="1"/>
          </p:cNvGraphicFramePr>
          <p:nvPr>
            <p:extLst>
              <p:ext uri="{D42A27DB-BD31-4B8C-83A1-F6EECF244321}">
                <p14:modId xmlns:p14="http://schemas.microsoft.com/office/powerpoint/2010/main" val="3639992096"/>
              </p:ext>
            </p:extLst>
          </p:nvPr>
        </p:nvGraphicFramePr>
        <p:xfrm>
          <a:off x="5027279" y="2385135"/>
          <a:ext cx="3087981" cy="1228859"/>
        </p:xfrm>
        <a:graphic>
          <a:graphicData uri="http://schemas.openxmlformats.org/presentationml/2006/ole">
            <mc:AlternateContent xmlns:mc="http://schemas.openxmlformats.org/markup-compatibility/2006">
              <mc:Choice xmlns:v="urn:schemas-microsoft-com:vml" Requires="v">
                <p:oleObj r:id="rId2" imgW="812165" imgH="393700" progId="Equation.DSMT4">
                  <p:embed/>
                </p:oleObj>
              </mc:Choice>
              <mc:Fallback>
                <p:oleObj r:id="rId2" imgW="812165" imgH="393700" progId="Equation.DSMT4">
                  <p:embed/>
                  <p:pic>
                    <p:nvPicPr>
                      <p:cNvPr id="58372" name="Object 4"/>
                      <p:cNvPicPr/>
                      <p:nvPr/>
                    </p:nvPicPr>
                    <p:blipFill>
                      <a:blip r:embed="rId3"/>
                      <a:stretch>
                        <a:fillRect/>
                      </a:stretch>
                    </p:blipFill>
                    <p:spPr>
                      <a:xfrm>
                        <a:off x="5027279" y="2385135"/>
                        <a:ext cx="3087981" cy="1228859"/>
                      </a:xfrm>
                      <a:prstGeom prst="rect">
                        <a:avLst/>
                      </a:prstGeom>
                      <a:noFill/>
                      <a:ln w="38100">
                        <a:noFill/>
                        <a:miter/>
                      </a:ln>
                    </p:spPr>
                  </p:pic>
                </p:oleObj>
              </mc:Fallback>
            </mc:AlternateContent>
          </a:graphicData>
        </a:graphic>
      </p:graphicFrame>
      <p:sp>
        <p:nvSpPr>
          <p:cNvPr id="58373" name="Text Box 5"/>
          <p:cNvSpPr txBox="1"/>
          <p:nvPr/>
        </p:nvSpPr>
        <p:spPr>
          <a:xfrm>
            <a:off x="737447" y="3208884"/>
            <a:ext cx="10781453" cy="2248501"/>
          </a:xfrm>
          <a:prstGeom prst="rect">
            <a:avLst/>
          </a:prstGeom>
          <a:noFill/>
          <a:ln w="9525">
            <a:noFill/>
          </a:ln>
        </p:spPr>
        <p:txBody>
          <a:bodyPr wrap="square">
            <a:spAutoFit/>
          </a:bodyPr>
          <a:lstStyle/>
          <a:p>
            <a:pPr defTabSz="1219170">
              <a:lnSpc>
                <a:spcPct val="150000"/>
              </a:lnSpc>
              <a:spcBef>
                <a:spcPct val="10000"/>
              </a:spcBef>
            </a:pPr>
            <a:r>
              <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不确定关系</a:t>
            </a:r>
            <a:r>
              <a:rPr lang="zh-CN" altLang="zh-CN"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式</a:t>
            </a:r>
            <a:r>
              <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表明：</a:t>
            </a:r>
          </a:p>
          <a:p>
            <a:pPr defTabSz="1219170">
              <a:lnSpc>
                <a:spcPct val="150000"/>
              </a:lnSpc>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１</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微观粒子的坐标测得越准确</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zh-CN" sz="2400" i="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altLang="zh-CN" sz="2400" i="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x</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0),</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动量就越不准确</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altLang="zh-CN" sz="2400" i="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p</a:t>
            </a:r>
            <a:r>
              <a:rPr lang="en-US" altLang="zh-CN" sz="2400" i="1" kern="0" baseline="-25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x</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altLang="zh-CN" sz="2400" i="1" kern="0" baseline="-25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微观粒子的动量测得越准确</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altLang="zh-CN" sz="2400" i="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p</a:t>
            </a:r>
            <a:r>
              <a:rPr lang="en-US" altLang="zh-CN" sz="2400" i="1" kern="0" baseline="-25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x</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0),</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坐标就越不准确</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zh-CN" sz="2400" i="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altLang="zh-CN" sz="2400" i="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x</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altLang="zh-CN" sz="2400" i="1" kern="0" baseline="-25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endPar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a:p>
            <a:pPr defTabSz="1219170">
              <a:lnSpc>
                <a:spcPct val="150000"/>
              </a:lnSpc>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不确定关系</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微观粒子的坐标和动量不能</a:t>
            </a:r>
            <a:r>
              <a:rPr lang="zh-CN" altLang="en-US" sz="2400" u="sng"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同时</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测准</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p>
        </p:txBody>
      </p:sp>
      <p:sp>
        <p:nvSpPr>
          <p:cNvPr id="58374" name="Text Box 6"/>
          <p:cNvSpPr txBox="1"/>
          <p:nvPr/>
        </p:nvSpPr>
        <p:spPr>
          <a:xfrm>
            <a:off x="737447" y="5626405"/>
            <a:ext cx="8404061" cy="461665"/>
          </a:xfrm>
          <a:prstGeom prst="rect">
            <a:avLst/>
          </a:prstGeom>
          <a:noFill/>
          <a:ln w="19050">
            <a:noFill/>
          </a:ln>
        </p:spPr>
        <p:txBody>
          <a:bodyPr>
            <a:spAutoFit/>
          </a:bodyPr>
          <a:lstStyle/>
          <a:p>
            <a:pPr defTabSz="1219170">
              <a:spcBef>
                <a:spcPct val="50000"/>
              </a:spcBef>
            </a:pPr>
            <a:r>
              <a:rPr lang="en-US" altLang="zh-CN" sz="2400"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(3)</a:t>
            </a:r>
            <a:r>
              <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不确定关系是物质的波粒二象性引起的</a:t>
            </a:r>
            <a:r>
              <a:rPr lang="en-US" altLang="zh-CN" sz="2400"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a:t>
            </a:r>
          </a:p>
        </p:txBody>
      </p:sp>
      <p:sp>
        <p:nvSpPr>
          <p:cNvPr id="7" name="文本框 6">
            <a:extLst>
              <a:ext uri="{FF2B5EF4-FFF2-40B4-BE49-F238E27FC236}">
                <a16:creationId xmlns:a16="http://schemas.microsoft.com/office/drawing/2014/main" id="{4B4DE86F-9EB1-4216-A871-38A6E07EAB77}"/>
              </a:ext>
            </a:extLst>
          </p:cNvPr>
          <p:cNvSpPr txBox="1"/>
          <p:nvPr/>
        </p:nvSpPr>
        <p:spPr>
          <a:xfrm>
            <a:off x="1807029" y="369102"/>
            <a:ext cx="346761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三、不确定性关系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blinds(horizontal)">
                                      <p:cBhvr>
                                        <p:cTn id="7" dur="500"/>
                                        <p:tgtEl>
                                          <p:spTgt spid="583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8372"/>
                                        </p:tgtEl>
                                        <p:attrNameLst>
                                          <p:attrName>style.visibility</p:attrName>
                                        </p:attrNameLst>
                                      </p:cBhvr>
                                      <p:to>
                                        <p:strVal val="visible"/>
                                      </p:to>
                                    </p:set>
                                    <p:animEffect transition="in" filter="blinds(horizontal)">
                                      <p:cBhvr>
                                        <p:cTn id="12" dur="500"/>
                                        <p:tgtEl>
                                          <p:spTgt spid="583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373">
                                            <p:txEl>
                                              <p:pRg st="0" end="0"/>
                                            </p:txEl>
                                          </p:spTgt>
                                        </p:tgtEl>
                                        <p:attrNameLst>
                                          <p:attrName>style.visibility</p:attrName>
                                        </p:attrNameLst>
                                      </p:cBhvr>
                                      <p:to>
                                        <p:strVal val="visible"/>
                                      </p:to>
                                    </p:set>
                                    <p:animEffect transition="in" filter="wipe(left)">
                                      <p:cBhvr>
                                        <p:cTn id="17" dur="500"/>
                                        <p:tgtEl>
                                          <p:spTgt spid="5837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373">
                                            <p:txEl>
                                              <p:pRg st="1" end="1"/>
                                            </p:txEl>
                                          </p:spTgt>
                                        </p:tgtEl>
                                        <p:attrNameLst>
                                          <p:attrName>style.visibility</p:attrName>
                                        </p:attrNameLst>
                                      </p:cBhvr>
                                      <p:to>
                                        <p:strVal val="visible"/>
                                      </p:to>
                                    </p:set>
                                    <p:animEffect transition="in" filter="wipe(left)">
                                      <p:cBhvr>
                                        <p:cTn id="22" dur="500"/>
                                        <p:tgtEl>
                                          <p:spTgt spid="5837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8373">
                                            <p:txEl>
                                              <p:pRg st="2" end="2"/>
                                            </p:txEl>
                                          </p:spTgt>
                                        </p:tgtEl>
                                        <p:attrNameLst>
                                          <p:attrName>style.visibility</p:attrName>
                                        </p:attrNameLst>
                                      </p:cBhvr>
                                      <p:to>
                                        <p:strVal val="visible"/>
                                      </p:to>
                                    </p:set>
                                    <p:animEffect transition="in" filter="wipe(left)">
                                      <p:cBhvr>
                                        <p:cTn id="27" dur="500"/>
                                        <p:tgtEl>
                                          <p:spTgt spid="5837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0"/>
                                  </p:iterate>
                                  <p:childTnLst>
                                    <p:set>
                                      <p:cBhvr>
                                        <p:cTn id="31" dur="1" fill="hold">
                                          <p:stCondLst>
                                            <p:cond delay="0"/>
                                          </p:stCondLst>
                                        </p:cTn>
                                        <p:tgtEl>
                                          <p:spTgt spid="58374"/>
                                        </p:tgtEl>
                                        <p:attrNameLst>
                                          <p:attrName>style.visibility</p:attrName>
                                        </p:attrNameLst>
                                      </p:cBhvr>
                                      <p:to>
                                        <p:strVal val="visible"/>
                                      </p:to>
                                    </p:set>
                                    <p:animEffect transition="in" filter="wipe(left)">
                                      <p:cBhvr>
                                        <p:cTn id="32" dur="75"/>
                                        <p:tgtEl>
                                          <p:spTgt spid="5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P spid="58373" grpId="0" uiExpand="1" build="p"/>
      <p:bldP spid="583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3" name="Object 2"/>
          <p:cNvGraphicFramePr/>
          <p:nvPr/>
        </p:nvGraphicFramePr>
        <p:xfrm>
          <a:off x="1980276" y="3330819"/>
          <a:ext cx="8228283" cy="196364"/>
        </p:xfrm>
        <a:graphic>
          <a:graphicData uri="http://schemas.openxmlformats.org/presentationml/2006/ole">
            <mc:AlternateContent xmlns:mc="http://schemas.openxmlformats.org/markup-compatibility/2006">
              <mc:Choice xmlns:v="urn:schemas-microsoft-com:vml" Requires="v">
                <p:oleObj r:id="rId2" imgW="8253730" imgH="201295" progId="Word.Document.8">
                  <p:embed/>
                </p:oleObj>
              </mc:Choice>
              <mc:Fallback>
                <p:oleObj r:id="rId2" imgW="8253730" imgH="201295" progId="Word.Document.8">
                  <p:embed/>
                  <p:pic>
                    <p:nvPicPr>
                      <p:cNvPr id="28673" name="Object 2"/>
                      <p:cNvPicPr/>
                      <p:nvPr/>
                    </p:nvPicPr>
                    <p:blipFill>
                      <a:blip r:embed="rId3"/>
                      <a:stretch>
                        <a:fillRect/>
                      </a:stretch>
                    </p:blipFill>
                    <p:spPr>
                      <a:xfrm>
                        <a:off x="1980276" y="3330819"/>
                        <a:ext cx="8228283" cy="196364"/>
                      </a:xfrm>
                      <a:prstGeom prst="rect">
                        <a:avLst/>
                      </a:prstGeom>
                      <a:noFill/>
                      <a:ln w="38100">
                        <a:noFill/>
                        <a:miter/>
                      </a:ln>
                    </p:spPr>
                  </p:pic>
                </p:oleObj>
              </mc:Fallback>
            </mc:AlternateContent>
          </a:graphicData>
        </a:graphic>
      </p:graphicFrame>
      <p:sp>
        <p:nvSpPr>
          <p:cNvPr id="47107" name="Rectangle 3"/>
          <p:cNvSpPr>
            <a:spLocks noGrp="1" noChangeArrowheads="1"/>
          </p:cNvSpPr>
          <p:nvPr>
            <p:ph idx="4294967295"/>
          </p:nvPr>
        </p:nvSpPr>
        <p:spPr bwMode="auto">
          <a:xfrm>
            <a:off x="793750" y="1163638"/>
            <a:ext cx="11398250" cy="441809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3" tIns="45607" rIns="91213" bIns="45607" numCol="1" anchor="t" anchorCtr="0" compatLnSpc="1">
            <a:spAutoFit/>
          </a:bodyPr>
          <a:lstStyle/>
          <a:p>
            <a:pPr marL="0" indent="0" algn="just">
              <a:lnSpc>
                <a:spcPct val="200000"/>
              </a:lnSpc>
              <a:spcBef>
                <a:spcPct val="0"/>
              </a:spcBef>
              <a:buNone/>
            </a:pPr>
            <a:r>
              <a:rPr lang="zh-CN" altLang="en-US"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【典例</a:t>
            </a:r>
            <a:r>
              <a:rPr lang="en-US" altLang="zh-CN"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2</a:t>
            </a:r>
            <a:r>
              <a:rPr lang="zh-CN" altLang="en-US"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a:t>
            </a:r>
            <a:r>
              <a:rPr lang="en-US" altLang="zh-CN"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多选</a:t>
            </a:r>
            <a:r>
              <a:rPr lang="en-US" altLang="zh-CN"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关于光的波粒二象性的理解正确的是</a:t>
            </a:r>
            <a:r>
              <a:rPr lang="en-US" altLang="zh-CN"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a:t>
            </a:r>
            <a:r>
              <a:rPr lang="en-US" altLang="zh-CN"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a:t>
            </a:r>
          </a:p>
          <a:p>
            <a:pPr marL="0" indent="0" algn="just">
              <a:lnSpc>
                <a:spcPct val="200000"/>
              </a:lnSpc>
              <a:spcBef>
                <a:spcPct val="0"/>
              </a:spcBef>
              <a:buNone/>
            </a:pPr>
            <a:r>
              <a:rPr lang="en-US" altLang="zh-CN"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A</a:t>
            </a:r>
            <a:r>
              <a:rPr lang="zh-CN" altLang="en-US"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．大量光子的行为往往表现出波动性，个别光子的</a:t>
            </a:r>
          </a:p>
          <a:p>
            <a:pPr marL="0" indent="0" algn="just">
              <a:lnSpc>
                <a:spcPct val="200000"/>
              </a:lnSpc>
              <a:spcBef>
                <a:spcPct val="0"/>
              </a:spcBef>
              <a:buNone/>
            </a:pPr>
            <a:r>
              <a:rPr lang="zh-CN" altLang="en-US"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行为往往表现出粒子性</a:t>
            </a:r>
          </a:p>
          <a:p>
            <a:pPr marL="0" indent="0" algn="just">
              <a:lnSpc>
                <a:spcPct val="200000"/>
              </a:lnSpc>
              <a:spcBef>
                <a:spcPct val="0"/>
              </a:spcBef>
              <a:buNone/>
            </a:pPr>
            <a:r>
              <a:rPr lang="en-US" altLang="zh-CN"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B</a:t>
            </a:r>
            <a:r>
              <a:rPr lang="zh-CN" altLang="en-US"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．光在传播时是波，而与物质相互作用时就转变成粒子</a:t>
            </a:r>
          </a:p>
          <a:p>
            <a:pPr marL="0" indent="0" algn="just">
              <a:lnSpc>
                <a:spcPct val="200000"/>
              </a:lnSpc>
              <a:spcBef>
                <a:spcPct val="0"/>
              </a:spcBef>
              <a:buNone/>
            </a:pPr>
            <a:r>
              <a:rPr lang="en-US" altLang="zh-CN"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C</a:t>
            </a:r>
            <a:r>
              <a:rPr lang="zh-CN" altLang="en-US"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．高频光是粒子，低频光是波</a:t>
            </a:r>
          </a:p>
          <a:p>
            <a:pPr marL="0" indent="0" algn="just">
              <a:lnSpc>
                <a:spcPct val="200000"/>
              </a:lnSpc>
              <a:spcBef>
                <a:spcPct val="0"/>
              </a:spcBef>
              <a:buNone/>
            </a:pPr>
            <a:r>
              <a:rPr lang="en-US" altLang="zh-CN"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D</a:t>
            </a:r>
            <a:r>
              <a:rPr lang="zh-CN" altLang="en-US"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．波粒二象性是光的根本属性，有时它的波动性显著，有时它的粒子性显著</a:t>
            </a:r>
          </a:p>
        </p:txBody>
      </p:sp>
      <p:sp>
        <p:nvSpPr>
          <p:cNvPr id="28676" name="Rectangle 5"/>
          <p:cNvSpPr/>
          <p:nvPr/>
        </p:nvSpPr>
        <p:spPr>
          <a:xfrm>
            <a:off x="8226092" y="1421405"/>
            <a:ext cx="850053" cy="522131"/>
          </a:xfrm>
          <a:prstGeom prst="rect">
            <a:avLst/>
          </a:prstGeom>
          <a:noFill/>
          <a:ln w="9525">
            <a:noFill/>
          </a:ln>
        </p:spPr>
        <p:txBody>
          <a:bodyPr wrap="square">
            <a:spAutoFit/>
          </a:bodyPr>
          <a:lstStyle/>
          <a:p>
            <a:pPr defTabSz="1219170">
              <a:spcBef>
                <a:spcPct val="20000"/>
              </a:spcBef>
            </a:pPr>
            <a:r>
              <a:rPr lang="en-US" altLang="zh-CN" sz="2793" b="1" i="1" kern="0" dirty="0">
                <a:solidFill>
                  <a:srgbClr val="FF000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AD</a:t>
            </a:r>
          </a:p>
        </p:txBody>
      </p:sp>
      <p:sp>
        <p:nvSpPr>
          <p:cNvPr id="5" name="文本框 4">
            <a:extLst>
              <a:ext uri="{FF2B5EF4-FFF2-40B4-BE49-F238E27FC236}">
                <a16:creationId xmlns:a16="http://schemas.microsoft.com/office/drawing/2014/main" id="{77E7A1E2-E600-44A9-8A84-222EB57DF9D5}"/>
              </a:ext>
            </a:extLst>
          </p:cNvPr>
          <p:cNvSpPr txBox="1"/>
          <p:nvPr/>
        </p:nvSpPr>
        <p:spPr>
          <a:xfrm>
            <a:off x="1807029" y="3691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典型例题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linds(horizontal)">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2"/>
          <a:stretch>
            <a:fillRect/>
          </a:stretch>
        </p:blipFill>
        <p:spPr>
          <a:xfrm>
            <a:off x="2043611" y="1384723"/>
            <a:ext cx="7785947" cy="4494953"/>
          </a:xfrm>
          <a:prstGeom prst="rect">
            <a:avLst/>
          </a:prstGeom>
          <a:noFill/>
          <a:ln w="9525">
            <a:noFill/>
          </a:ln>
        </p:spPr>
      </p:pic>
      <p:sp>
        <p:nvSpPr>
          <p:cNvPr id="5" name="文本框 4">
            <a:extLst>
              <a:ext uri="{FF2B5EF4-FFF2-40B4-BE49-F238E27FC236}">
                <a16:creationId xmlns:a16="http://schemas.microsoft.com/office/drawing/2014/main" id="{5C730E73-991B-4CBA-B321-20F0BBA33260}"/>
              </a:ext>
            </a:extLst>
          </p:cNvPr>
          <p:cNvSpPr txBox="1"/>
          <p:nvPr/>
        </p:nvSpPr>
        <p:spPr>
          <a:xfrm>
            <a:off x="1807029" y="3691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课堂小结</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649"/>
                                        </p:tgtEl>
                                        <p:attrNameLst>
                                          <p:attrName>style.visibility</p:attrName>
                                        </p:attrNameLst>
                                      </p:cBhvr>
                                      <p:to>
                                        <p:strVal val="visible"/>
                                      </p:to>
                                    </p:set>
                                    <p:anim calcmode="lin" valueType="num">
                                      <p:cBhvr>
                                        <p:cTn id="7" dur="500" fill="hold"/>
                                        <p:tgtEl>
                                          <p:spTgt spid="27649"/>
                                        </p:tgtEl>
                                        <p:attrNameLst>
                                          <p:attrName>ppt_w</p:attrName>
                                        </p:attrNameLst>
                                      </p:cBhvr>
                                      <p:tavLst>
                                        <p:tav tm="0">
                                          <p:val>
                                            <p:fltVal val="0"/>
                                          </p:val>
                                        </p:tav>
                                        <p:tav tm="100000">
                                          <p:val>
                                            <p:strVal val="#ppt_w"/>
                                          </p:val>
                                        </p:tav>
                                      </p:tavLst>
                                    </p:anim>
                                    <p:anim calcmode="lin" valueType="num">
                                      <p:cBhvr>
                                        <p:cTn id="8" dur="500" fill="hold"/>
                                        <p:tgtEl>
                                          <p:spTgt spid="27649"/>
                                        </p:tgtEl>
                                        <p:attrNameLst>
                                          <p:attrName>ppt_h</p:attrName>
                                        </p:attrNameLst>
                                      </p:cBhvr>
                                      <p:tavLst>
                                        <p:tav tm="0">
                                          <p:val>
                                            <p:fltVal val="0"/>
                                          </p:val>
                                        </p:tav>
                                        <p:tav tm="100000">
                                          <p:val>
                                            <p:strVal val="#ppt_h"/>
                                          </p:val>
                                        </p:tav>
                                      </p:tavLst>
                                    </p:anim>
                                    <p:animEffect transition="in" filter="fade">
                                      <p:cBhvr>
                                        <p:cTn id="9" dur="500"/>
                                        <p:tgtEl>
                                          <p:spTgt spid="27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4389144-41D7-4EFD-9F7A-EDA7C9CEFC4E}"/>
              </a:ext>
            </a:extLst>
          </p:cNvPr>
          <p:cNvSpPr txBox="1"/>
          <p:nvPr/>
        </p:nvSpPr>
        <p:spPr>
          <a:xfrm>
            <a:off x="1807029" y="3691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课堂引入</a:t>
            </a:r>
          </a:p>
        </p:txBody>
      </p:sp>
      <p:sp>
        <p:nvSpPr>
          <p:cNvPr id="3" name="Rectangle 8">
            <a:extLst>
              <a:ext uri="{FF2B5EF4-FFF2-40B4-BE49-F238E27FC236}">
                <a16:creationId xmlns:a16="http://schemas.microsoft.com/office/drawing/2014/main" id="{3EBAB1D5-67A0-4876-820B-4057A8417315}"/>
              </a:ext>
            </a:extLst>
          </p:cNvPr>
          <p:cNvSpPr/>
          <p:nvPr/>
        </p:nvSpPr>
        <p:spPr>
          <a:xfrm>
            <a:off x="1124373" y="3166786"/>
            <a:ext cx="9943253" cy="1140505"/>
          </a:xfrm>
          <a:prstGeom prst="rect">
            <a:avLst/>
          </a:prstGeom>
          <a:noFill/>
          <a:ln w="9525">
            <a:noFill/>
          </a:ln>
        </p:spPr>
        <p:txBody>
          <a:bodyPr wrap="square" anchor="ctr">
            <a:spAutoFit/>
          </a:bodyPr>
          <a:lstStyle/>
          <a:p>
            <a:pPr algn="ctr" defTabSz="1219170">
              <a:lnSpc>
                <a:spcPct val="150000"/>
              </a:lnSpc>
              <a:tabLst>
                <a:tab pos="5333867" algn="l"/>
                <a:tab pos="9296168" algn="l"/>
              </a:tabLst>
            </a:pPr>
            <a:r>
              <a:rPr lang="zh-CN" altLang="en-US"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光在传播过程中有确定的轨迹吗？分析微观粒子的运动规律时，牛顿第二定律是否还适用？</a:t>
            </a:r>
          </a:p>
        </p:txBody>
      </p:sp>
      <p:sp>
        <p:nvSpPr>
          <p:cNvPr id="4" name="文本框 14339">
            <a:extLst>
              <a:ext uri="{FF2B5EF4-FFF2-40B4-BE49-F238E27FC236}">
                <a16:creationId xmlns:a16="http://schemas.microsoft.com/office/drawing/2014/main" id="{F1113662-4520-42C1-A34A-D0F0B5BE5497}"/>
              </a:ext>
            </a:extLst>
          </p:cNvPr>
          <p:cNvSpPr txBox="1"/>
          <p:nvPr/>
        </p:nvSpPr>
        <p:spPr>
          <a:xfrm>
            <a:off x="579461" y="1449872"/>
            <a:ext cx="3849684" cy="523220"/>
          </a:xfrm>
          <a:prstGeom prst="rect">
            <a:avLst/>
          </a:prstGeom>
          <a:noFill/>
          <a:ln w="9525">
            <a:noFill/>
          </a:ln>
        </p:spPr>
        <p:txBody>
          <a:bodyPr>
            <a:spAutoFit/>
          </a:bodyPr>
          <a:lstStyle/>
          <a:p>
            <a:pPr defTabSz="1219170"/>
            <a:r>
              <a:rPr lang="en-US" altLang="zh-CN" sz="28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a:t>
            </a:r>
            <a:r>
              <a:rPr lang="zh-CN" altLang="en-US" sz="28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小组讨论</a:t>
            </a:r>
            <a:r>
              <a:rPr lang="en-US" altLang="zh-CN" sz="28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a:t>
            </a:r>
          </a:p>
        </p:txBody>
      </p:sp>
    </p:spTree>
    <p:extLst>
      <p:ext uri="{BB962C8B-B14F-4D97-AF65-F5344CB8AC3E}">
        <p14:creationId xmlns:p14="http://schemas.microsoft.com/office/powerpoint/2010/main" val="385480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Block Arc 52">
            <a:extLst>
              <a:ext uri="{FF2B5EF4-FFF2-40B4-BE49-F238E27FC236}">
                <a16:creationId xmlns:a16="http://schemas.microsoft.com/office/drawing/2014/main" id="{D5285F75-5ABA-478A-8F54-BD207DCE9C6D}"/>
              </a:ext>
            </a:extLst>
          </p:cNvPr>
          <p:cNvSpPr/>
          <p:nvPr/>
        </p:nvSpPr>
        <p:spPr>
          <a:xfrm flipH="1" flipV="1">
            <a:off x="10936088" y="-461555"/>
            <a:ext cx="923109" cy="923109"/>
          </a:xfrm>
          <a:prstGeom prst="blockArc">
            <a:avLst/>
          </a:prstGeom>
          <a:solidFill>
            <a:schemeClr val="accent4"/>
          </a:solidFill>
          <a:ln>
            <a:noFill/>
          </a:ln>
          <a:effectLst>
            <a:outerShdw blurRad="863600" sx="102000" sy="102000" algn="ctr" rotWithShape="0">
              <a:prstClr val="black">
                <a:alpha val="7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4" name="Block Arc 53">
            <a:extLst>
              <a:ext uri="{FF2B5EF4-FFF2-40B4-BE49-F238E27FC236}">
                <a16:creationId xmlns:a16="http://schemas.microsoft.com/office/drawing/2014/main" id="{6F304A67-8054-4B38-A2B1-DADCF6172CAB}"/>
              </a:ext>
            </a:extLst>
          </p:cNvPr>
          <p:cNvSpPr/>
          <p:nvPr/>
        </p:nvSpPr>
        <p:spPr>
          <a:xfrm flipH="1">
            <a:off x="332804" y="6396445"/>
            <a:ext cx="923109" cy="923109"/>
          </a:xfrm>
          <a:prstGeom prst="blockArc">
            <a:avLst/>
          </a:prstGeom>
          <a:solidFill>
            <a:schemeClr val="accent4"/>
          </a:solidFill>
          <a:ln>
            <a:noFill/>
          </a:ln>
          <a:effectLst>
            <a:outerShdw blurRad="863600" sx="102000" sy="102000" algn="ctr" rotWithShape="0">
              <a:prstClr val="black">
                <a:alpha val="7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4" name="图片占位符 3">
            <a:extLst>
              <a:ext uri="{FF2B5EF4-FFF2-40B4-BE49-F238E27FC236}">
                <a16:creationId xmlns:a16="http://schemas.microsoft.com/office/drawing/2014/main" id="{E0E319B0-8812-466C-ADE2-4693F3ABD80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570" r="21570"/>
          <a:stretch>
            <a:fillRect/>
          </a:stretch>
        </p:blipFill>
        <p:spPr/>
      </p:pic>
      <p:pic>
        <p:nvPicPr>
          <p:cNvPr id="11" name="图片占位符 10">
            <a:extLst>
              <a:ext uri="{FF2B5EF4-FFF2-40B4-BE49-F238E27FC236}">
                <a16:creationId xmlns:a16="http://schemas.microsoft.com/office/drawing/2014/main" id="{F3DB1CBC-9A3B-4A03-A887-87380251AEAC}"/>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1256" r="21256"/>
          <a:stretch>
            <a:fillRect/>
          </a:stretch>
        </p:blipFill>
        <p:spPr/>
      </p:pic>
      <p:pic>
        <p:nvPicPr>
          <p:cNvPr id="14" name="图片占位符 13">
            <a:extLst>
              <a:ext uri="{FF2B5EF4-FFF2-40B4-BE49-F238E27FC236}">
                <a16:creationId xmlns:a16="http://schemas.microsoft.com/office/drawing/2014/main" id="{046787D2-DFED-4A93-A637-0F5E04E55A07}"/>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21256" r="21256"/>
          <a:stretch>
            <a:fillRect/>
          </a:stretch>
        </p:blipFill>
        <p:spPr/>
      </p:pic>
      <p:grpSp>
        <p:nvGrpSpPr>
          <p:cNvPr id="29" name="组合 28">
            <a:extLst>
              <a:ext uri="{FF2B5EF4-FFF2-40B4-BE49-F238E27FC236}">
                <a16:creationId xmlns:a16="http://schemas.microsoft.com/office/drawing/2014/main" id="{F96BB689-23A2-46AD-9BC0-FD1E0C82F29E}"/>
              </a:ext>
            </a:extLst>
          </p:cNvPr>
          <p:cNvGrpSpPr/>
          <p:nvPr/>
        </p:nvGrpSpPr>
        <p:grpSpPr>
          <a:xfrm>
            <a:off x="528302" y="2350802"/>
            <a:ext cx="5846818" cy="2374759"/>
            <a:chOff x="6147269" y="2844265"/>
            <a:chExt cx="5112385" cy="2076459"/>
          </a:xfrm>
        </p:grpSpPr>
        <p:grpSp>
          <p:nvGrpSpPr>
            <p:cNvPr id="30" name="组合 29">
              <a:extLst>
                <a:ext uri="{FF2B5EF4-FFF2-40B4-BE49-F238E27FC236}">
                  <a16:creationId xmlns:a16="http://schemas.microsoft.com/office/drawing/2014/main" id="{DC2581E0-0A8A-44B0-8FA3-1DF31F4189F8}"/>
                </a:ext>
              </a:extLst>
            </p:cNvPr>
            <p:cNvGrpSpPr/>
            <p:nvPr/>
          </p:nvGrpSpPr>
          <p:grpSpPr>
            <a:xfrm>
              <a:off x="6147269" y="3331609"/>
              <a:ext cx="5033250" cy="1589115"/>
              <a:chOff x="-4714868" y="2110674"/>
              <a:chExt cx="5033250" cy="1589115"/>
            </a:xfrm>
          </p:grpSpPr>
          <p:sp>
            <p:nvSpPr>
              <p:cNvPr id="42" name="矩形: 圆角 41">
                <a:extLst>
                  <a:ext uri="{FF2B5EF4-FFF2-40B4-BE49-F238E27FC236}">
                    <a16:creationId xmlns:a16="http://schemas.microsoft.com/office/drawing/2014/main" id="{64836F49-4B86-4E6F-B043-97346702E338}"/>
                  </a:ext>
                </a:extLst>
              </p:cNvPr>
              <p:cNvSpPr/>
              <p:nvPr/>
            </p:nvSpPr>
            <p:spPr>
              <a:xfrm>
                <a:off x="-4648332" y="3345066"/>
                <a:ext cx="3562392" cy="354723"/>
              </a:xfrm>
              <a:prstGeom prst="roundRect">
                <a:avLst>
                  <a:gd name="adj" fmla="val 50000"/>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讲解人：</a:t>
                </a:r>
                <a:r>
                  <a:rPr lang="en-US" altLang="zh-CN">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xippt  </a:t>
                </a:r>
                <a:r>
                  <a:rPr lang="zh-CN" altLang="en-US">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时间：</a:t>
                </a:r>
                <a:r>
                  <a:rPr lang="en-US" altLang="zh-CN">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2020.5.25</a:t>
                </a:r>
                <a:endParaRPr lang="en-US" altLang="zh-CN" dirty="0">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43" name="组合 42">
                <a:extLst>
                  <a:ext uri="{FF2B5EF4-FFF2-40B4-BE49-F238E27FC236}">
                    <a16:creationId xmlns:a16="http://schemas.microsoft.com/office/drawing/2014/main" id="{63D9EA67-6504-4B92-A5ED-3532B3F3B0AA}"/>
                  </a:ext>
                </a:extLst>
              </p:cNvPr>
              <p:cNvGrpSpPr/>
              <p:nvPr/>
            </p:nvGrpSpPr>
            <p:grpSpPr>
              <a:xfrm>
                <a:off x="-4714868" y="2110674"/>
                <a:ext cx="5033250" cy="990997"/>
                <a:chOff x="-4714868" y="2110674"/>
                <a:chExt cx="5033250" cy="990997"/>
              </a:xfrm>
            </p:grpSpPr>
            <p:sp>
              <p:nvSpPr>
                <p:cNvPr id="44" name="文本框 43">
                  <a:extLst>
                    <a:ext uri="{FF2B5EF4-FFF2-40B4-BE49-F238E27FC236}">
                      <a16:creationId xmlns:a16="http://schemas.microsoft.com/office/drawing/2014/main" id="{6A7979AD-019D-4A62-8BEA-21706D2F0485}"/>
                    </a:ext>
                  </a:extLst>
                </p:cNvPr>
                <p:cNvSpPr txBox="1"/>
                <p:nvPr/>
              </p:nvSpPr>
              <p:spPr>
                <a:xfrm>
                  <a:off x="-4714868" y="2808615"/>
                  <a:ext cx="5033249" cy="293056"/>
                </a:xfrm>
                <a:prstGeom prst="rect">
                  <a:avLst/>
                </a:prstGeom>
                <a:noFill/>
              </p:spPr>
              <p:txBody>
                <a:bodyPr wrap="square" rtlCol="0">
                  <a:spAutoFit/>
                </a:bodyPr>
                <a:lstStyle/>
                <a:p>
                  <a:pPr algn="dist">
                    <a:lnSpc>
                      <a:spcPct val="150000"/>
                    </a:lnSpc>
                  </a:pPr>
                  <a:r>
                    <a:rPr lang="en-US" altLang="zh-CN" sz="1200" dirty="0">
                      <a:solidFill>
                        <a:schemeClr val="tx1">
                          <a:lumMod val="65000"/>
                          <a:lumOff val="35000"/>
                        </a:schemeClr>
                      </a:solidFill>
                      <a:latin typeface="Arial" panose="020B0604020202020204" pitchFamily="34" charset="0"/>
                      <a:ea typeface="思源黑体 CN Regular" panose="020B0500000000000000" pitchFamily="34" charset="-122"/>
                      <a:cs typeface="+mn-ea"/>
                      <a:sym typeface="Arial" panose="020B0604020202020204" pitchFamily="34" charset="0"/>
                    </a:rPr>
                    <a:t>MENTAL HEALTH COUNSELING PPT</a:t>
                  </a:r>
                </a:p>
              </p:txBody>
            </p:sp>
            <p:cxnSp>
              <p:nvCxnSpPr>
                <p:cNvPr id="45" name="直接连接符 44">
                  <a:extLst>
                    <a:ext uri="{FF2B5EF4-FFF2-40B4-BE49-F238E27FC236}">
                      <a16:creationId xmlns:a16="http://schemas.microsoft.com/office/drawing/2014/main" id="{9EEAE74A-75F1-4183-9803-C3D7D9C2130E}"/>
                    </a:ext>
                  </a:extLst>
                </p:cNvPr>
                <p:cNvCxnSpPr>
                  <a:cxnSpLocks/>
                </p:cNvCxnSpPr>
                <p:nvPr/>
              </p:nvCxnSpPr>
              <p:spPr>
                <a:xfrm>
                  <a:off x="-4634728" y="2789746"/>
                  <a:ext cx="495310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6" name="文本占位符 19">
                  <a:extLst>
                    <a:ext uri="{FF2B5EF4-FFF2-40B4-BE49-F238E27FC236}">
                      <a16:creationId xmlns:a16="http://schemas.microsoft.com/office/drawing/2014/main" id="{A910648C-AB94-473D-9D48-A163FAA6B2BE}"/>
                    </a:ext>
                  </a:extLst>
                </p:cNvPr>
                <p:cNvSpPr txBox="1"/>
                <p:nvPr/>
              </p:nvSpPr>
              <p:spPr>
                <a:xfrm>
                  <a:off x="-4708756" y="2110674"/>
                  <a:ext cx="5027138"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400" b="1" dirty="0">
                      <a:solidFill>
                        <a:srgbClr val="EC7016"/>
                      </a:solidFill>
                      <a:latin typeface="Arial" panose="020B0604020202020204" pitchFamily="34" charset="0"/>
                      <a:ea typeface="思源黑体 CN Regular" panose="020B0500000000000000" pitchFamily="34" charset="-122"/>
                      <a:cs typeface="+mn-ea"/>
                      <a:sym typeface="Arial" panose="020B0604020202020204" pitchFamily="34" charset="0"/>
                    </a:rPr>
                    <a:t>感谢各位的聆听</a:t>
                  </a:r>
                </a:p>
              </p:txBody>
            </p:sp>
          </p:grpSp>
        </p:grpSp>
        <p:sp>
          <p:nvSpPr>
            <p:cNvPr id="41" name="文本占位符 20">
              <a:extLst>
                <a:ext uri="{FF2B5EF4-FFF2-40B4-BE49-F238E27FC236}">
                  <a16:creationId xmlns:a16="http://schemas.microsoft.com/office/drawing/2014/main" id="{6B6B7A7C-94B8-4963-8061-F69BAFA18F9A}"/>
                </a:ext>
              </a:extLst>
            </p:cNvPr>
            <p:cNvSpPr txBox="1"/>
            <p:nvPr/>
          </p:nvSpPr>
          <p:spPr>
            <a:xfrm>
              <a:off x="6147269" y="2844265"/>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17</a:t>
              </a:r>
              <a:r>
                <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章  波粒二象性</a:t>
              </a:r>
            </a:p>
          </p:txBody>
        </p:sp>
      </p:grpSp>
      <p:sp>
        <p:nvSpPr>
          <p:cNvPr id="47" name="矩形 46">
            <a:extLst>
              <a:ext uri="{FF2B5EF4-FFF2-40B4-BE49-F238E27FC236}">
                <a16:creationId xmlns:a16="http://schemas.microsoft.com/office/drawing/2014/main" id="{9B1B3C09-67BD-43A5-AFAB-F0C79195E7D8}"/>
              </a:ext>
            </a:extLst>
          </p:cNvPr>
          <p:cNvSpPr/>
          <p:nvPr/>
        </p:nvSpPr>
        <p:spPr>
          <a:xfrm>
            <a:off x="-1667968" y="324651"/>
            <a:ext cx="4062342" cy="300975"/>
          </a:xfrm>
          <a:prstGeom prst="rect">
            <a:avLst/>
          </a:prstGeom>
          <a:solidFill>
            <a:schemeClr val="accent3">
              <a:lumMod val="75000"/>
            </a:schemeClr>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lvl="0" algn="r" defTabSz="1151890" latinLnBrk="1">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a:t>
            </a:r>
            <a:r>
              <a:rPr lang="zh-CN" altLang="en-US" sz="1200" kern="0" spc="300" dirty="0">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版高中物理选修</a:t>
            </a:r>
            <a:r>
              <a:rPr kumimoji="0" lang="en-US" altLang="zh-CN"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3-5</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208939364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DF8912-3067-43D1-8B6A-A2EC6CA25512}"/>
              </a:ext>
            </a:extLst>
          </p:cNvPr>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a:extLst>
              <a:ext uri="{FF2B5EF4-FFF2-40B4-BE49-F238E27FC236}">
                <a16:creationId xmlns:a16="http://schemas.microsoft.com/office/drawing/2014/main" id="{CFAD7A5F-FAC1-414B-896C-2780965A5606}"/>
              </a:ext>
            </a:extLst>
          </p:cNvPr>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a:extLst>
              <a:ext uri="{FF2B5EF4-FFF2-40B4-BE49-F238E27FC236}">
                <a16:creationId xmlns:a16="http://schemas.microsoft.com/office/drawing/2014/main" id="{AE58FB28-7959-4C0B-B09F-EDEE9BEC0C87}"/>
              </a:ext>
            </a:extLst>
          </p:cNvPr>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a:extLst>
              <a:ext uri="{FF2B5EF4-FFF2-40B4-BE49-F238E27FC236}">
                <a16:creationId xmlns:a16="http://schemas.microsoft.com/office/drawing/2014/main" id="{1FCC2A86-F5F5-4D1B-83F4-E930D552D3A1}"/>
              </a:ext>
            </a:extLst>
          </p:cNvPr>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061809"/>
      </p:ext>
    </p:extLst>
  </p:cSld>
  <p:clrMapOvr>
    <a:masterClrMapping/>
  </p:clrMapOvr>
  <p:transition spd="slow" advClick="0" advTm="3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p:nvPr/>
        </p:nvSpPr>
        <p:spPr>
          <a:xfrm>
            <a:off x="633718" y="1280441"/>
            <a:ext cx="10885182" cy="2248501"/>
          </a:xfrm>
          <a:prstGeom prst="rect">
            <a:avLst/>
          </a:prstGeom>
          <a:noFill/>
          <a:ln w="9525">
            <a:noFill/>
          </a:ln>
        </p:spPr>
        <p:txBody>
          <a:bodyPr wrap="square" anchor="ctr">
            <a:spAutoFit/>
          </a:bodyPr>
          <a:lstStyle/>
          <a:p>
            <a:pPr defTabSz="1219170">
              <a:lnSpc>
                <a:spcPct val="150000"/>
              </a:lnSpc>
            </a:pPr>
            <a:r>
              <a:rPr lang="en-US" altLang="zh-CN"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在经典物理学的观念中，人们形成了一种观念，物质要么具有粒子性，要么具有波动性，非此即彼。任意时刻的确定位置和速度以及空中的确定轨道，是经典物理学粒子运动的基本特征。与经典的粒子不同，经典的波在空间中是弥散开来的，其特征是具有频率和波长，也就是具有时空的周期性。 </a:t>
            </a:r>
          </a:p>
        </p:txBody>
      </p:sp>
      <p:sp>
        <p:nvSpPr>
          <p:cNvPr id="12292" name="Rectangle 4"/>
          <p:cNvSpPr/>
          <p:nvPr/>
        </p:nvSpPr>
        <p:spPr>
          <a:xfrm>
            <a:off x="633718" y="3741816"/>
            <a:ext cx="10885182" cy="1140505"/>
          </a:xfrm>
          <a:prstGeom prst="rect">
            <a:avLst/>
          </a:prstGeom>
          <a:noFill/>
          <a:ln w="9525">
            <a:noFill/>
          </a:ln>
        </p:spPr>
        <p:txBody>
          <a:bodyPr wrap="square" anchor="ctr">
            <a:spAutoFit/>
          </a:bodyPr>
          <a:lstStyle/>
          <a:p>
            <a:pPr defTabSz="1219170">
              <a:lnSpc>
                <a:spcPct val="150000"/>
              </a:lnSpc>
            </a:pPr>
            <a:r>
              <a:rPr lang="en-US" altLang="zh-CN"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a:t>
            </a:r>
            <a:r>
              <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显而易见，在经典物理学中，波和粒子是两种不同的研究对象，具有非常不同的表现。</a:t>
            </a:r>
          </a:p>
        </p:txBody>
      </p:sp>
      <p:sp>
        <p:nvSpPr>
          <p:cNvPr id="113669" name="Rectangle 5"/>
          <p:cNvSpPr/>
          <p:nvPr/>
        </p:nvSpPr>
        <p:spPr>
          <a:xfrm>
            <a:off x="633718" y="5095195"/>
            <a:ext cx="10885182" cy="1140505"/>
          </a:xfrm>
          <a:prstGeom prst="rect">
            <a:avLst/>
          </a:prstGeom>
          <a:noFill/>
          <a:ln w="9525">
            <a:noFill/>
          </a:ln>
        </p:spPr>
        <p:txBody>
          <a:bodyPr wrap="square">
            <a:spAutoFit/>
          </a:bodyPr>
          <a:lstStyle/>
          <a:p>
            <a:pPr defTabSz="1219170">
              <a:lnSpc>
                <a:spcPct val="150000"/>
              </a:lnSpc>
            </a:pPr>
            <a:r>
              <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为什么光和微观粒子（如电子和质子）既表现有波动性又表现有粒子性的双重属性呢？</a:t>
            </a:r>
          </a:p>
        </p:txBody>
      </p:sp>
      <p:sp>
        <p:nvSpPr>
          <p:cNvPr id="7" name="文本框 6">
            <a:extLst>
              <a:ext uri="{FF2B5EF4-FFF2-40B4-BE49-F238E27FC236}">
                <a16:creationId xmlns:a16="http://schemas.microsoft.com/office/drawing/2014/main" id="{E6A07023-1263-4F61-B1B5-E07A57459105}"/>
              </a:ext>
            </a:extLst>
          </p:cNvPr>
          <p:cNvSpPr txBox="1"/>
          <p:nvPr/>
        </p:nvSpPr>
        <p:spPr>
          <a:xfrm>
            <a:off x="1807029" y="369102"/>
            <a:ext cx="510909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一、经典的粒子和经典的波</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down)">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3669"/>
                                        </p:tgtEl>
                                        <p:attrNameLst>
                                          <p:attrName>style.visibility</p:attrName>
                                        </p:attrNameLst>
                                      </p:cBhvr>
                                      <p:to>
                                        <p:strVal val="visible"/>
                                      </p:to>
                                    </p:set>
                                    <p:animEffect transition="in" filter="blinds(horizontal)">
                                      <p:cBhvr>
                                        <p:cTn id="12" dur="500"/>
                                        <p:tgtEl>
                                          <p:spTgt spid="11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136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p:nvPr/>
        </p:nvSpPr>
        <p:spPr>
          <a:xfrm>
            <a:off x="660400" y="1305801"/>
            <a:ext cx="10536767" cy="1140505"/>
          </a:xfrm>
          <a:prstGeom prst="rect">
            <a:avLst/>
          </a:prstGeom>
          <a:noFill/>
          <a:ln w="9525">
            <a:noFill/>
          </a:ln>
        </p:spPr>
        <p:txBody>
          <a:bodyPr wrap="square">
            <a:spAutoFit/>
          </a:bodyPr>
          <a:lstStyle/>
          <a:p>
            <a:pPr defTabSz="1219170">
              <a:lnSpc>
                <a:spcPct val="150000"/>
              </a:lnSpc>
              <a:spcBef>
                <a:spcPct val="50000"/>
              </a:spcBef>
            </a:pP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为了了解光波和物质波是什么样的波，还是从波的波粒二象性入手。</a:t>
            </a:r>
            <a:b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b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观察下图的光的双缝干涉实验。</a:t>
            </a:r>
          </a:p>
        </p:txBody>
      </p:sp>
      <p:pic>
        <p:nvPicPr>
          <p:cNvPr id="15365" name="Picture 5"/>
          <p:cNvPicPr>
            <a:picLocks noChangeAspect="1"/>
          </p:cNvPicPr>
          <p:nvPr/>
        </p:nvPicPr>
        <p:blipFill>
          <a:blip r:embed="rId2">
            <a:clrChange>
              <a:clrFrom>
                <a:srgbClr val="FEFEFE"/>
              </a:clrFrom>
              <a:clrTo>
                <a:srgbClr val="FEFEFE">
                  <a:alpha val="0"/>
                </a:srgbClr>
              </a:clrTo>
            </a:clrChange>
          </a:blip>
          <a:stretch>
            <a:fillRect/>
          </a:stretch>
        </p:blipFill>
        <p:spPr>
          <a:xfrm>
            <a:off x="3681007" y="2295578"/>
            <a:ext cx="5593205" cy="4193320"/>
          </a:xfrm>
          <a:prstGeom prst="rect">
            <a:avLst/>
          </a:prstGeom>
          <a:noFill/>
          <a:ln w="9525">
            <a:noFill/>
          </a:ln>
        </p:spPr>
      </p:pic>
      <p:sp>
        <p:nvSpPr>
          <p:cNvPr id="9221" name="文本框 9220"/>
          <p:cNvSpPr txBox="1"/>
          <p:nvPr/>
        </p:nvSpPr>
        <p:spPr>
          <a:xfrm>
            <a:off x="2751445" y="3790477"/>
            <a:ext cx="935896" cy="829010"/>
          </a:xfrm>
          <a:prstGeom prst="rect">
            <a:avLst/>
          </a:prstGeom>
          <a:noFill/>
          <a:ln w="9525">
            <a:noFill/>
          </a:ln>
        </p:spPr>
        <p:txBody>
          <a:bodyPr>
            <a:spAutoFit/>
          </a:bodyPr>
          <a:lstStyle/>
          <a:p>
            <a:pPr defTabSz="1219170">
              <a:spcBef>
                <a:spcPct val="50000"/>
              </a:spcBef>
            </a:pPr>
            <a:r>
              <a:rPr lang="en-US" altLang="zh-CN" sz="4787" i="1"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S</a:t>
            </a:r>
          </a:p>
        </p:txBody>
      </p:sp>
      <p:sp>
        <p:nvSpPr>
          <p:cNvPr id="7" name="文本框 6">
            <a:extLst>
              <a:ext uri="{FF2B5EF4-FFF2-40B4-BE49-F238E27FC236}">
                <a16:creationId xmlns:a16="http://schemas.microsoft.com/office/drawing/2014/main" id="{5C613820-592E-4011-B5DB-7CC93EEFFE35}"/>
              </a:ext>
            </a:extLst>
          </p:cNvPr>
          <p:cNvSpPr txBox="1"/>
          <p:nvPr/>
        </p:nvSpPr>
        <p:spPr>
          <a:xfrm>
            <a:off x="1807029" y="369102"/>
            <a:ext cx="223651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二、概率波</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arn(inHorizontal)">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5365"/>
                                        </p:tgtEl>
                                        <p:attrNameLst>
                                          <p:attrName>style.visibility</p:attrName>
                                        </p:attrNameLst>
                                      </p:cBhvr>
                                      <p:to>
                                        <p:strVal val="visible"/>
                                      </p:to>
                                    </p:set>
                                    <p:anim calcmode="lin" valueType="num">
                                      <p:cBhvr>
                                        <p:cTn id="12" dur="1000" fill="hold"/>
                                        <p:tgtEl>
                                          <p:spTgt spid="15365"/>
                                        </p:tgtEl>
                                        <p:attrNameLst>
                                          <p:attrName>ppt_x</p:attrName>
                                        </p:attrNameLst>
                                      </p:cBhvr>
                                      <p:tavLst>
                                        <p:tav tm="0">
                                          <p:val>
                                            <p:strVal val="#ppt_x-.2"/>
                                          </p:val>
                                        </p:tav>
                                        <p:tav tm="100000">
                                          <p:val>
                                            <p:strVal val="#ppt_x"/>
                                          </p:val>
                                        </p:tav>
                                      </p:tavLst>
                                    </p:anim>
                                    <p:anim calcmode="lin" valueType="num">
                                      <p:cBhvr>
                                        <p:cTn id="13" dur="1000" fill="hold"/>
                                        <p:tgtEl>
                                          <p:spTgt spid="1536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p:nvPr/>
        </p:nvSpPr>
        <p:spPr>
          <a:xfrm>
            <a:off x="715433" y="1612252"/>
            <a:ext cx="10803467" cy="3633495"/>
          </a:xfrm>
          <a:prstGeom prst="rect">
            <a:avLst/>
          </a:prstGeom>
          <a:noFill/>
          <a:ln w="9525">
            <a:noFill/>
          </a:ln>
        </p:spPr>
        <p:txBody>
          <a:bodyPr wrap="square">
            <a:spAutoFit/>
          </a:bodyPr>
          <a:lstStyle/>
          <a:p>
            <a:pPr defTabSz="1219170">
              <a:lnSpc>
                <a:spcPct val="150000"/>
              </a:lnSpc>
              <a:spcBef>
                <a:spcPct val="50000"/>
              </a:spcBef>
            </a:pPr>
            <a:r>
              <a:rPr lang="en-US" altLang="zh-CN" sz="2400" kern="0" dirty="0">
                <a:solidFill>
                  <a:srgbClr val="EC7016"/>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a:t>
            </a:r>
            <a:r>
              <a:rPr lang="zh-CN" altLang="en-US" sz="2800" kern="0" dirty="0">
                <a:solidFill>
                  <a:srgbClr val="EC7016"/>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实验现象的解释：</a:t>
            </a:r>
          </a:p>
          <a:p>
            <a:pPr defTabSz="1219170">
              <a:lnSpc>
                <a:spcPct val="150000"/>
              </a:lnSpc>
              <a:spcBef>
                <a:spcPct val="50000"/>
              </a:spcBef>
            </a:pP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从光源</a:t>
            </a:r>
            <a:r>
              <a:rPr lang="en-US" altLang="zh-CN" sz="2400" i="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发出的光通过双缝</a:t>
            </a:r>
            <a:r>
              <a:rPr lang="en-US" altLang="zh-CN" sz="2400" i="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a:t>
            </a:r>
            <a:r>
              <a:rPr lang="en-US" altLang="zh-CN" sz="2400" kern="0" baseline="-25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和</a:t>
            </a:r>
            <a:r>
              <a:rPr lang="en-US" altLang="zh-CN" sz="2400" i="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a:t>
            </a:r>
            <a:r>
              <a:rPr lang="en-US" altLang="zh-CN" sz="2400" kern="0" baseline="-25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后在屏上显示明暗条纹。按照光的波动理论，条纹的明暗表示到达屏上的光的强度不同。按照光子的模型，每个光子都带有一份能量，所以条纹明暗的分布应该是到达屏上的光子数目的分布。  </a:t>
            </a:r>
            <a:b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b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因此，光的强弱对应光子的数目，即明纹处到达的光子的数多，暗纹处到达光子数少。</a:t>
            </a:r>
          </a:p>
        </p:txBody>
      </p:sp>
      <p:sp>
        <p:nvSpPr>
          <p:cNvPr id="3" name="文本框 2">
            <a:extLst>
              <a:ext uri="{FF2B5EF4-FFF2-40B4-BE49-F238E27FC236}">
                <a16:creationId xmlns:a16="http://schemas.microsoft.com/office/drawing/2014/main" id="{A66494CA-F699-4A21-9D8C-5E4E1F8FE012}"/>
              </a:ext>
            </a:extLst>
          </p:cNvPr>
          <p:cNvSpPr txBox="1"/>
          <p:nvPr/>
        </p:nvSpPr>
        <p:spPr>
          <a:xfrm>
            <a:off x="1807029" y="369102"/>
            <a:ext cx="223651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二、概率波</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fltVal val="0"/>
                                          </p:val>
                                        </p:tav>
                                        <p:tav tm="100000">
                                          <p:val>
                                            <p:strVal val="#ppt_w"/>
                                          </p:val>
                                        </p:tav>
                                      </p:tavLst>
                                    </p:anim>
                                    <p:anim calcmode="lin" valueType="num">
                                      <p:cBhvr>
                                        <p:cTn id="8" dur="1000" fill="hold"/>
                                        <p:tgtEl>
                                          <p:spTgt spid="16388"/>
                                        </p:tgtEl>
                                        <p:attrNameLst>
                                          <p:attrName>ppt_h</p:attrName>
                                        </p:attrNameLst>
                                      </p:cBhvr>
                                      <p:tavLst>
                                        <p:tav tm="0">
                                          <p:val>
                                            <p:fltVal val="0"/>
                                          </p:val>
                                        </p:tav>
                                        <p:tav tm="100000">
                                          <p:val>
                                            <p:strVal val="#ppt_h"/>
                                          </p:val>
                                        </p:tav>
                                      </p:tavLst>
                                    </p:anim>
                                    <p:anim calcmode="lin" valueType="num">
                                      <p:cBhvr>
                                        <p:cTn id="9" dur="1000" fill="hold"/>
                                        <p:tgtEl>
                                          <p:spTgt spid="16388"/>
                                        </p:tgtEl>
                                        <p:attrNameLst>
                                          <p:attrName>style.rotation</p:attrName>
                                        </p:attrNameLst>
                                      </p:cBhvr>
                                      <p:tavLst>
                                        <p:tav tm="0">
                                          <p:val>
                                            <p:fltVal val="90"/>
                                          </p:val>
                                        </p:tav>
                                        <p:tav tm="100000">
                                          <p:val>
                                            <p:fltVal val="0"/>
                                          </p:val>
                                        </p:tav>
                                      </p:tavLst>
                                    </p:anim>
                                    <p:animEffect transition="in" filter="fade">
                                      <p:cBhvr>
                                        <p:cTn id="10"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p:nvPr/>
        </p:nvSpPr>
        <p:spPr>
          <a:xfrm>
            <a:off x="895906" y="1258789"/>
            <a:ext cx="10622993" cy="881973"/>
          </a:xfrm>
          <a:prstGeom prst="rect">
            <a:avLst/>
          </a:prstGeom>
          <a:noFill/>
          <a:ln w="9525">
            <a:noFill/>
          </a:ln>
        </p:spPr>
        <p:txBody>
          <a:bodyPr wrap="square">
            <a:spAutoFit/>
          </a:bodyPr>
          <a:lstStyle/>
          <a:p>
            <a:pPr defTabSz="1219170">
              <a:lnSpc>
                <a:spcPct val="110000"/>
              </a:lnSpc>
              <a:spcBef>
                <a:spcPct val="50000"/>
              </a:spcBef>
            </a:pPr>
            <a:r>
              <a:rPr lang="en-US" altLang="zh-CN" sz="2400"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a:t>
            </a:r>
            <a:r>
              <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这是否可以认为，是光子之间的相互作用使它表现出了波动性，而不是光子本身就具有波动性呢？</a:t>
            </a:r>
          </a:p>
        </p:txBody>
      </p:sp>
      <p:sp>
        <p:nvSpPr>
          <p:cNvPr id="17415" name="Rectangle 7"/>
          <p:cNvSpPr/>
          <p:nvPr/>
        </p:nvSpPr>
        <p:spPr>
          <a:xfrm>
            <a:off x="864236" y="2306020"/>
            <a:ext cx="10654664" cy="1288238"/>
          </a:xfrm>
          <a:prstGeom prst="rect">
            <a:avLst/>
          </a:prstGeom>
          <a:noFill/>
          <a:ln w="9525">
            <a:noFill/>
          </a:ln>
        </p:spPr>
        <p:txBody>
          <a:bodyPr wrap="square">
            <a:spAutoFit/>
          </a:bodyPr>
          <a:lstStyle/>
          <a:p>
            <a:pPr defTabSz="1219170">
              <a:lnSpc>
                <a:spcPct val="110000"/>
              </a:lnSpc>
              <a:spcBef>
                <a:spcPct val="50000"/>
              </a:spcBef>
            </a:pPr>
            <a:r>
              <a:rPr lang="en-US" altLang="zh-CN"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a:t>
            </a:r>
            <a:r>
              <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我们可以使光源非常弱，以致它在前一个光子到达屏幕之后才发射第二个光子，结果长时间后仍然得到干涉条纹，说明光的波动性不是光子之间的相互作用引起的，而是光子自身固有的性质。</a:t>
            </a:r>
          </a:p>
        </p:txBody>
      </p:sp>
      <p:pic>
        <p:nvPicPr>
          <p:cNvPr id="17416" name="Picture 8"/>
          <p:cNvPicPr>
            <a:picLocks noChangeAspect="1"/>
          </p:cNvPicPr>
          <p:nvPr/>
        </p:nvPicPr>
        <p:blipFill>
          <a:blip r:embed="rId2">
            <a:clrChange>
              <a:clrFrom>
                <a:srgbClr val="FEFEFE"/>
              </a:clrFrom>
              <a:clrTo>
                <a:srgbClr val="FEFEFE">
                  <a:alpha val="0"/>
                </a:srgbClr>
              </a:clrTo>
            </a:clrChange>
          </a:blip>
          <a:stretch>
            <a:fillRect/>
          </a:stretch>
        </p:blipFill>
        <p:spPr>
          <a:xfrm>
            <a:off x="5973771" y="3594258"/>
            <a:ext cx="2981543" cy="2741552"/>
          </a:xfrm>
          <a:prstGeom prst="rect">
            <a:avLst/>
          </a:prstGeom>
          <a:noFill/>
          <a:ln w="9525">
            <a:noFill/>
          </a:ln>
        </p:spPr>
      </p:pic>
      <p:sp>
        <p:nvSpPr>
          <p:cNvPr id="5" name="文本框 4">
            <a:extLst>
              <a:ext uri="{FF2B5EF4-FFF2-40B4-BE49-F238E27FC236}">
                <a16:creationId xmlns:a16="http://schemas.microsoft.com/office/drawing/2014/main" id="{78CBBA33-0AAD-4B95-90FE-386C3977ABBB}"/>
              </a:ext>
            </a:extLst>
          </p:cNvPr>
          <p:cNvSpPr txBox="1"/>
          <p:nvPr/>
        </p:nvSpPr>
        <p:spPr>
          <a:xfrm>
            <a:off x="1807029" y="369102"/>
            <a:ext cx="223651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二、概率波</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checkerboard(across)">
                                      <p:cBhvr>
                                        <p:cTn id="7" dur="500"/>
                                        <p:tgtEl>
                                          <p:spTgt spid="1741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7416"/>
                                        </p:tgtEl>
                                        <p:attrNameLst>
                                          <p:attrName>style.visibility</p:attrName>
                                        </p:attrNameLst>
                                      </p:cBhvr>
                                      <p:to>
                                        <p:strVal val="visible"/>
                                      </p:to>
                                    </p:set>
                                    <p:anim calcmode="lin" valueType="num">
                                      <p:cBhvr>
                                        <p:cTn id="12" dur="1000" fill="hold"/>
                                        <p:tgtEl>
                                          <p:spTgt spid="17416"/>
                                        </p:tgtEl>
                                        <p:attrNameLst>
                                          <p:attrName>ppt_x</p:attrName>
                                        </p:attrNameLst>
                                      </p:cBhvr>
                                      <p:tavLst>
                                        <p:tav tm="0">
                                          <p:val>
                                            <p:strVal val="#ppt_x-.2"/>
                                          </p:val>
                                        </p:tav>
                                        <p:tav tm="100000">
                                          <p:val>
                                            <p:strVal val="#ppt_x"/>
                                          </p:val>
                                        </p:tav>
                                      </p:tavLst>
                                    </p:anim>
                                    <p:anim calcmode="lin" valueType="num">
                                      <p:cBhvr>
                                        <p:cTn id="13" dur="1000" fill="hold"/>
                                        <p:tgtEl>
                                          <p:spTgt spid="1741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4"/>
          <p:cNvSpPr/>
          <p:nvPr/>
        </p:nvSpPr>
        <p:spPr>
          <a:xfrm>
            <a:off x="772913" y="2818256"/>
            <a:ext cx="6426173" cy="2987164"/>
          </a:xfrm>
          <a:prstGeom prst="rect">
            <a:avLst/>
          </a:prstGeom>
          <a:noFill/>
          <a:ln w="9525">
            <a:noFill/>
          </a:ln>
        </p:spPr>
        <p:txBody>
          <a:bodyPr wrap="square">
            <a:spAutoFit/>
          </a:bodyPr>
          <a:lstStyle/>
          <a:p>
            <a:pPr defTabSz="1219170">
              <a:lnSpc>
                <a:spcPct val="150000"/>
              </a:lnSpc>
              <a:spcBef>
                <a:spcPct val="50000"/>
              </a:spcBef>
            </a:pPr>
            <a:r>
              <a:rPr lang="en-US" altLang="zh-CN"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1926</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年德国物理学家波恩指出：光子落在明处的概率大，落在暗处的概率小。</a:t>
            </a:r>
          </a:p>
          <a:p>
            <a:pPr defTabSz="1219170">
              <a:lnSpc>
                <a:spcPct val="150000"/>
              </a:lnSpc>
              <a:spcBef>
                <a:spcPct val="50000"/>
              </a:spcBef>
            </a:pP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光子在空间出现的概率可以通过波动的规律确定，所以从光子的概念上看，光波是反映光子在空间的概率分布的一种概率波</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p>
        </p:txBody>
      </p:sp>
      <p:pic>
        <p:nvPicPr>
          <p:cNvPr id="12290" name="Picture 6" descr="u=3891163836,3954343401&amp;gp=1"/>
          <p:cNvPicPr>
            <a:picLocks noChangeAspect="1"/>
          </p:cNvPicPr>
          <p:nvPr/>
        </p:nvPicPr>
        <p:blipFill>
          <a:blip r:embed="rId2"/>
          <a:stretch>
            <a:fillRect/>
          </a:stretch>
        </p:blipFill>
        <p:spPr>
          <a:xfrm>
            <a:off x="7819985" y="1616107"/>
            <a:ext cx="3221329" cy="41893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291" name="Rectangle 7"/>
          <p:cNvSpPr/>
          <p:nvPr/>
        </p:nvSpPr>
        <p:spPr>
          <a:xfrm>
            <a:off x="772912" y="1396202"/>
            <a:ext cx="6407171" cy="1140505"/>
          </a:xfrm>
          <a:prstGeom prst="rect">
            <a:avLst/>
          </a:prstGeom>
          <a:noFill/>
          <a:ln w="9525">
            <a:noFill/>
          </a:ln>
        </p:spPr>
        <p:txBody>
          <a:bodyPr wrap="square">
            <a:spAutoFit/>
          </a:bodyPr>
          <a:lstStyle/>
          <a:p>
            <a:pPr defTabSz="1219170">
              <a:lnSpc>
                <a:spcPct val="150000"/>
              </a:lnSpc>
            </a:pPr>
            <a:r>
              <a:rPr lang="en-US" altLang="zh-CN"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玻恩</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(M. Born 1882</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1970)</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德国理论物理学家。提出了概率波。</a:t>
            </a:r>
          </a:p>
        </p:txBody>
      </p:sp>
      <p:sp>
        <p:nvSpPr>
          <p:cNvPr id="5" name="文本框 4">
            <a:extLst>
              <a:ext uri="{FF2B5EF4-FFF2-40B4-BE49-F238E27FC236}">
                <a16:creationId xmlns:a16="http://schemas.microsoft.com/office/drawing/2014/main" id="{EB82F151-01C2-4894-9F06-4BA1BF645294}"/>
              </a:ext>
            </a:extLst>
          </p:cNvPr>
          <p:cNvSpPr txBox="1"/>
          <p:nvPr/>
        </p:nvSpPr>
        <p:spPr>
          <a:xfrm>
            <a:off x="1807029" y="369102"/>
            <a:ext cx="223651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二、概率波</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anim calcmode="lin" valueType="num">
                                      <p:cBhvr>
                                        <p:cTn id="7" dur="500" fill="hold"/>
                                        <p:tgtEl>
                                          <p:spTgt spid="12289"/>
                                        </p:tgtEl>
                                        <p:attrNameLst>
                                          <p:attrName>ppt_w</p:attrName>
                                        </p:attrNameLst>
                                      </p:cBhvr>
                                      <p:tavLst>
                                        <p:tav tm="0">
                                          <p:val>
                                            <p:fltVal val="0"/>
                                          </p:val>
                                        </p:tav>
                                        <p:tav tm="100000">
                                          <p:val>
                                            <p:strVal val="#ppt_w"/>
                                          </p:val>
                                        </p:tav>
                                      </p:tavLst>
                                    </p:anim>
                                    <p:anim calcmode="lin" valueType="num">
                                      <p:cBhvr>
                                        <p:cTn id="8" dur="500" fill="hold"/>
                                        <p:tgtEl>
                                          <p:spTgt spid="12289"/>
                                        </p:tgtEl>
                                        <p:attrNameLst>
                                          <p:attrName>ppt_h</p:attrName>
                                        </p:attrNameLst>
                                      </p:cBhvr>
                                      <p:tavLst>
                                        <p:tav tm="0">
                                          <p:val>
                                            <p:fltVal val="0"/>
                                          </p:val>
                                        </p:tav>
                                        <p:tav tm="100000">
                                          <p:val>
                                            <p:strVal val="#ppt_h"/>
                                          </p:val>
                                        </p:tav>
                                      </p:tavLst>
                                    </p:anim>
                                    <p:animEffect transition="in" filter="fade">
                                      <p:cBhvr>
                                        <p:cTn id="9" dur="500"/>
                                        <p:tgtEl>
                                          <p:spTgt spid="12289"/>
                                        </p:tgtEl>
                                      </p:cBhvr>
                                    </p:animEffect>
                                  </p:childTnLst>
                                </p:cTn>
                              </p:par>
                              <p:par>
                                <p:cTn id="10" presetID="53" presetClass="entr" presetSubtype="16" fill="hold" nodeType="with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p:cTn id="12" dur="500" fill="hold"/>
                                        <p:tgtEl>
                                          <p:spTgt spid="12290"/>
                                        </p:tgtEl>
                                        <p:attrNameLst>
                                          <p:attrName>ppt_w</p:attrName>
                                        </p:attrNameLst>
                                      </p:cBhvr>
                                      <p:tavLst>
                                        <p:tav tm="0">
                                          <p:val>
                                            <p:fltVal val="0"/>
                                          </p:val>
                                        </p:tav>
                                        <p:tav tm="100000">
                                          <p:val>
                                            <p:strVal val="#ppt_w"/>
                                          </p:val>
                                        </p:tav>
                                      </p:tavLst>
                                    </p:anim>
                                    <p:anim calcmode="lin" valueType="num">
                                      <p:cBhvr>
                                        <p:cTn id="13" dur="500" fill="hold"/>
                                        <p:tgtEl>
                                          <p:spTgt spid="12290"/>
                                        </p:tgtEl>
                                        <p:attrNameLst>
                                          <p:attrName>ppt_h</p:attrName>
                                        </p:attrNameLst>
                                      </p:cBhvr>
                                      <p:tavLst>
                                        <p:tav tm="0">
                                          <p:val>
                                            <p:fltVal val="0"/>
                                          </p:val>
                                        </p:tav>
                                        <p:tav tm="100000">
                                          <p:val>
                                            <p:strVal val="#ppt_h"/>
                                          </p:val>
                                        </p:tav>
                                      </p:tavLst>
                                    </p:anim>
                                    <p:animEffect transition="in" filter="fade">
                                      <p:cBhvr>
                                        <p:cTn id="14" dur="500"/>
                                        <p:tgtEl>
                                          <p:spTgt spid="1229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291"/>
                                        </p:tgtEl>
                                        <p:attrNameLst>
                                          <p:attrName>style.visibility</p:attrName>
                                        </p:attrNameLst>
                                      </p:cBhvr>
                                      <p:to>
                                        <p:strVal val="visible"/>
                                      </p:to>
                                    </p:set>
                                    <p:anim calcmode="lin" valueType="num">
                                      <p:cBhvr>
                                        <p:cTn id="17" dur="500" fill="hold"/>
                                        <p:tgtEl>
                                          <p:spTgt spid="12291"/>
                                        </p:tgtEl>
                                        <p:attrNameLst>
                                          <p:attrName>ppt_w</p:attrName>
                                        </p:attrNameLst>
                                      </p:cBhvr>
                                      <p:tavLst>
                                        <p:tav tm="0">
                                          <p:val>
                                            <p:fltVal val="0"/>
                                          </p:val>
                                        </p:tav>
                                        <p:tav tm="100000">
                                          <p:val>
                                            <p:strVal val="#ppt_w"/>
                                          </p:val>
                                        </p:tav>
                                      </p:tavLst>
                                    </p:anim>
                                    <p:anim calcmode="lin" valueType="num">
                                      <p:cBhvr>
                                        <p:cTn id="18" dur="500" fill="hold"/>
                                        <p:tgtEl>
                                          <p:spTgt spid="12291"/>
                                        </p:tgtEl>
                                        <p:attrNameLst>
                                          <p:attrName>ppt_h</p:attrName>
                                        </p:attrNameLst>
                                      </p:cBhvr>
                                      <p:tavLst>
                                        <p:tav tm="0">
                                          <p:val>
                                            <p:fltVal val="0"/>
                                          </p:val>
                                        </p:tav>
                                        <p:tav tm="100000">
                                          <p:val>
                                            <p:strVal val="#ppt_h"/>
                                          </p:val>
                                        </p:tav>
                                      </p:tavLst>
                                    </p:anim>
                                    <p:animEffect transition="in" filter="fade">
                                      <p:cBhvr>
                                        <p:cTn id="19"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P spid="122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p:nvPr/>
        </p:nvSpPr>
        <p:spPr>
          <a:xfrm>
            <a:off x="660400" y="1315554"/>
            <a:ext cx="10858500" cy="3633495"/>
          </a:xfrm>
          <a:prstGeom prst="rect">
            <a:avLst/>
          </a:prstGeom>
          <a:noFill/>
          <a:ln w="9525">
            <a:noFill/>
          </a:ln>
        </p:spPr>
        <p:txBody>
          <a:bodyPr wrap="square" anchor="ctr">
            <a:spAutoFit/>
          </a:bodyPr>
          <a:lstStyle/>
          <a:p>
            <a:pPr indent="355591" defTabSz="1219170">
              <a:lnSpc>
                <a:spcPct val="250000"/>
              </a:lnSpc>
            </a:pPr>
            <a:r>
              <a:rPr lang="en-US" altLang="zh-CN"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1.</a:t>
            </a:r>
            <a:r>
              <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德布罗意波的统计解释</a:t>
            </a:r>
          </a:p>
          <a:p>
            <a:pPr indent="355591" defTabSz="1219170">
              <a:lnSpc>
                <a:spcPct val="250000"/>
              </a:lnSpc>
            </a:pPr>
            <a:r>
              <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1926</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年，德国物理学玻恩（</a:t>
            </a:r>
            <a:r>
              <a:rPr lang="en-US" altLang="zh-CN" sz="2400" i="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Born</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1882—1972</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提出了概率波，认为个别微观粒子在何处出现有一定的偶然性，但是大量粒子在空间何处出现的空间分布却服从一定的统计规律。</a:t>
            </a:r>
          </a:p>
        </p:txBody>
      </p:sp>
      <p:sp>
        <p:nvSpPr>
          <p:cNvPr id="3" name="文本框 2">
            <a:extLst>
              <a:ext uri="{FF2B5EF4-FFF2-40B4-BE49-F238E27FC236}">
                <a16:creationId xmlns:a16="http://schemas.microsoft.com/office/drawing/2014/main" id="{383A5C22-6E88-44C2-9666-1F856673638F}"/>
              </a:ext>
            </a:extLst>
          </p:cNvPr>
          <p:cNvSpPr txBox="1"/>
          <p:nvPr/>
        </p:nvSpPr>
        <p:spPr>
          <a:xfrm>
            <a:off x="1807029" y="369102"/>
            <a:ext cx="223651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二、概率波</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ppt_w</p:attrName>
                                        </p:attrNameLst>
                                      </p:cBhvr>
                                      <p:tavLst>
                                        <p:tav tm="0">
                                          <p:val>
                                            <p:fltVal val="0"/>
                                          </p:val>
                                        </p:tav>
                                        <p:tav tm="100000">
                                          <p:val>
                                            <p:strVal val="#ppt_w"/>
                                          </p:val>
                                        </p:tav>
                                      </p:tavLst>
                                    </p:anim>
                                    <p:anim calcmode="lin" valueType="num">
                                      <p:cBhvr>
                                        <p:cTn id="8" dur="500" fill="hold"/>
                                        <p:tgtEl>
                                          <p:spTgt spid="18436"/>
                                        </p:tgtEl>
                                        <p:attrNameLst>
                                          <p:attrName>ppt_h</p:attrName>
                                        </p:attrNameLst>
                                      </p:cBhvr>
                                      <p:tavLst>
                                        <p:tav tm="0">
                                          <p:val>
                                            <p:fltVal val="0"/>
                                          </p:val>
                                        </p:tav>
                                        <p:tav tm="100000">
                                          <p:val>
                                            <p:strVal val="#ppt_h"/>
                                          </p:val>
                                        </p:tav>
                                      </p:tavLst>
                                    </p:anim>
                                    <p:animEffect transition="in" filter="fade">
                                      <p:cBhvr>
                                        <p:cTn id="9"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Image14582"/>
          <p:cNvPicPr>
            <a:picLocks noChangeAspect="1"/>
          </p:cNvPicPr>
          <p:nvPr/>
        </p:nvPicPr>
        <p:blipFill>
          <a:blip r:embed="rId3">
            <a:clrChange>
              <a:clrFrom>
                <a:srgbClr val="FEFEFE"/>
              </a:clrFrom>
              <a:clrTo>
                <a:srgbClr val="FEFEFE">
                  <a:alpha val="0"/>
                </a:srgbClr>
              </a:clrTo>
            </a:clrChange>
          </a:blip>
          <a:srcRect b="27272"/>
          <a:stretch>
            <a:fillRect/>
          </a:stretch>
        </p:blipFill>
        <p:spPr>
          <a:xfrm>
            <a:off x="6531431" y="2809947"/>
            <a:ext cx="4549458" cy="2766562"/>
          </a:xfrm>
          <a:prstGeom prst="rect">
            <a:avLst/>
          </a:prstGeom>
          <a:noFill/>
          <a:ln w="9525">
            <a:noFill/>
          </a:ln>
        </p:spPr>
      </p:pic>
      <p:sp>
        <p:nvSpPr>
          <p:cNvPr id="20485" name="Text Box 5"/>
          <p:cNvSpPr txBox="1"/>
          <p:nvPr/>
        </p:nvSpPr>
        <p:spPr>
          <a:xfrm>
            <a:off x="756053" y="3021943"/>
            <a:ext cx="4904518" cy="2202334"/>
          </a:xfrm>
          <a:prstGeom prst="rect">
            <a:avLst/>
          </a:prstGeom>
          <a:noFill/>
          <a:ln w="9525">
            <a:noFill/>
          </a:ln>
        </p:spPr>
        <p:txBody>
          <a:bodyPr wrap="square">
            <a:spAutoFit/>
          </a:bodyPr>
          <a:lstStyle/>
          <a:p>
            <a:pPr defTabSz="1219170">
              <a:lnSpc>
                <a:spcPct val="200000"/>
              </a:lnSpc>
              <a:spcBef>
                <a:spcPct val="50000"/>
              </a:spcBef>
            </a:pPr>
            <a:r>
              <a:rPr lang="zh-CN" altLang="en-US"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曝光量很少时可以清楚地看出光的粒子性。曝光量很大时可以看出粒子的分布遵循波动规律。</a:t>
            </a:r>
          </a:p>
        </p:txBody>
      </p:sp>
      <p:sp>
        <p:nvSpPr>
          <p:cNvPr id="20486" name="Rectangle 6"/>
          <p:cNvSpPr/>
          <p:nvPr/>
        </p:nvSpPr>
        <p:spPr>
          <a:xfrm>
            <a:off x="660400" y="1357691"/>
            <a:ext cx="7373149" cy="461665"/>
          </a:xfrm>
          <a:prstGeom prst="rect">
            <a:avLst/>
          </a:prstGeom>
          <a:noFill/>
          <a:ln w="9525">
            <a:noFill/>
          </a:ln>
        </p:spPr>
        <p:txBody>
          <a:bodyPr anchor="ctr">
            <a:spAutoFit/>
          </a:bodyPr>
          <a:lstStyle/>
          <a:p>
            <a:pPr defTabSz="1219170"/>
            <a:r>
              <a:rPr lang="zh-CN" altLang="en-US" sz="2400" b="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２</a:t>
            </a:r>
            <a:r>
              <a:rPr lang="en-US" altLang="zh-CN" sz="2400" b="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400" b="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概率波对光的双缝干涉现象的解释</a:t>
            </a:r>
          </a:p>
        </p:txBody>
      </p:sp>
      <p:sp>
        <p:nvSpPr>
          <p:cNvPr id="5" name="文本框 4">
            <a:extLst>
              <a:ext uri="{FF2B5EF4-FFF2-40B4-BE49-F238E27FC236}">
                <a16:creationId xmlns:a16="http://schemas.microsoft.com/office/drawing/2014/main" id="{3726AC47-A34D-4ED0-8896-B94423D6B780}"/>
              </a:ext>
            </a:extLst>
          </p:cNvPr>
          <p:cNvSpPr txBox="1"/>
          <p:nvPr/>
        </p:nvSpPr>
        <p:spPr>
          <a:xfrm>
            <a:off x="1807029" y="369102"/>
            <a:ext cx="223651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二、概率波</a:t>
            </a:r>
          </a:p>
        </p:txBody>
      </p:sp>
    </p:spTree>
  </p:cSld>
  <p:clrMapOvr>
    <a:masterClrMapping/>
  </p:clrMapOvr>
  <p:transition>
    <p:push dir="u"/>
  </p:transition>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办公资源网：www.bangongziyuan.com">
  <a:themeElements>
    <a:clrScheme name="黄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TotalTime>
  <Words>1552</Words>
  <Application>Microsoft Office PowerPoint</Application>
  <PresentationFormat>宽屏</PresentationFormat>
  <Paragraphs>103</Paragraphs>
  <Slides>21</Slides>
  <Notes>5</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3</vt:i4>
      </vt:variant>
      <vt:variant>
        <vt:lpstr>幻灯片标题</vt:lpstr>
      </vt:variant>
      <vt:variant>
        <vt:i4>21</vt:i4>
      </vt:variant>
    </vt:vector>
  </HeadingPairs>
  <TitlesOfParts>
    <vt:vector size="30" baseType="lpstr">
      <vt:lpstr>FandolFang R</vt:lpstr>
      <vt:lpstr>思源黑体 CN Light</vt:lpstr>
      <vt:lpstr>Arial</vt:lpstr>
      <vt:lpstr>Calibri</vt:lpstr>
      <vt:lpstr>Calibri Light</vt:lpstr>
      <vt:lpstr>办公资源网：www.bangongziyuan.com</vt:lpstr>
      <vt:lpstr>Microsoft 公式 3.0</vt:lpstr>
      <vt:lpstr>Equation.DSMT4</vt:lpstr>
      <vt:lpstr>Microsoft Word 97 - 2003 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天 下</cp:lastModifiedBy>
  <cp:revision>1</cp:revision>
  <dcterms:created xsi:type="dcterms:W3CDTF">2020-05-23T08:11:26Z</dcterms:created>
  <dcterms:modified xsi:type="dcterms:W3CDTF">2021-01-09T09:47:18Z</dcterms:modified>
</cp:coreProperties>
</file>