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62" r:id="rId2"/>
    <p:sldId id="364" r:id="rId3"/>
    <p:sldId id="621" r:id="rId4"/>
    <p:sldId id="622" r:id="rId5"/>
    <p:sldId id="623" r:id="rId6"/>
    <p:sldId id="624" r:id="rId7"/>
    <p:sldId id="626" r:id="rId8"/>
    <p:sldId id="627" r:id="rId9"/>
    <p:sldId id="628" r:id="rId10"/>
    <p:sldId id="629" r:id="rId11"/>
    <p:sldId id="630" r:id="rId12"/>
    <p:sldId id="631" r:id="rId13"/>
    <p:sldId id="632" r:id="rId14"/>
    <p:sldId id="633" r:id="rId15"/>
    <p:sldId id="634" r:id="rId16"/>
    <p:sldId id="287" r:id="rId17"/>
    <p:sldId id="363" r:id="rId18"/>
  </p:sldIdLst>
  <p:sldSz cx="12192000" cy="6858000"/>
  <p:notesSz cx="6858000" cy="9144000"/>
  <p:custDataLst>
    <p:tags r:id="rId2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438" userDrawn="1">
          <p15:clr>
            <a:srgbClr val="A4A3A4"/>
          </p15:clr>
        </p15:guide>
        <p15:guide id="6" orient="horz" pos="712" userDrawn="1">
          <p15:clr>
            <a:srgbClr val="A4A3A4"/>
          </p15:clr>
        </p15:guide>
        <p15:guide id="7" orient="horz" pos="3928" userDrawn="1">
          <p15:clr>
            <a:srgbClr val="A4A3A4"/>
          </p15:clr>
        </p15:guide>
        <p15:guide id="8" orient="horz" pos="38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>
        <p:guide orient="horz" pos="2288"/>
        <p:guide pos="3840"/>
        <p:guide pos="438"/>
        <p:guide orient="horz" pos="712"/>
        <p:guide orient="horz" pos="3928"/>
        <p:guide orient="horz" pos="38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146AAE01-C2E5-4B49-A5CF-F0BF7E6BEC84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95A5F8A-238A-4F7C-BC3B-BCB88875312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034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A5F8A-238A-4F7C-BC3B-BCB88875312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01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A5F8A-238A-4F7C-BC3B-BCB88875312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966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14338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5A5F8A-238A-4F7C-BC3B-BCB88875312B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770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 noGrp="1"/>
          </p:cNvSpPr>
          <p:nvPr>
            <p:ph type="pic" sz="quarter" idx="12"/>
          </p:nvPr>
        </p:nvSpPr>
        <p:spPr>
          <a:xfrm>
            <a:off x="0" y="1099927"/>
            <a:ext cx="6331808" cy="5815224"/>
          </a:xfrm>
          <a:custGeom>
            <a:avLst/>
            <a:gdLst>
              <a:gd name="connsiteX0" fmla="*/ 4933578 w 6331808"/>
              <a:gd name="connsiteY0" fmla="*/ 5501465 h 5815224"/>
              <a:gd name="connsiteX1" fmla="*/ 5000781 w 6331808"/>
              <a:gd name="connsiteY1" fmla="*/ 5521683 h 5815224"/>
              <a:gd name="connsiteX2" fmla="*/ 5073533 w 6331808"/>
              <a:gd name="connsiteY2" fmla="*/ 5760430 h 5815224"/>
              <a:gd name="connsiteX3" fmla="*/ 5043806 w 6331808"/>
              <a:gd name="connsiteY3" fmla="*/ 5815224 h 5815224"/>
              <a:gd name="connsiteX4" fmla="*/ 4632325 w 6331808"/>
              <a:gd name="connsiteY4" fmla="*/ 5815224 h 5815224"/>
              <a:gd name="connsiteX5" fmla="*/ 4762184 w 6331808"/>
              <a:gd name="connsiteY5" fmla="*/ 5594481 h 5815224"/>
              <a:gd name="connsiteX6" fmla="*/ 4933578 w 6331808"/>
              <a:gd name="connsiteY6" fmla="*/ 5501465 h 5815224"/>
              <a:gd name="connsiteX7" fmla="*/ 5747492 w 6331808"/>
              <a:gd name="connsiteY7" fmla="*/ 4249861 h 5815224"/>
              <a:gd name="connsiteX8" fmla="*/ 5910349 w 6331808"/>
              <a:gd name="connsiteY8" fmla="*/ 4434574 h 5815224"/>
              <a:gd name="connsiteX9" fmla="*/ 5557231 w 6331808"/>
              <a:gd name="connsiteY9" fmla="*/ 5815224 h 5815224"/>
              <a:gd name="connsiteX10" fmla="*/ 5167313 w 6331808"/>
              <a:gd name="connsiteY10" fmla="*/ 5815224 h 5815224"/>
              <a:gd name="connsiteX11" fmla="*/ 5562712 w 6331808"/>
              <a:gd name="connsiteY11" fmla="*/ 4412659 h 5815224"/>
              <a:gd name="connsiteX12" fmla="*/ 5747492 w 6331808"/>
              <a:gd name="connsiteY12" fmla="*/ 4249861 h 5815224"/>
              <a:gd name="connsiteX13" fmla="*/ 5098820 w 6331808"/>
              <a:gd name="connsiteY13" fmla="*/ 2928656 h 5815224"/>
              <a:gd name="connsiteX14" fmla="*/ 5256305 w 6331808"/>
              <a:gd name="connsiteY14" fmla="*/ 3044009 h 5815224"/>
              <a:gd name="connsiteX15" fmla="*/ 5328254 w 6331808"/>
              <a:gd name="connsiteY15" fmla="*/ 5135070 h 5815224"/>
              <a:gd name="connsiteX16" fmla="*/ 5158549 w 6331808"/>
              <a:gd name="connsiteY16" fmla="*/ 5262774 h 5815224"/>
              <a:gd name="connsiteX17" fmla="*/ 5109279 w 6331808"/>
              <a:gd name="connsiteY17" fmla="*/ 5255723 h 5815224"/>
              <a:gd name="connsiteX18" fmla="*/ 4989626 w 6331808"/>
              <a:gd name="connsiteY18" fmla="*/ 5035570 h 5815224"/>
              <a:gd name="connsiteX19" fmla="*/ 4924716 w 6331808"/>
              <a:gd name="connsiteY19" fmla="*/ 3167012 h 5815224"/>
              <a:gd name="connsiteX20" fmla="*/ 5029510 w 6331808"/>
              <a:gd name="connsiteY20" fmla="*/ 2939808 h 5815224"/>
              <a:gd name="connsiteX21" fmla="*/ 5098820 w 6331808"/>
              <a:gd name="connsiteY21" fmla="*/ 2928656 h 5815224"/>
              <a:gd name="connsiteX22" fmla="*/ 6016810 w 6331808"/>
              <a:gd name="connsiteY22" fmla="*/ 2887784 h 5815224"/>
              <a:gd name="connsiteX23" fmla="*/ 6158417 w 6331808"/>
              <a:gd name="connsiteY23" fmla="*/ 3005790 h 5815224"/>
              <a:gd name="connsiteX24" fmla="*/ 6005607 w 6331808"/>
              <a:gd name="connsiteY24" fmla="*/ 5815224 h 5815224"/>
              <a:gd name="connsiteX25" fmla="*/ 5643563 w 6331808"/>
              <a:gd name="connsiteY25" fmla="*/ 5815224 h 5815224"/>
              <a:gd name="connsiteX26" fmla="*/ 5838690 w 6331808"/>
              <a:gd name="connsiteY26" fmla="*/ 3100507 h 5815224"/>
              <a:gd name="connsiteX27" fmla="*/ 5950751 w 6331808"/>
              <a:gd name="connsiteY27" fmla="*/ 2893851 h 5815224"/>
              <a:gd name="connsiteX28" fmla="*/ 6016810 w 6331808"/>
              <a:gd name="connsiteY28" fmla="*/ 2887784 h 5815224"/>
              <a:gd name="connsiteX29" fmla="*/ 2133075 w 6331808"/>
              <a:gd name="connsiteY29" fmla="*/ 1327361 h 5815224"/>
              <a:gd name="connsiteX30" fmla="*/ 5003800 w 6331808"/>
              <a:gd name="connsiteY30" fmla="*/ 4198152 h 5815224"/>
              <a:gd name="connsiteX31" fmla="*/ 4505769 w 6331808"/>
              <a:gd name="connsiteY31" fmla="*/ 5815224 h 5815224"/>
              <a:gd name="connsiteX32" fmla="*/ 0 w 6331808"/>
              <a:gd name="connsiteY32" fmla="*/ 5815224 h 5815224"/>
              <a:gd name="connsiteX33" fmla="*/ 0 w 6331808"/>
              <a:gd name="connsiteY33" fmla="*/ 2277244 h 5815224"/>
              <a:gd name="connsiteX34" fmla="*/ 2133075 w 6331808"/>
              <a:gd name="connsiteY34" fmla="*/ 1327361 h 5815224"/>
              <a:gd name="connsiteX35" fmla="*/ 2251891 w 6331808"/>
              <a:gd name="connsiteY35" fmla="*/ 871361 h 5815224"/>
              <a:gd name="connsiteX36" fmla="*/ 3695435 w 6331808"/>
              <a:gd name="connsiteY36" fmla="*/ 1258426 h 5815224"/>
              <a:gd name="connsiteX37" fmla="*/ 4944993 w 6331808"/>
              <a:gd name="connsiteY37" fmla="*/ 2417114 h 5815224"/>
              <a:gd name="connsiteX38" fmla="*/ 4890971 w 6331808"/>
              <a:gd name="connsiteY38" fmla="*/ 2660759 h 5815224"/>
              <a:gd name="connsiteX39" fmla="*/ 4646697 w 6331808"/>
              <a:gd name="connsiteY39" fmla="*/ 2605919 h 5815224"/>
              <a:gd name="connsiteX40" fmla="*/ 3529454 w 6331808"/>
              <a:gd name="connsiteY40" fmla="*/ 1570230 h 5815224"/>
              <a:gd name="connsiteX41" fmla="*/ 0 w 6331808"/>
              <a:gd name="connsiteY41" fmla="*/ 2124112 h 5815224"/>
              <a:gd name="connsiteX42" fmla="*/ 0 w 6331808"/>
              <a:gd name="connsiteY42" fmla="*/ 1643089 h 5815224"/>
              <a:gd name="connsiteX43" fmla="*/ 2251891 w 6331808"/>
              <a:gd name="connsiteY43" fmla="*/ 871361 h 5815224"/>
              <a:gd name="connsiteX44" fmla="*/ 2051497 w 6331808"/>
              <a:gd name="connsiteY44" fmla="*/ 414979 h 5815224"/>
              <a:gd name="connsiteX45" fmla="*/ 2369268 w 6331808"/>
              <a:gd name="connsiteY45" fmla="*/ 421771 h 5815224"/>
              <a:gd name="connsiteX46" fmla="*/ 5799461 w 6331808"/>
              <a:gd name="connsiteY46" fmla="*/ 3264093 h 5815224"/>
              <a:gd name="connsiteX47" fmla="*/ 5673403 w 6331808"/>
              <a:gd name="connsiteY47" fmla="*/ 3475564 h 5815224"/>
              <a:gd name="connsiteX48" fmla="*/ 5462001 w 6331808"/>
              <a:gd name="connsiteY48" fmla="*/ 3349465 h 5815224"/>
              <a:gd name="connsiteX49" fmla="*/ 2347345 w 6331808"/>
              <a:gd name="connsiteY49" fmla="*/ 768740 h 5815224"/>
              <a:gd name="connsiteX50" fmla="*/ 0 w 6331808"/>
              <a:gd name="connsiteY50" fmla="*/ 1504970 h 5815224"/>
              <a:gd name="connsiteX51" fmla="*/ 0 w 6331808"/>
              <a:gd name="connsiteY51" fmla="*/ 1072630 h 5815224"/>
              <a:gd name="connsiteX52" fmla="*/ 2051497 w 6331808"/>
              <a:gd name="connsiteY52" fmla="*/ 414979 h 5815224"/>
              <a:gd name="connsiteX53" fmla="*/ 2149795 w 6331808"/>
              <a:gd name="connsiteY53" fmla="*/ 35 h 5815224"/>
              <a:gd name="connsiteX54" fmla="*/ 5337981 w 6331808"/>
              <a:gd name="connsiteY54" fmla="*/ 1485394 h 5815224"/>
              <a:gd name="connsiteX55" fmla="*/ 5319185 w 6331808"/>
              <a:gd name="connsiteY55" fmla="*/ 1720291 h 5815224"/>
              <a:gd name="connsiteX56" fmla="*/ 5084238 w 6331808"/>
              <a:gd name="connsiteY56" fmla="*/ 1700717 h 5815224"/>
              <a:gd name="connsiteX57" fmla="*/ 1035330 w 6331808"/>
              <a:gd name="connsiteY57" fmla="*/ 492561 h 5815224"/>
              <a:gd name="connsiteX58" fmla="*/ 0 w 6331808"/>
              <a:gd name="connsiteY58" fmla="*/ 973318 h 5815224"/>
              <a:gd name="connsiteX59" fmla="*/ 0 w 6331808"/>
              <a:gd name="connsiteY59" fmla="*/ 581039 h 5815224"/>
              <a:gd name="connsiteX60" fmla="*/ 940568 w 6331808"/>
              <a:gd name="connsiteY60" fmla="*/ 173101 h 5815224"/>
              <a:gd name="connsiteX61" fmla="*/ 2149795 w 6331808"/>
              <a:gd name="connsiteY61" fmla="*/ 35 h 58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6331808" h="5815224">
                <a:moveTo>
                  <a:pt x="4933578" y="5501465"/>
                </a:moveTo>
                <a:cubicBezTo>
                  <a:pt x="4956435" y="5503533"/>
                  <a:pt x="4979268" y="5510137"/>
                  <a:pt x="5000781" y="5521683"/>
                </a:cubicBezTo>
                <a:cubicBezTo>
                  <a:pt x="5086832" y="5567084"/>
                  <a:pt x="5119688" y="5674324"/>
                  <a:pt x="5073533" y="5760430"/>
                </a:cubicBezTo>
                <a:cubicBezTo>
                  <a:pt x="5064146" y="5778434"/>
                  <a:pt x="5053976" y="5797220"/>
                  <a:pt x="5043806" y="5815224"/>
                </a:cubicBezTo>
                <a:lnTo>
                  <a:pt x="4632325" y="5815224"/>
                </a:lnTo>
                <a:cubicBezTo>
                  <a:pt x="4678480" y="5743992"/>
                  <a:pt x="4721505" y="5670411"/>
                  <a:pt x="4762184" y="5594481"/>
                </a:cubicBezTo>
                <a:cubicBezTo>
                  <a:pt x="4796213" y="5529902"/>
                  <a:pt x="4865005" y="5495264"/>
                  <a:pt x="4933578" y="5501465"/>
                </a:cubicBezTo>
                <a:close/>
                <a:moveTo>
                  <a:pt x="5747492" y="4249861"/>
                </a:moveTo>
                <a:cubicBezTo>
                  <a:pt x="5843014" y="4256122"/>
                  <a:pt x="5916613" y="4338304"/>
                  <a:pt x="5910349" y="4434574"/>
                </a:cubicBezTo>
                <a:cubicBezTo>
                  <a:pt x="5879814" y="4920619"/>
                  <a:pt x="5759237" y="5387097"/>
                  <a:pt x="5557231" y="5815224"/>
                </a:cubicBezTo>
                <a:lnTo>
                  <a:pt x="5167313" y="5815224"/>
                </a:lnTo>
                <a:cubicBezTo>
                  <a:pt x="5395940" y="5387097"/>
                  <a:pt x="5532176" y="4911227"/>
                  <a:pt x="5562712" y="4412659"/>
                </a:cubicBezTo>
                <a:cubicBezTo>
                  <a:pt x="5568976" y="4317171"/>
                  <a:pt x="5651970" y="4243599"/>
                  <a:pt x="5747492" y="4249861"/>
                </a:cubicBezTo>
                <a:close/>
                <a:moveTo>
                  <a:pt x="5098820" y="2928656"/>
                </a:moveTo>
                <a:cubicBezTo>
                  <a:pt x="5167592" y="2931631"/>
                  <a:pt x="5231084" y="2975260"/>
                  <a:pt x="5256305" y="3044009"/>
                </a:cubicBezTo>
                <a:cubicBezTo>
                  <a:pt x="5501869" y="3710735"/>
                  <a:pt x="5527676" y="4453458"/>
                  <a:pt x="5328254" y="5135070"/>
                </a:cubicBezTo>
                <a:cubicBezTo>
                  <a:pt x="5305574" y="5212633"/>
                  <a:pt x="5235190" y="5262774"/>
                  <a:pt x="5158549" y="5262774"/>
                </a:cubicBezTo>
                <a:cubicBezTo>
                  <a:pt x="5142126" y="5262774"/>
                  <a:pt x="5125702" y="5260424"/>
                  <a:pt x="5109279" y="5255723"/>
                </a:cubicBezTo>
                <a:cubicBezTo>
                  <a:pt x="5015434" y="5227518"/>
                  <a:pt x="4962254" y="5129586"/>
                  <a:pt x="4989626" y="5035570"/>
                </a:cubicBezTo>
                <a:cubicBezTo>
                  <a:pt x="5167934" y="4426036"/>
                  <a:pt x="5145254" y="3762444"/>
                  <a:pt x="4924716" y="3167012"/>
                </a:cubicBezTo>
                <a:cubicBezTo>
                  <a:pt x="4891088" y="3075347"/>
                  <a:pt x="4938011" y="2973497"/>
                  <a:pt x="5029510" y="2939808"/>
                </a:cubicBezTo>
                <a:cubicBezTo>
                  <a:pt x="5052385" y="2931190"/>
                  <a:pt x="5075896" y="2927665"/>
                  <a:pt x="5098820" y="2928656"/>
                </a:cubicBezTo>
                <a:close/>
                <a:moveTo>
                  <a:pt x="6016810" y="2887784"/>
                </a:moveTo>
                <a:cubicBezTo>
                  <a:pt x="6081424" y="2894976"/>
                  <a:pt x="6138434" y="2940035"/>
                  <a:pt x="6158417" y="3005790"/>
                </a:cubicBezTo>
                <a:cubicBezTo>
                  <a:pt x="6443663" y="3968622"/>
                  <a:pt x="6366083" y="4954155"/>
                  <a:pt x="6005607" y="5815224"/>
                </a:cubicBezTo>
                <a:lnTo>
                  <a:pt x="5643563" y="5815224"/>
                </a:lnTo>
                <a:cubicBezTo>
                  <a:pt x="6037736" y="4963548"/>
                  <a:pt x="6108264" y="4008544"/>
                  <a:pt x="5838690" y="3100507"/>
                </a:cubicBezTo>
                <a:cubicBezTo>
                  <a:pt x="5812047" y="3012835"/>
                  <a:pt x="5862983" y="2919683"/>
                  <a:pt x="5950751" y="2893851"/>
                </a:cubicBezTo>
                <a:cubicBezTo>
                  <a:pt x="5972889" y="2887197"/>
                  <a:pt x="5995272" y="2885387"/>
                  <a:pt x="6016810" y="2887784"/>
                </a:cubicBezTo>
                <a:close/>
                <a:moveTo>
                  <a:pt x="2133075" y="1327361"/>
                </a:moveTo>
                <a:cubicBezTo>
                  <a:pt x="3718786" y="1327361"/>
                  <a:pt x="5003800" y="2612404"/>
                  <a:pt x="5003800" y="4198152"/>
                </a:cubicBezTo>
                <a:cubicBezTo>
                  <a:pt x="5003800" y="4797996"/>
                  <a:pt x="4819779" y="5354770"/>
                  <a:pt x="4505769" y="5815224"/>
                </a:cubicBezTo>
                <a:lnTo>
                  <a:pt x="0" y="5815224"/>
                </a:lnTo>
                <a:lnTo>
                  <a:pt x="0" y="2277244"/>
                </a:lnTo>
                <a:cubicBezTo>
                  <a:pt x="525438" y="1693845"/>
                  <a:pt x="1286580" y="1327361"/>
                  <a:pt x="2133075" y="1327361"/>
                </a:cubicBezTo>
                <a:close/>
                <a:moveTo>
                  <a:pt x="2251891" y="871361"/>
                </a:moveTo>
                <a:cubicBezTo>
                  <a:pt x="2741385" y="888037"/>
                  <a:pt x="3234485" y="1013410"/>
                  <a:pt x="3695435" y="1258426"/>
                </a:cubicBezTo>
                <a:cubicBezTo>
                  <a:pt x="4204340" y="1528708"/>
                  <a:pt x="4636518" y="1929823"/>
                  <a:pt x="4944993" y="2417114"/>
                </a:cubicBezTo>
                <a:cubicBezTo>
                  <a:pt x="4997450" y="2499373"/>
                  <a:pt x="4973179" y="2608270"/>
                  <a:pt x="4890971" y="2660759"/>
                </a:cubicBezTo>
                <a:cubicBezTo>
                  <a:pt x="4807980" y="2713249"/>
                  <a:pt x="4699153" y="2688963"/>
                  <a:pt x="4646697" y="2605919"/>
                </a:cubicBezTo>
                <a:cubicBezTo>
                  <a:pt x="4371105" y="2170334"/>
                  <a:pt x="3984337" y="1812309"/>
                  <a:pt x="3529454" y="1570230"/>
                </a:cubicBezTo>
                <a:cubicBezTo>
                  <a:pt x="2335484" y="935655"/>
                  <a:pt x="898805" y="1199669"/>
                  <a:pt x="0" y="2124112"/>
                </a:cubicBezTo>
                <a:lnTo>
                  <a:pt x="0" y="1643089"/>
                </a:lnTo>
                <a:cubicBezTo>
                  <a:pt x="630260" y="1117703"/>
                  <a:pt x="1436067" y="843566"/>
                  <a:pt x="2251891" y="871361"/>
                </a:cubicBezTo>
                <a:close/>
                <a:moveTo>
                  <a:pt x="2051497" y="414979"/>
                </a:moveTo>
                <a:cubicBezTo>
                  <a:pt x="2156888" y="412874"/>
                  <a:pt x="2262882" y="415113"/>
                  <a:pt x="2369268" y="421771"/>
                </a:cubicBezTo>
                <a:cubicBezTo>
                  <a:pt x="4013506" y="524373"/>
                  <a:pt x="5392317" y="1666315"/>
                  <a:pt x="5799461" y="3264093"/>
                </a:cubicBezTo>
                <a:cubicBezTo>
                  <a:pt x="5822950" y="3356514"/>
                  <a:pt x="5766576" y="3451284"/>
                  <a:pt x="5673403" y="3475564"/>
                </a:cubicBezTo>
                <a:cubicBezTo>
                  <a:pt x="5580229" y="3499061"/>
                  <a:pt x="5485490" y="3442669"/>
                  <a:pt x="5462001" y="3349465"/>
                </a:cubicBezTo>
                <a:cubicBezTo>
                  <a:pt x="5092438" y="1899716"/>
                  <a:pt x="3841252" y="861943"/>
                  <a:pt x="2347345" y="768740"/>
                </a:cubicBezTo>
                <a:cubicBezTo>
                  <a:pt x="1492342" y="715480"/>
                  <a:pt x="665525" y="976294"/>
                  <a:pt x="0" y="1504970"/>
                </a:cubicBezTo>
                <a:lnTo>
                  <a:pt x="0" y="1072630"/>
                </a:lnTo>
                <a:cubicBezTo>
                  <a:pt x="605628" y="657326"/>
                  <a:pt x="1313764" y="429713"/>
                  <a:pt x="2051497" y="414979"/>
                </a:cubicBezTo>
                <a:close/>
                <a:moveTo>
                  <a:pt x="2149795" y="35"/>
                </a:moveTo>
                <a:cubicBezTo>
                  <a:pt x="3358998" y="4953"/>
                  <a:pt x="4531527" y="532885"/>
                  <a:pt x="5337981" y="1485394"/>
                </a:cubicBezTo>
                <a:cubicBezTo>
                  <a:pt x="5397500" y="1555863"/>
                  <a:pt x="5388886" y="1660784"/>
                  <a:pt x="5319185" y="1720291"/>
                </a:cubicBezTo>
                <a:cubicBezTo>
                  <a:pt x="5248701" y="1779799"/>
                  <a:pt x="5143758" y="1771186"/>
                  <a:pt x="5084238" y="1700717"/>
                </a:cubicBezTo>
                <a:cubicBezTo>
                  <a:pt x="4093548" y="531711"/>
                  <a:pt x="2504528" y="57218"/>
                  <a:pt x="1035330" y="492561"/>
                </a:cubicBezTo>
                <a:cubicBezTo>
                  <a:pt x="663332" y="602963"/>
                  <a:pt x="315611" y="765825"/>
                  <a:pt x="0" y="973318"/>
                </a:cubicBezTo>
                <a:lnTo>
                  <a:pt x="0" y="581039"/>
                </a:lnTo>
                <a:cubicBezTo>
                  <a:pt x="292116" y="409564"/>
                  <a:pt x="607728" y="271758"/>
                  <a:pt x="940568" y="173101"/>
                </a:cubicBezTo>
                <a:cubicBezTo>
                  <a:pt x="1339585" y="54869"/>
                  <a:pt x="1746728" y="-1604"/>
                  <a:pt x="2149795" y="35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 dirty="0"/>
              <a:t>Click icon to add picture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87066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A515A073-4FAD-419D-A6EB-905A25EDEECE}"/>
              </a:ext>
            </a:extLst>
          </p:cNvPr>
          <p:cNvSpPr/>
          <p:nvPr userDrawn="1"/>
        </p:nvSpPr>
        <p:spPr>
          <a:xfrm rot="1800000">
            <a:off x="-805543" y="-1204684"/>
            <a:ext cx="1611085" cy="161108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468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2689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34B4C-4347-4945-B134-372DCE16832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94A9C-D560-4996-A6D5-39CFF5B26E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5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288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416" userDrawn="1">
          <p15:clr>
            <a:srgbClr val="F26B43"/>
          </p15:clr>
        </p15:guide>
        <p15:guide id="4" pos="7256" userDrawn="1">
          <p15:clr>
            <a:srgbClr val="F26B43"/>
          </p15:clr>
        </p15:guide>
        <p15:guide id="5" orient="horz" pos="648" userDrawn="1">
          <p15:clr>
            <a:srgbClr val="F26B43"/>
          </p15:clr>
        </p15:guide>
        <p15:guide id="6" orient="horz" pos="712" userDrawn="1">
          <p15:clr>
            <a:srgbClr val="F26B43"/>
          </p15:clr>
        </p15:guide>
        <p15:guide id="7" orient="horz" pos="3928" userDrawn="1">
          <p15:clr>
            <a:srgbClr val="F26B43"/>
          </p15:clr>
        </p15:guide>
        <p15:guide id="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&#27874;&#23572;&#27169;&#22411;1(43).av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D15EBF36-73A2-4CE9-B409-9630B27E9C6A}"/>
              </a:ext>
            </a:extLst>
          </p:cNvPr>
          <p:cNvGrpSpPr/>
          <p:nvPr/>
        </p:nvGrpSpPr>
        <p:grpSpPr>
          <a:xfrm>
            <a:off x="5506702" y="2487607"/>
            <a:ext cx="5846818" cy="2237953"/>
            <a:chOff x="6147269" y="2963886"/>
            <a:chExt cx="5112385" cy="1956838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7274188F-B573-4A1D-AB9C-E9E6A14079B7}"/>
                </a:ext>
              </a:extLst>
            </p:cNvPr>
            <p:cNvGrpSpPr/>
            <p:nvPr/>
          </p:nvGrpSpPr>
          <p:grpSpPr>
            <a:xfrm>
              <a:off x="6147269" y="3453999"/>
              <a:ext cx="5033250" cy="1466725"/>
              <a:chOff x="-4714868" y="2233064"/>
              <a:chExt cx="5033250" cy="1466725"/>
            </a:xfrm>
          </p:grpSpPr>
          <p:sp>
            <p:nvSpPr>
              <p:cNvPr id="9" name="矩形: 圆角 8">
                <a:extLst>
                  <a:ext uri="{FF2B5EF4-FFF2-40B4-BE49-F238E27FC236}">
                    <a16:creationId xmlns:a16="http://schemas.microsoft.com/office/drawing/2014/main" id="{F2372587-04E9-48A4-9911-998F27213779}"/>
                  </a:ext>
                </a:extLst>
              </p:cNvPr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906AB6E4-1442-448C-9222-F797AFA3B8BA}"/>
                  </a:ext>
                </a:extLst>
              </p:cNvPr>
              <p:cNvGrpSpPr/>
              <p:nvPr/>
            </p:nvGrpSpPr>
            <p:grpSpPr>
              <a:xfrm>
                <a:off x="-4714868" y="2233064"/>
                <a:ext cx="5033250" cy="868607"/>
                <a:chOff x="-4714868" y="2233064"/>
                <a:chExt cx="5033250" cy="868607"/>
              </a:xfrm>
            </p:grpSpPr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C45705BB-600A-4291-B1C4-FED22F0052AD}"/>
                    </a:ext>
                  </a:extLst>
                </p:cNvPr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>
                  <a:extLst>
                    <a:ext uri="{FF2B5EF4-FFF2-40B4-BE49-F238E27FC236}">
                      <a16:creationId xmlns:a16="http://schemas.microsoft.com/office/drawing/2014/main" id="{D6E6FF00-66C1-4EE9-8348-59F0260972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文本占位符 19">
                  <a:extLst>
                    <a:ext uri="{FF2B5EF4-FFF2-40B4-BE49-F238E27FC236}">
                      <a16:creationId xmlns:a16="http://schemas.microsoft.com/office/drawing/2014/main" id="{F56703CE-0804-4A42-898A-5C8D9C866CDA}"/>
                    </a:ext>
                  </a:extLst>
                </p:cNvPr>
                <p:cNvSpPr txBox="1"/>
                <p:nvPr/>
              </p:nvSpPr>
              <p:spPr>
                <a:xfrm>
                  <a:off x="-4708756" y="223306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0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40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4</a:t>
                  </a:r>
                  <a:r>
                    <a:rPr lang="zh-CN" altLang="en-US" sz="40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节 玻尔的原子模型</a:t>
                  </a:r>
                </a:p>
              </p:txBody>
            </p:sp>
          </p:grpSp>
        </p:grpSp>
        <p:sp>
          <p:nvSpPr>
            <p:cNvPr id="8" name="文本占位符 20">
              <a:extLst>
                <a:ext uri="{FF2B5EF4-FFF2-40B4-BE49-F238E27FC236}">
                  <a16:creationId xmlns:a16="http://schemas.microsoft.com/office/drawing/2014/main" id="{D7BA7F00-D169-4359-962C-1D84577A6015}"/>
                </a:ext>
              </a:extLst>
            </p:cNvPr>
            <p:cNvSpPr txBox="1"/>
            <p:nvPr/>
          </p:nvSpPr>
          <p:spPr>
            <a:xfrm>
              <a:off x="6147269" y="2963886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18</a:t>
              </a: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原子结构</a:t>
              </a: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6A1C8704-50EF-4562-B1CD-AE32C72B3CB5}"/>
              </a:ext>
            </a:extLst>
          </p:cNvPr>
          <p:cNvSpPr/>
          <p:nvPr/>
        </p:nvSpPr>
        <p:spPr>
          <a:xfrm>
            <a:off x="9769288" y="324651"/>
            <a:ext cx="4062342" cy="300975"/>
          </a:xfrm>
          <a:prstGeom prst="rect">
            <a:avLst/>
          </a:prstGeom>
          <a:solidFill>
            <a:srgbClr val="3E538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3-5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15" name="图片占位符 14">
            <a:extLst>
              <a:ext uri="{FF2B5EF4-FFF2-40B4-BE49-F238E27FC236}">
                <a16:creationId xmlns:a16="http://schemas.microsoft.com/office/drawing/2014/main" id="{05038D43-FBE9-4815-BBBF-C7E668FFE89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3" r="16763"/>
          <a:stretch>
            <a:fillRect/>
          </a:stretch>
        </p:blipFill>
        <p:spPr>
          <a:xfrm>
            <a:off x="0" y="2083323"/>
            <a:ext cx="5261053" cy="4831827"/>
          </a:xfrm>
        </p:spPr>
      </p:pic>
    </p:spTree>
    <p:extLst>
      <p:ext uri="{BB962C8B-B14F-4D97-AF65-F5344CB8AC3E}">
        <p14:creationId xmlns:p14="http://schemas.microsoft.com/office/powerpoint/2010/main" val="4171411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灯片编号占位符 3"/>
          <p:cNvSpPr txBox="1">
            <a:spLocks noGrp="1"/>
          </p:cNvSpPr>
          <p:nvPr/>
        </p:nvSpPr>
        <p:spPr>
          <a:xfrm>
            <a:off x="8275509" y="6749783"/>
            <a:ext cx="2128332" cy="475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defTabSz="1219170"/>
            <a:fld id="{9A0DB2DC-4C9A-4742-B13C-FB6460FD3503}" type="slidenum">
              <a:rPr lang="en-US" altLang="zh-CN" sz="133" b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pPr defTabSz="1219170"/>
              <a:t>10</a:t>
            </a:fld>
            <a:endParaRPr lang="en-US" altLang="zh-CN" sz="133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3314" name="Text Box 2"/>
          <p:cNvSpPr txBox="1"/>
          <p:nvPr/>
        </p:nvSpPr>
        <p:spPr>
          <a:xfrm>
            <a:off x="3743302" y="1397282"/>
            <a:ext cx="7297137" cy="64524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endParaRPr lang="zh-CN" altLang="zh-CN" sz="3593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3315" name="Text Box 3"/>
          <p:cNvSpPr txBox="1"/>
          <p:nvPr/>
        </p:nvSpPr>
        <p:spPr>
          <a:xfrm rot="-10800000" flipV="1">
            <a:off x="1440723" y="1978377"/>
            <a:ext cx="614464" cy="3564624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lstStyle/>
          <a:p>
            <a:pPr algn="dist" defTabSz="1219170">
              <a:spcBef>
                <a:spcPct val="50000"/>
              </a:spcBef>
            </a:pPr>
            <a:r>
              <a:rPr lang="zh-CN" altLang="en-US" sz="2793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氢原子的能级图</a:t>
            </a:r>
          </a:p>
        </p:txBody>
      </p:sp>
      <p:sp>
        <p:nvSpPr>
          <p:cNvPr id="13316" name="Text Box 4"/>
          <p:cNvSpPr txBox="1"/>
          <p:nvPr/>
        </p:nvSpPr>
        <p:spPr>
          <a:xfrm>
            <a:off x="3510517" y="1280098"/>
            <a:ext cx="7458663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793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－－－－－－－－－－－－－－－－－</a:t>
            </a:r>
          </a:p>
        </p:txBody>
      </p:sp>
      <p:sp>
        <p:nvSpPr>
          <p:cNvPr id="13317" name="Line 5"/>
          <p:cNvSpPr/>
          <p:nvPr/>
        </p:nvSpPr>
        <p:spPr>
          <a:xfrm>
            <a:off x="3716381" y="1943617"/>
            <a:ext cx="585291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8" name="Line 6"/>
          <p:cNvSpPr/>
          <p:nvPr/>
        </p:nvSpPr>
        <p:spPr>
          <a:xfrm>
            <a:off x="3716382" y="2019629"/>
            <a:ext cx="5776901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19" name="Line 7"/>
          <p:cNvSpPr/>
          <p:nvPr/>
        </p:nvSpPr>
        <p:spPr>
          <a:xfrm>
            <a:off x="3716381" y="2171653"/>
            <a:ext cx="5852912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0" name="Line 8"/>
          <p:cNvSpPr/>
          <p:nvPr/>
        </p:nvSpPr>
        <p:spPr>
          <a:xfrm>
            <a:off x="3716381" y="2399689"/>
            <a:ext cx="585291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1" name="Line 9"/>
          <p:cNvSpPr/>
          <p:nvPr/>
        </p:nvSpPr>
        <p:spPr>
          <a:xfrm>
            <a:off x="3716382" y="2779748"/>
            <a:ext cx="5928924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2" name="Line 10"/>
          <p:cNvSpPr/>
          <p:nvPr/>
        </p:nvSpPr>
        <p:spPr>
          <a:xfrm>
            <a:off x="3716382" y="3691891"/>
            <a:ext cx="5928924" cy="0"/>
          </a:xfrm>
          <a:prstGeom prst="line">
            <a:avLst/>
          </a:prstGeom>
          <a:ln w="50800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3" name="Line 11"/>
          <p:cNvSpPr/>
          <p:nvPr/>
        </p:nvSpPr>
        <p:spPr>
          <a:xfrm>
            <a:off x="3716382" y="5903403"/>
            <a:ext cx="5928924" cy="0"/>
          </a:xfrm>
          <a:prstGeom prst="line">
            <a:avLst/>
          </a:prstGeom>
          <a:ln w="762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324" name="Text Box 12"/>
          <p:cNvSpPr txBox="1"/>
          <p:nvPr/>
        </p:nvSpPr>
        <p:spPr>
          <a:xfrm>
            <a:off x="3276239" y="5714543"/>
            <a:ext cx="608095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393" b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１</a:t>
            </a:r>
          </a:p>
        </p:txBody>
      </p:sp>
      <p:sp>
        <p:nvSpPr>
          <p:cNvPr id="13325" name="Text Box 13"/>
          <p:cNvSpPr txBox="1"/>
          <p:nvPr/>
        </p:nvSpPr>
        <p:spPr>
          <a:xfrm>
            <a:off x="3282480" y="3444853"/>
            <a:ext cx="380059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393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２</a:t>
            </a:r>
          </a:p>
        </p:txBody>
      </p:sp>
      <p:sp>
        <p:nvSpPr>
          <p:cNvPr id="13326" name="Text Box 14"/>
          <p:cNvSpPr txBox="1"/>
          <p:nvPr/>
        </p:nvSpPr>
        <p:spPr>
          <a:xfrm>
            <a:off x="3282480" y="2510541"/>
            <a:ext cx="532083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393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３</a:t>
            </a:r>
          </a:p>
        </p:txBody>
      </p:sp>
      <p:sp>
        <p:nvSpPr>
          <p:cNvPr id="13327" name="Text Box 15"/>
          <p:cNvSpPr txBox="1"/>
          <p:nvPr/>
        </p:nvSpPr>
        <p:spPr>
          <a:xfrm>
            <a:off x="3282481" y="2198574"/>
            <a:ext cx="456071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393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４</a:t>
            </a:r>
          </a:p>
        </p:txBody>
      </p:sp>
      <p:sp>
        <p:nvSpPr>
          <p:cNvPr id="13328" name="Text Box 16"/>
          <p:cNvSpPr txBox="1"/>
          <p:nvPr/>
        </p:nvSpPr>
        <p:spPr>
          <a:xfrm>
            <a:off x="3282481" y="1943618"/>
            <a:ext cx="456071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393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５</a:t>
            </a:r>
          </a:p>
        </p:txBody>
      </p:sp>
      <p:sp>
        <p:nvSpPr>
          <p:cNvPr id="13329" name="Text Box 17"/>
          <p:cNvSpPr txBox="1"/>
          <p:nvPr/>
        </p:nvSpPr>
        <p:spPr>
          <a:xfrm>
            <a:off x="9592117" y="5107361"/>
            <a:ext cx="1148095" cy="5232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800" b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-13.6</a:t>
            </a:r>
          </a:p>
        </p:txBody>
      </p:sp>
      <p:sp>
        <p:nvSpPr>
          <p:cNvPr id="13330" name="Text Box 18"/>
          <p:cNvSpPr txBox="1"/>
          <p:nvPr/>
        </p:nvSpPr>
        <p:spPr>
          <a:xfrm>
            <a:off x="9645306" y="3387844"/>
            <a:ext cx="760119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-3.4</a:t>
            </a:r>
          </a:p>
        </p:txBody>
      </p:sp>
      <p:sp>
        <p:nvSpPr>
          <p:cNvPr id="13331" name="Text Box 19"/>
          <p:cNvSpPr txBox="1"/>
          <p:nvPr/>
        </p:nvSpPr>
        <p:spPr>
          <a:xfrm>
            <a:off x="9645306" y="2551713"/>
            <a:ext cx="1064165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-1.51</a:t>
            </a:r>
          </a:p>
        </p:txBody>
      </p:sp>
      <p:sp>
        <p:nvSpPr>
          <p:cNvPr id="13332" name="Text Box 20"/>
          <p:cNvSpPr txBox="1"/>
          <p:nvPr/>
        </p:nvSpPr>
        <p:spPr>
          <a:xfrm>
            <a:off x="9645306" y="2171654"/>
            <a:ext cx="1064165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-0.85</a:t>
            </a:r>
          </a:p>
        </p:txBody>
      </p:sp>
      <p:sp>
        <p:nvSpPr>
          <p:cNvPr id="13333" name="Text Box 21"/>
          <p:cNvSpPr txBox="1"/>
          <p:nvPr/>
        </p:nvSpPr>
        <p:spPr>
          <a:xfrm>
            <a:off x="9645306" y="1867606"/>
            <a:ext cx="912143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-0.54</a:t>
            </a:r>
          </a:p>
        </p:txBody>
      </p:sp>
      <p:sp>
        <p:nvSpPr>
          <p:cNvPr id="13334" name="Text Box 22"/>
          <p:cNvSpPr txBox="1"/>
          <p:nvPr/>
        </p:nvSpPr>
        <p:spPr>
          <a:xfrm>
            <a:off x="9645306" y="1479629"/>
            <a:ext cx="1064165" cy="4605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393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0 </a:t>
            </a:r>
            <a:r>
              <a:rPr lang="en-US" altLang="zh-CN" sz="2393" b="1" kern="0" err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eV</a:t>
            </a:r>
            <a:endParaRPr lang="en-US" altLang="zh-CN" sz="2393" b="1" kern="0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3335" name="Text Box 23"/>
          <p:cNvSpPr txBox="1"/>
          <p:nvPr/>
        </p:nvSpPr>
        <p:spPr>
          <a:xfrm>
            <a:off x="3412333" y="1183499"/>
            <a:ext cx="532083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b="1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n</a:t>
            </a:r>
          </a:p>
        </p:txBody>
      </p:sp>
      <p:sp>
        <p:nvSpPr>
          <p:cNvPr id="13336" name="Text Box 24"/>
          <p:cNvSpPr txBox="1"/>
          <p:nvPr/>
        </p:nvSpPr>
        <p:spPr>
          <a:xfrm>
            <a:off x="9604133" y="1161329"/>
            <a:ext cx="912143" cy="5221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793" b="1" i="1" kern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E/</a:t>
            </a:r>
            <a:r>
              <a:rPr lang="en-US" altLang="zh-CN" sz="2393" b="1" kern="0" err="1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eV</a:t>
            </a:r>
            <a:endParaRPr lang="en-US" altLang="zh-CN" sz="2393" b="1" kern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3337" name="Rectangle 25"/>
          <p:cNvSpPr/>
          <p:nvPr/>
        </p:nvSpPr>
        <p:spPr>
          <a:xfrm>
            <a:off x="3304651" y="1547723"/>
            <a:ext cx="402674" cy="4605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defTabSz="1219170"/>
            <a:r>
              <a:rPr lang="en-US" altLang="zh-CN" sz="2393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∞</a:t>
            </a:r>
          </a:p>
        </p:txBody>
      </p:sp>
      <p:sp>
        <p:nvSpPr>
          <p:cNvPr id="26651" name="AutoShape 26"/>
          <p:cNvSpPr/>
          <p:nvPr/>
        </p:nvSpPr>
        <p:spPr>
          <a:xfrm>
            <a:off x="2558837" y="4880912"/>
            <a:ext cx="1076835" cy="647685"/>
          </a:xfrm>
          <a:prstGeom prst="wedgeRoundRectCallout">
            <a:avLst>
              <a:gd name="adj1" fmla="val 46028"/>
              <a:gd name="adj2" fmla="val 91565"/>
              <a:gd name="adj3" fmla="val 16667"/>
            </a:avLst>
          </a:prstGeom>
          <a:solidFill>
            <a:srgbClr val="FFE7B7">
              <a:alpha val="50195"/>
            </a:srgbClr>
          </a:solidFill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algn="ctr" defTabSz="1219170"/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基态</a:t>
            </a:r>
          </a:p>
        </p:txBody>
      </p:sp>
      <p:sp>
        <p:nvSpPr>
          <p:cNvPr id="26652" name="AutoShape 27"/>
          <p:cNvSpPr/>
          <p:nvPr/>
        </p:nvSpPr>
        <p:spPr>
          <a:xfrm>
            <a:off x="3065530" y="1937285"/>
            <a:ext cx="432317" cy="1722935"/>
          </a:xfrm>
          <a:prstGeom prst="leftBrace">
            <a:avLst>
              <a:gd name="adj1" fmla="val 33155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/>
            <a:endParaRPr lang="zh-CN" altLang="zh-CN" sz="133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6653" name="AutoShape 28"/>
          <p:cNvSpPr/>
          <p:nvPr/>
        </p:nvSpPr>
        <p:spPr>
          <a:xfrm>
            <a:off x="2498609" y="3026787"/>
            <a:ext cx="576423" cy="1437891"/>
          </a:xfrm>
          <a:prstGeom prst="wedgeRoundRectCallout">
            <a:avLst>
              <a:gd name="adj1" fmla="val 56593"/>
              <a:gd name="adj2" fmla="val -62444"/>
              <a:gd name="adj3" fmla="val 16667"/>
            </a:avLst>
          </a:prstGeom>
          <a:solidFill>
            <a:srgbClr val="FFE7B7">
              <a:alpha val="50195"/>
            </a:srgbClr>
          </a:solidFill>
          <a:ln w="9525" cap="flat" cmpd="sng">
            <a:solidFill>
              <a:schemeClr val="bg2"/>
            </a:solidFill>
            <a:prstDash val="solid"/>
            <a:miter/>
            <a:headEnd type="none" w="med" len="med"/>
            <a:tailEnd type="none" w="med" len="med"/>
          </a:ln>
        </p:spPr>
        <p:txBody>
          <a:bodyPr vert="eaVert"/>
          <a:lstStyle/>
          <a:p>
            <a:pPr algn="ctr" defTabSz="1219170"/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激发态</a:t>
            </a:r>
          </a:p>
        </p:txBody>
      </p:sp>
      <p:sp>
        <p:nvSpPr>
          <p:cNvPr id="26654" name="Line 29"/>
          <p:cNvSpPr/>
          <p:nvPr/>
        </p:nvSpPr>
        <p:spPr>
          <a:xfrm>
            <a:off x="3811396" y="3693475"/>
            <a:ext cx="0" cy="2217132"/>
          </a:xfrm>
          <a:prstGeom prst="line">
            <a:avLst/>
          </a:prstGeom>
          <a:ln w="38100" cap="flat" cmpd="sng">
            <a:solidFill>
              <a:srgbClr val="9E009E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55" name="Line 30"/>
          <p:cNvSpPr/>
          <p:nvPr/>
        </p:nvSpPr>
        <p:spPr>
          <a:xfrm>
            <a:off x="3963420" y="2781331"/>
            <a:ext cx="0" cy="3129275"/>
          </a:xfrm>
          <a:prstGeom prst="line">
            <a:avLst/>
          </a:prstGeom>
          <a:ln w="38100" cap="flat" cmpd="sng">
            <a:solidFill>
              <a:srgbClr val="9E009E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56" name="Line 31"/>
          <p:cNvSpPr/>
          <p:nvPr/>
        </p:nvSpPr>
        <p:spPr>
          <a:xfrm>
            <a:off x="4267467" y="2173237"/>
            <a:ext cx="0" cy="3737370"/>
          </a:xfrm>
          <a:prstGeom prst="line">
            <a:avLst/>
          </a:prstGeom>
          <a:ln w="38100" cap="flat" cmpd="sng">
            <a:solidFill>
              <a:srgbClr val="9E009E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57" name="Line 32"/>
          <p:cNvSpPr/>
          <p:nvPr/>
        </p:nvSpPr>
        <p:spPr>
          <a:xfrm>
            <a:off x="4419491" y="2021213"/>
            <a:ext cx="0" cy="3889394"/>
          </a:xfrm>
          <a:prstGeom prst="line">
            <a:avLst/>
          </a:prstGeom>
          <a:ln w="38100" cap="flat" cmpd="sng">
            <a:solidFill>
              <a:srgbClr val="9E009E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58" name="Line 33"/>
          <p:cNvSpPr/>
          <p:nvPr/>
        </p:nvSpPr>
        <p:spPr>
          <a:xfrm>
            <a:off x="4115444" y="2401272"/>
            <a:ext cx="0" cy="3509334"/>
          </a:xfrm>
          <a:prstGeom prst="line">
            <a:avLst/>
          </a:prstGeom>
          <a:ln w="38100" cap="flat" cmpd="sng">
            <a:solidFill>
              <a:srgbClr val="9E009E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59" name="Line 34"/>
          <p:cNvSpPr/>
          <p:nvPr/>
        </p:nvSpPr>
        <p:spPr>
          <a:xfrm>
            <a:off x="4647527" y="1793178"/>
            <a:ext cx="0" cy="4110225"/>
          </a:xfrm>
          <a:prstGeom prst="line">
            <a:avLst/>
          </a:prstGeom>
          <a:ln w="38100" cap="flat" cmpd="sng">
            <a:solidFill>
              <a:srgbClr val="9E009E"/>
            </a:solidFill>
            <a:prstDash val="dash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60" name="Text Box 35"/>
          <p:cNvSpPr txBox="1"/>
          <p:nvPr/>
        </p:nvSpPr>
        <p:spPr>
          <a:xfrm>
            <a:off x="3901660" y="6092293"/>
            <a:ext cx="265724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赖曼系</a:t>
            </a:r>
            <a:endParaRPr lang="zh-CN" altLang="en-US" b="1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6661" name="Line 36"/>
          <p:cNvSpPr/>
          <p:nvPr/>
        </p:nvSpPr>
        <p:spPr>
          <a:xfrm>
            <a:off x="5078260" y="2781331"/>
            <a:ext cx="0" cy="912143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62" name="Line 37"/>
          <p:cNvSpPr/>
          <p:nvPr/>
        </p:nvSpPr>
        <p:spPr>
          <a:xfrm>
            <a:off x="5230284" y="2401273"/>
            <a:ext cx="0" cy="1292201"/>
          </a:xfrm>
          <a:prstGeom prst="line">
            <a:avLst/>
          </a:prstGeom>
          <a:ln w="38100" cap="flat" cmpd="sng">
            <a:solidFill>
              <a:srgbClr val="00FF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63" name="Line 38"/>
          <p:cNvSpPr/>
          <p:nvPr/>
        </p:nvSpPr>
        <p:spPr>
          <a:xfrm>
            <a:off x="5382308" y="2173236"/>
            <a:ext cx="0" cy="1520237"/>
          </a:xfrm>
          <a:prstGeom prst="line">
            <a:avLst/>
          </a:prstGeom>
          <a:ln w="38100" cap="flat" cmpd="sng">
            <a:solidFill>
              <a:srgbClr val="F52BF5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64" name="Line 39"/>
          <p:cNvSpPr/>
          <p:nvPr/>
        </p:nvSpPr>
        <p:spPr>
          <a:xfrm>
            <a:off x="5534331" y="2021212"/>
            <a:ext cx="0" cy="1672261"/>
          </a:xfrm>
          <a:prstGeom prst="line">
            <a:avLst/>
          </a:prstGeom>
          <a:ln w="38100" cap="flat" cmpd="sng">
            <a:solidFill>
              <a:srgbClr val="FF61FF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65" name="Line 40"/>
          <p:cNvSpPr/>
          <p:nvPr/>
        </p:nvSpPr>
        <p:spPr>
          <a:xfrm>
            <a:off x="5724361" y="1793177"/>
            <a:ext cx="0" cy="1900296"/>
          </a:xfrm>
          <a:prstGeom prst="line">
            <a:avLst/>
          </a:prstGeom>
          <a:ln w="38100" cap="flat" cmpd="sng">
            <a:solidFill>
              <a:srgbClr val="CC99FF"/>
            </a:solidFill>
            <a:prstDash val="sysDot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66" name="Text Box 41"/>
          <p:cNvSpPr txBox="1"/>
          <p:nvPr/>
        </p:nvSpPr>
        <p:spPr>
          <a:xfrm>
            <a:off x="5078260" y="3731479"/>
            <a:ext cx="646101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巴耳末系</a:t>
            </a:r>
            <a:endParaRPr lang="zh-CN" altLang="en-US" b="1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6667" name="Line 42"/>
          <p:cNvSpPr/>
          <p:nvPr/>
        </p:nvSpPr>
        <p:spPr>
          <a:xfrm>
            <a:off x="6126591" y="2401272"/>
            <a:ext cx="0" cy="380059"/>
          </a:xfrm>
          <a:prstGeom prst="line">
            <a:avLst/>
          </a:prstGeom>
          <a:ln w="38100" cap="flat" cmpd="sng">
            <a:solidFill>
              <a:srgbClr val="FB312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68" name="Line 43"/>
          <p:cNvSpPr/>
          <p:nvPr/>
        </p:nvSpPr>
        <p:spPr>
          <a:xfrm>
            <a:off x="6278613" y="2173237"/>
            <a:ext cx="0" cy="608095"/>
          </a:xfrm>
          <a:prstGeom prst="line">
            <a:avLst/>
          </a:prstGeom>
          <a:ln w="38100" cap="flat" cmpd="sng">
            <a:solidFill>
              <a:srgbClr val="FB312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69" name="Line 44"/>
          <p:cNvSpPr/>
          <p:nvPr/>
        </p:nvSpPr>
        <p:spPr>
          <a:xfrm>
            <a:off x="6430637" y="2021213"/>
            <a:ext cx="0" cy="760119"/>
          </a:xfrm>
          <a:prstGeom prst="line">
            <a:avLst/>
          </a:prstGeom>
          <a:ln w="38100" cap="flat" cmpd="sng">
            <a:solidFill>
              <a:srgbClr val="FB312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70" name="Line 45"/>
          <p:cNvSpPr/>
          <p:nvPr/>
        </p:nvSpPr>
        <p:spPr>
          <a:xfrm>
            <a:off x="6658673" y="1793177"/>
            <a:ext cx="0" cy="988155"/>
          </a:xfrm>
          <a:prstGeom prst="line">
            <a:avLst/>
          </a:prstGeom>
          <a:ln w="38100" cap="flat" cmpd="sng">
            <a:solidFill>
              <a:srgbClr val="FB3121"/>
            </a:solidFill>
            <a:prstDash val="sysDot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71" name="Text Box 46"/>
          <p:cNvSpPr txBox="1"/>
          <p:nvPr/>
        </p:nvSpPr>
        <p:spPr>
          <a:xfrm>
            <a:off x="6155095" y="2870013"/>
            <a:ext cx="790207" cy="1200329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帕邢系</a:t>
            </a:r>
          </a:p>
        </p:txBody>
      </p:sp>
      <p:sp>
        <p:nvSpPr>
          <p:cNvPr id="26672" name="Line 47"/>
          <p:cNvSpPr/>
          <p:nvPr/>
        </p:nvSpPr>
        <p:spPr>
          <a:xfrm>
            <a:off x="7211343" y="2211243"/>
            <a:ext cx="0" cy="228036"/>
          </a:xfrm>
          <a:prstGeom prst="line">
            <a:avLst/>
          </a:prstGeom>
          <a:ln w="38100" cap="flat" cmpd="sng">
            <a:solidFill>
              <a:srgbClr val="FF5050">
                <a:alpha val="78822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73" name="Line 48"/>
          <p:cNvSpPr/>
          <p:nvPr/>
        </p:nvSpPr>
        <p:spPr>
          <a:xfrm flipH="1">
            <a:off x="7363366" y="2008544"/>
            <a:ext cx="12668" cy="430733"/>
          </a:xfrm>
          <a:prstGeom prst="line">
            <a:avLst/>
          </a:prstGeom>
          <a:ln w="38100" cap="flat" cmpd="sng">
            <a:solidFill>
              <a:srgbClr val="FF5050">
                <a:alpha val="78822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74" name="Line 49"/>
          <p:cNvSpPr/>
          <p:nvPr/>
        </p:nvSpPr>
        <p:spPr>
          <a:xfrm>
            <a:off x="7591401" y="1720333"/>
            <a:ext cx="0" cy="718945"/>
          </a:xfrm>
          <a:prstGeom prst="line">
            <a:avLst/>
          </a:prstGeom>
          <a:ln w="38100" cap="flat" cmpd="sng">
            <a:solidFill>
              <a:srgbClr val="FF5050">
                <a:alpha val="78822"/>
              </a:srgbClr>
            </a:solidFill>
            <a:prstDash val="sysDot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75" name="Line 50"/>
          <p:cNvSpPr/>
          <p:nvPr/>
        </p:nvSpPr>
        <p:spPr>
          <a:xfrm>
            <a:off x="8153573" y="2021212"/>
            <a:ext cx="0" cy="152024"/>
          </a:xfrm>
          <a:prstGeom prst="line">
            <a:avLst/>
          </a:prstGeom>
          <a:ln w="38100" cap="flat" cmpd="sng">
            <a:solidFill>
              <a:srgbClr val="FB1705">
                <a:alpha val="50195"/>
              </a:srgbClr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76" name="Line 51"/>
          <p:cNvSpPr/>
          <p:nvPr/>
        </p:nvSpPr>
        <p:spPr>
          <a:xfrm>
            <a:off x="8381608" y="1793177"/>
            <a:ext cx="0" cy="380059"/>
          </a:xfrm>
          <a:prstGeom prst="line">
            <a:avLst/>
          </a:prstGeom>
          <a:ln w="38100" cap="flat" cmpd="sng">
            <a:solidFill>
              <a:srgbClr val="FB1705">
                <a:alpha val="50195"/>
              </a:srgbClr>
            </a:solidFill>
            <a:prstDash val="sysDot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6677" name="Text Box 52"/>
          <p:cNvSpPr txBox="1"/>
          <p:nvPr/>
        </p:nvSpPr>
        <p:spPr>
          <a:xfrm>
            <a:off x="7089407" y="2439277"/>
            <a:ext cx="573256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布喇开系</a:t>
            </a:r>
          </a:p>
        </p:txBody>
      </p:sp>
      <p:sp>
        <p:nvSpPr>
          <p:cNvPr id="26678" name="Text Box 53"/>
          <p:cNvSpPr txBox="1"/>
          <p:nvPr/>
        </p:nvSpPr>
        <p:spPr>
          <a:xfrm>
            <a:off x="8023720" y="2223911"/>
            <a:ext cx="573256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普丰德系</a:t>
            </a:r>
          </a:p>
        </p:txBody>
      </p:sp>
      <p:sp>
        <p:nvSpPr>
          <p:cNvPr id="13366" name="Rectangle 54"/>
          <p:cNvSpPr/>
          <p:nvPr/>
        </p:nvSpPr>
        <p:spPr>
          <a:xfrm>
            <a:off x="631638" y="-1008930"/>
            <a:ext cx="5705640" cy="416481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algn="ctr" defTabSz="1219170"/>
            <a:endParaRPr lang="zh-CN" altLang="en-US" sz="2793" b="1" kern="0" dirty="0">
              <a:solidFill>
                <a:srgbClr val="E519E3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3367" name="Line 60"/>
          <p:cNvSpPr/>
          <p:nvPr/>
        </p:nvSpPr>
        <p:spPr>
          <a:xfrm flipV="1">
            <a:off x="10687307" y="1183499"/>
            <a:ext cx="22164" cy="4727107"/>
          </a:xfrm>
          <a:prstGeom prst="line">
            <a:avLst/>
          </a:prstGeom>
          <a:ln w="57150" cap="flat" cmpd="sng">
            <a:solidFill>
              <a:srgbClr val="6600CC"/>
            </a:solidFill>
            <a:prstDash val="solid"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9F3CA289-C59E-4C55-A675-E5B51E983E1D}"/>
              </a:ext>
            </a:extLst>
          </p:cNvPr>
          <p:cNvSpPr txBox="1"/>
          <p:nvPr/>
        </p:nvSpPr>
        <p:spPr>
          <a:xfrm>
            <a:off x="631371" y="311045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二、玻尔理论对氢光谱的解释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6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6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6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26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6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6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6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6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51" grpId="0" bldLvl="0" animBg="1"/>
      <p:bldP spid="26652" grpId="0" bldLvl="0" animBg="1"/>
      <p:bldP spid="26653" grpId="0" bldLvl="0" animBg="1"/>
      <p:bldP spid="26660" grpId="0"/>
      <p:bldP spid="26666" grpId="0"/>
      <p:bldP spid="26671" grpId="0"/>
      <p:bldP spid="26677" grpId="0"/>
      <p:bldP spid="2667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A410BDFA-13BD-4DEE-8D29-8259BA6A4FCD}"/>
              </a:ext>
            </a:extLst>
          </p:cNvPr>
          <p:cNvGrpSpPr/>
          <p:nvPr/>
        </p:nvGrpSpPr>
        <p:grpSpPr>
          <a:xfrm>
            <a:off x="2144890" y="1339911"/>
            <a:ext cx="7485401" cy="4794189"/>
            <a:chOff x="1700390" y="1369186"/>
            <a:chExt cx="9531571" cy="6104703"/>
          </a:xfrm>
        </p:grpSpPr>
        <p:pic>
          <p:nvPicPr>
            <p:cNvPr id="15361" name="Picture 2" descr="连续光谱"/>
            <p:cNvPicPr>
              <a:picLocks noChangeAspect="1"/>
            </p:cNvPicPr>
            <p:nvPr/>
          </p:nvPicPr>
          <p:blipFill>
            <a:blip r:embed="rId2">
              <a:lum bright="26001"/>
            </a:blip>
            <a:stretch>
              <a:fillRect/>
            </a:stretch>
          </p:blipFill>
          <p:spPr>
            <a:xfrm>
              <a:off x="1700390" y="1369186"/>
              <a:ext cx="9121423" cy="1368213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5362" name="Picture 3" descr="h1"/>
            <p:cNvPicPr>
              <a:picLocks noChangeAspect="1"/>
            </p:cNvPicPr>
            <p:nvPr/>
          </p:nvPicPr>
          <p:blipFill>
            <a:blip r:embed="rId3">
              <a:lum bright="16000"/>
            </a:blip>
            <a:stretch>
              <a:fillRect/>
            </a:stretch>
          </p:blipFill>
          <p:spPr>
            <a:xfrm>
              <a:off x="1700390" y="2015287"/>
              <a:ext cx="9121423" cy="863052"/>
            </a:xfrm>
            <a:prstGeom prst="rect">
              <a:avLst/>
            </a:prstGeom>
            <a:noFill/>
            <a:ln w="9525">
              <a:noFill/>
            </a:ln>
          </p:spPr>
        </p:pic>
        <p:graphicFrame>
          <p:nvGraphicFramePr>
            <p:cNvPr id="2765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26232325"/>
                </p:ext>
              </p:extLst>
            </p:nvPr>
          </p:nvGraphicFramePr>
          <p:xfrm>
            <a:off x="2026607" y="2913178"/>
            <a:ext cx="4560711" cy="456071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4" imgW="5143500" imgH="5143500" progId="Flash.Movie">
                    <p:embed/>
                  </p:oleObj>
                </mc:Choice>
                <mc:Fallback>
                  <p:oleObj r:id="rId4" imgW="5143500" imgH="5143500" progId="Flash.Movie">
                    <p:embed/>
                    <p:pic>
                      <p:nvPicPr>
                        <p:cNvPr id="27652" name="Object 4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2026607" y="2913178"/>
                          <a:ext cx="4560711" cy="4560711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3" name="Text Box 5"/>
            <p:cNvSpPr txBox="1"/>
            <p:nvPr/>
          </p:nvSpPr>
          <p:spPr>
            <a:xfrm>
              <a:off x="1950595" y="6333711"/>
              <a:ext cx="760119" cy="137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n=6</a:t>
              </a:r>
            </a:p>
          </p:txBody>
        </p:sp>
        <p:sp>
          <p:nvSpPr>
            <p:cNvPr id="27654" name="Text Box 6"/>
            <p:cNvSpPr txBox="1"/>
            <p:nvPr/>
          </p:nvSpPr>
          <p:spPr>
            <a:xfrm>
              <a:off x="2406666" y="6043916"/>
              <a:ext cx="760119" cy="137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n=5</a:t>
              </a:r>
            </a:p>
          </p:txBody>
        </p:sp>
        <p:sp>
          <p:nvSpPr>
            <p:cNvPr id="27655" name="Text Box 7"/>
            <p:cNvSpPr txBox="1"/>
            <p:nvPr/>
          </p:nvSpPr>
          <p:spPr>
            <a:xfrm>
              <a:off x="2862738" y="5725615"/>
              <a:ext cx="760119" cy="137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n=4</a:t>
              </a:r>
            </a:p>
          </p:txBody>
        </p:sp>
        <p:sp>
          <p:nvSpPr>
            <p:cNvPr id="27656" name="Text Box 8"/>
            <p:cNvSpPr txBox="1"/>
            <p:nvPr/>
          </p:nvSpPr>
          <p:spPr>
            <a:xfrm>
              <a:off x="3698867" y="4889485"/>
              <a:ext cx="760119" cy="137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n=1</a:t>
              </a:r>
            </a:p>
          </p:txBody>
        </p:sp>
        <p:sp>
          <p:nvSpPr>
            <p:cNvPr id="27657" name="Text Box 9"/>
            <p:cNvSpPr txBox="1"/>
            <p:nvPr/>
          </p:nvSpPr>
          <p:spPr>
            <a:xfrm>
              <a:off x="3166785" y="5421569"/>
              <a:ext cx="760119" cy="137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n=3</a:t>
              </a:r>
            </a:p>
          </p:txBody>
        </p:sp>
        <p:sp>
          <p:nvSpPr>
            <p:cNvPr id="27658" name="Text Box 10"/>
            <p:cNvSpPr txBox="1"/>
            <p:nvPr/>
          </p:nvSpPr>
          <p:spPr>
            <a:xfrm>
              <a:off x="3470833" y="5131772"/>
              <a:ext cx="760119" cy="1371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00" b="1" kern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n=2</a:t>
              </a:r>
            </a:p>
          </p:txBody>
        </p:sp>
        <p:sp>
          <p:nvSpPr>
            <p:cNvPr id="27659" name="Line 11"/>
            <p:cNvSpPr/>
            <p:nvPr/>
          </p:nvSpPr>
          <p:spPr>
            <a:xfrm flipH="1" flipV="1">
              <a:off x="4534998" y="5497580"/>
              <a:ext cx="228036" cy="304048"/>
            </a:xfrm>
            <a:prstGeom prst="line">
              <a:avLst/>
            </a:prstGeom>
            <a:ln w="41275" cap="flat" cmpd="sng">
              <a:solidFill>
                <a:srgbClr val="FF6600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2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660" name="Line 12"/>
            <p:cNvSpPr/>
            <p:nvPr/>
          </p:nvSpPr>
          <p:spPr>
            <a:xfrm flipH="1" flipV="1">
              <a:off x="4611010" y="5421569"/>
              <a:ext cx="608095" cy="456071"/>
            </a:xfrm>
            <a:prstGeom prst="line">
              <a:avLst/>
            </a:prstGeom>
            <a:ln w="44450" cap="flat" cmpd="sng">
              <a:solidFill>
                <a:srgbClr val="00FFFF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2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661" name="Line 13"/>
            <p:cNvSpPr/>
            <p:nvPr/>
          </p:nvSpPr>
          <p:spPr>
            <a:xfrm flipH="1" flipV="1">
              <a:off x="4687022" y="5345556"/>
              <a:ext cx="1140177" cy="532083"/>
            </a:xfrm>
            <a:prstGeom prst="line">
              <a:avLst/>
            </a:prstGeom>
            <a:ln w="44450" cap="flat" cmpd="sng">
              <a:solidFill>
                <a:srgbClr val="A21AF6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2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662" name="Line 14"/>
            <p:cNvSpPr/>
            <p:nvPr/>
          </p:nvSpPr>
          <p:spPr>
            <a:xfrm flipH="1" flipV="1">
              <a:off x="4687022" y="5269544"/>
              <a:ext cx="1824284" cy="380059"/>
            </a:xfrm>
            <a:prstGeom prst="line">
              <a:avLst/>
            </a:prstGeom>
            <a:ln w="44450" cap="flat" cmpd="sng">
              <a:solidFill>
                <a:srgbClr val="DF7BDA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2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663" name="Text Box 16"/>
            <p:cNvSpPr txBox="1"/>
            <p:nvPr/>
          </p:nvSpPr>
          <p:spPr>
            <a:xfrm>
              <a:off x="8267498" y="4004264"/>
              <a:ext cx="2964463" cy="470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b="1" kern="0" dirty="0">
                  <a:solidFill>
                    <a:srgbClr val="0000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（巴尔末系）</a:t>
              </a:r>
            </a:p>
          </p:txBody>
        </p:sp>
        <p:sp>
          <p:nvSpPr>
            <p:cNvPr id="15375" name="Text Box 18"/>
            <p:cNvSpPr txBox="1"/>
            <p:nvPr/>
          </p:nvSpPr>
          <p:spPr>
            <a:xfrm>
              <a:off x="2525435" y="2230654"/>
              <a:ext cx="790207" cy="4310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600" b="1" kern="0" err="1">
                  <a:solidFill>
                    <a:srgbClr val="F2F2F2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Hδ</a:t>
              </a:r>
              <a:endParaRPr lang="en-US" altLang="zh-CN" sz="1600" b="1" kern="0">
                <a:solidFill>
                  <a:srgbClr val="F2F2F2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5376" name="Text Box 19"/>
            <p:cNvSpPr txBox="1"/>
            <p:nvPr/>
          </p:nvSpPr>
          <p:spPr>
            <a:xfrm>
              <a:off x="5757521" y="2230654"/>
              <a:ext cx="725280" cy="4310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600" b="1" kern="0" err="1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Hγ</a:t>
              </a:r>
              <a:endParaRPr lang="en-US" altLang="zh-CN" sz="1600" b="1" kern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5377" name="Text Box 20"/>
            <p:cNvSpPr txBox="1"/>
            <p:nvPr/>
          </p:nvSpPr>
          <p:spPr>
            <a:xfrm>
              <a:off x="7697410" y="2230654"/>
              <a:ext cx="861468" cy="4310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600" b="1" kern="0" err="1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Hβ</a:t>
              </a:r>
              <a:endParaRPr lang="en-US" altLang="zh-CN" sz="1600" b="1" kern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5378" name="Text Box 21"/>
            <p:cNvSpPr txBox="1"/>
            <p:nvPr/>
          </p:nvSpPr>
          <p:spPr>
            <a:xfrm>
              <a:off x="9062454" y="2230654"/>
              <a:ext cx="783872" cy="4310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defTabSz="1219170">
                <a:spcBef>
                  <a:spcPct val="50000"/>
                </a:spcBef>
              </a:pPr>
              <a:r>
                <a:rPr lang="en-US" altLang="zh-CN" sz="1600" b="1" kern="0" err="1">
                  <a:solidFill>
                    <a:srgbClr val="FFFFFF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Hα</a:t>
              </a:r>
              <a:endParaRPr lang="en-US" altLang="zh-CN" sz="1600" b="1" kern="0">
                <a:solidFill>
                  <a:srgbClr val="FFFF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graphicFrame>
          <p:nvGraphicFramePr>
            <p:cNvPr id="15379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75348687"/>
                </p:ext>
              </p:extLst>
            </p:nvPr>
          </p:nvGraphicFramePr>
          <p:xfrm>
            <a:off x="6158003" y="6293979"/>
            <a:ext cx="4537287" cy="11404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r:id="rId6" imgW="2754630" imgH="635000" progId="Equation.DSMT4">
                    <p:embed/>
                  </p:oleObj>
                </mc:Choice>
                <mc:Fallback>
                  <p:oleObj r:id="rId6" imgW="2754630" imgH="635000" progId="Equation.DSMT4">
                    <p:embed/>
                    <p:pic>
                      <p:nvPicPr>
                        <p:cNvPr id="15379" name="Object 2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6158003" y="6293979"/>
                          <a:ext cx="4537287" cy="114046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69" name="Line 23"/>
            <p:cNvSpPr/>
            <p:nvPr/>
          </p:nvSpPr>
          <p:spPr>
            <a:xfrm flipV="1">
              <a:off x="5957052" y="2797575"/>
              <a:ext cx="3662821" cy="2728509"/>
            </a:xfrm>
            <a:prstGeom prst="line">
              <a:avLst/>
            </a:prstGeom>
            <a:ln w="19050" cap="flat" cmpd="sng">
              <a:solidFill>
                <a:srgbClr val="0000FF"/>
              </a:solidFill>
              <a:prstDash val="dash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2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670" name="Line 24"/>
            <p:cNvSpPr/>
            <p:nvPr/>
          </p:nvSpPr>
          <p:spPr>
            <a:xfrm flipV="1">
              <a:off x="5255527" y="2876754"/>
              <a:ext cx="3087981" cy="2728509"/>
            </a:xfrm>
            <a:prstGeom prst="line">
              <a:avLst/>
            </a:prstGeom>
            <a:ln w="19050" cap="flat" cmpd="sng">
              <a:solidFill>
                <a:srgbClr val="0000FF"/>
              </a:solidFill>
              <a:prstDash val="dash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2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671" name="Line 25"/>
            <p:cNvSpPr/>
            <p:nvPr/>
          </p:nvSpPr>
          <p:spPr>
            <a:xfrm flipV="1">
              <a:off x="4896054" y="2876754"/>
              <a:ext cx="1436308" cy="2728509"/>
            </a:xfrm>
            <a:prstGeom prst="line">
              <a:avLst/>
            </a:prstGeom>
            <a:ln w="19050" cap="flat" cmpd="sng">
              <a:solidFill>
                <a:srgbClr val="0000FF"/>
              </a:solidFill>
              <a:prstDash val="dash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2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672" name="Line 26"/>
            <p:cNvSpPr/>
            <p:nvPr/>
          </p:nvSpPr>
          <p:spPr>
            <a:xfrm flipH="1" flipV="1">
              <a:off x="3173119" y="2876753"/>
              <a:ext cx="1363463" cy="2657248"/>
            </a:xfrm>
            <a:prstGeom prst="line">
              <a:avLst/>
            </a:prstGeom>
            <a:ln w="19050" cap="flat" cmpd="sng">
              <a:solidFill>
                <a:srgbClr val="0000FF"/>
              </a:solidFill>
              <a:prstDash val="dash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 sz="12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0F141E5A-3BB6-4F46-B76B-54C13A0D87F8}"/>
              </a:ext>
            </a:extLst>
          </p:cNvPr>
          <p:cNvSpPr txBox="1"/>
          <p:nvPr/>
        </p:nvSpPr>
        <p:spPr>
          <a:xfrm>
            <a:off x="631371" y="311045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二、玻尔理论对氢光谱的解释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/>
          <p:nvPr/>
        </p:nvGrpSpPr>
        <p:grpSpPr>
          <a:xfrm>
            <a:off x="6450628" y="895820"/>
            <a:ext cx="4559128" cy="5419938"/>
            <a:chOff x="0" y="0"/>
            <a:chExt cx="2879" cy="3699"/>
          </a:xfrm>
        </p:grpSpPr>
        <p:sp>
          <p:nvSpPr>
            <p:cNvPr id="16386" name="Text Box 3"/>
            <p:cNvSpPr txBox="1"/>
            <p:nvPr/>
          </p:nvSpPr>
          <p:spPr>
            <a:xfrm>
              <a:off x="0" y="187"/>
              <a:ext cx="2718" cy="40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endParaRPr lang="zh-CN" altLang="zh-CN" sz="35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387" name="Text Box 4"/>
            <p:cNvSpPr txBox="1"/>
            <p:nvPr/>
          </p:nvSpPr>
          <p:spPr>
            <a:xfrm>
              <a:off x="239" y="201"/>
              <a:ext cx="2208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793" kern="0" dirty="0">
                  <a:solidFill>
                    <a:sysClr val="windowText" lastClr="00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－－－－－－－－－</a:t>
              </a:r>
            </a:p>
          </p:txBody>
        </p:sp>
        <p:sp>
          <p:nvSpPr>
            <p:cNvPr id="16388" name="Text Box 32"/>
            <p:cNvSpPr txBox="1"/>
            <p:nvPr/>
          </p:nvSpPr>
          <p:spPr>
            <a:xfrm>
              <a:off x="61" y="3408"/>
              <a:ext cx="226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393" kern="0" dirty="0">
                  <a:solidFill>
                    <a:srgbClr val="0000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１</a:t>
              </a:r>
            </a:p>
          </p:txBody>
        </p:sp>
        <p:sp>
          <p:nvSpPr>
            <p:cNvPr id="16389" name="Text Box 33"/>
            <p:cNvSpPr txBox="1"/>
            <p:nvPr/>
          </p:nvSpPr>
          <p:spPr>
            <a:xfrm>
              <a:off x="27" y="1440"/>
              <a:ext cx="24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393" kern="0" dirty="0">
                  <a:solidFill>
                    <a:srgbClr val="0000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２</a:t>
              </a:r>
            </a:p>
          </p:txBody>
        </p:sp>
        <p:sp>
          <p:nvSpPr>
            <p:cNvPr id="16390" name="Text Box 34"/>
            <p:cNvSpPr txBox="1"/>
            <p:nvPr/>
          </p:nvSpPr>
          <p:spPr>
            <a:xfrm>
              <a:off x="27" y="864"/>
              <a:ext cx="24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393" kern="0" dirty="0">
                  <a:solidFill>
                    <a:srgbClr val="0000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３</a:t>
              </a:r>
            </a:p>
          </p:txBody>
        </p:sp>
        <p:sp>
          <p:nvSpPr>
            <p:cNvPr id="16391" name="Text Box 35"/>
            <p:cNvSpPr txBox="1"/>
            <p:nvPr/>
          </p:nvSpPr>
          <p:spPr>
            <a:xfrm>
              <a:off x="27" y="624"/>
              <a:ext cx="24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393" kern="0" dirty="0">
                  <a:solidFill>
                    <a:srgbClr val="0000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４</a:t>
              </a:r>
            </a:p>
          </p:txBody>
        </p:sp>
        <p:sp>
          <p:nvSpPr>
            <p:cNvPr id="16392" name="Text Box 36"/>
            <p:cNvSpPr txBox="1"/>
            <p:nvPr/>
          </p:nvSpPr>
          <p:spPr>
            <a:xfrm>
              <a:off x="27" y="480"/>
              <a:ext cx="24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zh-CN" altLang="en-US" sz="2393" kern="0" dirty="0">
                  <a:solidFill>
                    <a:srgbClr val="0000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５</a:t>
              </a:r>
            </a:p>
          </p:txBody>
        </p:sp>
        <p:sp>
          <p:nvSpPr>
            <p:cNvPr id="16393" name="Text Box 37"/>
            <p:cNvSpPr txBox="1"/>
            <p:nvPr/>
          </p:nvSpPr>
          <p:spPr>
            <a:xfrm>
              <a:off x="2237" y="3360"/>
              <a:ext cx="594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393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-13.6</a:t>
              </a:r>
            </a:p>
          </p:txBody>
        </p:sp>
        <p:sp>
          <p:nvSpPr>
            <p:cNvPr id="16394" name="Text Box 38"/>
            <p:cNvSpPr txBox="1"/>
            <p:nvPr/>
          </p:nvSpPr>
          <p:spPr>
            <a:xfrm>
              <a:off x="2313" y="1392"/>
              <a:ext cx="470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393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-3.4</a:t>
              </a:r>
            </a:p>
          </p:txBody>
        </p:sp>
        <p:sp>
          <p:nvSpPr>
            <p:cNvPr id="16395" name="Text Box 39"/>
            <p:cNvSpPr txBox="1"/>
            <p:nvPr/>
          </p:nvSpPr>
          <p:spPr>
            <a:xfrm>
              <a:off x="2265" y="864"/>
              <a:ext cx="566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393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-1.51</a:t>
              </a:r>
            </a:p>
          </p:txBody>
        </p:sp>
        <p:sp>
          <p:nvSpPr>
            <p:cNvPr id="16396" name="Text Box 40"/>
            <p:cNvSpPr txBox="1"/>
            <p:nvPr/>
          </p:nvSpPr>
          <p:spPr>
            <a:xfrm>
              <a:off x="2265" y="624"/>
              <a:ext cx="614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393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-0.85</a:t>
              </a:r>
            </a:p>
          </p:txBody>
        </p:sp>
        <p:sp>
          <p:nvSpPr>
            <p:cNvPr id="16397" name="Text Box 41"/>
            <p:cNvSpPr txBox="1"/>
            <p:nvPr/>
          </p:nvSpPr>
          <p:spPr>
            <a:xfrm>
              <a:off x="2265" y="432"/>
              <a:ext cx="614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393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-0.54</a:t>
              </a:r>
            </a:p>
          </p:txBody>
        </p:sp>
        <p:sp>
          <p:nvSpPr>
            <p:cNvPr id="16398" name="Text Box 42"/>
            <p:cNvSpPr txBox="1"/>
            <p:nvPr/>
          </p:nvSpPr>
          <p:spPr>
            <a:xfrm>
              <a:off x="2313" y="187"/>
              <a:ext cx="374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393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0 </a:t>
              </a:r>
            </a:p>
          </p:txBody>
        </p:sp>
        <p:sp>
          <p:nvSpPr>
            <p:cNvPr id="16399" name="Text Box 43"/>
            <p:cNvSpPr txBox="1"/>
            <p:nvPr/>
          </p:nvSpPr>
          <p:spPr>
            <a:xfrm>
              <a:off x="75" y="0"/>
              <a:ext cx="198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793" b="1" kern="0">
                  <a:solidFill>
                    <a:srgbClr val="0000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</a:t>
              </a:r>
            </a:p>
          </p:txBody>
        </p:sp>
        <p:sp>
          <p:nvSpPr>
            <p:cNvPr id="16400" name="Line 5"/>
            <p:cNvSpPr/>
            <p:nvPr/>
          </p:nvSpPr>
          <p:spPr>
            <a:xfrm>
              <a:off x="343" y="480"/>
              <a:ext cx="189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1" name="Line 6"/>
            <p:cNvSpPr/>
            <p:nvPr/>
          </p:nvSpPr>
          <p:spPr>
            <a:xfrm>
              <a:off x="343" y="528"/>
              <a:ext cx="187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2" name="Line 7"/>
            <p:cNvSpPr/>
            <p:nvPr/>
          </p:nvSpPr>
          <p:spPr>
            <a:xfrm>
              <a:off x="343" y="624"/>
              <a:ext cx="189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3" name="Line 8"/>
            <p:cNvSpPr/>
            <p:nvPr/>
          </p:nvSpPr>
          <p:spPr>
            <a:xfrm>
              <a:off x="343" y="768"/>
              <a:ext cx="1894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4" name="Line 9"/>
            <p:cNvSpPr/>
            <p:nvPr/>
          </p:nvSpPr>
          <p:spPr>
            <a:xfrm>
              <a:off x="335" y="1008"/>
              <a:ext cx="192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5" name="Line 10"/>
            <p:cNvSpPr/>
            <p:nvPr/>
          </p:nvSpPr>
          <p:spPr>
            <a:xfrm>
              <a:off x="343" y="1584"/>
              <a:ext cx="191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6" name="Line 11"/>
            <p:cNvSpPr/>
            <p:nvPr/>
          </p:nvSpPr>
          <p:spPr>
            <a:xfrm>
              <a:off x="343" y="3552"/>
              <a:ext cx="1919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7" name="Line 12"/>
            <p:cNvSpPr/>
            <p:nvPr/>
          </p:nvSpPr>
          <p:spPr>
            <a:xfrm>
              <a:off x="430" y="1584"/>
              <a:ext cx="0" cy="19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8" name="Line 13"/>
            <p:cNvSpPr/>
            <p:nvPr/>
          </p:nvSpPr>
          <p:spPr>
            <a:xfrm>
              <a:off x="479" y="1008"/>
              <a:ext cx="0" cy="25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09" name="Line 14"/>
            <p:cNvSpPr/>
            <p:nvPr/>
          </p:nvSpPr>
          <p:spPr>
            <a:xfrm>
              <a:off x="564" y="624"/>
              <a:ext cx="0" cy="292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0" name="Line 15"/>
            <p:cNvSpPr/>
            <p:nvPr/>
          </p:nvSpPr>
          <p:spPr>
            <a:xfrm>
              <a:off x="614" y="528"/>
              <a:ext cx="0" cy="30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1" name="Line 16"/>
            <p:cNvSpPr/>
            <p:nvPr/>
          </p:nvSpPr>
          <p:spPr>
            <a:xfrm>
              <a:off x="516" y="768"/>
              <a:ext cx="0" cy="27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2" name="Line 17"/>
            <p:cNvSpPr/>
            <p:nvPr/>
          </p:nvSpPr>
          <p:spPr>
            <a:xfrm>
              <a:off x="860" y="1008"/>
              <a:ext cx="0" cy="57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3" name="Line 18"/>
            <p:cNvSpPr/>
            <p:nvPr/>
          </p:nvSpPr>
          <p:spPr>
            <a:xfrm>
              <a:off x="909" y="768"/>
              <a:ext cx="0" cy="81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4" name="Line 19"/>
            <p:cNvSpPr/>
            <p:nvPr/>
          </p:nvSpPr>
          <p:spPr>
            <a:xfrm>
              <a:off x="958" y="624"/>
              <a:ext cx="0" cy="9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5" name="Line 20"/>
            <p:cNvSpPr/>
            <p:nvPr/>
          </p:nvSpPr>
          <p:spPr>
            <a:xfrm>
              <a:off x="1008" y="528"/>
              <a:ext cx="0" cy="105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6" name="Line 21"/>
            <p:cNvSpPr/>
            <p:nvPr/>
          </p:nvSpPr>
          <p:spPr>
            <a:xfrm>
              <a:off x="688" y="384"/>
              <a:ext cx="0" cy="316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7" name="Line 22"/>
            <p:cNvSpPr/>
            <p:nvPr/>
          </p:nvSpPr>
          <p:spPr>
            <a:xfrm>
              <a:off x="1056" y="384"/>
              <a:ext cx="0" cy="1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8" name="Line 23"/>
            <p:cNvSpPr/>
            <p:nvPr/>
          </p:nvSpPr>
          <p:spPr>
            <a:xfrm>
              <a:off x="1204" y="768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19" name="Line 24"/>
            <p:cNvSpPr/>
            <p:nvPr/>
          </p:nvSpPr>
          <p:spPr>
            <a:xfrm>
              <a:off x="1253" y="624"/>
              <a:ext cx="0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0" name="Line 25"/>
            <p:cNvSpPr/>
            <p:nvPr/>
          </p:nvSpPr>
          <p:spPr>
            <a:xfrm>
              <a:off x="1303" y="528"/>
              <a:ext cx="0" cy="48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1" name="Line 26"/>
            <p:cNvSpPr/>
            <p:nvPr/>
          </p:nvSpPr>
          <p:spPr>
            <a:xfrm>
              <a:off x="1376" y="384"/>
              <a:ext cx="0" cy="6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2" name="Line 27"/>
            <p:cNvSpPr/>
            <p:nvPr/>
          </p:nvSpPr>
          <p:spPr>
            <a:xfrm>
              <a:off x="1549" y="624"/>
              <a:ext cx="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3" name="Line 28"/>
            <p:cNvSpPr/>
            <p:nvPr/>
          </p:nvSpPr>
          <p:spPr>
            <a:xfrm>
              <a:off x="1598" y="528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4" name="Line 29"/>
            <p:cNvSpPr/>
            <p:nvPr/>
          </p:nvSpPr>
          <p:spPr>
            <a:xfrm>
              <a:off x="1671" y="384"/>
              <a:ext cx="0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5" name="Line 30"/>
            <p:cNvSpPr/>
            <p:nvPr/>
          </p:nvSpPr>
          <p:spPr>
            <a:xfrm>
              <a:off x="1819" y="528"/>
              <a:ext cx="0" cy="9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6" name="Line 31"/>
            <p:cNvSpPr/>
            <p:nvPr/>
          </p:nvSpPr>
          <p:spPr>
            <a:xfrm>
              <a:off x="1893" y="384"/>
              <a:ext cx="0" cy="24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27" name="Text Box 44"/>
            <p:cNvSpPr txBox="1"/>
            <p:nvPr/>
          </p:nvSpPr>
          <p:spPr>
            <a:xfrm>
              <a:off x="2207" y="9"/>
              <a:ext cx="624" cy="33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793" b="1" kern="0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E/</a:t>
              </a:r>
              <a:r>
                <a:rPr lang="en-US" altLang="zh-CN" sz="2793" b="1" kern="0" err="1">
                  <a:solidFill>
                    <a:srgbClr val="FF000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eV</a:t>
              </a:r>
              <a:endParaRPr lang="en-US" altLang="zh-CN" sz="2793" b="1" kern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428" name="Rectangle 45"/>
            <p:cNvSpPr/>
            <p:nvPr/>
          </p:nvSpPr>
          <p:spPr>
            <a:xfrm>
              <a:off x="27" y="230"/>
              <a:ext cx="254" cy="2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defTabSz="1219170"/>
              <a:r>
                <a:rPr lang="en-US" altLang="zh-CN" sz="2393" kern="0">
                  <a:solidFill>
                    <a:srgbClr val="0000CC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∞</a:t>
              </a:r>
            </a:p>
          </p:txBody>
        </p:sp>
      </p:grpSp>
      <p:grpSp>
        <p:nvGrpSpPr>
          <p:cNvPr id="28718" name="Group 46"/>
          <p:cNvGrpSpPr/>
          <p:nvPr/>
        </p:nvGrpSpPr>
        <p:grpSpPr>
          <a:xfrm>
            <a:off x="3411407" y="1393490"/>
            <a:ext cx="836131" cy="1900296"/>
            <a:chOff x="0" y="0"/>
            <a:chExt cx="528" cy="1200"/>
          </a:xfrm>
        </p:grpSpPr>
        <p:sp>
          <p:nvSpPr>
            <p:cNvPr id="16430" name="Line 54"/>
            <p:cNvSpPr/>
            <p:nvPr/>
          </p:nvSpPr>
          <p:spPr>
            <a:xfrm>
              <a:off x="0" y="0"/>
              <a:ext cx="288" cy="120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1" name="Line 55"/>
            <p:cNvSpPr/>
            <p:nvPr/>
          </p:nvSpPr>
          <p:spPr>
            <a:xfrm>
              <a:off x="240" y="288"/>
              <a:ext cx="96" cy="91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2" name="Line 56"/>
            <p:cNvSpPr/>
            <p:nvPr/>
          </p:nvSpPr>
          <p:spPr>
            <a:xfrm>
              <a:off x="384" y="528"/>
              <a:ext cx="0" cy="67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3" name="Line 57"/>
            <p:cNvSpPr/>
            <p:nvPr/>
          </p:nvSpPr>
          <p:spPr>
            <a:xfrm flipH="1">
              <a:off x="432" y="768"/>
              <a:ext cx="48" cy="43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4" name="Line 58"/>
            <p:cNvSpPr/>
            <p:nvPr/>
          </p:nvSpPr>
          <p:spPr>
            <a:xfrm flipH="1">
              <a:off x="480" y="1008"/>
              <a:ext cx="48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724" name="Group 52"/>
          <p:cNvGrpSpPr/>
          <p:nvPr/>
        </p:nvGrpSpPr>
        <p:grpSpPr>
          <a:xfrm>
            <a:off x="4576924" y="2305633"/>
            <a:ext cx="1292201" cy="1216189"/>
            <a:chOff x="0" y="0"/>
            <a:chExt cx="816" cy="768"/>
          </a:xfrm>
        </p:grpSpPr>
        <p:sp>
          <p:nvSpPr>
            <p:cNvPr id="16436" name="Line 59"/>
            <p:cNvSpPr/>
            <p:nvPr/>
          </p:nvSpPr>
          <p:spPr>
            <a:xfrm flipH="1">
              <a:off x="32" y="336"/>
              <a:ext cx="624" cy="336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7" name="Line 60"/>
            <p:cNvSpPr/>
            <p:nvPr/>
          </p:nvSpPr>
          <p:spPr>
            <a:xfrm flipH="1">
              <a:off x="64" y="576"/>
              <a:ext cx="432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8" name="Line 61"/>
            <p:cNvSpPr/>
            <p:nvPr/>
          </p:nvSpPr>
          <p:spPr>
            <a:xfrm flipH="1">
              <a:off x="80" y="720"/>
              <a:ext cx="240" cy="4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39" name="Line 63"/>
            <p:cNvSpPr/>
            <p:nvPr/>
          </p:nvSpPr>
          <p:spPr>
            <a:xfrm flipH="1">
              <a:off x="0" y="0"/>
              <a:ext cx="816" cy="62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729" name="Group 57"/>
          <p:cNvGrpSpPr/>
          <p:nvPr/>
        </p:nvGrpSpPr>
        <p:grpSpPr>
          <a:xfrm>
            <a:off x="5007656" y="3901881"/>
            <a:ext cx="1216189" cy="380059"/>
            <a:chOff x="0" y="0"/>
            <a:chExt cx="768" cy="240"/>
          </a:xfrm>
        </p:grpSpPr>
        <p:sp>
          <p:nvSpPr>
            <p:cNvPr id="16441" name="Line 64"/>
            <p:cNvSpPr/>
            <p:nvPr/>
          </p:nvSpPr>
          <p:spPr>
            <a:xfrm flipH="1" flipV="1">
              <a:off x="48" y="0"/>
              <a:ext cx="720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2" name="Line 65"/>
            <p:cNvSpPr/>
            <p:nvPr/>
          </p:nvSpPr>
          <p:spPr>
            <a:xfrm flipH="1" flipV="1">
              <a:off x="32" y="48"/>
              <a:ext cx="432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3" name="Line 66"/>
            <p:cNvSpPr/>
            <p:nvPr/>
          </p:nvSpPr>
          <p:spPr>
            <a:xfrm flipH="1" flipV="1">
              <a:off x="0" y="96"/>
              <a:ext cx="192" cy="14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28733" name="Group 61"/>
          <p:cNvGrpSpPr/>
          <p:nvPr/>
        </p:nvGrpSpPr>
        <p:grpSpPr>
          <a:xfrm>
            <a:off x="5007656" y="4662000"/>
            <a:ext cx="684107" cy="608095"/>
            <a:chOff x="0" y="0"/>
            <a:chExt cx="432" cy="384"/>
          </a:xfrm>
        </p:grpSpPr>
        <p:sp>
          <p:nvSpPr>
            <p:cNvPr id="16445" name="Line 67"/>
            <p:cNvSpPr/>
            <p:nvPr/>
          </p:nvSpPr>
          <p:spPr>
            <a:xfrm flipH="1" flipV="1">
              <a:off x="48" y="0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446" name="Line 68"/>
            <p:cNvSpPr/>
            <p:nvPr/>
          </p:nvSpPr>
          <p:spPr>
            <a:xfrm flipH="1" flipV="1">
              <a:off x="0" y="48"/>
              <a:ext cx="96" cy="19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triangle" w="med" len="med"/>
            </a:ln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8736" name="Line 69"/>
          <p:cNvSpPr/>
          <p:nvPr/>
        </p:nvSpPr>
        <p:spPr>
          <a:xfrm flipH="1" flipV="1">
            <a:off x="4703609" y="5346106"/>
            <a:ext cx="152024" cy="380059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8737" name="Text Box 70"/>
          <p:cNvSpPr txBox="1"/>
          <p:nvPr/>
        </p:nvSpPr>
        <p:spPr>
          <a:xfrm>
            <a:off x="3183373" y="1469503"/>
            <a:ext cx="3002468" cy="3374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1593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赖曼系（紫外线）</a:t>
            </a:r>
          </a:p>
        </p:txBody>
      </p:sp>
      <p:sp>
        <p:nvSpPr>
          <p:cNvPr id="28738" name="Text Box 71"/>
          <p:cNvSpPr txBox="1"/>
          <p:nvPr/>
        </p:nvSpPr>
        <p:spPr>
          <a:xfrm>
            <a:off x="4323550" y="2381644"/>
            <a:ext cx="2850444" cy="3374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1593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巴耳末系（可见光）</a:t>
            </a:r>
          </a:p>
        </p:txBody>
      </p:sp>
      <p:sp>
        <p:nvSpPr>
          <p:cNvPr id="28739" name="Text Box 72"/>
          <p:cNvSpPr txBox="1"/>
          <p:nvPr/>
        </p:nvSpPr>
        <p:spPr>
          <a:xfrm>
            <a:off x="4893639" y="3521823"/>
            <a:ext cx="1976308" cy="3374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1593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帕邢系（红外线）</a:t>
            </a:r>
          </a:p>
        </p:txBody>
      </p:sp>
      <p:sp>
        <p:nvSpPr>
          <p:cNvPr id="28740" name="Text Box 73"/>
          <p:cNvSpPr txBox="1"/>
          <p:nvPr/>
        </p:nvSpPr>
        <p:spPr>
          <a:xfrm>
            <a:off x="5235692" y="4509976"/>
            <a:ext cx="1064165" cy="3374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1593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布喇开系</a:t>
            </a:r>
          </a:p>
        </p:txBody>
      </p:sp>
      <p:sp>
        <p:nvSpPr>
          <p:cNvPr id="28741" name="Text Box 74"/>
          <p:cNvSpPr txBox="1"/>
          <p:nvPr/>
        </p:nvSpPr>
        <p:spPr>
          <a:xfrm>
            <a:off x="4779620" y="5346107"/>
            <a:ext cx="1064165" cy="3374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1593" b="1" kern="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逢德系</a:t>
            </a:r>
          </a:p>
        </p:txBody>
      </p:sp>
      <p:grpSp>
        <p:nvGrpSpPr>
          <p:cNvPr id="28742" name="Group 70"/>
          <p:cNvGrpSpPr/>
          <p:nvPr/>
        </p:nvGrpSpPr>
        <p:grpSpPr>
          <a:xfrm>
            <a:off x="1625130" y="1320645"/>
            <a:ext cx="4712735" cy="4635140"/>
            <a:chOff x="0" y="0"/>
            <a:chExt cx="2976" cy="2927"/>
          </a:xfrm>
        </p:grpSpPr>
        <p:sp>
          <p:nvSpPr>
            <p:cNvPr id="16454" name="Oval 47"/>
            <p:cNvSpPr/>
            <p:nvPr/>
          </p:nvSpPr>
          <p:spPr>
            <a:xfrm>
              <a:off x="0" y="0"/>
              <a:ext cx="2976" cy="2916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zh-CN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455" name="Oval 48"/>
            <p:cNvSpPr/>
            <p:nvPr/>
          </p:nvSpPr>
          <p:spPr>
            <a:xfrm>
              <a:off x="312" y="327"/>
              <a:ext cx="2352" cy="2301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zh-CN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456" name="Oval 49"/>
            <p:cNvSpPr/>
            <p:nvPr/>
          </p:nvSpPr>
          <p:spPr>
            <a:xfrm>
              <a:off x="600" y="564"/>
              <a:ext cx="1824" cy="1824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zh-CN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457" name="Oval 50"/>
            <p:cNvSpPr/>
            <p:nvPr/>
          </p:nvSpPr>
          <p:spPr>
            <a:xfrm>
              <a:off x="840" y="804"/>
              <a:ext cx="1344" cy="1344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zh-CN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458" name="Oval 51"/>
            <p:cNvSpPr/>
            <p:nvPr/>
          </p:nvSpPr>
          <p:spPr>
            <a:xfrm>
              <a:off x="1080" y="1044"/>
              <a:ext cx="864" cy="864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zh-CN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459" name="Oval 52"/>
            <p:cNvSpPr/>
            <p:nvPr/>
          </p:nvSpPr>
          <p:spPr>
            <a:xfrm>
              <a:off x="1272" y="1236"/>
              <a:ext cx="480" cy="480"/>
            </a:xfrm>
            <a:prstGeom prst="ellipse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defTabSz="1219170"/>
              <a:endParaRPr lang="zh-CN" altLang="zh-CN" sz="2393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  <p:sp>
          <p:nvSpPr>
            <p:cNvPr id="16460" name="Text Box 75"/>
            <p:cNvSpPr txBox="1"/>
            <p:nvPr/>
          </p:nvSpPr>
          <p:spPr>
            <a:xfrm>
              <a:off x="1416" y="1534"/>
              <a:ext cx="288" cy="1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593" b="1" kern="0">
                  <a:solidFill>
                    <a:srgbClr val="000099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N=1</a:t>
              </a:r>
            </a:p>
          </p:txBody>
        </p:sp>
        <p:sp>
          <p:nvSpPr>
            <p:cNvPr id="16461" name="Text Box 76"/>
            <p:cNvSpPr txBox="1"/>
            <p:nvPr/>
          </p:nvSpPr>
          <p:spPr>
            <a:xfrm>
              <a:off x="1416" y="1764"/>
              <a:ext cx="288" cy="1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593" b="1" kern="0">
                  <a:solidFill>
                    <a:srgbClr val="000099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N=2</a:t>
              </a:r>
            </a:p>
          </p:txBody>
        </p:sp>
        <p:sp>
          <p:nvSpPr>
            <p:cNvPr id="16462" name="Text Box 77"/>
            <p:cNvSpPr txBox="1"/>
            <p:nvPr/>
          </p:nvSpPr>
          <p:spPr>
            <a:xfrm>
              <a:off x="1416" y="2004"/>
              <a:ext cx="288" cy="1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593" b="1" kern="0">
                  <a:solidFill>
                    <a:srgbClr val="000099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N=3</a:t>
              </a:r>
            </a:p>
          </p:txBody>
        </p:sp>
        <p:sp>
          <p:nvSpPr>
            <p:cNvPr id="16463" name="Text Box 78"/>
            <p:cNvSpPr txBox="1"/>
            <p:nvPr/>
          </p:nvSpPr>
          <p:spPr>
            <a:xfrm>
              <a:off x="1416" y="2244"/>
              <a:ext cx="288" cy="1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593" b="1" kern="0">
                  <a:solidFill>
                    <a:srgbClr val="000099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N=4</a:t>
              </a:r>
            </a:p>
          </p:txBody>
        </p:sp>
        <p:sp>
          <p:nvSpPr>
            <p:cNvPr id="16464" name="Text Box 79"/>
            <p:cNvSpPr txBox="1"/>
            <p:nvPr/>
          </p:nvSpPr>
          <p:spPr>
            <a:xfrm>
              <a:off x="1416" y="2484"/>
              <a:ext cx="288" cy="1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593" b="1" kern="0">
                  <a:solidFill>
                    <a:srgbClr val="000099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N=5</a:t>
              </a:r>
            </a:p>
          </p:txBody>
        </p:sp>
        <p:sp>
          <p:nvSpPr>
            <p:cNvPr id="16465" name="Text Box 80"/>
            <p:cNvSpPr txBox="1"/>
            <p:nvPr/>
          </p:nvSpPr>
          <p:spPr>
            <a:xfrm>
              <a:off x="1416" y="2772"/>
              <a:ext cx="288" cy="15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1593" b="1" kern="0">
                  <a:solidFill>
                    <a:srgbClr val="000099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N=6</a:t>
              </a:r>
            </a:p>
          </p:txBody>
        </p:sp>
      </p:grpSp>
      <p:sp>
        <p:nvSpPr>
          <p:cNvPr id="16466" name="Rectangle 87"/>
          <p:cNvSpPr>
            <a:spLocks noGrp="1"/>
          </p:cNvSpPr>
          <p:nvPr>
            <p:ph type="title" idx="4294967295"/>
          </p:nvPr>
        </p:nvSpPr>
        <p:spPr>
          <a:xfrm>
            <a:off x="681618" y="895820"/>
            <a:ext cx="4268788" cy="677862"/>
          </a:xfrm>
          <a:prstGeom prst="rect">
            <a:avLst/>
          </a:prstGeom>
          <a:noFill/>
          <a:ln w="9525">
            <a:noFill/>
          </a:ln>
        </p:spPr>
        <p:txBody>
          <a:bodyPr anchor="b">
            <a:normAutofit/>
          </a:bodyPr>
          <a:lstStyle/>
          <a:p>
            <a:r>
              <a:rPr lang="zh-CN" altLang="en-US" sz="24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轨道与能级相对应</a:t>
            </a:r>
          </a:p>
        </p:txBody>
      </p:sp>
      <p:sp>
        <p:nvSpPr>
          <p:cNvPr id="28756" name="Text Box 88"/>
          <p:cNvSpPr txBox="1"/>
          <p:nvPr/>
        </p:nvSpPr>
        <p:spPr>
          <a:xfrm>
            <a:off x="660400" y="5962180"/>
            <a:ext cx="522139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成功解释了氢光谱的所有谱线</a:t>
            </a:r>
          </a:p>
        </p:txBody>
      </p:sp>
      <p:sp>
        <p:nvSpPr>
          <p:cNvPr id="86" name="文本框 85">
            <a:extLst>
              <a:ext uri="{FF2B5EF4-FFF2-40B4-BE49-F238E27FC236}">
                <a16:creationId xmlns:a16="http://schemas.microsoft.com/office/drawing/2014/main" id="{79901568-2F78-4046-BCBA-99DAD8C50E47}"/>
              </a:ext>
            </a:extLst>
          </p:cNvPr>
          <p:cNvSpPr txBox="1"/>
          <p:nvPr/>
        </p:nvSpPr>
        <p:spPr>
          <a:xfrm>
            <a:off x="631371" y="311045"/>
            <a:ext cx="55194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二、玻尔理论对氢光谱的解释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37" grpId="0"/>
      <p:bldP spid="28738" grpId="0"/>
      <p:bldP spid="28739" grpId="0"/>
      <p:bldP spid="28740" grpId="0"/>
      <p:bldP spid="28741" grpId="0"/>
      <p:bldP spid="16466" grpId="0"/>
      <p:bldP spid="287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/>
          <p:nvPr/>
        </p:nvSpPr>
        <p:spPr>
          <a:xfrm>
            <a:off x="631371" y="1130300"/>
            <a:ext cx="11267251" cy="44183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【典例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</a:t>
            </a:r>
            <a:r>
              <a:rPr lang="zh-CN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多选）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欲使处于基态的氢原子被激发，下列可行的措施是（             ）</a:t>
            </a:r>
          </a:p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用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10.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２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eV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的光子照射</a:t>
            </a:r>
          </a:p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用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11eV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的光子照射</a:t>
            </a:r>
          </a:p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用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14eV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的光子照射</a:t>
            </a:r>
          </a:p>
          <a:p>
            <a:pPr defTabSz="1219170">
              <a:lnSpc>
                <a:spcPct val="20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用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11eV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的电子碰撞</a:t>
            </a:r>
          </a:p>
        </p:txBody>
      </p:sp>
      <p:sp>
        <p:nvSpPr>
          <p:cNvPr id="11271" name="Text Box 3"/>
          <p:cNvSpPr txBox="1">
            <a:spLocks noChangeArrowheads="1"/>
          </p:cNvSpPr>
          <p:nvPr/>
        </p:nvSpPr>
        <p:spPr bwMode="auto">
          <a:xfrm>
            <a:off x="10392833" y="1309375"/>
            <a:ext cx="1126067" cy="58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zh-CN" sz="3193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ACD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AE464C09-6BC4-4D13-9967-F1BB4B35819E}"/>
              </a:ext>
            </a:extLst>
          </p:cNvPr>
          <p:cNvSpPr txBox="1"/>
          <p:nvPr/>
        </p:nvSpPr>
        <p:spPr>
          <a:xfrm>
            <a:off x="631371" y="3110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2"/>
          <p:cNvSpPr txBox="1"/>
          <p:nvPr/>
        </p:nvSpPr>
        <p:spPr>
          <a:xfrm>
            <a:off x="838200" y="1381420"/>
            <a:ext cx="10858500" cy="409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【典例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2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】</a:t>
            </a: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. 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按照波尔理论，氢原子核外电子从半径较小的轨道跃迁到半径较大的轨道上，有关能量变化的说法中，正确的是（        ）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A.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电子的动能变大，电势能变大，总能量变大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B.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电子的动能变小，电势能变小，总能量变小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C.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电子的动能变小，电势能变大，总能量不变</a:t>
            </a:r>
          </a:p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D.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电子的动能变小，电势能变大，总能量变大</a:t>
            </a: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7417412" y="1953057"/>
            <a:ext cx="574840" cy="583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en-US" altLang="zh-CN" sz="3193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D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FB680BA-8800-4A90-A507-B42092F5BED3}"/>
              </a:ext>
            </a:extLst>
          </p:cNvPr>
          <p:cNvSpPr txBox="1"/>
          <p:nvPr/>
        </p:nvSpPr>
        <p:spPr>
          <a:xfrm>
            <a:off x="631371" y="3110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典型例题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3"/>
          <p:cNvSpPr txBox="1"/>
          <p:nvPr/>
        </p:nvSpPr>
        <p:spPr>
          <a:xfrm>
            <a:off x="4625435" y="5380520"/>
            <a:ext cx="421074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玻尔模型的局限性</a:t>
            </a:r>
          </a:p>
        </p:txBody>
      </p:sp>
      <p:sp>
        <p:nvSpPr>
          <p:cNvPr id="25605" name="Text Box 3"/>
          <p:cNvSpPr txBox="1"/>
          <p:nvPr/>
        </p:nvSpPr>
        <p:spPr>
          <a:xfrm>
            <a:off x="4148778" y="1296467"/>
            <a:ext cx="1700765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轨道假设</a:t>
            </a:r>
          </a:p>
        </p:txBody>
      </p:sp>
      <p:sp>
        <p:nvSpPr>
          <p:cNvPr id="25606" name="Text Box 3"/>
          <p:cNvSpPr txBox="1"/>
          <p:nvPr/>
        </p:nvSpPr>
        <p:spPr>
          <a:xfrm>
            <a:off x="4549423" y="3708259"/>
            <a:ext cx="5472853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玻尔模型与氢原子光谱的统一性</a:t>
            </a:r>
          </a:p>
        </p:txBody>
      </p:sp>
      <p:sp>
        <p:nvSpPr>
          <p:cNvPr id="19460" name="左大括号 16"/>
          <p:cNvSpPr/>
          <p:nvPr/>
        </p:nvSpPr>
        <p:spPr>
          <a:xfrm>
            <a:off x="2813819" y="1758872"/>
            <a:ext cx="256540" cy="3437952"/>
          </a:xfrm>
          <a:prstGeom prst="leftBrace">
            <a:avLst>
              <a:gd name="adj1" fmla="val 15820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>
              <a:spcBef>
                <a:spcPct val="50000"/>
              </a:spcBef>
            </a:pPr>
            <a:endParaRPr lang="zh-CN" altLang="zh-CN" sz="2400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5608" name="左大括号 17"/>
          <p:cNvSpPr/>
          <p:nvPr/>
        </p:nvSpPr>
        <p:spPr>
          <a:xfrm>
            <a:off x="4321387" y="3860283"/>
            <a:ext cx="196364" cy="1914549"/>
          </a:xfrm>
          <a:prstGeom prst="leftBrace">
            <a:avLst>
              <a:gd name="adj1" fmla="val 17152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>
              <a:spcBef>
                <a:spcPct val="50000"/>
              </a:spcBef>
            </a:pPr>
            <a:endParaRPr lang="zh-CN" altLang="zh-CN" sz="2400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5609" name="左大括号 18"/>
          <p:cNvSpPr/>
          <p:nvPr/>
        </p:nvSpPr>
        <p:spPr>
          <a:xfrm>
            <a:off x="3933411" y="1440572"/>
            <a:ext cx="215367" cy="1371380"/>
          </a:xfrm>
          <a:prstGeom prst="leftBrace">
            <a:avLst>
              <a:gd name="adj1" fmla="val 8342"/>
              <a:gd name="adj2" fmla="val 50000"/>
            </a:avLst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>
              <a:spcBef>
                <a:spcPct val="50000"/>
              </a:spcBef>
            </a:pPr>
            <a:endParaRPr lang="zh-CN" altLang="zh-CN" sz="2400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25610" name="Text Box 3"/>
          <p:cNvSpPr txBox="1"/>
          <p:nvPr/>
        </p:nvSpPr>
        <p:spPr>
          <a:xfrm>
            <a:off x="4245188" y="1884038"/>
            <a:ext cx="1731433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定态假设</a:t>
            </a:r>
          </a:p>
        </p:txBody>
      </p:sp>
      <p:sp>
        <p:nvSpPr>
          <p:cNvPr id="19464" name="Text Box 3"/>
          <p:cNvSpPr txBox="1"/>
          <p:nvPr/>
        </p:nvSpPr>
        <p:spPr>
          <a:xfrm>
            <a:off x="3081619" y="1685326"/>
            <a:ext cx="1113256" cy="9048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2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玻尔</a:t>
            </a:r>
            <a:endParaRPr lang="en-US" altLang="zh-CN" sz="2400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  <a:p>
            <a:pPr defTabSz="1219170">
              <a:spcBef>
                <a:spcPct val="2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假设</a:t>
            </a:r>
            <a:endParaRPr lang="zh-CN" altLang="en-US" sz="2400" i="1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9465" name="Text Box 4"/>
          <p:cNvSpPr txBox="1"/>
          <p:nvPr/>
        </p:nvSpPr>
        <p:spPr>
          <a:xfrm>
            <a:off x="3133218" y="4402058"/>
            <a:ext cx="1387216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2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玻尔与氢光谱</a:t>
            </a:r>
          </a:p>
        </p:txBody>
      </p:sp>
      <p:sp>
        <p:nvSpPr>
          <p:cNvPr id="19466" name="文本框 25618"/>
          <p:cNvSpPr txBox="1"/>
          <p:nvPr/>
        </p:nvSpPr>
        <p:spPr>
          <a:xfrm>
            <a:off x="2324747" y="895820"/>
            <a:ext cx="553998" cy="4619304"/>
          </a:xfrm>
          <a:prstGeom prst="rect">
            <a:avLst/>
          </a:prstGeom>
          <a:noFill/>
          <a:ln w="9525">
            <a:noFill/>
          </a:ln>
        </p:spPr>
        <p:txBody>
          <a:bodyPr vert="eaVert" wrap="square"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玻尔的原子结构模型</a:t>
            </a:r>
          </a:p>
        </p:txBody>
      </p:sp>
      <p:sp>
        <p:nvSpPr>
          <p:cNvPr id="25633" name="Text Box 3"/>
          <p:cNvSpPr txBox="1"/>
          <p:nvPr/>
        </p:nvSpPr>
        <p:spPr>
          <a:xfrm>
            <a:off x="4169363" y="2492070"/>
            <a:ext cx="2020648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能量假设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C2F1005-6FF0-4FA2-855B-F390D8A7FF93}"/>
              </a:ext>
            </a:extLst>
          </p:cNvPr>
          <p:cNvSpPr txBox="1"/>
          <p:nvPr/>
        </p:nvSpPr>
        <p:spPr>
          <a:xfrm>
            <a:off x="631371" y="3110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课堂小结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5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8" grpId="0" bldLvl="0" animBg="1"/>
      <p:bldP spid="25609" grpId="0" bldLvl="0" animBg="1"/>
      <p:bldP spid="25610" grpId="0"/>
      <p:bldP spid="2563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>
            <a:extLst>
              <a:ext uri="{FF2B5EF4-FFF2-40B4-BE49-F238E27FC236}">
                <a16:creationId xmlns:a16="http://schemas.microsoft.com/office/drawing/2014/main" id="{D15EBF36-73A2-4CE9-B409-9630B27E9C6A}"/>
              </a:ext>
            </a:extLst>
          </p:cNvPr>
          <p:cNvGrpSpPr/>
          <p:nvPr/>
        </p:nvGrpSpPr>
        <p:grpSpPr>
          <a:xfrm>
            <a:off x="5506702" y="2350802"/>
            <a:ext cx="5846818" cy="2374759"/>
            <a:chOff x="6147269" y="2844265"/>
            <a:chExt cx="5112385" cy="2076459"/>
          </a:xfrm>
        </p:grpSpPr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7274188F-B573-4A1D-AB9C-E9E6A14079B7}"/>
                </a:ext>
              </a:extLst>
            </p:cNvPr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9" name="矩形: 圆角 8">
                <a:extLst>
                  <a:ext uri="{FF2B5EF4-FFF2-40B4-BE49-F238E27FC236}">
                    <a16:creationId xmlns:a16="http://schemas.microsoft.com/office/drawing/2014/main" id="{F2372587-04E9-48A4-9911-998F27213779}"/>
                  </a:ext>
                </a:extLst>
              </p:cNvPr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3E538E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 algn="ctr" defTabSz="914400">
                  <a:defRPr/>
                </a:pP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lang="zh-CN" altLang="en-US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lang="en-US" altLang="zh-CN">
                    <a:solidFill>
                      <a:prstClr val="white"/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2020.5.25</a:t>
                </a:r>
                <a:endParaRPr lang="en-US" altLang="zh-CN" dirty="0">
                  <a:solidFill>
                    <a:prstClr val="white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0" name="组合 9">
                <a:extLst>
                  <a:ext uri="{FF2B5EF4-FFF2-40B4-BE49-F238E27FC236}">
                    <a16:creationId xmlns:a16="http://schemas.microsoft.com/office/drawing/2014/main" id="{906AB6E4-1442-448C-9222-F797AFA3B8BA}"/>
                  </a:ext>
                </a:extLst>
              </p:cNvPr>
              <p:cNvGrpSpPr/>
              <p:nvPr/>
            </p:nvGrpSpPr>
            <p:grpSpPr>
              <a:xfrm>
                <a:off x="-4714868" y="2110674"/>
                <a:ext cx="5033250" cy="990997"/>
                <a:chOff x="-4714868" y="2110674"/>
                <a:chExt cx="5033250" cy="990997"/>
              </a:xfrm>
            </p:grpSpPr>
            <p:sp>
              <p:nvSpPr>
                <p:cNvPr id="11" name="文本框 10">
                  <a:extLst>
                    <a:ext uri="{FF2B5EF4-FFF2-40B4-BE49-F238E27FC236}">
                      <a16:creationId xmlns:a16="http://schemas.microsoft.com/office/drawing/2014/main" id="{C45705BB-600A-4291-B1C4-FED22F0052AD}"/>
                    </a:ext>
                  </a:extLst>
                </p:cNvPr>
                <p:cNvSpPr txBox="1"/>
                <p:nvPr/>
              </p:nvSpPr>
              <p:spPr>
                <a:xfrm>
                  <a:off x="-4714868" y="2808615"/>
                  <a:ext cx="5033249" cy="2930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dist">
                    <a:lnSpc>
                      <a:spcPct val="150000"/>
                    </a:lnSpc>
                  </a:pPr>
                  <a:r>
                    <a:rPr lang="en-US" altLang="zh-CN" sz="12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2" name="直接连接符 11">
                  <a:extLst>
                    <a:ext uri="{FF2B5EF4-FFF2-40B4-BE49-F238E27FC236}">
                      <a16:creationId xmlns:a16="http://schemas.microsoft.com/office/drawing/2014/main" id="{D6E6FF00-66C1-4EE9-8348-59F0260972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" name="文本占位符 19">
                  <a:extLst>
                    <a:ext uri="{FF2B5EF4-FFF2-40B4-BE49-F238E27FC236}">
                      <a16:creationId xmlns:a16="http://schemas.microsoft.com/office/drawing/2014/main" id="{F56703CE-0804-4A42-898A-5C8D9C866CDA}"/>
                    </a:ext>
                  </a:extLst>
                </p:cNvPr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lang="zh-CN" altLang="en-US" sz="4400" b="1" dirty="0">
                      <a:solidFill>
                        <a:srgbClr val="E5386D"/>
                      </a:solidFill>
                      <a:latin typeface="Arial" panose="020B0604020202020204" pitchFamily="34" charset="0"/>
                      <a:ea typeface="思源黑体 CN Regular" panose="020B05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8" name="文本占位符 20">
              <a:extLst>
                <a:ext uri="{FF2B5EF4-FFF2-40B4-BE49-F238E27FC236}">
                  <a16:creationId xmlns:a16="http://schemas.microsoft.com/office/drawing/2014/main" id="{D7BA7F00-D169-4359-962C-1D84577A6015}"/>
                </a:ext>
              </a:extLst>
            </p:cNvPr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18</a:t>
              </a:r>
              <a:r>
                <a:rPr lang="zh-CN" altLang="en-US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章  原子结构</a:t>
              </a: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id="{6A1C8704-50EF-4562-B1CD-AE32C72B3CB5}"/>
              </a:ext>
            </a:extLst>
          </p:cNvPr>
          <p:cNvSpPr/>
          <p:nvPr/>
        </p:nvSpPr>
        <p:spPr>
          <a:xfrm>
            <a:off x="9769288" y="324651"/>
            <a:ext cx="4062342" cy="300975"/>
          </a:xfrm>
          <a:prstGeom prst="rect">
            <a:avLst/>
          </a:prstGeom>
          <a:solidFill>
            <a:srgbClr val="3E538E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lvl="0" defTabSz="1151890" latinLnBrk="1"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人教</a:t>
            </a:r>
            <a:r>
              <a:rPr lang="zh-CN" altLang="en-US" sz="1200" kern="0" spc="300" dirty="0">
                <a:solidFill>
                  <a:prstClr val="white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版高中物理选修</a:t>
            </a:r>
            <a:r>
              <a:rPr kumimoji="0" lang="en-US" altLang="zh-CN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3-5</a:t>
            </a:r>
            <a:endParaRPr kumimoji="0" lang="zh-CN" altLang="en-US" sz="1200" b="0" i="0" u="none" strike="noStrike" kern="0" cap="none" spc="30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pic>
        <p:nvPicPr>
          <p:cNvPr id="15" name="图片占位符 14">
            <a:extLst>
              <a:ext uri="{FF2B5EF4-FFF2-40B4-BE49-F238E27FC236}">
                <a16:creationId xmlns:a16="http://schemas.microsoft.com/office/drawing/2014/main" id="{BD30122A-B6EA-4C1C-850C-A20F6A8979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63" r="16763"/>
          <a:stretch>
            <a:fillRect/>
          </a:stretch>
        </p:blipFill>
        <p:spPr>
          <a:xfrm>
            <a:off x="0" y="2083323"/>
            <a:ext cx="5261053" cy="4831827"/>
          </a:xfrm>
          <a:custGeom>
            <a:avLst/>
            <a:gdLst>
              <a:gd name="connsiteX0" fmla="*/ 4933578 w 6331808"/>
              <a:gd name="connsiteY0" fmla="*/ 5501465 h 5815224"/>
              <a:gd name="connsiteX1" fmla="*/ 5000781 w 6331808"/>
              <a:gd name="connsiteY1" fmla="*/ 5521683 h 5815224"/>
              <a:gd name="connsiteX2" fmla="*/ 5073533 w 6331808"/>
              <a:gd name="connsiteY2" fmla="*/ 5760430 h 5815224"/>
              <a:gd name="connsiteX3" fmla="*/ 5043806 w 6331808"/>
              <a:gd name="connsiteY3" fmla="*/ 5815224 h 5815224"/>
              <a:gd name="connsiteX4" fmla="*/ 4632325 w 6331808"/>
              <a:gd name="connsiteY4" fmla="*/ 5815224 h 5815224"/>
              <a:gd name="connsiteX5" fmla="*/ 4762184 w 6331808"/>
              <a:gd name="connsiteY5" fmla="*/ 5594481 h 5815224"/>
              <a:gd name="connsiteX6" fmla="*/ 4933578 w 6331808"/>
              <a:gd name="connsiteY6" fmla="*/ 5501465 h 5815224"/>
              <a:gd name="connsiteX7" fmla="*/ 5747492 w 6331808"/>
              <a:gd name="connsiteY7" fmla="*/ 4249861 h 5815224"/>
              <a:gd name="connsiteX8" fmla="*/ 5910349 w 6331808"/>
              <a:gd name="connsiteY8" fmla="*/ 4434574 h 5815224"/>
              <a:gd name="connsiteX9" fmla="*/ 5557231 w 6331808"/>
              <a:gd name="connsiteY9" fmla="*/ 5815224 h 5815224"/>
              <a:gd name="connsiteX10" fmla="*/ 5167313 w 6331808"/>
              <a:gd name="connsiteY10" fmla="*/ 5815224 h 5815224"/>
              <a:gd name="connsiteX11" fmla="*/ 5562712 w 6331808"/>
              <a:gd name="connsiteY11" fmla="*/ 4412659 h 5815224"/>
              <a:gd name="connsiteX12" fmla="*/ 5747492 w 6331808"/>
              <a:gd name="connsiteY12" fmla="*/ 4249861 h 5815224"/>
              <a:gd name="connsiteX13" fmla="*/ 5098820 w 6331808"/>
              <a:gd name="connsiteY13" fmla="*/ 2928656 h 5815224"/>
              <a:gd name="connsiteX14" fmla="*/ 5256305 w 6331808"/>
              <a:gd name="connsiteY14" fmla="*/ 3044009 h 5815224"/>
              <a:gd name="connsiteX15" fmla="*/ 5328254 w 6331808"/>
              <a:gd name="connsiteY15" fmla="*/ 5135070 h 5815224"/>
              <a:gd name="connsiteX16" fmla="*/ 5158549 w 6331808"/>
              <a:gd name="connsiteY16" fmla="*/ 5262774 h 5815224"/>
              <a:gd name="connsiteX17" fmla="*/ 5109279 w 6331808"/>
              <a:gd name="connsiteY17" fmla="*/ 5255723 h 5815224"/>
              <a:gd name="connsiteX18" fmla="*/ 4989626 w 6331808"/>
              <a:gd name="connsiteY18" fmla="*/ 5035570 h 5815224"/>
              <a:gd name="connsiteX19" fmla="*/ 4924716 w 6331808"/>
              <a:gd name="connsiteY19" fmla="*/ 3167012 h 5815224"/>
              <a:gd name="connsiteX20" fmla="*/ 5029510 w 6331808"/>
              <a:gd name="connsiteY20" fmla="*/ 2939808 h 5815224"/>
              <a:gd name="connsiteX21" fmla="*/ 5098820 w 6331808"/>
              <a:gd name="connsiteY21" fmla="*/ 2928656 h 5815224"/>
              <a:gd name="connsiteX22" fmla="*/ 6016810 w 6331808"/>
              <a:gd name="connsiteY22" fmla="*/ 2887784 h 5815224"/>
              <a:gd name="connsiteX23" fmla="*/ 6158417 w 6331808"/>
              <a:gd name="connsiteY23" fmla="*/ 3005790 h 5815224"/>
              <a:gd name="connsiteX24" fmla="*/ 6005607 w 6331808"/>
              <a:gd name="connsiteY24" fmla="*/ 5815224 h 5815224"/>
              <a:gd name="connsiteX25" fmla="*/ 5643563 w 6331808"/>
              <a:gd name="connsiteY25" fmla="*/ 5815224 h 5815224"/>
              <a:gd name="connsiteX26" fmla="*/ 5838690 w 6331808"/>
              <a:gd name="connsiteY26" fmla="*/ 3100507 h 5815224"/>
              <a:gd name="connsiteX27" fmla="*/ 5950751 w 6331808"/>
              <a:gd name="connsiteY27" fmla="*/ 2893851 h 5815224"/>
              <a:gd name="connsiteX28" fmla="*/ 6016810 w 6331808"/>
              <a:gd name="connsiteY28" fmla="*/ 2887784 h 5815224"/>
              <a:gd name="connsiteX29" fmla="*/ 2133075 w 6331808"/>
              <a:gd name="connsiteY29" fmla="*/ 1327361 h 5815224"/>
              <a:gd name="connsiteX30" fmla="*/ 5003800 w 6331808"/>
              <a:gd name="connsiteY30" fmla="*/ 4198152 h 5815224"/>
              <a:gd name="connsiteX31" fmla="*/ 4505769 w 6331808"/>
              <a:gd name="connsiteY31" fmla="*/ 5815224 h 5815224"/>
              <a:gd name="connsiteX32" fmla="*/ 0 w 6331808"/>
              <a:gd name="connsiteY32" fmla="*/ 5815224 h 5815224"/>
              <a:gd name="connsiteX33" fmla="*/ 0 w 6331808"/>
              <a:gd name="connsiteY33" fmla="*/ 2277244 h 5815224"/>
              <a:gd name="connsiteX34" fmla="*/ 2133075 w 6331808"/>
              <a:gd name="connsiteY34" fmla="*/ 1327361 h 5815224"/>
              <a:gd name="connsiteX35" fmla="*/ 2251891 w 6331808"/>
              <a:gd name="connsiteY35" fmla="*/ 871361 h 5815224"/>
              <a:gd name="connsiteX36" fmla="*/ 3695435 w 6331808"/>
              <a:gd name="connsiteY36" fmla="*/ 1258426 h 5815224"/>
              <a:gd name="connsiteX37" fmla="*/ 4944993 w 6331808"/>
              <a:gd name="connsiteY37" fmla="*/ 2417114 h 5815224"/>
              <a:gd name="connsiteX38" fmla="*/ 4890971 w 6331808"/>
              <a:gd name="connsiteY38" fmla="*/ 2660759 h 5815224"/>
              <a:gd name="connsiteX39" fmla="*/ 4646697 w 6331808"/>
              <a:gd name="connsiteY39" fmla="*/ 2605919 h 5815224"/>
              <a:gd name="connsiteX40" fmla="*/ 3529454 w 6331808"/>
              <a:gd name="connsiteY40" fmla="*/ 1570230 h 5815224"/>
              <a:gd name="connsiteX41" fmla="*/ 0 w 6331808"/>
              <a:gd name="connsiteY41" fmla="*/ 2124112 h 5815224"/>
              <a:gd name="connsiteX42" fmla="*/ 0 w 6331808"/>
              <a:gd name="connsiteY42" fmla="*/ 1643089 h 5815224"/>
              <a:gd name="connsiteX43" fmla="*/ 2251891 w 6331808"/>
              <a:gd name="connsiteY43" fmla="*/ 871361 h 5815224"/>
              <a:gd name="connsiteX44" fmla="*/ 2051497 w 6331808"/>
              <a:gd name="connsiteY44" fmla="*/ 414979 h 5815224"/>
              <a:gd name="connsiteX45" fmla="*/ 2369268 w 6331808"/>
              <a:gd name="connsiteY45" fmla="*/ 421771 h 5815224"/>
              <a:gd name="connsiteX46" fmla="*/ 5799461 w 6331808"/>
              <a:gd name="connsiteY46" fmla="*/ 3264093 h 5815224"/>
              <a:gd name="connsiteX47" fmla="*/ 5673403 w 6331808"/>
              <a:gd name="connsiteY47" fmla="*/ 3475564 h 5815224"/>
              <a:gd name="connsiteX48" fmla="*/ 5462001 w 6331808"/>
              <a:gd name="connsiteY48" fmla="*/ 3349465 h 5815224"/>
              <a:gd name="connsiteX49" fmla="*/ 2347345 w 6331808"/>
              <a:gd name="connsiteY49" fmla="*/ 768740 h 5815224"/>
              <a:gd name="connsiteX50" fmla="*/ 0 w 6331808"/>
              <a:gd name="connsiteY50" fmla="*/ 1504970 h 5815224"/>
              <a:gd name="connsiteX51" fmla="*/ 0 w 6331808"/>
              <a:gd name="connsiteY51" fmla="*/ 1072630 h 5815224"/>
              <a:gd name="connsiteX52" fmla="*/ 2051497 w 6331808"/>
              <a:gd name="connsiteY52" fmla="*/ 414979 h 5815224"/>
              <a:gd name="connsiteX53" fmla="*/ 2149795 w 6331808"/>
              <a:gd name="connsiteY53" fmla="*/ 35 h 5815224"/>
              <a:gd name="connsiteX54" fmla="*/ 5337981 w 6331808"/>
              <a:gd name="connsiteY54" fmla="*/ 1485394 h 5815224"/>
              <a:gd name="connsiteX55" fmla="*/ 5319185 w 6331808"/>
              <a:gd name="connsiteY55" fmla="*/ 1720291 h 5815224"/>
              <a:gd name="connsiteX56" fmla="*/ 5084238 w 6331808"/>
              <a:gd name="connsiteY56" fmla="*/ 1700717 h 5815224"/>
              <a:gd name="connsiteX57" fmla="*/ 1035330 w 6331808"/>
              <a:gd name="connsiteY57" fmla="*/ 492561 h 5815224"/>
              <a:gd name="connsiteX58" fmla="*/ 0 w 6331808"/>
              <a:gd name="connsiteY58" fmla="*/ 973318 h 5815224"/>
              <a:gd name="connsiteX59" fmla="*/ 0 w 6331808"/>
              <a:gd name="connsiteY59" fmla="*/ 581039 h 5815224"/>
              <a:gd name="connsiteX60" fmla="*/ 940568 w 6331808"/>
              <a:gd name="connsiteY60" fmla="*/ 173101 h 5815224"/>
              <a:gd name="connsiteX61" fmla="*/ 2149795 w 6331808"/>
              <a:gd name="connsiteY61" fmla="*/ 35 h 5815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6331808" h="5815224">
                <a:moveTo>
                  <a:pt x="4933578" y="5501465"/>
                </a:moveTo>
                <a:cubicBezTo>
                  <a:pt x="4956435" y="5503533"/>
                  <a:pt x="4979268" y="5510137"/>
                  <a:pt x="5000781" y="5521683"/>
                </a:cubicBezTo>
                <a:cubicBezTo>
                  <a:pt x="5086832" y="5567084"/>
                  <a:pt x="5119688" y="5674324"/>
                  <a:pt x="5073533" y="5760430"/>
                </a:cubicBezTo>
                <a:cubicBezTo>
                  <a:pt x="5064146" y="5778434"/>
                  <a:pt x="5053976" y="5797220"/>
                  <a:pt x="5043806" y="5815224"/>
                </a:cubicBezTo>
                <a:lnTo>
                  <a:pt x="4632325" y="5815224"/>
                </a:lnTo>
                <a:cubicBezTo>
                  <a:pt x="4678480" y="5743992"/>
                  <a:pt x="4721505" y="5670411"/>
                  <a:pt x="4762184" y="5594481"/>
                </a:cubicBezTo>
                <a:cubicBezTo>
                  <a:pt x="4796213" y="5529902"/>
                  <a:pt x="4865005" y="5495264"/>
                  <a:pt x="4933578" y="5501465"/>
                </a:cubicBezTo>
                <a:close/>
                <a:moveTo>
                  <a:pt x="5747492" y="4249861"/>
                </a:moveTo>
                <a:cubicBezTo>
                  <a:pt x="5843014" y="4256122"/>
                  <a:pt x="5916613" y="4338304"/>
                  <a:pt x="5910349" y="4434574"/>
                </a:cubicBezTo>
                <a:cubicBezTo>
                  <a:pt x="5879814" y="4920619"/>
                  <a:pt x="5759237" y="5387097"/>
                  <a:pt x="5557231" y="5815224"/>
                </a:cubicBezTo>
                <a:lnTo>
                  <a:pt x="5167313" y="5815224"/>
                </a:lnTo>
                <a:cubicBezTo>
                  <a:pt x="5395940" y="5387097"/>
                  <a:pt x="5532176" y="4911227"/>
                  <a:pt x="5562712" y="4412659"/>
                </a:cubicBezTo>
                <a:cubicBezTo>
                  <a:pt x="5568976" y="4317171"/>
                  <a:pt x="5651970" y="4243599"/>
                  <a:pt x="5747492" y="4249861"/>
                </a:cubicBezTo>
                <a:close/>
                <a:moveTo>
                  <a:pt x="5098820" y="2928656"/>
                </a:moveTo>
                <a:cubicBezTo>
                  <a:pt x="5167592" y="2931631"/>
                  <a:pt x="5231084" y="2975260"/>
                  <a:pt x="5256305" y="3044009"/>
                </a:cubicBezTo>
                <a:cubicBezTo>
                  <a:pt x="5501869" y="3710735"/>
                  <a:pt x="5527676" y="4453458"/>
                  <a:pt x="5328254" y="5135070"/>
                </a:cubicBezTo>
                <a:cubicBezTo>
                  <a:pt x="5305574" y="5212633"/>
                  <a:pt x="5235190" y="5262774"/>
                  <a:pt x="5158549" y="5262774"/>
                </a:cubicBezTo>
                <a:cubicBezTo>
                  <a:pt x="5142126" y="5262774"/>
                  <a:pt x="5125702" y="5260424"/>
                  <a:pt x="5109279" y="5255723"/>
                </a:cubicBezTo>
                <a:cubicBezTo>
                  <a:pt x="5015434" y="5227518"/>
                  <a:pt x="4962254" y="5129586"/>
                  <a:pt x="4989626" y="5035570"/>
                </a:cubicBezTo>
                <a:cubicBezTo>
                  <a:pt x="5167934" y="4426036"/>
                  <a:pt x="5145254" y="3762444"/>
                  <a:pt x="4924716" y="3167012"/>
                </a:cubicBezTo>
                <a:cubicBezTo>
                  <a:pt x="4891088" y="3075347"/>
                  <a:pt x="4938011" y="2973497"/>
                  <a:pt x="5029510" y="2939808"/>
                </a:cubicBezTo>
                <a:cubicBezTo>
                  <a:pt x="5052385" y="2931190"/>
                  <a:pt x="5075896" y="2927665"/>
                  <a:pt x="5098820" y="2928656"/>
                </a:cubicBezTo>
                <a:close/>
                <a:moveTo>
                  <a:pt x="6016810" y="2887784"/>
                </a:moveTo>
                <a:cubicBezTo>
                  <a:pt x="6081424" y="2894976"/>
                  <a:pt x="6138434" y="2940035"/>
                  <a:pt x="6158417" y="3005790"/>
                </a:cubicBezTo>
                <a:cubicBezTo>
                  <a:pt x="6443663" y="3968622"/>
                  <a:pt x="6366083" y="4954155"/>
                  <a:pt x="6005607" y="5815224"/>
                </a:cubicBezTo>
                <a:lnTo>
                  <a:pt x="5643563" y="5815224"/>
                </a:lnTo>
                <a:cubicBezTo>
                  <a:pt x="6037736" y="4963548"/>
                  <a:pt x="6108264" y="4008544"/>
                  <a:pt x="5838690" y="3100507"/>
                </a:cubicBezTo>
                <a:cubicBezTo>
                  <a:pt x="5812047" y="3012835"/>
                  <a:pt x="5862983" y="2919683"/>
                  <a:pt x="5950751" y="2893851"/>
                </a:cubicBezTo>
                <a:cubicBezTo>
                  <a:pt x="5972889" y="2887197"/>
                  <a:pt x="5995272" y="2885387"/>
                  <a:pt x="6016810" y="2887784"/>
                </a:cubicBezTo>
                <a:close/>
                <a:moveTo>
                  <a:pt x="2133075" y="1327361"/>
                </a:moveTo>
                <a:cubicBezTo>
                  <a:pt x="3718786" y="1327361"/>
                  <a:pt x="5003800" y="2612404"/>
                  <a:pt x="5003800" y="4198152"/>
                </a:cubicBezTo>
                <a:cubicBezTo>
                  <a:pt x="5003800" y="4797996"/>
                  <a:pt x="4819779" y="5354770"/>
                  <a:pt x="4505769" y="5815224"/>
                </a:cubicBezTo>
                <a:lnTo>
                  <a:pt x="0" y="5815224"/>
                </a:lnTo>
                <a:lnTo>
                  <a:pt x="0" y="2277244"/>
                </a:lnTo>
                <a:cubicBezTo>
                  <a:pt x="525438" y="1693845"/>
                  <a:pt x="1286580" y="1327361"/>
                  <a:pt x="2133075" y="1327361"/>
                </a:cubicBezTo>
                <a:close/>
                <a:moveTo>
                  <a:pt x="2251891" y="871361"/>
                </a:moveTo>
                <a:cubicBezTo>
                  <a:pt x="2741385" y="888037"/>
                  <a:pt x="3234485" y="1013410"/>
                  <a:pt x="3695435" y="1258426"/>
                </a:cubicBezTo>
                <a:cubicBezTo>
                  <a:pt x="4204340" y="1528708"/>
                  <a:pt x="4636518" y="1929823"/>
                  <a:pt x="4944993" y="2417114"/>
                </a:cubicBezTo>
                <a:cubicBezTo>
                  <a:pt x="4997450" y="2499373"/>
                  <a:pt x="4973179" y="2608270"/>
                  <a:pt x="4890971" y="2660759"/>
                </a:cubicBezTo>
                <a:cubicBezTo>
                  <a:pt x="4807980" y="2713249"/>
                  <a:pt x="4699153" y="2688963"/>
                  <a:pt x="4646697" y="2605919"/>
                </a:cubicBezTo>
                <a:cubicBezTo>
                  <a:pt x="4371105" y="2170334"/>
                  <a:pt x="3984337" y="1812309"/>
                  <a:pt x="3529454" y="1570230"/>
                </a:cubicBezTo>
                <a:cubicBezTo>
                  <a:pt x="2335484" y="935655"/>
                  <a:pt x="898805" y="1199669"/>
                  <a:pt x="0" y="2124112"/>
                </a:cubicBezTo>
                <a:lnTo>
                  <a:pt x="0" y="1643089"/>
                </a:lnTo>
                <a:cubicBezTo>
                  <a:pt x="630260" y="1117703"/>
                  <a:pt x="1436067" y="843566"/>
                  <a:pt x="2251891" y="871361"/>
                </a:cubicBezTo>
                <a:close/>
                <a:moveTo>
                  <a:pt x="2051497" y="414979"/>
                </a:moveTo>
                <a:cubicBezTo>
                  <a:pt x="2156888" y="412874"/>
                  <a:pt x="2262882" y="415113"/>
                  <a:pt x="2369268" y="421771"/>
                </a:cubicBezTo>
                <a:cubicBezTo>
                  <a:pt x="4013506" y="524373"/>
                  <a:pt x="5392317" y="1666315"/>
                  <a:pt x="5799461" y="3264093"/>
                </a:cubicBezTo>
                <a:cubicBezTo>
                  <a:pt x="5822950" y="3356514"/>
                  <a:pt x="5766576" y="3451284"/>
                  <a:pt x="5673403" y="3475564"/>
                </a:cubicBezTo>
                <a:cubicBezTo>
                  <a:pt x="5580229" y="3499061"/>
                  <a:pt x="5485490" y="3442669"/>
                  <a:pt x="5462001" y="3349465"/>
                </a:cubicBezTo>
                <a:cubicBezTo>
                  <a:pt x="5092438" y="1899716"/>
                  <a:pt x="3841252" y="861943"/>
                  <a:pt x="2347345" y="768740"/>
                </a:cubicBezTo>
                <a:cubicBezTo>
                  <a:pt x="1492342" y="715480"/>
                  <a:pt x="665525" y="976294"/>
                  <a:pt x="0" y="1504970"/>
                </a:cubicBezTo>
                <a:lnTo>
                  <a:pt x="0" y="1072630"/>
                </a:lnTo>
                <a:cubicBezTo>
                  <a:pt x="605628" y="657326"/>
                  <a:pt x="1313764" y="429713"/>
                  <a:pt x="2051497" y="414979"/>
                </a:cubicBezTo>
                <a:close/>
                <a:moveTo>
                  <a:pt x="2149795" y="35"/>
                </a:moveTo>
                <a:cubicBezTo>
                  <a:pt x="3358998" y="4953"/>
                  <a:pt x="4531527" y="532885"/>
                  <a:pt x="5337981" y="1485394"/>
                </a:cubicBezTo>
                <a:cubicBezTo>
                  <a:pt x="5397500" y="1555863"/>
                  <a:pt x="5388886" y="1660784"/>
                  <a:pt x="5319185" y="1720291"/>
                </a:cubicBezTo>
                <a:cubicBezTo>
                  <a:pt x="5248701" y="1779799"/>
                  <a:pt x="5143758" y="1771186"/>
                  <a:pt x="5084238" y="1700717"/>
                </a:cubicBezTo>
                <a:cubicBezTo>
                  <a:pt x="4093548" y="531711"/>
                  <a:pt x="2504528" y="57218"/>
                  <a:pt x="1035330" y="492561"/>
                </a:cubicBezTo>
                <a:cubicBezTo>
                  <a:pt x="663332" y="602963"/>
                  <a:pt x="315611" y="765825"/>
                  <a:pt x="0" y="973318"/>
                </a:cubicBezTo>
                <a:lnTo>
                  <a:pt x="0" y="581039"/>
                </a:lnTo>
                <a:cubicBezTo>
                  <a:pt x="292116" y="409564"/>
                  <a:pt x="607728" y="271758"/>
                  <a:pt x="940568" y="173101"/>
                </a:cubicBezTo>
                <a:cubicBezTo>
                  <a:pt x="1339585" y="54869"/>
                  <a:pt x="1746728" y="-1604"/>
                  <a:pt x="2149795" y="3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9259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9BE418F2-ECC5-49FC-B857-E6886A28DEB8}"/>
              </a:ext>
            </a:extLst>
          </p:cNvPr>
          <p:cNvSpPr txBox="1"/>
          <p:nvPr/>
        </p:nvSpPr>
        <p:spPr>
          <a:xfrm>
            <a:off x="631371" y="3110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课堂引入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5C0BA42-A4F9-4FCD-8A64-2FCD81139930}"/>
              </a:ext>
            </a:extLst>
          </p:cNvPr>
          <p:cNvSpPr txBox="1"/>
          <p:nvPr/>
        </p:nvSpPr>
        <p:spPr>
          <a:xfrm>
            <a:off x="1178351" y="1510842"/>
            <a:ext cx="20281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玻尔是谁？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CF9E6CF-DE61-45F3-959F-90B167124857}"/>
              </a:ext>
            </a:extLst>
          </p:cNvPr>
          <p:cNvSpPr/>
          <p:nvPr/>
        </p:nvSpPr>
        <p:spPr>
          <a:xfrm>
            <a:off x="1096652" y="2327777"/>
            <a:ext cx="10422248" cy="33368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尼尔斯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·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亨利克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·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戴维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·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玻尔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(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丹麦文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:Niels Henrik David Bohr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，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1885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年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10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月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7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日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-1962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年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11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月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18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日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)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，男，丹麦物理学家，哥本哈根大学硕士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/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博士，丹麦皇家科学院院士，曾获丹麦皇家科学文学院金质奖章，英国曼彻斯特大学和剑桥大学名誉博士学位，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1922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年获得诺贝尔物理学奖。</a:t>
            </a:r>
          </a:p>
          <a:p>
            <a:pPr>
              <a:lnSpc>
                <a:spcPct val="200000"/>
              </a:lnSpc>
            </a:pPr>
            <a:endParaRPr lang="zh-CN" altLang="en-US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</a:endParaRPr>
          </a:p>
          <a:p>
            <a:pPr>
              <a:lnSpc>
                <a:spcPct val="200000"/>
              </a:lnSpc>
            </a:pP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玻尔通过引入量子化条件，提出了玻尔模型来解释氢原子光谱</a:t>
            </a:r>
            <a:r>
              <a:rPr lang="en-US" altLang="zh-CN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;</a:t>
            </a:r>
            <a:r>
              <a:rPr lang="zh-CN" altLang="en-US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</a:rPr>
              <a:t>提出互补原理和哥本哈根诠释来解释量子力学，他还是哥本哈根学派的创始人，对二十世纪物理学的发展有深远的影响。</a:t>
            </a:r>
          </a:p>
        </p:txBody>
      </p:sp>
    </p:spTree>
    <p:extLst>
      <p:ext uri="{BB962C8B-B14F-4D97-AF65-F5344CB8AC3E}">
        <p14:creationId xmlns:p14="http://schemas.microsoft.com/office/powerpoint/2010/main" val="288385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2" name="Text Box 136"/>
          <p:cNvSpPr txBox="1"/>
          <p:nvPr/>
        </p:nvSpPr>
        <p:spPr>
          <a:xfrm>
            <a:off x="2827115" y="1299916"/>
            <a:ext cx="3040475" cy="475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57189" indent="-457189" algn="ctr" defTabSz="121917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汤姆孙发现电子</a:t>
            </a:r>
          </a:p>
        </p:txBody>
      </p:sp>
      <p:sp>
        <p:nvSpPr>
          <p:cNvPr id="9353" name="Text Box 137"/>
          <p:cNvSpPr txBox="1"/>
          <p:nvPr/>
        </p:nvSpPr>
        <p:spPr>
          <a:xfrm>
            <a:off x="3207173" y="2212057"/>
            <a:ext cx="1900296" cy="475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57189" indent="-457189" algn="ctr" defTabSz="121917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枣糕模型</a:t>
            </a:r>
          </a:p>
        </p:txBody>
      </p:sp>
      <p:sp>
        <p:nvSpPr>
          <p:cNvPr id="9354" name="Text Box 138"/>
          <p:cNvSpPr txBox="1"/>
          <p:nvPr/>
        </p:nvSpPr>
        <p:spPr>
          <a:xfrm>
            <a:off x="7160355" y="2111304"/>
            <a:ext cx="2356368" cy="475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57189" indent="-457189" algn="ctr" defTabSz="121917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el-GR" altLang="en-US" sz="24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α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散射实验</a:t>
            </a:r>
          </a:p>
        </p:txBody>
      </p:sp>
      <p:sp>
        <p:nvSpPr>
          <p:cNvPr id="9355" name="Text Box 139"/>
          <p:cNvSpPr txBox="1"/>
          <p:nvPr/>
        </p:nvSpPr>
        <p:spPr>
          <a:xfrm>
            <a:off x="6931755" y="3580271"/>
            <a:ext cx="2584403" cy="475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57189" indent="-457189" algn="ctr" defTabSz="121917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核式结构模型</a:t>
            </a:r>
          </a:p>
        </p:txBody>
      </p:sp>
      <p:sp>
        <p:nvSpPr>
          <p:cNvPr id="9356" name="Text Box 140"/>
          <p:cNvSpPr txBox="1"/>
          <p:nvPr/>
        </p:nvSpPr>
        <p:spPr>
          <a:xfrm>
            <a:off x="5639552" y="5024496"/>
            <a:ext cx="2256603" cy="475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57189" indent="-457189" algn="ctr" defTabSz="121917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原子稳定性</a:t>
            </a:r>
          </a:p>
        </p:txBody>
      </p:sp>
      <p:grpSp>
        <p:nvGrpSpPr>
          <p:cNvPr id="9358" name="Group 142"/>
          <p:cNvGrpSpPr/>
          <p:nvPr/>
        </p:nvGrpSpPr>
        <p:grpSpPr>
          <a:xfrm>
            <a:off x="5335506" y="1874757"/>
            <a:ext cx="1824284" cy="565337"/>
            <a:chOff x="2016" y="747"/>
            <a:chExt cx="912" cy="357"/>
          </a:xfrm>
        </p:grpSpPr>
        <p:sp>
          <p:nvSpPr>
            <p:cNvPr id="6153" name="Text Box 143"/>
            <p:cNvSpPr txBox="1"/>
            <p:nvPr/>
          </p:nvSpPr>
          <p:spPr>
            <a:xfrm>
              <a:off x="2229" y="747"/>
              <a:ext cx="528" cy="300"/>
            </a:xfrm>
            <a:prstGeom prst="rect">
              <a:avLst/>
            </a:prstGeom>
            <a:noFill/>
            <a:ln w="9525">
              <a:noFill/>
            </a:ln>
          </p:spPr>
          <p:txBody>
            <a:bodyPr/>
            <a:lstStyle/>
            <a:p>
              <a:pPr marL="457189" indent="-457189" algn="ctr" defTabSz="1219170">
                <a:lnSpc>
                  <a:spcPct val="110000"/>
                </a:lnSpc>
                <a:spcBef>
                  <a:spcPct val="20000"/>
                </a:spcBef>
                <a:spcAft>
                  <a:spcPct val="20000"/>
                </a:spcAft>
              </a:pPr>
              <a:r>
                <a:rPr lang="zh-CN" altLang="en-US" sz="2400" kern="0" dirty="0"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否定</a:t>
              </a:r>
            </a:p>
          </p:txBody>
        </p:sp>
        <p:sp>
          <p:nvSpPr>
            <p:cNvPr id="6154" name="AutoShape 144"/>
            <p:cNvSpPr/>
            <p:nvPr/>
          </p:nvSpPr>
          <p:spPr>
            <a:xfrm rot="5400000">
              <a:off x="2448" y="624"/>
              <a:ext cx="48" cy="912"/>
            </a:xfrm>
            <a:prstGeom prst="downArrow">
              <a:avLst>
                <a:gd name="adj1" fmla="val 50000"/>
                <a:gd name="adj2" fmla="val 475000"/>
              </a:avLst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lstStyle/>
            <a:p>
              <a:pPr algn="ctr" defTabSz="1219170"/>
              <a:endParaRPr lang="zh-CN" altLang="en-US" sz="1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endParaRPr>
            </a:p>
          </p:txBody>
        </p:sp>
      </p:grpSp>
      <p:sp>
        <p:nvSpPr>
          <p:cNvPr id="9361" name="Text Box 145"/>
          <p:cNvSpPr txBox="1"/>
          <p:nvPr/>
        </p:nvSpPr>
        <p:spPr>
          <a:xfrm>
            <a:off x="8147945" y="5024496"/>
            <a:ext cx="2128332" cy="475075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57189" indent="-457189" algn="ctr" defTabSz="121917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氢光谱实验</a:t>
            </a:r>
          </a:p>
        </p:txBody>
      </p:sp>
      <p:sp>
        <p:nvSpPr>
          <p:cNvPr id="9362" name="AutoShape 146"/>
          <p:cNvSpPr/>
          <p:nvPr/>
        </p:nvSpPr>
        <p:spPr>
          <a:xfrm>
            <a:off x="4347634" y="1908387"/>
            <a:ext cx="312420" cy="146268"/>
          </a:xfrm>
          <a:prstGeom prst="downArrow">
            <a:avLst>
              <a:gd name="adj1" fmla="val 41666"/>
              <a:gd name="adj2" fmla="val 63875"/>
            </a:avLst>
          </a:prstGeom>
          <a:noFill/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algn="ctr" defTabSz="1219170"/>
            <a:endParaRPr lang="zh-CN" altLang="en-US" sz="100" kern="0" dirty="0"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9365" name="Rectangle 149"/>
          <p:cNvSpPr/>
          <p:nvPr/>
        </p:nvSpPr>
        <p:spPr>
          <a:xfrm>
            <a:off x="1838960" y="3351954"/>
            <a:ext cx="4180840" cy="146558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57189" indent="-457189" algn="ctr" defTabSz="121917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为什么光谱是特征明线？</a:t>
            </a:r>
          </a:p>
          <a:p>
            <a:pPr marL="457189" indent="-457189" algn="ctr" defTabSz="121917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原子为什么会稳定存在？</a:t>
            </a:r>
          </a:p>
        </p:txBody>
      </p:sp>
      <p:sp>
        <p:nvSpPr>
          <p:cNvPr id="2" name="下箭头 1"/>
          <p:cNvSpPr/>
          <p:nvPr/>
        </p:nvSpPr>
        <p:spPr>
          <a:xfrm>
            <a:off x="7843521" y="2893332"/>
            <a:ext cx="346287" cy="514229"/>
          </a:xfrm>
          <a:prstGeom prst="downArrow">
            <a:avLst/>
          </a:prstGeom>
          <a:solidFill>
            <a:srgbClr val="FFFFFF"/>
          </a:solidFill>
          <a:ln w="12700" cap="flat">
            <a:solidFill>
              <a:srgbClr val="0070C0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ctr" forceAA="0">
            <a:spAutoFit/>
          </a:bodyPr>
          <a:lstStyle/>
          <a:p>
            <a:pPr algn="ctr" defTabSz="1219170" latinLnBrk="1" hangingPunct="0"/>
            <a:endParaRPr lang="zh-CN" altLang="en-US" sz="2000" kern="0">
              <a:latin typeface="Arial" panose="020B0604020202020204" pitchFamily="34" charset="0"/>
              <a:ea typeface="思源黑体 CN Regular" panose="020B05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3" name="下箭头 2"/>
          <p:cNvSpPr/>
          <p:nvPr/>
        </p:nvSpPr>
        <p:spPr>
          <a:xfrm>
            <a:off x="7798647" y="4270210"/>
            <a:ext cx="435187" cy="539232"/>
          </a:xfrm>
          <a:prstGeom prst="downArrow">
            <a:avLst/>
          </a:prstGeom>
          <a:solidFill>
            <a:srgbClr val="FFFFFF"/>
          </a:solidFill>
          <a:ln w="12700" cap="flat">
            <a:solidFill>
              <a:srgbClr val="0070C0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ctr" forceAA="0">
            <a:spAutoFit/>
          </a:bodyPr>
          <a:lstStyle/>
          <a:p>
            <a:pPr algn="ctr" defTabSz="1219170" latinLnBrk="1" hangingPunct="0"/>
            <a:endParaRPr lang="zh-CN" altLang="en-US" sz="2000" kern="0">
              <a:latin typeface="Arial" panose="020B0604020202020204" pitchFamily="34" charset="0"/>
              <a:ea typeface="思源黑体 CN Regular" panose="020B05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左箭头 3"/>
          <p:cNvSpPr/>
          <p:nvPr/>
        </p:nvSpPr>
        <p:spPr>
          <a:xfrm>
            <a:off x="6002020" y="3494216"/>
            <a:ext cx="929640" cy="855936"/>
          </a:xfrm>
          <a:prstGeom prst="leftArrow">
            <a:avLst/>
          </a:prstGeom>
          <a:solidFill>
            <a:srgbClr val="FFFFFF"/>
          </a:solidFill>
          <a:ln w="12700" cap="flat">
            <a:solidFill>
              <a:srgbClr val="0070C0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vertOverflow="overflow" horzOverflow="overflow" vert="horz" wrap="square" lIns="60959" tIns="60959" rIns="60959" bIns="60959" numCol="1" spcCol="38100" rtlCol="0" anchor="ctr" forceAA="0">
            <a:spAutoFit/>
          </a:bodyPr>
          <a:lstStyle/>
          <a:p>
            <a:pPr algn="ctr" defTabSz="1219170" latinLnBrk="1" hangingPunct="0"/>
            <a:endParaRPr lang="zh-CN" altLang="en-US" sz="2000" kern="0">
              <a:latin typeface="Arial" panose="020B0604020202020204" pitchFamily="34" charset="0"/>
              <a:ea typeface="思源黑体 CN Regular" panose="020B0500000000000000" pitchFamily="34" charset="-122"/>
              <a:cs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B0CBC974-7D16-4AA8-BFA6-B8E4B6B04367}"/>
              </a:ext>
            </a:extLst>
          </p:cNvPr>
          <p:cNvSpPr txBox="1"/>
          <p:nvPr/>
        </p:nvSpPr>
        <p:spPr>
          <a:xfrm>
            <a:off x="631371" y="3110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课堂引入</a:t>
            </a:r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52" grpId="0"/>
      <p:bldP spid="9353" grpId="0"/>
      <p:bldP spid="9354" grpId="0"/>
      <p:bldP spid="9355" grpId="0"/>
      <p:bldP spid="9356" grpId="0"/>
      <p:bldP spid="9361" grpId="0"/>
      <p:bldP spid="9365" grpId="0"/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卢瑟福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7371" y="1292790"/>
            <a:ext cx="1392281" cy="1889172"/>
          </a:xfrm>
          <a:prstGeom prst="rect">
            <a:avLst/>
          </a:prstGeom>
          <a:noFill/>
          <a:ln w="57150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4116" name="Text Box 20"/>
          <p:cNvSpPr txBox="1"/>
          <p:nvPr/>
        </p:nvSpPr>
        <p:spPr>
          <a:xfrm>
            <a:off x="938012" y="1292789"/>
            <a:ext cx="6923288" cy="188917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   </a:t>
            </a:r>
            <a:r>
              <a:rPr lang="zh-CN" altLang="en-US" sz="20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按照经典物理学的观点去推断，在轨道上运动的电子带有电荷，运动中要辐射电磁波，电子损失了能量，其轨道半径不断缩小，最终落在原子核上．由于电子轨道的变化是连续的，辐射电磁波的频率也会连续变化．</a:t>
            </a:r>
          </a:p>
        </p:txBody>
      </p:sp>
      <p:sp>
        <p:nvSpPr>
          <p:cNvPr id="4117" name="Text Box 21"/>
          <p:cNvSpPr txBox="1"/>
          <p:nvPr/>
        </p:nvSpPr>
        <p:spPr>
          <a:xfrm>
            <a:off x="4844737" y="4066808"/>
            <a:ext cx="5315264" cy="11405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  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事实上，原子是稳定的，辐射电磁波的频率也只是某些确定的值．</a:t>
            </a:r>
          </a:p>
        </p:txBody>
      </p:sp>
      <p:pic>
        <p:nvPicPr>
          <p:cNvPr id="7172" name="图片 7173">
            <a:hlinkClick r:id="rId3" action="ppaction://hlinkfile" tooltip="点击播放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5791" y="3429000"/>
            <a:ext cx="2658533" cy="1993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图片 7174" descr="点击画面播放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4313" y="5629188"/>
            <a:ext cx="3532967" cy="60651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文本框 6">
            <a:extLst>
              <a:ext uri="{FF2B5EF4-FFF2-40B4-BE49-F238E27FC236}">
                <a16:creationId xmlns:a16="http://schemas.microsoft.com/office/drawing/2014/main" id="{3390A462-AE77-4B08-A6DD-86CD63A09FDB}"/>
              </a:ext>
            </a:extLst>
          </p:cNvPr>
          <p:cNvSpPr txBox="1"/>
          <p:nvPr/>
        </p:nvSpPr>
        <p:spPr>
          <a:xfrm>
            <a:off x="631371" y="3110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课堂引入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/>
      <p:bldP spid="41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9" name="Picture 9" descr="玻尔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682" y="2611712"/>
            <a:ext cx="2153669" cy="3040475"/>
          </a:xfrm>
          <a:prstGeom prst="rect">
            <a:avLst/>
          </a:prstGeom>
          <a:noFill/>
          <a:ln w="76200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5FBE3EFE-5413-40E7-B225-16FC2FBC52FD}"/>
              </a:ext>
            </a:extLst>
          </p:cNvPr>
          <p:cNvGrpSpPr/>
          <p:nvPr/>
        </p:nvGrpSpPr>
        <p:grpSpPr>
          <a:xfrm>
            <a:off x="3712350" y="1995121"/>
            <a:ext cx="7501749" cy="4101519"/>
            <a:chOff x="4499751" y="1376680"/>
            <a:chExt cx="5928924" cy="4501500"/>
          </a:xfrm>
        </p:grpSpPr>
        <p:sp>
          <p:nvSpPr>
            <p:cNvPr id="5126" name="Text Box 6"/>
            <p:cNvSpPr txBox="1"/>
            <p:nvPr/>
          </p:nvSpPr>
          <p:spPr>
            <a:xfrm>
              <a:off x="5259870" y="1376680"/>
              <a:ext cx="5168805" cy="776919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000" kern="0" dirty="0">
                  <a:latin typeface="Arial" panose="020B0604020202020204" pitchFamily="34" charset="0"/>
                  <a:ea typeface="思源黑体 CN Regular" panose="020B0500000000000000" pitchFamily="34" charset="-122"/>
                  <a:cs typeface="宋体" panose="02010600030101010101" pitchFamily="2" charset="-122"/>
                  <a:sym typeface="Arial" panose="020B0604020202020204" pitchFamily="34" charset="0"/>
                </a:rPr>
                <a:t>1.</a:t>
              </a:r>
              <a:r>
                <a:rPr lang="zh-CN" altLang="en-US" sz="2000" kern="0" dirty="0">
                  <a:latin typeface="Arial" panose="020B0604020202020204" pitchFamily="34" charset="0"/>
                  <a:ea typeface="思源黑体 CN Regular" panose="020B0500000000000000" pitchFamily="34" charset="-122"/>
                  <a:cs typeface="宋体" panose="02010600030101010101" pitchFamily="2" charset="-122"/>
                  <a:sym typeface="Arial" panose="020B0604020202020204" pitchFamily="34" charset="0"/>
                </a:rPr>
                <a:t>围绕原子核运动的电子轨道半径只能是某些分立的数值，这些现象叫做轨道量子化；</a:t>
              </a:r>
            </a:p>
          </p:txBody>
        </p:sp>
        <p:sp>
          <p:nvSpPr>
            <p:cNvPr id="5127" name="Text Box 7"/>
            <p:cNvSpPr txBox="1"/>
            <p:nvPr/>
          </p:nvSpPr>
          <p:spPr>
            <a:xfrm>
              <a:off x="5259870" y="3048942"/>
              <a:ext cx="5168805" cy="1114711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000" kern="0">
                  <a:latin typeface="Arial" panose="020B0604020202020204" pitchFamily="34" charset="0"/>
                  <a:ea typeface="思源黑体 CN Regular" panose="020B0500000000000000" pitchFamily="34" charset="-122"/>
                  <a:cs typeface="宋体" panose="02010600030101010101" pitchFamily="2" charset="-122"/>
                  <a:sym typeface="Arial" panose="020B0604020202020204" pitchFamily="34" charset="0"/>
                </a:rPr>
                <a:t>2.</a:t>
              </a:r>
              <a:r>
                <a:rPr lang="zh-CN" altLang="en-US" sz="2000" kern="0" dirty="0">
                  <a:latin typeface="Arial" panose="020B0604020202020204" pitchFamily="34" charset="0"/>
                  <a:ea typeface="思源黑体 CN Regular" panose="020B0500000000000000" pitchFamily="34" charset="-122"/>
                  <a:cs typeface="宋体" panose="02010600030101010101" pitchFamily="2" charset="-122"/>
                  <a:sym typeface="Arial" panose="020B0604020202020204" pitchFamily="34" charset="0"/>
                </a:rPr>
                <a:t>不同的轨道对应着不同的状态，在这些状态中，尽管电子在做变速运动，却不辐射能量，因此这些状态是稳定的；</a:t>
              </a:r>
            </a:p>
          </p:txBody>
        </p:sp>
        <p:sp>
          <p:nvSpPr>
            <p:cNvPr id="5128" name="Text Box 8"/>
            <p:cNvSpPr txBox="1"/>
            <p:nvPr/>
          </p:nvSpPr>
          <p:spPr>
            <a:xfrm>
              <a:off x="5259870" y="5101261"/>
              <a:ext cx="5168805" cy="776919"/>
            </a:xfrm>
            <a:prstGeom prst="rect">
              <a:avLst/>
            </a:prstGeom>
            <a:solidFill>
              <a:schemeClr val="bg1"/>
            </a:solidFill>
            <a:ln w="2857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defTabSz="1219170">
                <a:spcBef>
                  <a:spcPct val="50000"/>
                </a:spcBef>
              </a:pPr>
              <a:r>
                <a:rPr lang="en-US" altLang="zh-CN" sz="2000" kern="0" dirty="0"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3.</a:t>
              </a:r>
              <a:r>
                <a:rPr lang="zh-CN" altLang="en-US" sz="2000" kern="0" dirty="0">
                  <a:latin typeface="Arial" panose="020B0604020202020204" pitchFamily="34" charset="0"/>
                  <a:ea typeface="思源黑体 CN Regular" panose="020B0500000000000000" pitchFamily="34" charset="-122"/>
                  <a:cs typeface="Arial" panose="020B0604020202020204"/>
                  <a:sym typeface="Arial" panose="020B0604020202020204" pitchFamily="34" charset="0"/>
                </a:rPr>
                <a:t>原子在不同的状态之中具有不同的能量，所以原子的能量也是量子化的。</a:t>
              </a:r>
            </a:p>
          </p:txBody>
        </p:sp>
        <p:sp>
          <p:nvSpPr>
            <p:cNvPr id="5130" name="Line 10"/>
            <p:cNvSpPr/>
            <p:nvPr/>
          </p:nvSpPr>
          <p:spPr>
            <a:xfrm>
              <a:off x="4727787" y="1908763"/>
              <a:ext cx="0" cy="3724580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31" name="Line 11"/>
            <p:cNvSpPr/>
            <p:nvPr/>
          </p:nvSpPr>
          <p:spPr>
            <a:xfrm>
              <a:off x="4499751" y="3885071"/>
              <a:ext cx="760119" cy="0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32" name="Line 12"/>
            <p:cNvSpPr/>
            <p:nvPr/>
          </p:nvSpPr>
          <p:spPr>
            <a:xfrm>
              <a:off x="4727787" y="1908763"/>
              <a:ext cx="532083" cy="0"/>
            </a:xfrm>
            <a:prstGeom prst="line">
              <a:avLst/>
            </a:prstGeom>
            <a:ln w="38100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33" name="Line 13"/>
            <p:cNvSpPr/>
            <p:nvPr/>
          </p:nvSpPr>
          <p:spPr>
            <a:xfrm>
              <a:off x="4727787" y="5633344"/>
              <a:ext cx="532083" cy="0"/>
            </a:xfrm>
            <a:prstGeom prst="line">
              <a:avLst/>
            </a:prstGeom>
            <a:ln w="28575" cap="flat" cmpd="sng">
              <a:solidFill>
                <a:schemeClr val="folHlink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 sz="140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5134" name="Text Box 14"/>
          <p:cNvSpPr txBox="1"/>
          <p:nvPr/>
        </p:nvSpPr>
        <p:spPr>
          <a:xfrm>
            <a:off x="925249" y="1240575"/>
            <a:ext cx="6689043" cy="461665"/>
          </a:xfrm>
          <a:prstGeom prst="rect">
            <a:avLst/>
          </a:prstGeom>
          <a:solidFill>
            <a:schemeClr val="bg1"/>
          </a:solidFill>
          <a:ln w="38100" cap="flat" cmpd="dbl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en-US" altLang="zh-CN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1913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宋体" panose="02010600030101010101" pitchFamily="2" charset="-122"/>
                <a:sym typeface="Arial" panose="020B0604020202020204" pitchFamily="34" charset="0"/>
              </a:rPr>
              <a:t>年玻尔提出了自己的原子结构假说</a:t>
            </a:r>
          </a:p>
        </p:txBody>
      </p:sp>
      <p:sp>
        <p:nvSpPr>
          <p:cNvPr id="5135" name="Text Box 15"/>
          <p:cNvSpPr txBox="1"/>
          <p:nvPr/>
        </p:nvSpPr>
        <p:spPr>
          <a:xfrm>
            <a:off x="3010826" y="5413066"/>
            <a:ext cx="608095" cy="828817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algn="ctr" defTabSz="1219170">
              <a:spcBef>
                <a:spcPct val="50000"/>
              </a:spcBef>
            </a:pPr>
            <a:r>
              <a:rPr lang="zh-CN" altLang="en-US" sz="2393" b="1" kern="0" dirty="0">
                <a:solidFill>
                  <a:srgbClr val="0000FF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玻尔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8E71D3E4-C99E-4CAD-825A-CA02D6CB412D}"/>
              </a:ext>
            </a:extLst>
          </p:cNvPr>
          <p:cNvSpPr txBox="1"/>
          <p:nvPr/>
        </p:nvSpPr>
        <p:spPr>
          <a:xfrm>
            <a:off x="631371" y="311045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课堂引入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4" grpId="0" bldLvl="0" animBg="1"/>
      <p:bldP spid="5135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7" descr="定态与跃迁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8089" y="3240462"/>
            <a:ext cx="2736427" cy="2625576"/>
          </a:xfrm>
          <a:prstGeom prst="rect">
            <a:avLst/>
          </a:prstGeom>
          <a:noFill/>
          <a:ln w="76200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200" name="Text Box 8"/>
          <p:cNvSpPr txBox="1"/>
          <p:nvPr/>
        </p:nvSpPr>
        <p:spPr>
          <a:xfrm>
            <a:off x="631371" y="3429000"/>
            <a:ext cx="5464629" cy="224850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原子也可以从激发态向基态跃迁，电子所受库仑力做正功减小电势能，原子的能量减少要辐射出能量，这一能量以光子的形式放出．</a:t>
            </a:r>
          </a:p>
        </p:txBody>
      </p:sp>
      <p:sp>
        <p:nvSpPr>
          <p:cNvPr id="9219" name="Text Box 9"/>
          <p:cNvSpPr txBox="1"/>
          <p:nvPr/>
        </p:nvSpPr>
        <p:spPr>
          <a:xfrm>
            <a:off x="631371" y="1210405"/>
            <a:ext cx="10760529" cy="50340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原子最低能级所对应的状态叫做基态，比基态能量高的状态叫激发态．</a:t>
            </a:r>
          </a:p>
        </p:txBody>
      </p:sp>
      <p:sp>
        <p:nvSpPr>
          <p:cNvPr id="8202" name="Text Box 10"/>
          <p:cNvSpPr txBox="1"/>
          <p:nvPr/>
        </p:nvSpPr>
        <p:spPr>
          <a:xfrm>
            <a:off x="631370" y="2098104"/>
            <a:ext cx="10887529" cy="94660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>
              <a:lnSpc>
                <a:spcPct val="120000"/>
              </a:lnSpc>
              <a:spcBef>
                <a:spcPct val="50000"/>
              </a:spcBef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原子从基态向激发态跃迁，电子克服库仑引力做功增大电势能，原子的能量增加要吸收能量．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C726D523-C399-4C8C-99F7-11DFEC5DF52B}"/>
              </a:ext>
            </a:extLst>
          </p:cNvPr>
          <p:cNvSpPr txBox="1"/>
          <p:nvPr/>
        </p:nvSpPr>
        <p:spPr>
          <a:xfrm>
            <a:off x="631371" y="31104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基态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0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/>
          <p:nvPr/>
        </p:nvSpPr>
        <p:spPr>
          <a:xfrm>
            <a:off x="3739632" y="2212811"/>
            <a:ext cx="5320829" cy="3268509"/>
          </a:xfrm>
          <a:prstGeom prst="rect">
            <a:avLst/>
          </a:prstGeom>
          <a:noFill/>
          <a:ln w="38100" cap="flat" cmpd="dbl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>
              <a:spcBef>
                <a:spcPct val="50000"/>
              </a:spcBef>
            </a:pPr>
            <a:endParaRPr lang="zh-CN" altLang="zh-CN" sz="4387" kern="0" dirty="0">
              <a:solidFill>
                <a:srgbClr val="F2F2F2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9221" name="Text Box 5"/>
          <p:cNvSpPr txBox="1"/>
          <p:nvPr/>
        </p:nvSpPr>
        <p:spPr>
          <a:xfrm>
            <a:off x="7616238" y="1680728"/>
            <a:ext cx="2812439" cy="1938992"/>
          </a:xfrm>
          <a:prstGeom prst="rect">
            <a:avLst/>
          </a:prstGeom>
          <a:solidFill>
            <a:schemeClr val="bg1"/>
          </a:solidFill>
          <a:ln w="38100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defTabSz="1219170">
              <a:spcBef>
                <a:spcPct val="50000"/>
              </a:spcBef>
            </a:pPr>
            <a:r>
              <a:rPr lang="en-US" altLang="zh-CN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    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原子在始、末两个能级</a:t>
            </a:r>
            <a:r>
              <a:rPr lang="en-US" altLang="zh-CN" sz="2400" b="1" i="1" kern="0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E</a:t>
            </a:r>
            <a:r>
              <a:rPr lang="en-US" altLang="zh-CN" sz="2400" b="1" i="1" kern="0" baseline="-25000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和</a:t>
            </a:r>
            <a:r>
              <a:rPr lang="en-US" altLang="zh-CN" sz="2400" b="1" i="1" kern="0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E</a:t>
            </a:r>
            <a:r>
              <a:rPr lang="en-US" altLang="zh-CN" sz="2400" b="1" i="1" kern="0" baseline="-25000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（ </a:t>
            </a:r>
            <a:r>
              <a:rPr lang="en-US" altLang="zh-CN" sz="2400" b="1" i="1" kern="0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E</a:t>
            </a:r>
            <a:r>
              <a:rPr lang="en-US" altLang="zh-CN" sz="2400" b="1" i="1" kern="0" baseline="-25000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m</a:t>
            </a:r>
            <a:r>
              <a:rPr lang="en-US" altLang="zh-CN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&gt;</a:t>
            </a:r>
            <a:r>
              <a:rPr lang="en-US" altLang="zh-CN" sz="2400" b="1" i="1" kern="0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E</a:t>
            </a:r>
            <a:r>
              <a:rPr lang="en-US" altLang="zh-CN" sz="2400" b="1" i="1" kern="0" baseline="-25000" dirty="0" err="1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</a:t>
            </a:r>
            <a:r>
              <a:rPr lang="en-US" altLang="zh-CN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lang="zh-CN" altLang="en-US" sz="2400" b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）间跃迁时发射光子的频率可以由下式决定：</a:t>
            </a:r>
          </a:p>
        </p:txBody>
      </p:sp>
      <p:pic>
        <p:nvPicPr>
          <p:cNvPr id="9225" name="Picture 9" descr="3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8250" y="1530174"/>
            <a:ext cx="4362763" cy="4788747"/>
          </a:xfrm>
          <a:prstGeom prst="rect">
            <a:avLst/>
          </a:prstGeom>
          <a:noFill/>
          <a:ln w="76200" cap="flat" cmpd="sng">
            <a:solidFill>
              <a:schemeClr val="folHlink"/>
            </a:solidFill>
            <a:prstDash val="solid"/>
            <a:miter/>
            <a:headEnd type="none" w="med" len="med"/>
            <a:tailEnd type="none" w="med" len="med"/>
          </a:ln>
        </p:spPr>
      </p:pic>
      <p:graphicFrame>
        <p:nvGraphicFramePr>
          <p:cNvPr id="922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96079"/>
              </p:ext>
            </p:extLst>
          </p:nvPr>
        </p:nvGraphicFramePr>
        <p:xfrm>
          <a:off x="7619088" y="5109971"/>
          <a:ext cx="2730725" cy="753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850900" imgH="228600" progId="Equation.3">
                  <p:embed/>
                </p:oleObj>
              </mc:Choice>
              <mc:Fallback>
                <p:oleObj r:id="rId3" imgW="850900" imgH="228600" progId="Equation.3">
                  <p:embed/>
                  <p:pic>
                    <p:nvPicPr>
                      <p:cNvPr id="9226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19088" y="5109971"/>
                        <a:ext cx="2730725" cy="7537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57150" cap="flat" cmpd="sng">
                        <a:solidFill>
                          <a:schemeClr val="folHlink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>
            <a:extLst>
              <a:ext uri="{FF2B5EF4-FFF2-40B4-BE49-F238E27FC236}">
                <a16:creationId xmlns:a16="http://schemas.microsoft.com/office/drawing/2014/main" id="{CD4A23AD-57DC-4A70-B643-EBAD3565C42F}"/>
              </a:ext>
            </a:extLst>
          </p:cNvPr>
          <p:cNvSpPr txBox="1"/>
          <p:nvPr/>
        </p:nvSpPr>
        <p:spPr>
          <a:xfrm>
            <a:off x="631371" y="311045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光子的发射和吸收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ldLvl="0" animBg="1"/>
      <p:bldP spid="9221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/>
          <p:nvPr/>
        </p:nvSpPr>
        <p:spPr>
          <a:xfrm>
            <a:off x="4223174" y="2182544"/>
            <a:ext cx="5396841" cy="1322468"/>
          </a:xfrm>
          <a:prstGeom prst="rect">
            <a:avLst/>
          </a:prstGeom>
          <a:noFill/>
          <a:ln w="381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defTabSz="1219170"/>
            <a:endParaRPr lang="zh-CN" altLang="zh-CN" sz="13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sp>
        <p:nvSpPr>
          <p:cNvPr id="11266" name="Text Box 3"/>
          <p:cNvSpPr txBox="1"/>
          <p:nvPr/>
        </p:nvSpPr>
        <p:spPr>
          <a:xfrm>
            <a:off x="717056" y="1151077"/>
            <a:ext cx="10801844" cy="94381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defTabSz="1219170">
              <a:lnSpc>
                <a:spcPct val="110000"/>
              </a:lnSpc>
              <a:spcBef>
                <a:spcPct val="20000"/>
              </a:spcBef>
              <a:spcAft>
                <a:spcPct val="20000"/>
              </a:spcAft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玻尔从上述假设出发，利用库仑定律和牛顿运动定律，计算出了氢的电子可能的轨道半径和对应的能量．</a:t>
            </a:r>
          </a:p>
        </p:txBody>
      </p:sp>
      <p:sp>
        <p:nvSpPr>
          <p:cNvPr id="11267" name="Rectangle 4"/>
          <p:cNvSpPr/>
          <p:nvPr/>
        </p:nvSpPr>
        <p:spPr>
          <a:xfrm>
            <a:off x="7871744" y="2654300"/>
            <a:ext cx="3192497" cy="372110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 defTabSz="1219170"/>
            <a:endParaRPr lang="zh-CN" altLang="zh-CN" sz="2393" kern="0" dirty="0">
              <a:solidFill>
                <a:sysClr val="windowText" lastClr="000000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Arial" panose="020B0604020202020204"/>
              <a:sym typeface="Arial" panose="020B0604020202020204" pitchFamily="34" charset="0"/>
            </a:endParaRPr>
          </a:p>
        </p:txBody>
      </p:sp>
      <p:pic>
        <p:nvPicPr>
          <p:cNvPr id="11268" name="Picture 5" descr="3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5265" y="2654300"/>
            <a:ext cx="3506210" cy="3721100"/>
          </a:xfrm>
          <a:prstGeom prst="rect">
            <a:avLst/>
          </a:prstGeom>
          <a:noFill/>
          <a:ln w="76200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1694019" y="3349885"/>
            <a:ext cx="532083" cy="193899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1219170" fontAlgn="base">
              <a:spcBef>
                <a:spcPct val="50000"/>
              </a:spcBef>
              <a:spcAft>
                <a:spcPct val="0"/>
              </a:spcAft>
              <a:buNone/>
              <a:defRPr/>
            </a:pPr>
            <a:r>
              <a:rPr lang="zh-CN" altLang="en-US" sz="2400" b="1" dirty="0">
                <a:ea typeface="思源黑体 CN Regular" panose="020B0500000000000000" pitchFamily="34" charset="-122"/>
                <a:cs typeface="Helvetica"/>
                <a:sym typeface="Arial" panose="020B0604020202020204" pitchFamily="34" charset="0"/>
              </a:rPr>
              <a:t>氢原子能级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159577"/>
              </p:ext>
            </p:extLst>
          </p:nvPr>
        </p:nvGraphicFramePr>
        <p:xfrm>
          <a:off x="8460899" y="2781415"/>
          <a:ext cx="1478940" cy="671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20700" imgH="241300" progId="Equation.3">
                  <p:embed/>
                </p:oleObj>
              </mc:Choice>
              <mc:Fallback>
                <p:oleObj r:id="rId3" imgW="520700" imgH="241300" progId="Equation.3">
                  <p:embed/>
                  <p:pic>
                    <p:nvPicPr>
                      <p:cNvPr id="25607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60899" y="2781415"/>
                        <a:ext cx="1478940" cy="67121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2470631"/>
              </p:ext>
            </p:extLst>
          </p:nvPr>
        </p:nvGraphicFramePr>
        <p:xfrm>
          <a:off x="8324686" y="4154222"/>
          <a:ext cx="2109250" cy="1349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977900" imgH="634365" progId="Equation.3">
                  <p:embed/>
                </p:oleObj>
              </mc:Choice>
              <mc:Fallback>
                <p:oleObj r:id="rId5" imgW="977900" imgH="634365" progId="Equation.3">
                  <p:embed/>
                  <p:pic>
                    <p:nvPicPr>
                      <p:cNvPr id="25608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24686" y="4154222"/>
                        <a:ext cx="2109250" cy="1349328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389649"/>
              </p:ext>
            </p:extLst>
          </p:nvPr>
        </p:nvGraphicFramePr>
        <p:xfrm>
          <a:off x="8530926" y="5591204"/>
          <a:ext cx="1956478" cy="562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7" imgW="698500" imgH="203200" progId="Equation.3">
                  <p:embed/>
                </p:oleObj>
              </mc:Choice>
              <mc:Fallback>
                <p:oleObj r:id="rId7" imgW="698500" imgH="203200" progId="Equation.3">
                  <p:embed/>
                  <p:pic>
                    <p:nvPicPr>
                      <p:cNvPr id="25609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30926" y="5591204"/>
                        <a:ext cx="1956478" cy="5627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1" name="Rectangle 11"/>
          <p:cNvSpPr/>
          <p:nvPr/>
        </p:nvSpPr>
        <p:spPr>
          <a:xfrm>
            <a:off x="8268361" y="3569799"/>
            <a:ext cx="2247240" cy="523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defTabSz="1219170"/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(r</a:t>
            </a:r>
            <a:r>
              <a:rPr lang="en-US" altLang="zh-CN" sz="20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1</a:t>
            </a:r>
            <a:r>
              <a:rPr lang="en-US" altLang="zh-CN" sz="2800" kern="0" dirty="0">
                <a:solidFill>
                  <a:sysClr val="windowText" lastClr="0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Arial" panose="020B0604020202020204"/>
                <a:sym typeface="Arial" panose="020B0604020202020204" pitchFamily="34" charset="0"/>
              </a:rPr>
              <a:t>=0.053nm)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A709FF8-2A42-403C-B619-64ABE77DDEAF}"/>
              </a:ext>
            </a:extLst>
          </p:cNvPr>
          <p:cNvSpPr txBox="1"/>
          <p:nvPr/>
        </p:nvSpPr>
        <p:spPr>
          <a:xfrm>
            <a:off x="631371" y="311045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光子的发射和吸收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/>
          <p:nvPr/>
        </p:nvSpPr>
        <p:spPr>
          <a:xfrm>
            <a:off x="631371" y="1679144"/>
            <a:ext cx="10887529" cy="463830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457189" indent="-457189" defTabSz="1219170">
              <a:lnSpc>
                <a:spcPct val="200000"/>
              </a:lnSpc>
              <a:spcBef>
                <a:spcPct val="20000"/>
              </a:spcBef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巴尔末公式有正整数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出现，这里我们也用正整数</a:t>
            </a:r>
            <a:r>
              <a:rPr lang="en-US" altLang="zh-CN" sz="2400" i="1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n</a:t>
            </a: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来标志氢原子的能级。它们之间是否有某种关系？</a:t>
            </a:r>
          </a:p>
          <a:p>
            <a:pPr marL="457189" indent="-457189" defTabSz="1219170">
              <a:lnSpc>
                <a:spcPct val="200000"/>
              </a:lnSpc>
              <a:spcBef>
                <a:spcPct val="20000"/>
              </a:spcBef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气体导电发光机理是什么？</a:t>
            </a:r>
          </a:p>
          <a:p>
            <a:pPr marL="457189" indent="-457189" defTabSz="1219170">
              <a:lnSpc>
                <a:spcPct val="200000"/>
              </a:lnSpc>
              <a:spcBef>
                <a:spcPct val="20000"/>
              </a:spcBef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原子光谱为什么是线状光谱？</a:t>
            </a:r>
          </a:p>
          <a:p>
            <a:pPr marL="457189" indent="-457189" defTabSz="1219170">
              <a:lnSpc>
                <a:spcPct val="200000"/>
              </a:lnSpc>
              <a:spcBef>
                <a:spcPct val="20000"/>
              </a:spcBef>
              <a:buClr>
                <a:srgbClr val="333399"/>
              </a:buClr>
              <a:buFont typeface="Wingdings" panose="05000000000000000000" pitchFamily="2" charset="2"/>
              <a:buChar char="Ø"/>
            </a:pPr>
            <a:r>
              <a:rPr lang="zh-CN" altLang="en-US" sz="2400" kern="0" dirty="0">
                <a:latin typeface="Arial" panose="020B0604020202020204" pitchFamily="34" charset="0"/>
                <a:ea typeface="思源黑体 CN Regular" panose="020B0500000000000000" pitchFamily="34" charset="-122"/>
                <a:cs typeface="Times New Roman" panose="02020603050405020304" charset="0"/>
                <a:sym typeface="Arial" panose="020B0604020202020204" pitchFamily="34" charset="0"/>
              </a:rPr>
              <a:t>不同元素的原子为什么具有不同的特征谱线？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C272C715-F1AE-4207-BB09-AD3ADB6A8CBD}"/>
              </a:ext>
            </a:extLst>
          </p:cNvPr>
          <p:cNvSpPr txBox="1"/>
          <p:nvPr/>
        </p:nvSpPr>
        <p:spPr>
          <a:xfrm>
            <a:off x="631371" y="311045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【</a:t>
            </a:r>
            <a:r>
              <a:rPr lang="zh-CN" altLang="en-US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小组讨论</a:t>
            </a:r>
            <a:r>
              <a:rPr lang="en-US" altLang="zh-CN" sz="3200" dirty="0">
                <a:solidFill>
                  <a:prstClr val="black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1117</Words>
  <Application>Microsoft Office PowerPoint</Application>
  <PresentationFormat>宽屏</PresentationFormat>
  <Paragraphs>148</Paragraphs>
  <Slides>17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27" baseType="lpstr">
      <vt:lpstr>FandolFang R</vt:lpstr>
      <vt:lpstr>思源黑体 CN Light</vt:lpstr>
      <vt:lpstr>Arial</vt:lpstr>
      <vt:lpstr>Calibri</vt:lpstr>
      <vt:lpstr>Calibri Light</vt:lpstr>
      <vt:lpstr>Wingdings</vt:lpstr>
      <vt:lpstr>办公资源网：www.bangongziyuan.com</vt:lpstr>
      <vt:lpstr>Microsoft 公式 3.0</vt:lpstr>
      <vt:lpstr>Flash.Movie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轨道与能级相对应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天 下</cp:lastModifiedBy>
  <cp:revision>5</cp:revision>
  <dcterms:created xsi:type="dcterms:W3CDTF">2020-05-23T08:16:33Z</dcterms:created>
  <dcterms:modified xsi:type="dcterms:W3CDTF">2021-01-09T09:47:40Z</dcterms:modified>
</cp:coreProperties>
</file>