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9" r:id="rId2"/>
    <p:sldId id="291" r:id="rId3"/>
    <p:sldId id="602" r:id="rId4"/>
    <p:sldId id="603" r:id="rId5"/>
    <p:sldId id="604" r:id="rId6"/>
    <p:sldId id="605" r:id="rId7"/>
    <p:sldId id="606" r:id="rId8"/>
    <p:sldId id="608" r:id="rId9"/>
    <p:sldId id="609" r:id="rId10"/>
    <p:sldId id="610" r:id="rId11"/>
    <p:sldId id="611" r:id="rId12"/>
    <p:sldId id="613" r:id="rId13"/>
    <p:sldId id="614" r:id="rId14"/>
    <p:sldId id="615" r:id="rId15"/>
    <p:sldId id="612" r:id="rId16"/>
    <p:sldId id="287" r:id="rId17"/>
    <p:sldId id="290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63" userDrawn="1">
          <p15:clr>
            <a:srgbClr val="A4A3A4"/>
          </p15:clr>
        </p15:guide>
        <p15:guide id="6" orient="horz" pos="731" userDrawn="1">
          <p15:clr>
            <a:srgbClr val="A4A3A4"/>
          </p15:clr>
        </p15:guide>
        <p15:guide id="7" orient="horz" pos="3928" userDrawn="1">
          <p15:clr>
            <a:srgbClr val="A4A3A4"/>
          </p15:clr>
        </p15:guide>
        <p15:guide id="8" orient="horz" pos="38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>
        <p:guide orient="horz" pos="2288"/>
        <p:guide pos="3817"/>
        <p:guide pos="416"/>
        <p:guide pos="7256"/>
        <p:guide orient="horz" pos="663"/>
        <p:guide orient="horz" pos="731"/>
        <p:guide orient="horz" pos="3928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1DE27C5-8BB3-4388-8105-31F2371D6E50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345F5F1-6F3D-4FB2-B8C6-1852309B06B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250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45F5F1-6F3D-4FB2-B8C6-1852309B06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95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45F5F1-6F3D-4FB2-B8C6-1852309B06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04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Grp="1"/>
          </p:cNvSpPr>
          <p:nvPr>
            <p:ph type="pic" sz="quarter" idx="12"/>
          </p:nvPr>
        </p:nvSpPr>
        <p:spPr>
          <a:xfrm>
            <a:off x="5900400" y="1"/>
            <a:ext cx="6291600" cy="6858000"/>
          </a:xfrm>
          <a:custGeom>
            <a:avLst/>
            <a:gdLst>
              <a:gd name="connsiteX0" fmla="*/ 6118386 w 6291600"/>
              <a:gd name="connsiteY0" fmla="*/ 0 h 6858000"/>
              <a:gd name="connsiteX1" fmla="*/ 6291600 w 6291600"/>
              <a:gd name="connsiteY1" fmla="*/ 0 h 6858000"/>
              <a:gd name="connsiteX2" fmla="*/ 6291600 w 6291600"/>
              <a:gd name="connsiteY2" fmla="*/ 3392137 h 6858000"/>
              <a:gd name="connsiteX3" fmla="*/ 6291600 w 6291600"/>
              <a:gd name="connsiteY3" fmla="*/ 6830638 h 6858000"/>
              <a:gd name="connsiteX4" fmla="*/ 2875936 w 6291600"/>
              <a:gd name="connsiteY4" fmla="*/ 3412659 h 6858000"/>
              <a:gd name="connsiteX5" fmla="*/ 6118386 w 6291600"/>
              <a:gd name="connsiteY5" fmla="*/ 0 h 6858000"/>
              <a:gd name="connsiteX6" fmla="*/ 2239090 w 6291600"/>
              <a:gd name="connsiteY6" fmla="*/ 0 h 6858000"/>
              <a:gd name="connsiteX7" fmla="*/ 4992176 w 6291600"/>
              <a:gd name="connsiteY7" fmla="*/ 0 h 6858000"/>
              <a:gd name="connsiteX8" fmla="*/ 2642481 w 6291600"/>
              <a:gd name="connsiteY8" fmla="*/ 3412659 h 6858000"/>
              <a:gd name="connsiteX9" fmla="*/ 5078780 w 6291600"/>
              <a:gd name="connsiteY9" fmla="*/ 6858000 h 6858000"/>
              <a:gd name="connsiteX10" fmla="*/ 2266439 w 6291600"/>
              <a:gd name="connsiteY10" fmla="*/ 6858000 h 6858000"/>
              <a:gd name="connsiteX11" fmla="*/ 994732 w 6291600"/>
              <a:gd name="connsiteY11" fmla="*/ 3412659 h 6858000"/>
              <a:gd name="connsiteX12" fmla="*/ 2239090 w 6291600"/>
              <a:gd name="connsiteY12" fmla="*/ 0 h 6858000"/>
              <a:gd name="connsiteX13" fmla="*/ 990794 w 6291600"/>
              <a:gd name="connsiteY13" fmla="*/ 0 h 6858000"/>
              <a:gd name="connsiteX14" fmla="*/ 1930681 w 6291600"/>
              <a:gd name="connsiteY14" fmla="*/ 0 h 6858000"/>
              <a:gd name="connsiteX15" fmla="*/ 755253 w 6291600"/>
              <a:gd name="connsiteY15" fmla="*/ 3412659 h 6858000"/>
              <a:gd name="connsiteX16" fmla="*/ 1956515 w 6291600"/>
              <a:gd name="connsiteY16" fmla="*/ 6858000 h 6858000"/>
              <a:gd name="connsiteX17" fmla="*/ 1039422 w 6291600"/>
              <a:gd name="connsiteY17" fmla="*/ 6858000 h 6858000"/>
              <a:gd name="connsiteX18" fmla="*/ 0 w 6291600"/>
              <a:gd name="connsiteY18" fmla="*/ 3392137 h 6858000"/>
              <a:gd name="connsiteX19" fmla="*/ 990794 w 6291600"/>
              <a:gd name="connsiteY19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91600" h="6858000">
                <a:moveTo>
                  <a:pt x="6118386" y="0"/>
                </a:moveTo>
                <a:lnTo>
                  <a:pt x="6291600" y="0"/>
                </a:lnTo>
                <a:lnTo>
                  <a:pt x="6291600" y="3392137"/>
                </a:lnTo>
                <a:lnTo>
                  <a:pt x="6291600" y="6830638"/>
                </a:lnTo>
                <a:cubicBezTo>
                  <a:pt x="4405236" y="6830638"/>
                  <a:pt x="2875936" y="5300642"/>
                  <a:pt x="2875936" y="3412659"/>
                </a:cubicBezTo>
                <a:cubicBezTo>
                  <a:pt x="2875936" y="1583960"/>
                  <a:pt x="4312551" y="90447"/>
                  <a:pt x="6118386" y="0"/>
                </a:cubicBezTo>
                <a:close/>
                <a:moveTo>
                  <a:pt x="2239090" y="0"/>
                </a:moveTo>
                <a:lnTo>
                  <a:pt x="4992176" y="0"/>
                </a:lnTo>
                <a:cubicBezTo>
                  <a:pt x="3617912" y="524440"/>
                  <a:pt x="2642481" y="1854541"/>
                  <a:pt x="2642481" y="3412659"/>
                </a:cubicBezTo>
                <a:cubicBezTo>
                  <a:pt x="2642481" y="5004220"/>
                  <a:pt x="3659695" y="6357882"/>
                  <a:pt x="5078780" y="6858000"/>
                </a:cubicBezTo>
                <a:lnTo>
                  <a:pt x="2266439" y="6858000"/>
                </a:lnTo>
                <a:cubicBezTo>
                  <a:pt x="1473331" y="5931490"/>
                  <a:pt x="994732" y="4728319"/>
                  <a:pt x="994732" y="3412659"/>
                </a:cubicBezTo>
                <a:cubicBezTo>
                  <a:pt x="994732" y="2112960"/>
                  <a:pt x="1462696" y="921950"/>
                  <a:pt x="2239090" y="0"/>
                </a:cubicBezTo>
                <a:close/>
                <a:moveTo>
                  <a:pt x="990794" y="0"/>
                </a:moveTo>
                <a:lnTo>
                  <a:pt x="1930681" y="0"/>
                </a:lnTo>
                <a:cubicBezTo>
                  <a:pt x="1194424" y="940952"/>
                  <a:pt x="755253" y="2125121"/>
                  <a:pt x="755253" y="3412659"/>
                </a:cubicBezTo>
                <a:cubicBezTo>
                  <a:pt x="755253" y="4715398"/>
                  <a:pt x="1204301" y="5912489"/>
                  <a:pt x="1956515" y="6858000"/>
                </a:cubicBezTo>
                <a:lnTo>
                  <a:pt x="1039422" y="6858000"/>
                </a:lnTo>
                <a:cubicBezTo>
                  <a:pt x="382185" y="5863845"/>
                  <a:pt x="0" y="4672835"/>
                  <a:pt x="0" y="3392137"/>
                </a:cubicBezTo>
                <a:cubicBezTo>
                  <a:pt x="0" y="2142603"/>
                  <a:pt x="363190" y="978954"/>
                  <a:pt x="99079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474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箭头: V 形 5">
            <a:extLst>
              <a:ext uri="{FF2B5EF4-FFF2-40B4-BE49-F238E27FC236}">
                <a16:creationId xmlns:a16="http://schemas.microsoft.com/office/drawing/2014/main" id="{74983B8F-A951-4BE7-80DF-3FA7CF103C2D}"/>
              </a:ext>
            </a:extLst>
          </p:cNvPr>
          <p:cNvSpPr/>
          <p:nvPr userDrawn="1"/>
        </p:nvSpPr>
        <p:spPr>
          <a:xfrm>
            <a:off x="431800" y="254000"/>
            <a:ext cx="596900" cy="596900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7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08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4B4C-4347-4945-B134-372DCE16832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4A9C-D560-4996-A6D5-39CFF5B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8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844BF988-3978-4961-AF36-4613FFCF2E26}"/>
              </a:ext>
            </a:extLst>
          </p:cNvPr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rgbClr val="3E538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3-5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12" name="图片占位符 11">
            <a:extLst>
              <a:ext uri="{FF2B5EF4-FFF2-40B4-BE49-F238E27FC236}">
                <a16:creationId xmlns:a16="http://schemas.microsoft.com/office/drawing/2014/main" id="{7B4ECA01-9A6F-4AFF-A804-8A0959CBA6E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9" r="19469"/>
          <a:stretch>
            <a:fillRect/>
          </a:stretch>
        </p:blipFill>
        <p:spPr/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F375A0-711B-4641-A7A4-36B856BDF4E6}"/>
              </a:ext>
            </a:extLst>
          </p:cNvPr>
          <p:cNvGrpSpPr/>
          <p:nvPr/>
        </p:nvGrpSpPr>
        <p:grpSpPr>
          <a:xfrm>
            <a:off x="528302" y="2491133"/>
            <a:ext cx="5846818" cy="2234429"/>
            <a:chOff x="6147269" y="2966968"/>
            <a:chExt cx="5112385" cy="1953756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B47BD91E-C887-4966-97E4-8598387582AF}"/>
                </a:ext>
              </a:extLst>
            </p:cNvPr>
            <p:cNvGrpSpPr/>
            <p:nvPr/>
          </p:nvGrpSpPr>
          <p:grpSpPr>
            <a:xfrm>
              <a:off x="6147269" y="3456054"/>
              <a:ext cx="5033250" cy="1464670"/>
              <a:chOff x="-4714868" y="2235119"/>
              <a:chExt cx="5033250" cy="1464670"/>
            </a:xfrm>
          </p:grpSpPr>
          <p:sp>
            <p:nvSpPr>
              <p:cNvPr id="21" name="矩形: 圆角 20">
                <a:extLst>
                  <a:ext uri="{FF2B5EF4-FFF2-40B4-BE49-F238E27FC236}">
                    <a16:creationId xmlns:a16="http://schemas.microsoft.com/office/drawing/2014/main" id="{F6800EC2-59AA-42A6-BDB1-FBCE40D75840}"/>
                  </a:ext>
                </a:extLst>
              </p:cNvPr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0E7D6738-AA99-474D-BC34-5FA2B94F0A75}"/>
                  </a:ext>
                </a:extLst>
              </p:cNvPr>
              <p:cNvGrpSpPr/>
              <p:nvPr/>
            </p:nvGrpSpPr>
            <p:grpSpPr>
              <a:xfrm>
                <a:off x="-4714868" y="2235119"/>
                <a:ext cx="5033250" cy="866552"/>
                <a:chOff x="-4714868" y="2235119"/>
                <a:chExt cx="5033250" cy="866552"/>
              </a:xfrm>
            </p:grpSpPr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271C813C-410F-4665-AA1F-21241C6B8B03}"/>
                    </a:ext>
                  </a:extLst>
                </p:cNvPr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>
                  <a:extLst>
                    <a:ext uri="{FF2B5EF4-FFF2-40B4-BE49-F238E27FC236}">
                      <a16:creationId xmlns:a16="http://schemas.microsoft.com/office/drawing/2014/main" id="{85A31A48-57E0-4DD5-9427-2EB684029C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文本占位符 19">
                  <a:extLst>
                    <a:ext uri="{FF2B5EF4-FFF2-40B4-BE49-F238E27FC236}">
                      <a16:creationId xmlns:a16="http://schemas.microsoft.com/office/drawing/2014/main" id="{53C0B508-D434-4AD9-905F-A57F9E243570}"/>
                    </a:ext>
                  </a:extLst>
                </p:cNvPr>
                <p:cNvSpPr txBox="1"/>
                <p:nvPr/>
              </p:nvSpPr>
              <p:spPr>
                <a:xfrm>
                  <a:off x="-4708756" y="2235119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6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36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2</a:t>
                  </a:r>
                  <a:r>
                    <a:rPr lang="zh-CN" altLang="en-US" sz="36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放射性元素的衰变</a:t>
                  </a:r>
                </a:p>
              </p:txBody>
            </p:sp>
          </p:grpSp>
        </p:grpSp>
        <p:sp>
          <p:nvSpPr>
            <p:cNvPr id="20" name="文本占位符 20">
              <a:extLst>
                <a:ext uri="{FF2B5EF4-FFF2-40B4-BE49-F238E27FC236}">
                  <a16:creationId xmlns:a16="http://schemas.microsoft.com/office/drawing/2014/main" id="{0C086DCE-3CA4-43B8-AA4F-60D7D0B9D8D2}"/>
                </a:ext>
              </a:extLst>
            </p:cNvPr>
            <p:cNvSpPr txBox="1"/>
            <p:nvPr/>
          </p:nvSpPr>
          <p:spPr>
            <a:xfrm>
              <a:off x="6147269" y="296696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19</a:t>
              </a: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原子核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630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7409"/>
          <p:cNvSpPr txBox="1"/>
          <p:nvPr/>
        </p:nvSpPr>
        <p:spPr>
          <a:xfrm>
            <a:off x="660400" y="1160463"/>
            <a:ext cx="10858500" cy="14636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【典例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】碘131的半衰期约为8天，若某药物含有质量为m的碘131，经过32天后，该药物中碘131的含量大约还有(　　)</a:t>
            </a:r>
          </a:p>
        </p:txBody>
      </p:sp>
      <p:sp>
        <p:nvSpPr>
          <p:cNvPr id="17411" name="文本框 17410"/>
          <p:cNvSpPr txBox="1"/>
          <p:nvPr/>
        </p:nvSpPr>
        <p:spPr>
          <a:xfrm>
            <a:off x="5606748" y="2153075"/>
            <a:ext cx="620607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en-US" altLang="zh-CN" sz="2793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</a:p>
        </p:txBody>
      </p:sp>
      <p:graphicFrame>
        <p:nvGraphicFramePr>
          <p:cNvPr id="16388" name="对象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144051"/>
              </p:ext>
            </p:extLst>
          </p:nvPr>
        </p:nvGraphicFramePr>
        <p:xfrm>
          <a:off x="1486353" y="3429000"/>
          <a:ext cx="11188099" cy="189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29360" imgH="808932" progId="Word.Document.8">
                  <p:embed/>
                </p:oleObj>
              </mc:Choice>
              <mc:Fallback>
                <p:oleObj name="Document" r:id="rId2" imgW="5229360" imgH="808932" progId="Word.Document.8">
                  <p:embed/>
                  <p:pic>
                    <p:nvPicPr>
                      <p:cNvPr id="16388" name="对象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86353" y="3429000"/>
                        <a:ext cx="11188099" cy="189774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B134D8C8-A5B6-45B5-99BE-46F5FE2A50DC}"/>
              </a:ext>
            </a:extLst>
          </p:cNvPr>
          <p:cNvSpPr txBox="1"/>
          <p:nvPr/>
        </p:nvSpPr>
        <p:spPr>
          <a:xfrm>
            <a:off x="1094014" y="2802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/>
          </p:cNvSpPr>
          <p:nvPr>
            <p:ph idx="4294967295"/>
          </p:nvPr>
        </p:nvSpPr>
        <p:spPr>
          <a:xfrm>
            <a:off x="660400" y="1401763"/>
            <a:ext cx="10858500" cy="4549775"/>
          </a:xfrm>
          <a:prstGeom prst="rect">
            <a:avLst/>
          </a:prstGeom>
          <a:noFill/>
          <a:ln w="9525">
            <a:noFill/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考古学家确定古木年代的方法是用放射性同位素作为“时钟”，来测量漫长的时间，这叫做放射性同位素鉴年法。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人们利用地壳岩石中存在的微量的放射性元素的衰变规律，测定地球的年龄为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46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亿年。地壳有一部漫长的演变历史，一部不断变化、不断发展的历史。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测年技术，</a:t>
            </a:r>
            <a:r>
              <a:rPr lang="en-US" altLang="zh-CN" sz="240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是具有放射性的碳的同位素，  能够自发的进行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β 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衰变，变成氮。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86BCDA4-8250-4975-B4CF-4EE95C026C65}"/>
              </a:ext>
            </a:extLst>
          </p:cNvPr>
          <p:cNvSpPr txBox="1"/>
          <p:nvPr/>
        </p:nvSpPr>
        <p:spPr>
          <a:xfrm>
            <a:off x="1094014" y="2802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三、应用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26625"/>
          <p:cNvSpPr/>
          <p:nvPr/>
        </p:nvSpPr>
        <p:spPr>
          <a:xfrm>
            <a:off x="914643" y="1160463"/>
            <a:ext cx="10604257" cy="523104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ts val="5067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【典例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】．核电站核泄漏的污染物中含有碘131和铯137.碘131的半衰期约为8天，会释放β射线；铯137是铯133的同位素，半衰期约为30年，发生衰变时会辐射γ射线。下列说法正确的是(　　)</a:t>
            </a:r>
          </a:p>
          <a:p>
            <a:pPr defTabSz="1219170">
              <a:lnSpc>
                <a:spcPts val="5067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A．碘131释放的β射线由氦核组成</a:t>
            </a:r>
          </a:p>
          <a:p>
            <a:pPr defTabSz="1219170">
              <a:lnSpc>
                <a:spcPts val="5067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B．铯137衰变时辐射出的γ光子能量小于可见光光子能量</a:t>
            </a:r>
          </a:p>
          <a:p>
            <a:pPr defTabSz="1219170">
              <a:lnSpc>
                <a:spcPts val="5067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C．与铯137相比，碘131衰变更慢</a:t>
            </a:r>
          </a:p>
          <a:p>
            <a:pPr defTabSz="1219170">
              <a:lnSpc>
                <a:spcPts val="5067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D．铯133和铯137含有相同的质子数</a:t>
            </a:r>
          </a:p>
          <a:p>
            <a:pPr defTabSz="1219170">
              <a:lnSpc>
                <a:spcPts val="5067"/>
              </a:lnSpc>
            </a:pP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26627" name="文本框 26626"/>
          <p:cNvSpPr txBox="1"/>
          <p:nvPr/>
        </p:nvSpPr>
        <p:spPr>
          <a:xfrm>
            <a:off x="5451687" y="2611967"/>
            <a:ext cx="644313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en-US" altLang="zh-CN" sz="2793" b="1" i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4F24E9A-5D19-4F14-8C33-4A53D34010F7}"/>
              </a:ext>
            </a:extLst>
          </p:cNvPr>
          <p:cNvSpPr txBox="1"/>
          <p:nvPr/>
        </p:nvSpPr>
        <p:spPr>
          <a:xfrm>
            <a:off x="1094014" y="2802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27649"/>
          <p:cNvSpPr txBox="1"/>
          <p:nvPr/>
        </p:nvSpPr>
        <p:spPr>
          <a:xfrm>
            <a:off x="660400" y="917154"/>
            <a:ext cx="9982889" cy="601523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ts val="5333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典例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4】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C发生放射性衰变成为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N，半衰期约5 700年。已知植物存活期间，其体内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C与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12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C的比例不变；生命活动结束后，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C的比例持续减小。现通过测量得知，某古木样品中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C的比例正好是现代植物所制样品的二分之一。下列说法正确的是(　　)</a:t>
            </a:r>
          </a:p>
          <a:p>
            <a:pPr marL="457189" indent="-457189" defTabSz="1219170">
              <a:lnSpc>
                <a:spcPts val="5333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A．该古木的年代距今约5 700年</a:t>
            </a:r>
          </a:p>
          <a:p>
            <a:pPr marL="457189" indent="-457189" defTabSz="1219170">
              <a:lnSpc>
                <a:spcPts val="5333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B．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12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C、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13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C、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C具有相同的中子数</a:t>
            </a:r>
          </a:p>
          <a:p>
            <a:pPr marL="457189" indent="-457189" defTabSz="1219170">
              <a:lnSpc>
                <a:spcPts val="5333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C．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C衰变为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N的过程中放出β射线</a:t>
            </a:r>
          </a:p>
          <a:p>
            <a:pPr marL="457189" indent="-457189" defTabSz="1219170">
              <a:lnSpc>
                <a:spcPts val="5333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D．增加样品测量环境的压强将加速</a:t>
            </a:r>
            <a:r>
              <a:rPr lang="zh-CN" altLang="en-US" sz="24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C的衰变</a:t>
            </a:r>
          </a:p>
          <a:p>
            <a:pPr marL="457189" indent="-457189" defTabSz="1219170">
              <a:lnSpc>
                <a:spcPct val="150000"/>
              </a:lnSpc>
            </a:pP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27651" name="文本框 27650"/>
          <p:cNvSpPr txBox="1"/>
          <p:nvPr/>
        </p:nvSpPr>
        <p:spPr>
          <a:xfrm>
            <a:off x="5061010" y="3133027"/>
            <a:ext cx="842433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AC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88C4B48-98D8-4CD7-9B48-FD966A44C1C2}"/>
              </a:ext>
            </a:extLst>
          </p:cNvPr>
          <p:cNvSpPr txBox="1"/>
          <p:nvPr/>
        </p:nvSpPr>
        <p:spPr>
          <a:xfrm>
            <a:off x="1094014" y="2802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2"/>
          <p:cNvSpPr txBox="1"/>
          <p:nvPr/>
        </p:nvSpPr>
        <p:spPr>
          <a:xfrm>
            <a:off x="856343" y="1332341"/>
            <a:ext cx="10755267" cy="4418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【典例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（多选）下列说法中正确的是(　　  )</a:t>
            </a:r>
          </a:p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A．卢瑟福的α粒子散射实验揭示了原子核有复杂的结构</a:t>
            </a:r>
          </a:p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B．        衰变成          要经过6次α衰变和4次β衰变</a:t>
            </a:r>
          </a:p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C．β衰变中产生的β射线实际上是原子的核外电子挣脱</a:t>
            </a:r>
          </a:p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原子核的束缚而形成的</a:t>
            </a:r>
          </a:p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D．升高放射性物质的温度，不可缩短其半衰期</a:t>
            </a:r>
          </a:p>
        </p:txBody>
      </p:sp>
      <p:sp>
        <p:nvSpPr>
          <p:cNvPr id="28675" name="Text Box 6"/>
          <p:cNvSpPr txBox="1"/>
          <p:nvPr/>
        </p:nvSpPr>
        <p:spPr>
          <a:xfrm>
            <a:off x="6233976" y="1572661"/>
            <a:ext cx="1363463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en-US" altLang="zh-CN" sz="2793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对象 1">
                <a:hlinkClick r:id="" action="ppaction://ole?verb=0"/>
              </p:cNvPr>
              <p:cNvSpPr txBox="1"/>
              <p:nvPr/>
            </p:nvSpPr>
            <p:spPr>
              <a:xfrm>
                <a:off x="1371851" y="3075689"/>
                <a:ext cx="720845" cy="432001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232</m:t>
                          </m:r>
                        </m:sup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507" name="对象 1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851" y="3075689"/>
                <a:ext cx="720845" cy="432001"/>
              </a:xfrm>
              <a:prstGeom prst="rect">
                <a:avLst/>
              </a:prstGeom>
              <a:blipFill>
                <a:blip r:embed="rId2"/>
                <a:stretch>
                  <a:fillRect r="-4237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08" name="对象 2">
            <a:hlinkClick r:id="" action="ppaction://ole?verb=0"/>
          </p:cNvPr>
          <p:cNvSpPr txBox="1"/>
          <p:nvPr/>
        </p:nvSpPr>
        <p:spPr>
          <a:xfrm>
            <a:off x="5639930" y="3321317"/>
            <a:ext cx="912143" cy="215367"/>
          </a:xfrm>
          <a:prstGeom prst="rect">
            <a:avLst/>
          </a:prstGeom>
          <a:noFill/>
          <a:ln w="38100">
            <a:noFill/>
            <a:miter/>
          </a:ln>
        </p:spPr>
        <p:txBody>
          <a:bodyPr>
            <a:normAutofit fontScale="55000" lnSpcReduction="20000"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9" name="对象 3">
                <a:hlinkClick r:id="" action="ppaction://ole?verb=0"/>
              </p:cNvPr>
              <p:cNvSpPr txBox="1"/>
              <p:nvPr/>
            </p:nvSpPr>
            <p:spPr>
              <a:xfrm>
                <a:off x="3142949" y="3094341"/>
                <a:ext cx="623931" cy="395895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82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208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sPre>
                      <m:r>
                        <m:rPr>
                          <m:sty m:val="p"/>
                        </m:rP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509" name="对象 3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949" y="3094341"/>
                <a:ext cx="623931" cy="395895"/>
              </a:xfrm>
              <a:prstGeom prst="rect">
                <a:avLst/>
              </a:prstGeom>
              <a:blipFill>
                <a:blip r:embed="rId3"/>
                <a:stretch>
                  <a:fillRect r="-18627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3E51F3CC-895A-4245-8DDD-90CBD9D2AABE}"/>
              </a:ext>
            </a:extLst>
          </p:cNvPr>
          <p:cNvSpPr txBox="1"/>
          <p:nvPr/>
        </p:nvSpPr>
        <p:spPr>
          <a:xfrm>
            <a:off x="1094014" y="2802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/>
          <p:nvPr/>
        </p:nvSpPr>
        <p:spPr>
          <a:xfrm>
            <a:off x="3782390" y="2083778"/>
            <a:ext cx="157724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种类：</a:t>
            </a:r>
          </a:p>
        </p:txBody>
      </p:sp>
      <p:sp>
        <p:nvSpPr>
          <p:cNvPr id="25603" name="Text Box 3"/>
          <p:cNvSpPr txBox="1"/>
          <p:nvPr/>
        </p:nvSpPr>
        <p:spPr>
          <a:xfrm>
            <a:off x="3828314" y="5661086"/>
            <a:ext cx="206023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公式：</a:t>
            </a:r>
          </a:p>
        </p:txBody>
      </p:sp>
      <p:sp>
        <p:nvSpPr>
          <p:cNvPr id="25604" name="Text Box 3"/>
          <p:cNvSpPr txBox="1"/>
          <p:nvPr/>
        </p:nvSpPr>
        <p:spPr>
          <a:xfrm>
            <a:off x="3806144" y="4726774"/>
            <a:ext cx="180528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定义：</a:t>
            </a:r>
          </a:p>
        </p:txBody>
      </p:sp>
      <p:sp>
        <p:nvSpPr>
          <p:cNvPr id="25605" name="Text Box 3"/>
          <p:cNvSpPr txBox="1"/>
          <p:nvPr/>
        </p:nvSpPr>
        <p:spPr>
          <a:xfrm>
            <a:off x="3782390" y="1244481"/>
            <a:ext cx="172135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定义：</a:t>
            </a:r>
          </a:p>
        </p:txBody>
      </p:sp>
      <p:sp>
        <p:nvSpPr>
          <p:cNvPr id="25606" name="Text Box 3"/>
          <p:cNvSpPr txBox="1"/>
          <p:nvPr/>
        </p:nvSpPr>
        <p:spPr>
          <a:xfrm>
            <a:off x="3806143" y="3744954"/>
            <a:ext cx="177044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意义：</a:t>
            </a:r>
          </a:p>
        </p:txBody>
      </p:sp>
      <p:sp>
        <p:nvSpPr>
          <p:cNvPr id="18438" name="左大括号 16"/>
          <p:cNvSpPr/>
          <p:nvPr/>
        </p:nvSpPr>
        <p:spPr>
          <a:xfrm>
            <a:off x="2298575" y="2082195"/>
            <a:ext cx="256540" cy="3437952"/>
          </a:xfrm>
          <a:prstGeom prst="leftBrace">
            <a:avLst>
              <a:gd name="adj1" fmla="val 15634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>
              <a:spcBef>
                <a:spcPct val="50000"/>
              </a:spcBef>
            </a:pPr>
            <a:endParaRPr lang="zh-CN" altLang="en-US" sz="2400" b="1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5608" name="左大括号 17"/>
          <p:cNvSpPr/>
          <p:nvPr/>
        </p:nvSpPr>
        <p:spPr>
          <a:xfrm>
            <a:off x="3639869" y="4047418"/>
            <a:ext cx="196364" cy="1914549"/>
          </a:xfrm>
          <a:prstGeom prst="leftBrace">
            <a:avLst>
              <a:gd name="adj1" fmla="val 17017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>
              <a:spcBef>
                <a:spcPct val="50000"/>
              </a:spcBef>
            </a:pPr>
            <a:endParaRPr lang="zh-CN" altLang="en-US" sz="2400" b="1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5609" name="左大括号 18"/>
          <p:cNvSpPr/>
          <p:nvPr/>
        </p:nvSpPr>
        <p:spPr>
          <a:xfrm>
            <a:off x="3639869" y="1656212"/>
            <a:ext cx="215367" cy="1371380"/>
          </a:xfrm>
          <a:prstGeom prst="leftBrace">
            <a:avLst>
              <a:gd name="adj1" fmla="val 8254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>
              <a:spcBef>
                <a:spcPct val="50000"/>
              </a:spcBef>
            </a:pPr>
            <a:endParaRPr lang="zh-CN" altLang="en-US" sz="2400" b="1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5611" name="Text Box 3"/>
          <p:cNvSpPr txBox="1"/>
          <p:nvPr/>
        </p:nvSpPr>
        <p:spPr>
          <a:xfrm>
            <a:off x="4765793" y="3624602"/>
            <a:ext cx="525431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表示放射性元素衰变快慢的物理量</a:t>
            </a:r>
          </a:p>
        </p:txBody>
      </p:sp>
      <p:sp>
        <p:nvSpPr>
          <p:cNvPr id="25612" name="Text Box 3"/>
          <p:cNvSpPr txBox="1"/>
          <p:nvPr/>
        </p:nvSpPr>
        <p:spPr>
          <a:xfrm>
            <a:off x="4749958" y="4612757"/>
            <a:ext cx="5718309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放射性元素的原子核有半数发生衰变所需的时间</a:t>
            </a:r>
          </a:p>
        </p:txBody>
      </p:sp>
      <p:sp>
        <p:nvSpPr>
          <p:cNvPr id="18443" name="Text Box 3"/>
          <p:cNvSpPr txBox="1"/>
          <p:nvPr/>
        </p:nvSpPr>
        <p:spPr>
          <a:xfrm>
            <a:off x="2494939" y="1888947"/>
            <a:ext cx="1260529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2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原子核的衰变</a:t>
            </a:r>
            <a:endParaRPr lang="zh-CN" altLang="en-US" sz="2400" b="1" i="1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8444" name="Text Box 4"/>
          <p:cNvSpPr txBox="1"/>
          <p:nvPr/>
        </p:nvSpPr>
        <p:spPr>
          <a:xfrm>
            <a:off x="2588371" y="4726774"/>
            <a:ext cx="119402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2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半衰期</a:t>
            </a:r>
          </a:p>
        </p:txBody>
      </p:sp>
      <p:sp>
        <p:nvSpPr>
          <p:cNvPr id="18445" name="文本框 25618"/>
          <p:cNvSpPr txBox="1"/>
          <p:nvPr/>
        </p:nvSpPr>
        <p:spPr>
          <a:xfrm>
            <a:off x="1744577" y="1163718"/>
            <a:ext cx="553998" cy="461930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放射性元素的衰变</a:t>
            </a:r>
          </a:p>
        </p:txBody>
      </p:sp>
      <p:sp>
        <p:nvSpPr>
          <p:cNvPr id="25633" name="Text Box 3"/>
          <p:cNvSpPr txBox="1"/>
          <p:nvPr/>
        </p:nvSpPr>
        <p:spPr>
          <a:xfrm>
            <a:off x="3836233" y="2702958"/>
            <a:ext cx="182745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规律：</a:t>
            </a:r>
          </a:p>
        </p:txBody>
      </p:sp>
      <p:sp>
        <p:nvSpPr>
          <p:cNvPr id="25634" name="Text Box 3"/>
          <p:cNvSpPr txBox="1"/>
          <p:nvPr/>
        </p:nvSpPr>
        <p:spPr>
          <a:xfrm>
            <a:off x="4780045" y="2682372"/>
            <a:ext cx="5694555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原子核发生衰变时，衰变前后的电荷数和质量数都守恒。</a:t>
            </a:r>
          </a:p>
        </p:txBody>
      </p:sp>
      <p:sp>
        <p:nvSpPr>
          <p:cNvPr id="91139" name="Text Box 3"/>
          <p:cNvSpPr txBox="1"/>
          <p:nvPr/>
        </p:nvSpPr>
        <p:spPr>
          <a:xfrm>
            <a:off x="4711951" y="1160552"/>
            <a:ext cx="5876667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原子核放出α粒子或β粒子转变为新核的变化叫做原子核的衰变 </a:t>
            </a:r>
          </a:p>
        </p:txBody>
      </p:sp>
      <p:sp>
        <p:nvSpPr>
          <p:cNvPr id="91140" name="Text Box 4"/>
          <p:cNvSpPr txBox="1"/>
          <p:nvPr/>
        </p:nvSpPr>
        <p:spPr>
          <a:xfrm>
            <a:off x="4775295" y="2022020"/>
            <a:ext cx="603819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α衰变、β衰变</a:t>
            </a: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238" name="Object 6"/>
              <p:cNvSpPr txBox="1"/>
              <p:nvPr/>
            </p:nvSpPr>
            <p:spPr>
              <a:xfrm>
                <a:off x="5031835" y="5554986"/>
                <a:ext cx="4534877" cy="1085301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zh-CN" alt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zh-CN" alt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zh-CN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zh-CN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den>
                          </m:f>
                        </m:sup>
                      </m:sSup>
                      <m:r>
                        <a:rPr lang="zh-CN" alt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zh-CN" alt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zh-CN" alt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zh-CN" alt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zh-CN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zh-CN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5238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35" y="5554986"/>
                <a:ext cx="4534877" cy="10853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63B68E2E-B7CC-4D81-A717-A7B24AD4F431}"/>
              </a:ext>
            </a:extLst>
          </p:cNvPr>
          <p:cNvSpPr txBox="1"/>
          <p:nvPr/>
        </p:nvSpPr>
        <p:spPr>
          <a:xfrm>
            <a:off x="1094014" y="2802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05" grpId="0"/>
      <p:bldP spid="25606" grpId="0"/>
      <p:bldP spid="25608" grpId="0" bldLvl="0" animBg="1"/>
      <p:bldP spid="25609" grpId="0" bldLvl="0" animBg="1"/>
      <p:bldP spid="25611" grpId="0"/>
      <p:bldP spid="25612" grpId="0"/>
      <p:bldP spid="25633" grpId="0"/>
      <p:bldP spid="25634" grpId="0"/>
      <p:bldP spid="91139" grpId="0"/>
      <p:bldP spid="91140" grpId="0"/>
      <p:bldP spid="952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844BF988-3978-4961-AF36-4613FFCF2E26}"/>
              </a:ext>
            </a:extLst>
          </p:cNvPr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rgbClr val="3E538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3-5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12" name="图片占位符 11">
            <a:extLst>
              <a:ext uri="{FF2B5EF4-FFF2-40B4-BE49-F238E27FC236}">
                <a16:creationId xmlns:a16="http://schemas.microsoft.com/office/drawing/2014/main" id="{9C92CFAF-AF06-4E00-A79C-DA3712FBD20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9" r="19469"/>
          <a:stretch>
            <a:fillRect/>
          </a:stretch>
        </p:blipFill>
        <p:spPr/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8909E329-3479-40BF-AAC0-A5F35CAF13EA}"/>
              </a:ext>
            </a:extLst>
          </p:cNvPr>
          <p:cNvGrpSpPr/>
          <p:nvPr/>
        </p:nvGrpSpPr>
        <p:grpSpPr>
          <a:xfrm>
            <a:off x="528302" y="2350802"/>
            <a:ext cx="5846818" cy="2374759"/>
            <a:chOff x="6147269" y="2844265"/>
            <a:chExt cx="5112385" cy="2076459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744448D9-A0B5-4C7F-8B55-C057DF77C714}"/>
                </a:ext>
              </a:extLst>
            </p:cNvPr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0">
                <a:extLst>
                  <a:ext uri="{FF2B5EF4-FFF2-40B4-BE49-F238E27FC236}">
                    <a16:creationId xmlns:a16="http://schemas.microsoft.com/office/drawing/2014/main" id="{854DCA80-D35C-4C4A-9C3D-A5FEE490EAE8}"/>
                  </a:ext>
                </a:extLst>
              </p:cNvPr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05E300B3-13BF-479D-A651-A808CCC48DAC}"/>
                  </a:ext>
                </a:extLst>
              </p:cNvPr>
              <p:cNvGrpSpPr/>
              <p:nvPr/>
            </p:nvGrpSpPr>
            <p:grpSpPr>
              <a:xfrm>
                <a:off x="-4714868" y="2110674"/>
                <a:ext cx="5033250" cy="990997"/>
                <a:chOff x="-4714868" y="2110674"/>
                <a:chExt cx="5033250" cy="990997"/>
              </a:xfrm>
            </p:grpSpPr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3BF890A6-30AA-42C8-8830-7938E45F6CC0}"/>
                    </a:ext>
                  </a:extLst>
                </p:cNvPr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>
                  <a:extLst>
                    <a:ext uri="{FF2B5EF4-FFF2-40B4-BE49-F238E27FC236}">
                      <a16:creationId xmlns:a16="http://schemas.microsoft.com/office/drawing/2014/main" id="{8E51DAD5-111B-4F5B-998E-F1B3AAA0ED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文本占位符 19">
                  <a:extLst>
                    <a:ext uri="{FF2B5EF4-FFF2-40B4-BE49-F238E27FC236}">
                      <a16:creationId xmlns:a16="http://schemas.microsoft.com/office/drawing/2014/main" id="{DDD98126-1139-4EA1-B0A6-2C992B6BD999}"/>
                    </a:ext>
                  </a:extLst>
                </p:cNvPr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20" name="文本占位符 20">
              <a:extLst>
                <a:ext uri="{FF2B5EF4-FFF2-40B4-BE49-F238E27FC236}">
                  <a16:creationId xmlns:a16="http://schemas.microsoft.com/office/drawing/2014/main" id="{1E963991-A0BC-4D90-A1E8-B697F8A46920}"/>
                </a:ext>
              </a:extLst>
            </p:cNvPr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19</a:t>
              </a: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原子核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717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DBEF9B8D-07A5-4610-9E62-8F3C7BA0F8F2}"/>
              </a:ext>
            </a:extLst>
          </p:cNvPr>
          <p:cNvSpPr txBox="1"/>
          <p:nvPr/>
        </p:nvSpPr>
        <p:spPr>
          <a:xfrm>
            <a:off x="1094014" y="2802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课堂引入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882210A-E0B1-462D-8737-9A1C31796D30}"/>
              </a:ext>
            </a:extLst>
          </p:cNvPr>
          <p:cNvSpPr/>
          <p:nvPr/>
        </p:nvSpPr>
        <p:spPr>
          <a:xfrm>
            <a:off x="767034" y="2921000"/>
            <a:ext cx="10657932" cy="246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2011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年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3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月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11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日，日本福岛第一核电站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1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号反应堆所在建筑物爆炸后，日本政府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13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日承认，在大地震中受损的福岛第一核电站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2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号机组可能正在发生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"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事故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"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，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2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号机组的高温核燃料正在发生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"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泄漏事故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"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。该核电站的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3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号机组反应堆面临遭遇外部氢气爆炸风险。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2011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年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3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月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13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日，共有</a:t>
            </a: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21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万人正紧急疏散到安全地带。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8E061B4-72D6-4571-A5BE-B3443AB3CBF0}"/>
              </a:ext>
            </a:extLst>
          </p:cNvPr>
          <p:cNvSpPr/>
          <p:nvPr/>
        </p:nvSpPr>
        <p:spPr>
          <a:xfrm>
            <a:off x="767034" y="1805501"/>
            <a:ext cx="10657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</a:rPr>
              <a:t>日本核泄漏事件</a:t>
            </a:r>
          </a:p>
        </p:txBody>
      </p:sp>
    </p:spTree>
    <p:extLst>
      <p:ext uri="{BB962C8B-B14F-4D97-AF65-F5344CB8AC3E}">
        <p14:creationId xmlns:p14="http://schemas.microsoft.com/office/powerpoint/2010/main" val="181123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/>
          <p:cNvSpPr txBox="1"/>
          <p:nvPr/>
        </p:nvSpPr>
        <p:spPr>
          <a:xfrm>
            <a:off x="1094014" y="2168614"/>
            <a:ext cx="9129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原子核放出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α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粒子或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β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粒子转变为新核的变化叫做原子核的衰变 </a:t>
            </a:r>
          </a:p>
        </p:txBody>
      </p:sp>
      <p:sp>
        <p:nvSpPr>
          <p:cNvPr id="91140" name="Text Box 4"/>
          <p:cNvSpPr txBox="1"/>
          <p:nvPr/>
        </p:nvSpPr>
        <p:spPr>
          <a:xfrm>
            <a:off x="1094014" y="3465207"/>
            <a:ext cx="809596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α衰变：放出α粒子的衰变，如</a:t>
            </a:r>
            <a:r>
              <a:rPr lang="zh-CN" altLang="en-US" sz="32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1141" name="Text Box 5"/>
          <p:cNvSpPr txBox="1"/>
          <p:nvPr/>
        </p:nvSpPr>
        <p:spPr>
          <a:xfrm>
            <a:off x="1094014" y="4884910"/>
            <a:ext cx="869885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2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β衰变：放出β粒子的衰变，如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142" name="Object 6"/>
              <p:cNvSpPr txBox="1"/>
              <p:nvPr/>
            </p:nvSpPr>
            <p:spPr>
              <a:xfrm>
                <a:off x="3813175" y="4158985"/>
                <a:ext cx="4565650" cy="884237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/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92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238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234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𝑇h</m:t>
                      </m:r>
                      <m:sSubSup>
                        <m:sSub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𝐻𝑒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1142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175" y="4158985"/>
                <a:ext cx="4565650" cy="8842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143" name="Object 7"/>
              <p:cNvSpPr txBox="1"/>
              <p:nvPr/>
            </p:nvSpPr>
            <p:spPr>
              <a:xfrm>
                <a:off x="3725382" y="5585522"/>
                <a:ext cx="4839421" cy="886805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/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234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𝑇h</m:t>
                      </m:r>
                      <m:sSubSup>
                        <m:sSub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91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234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𝑃𝑎</m:t>
                      </m:r>
                      <m:sSubSup>
                        <m:sSub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1143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82" y="5585522"/>
                <a:ext cx="4839421" cy="886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144" name="Rectangle 8"/>
          <p:cNvSpPr/>
          <p:nvPr/>
        </p:nvSpPr>
        <p:spPr>
          <a:xfrm>
            <a:off x="660400" y="1367322"/>
            <a:ext cx="1388522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1.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定义：</a:t>
            </a:r>
          </a:p>
        </p:txBody>
      </p:sp>
      <p:sp>
        <p:nvSpPr>
          <p:cNvPr id="91145" name="Rectangle 9"/>
          <p:cNvSpPr/>
          <p:nvPr/>
        </p:nvSpPr>
        <p:spPr>
          <a:xfrm>
            <a:off x="660400" y="2894539"/>
            <a:ext cx="1388522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2.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种类：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22AD82E-DBC3-4652-A06C-828D91A69EF6}"/>
              </a:ext>
            </a:extLst>
          </p:cNvPr>
          <p:cNvSpPr txBox="1"/>
          <p:nvPr/>
        </p:nvSpPr>
        <p:spPr>
          <a:xfrm>
            <a:off x="1094014" y="28020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一、原子核的衰变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  <p:bldP spid="91141" grpId="0"/>
      <p:bldP spid="91142" grpId="0"/>
      <p:bldP spid="91143" grpId="0"/>
      <p:bldP spid="91144" grpId="0"/>
      <p:bldP spid="91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14338"/>
          <p:cNvSpPr txBox="1"/>
          <p:nvPr/>
        </p:nvSpPr>
        <p:spPr>
          <a:xfrm>
            <a:off x="826347" y="2052786"/>
            <a:ext cx="9137227" cy="349499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(1)α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衰变、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β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衰变指的是原子核发生的什么样的变化？</a:t>
            </a:r>
          </a:p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原子核内，除了质子和中子外，还有没有其他粒子，比如电子？</a:t>
            </a:r>
          </a:p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(3)α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衰变、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β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衰变的实质到底是什么？</a:t>
            </a:r>
          </a:p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(4)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原子核衰变的规律是什么？</a:t>
            </a:r>
          </a:p>
        </p:txBody>
      </p:sp>
      <p:sp>
        <p:nvSpPr>
          <p:cNvPr id="9218" name="文本框 14339"/>
          <p:cNvSpPr txBox="1"/>
          <p:nvPr/>
        </p:nvSpPr>
        <p:spPr>
          <a:xfrm>
            <a:off x="589484" y="1310218"/>
            <a:ext cx="384968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【</a:t>
            </a:r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小组讨论</a:t>
            </a:r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】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D619A18-69ED-499C-B862-70227CBB126A}"/>
              </a:ext>
            </a:extLst>
          </p:cNvPr>
          <p:cNvSpPr txBox="1"/>
          <p:nvPr/>
        </p:nvSpPr>
        <p:spPr>
          <a:xfrm>
            <a:off x="1094014" y="28020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一、原子核的衰变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/>
          <p:nvPr/>
        </p:nvSpPr>
        <p:spPr>
          <a:xfrm>
            <a:off x="693632" y="1125538"/>
            <a:ext cx="4408688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3. 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原子核衰变的本质</a:t>
            </a: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3187" name="Text Box 3"/>
          <p:cNvSpPr txBox="1"/>
          <p:nvPr/>
        </p:nvSpPr>
        <p:spPr>
          <a:xfrm>
            <a:off x="1360382" y="2468033"/>
            <a:ext cx="966982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α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衰变：原子核内两个质子和两个中子结合成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α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粒  子放出。 </a:t>
            </a:r>
          </a:p>
        </p:txBody>
      </p:sp>
      <p:sp>
        <p:nvSpPr>
          <p:cNvPr id="93188" name="Text Box 4"/>
          <p:cNvSpPr txBox="1"/>
          <p:nvPr/>
        </p:nvSpPr>
        <p:spPr>
          <a:xfrm>
            <a:off x="1360383" y="3632200"/>
            <a:ext cx="913616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kern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β衰变</a:t>
            </a:r>
            <a:r>
              <a:rPr lang="en-US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：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原子核内的一个中子变成质子， 同时放出一个电子。</a:t>
            </a:r>
          </a:p>
        </p:txBody>
      </p:sp>
      <p:sp>
        <p:nvSpPr>
          <p:cNvPr id="93189" name="Text Box 5"/>
          <p:cNvSpPr txBox="1"/>
          <p:nvPr/>
        </p:nvSpPr>
        <p:spPr>
          <a:xfrm>
            <a:off x="1360383" y="4796367"/>
            <a:ext cx="826812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170">
              <a:spcBef>
                <a:spcPct val="50000"/>
              </a:spcBef>
            </a:pPr>
            <a:r>
              <a:rPr lang="en-US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γ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射线的产生：</a:t>
            </a:r>
            <a:r>
              <a:rPr lang="en-US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γ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射线经常是伴随着</a:t>
            </a:r>
            <a:r>
              <a:rPr lang="en-US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α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射线和</a:t>
            </a:r>
            <a:r>
              <a:rPr lang="en-US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β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射线产生的。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C60EE63-A0F2-4B80-BD7B-5C24EB0B330F}"/>
              </a:ext>
            </a:extLst>
          </p:cNvPr>
          <p:cNvSpPr txBox="1"/>
          <p:nvPr/>
        </p:nvSpPr>
        <p:spPr>
          <a:xfrm>
            <a:off x="1094014" y="28020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一、原子核的衰变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/>
          <p:nvPr/>
        </p:nvSpPr>
        <p:spPr>
          <a:xfrm>
            <a:off x="2290312" y="1224903"/>
            <a:ext cx="10017801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原子核发生衰变时，衰变前后的电荷数和质量数都守恒。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2163" name="Text Box 3"/>
          <p:cNvSpPr txBox="1"/>
          <p:nvPr/>
        </p:nvSpPr>
        <p:spPr>
          <a:xfrm>
            <a:off x="2729654" y="2175087"/>
            <a:ext cx="1455420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α</a:t>
            </a:r>
            <a:r>
              <a:rPr lang="zh-CN" altLang="en-US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衰变：</a:t>
            </a:r>
            <a:r>
              <a:rPr lang="zh-CN" altLang="en-US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2729653" y="3170767"/>
            <a:ext cx="1456267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b="1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β</a:t>
            </a:r>
            <a:r>
              <a:rPr lang="zh-CN" altLang="en-US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衰变：</a:t>
            </a:r>
            <a:r>
              <a:rPr lang="zh-CN" altLang="en-US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65" name="Object 5"/>
              <p:cNvSpPr txBox="1"/>
              <p:nvPr/>
            </p:nvSpPr>
            <p:spPr>
              <a:xfrm>
                <a:off x="4025709" y="2106468"/>
                <a:ext cx="4707984" cy="848799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/>
                        <m:sub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sSubSup>
                        <m:sSubSupPr>
                          <m:ctrlP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sSubSup>
                        <m:sSubSupPr>
                          <m:ctrlP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𝐻𝑒</m:t>
                      </m:r>
                    </m:oMath>
                  </m:oMathPara>
                </a14:m>
                <a:endParaRPr lang="zh-CN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16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709" y="2106468"/>
                <a:ext cx="4707984" cy="8487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166" name="Object 6"/>
              <p:cNvSpPr txBox="1"/>
              <p:nvPr/>
            </p:nvSpPr>
            <p:spPr>
              <a:xfrm>
                <a:off x="4025709" y="3093038"/>
                <a:ext cx="4649392" cy="863051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/>
                        <m:sub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sSubSup>
                        <m:sSubSupPr>
                          <m:ctrlP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sSubSup>
                        <m:sSubSupPr>
                          <m:ctrlP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zh-CN" alt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zh-CN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16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709" y="3093038"/>
                <a:ext cx="4649392" cy="8630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67" name="Text Box 7"/>
          <p:cNvSpPr txBox="1"/>
          <p:nvPr/>
        </p:nvSpPr>
        <p:spPr>
          <a:xfrm>
            <a:off x="1204686" y="5314094"/>
            <a:ext cx="94509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17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质量数守恒指衰变前后核子的总数不变，并不是质量不变！</a:t>
            </a:r>
          </a:p>
        </p:txBody>
      </p:sp>
      <p:sp>
        <p:nvSpPr>
          <p:cNvPr id="11271" name="Rectangle 8"/>
          <p:cNvSpPr/>
          <p:nvPr/>
        </p:nvSpPr>
        <p:spPr>
          <a:xfrm>
            <a:off x="834029" y="1258966"/>
            <a:ext cx="161935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4．规律：</a:t>
            </a:r>
          </a:p>
        </p:txBody>
      </p:sp>
      <p:grpSp>
        <p:nvGrpSpPr>
          <p:cNvPr id="11272" name="组合 10261"/>
          <p:cNvGrpSpPr/>
          <p:nvPr/>
        </p:nvGrpSpPr>
        <p:grpSpPr>
          <a:xfrm>
            <a:off x="1018964" y="3809261"/>
            <a:ext cx="2438400" cy="996213"/>
            <a:chOff x="104" y="-81"/>
            <a:chExt cx="1583" cy="763"/>
          </a:xfrm>
        </p:grpSpPr>
        <p:grpSp>
          <p:nvGrpSpPr>
            <p:cNvPr id="11273" name="组合 10262"/>
            <p:cNvGrpSpPr/>
            <p:nvPr/>
          </p:nvGrpSpPr>
          <p:grpSpPr>
            <a:xfrm>
              <a:off x="539" y="147"/>
              <a:ext cx="1148" cy="535"/>
              <a:chOff x="-32" y="3"/>
              <a:chExt cx="1056" cy="569"/>
            </a:xfrm>
          </p:grpSpPr>
          <p:pic>
            <p:nvPicPr>
              <p:cNvPr id="11274" name="图片 10263" descr="DRAW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2" y="3"/>
                <a:ext cx="1056" cy="569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</p:pic>
          <p:sp>
            <p:nvSpPr>
              <p:cNvPr id="11275" name="文本框 10264"/>
              <p:cNvSpPr txBox="1"/>
              <p:nvPr/>
            </p:nvSpPr>
            <p:spPr>
              <a:xfrm>
                <a:off x="77" y="57"/>
                <a:ext cx="838" cy="4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170"/>
                <a:r>
                  <a:rPr lang="zh-CN" altLang="en-US" sz="2793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Arial" panose="020B0604020202020204"/>
                    <a:sym typeface="Arial" panose="020B0604020202020204" pitchFamily="34" charset="0"/>
                  </a:rPr>
                  <a:t>  注意</a:t>
                </a:r>
              </a:p>
            </p:txBody>
          </p:sp>
        </p:grpSp>
        <p:pic>
          <p:nvPicPr>
            <p:cNvPr id="11276" name="图片 10265" descr="illusticon209429s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4" y="-81"/>
              <a:ext cx="736" cy="76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145B5643-B363-473C-9397-2479A16305FF}"/>
              </a:ext>
            </a:extLst>
          </p:cNvPr>
          <p:cNvSpPr txBox="1"/>
          <p:nvPr/>
        </p:nvSpPr>
        <p:spPr>
          <a:xfrm>
            <a:off x="1094014" y="28020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一、原子核的衰变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6385"/>
          <p:cNvSpPr txBox="1"/>
          <p:nvPr/>
        </p:nvSpPr>
        <p:spPr>
          <a:xfrm>
            <a:off x="666909" y="1344070"/>
            <a:ext cx="8663767" cy="66800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【典例</a:t>
            </a:r>
            <a:r>
              <a:rPr lang="en-US" altLang="zh-CN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en-US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下列核反应方程中，属于α衰变的是(　　)</a:t>
            </a:r>
          </a:p>
        </p:txBody>
      </p:sp>
      <p:graphicFrame>
        <p:nvGraphicFramePr>
          <p:cNvPr id="12291" name="对象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271622"/>
              </p:ext>
            </p:extLst>
          </p:nvPr>
        </p:nvGraphicFramePr>
        <p:xfrm>
          <a:off x="989521" y="2844411"/>
          <a:ext cx="12183814" cy="2001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29360" imgH="742390" progId="Word.Document.12">
                  <p:embed/>
                </p:oleObj>
              </mc:Choice>
              <mc:Fallback>
                <p:oleObj name="Document" r:id="rId2" imgW="5229360" imgH="742390" progId="Word.Document.12">
                  <p:embed/>
                  <p:pic>
                    <p:nvPicPr>
                      <p:cNvPr id="12291" name="对象 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9521" y="2844411"/>
                        <a:ext cx="12183814" cy="200151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文本框 2"/>
          <p:cNvSpPr txBox="1"/>
          <p:nvPr/>
        </p:nvSpPr>
        <p:spPr>
          <a:xfrm>
            <a:off x="8416276" y="1387612"/>
            <a:ext cx="598593" cy="65986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793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84AE710-EE4D-4202-9472-A08100F1AE0C}"/>
              </a:ext>
            </a:extLst>
          </p:cNvPr>
          <p:cNvSpPr txBox="1"/>
          <p:nvPr/>
        </p:nvSpPr>
        <p:spPr>
          <a:xfrm>
            <a:off x="1094014" y="2802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3314"/>
          <p:cNvSpPr txBox="1"/>
          <p:nvPr/>
        </p:nvSpPr>
        <p:spPr>
          <a:xfrm>
            <a:off x="5090427" y="4903314"/>
            <a:ext cx="4879011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endParaRPr lang="zh-CN" altLang="en-US" sz="2793" b="1" kern="0" dirty="0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95236" name="Text Box 4"/>
          <p:cNvSpPr txBox="1"/>
          <p:nvPr/>
        </p:nvSpPr>
        <p:spPr>
          <a:xfrm>
            <a:off x="695993" y="2780532"/>
            <a:ext cx="828529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1219170">
              <a:spcBef>
                <a:spcPct val="50000"/>
              </a:spcBef>
            </a:pPr>
            <a:r>
              <a:rPr lang="en-US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定义：放射性元素的原子核有半数发生衰变所需的时间。  </a:t>
            </a:r>
          </a:p>
        </p:txBody>
      </p:sp>
      <p:sp>
        <p:nvSpPr>
          <p:cNvPr id="95237" name="Text Box 5"/>
          <p:cNvSpPr txBox="1"/>
          <p:nvPr/>
        </p:nvSpPr>
        <p:spPr>
          <a:xfrm>
            <a:off x="768838" y="3897058"/>
            <a:ext cx="349654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公式：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238" name="Object 6"/>
              <p:cNvSpPr txBox="1"/>
              <p:nvPr/>
            </p:nvSpPr>
            <p:spPr>
              <a:xfrm>
                <a:off x="1998443" y="3642621"/>
                <a:ext cx="4917017" cy="1127509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5238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443" y="3642621"/>
                <a:ext cx="4917017" cy="11275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235" name="Text Box 3"/>
          <p:cNvSpPr txBox="1"/>
          <p:nvPr/>
        </p:nvSpPr>
        <p:spPr>
          <a:xfrm>
            <a:off x="695993" y="1602450"/>
            <a:ext cx="9273445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1.意义： 表示放射性元素衰变快慢的物理量。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D911B09-2BF3-4C5E-B5DD-52BBB57EE426}"/>
              </a:ext>
            </a:extLst>
          </p:cNvPr>
          <p:cNvSpPr txBox="1"/>
          <p:nvPr/>
        </p:nvSpPr>
        <p:spPr>
          <a:xfrm>
            <a:off x="1094014" y="280202"/>
            <a:ext cx="2759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二、半衰期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/>
      <p:bldP spid="95237" grpId="0"/>
      <p:bldP spid="95238" grpId="0"/>
      <p:bldP spid="952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/>
        </p:nvSpPr>
        <p:spPr>
          <a:xfrm>
            <a:off x="660400" y="2732552"/>
            <a:ext cx="10858500" cy="3272109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不同的放射性元素，半衰期不同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lang="en-US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半衰期的长短是由原子核内部本身的因素决定的，与原子所处的物理、化学状态无关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(3)“</a:t>
            </a:r>
            <a:r>
              <a:rPr lang="en-US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单个的微观事件是不可预测的”，所以，半衰期是一个统计规律，只对大量的原子核才适用，对少数原子核是不适用的</a:t>
            </a:r>
          </a:p>
        </p:txBody>
      </p:sp>
      <p:grpSp>
        <p:nvGrpSpPr>
          <p:cNvPr id="15362" name="组合 10261"/>
          <p:cNvGrpSpPr/>
          <p:nvPr/>
        </p:nvGrpSpPr>
        <p:grpSpPr>
          <a:xfrm>
            <a:off x="912827" y="1128910"/>
            <a:ext cx="2682585" cy="1035662"/>
            <a:chOff x="104" y="-81"/>
            <a:chExt cx="1619" cy="763"/>
          </a:xfrm>
        </p:grpSpPr>
        <p:grpSp>
          <p:nvGrpSpPr>
            <p:cNvPr id="15363" name="组合 10262"/>
            <p:cNvGrpSpPr/>
            <p:nvPr/>
          </p:nvGrpSpPr>
          <p:grpSpPr>
            <a:xfrm>
              <a:off x="574" y="145"/>
              <a:ext cx="1149" cy="535"/>
              <a:chOff x="0" y="0"/>
              <a:chExt cx="1056" cy="569"/>
            </a:xfrm>
          </p:grpSpPr>
          <p:pic>
            <p:nvPicPr>
              <p:cNvPr id="15364" name="图片 10263" descr="DRAW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1056" cy="569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</p:pic>
          <p:sp>
            <p:nvSpPr>
              <p:cNvPr id="15365" name="文本框 10264"/>
              <p:cNvSpPr txBox="1"/>
              <p:nvPr/>
            </p:nvSpPr>
            <p:spPr>
              <a:xfrm>
                <a:off x="109" y="80"/>
                <a:ext cx="838" cy="4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170"/>
                <a:r>
                  <a:rPr lang="zh-CN" altLang="en-US" sz="2793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Arial" panose="020B0604020202020204"/>
                    <a:sym typeface="Arial" panose="020B0604020202020204" pitchFamily="34" charset="0"/>
                  </a:rPr>
                  <a:t>  注意</a:t>
                </a:r>
              </a:p>
            </p:txBody>
          </p:sp>
        </p:grpSp>
        <p:pic>
          <p:nvPicPr>
            <p:cNvPr id="15366" name="图片 10265" descr="illusticon209429s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4" y="-81"/>
              <a:ext cx="767" cy="76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0BA63306-25EC-451B-A30B-A727F3BBCBD6}"/>
              </a:ext>
            </a:extLst>
          </p:cNvPr>
          <p:cNvSpPr txBox="1"/>
          <p:nvPr/>
        </p:nvSpPr>
        <p:spPr>
          <a:xfrm>
            <a:off x="1094014" y="280202"/>
            <a:ext cx="2759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二、半衰期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Custom 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9D313"/>
      </a:accent1>
      <a:accent2>
        <a:srgbClr val="11111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1249</Words>
  <Application>Microsoft Office PowerPoint</Application>
  <PresentationFormat>宽屏</PresentationFormat>
  <Paragraphs>109</Paragraphs>
  <Slides>17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FandolFang R</vt:lpstr>
      <vt:lpstr>思源黑体 CN Light</vt:lpstr>
      <vt:lpstr>Arial</vt:lpstr>
      <vt:lpstr>Calibri</vt:lpstr>
      <vt:lpstr>Calibri Light</vt:lpstr>
      <vt:lpstr>Cambria Math</vt:lpstr>
      <vt:lpstr>办公资源网：www.bangongziyuan.com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4</cp:revision>
  <dcterms:created xsi:type="dcterms:W3CDTF">2020-05-23T08:45:29Z</dcterms:created>
  <dcterms:modified xsi:type="dcterms:W3CDTF">2021-01-09T09:47:45Z</dcterms:modified>
</cp:coreProperties>
</file>