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3" r:id="rId2"/>
    <p:sldId id="265" r:id="rId3"/>
    <p:sldId id="545" r:id="rId4"/>
    <p:sldId id="54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3" r:id="rId20"/>
    <p:sldId id="565" r:id="rId21"/>
    <p:sldId id="566" r:id="rId22"/>
    <p:sldId id="567" r:id="rId23"/>
    <p:sldId id="569" r:id="rId24"/>
    <p:sldId id="570" r:id="rId25"/>
    <p:sldId id="571" r:id="rId26"/>
    <p:sldId id="572" r:id="rId27"/>
    <p:sldId id="264" r:id="rId28"/>
    <p:sldId id="28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63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6" y="114"/>
      </p:cViewPr>
      <p:guideLst>
        <p:guide orient="horz" pos="2273"/>
        <p:guide pos="3863"/>
        <p:guide pos="393"/>
        <p:guide pos="7256"/>
        <p:guide orient="horz" pos="663"/>
        <p:guide orient="horz" pos="4292"/>
        <p:guide orient="horz"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CD3B078-132B-454D-8049-254AC561F8AC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2F0CB5B-59B1-48B3-BE7E-EF9949F3479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950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CB5B-59B1-48B3-BE7E-EF9949F3479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73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CB5B-59B1-48B3-BE7E-EF9949F3479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47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CB5B-59B1-48B3-BE7E-EF9949F3479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04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1880881-786E-413B-BF24-6363B527C8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5345" y="-724011"/>
            <a:ext cx="2644687" cy="3067839"/>
          </a:xfrm>
          <a:custGeom>
            <a:avLst/>
            <a:gdLst>
              <a:gd name="connsiteX0" fmla="*/ 1322344 w 2644687"/>
              <a:gd name="connsiteY0" fmla="*/ 0 h 3067839"/>
              <a:gd name="connsiteX1" fmla="*/ 2644687 w 2644687"/>
              <a:gd name="connsiteY1" fmla="*/ 661172 h 3067839"/>
              <a:gd name="connsiteX2" fmla="*/ 2644687 w 2644687"/>
              <a:gd name="connsiteY2" fmla="*/ 2406667 h 3067839"/>
              <a:gd name="connsiteX3" fmla="*/ 1322344 w 2644687"/>
              <a:gd name="connsiteY3" fmla="*/ 3067839 h 3067839"/>
              <a:gd name="connsiteX4" fmla="*/ 0 w 2644687"/>
              <a:gd name="connsiteY4" fmla="*/ 2406667 h 3067839"/>
              <a:gd name="connsiteX5" fmla="*/ 0 w 2644687"/>
              <a:gd name="connsiteY5" fmla="*/ 661172 h 306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687" h="3067839">
                <a:moveTo>
                  <a:pt x="1322344" y="0"/>
                </a:moveTo>
                <a:lnTo>
                  <a:pt x="2644687" y="661172"/>
                </a:lnTo>
                <a:lnTo>
                  <a:pt x="2644687" y="2406667"/>
                </a:lnTo>
                <a:lnTo>
                  <a:pt x="1322344" y="3067839"/>
                </a:lnTo>
                <a:lnTo>
                  <a:pt x="0" y="2406667"/>
                </a:lnTo>
                <a:lnTo>
                  <a:pt x="0" y="6611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4E7DF-BD23-4DAA-9315-3BEAF03ABC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7689" y="1917147"/>
            <a:ext cx="2644687" cy="3067839"/>
          </a:xfrm>
          <a:custGeom>
            <a:avLst/>
            <a:gdLst>
              <a:gd name="connsiteX0" fmla="*/ 1322344 w 2644687"/>
              <a:gd name="connsiteY0" fmla="*/ 0 h 3067839"/>
              <a:gd name="connsiteX1" fmla="*/ 2644687 w 2644687"/>
              <a:gd name="connsiteY1" fmla="*/ 661172 h 3067839"/>
              <a:gd name="connsiteX2" fmla="*/ 2644687 w 2644687"/>
              <a:gd name="connsiteY2" fmla="*/ 2406667 h 3067839"/>
              <a:gd name="connsiteX3" fmla="*/ 1322344 w 2644687"/>
              <a:gd name="connsiteY3" fmla="*/ 3067839 h 3067839"/>
              <a:gd name="connsiteX4" fmla="*/ 0 w 2644687"/>
              <a:gd name="connsiteY4" fmla="*/ 2406667 h 3067839"/>
              <a:gd name="connsiteX5" fmla="*/ 0 w 2644687"/>
              <a:gd name="connsiteY5" fmla="*/ 661172 h 306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687" h="3067839">
                <a:moveTo>
                  <a:pt x="1322344" y="0"/>
                </a:moveTo>
                <a:lnTo>
                  <a:pt x="2644687" y="661172"/>
                </a:lnTo>
                <a:lnTo>
                  <a:pt x="2644687" y="2406667"/>
                </a:lnTo>
                <a:lnTo>
                  <a:pt x="1322344" y="3067839"/>
                </a:lnTo>
                <a:lnTo>
                  <a:pt x="0" y="2406667"/>
                </a:lnTo>
                <a:lnTo>
                  <a:pt x="0" y="6611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DBCE846-48F5-4909-993C-913E00FB3A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55345" y="4514172"/>
            <a:ext cx="2644687" cy="3067839"/>
          </a:xfrm>
          <a:custGeom>
            <a:avLst/>
            <a:gdLst>
              <a:gd name="connsiteX0" fmla="*/ 1322344 w 2644687"/>
              <a:gd name="connsiteY0" fmla="*/ 0 h 3067839"/>
              <a:gd name="connsiteX1" fmla="*/ 2644687 w 2644687"/>
              <a:gd name="connsiteY1" fmla="*/ 661172 h 3067839"/>
              <a:gd name="connsiteX2" fmla="*/ 2644687 w 2644687"/>
              <a:gd name="connsiteY2" fmla="*/ 2406667 h 3067839"/>
              <a:gd name="connsiteX3" fmla="*/ 1322344 w 2644687"/>
              <a:gd name="connsiteY3" fmla="*/ 3067839 h 3067839"/>
              <a:gd name="connsiteX4" fmla="*/ 0 w 2644687"/>
              <a:gd name="connsiteY4" fmla="*/ 2406667 h 3067839"/>
              <a:gd name="connsiteX5" fmla="*/ 0 w 2644687"/>
              <a:gd name="connsiteY5" fmla="*/ 661172 h 306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687" h="3067839">
                <a:moveTo>
                  <a:pt x="1322344" y="0"/>
                </a:moveTo>
                <a:lnTo>
                  <a:pt x="2644687" y="661172"/>
                </a:lnTo>
                <a:lnTo>
                  <a:pt x="2644687" y="2406667"/>
                </a:lnTo>
                <a:lnTo>
                  <a:pt x="1322344" y="3067839"/>
                </a:lnTo>
                <a:lnTo>
                  <a:pt x="0" y="2406667"/>
                </a:lnTo>
                <a:lnTo>
                  <a:pt x="0" y="6611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75FE0EF-E631-4D82-B869-DD9AC25C579B}"/>
              </a:ext>
            </a:extLst>
          </p:cNvPr>
          <p:cNvGrpSpPr/>
          <p:nvPr userDrawn="1"/>
        </p:nvGrpSpPr>
        <p:grpSpPr>
          <a:xfrm>
            <a:off x="551542" y="319316"/>
            <a:ext cx="1142999" cy="653142"/>
            <a:chOff x="1393371" y="841829"/>
            <a:chExt cx="1219199" cy="696685"/>
          </a:xfrm>
        </p:grpSpPr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8DE293A3-F316-4EC0-9AC2-595EEF75BC3A}"/>
                </a:ext>
              </a:extLst>
            </p:cNvPr>
            <p:cNvSpPr/>
            <p:nvPr userDrawn="1"/>
          </p:nvSpPr>
          <p:spPr>
            <a:xfrm>
              <a:off x="1393371" y="841829"/>
              <a:ext cx="696685" cy="696685"/>
            </a:xfrm>
            <a:prstGeom prst="chevron">
              <a:avLst/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ED8B628A-AD6C-4064-88B1-82F8E641814D}"/>
                </a:ext>
              </a:extLst>
            </p:cNvPr>
            <p:cNvSpPr/>
            <p:nvPr userDrawn="1"/>
          </p:nvSpPr>
          <p:spPr>
            <a:xfrm>
              <a:off x="1915885" y="841829"/>
              <a:ext cx="696685" cy="696685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1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406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00085-B05D-4A06-BB46-0080DE95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23568-1BC0-414B-85B7-40F620789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927E0-6C85-41A2-AD87-6E8C92140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409A-634D-4485-B861-F94090BB44CF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A5C13-EE14-49BC-B519-A7BAE99A9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C8953-B7FE-40AB-9FD4-BF684E468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42F3-E424-49FD-83E8-3ABF1AA97E6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835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hyperlink" Target="&#20809;&#30005;&#25928;&#24212;&#30340;&#35268;&#24459;_&#26631;&#28165;.fl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2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8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lock Arc 52">
            <a:extLst>
              <a:ext uri="{FF2B5EF4-FFF2-40B4-BE49-F238E27FC236}">
                <a16:creationId xmlns:a16="http://schemas.microsoft.com/office/drawing/2014/main" id="{D5285F75-5ABA-478A-8F54-BD207DCE9C6D}"/>
              </a:ext>
            </a:extLst>
          </p:cNvPr>
          <p:cNvSpPr/>
          <p:nvPr/>
        </p:nvSpPr>
        <p:spPr>
          <a:xfrm flipH="1" flipV="1">
            <a:off x="10936088" y="-461555"/>
            <a:ext cx="923109" cy="923109"/>
          </a:xfrm>
          <a:prstGeom prst="blockArc">
            <a:avLst/>
          </a:prstGeom>
          <a:solidFill>
            <a:schemeClr val="accent4"/>
          </a:solidFill>
          <a:ln>
            <a:noFill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F304A67-8054-4B38-A2B1-DADCF6172CAB}"/>
              </a:ext>
            </a:extLst>
          </p:cNvPr>
          <p:cNvSpPr/>
          <p:nvPr/>
        </p:nvSpPr>
        <p:spPr>
          <a:xfrm flipH="1">
            <a:off x="332804" y="6396445"/>
            <a:ext cx="923109" cy="923109"/>
          </a:xfrm>
          <a:prstGeom prst="blockArc">
            <a:avLst/>
          </a:prstGeom>
          <a:solidFill>
            <a:schemeClr val="accent4"/>
          </a:solidFill>
          <a:ln>
            <a:noFill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E0E319B0-8812-466C-ADE2-4693F3ABD8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r="21570"/>
          <a:stretch>
            <a:fillRect/>
          </a:stretch>
        </p:blipFill>
        <p:spPr/>
      </p:pic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F3DB1CBC-9A3B-4A03-A887-87380251AE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r="21256"/>
          <a:stretch>
            <a:fillRect/>
          </a:stretch>
        </p:blipFill>
        <p:spPr/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046787D2-DFED-4A93-A637-0F5E04E55A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r="21256"/>
          <a:stretch>
            <a:fillRect/>
          </a:stretch>
        </p:blipFill>
        <p:spPr/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F96BB689-23A2-46AD-9BC0-FD1E0C82F29E}"/>
              </a:ext>
            </a:extLst>
          </p:cNvPr>
          <p:cNvGrpSpPr/>
          <p:nvPr/>
        </p:nvGrpSpPr>
        <p:grpSpPr>
          <a:xfrm>
            <a:off x="528302" y="2350802"/>
            <a:ext cx="5846818" cy="2374759"/>
            <a:chOff x="6147269" y="2844265"/>
            <a:chExt cx="5112385" cy="2076459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C2581E0-0A8A-44B0-8FA3-1DF31F4189F8}"/>
                </a:ext>
              </a:extLst>
            </p:cNvPr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4836F49-4B86-4E6F-B043-97346702E338}"/>
                  </a:ext>
                </a:extLst>
              </p:cNvPr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63D9EA67-6504-4B92-A5ED-3532B3F3B0AA}"/>
                  </a:ext>
                </a:extLst>
              </p:cNvPr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6A7979AD-019D-4A62-8BEA-21706D2F0485}"/>
                    </a:ext>
                  </a:extLst>
                </p:cNvPr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9EEAE74A-75F1-4183-9803-C3D7D9C213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文本占位符 19">
                  <a:extLst>
                    <a:ext uri="{FF2B5EF4-FFF2-40B4-BE49-F238E27FC236}">
                      <a16:creationId xmlns:a16="http://schemas.microsoft.com/office/drawing/2014/main" id="{A910648C-AB94-473D-9D48-A163FAA6B2BE}"/>
                    </a:ext>
                  </a:extLst>
                </p:cNvPr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EC701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</a:t>
                  </a:r>
                  <a:r>
                    <a:rPr lang="en-US" altLang="zh-CN" sz="4400" b="1" dirty="0">
                      <a:solidFill>
                        <a:srgbClr val="EC701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r>
                    <a:rPr lang="zh-CN" altLang="en-US" sz="4400" b="1" dirty="0">
                      <a:solidFill>
                        <a:srgbClr val="EC701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节 光的粒子性</a:t>
                  </a:r>
                </a:p>
              </p:txBody>
            </p:sp>
          </p:grpSp>
        </p:grpSp>
        <p:sp>
          <p:nvSpPr>
            <p:cNvPr id="41" name="文本占位符 20">
              <a:extLst>
                <a:ext uri="{FF2B5EF4-FFF2-40B4-BE49-F238E27FC236}">
                  <a16:creationId xmlns:a16="http://schemas.microsoft.com/office/drawing/2014/main" id="{6B6B7A7C-94B8-4963-8061-F69BAFA18F9A}"/>
                </a:ext>
              </a:extLst>
            </p:cNvPr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17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波粒二象性</a:t>
              </a: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9B1B3C09-67BD-43A5-AFAB-F0C79195E7D8}"/>
              </a:ext>
            </a:extLst>
          </p:cNvPr>
          <p:cNvSpPr/>
          <p:nvPr/>
        </p:nvSpPr>
        <p:spPr>
          <a:xfrm>
            <a:off x="-1667968" y="324651"/>
            <a:ext cx="4062342" cy="3009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algn="r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3-5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45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/>
          <p:nvPr/>
        </p:nvSpPr>
        <p:spPr>
          <a:xfrm>
            <a:off x="707297" y="4718662"/>
            <a:ext cx="8404061" cy="4001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光越强，逸出的电子数越多，光电流也就越大。</a:t>
            </a:r>
          </a:p>
        </p:txBody>
      </p:sp>
      <p:sp>
        <p:nvSpPr>
          <p:cNvPr id="66563" name="Text Box 3"/>
          <p:cNvSpPr txBox="1"/>
          <p:nvPr/>
        </p:nvSpPr>
        <p:spPr>
          <a:xfrm>
            <a:off x="660400" y="1272876"/>
            <a:ext cx="8904472" cy="525256"/>
          </a:xfrm>
          <a:prstGeom prst="rect">
            <a:avLst/>
          </a:prstGeom>
          <a:noFill/>
          <a:ln w="9525">
            <a:noFill/>
          </a:ln>
        </p:spPr>
        <p:txBody>
          <a:bodyPr tIns="71821" bIns="82595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温度不很高时，电子能否大量逸出金属表面？</a:t>
            </a:r>
          </a:p>
        </p:txBody>
      </p:sp>
      <p:sp>
        <p:nvSpPr>
          <p:cNvPr id="66565" name="Rectangle 5"/>
          <p:cNvSpPr/>
          <p:nvPr/>
        </p:nvSpPr>
        <p:spPr>
          <a:xfrm>
            <a:off x="591476" y="2762338"/>
            <a:ext cx="2226513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逸出功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W</a:t>
            </a:r>
            <a:r>
              <a:rPr lang="en-US" altLang="zh-CN" sz="2400" i="1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66566" name="Line 6"/>
          <p:cNvSpPr/>
          <p:nvPr/>
        </p:nvSpPr>
        <p:spPr>
          <a:xfrm>
            <a:off x="2075744" y="2983426"/>
            <a:ext cx="430733" cy="0"/>
          </a:xfrm>
          <a:prstGeom prst="line">
            <a:avLst/>
          </a:prstGeom>
          <a:ln w="317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567" name="Text Box 7"/>
          <p:cNvSpPr txBox="1"/>
          <p:nvPr/>
        </p:nvSpPr>
        <p:spPr>
          <a:xfrm>
            <a:off x="2455804" y="2707884"/>
            <a:ext cx="6461008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使电子脱离某种金属所做功的最小值，叫做这种金属的逸出功。</a:t>
            </a:r>
          </a:p>
        </p:txBody>
      </p:sp>
      <p:sp>
        <p:nvSpPr>
          <p:cNvPr id="66568" name="Rectangle 8"/>
          <p:cNvSpPr/>
          <p:nvPr/>
        </p:nvSpPr>
        <p:spPr>
          <a:xfrm>
            <a:off x="590065" y="3592301"/>
            <a:ext cx="8285292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用经典的波动理论能否解释光电效应的三条结论？</a:t>
            </a:r>
          </a:p>
        </p:txBody>
      </p:sp>
      <p:sp>
        <p:nvSpPr>
          <p:cNvPr id="66569" name="Text Box 9"/>
          <p:cNvSpPr txBox="1"/>
          <p:nvPr/>
        </p:nvSpPr>
        <p:spPr>
          <a:xfrm>
            <a:off x="660401" y="1844546"/>
            <a:ext cx="10858499" cy="894588"/>
          </a:xfrm>
          <a:prstGeom prst="rect">
            <a:avLst/>
          </a:prstGeom>
          <a:noFill/>
          <a:ln w="9525">
            <a:noFill/>
          </a:ln>
        </p:spPr>
        <p:txBody>
          <a:bodyPr wrap="square" tIns="71821" bIns="82595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由于受到金属表面层内的一种引力作用，电子要从金属中挣脱出来，必须克服这个引力做功。</a:t>
            </a:r>
          </a:p>
        </p:txBody>
      </p:sp>
      <p:grpSp>
        <p:nvGrpSpPr>
          <p:cNvPr id="66570" name="Group 10"/>
          <p:cNvGrpSpPr/>
          <p:nvPr/>
        </p:nvGrpSpPr>
        <p:grpSpPr>
          <a:xfrm>
            <a:off x="590065" y="4192276"/>
            <a:ext cx="5992268" cy="2069739"/>
            <a:chOff x="192" y="2640"/>
            <a:chExt cx="3784" cy="1307"/>
          </a:xfrm>
        </p:grpSpPr>
        <p:sp>
          <p:nvSpPr>
            <p:cNvPr id="39945" name="Text Box 11"/>
            <p:cNvSpPr txBox="1"/>
            <p:nvPr/>
          </p:nvSpPr>
          <p:spPr>
            <a:xfrm>
              <a:off x="280" y="3297"/>
              <a:ext cx="3696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(2)</a:t>
              </a:r>
              <a:r>
                <a:rPr lang="zh-CN" altLang="en-US" sz="20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存在遏止电压和截止频率</a:t>
              </a:r>
            </a:p>
          </p:txBody>
        </p:sp>
        <p:sp>
          <p:nvSpPr>
            <p:cNvPr id="39946" name="Text Box 12"/>
            <p:cNvSpPr txBox="1"/>
            <p:nvPr/>
          </p:nvSpPr>
          <p:spPr>
            <a:xfrm>
              <a:off x="192" y="2640"/>
              <a:ext cx="2592" cy="253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）存在饱和电流</a:t>
              </a:r>
            </a:p>
          </p:txBody>
        </p:sp>
        <p:sp>
          <p:nvSpPr>
            <p:cNvPr id="39947" name="Text Box 13"/>
            <p:cNvSpPr txBox="1"/>
            <p:nvPr/>
          </p:nvSpPr>
          <p:spPr>
            <a:xfrm>
              <a:off x="288" y="3694"/>
              <a:ext cx="1905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(3)</a:t>
              </a:r>
              <a:r>
                <a:rPr lang="zh-CN" altLang="en-US" sz="20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具有瞬时性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8CBC18F1-17C5-44CF-AED7-0312FFBC8E56}"/>
              </a:ext>
            </a:extLst>
          </p:cNvPr>
          <p:cNvSpPr txBox="1"/>
          <p:nvPr/>
        </p:nvSpPr>
        <p:spPr>
          <a:xfrm>
            <a:off x="1807029" y="369102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光电效应解释中的疑难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/>
      <p:bldP spid="66565" grpId="0"/>
      <p:bldP spid="66567" grpId="0"/>
      <p:bldP spid="66568" grpId="0"/>
      <p:bldP spid="665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/>
          <p:nvPr/>
        </p:nvSpPr>
        <p:spPr>
          <a:xfrm>
            <a:off x="660400" y="5742286"/>
            <a:ext cx="108585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以上三个结论都与实验结果相矛盾，所以无法用经典的波动理论来解释光电效应。</a:t>
            </a:r>
          </a:p>
        </p:txBody>
      </p:sp>
      <p:sp>
        <p:nvSpPr>
          <p:cNvPr id="67587" name="Rectangle 3"/>
          <p:cNvSpPr/>
          <p:nvPr/>
        </p:nvSpPr>
        <p:spPr>
          <a:xfrm>
            <a:off x="660400" y="2040399"/>
            <a:ext cx="1069339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①光越强，光电子的初动能应该越大，所以遏止电压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U</a:t>
            </a:r>
            <a:r>
              <a:rPr lang="en-US" altLang="zh-CN" sz="2400" i="1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应与光的强弱有关。</a:t>
            </a:r>
          </a:p>
        </p:txBody>
      </p:sp>
      <p:sp>
        <p:nvSpPr>
          <p:cNvPr id="67588" name="Rectangle 4"/>
          <p:cNvSpPr/>
          <p:nvPr/>
        </p:nvSpPr>
        <p:spPr>
          <a:xfrm>
            <a:off x="660400" y="3522011"/>
            <a:ext cx="108585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②不管光的频率如何，只要光足够强，电子都可获得足够能量从而逸出表面，不应存在截止频率。</a:t>
            </a:r>
          </a:p>
        </p:txBody>
      </p:sp>
      <p:sp>
        <p:nvSpPr>
          <p:cNvPr id="67589" name="Rectangle 5"/>
          <p:cNvSpPr/>
          <p:nvPr/>
        </p:nvSpPr>
        <p:spPr>
          <a:xfrm>
            <a:off x="660400" y="4632149"/>
            <a:ext cx="11049783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③如果光很弱，按经典电磁理论估算，电子需几分钟到十几分钟的时间才能获得逸出表面所需的能量，这个时间远远大于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10</a:t>
            </a:r>
            <a:r>
              <a:rPr lang="en-US" altLang="zh-CN" sz="2400" kern="0" baseline="30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-9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7591" name="Text Box 7"/>
          <p:cNvSpPr txBox="1"/>
          <p:nvPr/>
        </p:nvSpPr>
        <p:spPr>
          <a:xfrm>
            <a:off x="660400" y="2781205"/>
            <a:ext cx="104102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实验表明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对于一定颜色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频率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的光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无论光的强弱如何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遏止电压是一样的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7593" name="Rectangle 9"/>
          <p:cNvSpPr/>
          <p:nvPr/>
        </p:nvSpPr>
        <p:spPr>
          <a:xfrm>
            <a:off x="660400" y="1299593"/>
            <a:ext cx="8285292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/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用经典的波动理论解释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B32E840-EDCE-4ACF-94E7-1EFADF7B3E7D}"/>
              </a:ext>
            </a:extLst>
          </p:cNvPr>
          <p:cNvSpPr txBox="1"/>
          <p:nvPr/>
        </p:nvSpPr>
        <p:spPr>
          <a:xfrm>
            <a:off x="1807029" y="369102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光电效应解释中的疑难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  <p:bldP spid="67588" grpId="0"/>
      <p:bldP spid="67589" grpId="0"/>
      <p:bldP spid="67591" grpId="0"/>
      <p:bldP spid="675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/>
          <p:nvPr/>
        </p:nvSpPr>
        <p:spPr>
          <a:xfrm>
            <a:off x="821190" y="2028007"/>
            <a:ext cx="138852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光子：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194953" y="2011449"/>
            <a:ext cx="69170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光本身就是由一个个不可分割的能量子组成的，频率为</a:t>
            </a:r>
            <a:r>
              <a:rPr lang="en-US" altLang="zh-CN" sz="2400" i="1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zh-CN" altLang="en-US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的光的能量子为</a:t>
            </a:r>
            <a:r>
              <a:rPr lang="en-US" altLang="zh-CN" sz="2400" i="1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h</a:t>
            </a:r>
            <a:r>
              <a:rPr lang="el-GR" altLang="zh-CN" sz="2400" i="1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ν</a:t>
            </a:r>
            <a:r>
              <a:rPr lang="zh-CN" altLang="en-US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。这些能量子后来被称为光子。</a:t>
            </a:r>
          </a:p>
        </p:txBody>
      </p:sp>
      <p:sp>
        <p:nvSpPr>
          <p:cNvPr id="68612" name="Rectangle 4"/>
          <p:cNvSpPr/>
          <p:nvPr/>
        </p:nvSpPr>
        <p:spPr>
          <a:xfrm>
            <a:off x="6118905" y="3357005"/>
            <a:ext cx="2993127" cy="502766"/>
          </a:xfrm>
          <a:prstGeom prst="rect">
            <a:avLst/>
          </a:prstGeom>
          <a:noFill/>
          <a:ln w="349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pPr defTabSz="121917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爱因斯坦的光子说</a:t>
            </a:r>
          </a:p>
        </p:txBody>
      </p:sp>
      <p:sp>
        <p:nvSpPr>
          <p:cNvPr id="68613" name="Line 5"/>
          <p:cNvSpPr/>
          <p:nvPr/>
        </p:nvSpPr>
        <p:spPr>
          <a:xfrm>
            <a:off x="7335094" y="2921906"/>
            <a:ext cx="532083" cy="380059"/>
          </a:xfrm>
          <a:prstGeom prst="line">
            <a:avLst/>
          </a:prstGeom>
          <a:ln w="31750" cap="flat" cmpd="sng">
            <a:solidFill>
              <a:srgbClr val="0070C0"/>
            </a:solidFill>
            <a:prstDash val="solid"/>
            <a:headEnd type="triangl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629157"/>
              </p:ext>
            </p:extLst>
          </p:nvPr>
        </p:nvGraphicFramePr>
        <p:xfrm>
          <a:off x="2933988" y="4329537"/>
          <a:ext cx="2654012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82600" imgH="177165" progId="Equation.3">
                  <p:embed/>
                </p:oleObj>
              </mc:Choice>
              <mc:Fallback>
                <p:oleObj r:id="rId2" imgW="482600" imgH="177165" progId="Equation.3">
                  <p:embed/>
                  <p:pic>
                    <p:nvPicPr>
                      <p:cNvPr id="68615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33988" y="4329537"/>
                        <a:ext cx="2654012" cy="799740"/>
                      </a:xfrm>
                      <a:prstGeom prst="rect">
                        <a:avLst/>
                      </a:prstGeom>
                      <a:noFill/>
                      <a:ln w="31750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ext Box 8"/>
          <p:cNvSpPr txBox="1"/>
          <p:nvPr/>
        </p:nvSpPr>
        <p:spPr>
          <a:xfrm>
            <a:off x="660400" y="1218039"/>
            <a:ext cx="9811863" cy="525256"/>
          </a:xfrm>
          <a:prstGeom prst="rect">
            <a:avLst/>
          </a:prstGeom>
          <a:noFill/>
          <a:ln w="9525">
            <a:noFill/>
          </a:ln>
        </p:spPr>
        <p:txBody>
          <a:bodyPr tIns="71821" bIns="82595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爱因斯坦从普朗克的能量子说中得到了启发，他提出：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9CF7024-F686-4501-A6DC-4D5D1BE27640}"/>
              </a:ext>
            </a:extLst>
          </p:cNvPr>
          <p:cNvSpPr txBox="1"/>
          <p:nvPr/>
        </p:nvSpPr>
        <p:spPr>
          <a:xfrm>
            <a:off x="1807029" y="369102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爱因斯坦的光量子假设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/>
          <p:nvPr/>
        </p:nvSpPr>
        <p:spPr>
          <a:xfrm>
            <a:off x="671580" y="1258174"/>
            <a:ext cx="5960596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/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爱因斯坦的光电效应方程</a:t>
            </a:r>
          </a:p>
        </p:txBody>
      </p:sp>
      <p:sp>
        <p:nvSpPr>
          <p:cNvPr id="43010" name="Rectangle 4"/>
          <p:cNvSpPr/>
          <p:nvPr/>
        </p:nvSpPr>
        <p:spPr>
          <a:xfrm>
            <a:off x="1535290" y="3063599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60762"/>
              </p:ext>
            </p:extLst>
          </p:nvPr>
        </p:nvGraphicFramePr>
        <p:xfrm>
          <a:off x="3109734" y="3148493"/>
          <a:ext cx="3239372" cy="880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8200" imgH="228600" progId="Equation.3">
                  <p:embed/>
                </p:oleObj>
              </mc:Choice>
              <mc:Fallback>
                <p:oleObj r:id="rId2" imgW="838200" imgH="228600" progId="Equation.3">
                  <p:embed/>
                  <p:pic>
                    <p:nvPicPr>
                      <p:cNvPr id="69637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09734" y="3148493"/>
                        <a:ext cx="3239372" cy="88047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6"/>
          <p:cNvSpPr/>
          <p:nvPr/>
        </p:nvSpPr>
        <p:spPr>
          <a:xfrm>
            <a:off x="779922" y="2602778"/>
            <a:ext cx="184731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76557"/>
              </p:ext>
            </p:extLst>
          </p:nvPr>
        </p:nvGraphicFramePr>
        <p:xfrm>
          <a:off x="3349123" y="3962034"/>
          <a:ext cx="2871348" cy="78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38200" imgH="228600" progId="Equation.3">
                  <p:embed/>
                </p:oleObj>
              </mc:Choice>
              <mc:Fallback>
                <p:oleObj r:id="rId4" imgW="838200" imgH="228600" progId="Equation.3">
                  <p:embed/>
                  <p:pic>
                    <p:nvPicPr>
                      <p:cNvPr id="69639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9123" y="3962034"/>
                        <a:ext cx="2871348" cy="780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Text Box 8"/>
          <p:cNvSpPr txBox="1"/>
          <p:nvPr/>
        </p:nvSpPr>
        <p:spPr>
          <a:xfrm>
            <a:off x="2509192" y="3961083"/>
            <a:ext cx="717361" cy="5027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或</a:t>
            </a:r>
          </a:p>
        </p:txBody>
      </p:sp>
      <p:sp>
        <p:nvSpPr>
          <p:cNvPr id="69641" name="Rectangle 9"/>
          <p:cNvSpPr/>
          <p:nvPr/>
        </p:nvSpPr>
        <p:spPr>
          <a:xfrm>
            <a:off x="4423739" y="4844335"/>
            <a:ext cx="3850734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r>
              <a:rPr lang="en-US" altLang="zh-CN" sz="2667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——</a:t>
            </a:r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光电子最大初动能</a:t>
            </a:r>
            <a:r>
              <a:rPr lang="zh-CN" altLang="en-US" sz="2667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9642" name="Rectangle 10"/>
          <p:cNvSpPr/>
          <p:nvPr/>
        </p:nvSpPr>
        <p:spPr>
          <a:xfrm>
            <a:off x="3058694" y="5837239"/>
            <a:ext cx="3148619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r>
              <a:rPr lang="en-US" altLang="zh-CN" sz="2667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——</a:t>
            </a:r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金属的逸出功</a:t>
            </a:r>
            <a:r>
              <a:rPr lang="zh-CN" altLang="en-US" sz="2667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9643" name="Text Box 11"/>
          <p:cNvSpPr txBox="1"/>
          <p:nvPr/>
        </p:nvSpPr>
        <p:spPr>
          <a:xfrm>
            <a:off x="2370573" y="5737955"/>
            <a:ext cx="790207" cy="5027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667" b="1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W</a:t>
            </a:r>
            <a:r>
              <a:rPr lang="en-US" altLang="zh-CN" sz="2667" b="1" i="1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</a:p>
        </p:txBody>
      </p:sp>
      <p:graphicFrame>
        <p:nvGraphicFramePr>
          <p:cNvPr id="696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442594"/>
              </p:ext>
            </p:extLst>
          </p:nvPr>
        </p:nvGraphicFramePr>
        <p:xfrm>
          <a:off x="2370470" y="4569020"/>
          <a:ext cx="2085892" cy="1024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62000" imgH="393700" progId="Equation.3">
                  <p:embed/>
                </p:oleObj>
              </mc:Choice>
              <mc:Fallback>
                <p:oleObj r:id="rId6" imgW="762000" imgH="393700" progId="Equation.3">
                  <p:embed/>
                  <p:pic>
                    <p:nvPicPr>
                      <p:cNvPr id="69644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0470" y="4569020"/>
                        <a:ext cx="2085892" cy="102489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79922" y="1846763"/>
            <a:ext cx="10738978" cy="120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1821" bIns="82595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一个电子吸收一个光子的能量</a:t>
            </a:r>
            <a:r>
              <a:rPr lang="en-US" altLang="zh-CN" sz="2400" i="1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hν</a:t>
            </a:r>
            <a:r>
              <a:rPr lang="zh-CN" altLang="en-US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后，一部分能量用来克服金属的逸出功</a:t>
            </a:r>
            <a:r>
              <a:rPr lang="en-US" altLang="zh-CN" sz="2400" i="1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W</a:t>
            </a:r>
            <a:r>
              <a:rPr lang="en-US" altLang="zh-CN" sz="2400" kern="0" baseline="-2500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en-US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，剩下的表现为逸出后电子的初动能</a:t>
            </a:r>
            <a:r>
              <a:rPr lang="en-US" altLang="zh-CN" sz="2400" i="1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E</a:t>
            </a:r>
            <a:r>
              <a:rPr lang="en-US" altLang="zh-CN" sz="2400" i="1" kern="0" baseline="-2500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k</a:t>
            </a:r>
            <a:r>
              <a:rPr lang="zh-CN" altLang="en-US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，即：</a:t>
            </a:r>
          </a:p>
        </p:txBody>
      </p:sp>
      <p:sp>
        <p:nvSpPr>
          <p:cNvPr id="69647" name="AutoShape 15"/>
          <p:cNvSpPr/>
          <p:nvPr/>
        </p:nvSpPr>
        <p:spPr>
          <a:xfrm>
            <a:off x="6733378" y="5556214"/>
            <a:ext cx="3420533" cy="982203"/>
          </a:xfrm>
          <a:prstGeom prst="wedgeRoundRectCallout">
            <a:avLst>
              <a:gd name="adj1" fmla="val -70926"/>
              <a:gd name="adj2" fmla="val 6986"/>
              <a:gd name="adj3" fmla="val 16667"/>
            </a:avLst>
          </a:prstGeom>
          <a:solidFill>
            <a:srgbClr val="D3FEBE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defTabSz="1219170">
              <a:lnSpc>
                <a:spcPct val="11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使电子脱离某种金属所做功的最小值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9CFAB9-69C9-4564-95A1-3B32E737990B}"/>
              </a:ext>
            </a:extLst>
          </p:cNvPr>
          <p:cNvSpPr txBox="1"/>
          <p:nvPr/>
        </p:nvSpPr>
        <p:spPr>
          <a:xfrm>
            <a:off x="1807029" y="369102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爱因斯坦的光量子假设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40" grpId="0"/>
      <p:bldP spid="69641" grpId="0"/>
      <p:bldP spid="69642" grpId="0"/>
      <p:bldP spid="69643" grpId="0"/>
      <p:bldP spid="69645" grpId="0" bldLvl="0"/>
      <p:bldP spid="6964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/>
          <p:nvPr/>
        </p:nvSpPr>
        <p:spPr>
          <a:xfrm>
            <a:off x="792717" y="1228193"/>
            <a:ext cx="391485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光子说对光电效应的解释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60400" y="2106643"/>
            <a:ext cx="10858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1219170" fontAlgn="base"/>
            <a:r>
              <a:rPr lang="en-US" altLang="zh-CN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(1)</a:t>
            </a:r>
            <a:r>
              <a:rPr lang="zh-CN" altLang="en-US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爱因斯坦方程表明，光电子的初动能</a:t>
            </a:r>
            <a:r>
              <a:rPr lang="en-US" altLang="zh-CN" sz="2400" i="1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E</a:t>
            </a:r>
            <a:r>
              <a:rPr lang="en-US" altLang="zh-CN" sz="2400" i="1" kern="0" baseline="-2500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k</a:t>
            </a:r>
            <a:r>
              <a:rPr lang="zh-CN" altLang="en-US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与入射光的频率成线性关系，与光强无关。</a:t>
            </a:r>
          </a:p>
          <a:p>
            <a:pPr defTabSz="1219170" fontAlgn="base"/>
            <a:r>
              <a:rPr lang="zh-CN" altLang="en-US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只有当</a:t>
            </a:r>
            <a:r>
              <a:rPr lang="en-US" altLang="zh-CN" sz="2400" i="1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hν</a:t>
            </a:r>
            <a:r>
              <a:rPr lang="en-US" altLang="zh-CN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&gt;</a:t>
            </a:r>
            <a:r>
              <a:rPr lang="en-US" altLang="zh-CN" sz="2400" i="1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W</a:t>
            </a:r>
            <a:r>
              <a:rPr lang="en-US" altLang="zh-CN" sz="2400" kern="0" baseline="-2500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en-US" sz="2400" kern="0" noProof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时，才有光电子逸出，                就是光电效应的截止频率。</a:t>
            </a: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290656"/>
              </p:ext>
            </p:extLst>
          </p:nvPr>
        </p:nvGraphicFramePr>
        <p:xfrm>
          <a:off x="5538109" y="2554357"/>
          <a:ext cx="1390384" cy="105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0700" imgH="393700" progId="Equation.3">
                  <p:embed/>
                </p:oleObj>
              </mc:Choice>
              <mc:Fallback>
                <p:oleObj r:id="rId2" imgW="520700" imgH="393700" progId="Equation.3">
                  <p:embed/>
                  <p:pic>
                    <p:nvPicPr>
                      <p:cNvPr id="70660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8109" y="2554357"/>
                        <a:ext cx="1390384" cy="105403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Rectangle 5"/>
          <p:cNvSpPr/>
          <p:nvPr/>
        </p:nvSpPr>
        <p:spPr>
          <a:xfrm>
            <a:off x="660775" y="3846636"/>
            <a:ext cx="10692766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/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电子一次性吸收光子的全部能量，不需要积累能量的时间，光电流自然几乎是瞬时发生的。</a:t>
            </a:r>
          </a:p>
        </p:txBody>
      </p:sp>
      <p:sp>
        <p:nvSpPr>
          <p:cNvPr id="70662" name="Rectangle 6"/>
          <p:cNvSpPr/>
          <p:nvPr/>
        </p:nvSpPr>
        <p:spPr>
          <a:xfrm>
            <a:off x="582694" y="5217297"/>
            <a:ext cx="10401108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/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(3)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光强较大时，包含的光子数较多，照射金属时产生的光电子多，因而饱和电流大。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758D7C-E358-4272-82AF-B60F8018F0C3}"/>
              </a:ext>
            </a:extLst>
          </p:cNvPr>
          <p:cNvSpPr txBox="1"/>
          <p:nvPr/>
        </p:nvSpPr>
        <p:spPr>
          <a:xfrm>
            <a:off x="1807029" y="369102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爱因斯坦的光量子假设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066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066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ldLvl="0"/>
      <p:bldP spid="70659" grpId="1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/>
          <p:nvPr/>
        </p:nvSpPr>
        <p:spPr>
          <a:xfrm>
            <a:off x="660400" y="1358900"/>
            <a:ext cx="10858500" cy="88197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爱因斯坦光子假说圆满解释了光电效应，但当时并未被物理学家们广泛承认，因为它完全违背了光的波动理论。</a:t>
            </a:r>
          </a:p>
        </p:txBody>
      </p:sp>
      <p:sp>
        <p:nvSpPr>
          <p:cNvPr id="46082" name="Rectangle 3"/>
          <p:cNvSpPr/>
          <p:nvPr/>
        </p:nvSpPr>
        <p:spPr>
          <a:xfrm>
            <a:off x="660399" y="2632134"/>
            <a:ext cx="53018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光电效应理论的验证</a:t>
            </a:r>
          </a:p>
        </p:txBody>
      </p:sp>
      <p:sp>
        <p:nvSpPr>
          <p:cNvPr id="71684" name="Text Box 4"/>
          <p:cNvSpPr txBox="1"/>
          <p:nvPr/>
        </p:nvSpPr>
        <p:spPr>
          <a:xfrm>
            <a:off x="660401" y="3485060"/>
            <a:ext cx="1085850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美国物理学家密立根，花了十年时间做了“光电效应”实验，结果在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1915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年证实了爱因斯坦方程，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h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的值与理论值完全一致，又一次证明了“光量子”理论的正确。</a:t>
            </a:r>
          </a:p>
        </p:txBody>
      </p:sp>
      <p:sp>
        <p:nvSpPr>
          <p:cNvPr id="21507" name="Text Box 2"/>
          <p:cNvSpPr txBox="1"/>
          <p:nvPr/>
        </p:nvSpPr>
        <p:spPr>
          <a:xfrm>
            <a:off x="660400" y="5076651"/>
            <a:ext cx="10966788" cy="10112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由于爱因斯坦提出的光子假说成功地说明了光电效应的实验规律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荣获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1921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年诺贝尔物理学奖。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F6C4BA-52C5-409D-8B2A-BA249B04475F}"/>
              </a:ext>
            </a:extLst>
          </p:cNvPr>
          <p:cNvSpPr txBox="1"/>
          <p:nvPr/>
        </p:nvSpPr>
        <p:spPr>
          <a:xfrm>
            <a:off x="1807029" y="369102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爱因斯坦的光量子假设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71684" grpId="0"/>
      <p:bldP spid="215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爱因斯坦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73" y="1460500"/>
            <a:ext cx="2413957" cy="3359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2" name="Rectangle 3"/>
          <p:cNvSpPr/>
          <p:nvPr/>
        </p:nvSpPr>
        <p:spPr>
          <a:xfrm>
            <a:off x="1159723" y="4808193"/>
            <a:ext cx="4028628" cy="1427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爱因斯坦由于对光电效应的理论解释和对理论物理学的贡献获得</a:t>
            </a: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1921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年诺贝尔物理学奖</a:t>
            </a:r>
          </a:p>
        </p:txBody>
      </p:sp>
      <p:pic>
        <p:nvPicPr>
          <p:cNvPr id="46083" name="Picture 4" descr="密立根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961" y="1460500"/>
            <a:ext cx="2193139" cy="314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084" name="Rectangle 5"/>
          <p:cNvSpPr/>
          <p:nvPr/>
        </p:nvSpPr>
        <p:spPr>
          <a:xfrm>
            <a:off x="6132513" y="4808193"/>
            <a:ext cx="4926349" cy="142750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密立根由于研究基本电荷和光电效应，特别是通过著名的油滴实验，证明电荷有最小单位。获得</a:t>
            </a: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1923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年诺贝尔物理学奖</a:t>
            </a:r>
          </a:p>
        </p:txBody>
      </p:sp>
      <p:sp>
        <p:nvSpPr>
          <p:cNvPr id="46085" name="Text Box 6"/>
          <p:cNvSpPr txBox="1"/>
          <p:nvPr/>
        </p:nvSpPr>
        <p:spPr>
          <a:xfrm>
            <a:off x="5411894" y="6089415"/>
            <a:ext cx="608095" cy="5027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667" kern="0" dirty="0">
                <a:solidFill>
                  <a:srgbClr val="F2F2F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EC828E-2EDB-4D71-9966-B28FD308575F}"/>
              </a:ext>
            </a:extLst>
          </p:cNvPr>
          <p:cNvSpPr txBox="1"/>
          <p:nvPr/>
        </p:nvSpPr>
        <p:spPr>
          <a:xfrm>
            <a:off x="1807029" y="369102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爱因斯坦的光量子假设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/>
          <p:nvPr/>
        </p:nvSpPr>
        <p:spPr>
          <a:xfrm>
            <a:off x="623888" y="1305748"/>
            <a:ext cx="10568093" cy="5183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【典例</a:t>
            </a:r>
            <a:r>
              <a:rPr lang="en-US" altLang="zh-CN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】在演示光电效应的实验中，原来不带电的一块锌板与灵敏验电器相连，用弧光灯照射锌板时，验电器的指针就张开一个角度，如图所示，这时</a:t>
            </a:r>
            <a:r>
              <a:rPr lang="en-US" altLang="zh-CN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       )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A.</a:t>
            </a:r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锌板带正电，指针带负电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B.</a:t>
            </a:r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锌板带正电，指针带正电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C.</a:t>
            </a:r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锌板带负电，指针带正电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D.</a:t>
            </a:r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锌板带负电，指针带负电</a:t>
            </a:r>
          </a:p>
          <a:p>
            <a:pPr defTabSz="1219170">
              <a:lnSpc>
                <a:spcPct val="150000"/>
              </a:lnSpc>
            </a:pPr>
            <a:endParaRPr lang="zh-CN" altLang="en-US" sz="2800" kern="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graphicFrame>
        <p:nvGraphicFramePr>
          <p:cNvPr id="471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648619"/>
              </p:ext>
            </p:extLst>
          </p:nvPr>
        </p:nvGraphicFramePr>
        <p:xfrm>
          <a:off x="7724140" y="3749041"/>
          <a:ext cx="2546773" cy="1541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14825" imgH="2609850" progId="MSPhotoEd.3">
                  <p:embed/>
                </p:oleObj>
              </mc:Choice>
              <mc:Fallback>
                <p:oleObj r:id="rId2" imgW="4314825" imgH="2609850" progId="MSPhotoEd.3">
                  <p:embed/>
                  <p:pic>
                    <p:nvPicPr>
                      <p:cNvPr id="47106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24140" y="3749041"/>
                        <a:ext cx="2546773" cy="15417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5"/>
          <p:cNvSpPr txBox="1"/>
          <p:nvPr/>
        </p:nvSpPr>
        <p:spPr>
          <a:xfrm>
            <a:off x="4143587" y="2762673"/>
            <a:ext cx="458893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667" b="1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C541769-9553-487F-B7F3-D5F0007ACE87}"/>
              </a:ext>
            </a:extLst>
          </p:cNvPr>
          <p:cNvSpPr txBox="1"/>
          <p:nvPr/>
        </p:nvSpPr>
        <p:spPr>
          <a:xfrm>
            <a:off x="1807029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/>
          <p:nvPr/>
        </p:nvSpPr>
        <p:spPr>
          <a:xfrm>
            <a:off x="660400" y="1260530"/>
            <a:ext cx="10858500" cy="441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【典例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】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一束黄光照射某金属表面时，不能产生光电效应，则下列措施中可能使该金属产生光电效应的是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       )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延长光照时间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增大光束的强度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换用红光照射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换用紫光照射</a:t>
            </a:r>
          </a:p>
        </p:txBody>
      </p:sp>
      <p:sp>
        <p:nvSpPr>
          <p:cNvPr id="49154" name="Text Box 3"/>
          <p:cNvSpPr txBox="1"/>
          <p:nvPr/>
        </p:nvSpPr>
        <p:spPr>
          <a:xfrm>
            <a:off x="4596554" y="2242820"/>
            <a:ext cx="495300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667" b="1" i="1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E3C75D3-5375-49CE-998A-840B7DC7A71B}"/>
              </a:ext>
            </a:extLst>
          </p:cNvPr>
          <p:cNvSpPr txBox="1"/>
          <p:nvPr/>
        </p:nvSpPr>
        <p:spPr>
          <a:xfrm>
            <a:off x="1807029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15" y="1474797"/>
            <a:ext cx="2344686" cy="326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03" name="Text Box 6"/>
          <p:cNvSpPr txBox="1"/>
          <p:nvPr/>
        </p:nvSpPr>
        <p:spPr>
          <a:xfrm>
            <a:off x="906515" y="5259280"/>
            <a:ext cx="375936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170" eaLnBrk="0" hangingPunct="0"/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(1892-1962)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美国物理学家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850638-95B0-4741-8D7C-DB5982C211EA}"/>
              </a:ext>
            </a:extLst>
          </p:cNvPr>
          <p:cNvSpPr txBox="1"/>
          <p:nvPr/>
        </p:nvSpPr>
        <p:spPr>
          <a:xfrm>
            <a:off x="1807029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三、康普顿效应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A785CF2-FCB1-4A30-B15E-0D63BFDCDEBD}"/>
              </a:ext>
            </a:extLst>
          </p:cNvPr>
          <p:cNvSpPr txBox="1"/>
          <p:nvPr/>
        </p:nvSpPr>
        <p:spPr>
          <a:xfrm>
            <a:off x="4127077" y="2200372"/>
            <a:ext cx="7595023" cy="83099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光在介质中与物质微粒相互作用</a:t>
            </a: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因而传播方向发生改变</a:t>
            </a: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这种现象叫做光的散射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05F73DF-3171-4BA7-BB63-B627A4168A6A}"/>
              </a:ext>
            </a:extLst>
          </p:cNvPr>
          <p:cNvSpPr txBox="1"/>
          <p:nvPr/>
        </p:nvSpPr>
        <p:spPr>
          <a:xfrm>
            <a:off x="4127078" y="4020855"/>
            <a:ext cx="729784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1923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年康普顿在做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zh-CN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射线通过物质散射的实验时，发现散射线中除有与入射线波长</a:t>
            </a:r>
            <a:r>
              <a:rPr lang="el-GR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λ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相同的射线外，还有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波长</a:t>
            </a:r>
            <a:r>
              <a:rPr lang="zh-CN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比</a:t>
            </a:r>
            <a:r>
              <a:rPr lang="el-GR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λ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0</a:t>
            </a:r>
            <a:r>
              <a:rPr lang="zh-CN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更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大</a:t>
            </a:r>
            <a:r>
              <a:rPr lang="zh-CN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的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成分</a:t>
            </a:r>
            <a:r>
              <a:rPr lang="zh-CN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51CEAAF1-BFFB-428E-986D-12501E968C1F}"/>
              </a:ext>
            </a:extLst>
          </p:cNvPr>
          <p:cNvSpPr/>
          <p:nvPr/>
        </p:nvSpPr>
        <p:spPr>
          <a:xfrm>
            <a:off x="4127078" y="1474797"/>
            <a:ext cx="244147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400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光的散射</a:t>
            </a: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C5CCF714-231D-4A15-9359-0661C1559323}"/>
              </a:ext>
            </a:extLst>
          </p:cNvPr>
          <p:cNvSpPr/>
          <p:nvPr/>
        </p:nvSpPr>
        <p:spPr>
          <a:xfrm>
            <a:off x="4127078" y="3295279"/>
            <a:ext cx="28938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b="1" kern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</a:t>
            </a:r>
            <a:r>
              <a:rPr lang="zh-CN" altLang="en-US" sz="2400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康普顿效应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4389144-41D7-4EFD-9F7A-EDA7C9CEFC4E}"/>
              </a:ext>
            </a:extLst>
          </p:cNvPr>
          <p:cNvSpPr txBox="1"/>
          <p:nvPr/>
        </p:nvSpPr>
        <p:spPr>
          <a:xfrm>
            <a:off x="1807029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课堂引入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D2A82B-8F48-42A7-A42E-EAB55921ED09}"/>
              </a:ext>
            </a:extLst>
          </p:cNvPr>
          <p:cNvSpPr txBox="1"/>
          <p:nvPr/>
        </p:nvSpPr>
        <p:spPr>
          <a:xfrm>
            <a:off x="660400" y="1214340"/>
            <a:ext cx="2453640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9" tIns="60959" rIns="60959" bIns="60959" numCol="1" spcCol="38100" rtlCol="0" anchor="t" forceAA="0">
            <a:spAutoFit/>
          </a:bodyPr>
          <a:lstStyle/>
          <a:p>
            <a:pPr defTabSz="1219170" latinLnBrk="1" hangingPunct="0"/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观察实验并思考</a:t>
            </a: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B2D9DEB9-2570-4392-BC27-E524F2E7D214}"/>
              </a:ext>
            </a:extLst>
          </p:cNvPr>
          <p:cNvSpPr txBox="1"/>
          <p:nvPr/>
        </p:nvSpPr>
        <p:spPr>
          <a:xfrm>
            <a:off x="652457" y="4016262"/>
            <a:ext cx="8285292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验电器为什么会带电，带的是什么电？</a:t>
            </a:r>
          </a:p>
        </p:txBody>
      </p:sp>
      <p:sp>
        <p:nvSpPr>
          <p:cNvPr id="7" name="文本框 14339">
            <a:extLst>
              <a:ext uri="{FF2B5EF4-FFF2-40B4-BE49-F238E27FC236}">
                <a16:creationId xmlns:a16="http://schemas.microsoft.com/office/drawing/2014/main" id="{08748165-3AB0-49AF-B7A6-411A54AE643C}"/>
              </a:ext>
            </a:extLst>
          </p:cNvPr>
          <p:cNvSpPr txBox="1"/>
          <p:nvPr/>
        </p:nvSpPr>
        <p:spPr>
          <a:xfrm>
            <a:off x="560922" y="3384744"/>
            <a:ext cx="2263987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667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【</a:t>
            </a:r>
            <a:r>
              <a:rPr lang="zh-CN" altLang="en-US" sz="2667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小组讨论</a:t>
            </a:r>
            <a:r>
              <a:rPr lang="en-US" altLang="zh-CN" sz="2667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】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10FA928-E7DA-4175-8B21-31E0D2CD8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39" y="2431703"/>
            <a:ext cx="4488749" cy="3169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48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/>
          <p:nvPr/>
        </p:nvSpPr>
        <p:spPr>
          <a:xfrm>
            <a:off x="748697" y="1350420"/>
            <a:ext cx="8651099" cy="462077"/>
          </a:xfrm>
          <a:prstGeom prst="rect">
            <a:avLst/>
          </a:prstGeom>
          <a:noFill/>
          <a:ln w="9525">
            <a:noFill/>
          </a:ln>
        </p:spPr>
        <p:txBody>
          <a:bodyPr lIns="91847" tIns="45924" rIns="91847" bIns="45924">
            <a:spAutoFit/>
          </a:bodyPr>
          <a:lstStyle/>
          <a:p>
            <a:pPr defTabSz="1219170" eaLnBrk="0" hangingPunct="0"/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经典电磁理论在解释康普顿效应时遇到的困难</a:t>
            </a:r>
          </a:p>
        </p:txBody>
      </p:sp>
      <p:sp>
        <p:nvSpPr>
          <p:cNvPr id="81924" name="Rectangle 4"/>
          <p:cNvSpPr/>
          <p:nvPr/>
        </p:nvSpPr>
        <p:spPr>
          <a:xfrm>
            <a:off x="783168" y="2490632"/>
            <a:ext cx="10583332" cy="294099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根据经典电磁波理论，当电磁波通过物质时，物质中带电粒子将做受迫振动，其频率等于入射光频率，所以它所发射的散射光频率应等于入射光频率。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如果入射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光是某种波长的电磁波，散射光也应该是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X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光！不会出现波长更长的波。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DE69E8-9203-4988-8732-14611DA8E850}"/>
              </a:ext>
            </a:extLst>
          </p:cNvPr>
          <p:cNvSpPr txBox="1"/>
          <p:nvPr/>
        </p:nvSpPr>
        <p:spPr>
          <a:xfrm>
            <a:off x="1807029" y="369102"/>
            <a:ext cx="5336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四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康普顿效应解释中的疑难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819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23888" y="1531968"/>
            <a:ext cx="7524300" cy="46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847" tIns="45924" rIns="91847" bIns="45924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2.</a:t>
            </a:r>
            <a:r>
              <a:rPr kumimoji="1"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光子理论对康普顿效应的解释</a:t>
            </a:r>
          </a:p>
        </p:txBody>
      </p:sp>
      <p:sp>
        <p:nvSpPr>
          <p:cNvPr id="82948" name="Rectangle 4"/>
          <p:cNvSpPr/>
          <p:nvPr/>
        </p:nvSpPr>
        <p:spPr>
          <a:xfrm>
            <a:off x="1257300" y="2459274"/>
            <a:ext cx="102616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/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若光子和外层电子相碰撞，光子有一部分能量传给电子，散射光子的能量减少，于是散射光的波长大于入射光的波长。 </a:t>
            </a:r>
          </a:p>
        </p:txBody>
      </p:sp>
      <p:sp>
        <p:nvSpPr>
          <p:cNvPr id="82949" name="Rectangle 5"/>
          <p:cNvSpPr/>
          <p:nvPr/>
        </p:nvSpPr>
        <p:spPr>
          <a:xfrm>
            <a:off x="1257300" y="3976290"/>
            <a:ext cx="10261600" cy="75039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10000"/>
              </a:lnSpc>
            </a:pPr>
            <a:r>
              <a:rPr lang="en-US" altLang="zh-CN" sz="20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若光子和束缚很紧的内层电子相碰撞，光子将与整个原子交换能量，由于光子质量远小于原子质量，根据碰撞理论，碰撞前后光子能量几乎不变，波长不变。 </a:t>
            </a:r>
          </a:p>
        </p:txBody>
      </p:sp>
      <p:sp>
        <p:nvSpPr>
          <p:cNvPr id="82950" name="Rectangle 6"/>
          <p:cNvSpPr/>
          <p:nvPr/>
        </p:nvSpPr>
        <p:spPr>
          <a:xfrm>
            <a:off x="623888" y="5474261"/>
            <a:ext cx="10817910" cy="462077"/>
          </a:xfrm>
          <a:prstGeom prst="rect">
            <a:avLst/>
          </a:prstGeom>
          <a:noFill/>
          <a:ln w="9525">
            <a:noFill/>
          </a:ln>
        </p:spPr>
        <p:txBody>
          <a:bodyPr wrap="square" lIns="91847" tIns="45924" rIns="91847" bIns="45924">
            <a:spAutoFit/>
          </a:bodyPr>
          <a:lstStyle/>
          <a:p>
            <a:pPr defTabSz="1219170" eaLnBrk="0" hangingPunct="0"/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光子与晶体中的电子碰撞时遵从那些规律？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DC0385-80BB-4C01-A2AD-8FF159652178}"/>
              </a:ext>
            </a:extLst>
          </p:cNvPr>
          <p:cNvSpPr txBox="1"/>
          <p:nvPr/>
        </p:nvSpPr>
        <p:spPr>
          <a:xfrm>
            <a:off x="1807029" y="369102"/>
            <a:ext cx="5336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四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康普顿效应解释中的疑难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advAuto="1000"/>
      <p:bldP spid="82948" grpId="0"/>
      <p:bldP spid="82949" grpId="0"/>
      <p:bldP spid="82950" grpId="0" build="p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/>
          <p:nvPr/>
        </p:nvSpPr>
        <p:spPr>
          <a:xfrm>
            <a:off x="660400" y="1214190"/>
            <a:ext cx="797905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有力地支持了爱因斯坦“光量子”假设；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83971" name="Text Box 3"/>
          <p:cNvSpPr txBox="1"/>
          <p:nvPr/>
        </p:nvSpPr>
        <p:spPr>
          <a:xfrm>
            <a:off x="660400" y="1836537"/>
            <a:ext cx="117027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首次在实验上证实了“光子具有动量”的假设；</a:t>
            </a:r>
          </a:p>
        </p:txBody>
      </p:sp>
      <p:sp>
        <p:nvSpPr>
          <p:cNvPr id="83972" name="Text Box 4"/>
          <p:cNvSpPr txBox="1"/>
          <p:nvPr/>
        </p:nvSpPr>
        <p:spPr>
          <a:xfrm>
            <a:off x="660400" y="2435131"/>
            <a:ext cx="108585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证实了在微观世界的单个碰撞事件中，动量和能量守恒定律仍然是成立的。</a:t>
            </a:r>
          </a:p>
        </p:txBody>
      </p:sp>
      <p:sp>
        <p:nvSpPr>
          <p:cNvPr id="83973" name="Text Box 5"/>
          <p:cNvSpPr txBox="1"/>
          <p:nvPr/>
        </p:nvSpPr>
        <p:spPr>
          <a:xfrm>
            <a:off x="660400" y="3262623"/>
            <a:ext cx="10182593" cy="18506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康普顿的成功也不是一帆风顺的，在他早期的几篇论文中，一直认为散射光频率的改变是由于“混进来了某种荧光辐射”；在计算中起先只考虑能量守恒，后来才认识到还要用动量守恒。</a:t>
            </a:r>
          </a:p>
        </p:txBody>
      </p:sp>
      <p:sp>
        <p:nvSpPr>
          <p:cNvPr id="56325" name="Rectangle 6"/>
          <p:cNvSpPr/>
          <p:nvPr/>
        </p:nvSpPr>
        <p:spPr>
          <a:xfrm>
            <a:off x="660400" y="5379727"/>
            <a:ext cx="6457840" cy="5027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667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康普顿于</a:t>
            </a:r>
            <a:r>
              <a:rPr lang="en-US" altLang="zh-CN" sz="2667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1927</a:t>
            </a:r>
            <a:r>
              <a:rPr lang="zh-CN" altLang="en-US" sz="2667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年获诺贝尔物理奖。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41CF66-B27B-47E1-9150-C18B5A2EC19D}"/>
              </a:ext>
            </a:extLst>
          </p:cNvPr>
          <p:cNvSpPr txBox="1"/>
          <p:nvPr/>
        </p:nvSpPr>
        <p:spPr>
          <a:xfrm>
            <a:off x="1807029" y="369102"/>
            <a:ext cx="4812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五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康普顿散射实验的意义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/>
      <p:bldP spid="83972" grpId="0"/>
      <p:bldP spid="83973" grpId="0"/>
      <p:bldP spid="563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/>
          <p:nvPr/>
        </p:nvSpPr>
        <p:spPr>
          <a:xfrm>
            <a:off x="3201215" y="1720317"/>
            <a:ext cx="1677012" cy="502766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endParaRPr lang="zh-CN" altLang="en-US" sz="2667" b="1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517097"/>
              </p:ext>
            </p:extLst>
          </p:nvPr>
        </p:nvGraphicFramePr>
        <p:xfrm>
          <a:off x="3581276" y="1824834"/>
          <a:ext cx="1444225" cy="53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5465" imgH="203200" progId="Equation.3">
                  <p:embed/>
                </p:oleObj>
              </mc:Choice>
              <mc:Fallback>
                <p:oleObj r:id="rId2" imgW="545465" imgH="203200" progId="Equation.3">
                  <p:embed/>
                  <p:pic>
                    <p:nvPicPr>
                      <p:cNvPr id="86019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81276" y="1824834"/>
                        <a:ext cx="1444225" cy="53841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46689"/>
              </p:ext>
            </p:extLst>
          </p:nvPr>
        </p:nvGraphicFramePr>
        <p:xfrm>
          <a:off x="3351815" y="4178034"/>
          <a:ext cx="3390128" cy="80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51000" imgH="393700" progId="Equation.3">
                  <p:embed/>
                </p:oleObj>
              </mc:Choice>
              <mc:Fallback>
                <p:oleObj r:id="rId4" imgW="1651000" imgH="393700" progId="Equation.3">
                  <p:embed/>
                  <p:pic>
                    <p:nvPicPr>
                      <p:cNvPr id="86020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1815" y="4178034"/>
                        <a:ext cx="3390128" cy="807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246338"/>
              </p:ext>
            </p:extLst>
          </p:nvPr>
        </p:nvGraphicFramePr>
        <p:xfrm>
          <a:off x="5955853" y="1826100"/>
          <a:ext cx="1479064" cy="542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82600" imgH="177165" progId="Equation.3">
                  <p:embed/>
                </p:oleObj>
              </mc:Choice>
              <mc:Fallback>
                <p:oleObj r:id="rId6" imgW="482600" imgH="177165" progId="Equation.3">
                  <p:embed/>
                  <p:pic>
                    <p:nvPicPr>
                      <p:cNvPr id="86021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55853" y="1826100"/>
                        <a:ext cx="1479064" cy="5428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421069"/>
              </p:ext>
            </p:extLst>
          </p:nvPr>
        </p:nvGraphicFramePr>
        <p:xfrm>
          <a:off x="4015176" y="2823915"/>
          <a:ext cx="1849621" cy="95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20700" imgH="393700" progId="Equation.3">
                  <p:embed/>
                </p:oleObj>
              </mc:Choice>
              <mc:Fallback>
                <p:oleObj r:id="rId8" imgW="520700" imgH="393700" progId="Equation.3">
                  <p:embed/>
                  <p:pic>
                    <p:nvPicPr>
                      <p:cNvPr id="86022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5176" y="2823915"/>
                        <a:ext cx="1849621" cy="9520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文本框 1"/>
          <p:cNvSpPr txBox="1"/>
          <p:nvPr/>
        </p:nvSpPr>
        <p:spPr>
          <a:xfrm>
            <a:off x="2528195" y="1808998"/>
            <a:ext cx="1086336" cy="5027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 eaLnBrk="0" hangingPunct="0"/>
            <a:r>
              <a:rPr lang="zh-CN" altLang="zh-CN" sz="2667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因为</a:t>
            </a:r>
          </a:p>
        </p:txBody>
      </p:sp>
      <p:sp>
        <p:nvSpPr>
          <p:cNvPr id="57352" name="文本框 2"/>
          <p:cNvSpPr txBox="1"/>
          <p:nvPr/>
        </p:nvSpPr>
        <p:spPr>
          <a:xfrm>
            <a:off x="2528195" y="2968179"/>
            <a:ext cx="1086336" cy="5027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 eaLnBrk="0" hangingPunct="0"/>
            <a:r>
              <a:rPr lang="zh-CN" altLang="zh-CN" sz="2667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所以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47EE664-C65D-445B-A9E7-DD6894C1FADB}"/>
              </a:ext>
            </a:extLst>
          </p:cNvPr>
          <p:cNvSpPr txBox="1"/>
          <p:nvPr/>
        </p:nvSpPr>
        <p:spPr>
          <a:xfrm>
            <a:off x="1807029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六、光子的动量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Object 2"/>
          <p:cNvGraphicFramePr>
            <a:graphicFrameLocks noChangeAspect="1"/>
          </p:cNvGraphicFramePr>
          <p:nvPr/>
        </p:nvGraphicFramePr>
        <p:xfrm>
          <a:off x="4819953" y="1811533"/>
          <a:ext cx="1557609" cy="571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82600" imgH="177165" progId="Equation.3">
                  <p:embed/>
                </p:oleObj>
              </mc:Choice>
              <mc:Fallback>
                <p:oleObj r:id="rId2" imgW="482600" imgH="177165" progId="Equation.3">
                  <p:embed/>
                  <p:pic>
                    <p:nvPicPr>
                      <p:cNvPr id="58369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19953" y="1811533"/>
                        <a:ext cx="1557609" cy="5713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3"/>
          <p:cNvGraphicFramePr>
            <a:graphicFrameLocks noChangeAspect="1"/>
          </p:cNvGraphicFramePr>
          <p:nvPr/>
        </p:nvGraphicFramePr>
        <p:xfrm>
          <a:off x="4747740" y="2844184"/>
          <a:ext cx="1702032" cy="919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9100" imgH="393700" progId="Equation.3">
                  <p:embed/>
                </p:oleObj>
              </mc:Choice>
              <mc:Fallback>
                <p:oleObj r:id="rId4" imgW="419100" imgH="393700" progId="Equation.3">
                  <p:embed/>
                  <p:pic>
                    <p:nvPicPr>
                      <p:cNvPr id="58370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7740" y="2844184"/>
                        <a:ext cx="1702032" cy="91910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Text Box 4"/>
          <p:cNvSpPr txBox="1"/>
          <p:nvPr/>
        </p:nvSpPr>
        <p:spPr>
          <a:xfrm>
            <a:off x="2341332" y="4090937"/>
            <a:ext cx="7677197" cy="1323439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32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动量能量是描述粒子的</a:t>
            </a:r>
            <a:r>
              <a:rPr lang="en-US" altLang="zh-CN" sz="3200" b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32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频率和波长则是用来描述波的。</a:t>
            </a:r>
          </a:p>
        </p:txBody>
      </p:sp>
      <p:sp>
        <p:nvSpPr>
          <p:cNvPr id="87045" name="Text Box 5"/>
          <p:cNvSpPr txBox="1"/>
          <p:nvPr/>
        </p:nvSpPr>
        <p:spPr>
          <a:xfrm>
            <a:off x="2303644" y="1862523"/>
            <a:ext cx="2211945" cy="502766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光子的能量：</a:t>
            </a:r>
          </a:p>
        </p:txBody>
      </p:sp>
      <p:sp>
        <p:nvSpPr>
          <p:cNvPr id="87046" name="Text Box 6"/>
          <p:cNvSpPr txBox="1"/>
          <p:nvPr/>
        </p:nvSpPr>
        <p:spPr>
          <a:xfrm>
            <a:off x="2303643" y="2950759"/>
            <a:ext cx="2123264" cy="502766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光子的动量：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3EB908-5A44-44DA-AA36-2D7FF14FF7B8}"/>
              </a:ext>
            </a:extLst>
          </p:cNvPr>
          <p:cNvSpPr txBox="1"/>
          <p:nvPr/>
        </p:nvSpPr>
        <p:spPr>
          <a:xfrm>
            <a:off x="1807029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六、光子的动量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/>
      <p:bldP spid="870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/>
          <p:nvPr/>
        </p:nvSpPr>
        <p:spPr>
          <a:xfrm>
            <a:off x="753885" y="1811994"/>
            <a:ext cx="48125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一、光电效应的基本规律</a:t>
            </a:r>
          </a:p>
        </p:txBody>
      </p:sp>
      <p:sp>
        <p:nvSpPr>
          <p:cNvPr id="60419" name="Text Box 5"/>
          <p:cNvSpPr txBox="1"/>
          <p:nvPr/>
        </p:nvSpPr>
        <p:spPr>
          <a:xfrm>
            <a:off x="1360945" y="2474116"/>
            <a:ext cx="48125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光电效应现象</a:t>
            </a:r>
          </a:p>
        </p:txBody>
      </p:sp>
      <p:sp>
        <p:nvSpPr>
          <p:cNvPr id="60420" name="Text Box 6"/>
          <p:cNvSpPr txBox="1"/>
          <p:nvPr/>
        </p:nvSpPr>
        <p:spPr>
          <a:xfrm>
            <a:off x="1361681" y="3136238"/>
            <a:ext cx="42037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光电效应实验规律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444654" y="4460482"/>
            <a:ext cx="556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kumimoji="1"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(2)</a:t>
            </a:r>
            <a:r>
              <a:rPr kumimoji="1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存在遏止电压和截止频率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241564" y="3798360"/>
            <a:ext cx="4104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kumimoji="1"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(1)</a:t>
            </a:r>
            <a:r>
              <a:rPr kumimoji="1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存在饱和电流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1444765" y="5122604"/>
            <a:ext cx="3016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kumimoji="1"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(3)</a:t>
            </a:r>
            <a:r>
              <a:rPr kumimoji="1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具有瞬时性</a:t>
            </a:r>
          </a:p>
        </p:txBody>
      </p:sp>
      <p:sp>
        <p:nvSpPr>
          <p:cNvPr id="60424" name="Text Box 14"/>
          <p:cNvSpPr txBox="1"/>
          <p:nvPr/>
        </p:nvSpPr>
        <p:spPr>
          <a:xfrm>
            <a:off x="1071275" y="5784726"/>
            <a:ext cx="66031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二、光电效应解释中的疑难</a:t>
            </a:r>
          </a:p>
        </p:txBody>
      </p:sp>
      <p:sp>
        <p:nvSpPr>
          <p:cNvPr id="2" name="Rectangle 2"/>
          <p:cNvSpPr/>
          <p:nvPr/>
        </p:nvSpPr>
        <p:spPr>
          <a:xfrm>
            <a:off x="801056" y="1172691"/>
            <a:ext cx="2297743" cy="639303"/>
          </a:xfrm>
          <a:prstGeom prst="rect">
            <a:avLst/>
          </a:prstGeom>
          <a:noFill/>
          <a:ln w="9525">
            <a:noFill/>
          </a:ln>
        </p:spPr>
        <p:txBody>
          <a:bodyPr wrap="square" tIns="96000" bIns="110400">
            <a:spAutoFit/>
          </a:bodyPr>
          <a:lstStyle/>
          <a:p>
            <a:pPr defTabSz="1219170"/>
            <a:r>
              <a:rPr lang="zh-CN" altLang="en-US" sz="28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光的粒子性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341216D-CA8B-4B7E-8619-947FF11E7880}"/>
              </a:ext>
            </a:extLst>
          </p:cNvPr>
          <p:cNvSpPr txBox="1"/>
          <p:nvPr/>
        </p:nvSpPr>
        <p:spPr>
          <a:xfrm>
            <a:off x="1807029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0" grpId="0"/>
      <p:bldP spid="117767" grpId="0"/>
      <p:bldP spid="117768" grpId="0"/>
      <p:bldP spid="117769" grpId="0"/>
      <p:bldP spid="60424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982296" y="3777962"/>
            <a:ext cx="4461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（</a:t>
            </a:r>
            <a:r>
              <a:rPr kumimoji="1"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</a:t>
            </a:r>
            <a:r>
              <a:rPr kumimoji="1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）光子说对光电效应的解释</a:t>
            </a: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982296" y="3077797"/>
            <a:ext cx="5960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（</a:t>
            </a:r>
            <a:r>
              <a:rPr kumimoji="1"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kumimoji="1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）爱因斯坦的光电效应方程</a:t>
            </a:r>
          </a:p>
        </p:txBody>
      </p:sp>
      <p:sp>
        <p:nvSpPr>
          <p:cNvPr id="61443" name="Text Box 12"/>
          <p:cNvSpPr txBox="1"/>
          <p:nvPr/>
        </p:nvSpPr>
        <p:spPr>
          <a:xfrm>
            <a:off x="776134" y="1677467"/>
            <a:ext cx="596218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三、爱因斯坦的光电效应方程</a:t>
            </a:r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982296" y="2377632"/>
            <a:ext cx="19351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（</a:t>
            </a:r>
            <a:r>
              <a:rPr kumimoji="1"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kumimoji="1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）光子：</a:t>
            </a:r>
          </a:p>
        </p:txBody>
      </p:sp>
      <p:sp>
        <p:nvSpPr>
          <p:cNvPr id="61445" name="Text Box 15"/>
          <p:cNvSpPr txBox="1"/>
          <p:nvPr/>
        </p:nvSpPr>
        <p:spPr>
          <a:xfrm>
            <a:off x="775710" y="4478127"/>
            <a:ext cx="347754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四、康普顿效应</a:t>
            </a:r>
          </a:p>
        </p:txBody>
      </p:sp>
      <p:graphicFrame>
        <p:nvGraphicFramePr>
          <p:cNvPr id="6144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35364"/>
              </p:ext>
            </p:extLst>
          </p:nvPr>
        </p:nvGraphicFramePr>
        <p:xfrm>
          <a:off x="3058370" y="4939792"/>
          <a:ext cx="1808448" cy="96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8635" imgH="470535" progId="Equation.3">
                  <p:embed/>
                </p:oleObj>
              </mc:Choice>
              <mc:Fallback>
                <p:oleObj r:id="rId2" imgW="508635" imgH="470535" progId="Equation.3">
                  <p:embed/>
                  <p:pic>
                    <p:nvPicPr>
                      <p:cNvPr id="61446" name="Object 1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8370" y="4939792"/>
                        <a:ext cx="1808448" cy="96123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Text Box 17"/>
          <p:cNvSpPr txBox="1"/>
          <p:nvPr/>
        </p:nvSpPr>
        <p:spPr>
          <a:xfrm>
            <a:off x="1049183" y="5178292"/>
            <a:ext cx="2673084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光子的动量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A99CF18-D130-47B5-B62D-C976B7FE6E27}"/>
              </a:ext>
            </a:extLst>
          </p:cNvPr>
          <p:cNvSpPr txBox="1"/>
          <p:nvPr/>
        </p:nvSpPr>
        <p:spPr>
          <a:xfrm>
            <a:off x="1807029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/>
      <p:bldP spid="117771" grpId="0"/>
      <p:bldP spid="61443" grpId="0"/>
      <p:bldP spid="117773" grpId="0"/>
      <p:bldP spid="61445" grpId="0"/>
      <p:bldP spid="614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lock Arc 52">
            <a:extLst>
              <a:ext uri="{FF2B5EF4-FFF2-40B4-BE49-F238E27FC236}">
                <a16:creationId xmlns:a16="http://schemas.microsoft.com/office/drawing/2014/main" id="{D5285F75-5ABA-478A-8F54-BD207DCE9C6D}"/>
              </a:ext>
            </a:extLst>
          </p:cNvPr>
          <p:cNvSpPr/>
          <p:nvPr/>
        </p:nvSpPr>
        <p:spPr>
          <a:xfrm flipH="1" flipV="1">
            <a:off x="10936088" y="-461555"/>
            <a:ext cx="923109" cy="923109"/>
          </a:xfrm>
          <a:prstGeom prst="blockArc">
            <a:avLst/>
          </a:prstGeom>
          <a:solidFill>
            <a:schemeClr val="accent4"/>
          </a:solidFill>
          <a:ln>
            <a:noFill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F304A67-8054-4B38-A2B1-DADCF6172CAB}"/>
              </a:ext>
            </a:extLst>
          </p:cNvPr>
          <p:cNvSpPr/>
          <p:nvPr/>
        </p:nvSpPr>
        <p:spPr>
          <a:xfrm flipH="1">
            <a:off x="332804" y="6396445"/>
            <a:ext cx="923109" cy="923109"/>
          </a:xfrm>
          <a:prstGeom prst="blockArc">
            <a:avLst/>
          </a:prstGeom>
          <a:solidFill>
            <a:schemeClr val="accent4"/>
          </a:solidFill>
          <a:ln>
            <a:noFill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E0E319B0-8812-466C-ADE2-4693F3ABD8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r="21570"/>
          <a:stretch>
            <a:fillRect/>
          </a:stretch>
        </p:blipFill>
        <p:spPr/>
      </p:pic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F3DB1CBC-9A3B-4A03-A887-87380251AE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r="21256"/>
          <a:stretch>
            <a:fillRect/>
          </a:stretch>
        </p:blipFill>
        <p:spPr/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046787D2-DFED-4A93-A637-0F5E04E55A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r="21256"/>
          <a:stretch>
            <a:fillRect/>
          </a:stretch>
        </p:blipFill>
        <p:spPr/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F96BB689-23A2-46AD-9BC0-FD1E0C82F29E}"/>
              </a:ext>
            </a:extLst>
          </p:cNvPr>
          <p:cNvGrpSpPr/>
          <p:nvPr/>
        </p:nvGrpSpPr>
        <p:grpSpPr>
          <a:xfrm>
            <a:off x="528302" y="2350802"/>
            <a:ext cx="5846818" cy="2374759"/>
            <a:chOff x="6147269" y="2844265"/>
            <a:chExt cx="5112385" cy="2076459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C2581E0-0A8A-44B0-8FA3-1DF31F4189F8}"/>
                </a:ext>
              </a:extLst>
            </p:cNvPr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4836F49-4B86-4E6F-B043-97346702E338}"/>
                  </a:ext>
                </a:extLst>
              </p:cNvPr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63D9EA67-6504-4B92-A5ED-3532B3F3B0AA}"/>
                  </a:ext>
                </a:extLst>
              </p:cNvPr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6A7979AD-019D-4A62-8BEA-21706D2F0485}"/>
                    </a:ext>
                  </a:extLst>
                </p:cNvPr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9EEAE74A-75F1-4183-9803-C3D7D9C213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文本占位符 19">
                  <a:extLst>
                    <a:ext uri="{FF2B5EF4-FFF2-40B4-BE49-F238E27FC236}">
                      <a16:creationId xmlns:a16="http://schemas.microsoft.com/office/drawing/2014/main" id="{A910648C-AB94-473D-9D48-A163FAA6B2BE}"/>
                    </a:ext>
                  </a:extLst>
                </p:cNvPr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EC701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41" name="文本占位符 20">
              <a:extLst>
                <a:ext uri="{FF2B5EF4-FFF2-40B4-BE49-F238E27FC236}">
                  <a16:creationId xmlns:a16="http://schemas.microsoft.com/office/drawing/2014/main" id="{6B6B7A7C-94B8-4963-8061-F69BAFA18F9A}"/>
                </a:ext>
              </a:extLst>
            </p:cNvPr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17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波粒二象性</a:t>
              </a: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9B1B3C09-67BD-43A5-AFAB-F0C79195E7D8}"/>
              </a:ext>
            </a:extLst>
          </p:cNvPr>
          <p:cNvSpPr/>
          <p:nvPr/>
        </p:nvSpPr>
        <p:spPr>
          <a:xfrm>
            <a:off x="-1667968" y="324651"/>
            <a:ext cx="4062342" cy="3009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algn="r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3-5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93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/>
          <p:nvPr/>
        </p:nvSpPr>
        <p:spPr>
          <a:xfrm>
            <a:off x="772402" y="1268308"/>
            <a:ext cx="10746498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光电效应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当光线照射在金属表面时，金属中有电子逸出的现象，称为光电效应。逸出的电子称为光电子。</a:t>
            </a:r>
          </a:p>
        </p:txBody>
      </p:sp>
      <p:sp>
        <p:nvSpPr>
          <p:cNvPr id="58373" name="Rectangle 5"/>
          <p:cNvSpPr/>
          <p:nvPr/>
        </p:nvSpPr>
        <p:spPr>
          <a:xfrm>
            <a:off x="1175173" y="4233202"/>
            <a:ext cx="69528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光电子定向移动形成的电流叫光电流。</a:t>
            </a:r>
          </a:p>
        </p:txBody>
      </p:sp>
      <p:sp>
        <p:nvSpPr>
          <p:cNvPr id="58374" name="Rectangle 6"/>
          <p:cNvSpPr/>
          <p:nvPr/>
        </p:nvSpPr>
        <p:spPr>
          <a:xfrm>
            <a:off x="1175173" y="5086926"/>
            <a:ext cx="75346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表明锌板在射线照射下失去电子而带正电。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47A18C-7003-4175-A066-C4536CC53C7F}"/>
              </a:ext>
            </a:extLst>
          </p:cNvPr>
          <p:cNvSpPr txBox="1"/>
          <p:nvPr/>
        </p:nvSpPr>
        <p:spPr>
          <a:xfrm>
            <a:off x="1807029" y="36910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一、光电效应的实验规律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3" grpId="0"/>
      <p:bldP spid="583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hlinkClick r:id="rId2" action="ppaction://hlinkfile"/>
          </p:cNvPr>
          <p:cNvSpPr/>
          <p:nvPr/>
        </p:nvSpPr>
        <p:spPr>
          <a:xfrm>
            <a:off x="740332" y="1213947"/>
            <a:ext cx="8411979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b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光电效应实验规律</a:t>
            </a:r>
          </a:p>
        </p:txBody>
      </p:sp>
      <p:sp>
        <p:nvSpPr>
          <p:cNvPr id="59396" name="Text Box 4"/>
          <p:cNvSpPr txBox="1"/>
          <p:nvPr/>
        </p:nvSpPr>
        <p:spPr>
          <a:xfrm>
            <a:off x="758100" y="1915080"/>
            <a:ext cx="4104640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）存在饱和电流</a:t>
            </a:r>
          </a:p>
        </p:txBody>
      </p:sp>
      <p:sp>
        <p:nvSpPr>
          <p:cNvPr id="59397" name="Text Box 5"/>
          <p:cNvSpPr txBox="1"/>
          <p:nvPr/>
        </p:nvSpPr>
        <p:spPr>
          <a:xfrm>
            <a:off x="758100" y="2616120"/>
            <a:ext cx="5458601" cy="771477"/>
          </a:xfrm>
          <a:prstGeom prst="rect">
            <a:avLst/>
          </a:prstGeom>
          <a:noFill/>
          <a:ln w="9525">
            <a:noFill/>
          </a:ln>
        </p:spPr>
        <p:txBody>
          <a:bodyPr tIns="71821" bIns="82595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光照不变，增大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U</a:t>
            </a:r>
            <a:r>
              <a:rPr lang="en-US" altLang="zh-CN" sz="2000" i="1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AK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G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表中电流达到某一值后不再增大，即达到饱和值。</a:t>
            </a:r>
          </a:p>
        </p:txBody>
      </p:sp>
      <p:sp>
        <p:nvSpPr>
          <p:cNvPr id="59398" name="Text Box 6"/>
          <p:cNvSpPr txBox="1"/>
          <p:nvPr/>
        </p:nvSpPr>
        <p:spPr>
          <a:xfrm>
            <a:off x="758100" y="3932452"/>
            <a:ext cx="5387340" cy="463701"/>
          </a:xfrm>
          <a:prstGeom prst="rect">
            <a:avLst/>
          </a:prstGeom>
          <a:noFill/>
          <a:ln w="9525">
            <a:noFill/>
          </a:ln>
        </p:spPr>
        <p:txBody>
          <a:bodyPr tIns="71821" bIns="82595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因为光照条件一定时，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发射的电子数目一定。</a:t>
            </a:r>
          </a:p>
        </p:txBody>
      </p:sp>
      <p:grpSp>
        <p:nvGrpSpPr>
          <p:cNvPr id="32773" name="Group 8"/>
          <p:cNvGrpSpPr/>
          <p:nvPr/>
        </p:nvGrpSpPr>
        <p:grpSpPr>
          <a:xfrm>
            <a:off x="7247264" y="1421021"/>
            <a:ext cx="3409448" cy="3749919"/>
            <a:chOff x="3360" y="868"/>
            <a:chExt cx="2153" cy="2368"/>
          </a:xfrm>
        </p:grpSpPr>
        <p:grpSp>
          <p:nvGrpSpPr>
            <p:cNvPr id="32774" name="Group 50"/>
            <p:cNvGrpSpPr/>
            <p:nvPr/>
          </p:nvGrpSpPr>
          <p:grpSpPr>
            <a:xfrm>
              <a:off x="4141" y="3010"/>
              <a:ext cx="319" cy="226"/>
              <a:chOff x="2496" y="3888"/>
              <a:chExt cx="357" cy="240"/>
            </a:xfrm>
          </p:grpSpPr>
          <p:grpSp>
            <p:nvGrpSpPr>
              <p:cNvPr id="32775" name="Group 51"/>
              <p:cNvGrpSpPr/>
              <p:nvPr/>
            </p:nvGrpSpPr>
            <p:grpSpPr>
              <a:xfrm>
                <a:off x="2496" y="3888"/>
                <a:ext cx="68" cy="240"/>
                <a:chOff x="2496" y="3888"/>
                <a:chExt cx="68" cy="240"/>
              </a:xfrm>
            </p:grpSpPr>
            <p:sp>
              <p:nvSpPr>
                <p:cNvPr id="32776" name="Line 52"/>
                <p:cNvSpPr/>
                <p:nvPr/>
              </p:nvSpPr>
              <p:spPr>
                <a:xfrm>
                  <a:off x="2496" y="3888"/>
                  <a:ext cx="0" cy="2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777" name="Line 53"/>
                <p:cNvSpPr/>
                <p:nvPr/>
              </p:nvSpPr>
              <p:spPr>
                <a:xfrm>
                  <a:off x="2564" y="3970"/>
                  <a:ext cx="0" cy="9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2778" name="Group 54"/>
              <p:cNvGrpSpPr/>
              <p:nvPr/>
            </p:nvGrpSpPr>
            <p:grpSpPr>
              <a:xfrm>
                <a:off x="2641" y="3888"/>
                <a:ext cx="68" cy="240"/>
                <a:chOff x="2496" y="3888"/>
                <a:chExt cx="68" cy="240"/>
              </a:xfrm>
            </p:grpSpPr>
            <p:sp>
              <p:nvSpPr>
                <p:cNvPr id="32779" name="Line 55"/>
                <p:cNvSpPr/>
                <p:nvPr/>
              </p:nvSpPr>
              <p:spPr>
                <a:xfrm>
                  <a:off x="2496" y="3888"/>
                  <a:ext cx="0" cy="2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780" name="Line 56"/>
                <p:cNvSpPr/>
                <p:nvPr/>
              </p:nvSpPr>
              <p:spPr>
                <a:xfrm>
                  <a:off x="2564" y="3970"/>
                  <a:ext cx="0" cy="9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2781" name="Group 57"/>
              <p:cNvGrpSpPr/>
              <p:nvPr/>
            </p:nvGrpSpPr>
            <p:grpSpPr>
              <a:xfrm>
                <a:off x="2785" y="3888"/>
                <a:ext cx="68" cy="240"/>
                <a:chOff x="2496" y="3888"/>
                <a:chExt cx="68" cy="240"/>
              </a:xfrm>
            </p:grpSpPr>
            <p:sp>
              <p:nvSpPr>
                <p:cNvPr id="32782" name="Line 58"/>
                <p:cNvSpPr/>
                <p:nvPr/>
              </p:nvSpPr>
              <p:spPr>
                <a:xfrm>
                  <a:off x="2496" y="3888"/>
                  <a:ext cx="0" cy="2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783" name="Line 59"/>
                <p:cNvSpPr/>
                <p:nvPr/>
              </p:nvSpPr>
              <p:spPr>
                <a:xfrm>
                  <a:off x="2564" y="3970"/>
                  <a:ext cx="0" cy="9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2784" name="Rectangle 61"/>
            <p:cNvSpPr/>
            <p:nvPr/>
          </p:nvSpPr>
          <p:spPr>
            <a:xfrm>
              <a:off x="4870" y="2848"/>
              <a:ext cx="472" cy="91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785" name="Line 64"/>
            <p:cNvSpPr/>
            <p:nvPr/>
          </p:nvSpPr>
          <p:spPr>
            <a:xfrm>
              <a:off x="4527" y="2631"/>
              <a:ext cx="60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786" name="Group 65"/>
            <p:cNvGrpSpPr/>
            <p:nvPr/>
          </p:nvGrpSpPr>
          <p:grpSpPr>
            <a:xfrm>
              <a:off x="5023" y="2270"/>
              <a:ext cx="214" cy="225"/>
              <a:chOff x="4539" y="2352"/>
              <a:chExt cx="240" cy="240"/>
            </a:xfrm>
          </p:grpSpPr>
          <p:sp>
            <p:nvSpPr>
              <p:cNvPr id="32787" name="Oval 66"/>
              <p:cNvSpPr/>
              <p:nvPr/>
            </p:nvSpPr>
            <p:spPr>
              <a:xfrm>
                <a:off x="4539" y="2352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 wrap="none" anchor="ctr"/>
              <a:lstStyle/>
              <a:p>
                <a:pPr defTabSz="1219170"/>
                <a:endParaRPr lang="zh-CN" altLang="en-US" sz="2667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32788" name="Object 67"/>
              <p:cNvGraphicFramePr>
                <a:graphicFrameLocks noChangeAspect="1"/>
              </p:cNvGraphicFramePr>
              <p:nvPr/>
            </p:nvGraphicFramePr>
            <p:xfrm>
              <a:off x="4613" y="2434"/>
              <a:ext cx="83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266065" imgH="278765" progId="Equation.DSMT4">
                      <p:embed/>
                    </p:oleObj>
                  </mc:Choice>
                  <mc:Fallback>
                    <p:oleObj r:id="rId3" imgW="266065" imgH="278765" progId="Equation.DSMT4">
                      <p:embed/>
                      <p:pic>
                        <p:nvPicPr>
                          <p:cNvPr id="32788" name="Object 67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613" y="2434"/>
                            <a:ext cx="83" cy="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789" name="Group 68"/>
            <p:cNvGrpSpPr/>
            <p:nvPr/>
          </p:nvGrpSpPr>
          <p:grpSpPr>
            <a:xfrm>
              <a:off x="4313" y="2495"/>
              <a:ext cx="214" cy="226"/>
              <a:chOff x="3744" y="2592"/>
              <a:chExt cx="240" cy="240"/>
            </a:xfrm>
          </p:grpSpPr>
          <p:sp>
            <p:nvSpPr>
              <p:cNvPr id="32790" name="Oval 69"/>
              <p:cNvSpPr/>
              <p:nvPr/>
            </p:nvSpPr>
            <p:spPr>
              <a:xfrm>
                <a:off x="3744" y="2592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 wrap="none" anchor="ctr"/>
              <a:lstStyle/>
              <a:p>
                <a:pPr defTabSz="1219170"/>
                <a:endParaRPr lang="zh-CN" altLang="en-US" sz="2667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32791" name="Object 70"/>
              <p:cNvGraphicFramePr>
                <a:graphicFrameLocks noChangeAspect="1"/>
              </p:cNvGraphicFramePr>
              <p:nvPr/>
            </p:nvGraphicFramePr>
            <p:xfrm>
              <a:off x="3833" y="2674"/>
              <a:ext cx="81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266065" imgH="278765" progId="Equation.DSMT4">
                      <p:embed/>
                    </p:oleObj>
                  </mc:Choice>
                  <mc:Fallback>
                    <p:oleObj r:id="rId5" imgW="266065" imgH="278765" progId="Equation.DSMT4">
                      <p:embed/>
                      <p:pic>
                        <p:nvPicPr>
                          <p:cNvPr id="32791" name="Object 70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833" y="2674"/>
                            <a:ext cx="81" cy="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2792" name="Freeform 71"/>
            <p:cNvSpPr/>
            <p:nvPr/>
          </p:nvSpPr>
          <p:spPr>
            <a:xfrm>
              <a:off x="5084" y="2901"/>
              <a:ext cx="429" cy="22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83" y="0"/>
                </a:cxn>
                <a:cxn ang="0">
                  <a:pos x="383" y="213"/>
                </a:cxn>
                <a:cxn ang="0">
                  <a:pos x="0" y="213"/>
                </a:cxn>
              </a:cxnLst>
              <a:rect l="0" t="0" r="0" b="0"/>
              <a:pathLst>
                <a:path w="480" h="240">
                  <a:moveTo>
                    <a:pt x="288" y="0"/>
                  </a:moveTo>
                  <a:lnTo>
                    <a:pt x="480" y="0"/>
                  </a:lnTo>
                  <a:lnTo>
                    <a:pt x="480" y="240"/>
                  </a:lnTo>
                  <a:lnTo>
                    <a:pt x="0" y="24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/>
            <a:lstStyle/>
            <a:p>
              <a:pPr defTabSz="1219170"/>
              <a:endParaRPr lang="zh-CN" altLang="en-US" sz="2667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793" name="Line 72"/>
            <p:cNvSpPr/>
            <p:nvPr/>
          </p:nvSpPr>
          <p:spPr>
            <a:xfrm>
              <a:off x="4460" y="3127"/>
              <a:ext cx="42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794" name="Group 73"/>
            <p:cNvGrpSpPr/>
            <p:nvPr/>
          </p:nvGrpSpPr>
          <p:grpSpPr>
            <a:xfrm>
              <a:off x="4870" y="3005"/>
              <a:ext cx="227" cy="148"/>
              <a:chOff x="4368" y="3134"/>
              <a:chExt cx="254" cy="158"/>
            </a:xfrm>
          </p:grpSpPr>
          <p:sp>
            <p:nvSpPr>
              <p:cNvPr id="32795" name="Oval 74"/>
              <p:cNvSpPr/>
              <p:nvPr/>
            </p:nvSpPr>
            <p:spPr>
              <a:xfrm>
                <a:off x="4368" y="3244"/>
                <a:ext cx="48" cy="48"/>
              </a:xfrm>
              <a:prstGeom prst="ellipse">
                <a:avLst/>
              </a:prstGeom>
              <a:solidFill>
                <a:srgbClr val="FF9900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 wrap="none" anchor="ctr"/>
              <a:lstStyle/>
              <a:p>
                <a:pPr defTabSz="1219170"/>
                <a:endParaRPr lang="zh-CN" altLang="en-US" sz="2667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2796" name="Oval 75"/>
              <p:cNvSpPr/>
              <p:nvPr/>
            </p:nvSpPr>
            <p:spPr>
              <a:xfrm>
                <a:off x="4574" y="3243"/>
                <a:ext cx="48" cy="48"/>
              </a:xfrm>
              <a:prstGeom prst="ellipse">
                <a:avLst/>
              </a:prstGeom>
              <a:solidFill>
                <a:srgbClr val="FF9900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 wrap="none" anchor="ctr"/>
              <a:lstStyle/>
              <a:p>
                <a:pPr defTabSz="1219170"/>
                <a:endParaRPr lang="zh-CN" altLang="en-US" sz="2667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2797" name="Line 76"/>
              <p:cNvSpPr/>
              <p:nvPr/>
            </p:nvSpPr>
            <p:spPr>
              <a:xfrm flipV="1">
                <a:off x="4407" y="3134"/>
                <a:ext cx="178" cy="11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798" name="Line 33"/>
            <p:cNvSpPr/>
            <p:nvPr/>
          </p:nvSpPr>
          <p:spPr>
            <a:xfrm flipH="1">
              <a:off x="3456" y="3120"/>
              <a:ext cx="67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9" name="Line 34"/>
            <p:cNvSpPr/>
            <p:nvPr/>
          </p:nvSpPr>
          <p:spPr>
            <a:xfrm flipV="1">
              <a:off x="3456" y="1824"/>
              <a:ext cx="0" cy="12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00" name="Line 35"/>
            <p:cNvSpPr/>
            <p:nvPr/>
          </p:nvSpPr>
          <p:spPr>
            <a:xfrm>
              <a:off x="5136" y="2480"/>
              <a:ext cx="0" cy="38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801" name="Group 36"/>
            <p:cNvGrpSpPr/>
            <p:nvPr/>
          </p:nvGrpSpPr>
          <p:grpSpPr>
            <a:xfrm>
              <a:off x="3696" y="868"/>
              <a:ext cx="912" cy="1179"/>
              <a:chOff x="3504" y="165"/>
              <a:chExt cx="912" cy="1179"/>
            </a:xfrm>
          </p:grpSpPr>
          <p:sp>
            <p:nvSpPr>
              <p:cNvPr id="32802" name="Line 37"/>
              <p:cNvSpPr/>
              <p:nvPr/>
            </p:nvSpPr>
            <p:spPr>
              <a:xfrm>
                <a:off x="3695" y="165"/>
                <a:ext cx="721" cy="795"/>
              </a:xfrm>
              <a:prstGeom prst="line">
                <a:avLst/>
              </a:prstGeom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803" name="Line 38"/>
              <p:cNvSpPr/>
              <p:nvPr/>
            </p:nvSpPr>
            <p:spPr>
              <a:xfrm>
                <a:off x="3600" y="240"/>
                <a:ext cx="816" cy="911"/>
              </a:xfrm>
              <a:prstGeom prst="line">
                <a:avLst/>
              </a:prstGeom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804" name="Line 39"/>
              <p:cNvSpPr/>
              <p:nvPr/>
            </p:nvSpPr>
            <p:spPr>
              <a:xfrm>
                <a:off x="3504" y="336"/>
                <a:ext cx="912" cy="1008"/>
              </a:xfrm>
              <a:prstGeom prst="line">
                <a:avLst/>
              </a:prstGeom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805" name="Group 40"/>
            <p:cNvGrpSpPr/>
            <p:nvPr/>
          </p:nvGrpSpPr>
          <p:grpSpPr>
            <a:xfrm>
              <a:off x="4035" y="1636"/>
              <a:ext cx="528" cy="336"/>
              <a:chOff x="3792" y="912"/>
              <a:chExt cx="528" cy="336"/>
            </a:xfrm>
          </p:grpSpPr>
          <p:grpSp>
            <p:nvGrpSpPr>
              <p:cNvPr id="32806" name="Group 41"/>
              <p:cNvGrpSpPr/>
              <p:nvPr/>
            </p:nvGrpSpPr>
            <p:grpSpPr>
              <a:xfrm>
                <a:off x="4224" y="912"/>
                <a:ext cx="96" cy="336"/>
                <a:chOff x="4224" y="912"/>
                <a:chExt cx="96" cy="336"/>
              </a:xfrm>
            </p:grpSpPr>
            <p:sp>
              <p:nvSpPr>
                <p:cNvPr id="59434" name="Oval 42"/>
                <p:cNvSpPr>
                  <a:spLocks noChangeArrowheads="1"/>
                </p:cNvSpPr>
                <p:nvPr/>
              </p:nvSpPr>
              <p:spPr bwMode="auto">
                <a:xfrm>
                  <a:off x="4224" y="91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Helvetic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435" name="Oval 43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Helvetic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809" name="Line 44"/>
                <p:cNvSpPr/>
                <p:nvPr/>
              </p:nvSpPr>
              <p:spPr>
                <a:xfrm>
                  <a:off x="4224" y="960"/>
                  <a:ext cx="96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810" name="Line 45"/>
                <p:cNvSpPr/>
                <p:nvPr/>
              </p:nvSpPr>
              <p:spPr>
                <a:xfrm>
                  <a:off x="4224" y="1200"/>
                  <a:ext cx="96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2811" name="Group 46"/>
              <p:cNvGrpSpPr/>
              <p:nvPr/>
            </p:nvGrpSpPr>
            <p:grpSpPr>
              <a:xfrm>
                <a:off x="3936" y="912"/>
                <a:ext cx="96" cy="336"/>
                <a:chOff x="4224" y="912"/>
                <a:chExt cx="96" cy="336"/>
              </a:xfrm>
            </p:grpSpPr>
            <p:sp>
              <p:nvSpPr>
                <p:cNvPr id="59439" name="Oval 47"/>
                <p:cNvSpPr>
                  <a:spLocks noChangeArrowheads="1"/>
                </p:cNvSpPr>
                <p:nvPr/>
              </p:nvSpPr>
              <p:spPr bwMode="auto">
                <a:xfrm>
                  <a:off x="4224" y="91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Helvetic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440" name="Oval 48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Helvetic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814" name="Line 49"/>
                <p:cNvSpPr/>
                <p:nvPr/>
              </p:nvSpPr>
              <p:spPr>
                <a:xfrm>
                  <a:off x="4224" y="960"/>
                  <a:ext cx="96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815" name="Line 50"/>
                <p:cNvSpPr/>
                <p:nvPr/>
              </p:nvSpPr>
              <p:spPr>
                <a:xfrm>
                  <a:off x="4224" y="1200"/>
                  <a:ext cx="96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2816" name="Line 51"/>
              <p:cNvSpPr/>
              <p:nvPr/>
            </p:nvSpPr>
            <p:spPr>
              <a:xfrm flipH="1">
                <a:off x="3792" y="960"/>
                <a:ext cx="144" cy="0"/>
              </a:xfrm>
              <a:prstGeom prst="line">
                <a:avLst/>
              </a:prstGeom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817" name="Line 52"/>
              <p:cNvSpPr/>
              <p:nvPr/>
            </p:nvSpPr>
            <p:spPr>
              <a:xfrm flipH="1">
                <a:off x="3792" y="1200"/>
                <a:ext cx="144" cy="0"/>
              </a:xfrm>
              <a:prstGeom prst="line">
                <a:avLst/>
              </a:prstGeom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818" name="Line 53"/>
              <p:cNvSpPr/>
              <p:nvPr/>
            </p:nvSpPr>
            <p:spPr>
              <a:xfrm flipH="1">
                <a:off x="4080" y="960"/>
                <a:ext cx="144" cy="0"/>
              </a:xfrm>
              <a:prstGeom prst="line">
                <a:avLst/>
              </a:prstGeom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819" name="Line 54"/>
              <p:cNvSpPr/>
              <p:nvPr/>
            </p:nvSpPr>
            <p:spPr>
              <a:xfrm flipH="1">
                <a:off x="4080" y="1200"/>
                <a:ext cx="144" cy="0"/>
              </a:xfrm>
              <a:prstGeom prst="line">
                <a:avLst/>
              </a:prstGeom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820" name="Rectangle 24"/>
            <p:cNvSpPr/>
            <p:nvPr/>
          </p:nvSpPr>
          <p:spPr>
            <a:xfrm rot="2911629">
              <a:off x="4008" y="1059"/>
              <a:ext cx="84" cy="31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821" name="Freeform 26"/>
            <p:cNvSpPr/>
            <p:nvPr/>
          </p:nvSpPr>
          <p:spPr>
            <a:xfrm>
              <a:off x="3699" y="1083"/>
              <a:ext cx="1353" cy="1029"/>
            </a:xfrm>
            <a:custGeom>
              <a:avLst/>
              <a:gdLst/>
              <a:ahLst/>
              <a:cxnLst>
                <a:cxn ang="0">
                  <a:pos x="330" y="0"/>
                </a:cxn>
                <a:cxn ang="0">
                  <a:pos x="693" y="392"/>
                </a:cxn>
                <a:cxn ang="0">
                  <a:pos x="1055" y="392"/>
                </a:cxn>
                <a:cxn ang="0">
                  <a:pos x="1089" y="392"/>
                </a:cxn>
                <a:cxn ang="0">
                  <a:pos x="1122" y="425"/>
                </a:cxn>
                <a:cxn ang="0">
                  <a:pos x="1122" y="815"/>
                </a:cxn>
                <a:cxn ang="0">
                  <a:pos x="1089" y="848"/>
                </a:cxn>
                <a:cxn ang="0">
                  <a:pos x="33" y="848"/>
                </a:cxn>
                <a:cxn ang="0">
                  <a:pos x="0" y="815"/>
                </a:cxn>
                <a:cxn ang="0">
                  <a:pos x="0" y="425"/>
                </a:cxn>
                <a:cxn ang="0">
                  <a:pos x="33" y="392"/>
                </a:cxn>
                <a:cxn ang="0">
                  <a:pos x="363" y="392"/>
                </a:cxn>
                <a:cxn ang="0">
                  <a:pos x="132" y="163"/>
                </a:cxn>
              </a:cxnLst>
              <a:rect l="0" t="0" r="0" b="0"/>
              <a:pathLst>
                <a:path w="1632" h="1248">
                  <a:moveTo>
                    <a:pt x="480" y="0"/>
                  </a:moveTo>
                  <a:lnTo>
                    <a:pt x="1008" y="576"/>
                  </a:lnTo>
                  <a:lnTo>
                    <a:pt x="1536" y="576"/>
                  </a:lnTo>
                  <a:lnTo>
                    <a:pt x="1584" y="576"/>
                  </a:lnTo>
                  <a:lnTo>
                    <a:pt x="1632" y="624"/>
                  </a:lnTo>
                  <a:lnTo>
                    <a:pt x="1632" y="1200"/>
                  </a:lnTo>
                  <a:lnTo>
                    <a:pt x="1584" y="1248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0" y="624"/>
                  </a:lnTo>
                  <a:lnTo>
                    <a:pt x="48" y="576"/>
                  </a:lnTo>
                  <a:lnTo>
                    <a:pt x="528" y="576"/>
                  </a:lnTo>
                  <a:lnTo>
                    <a:pt x="192" y="24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2667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aphicFrame>
          <p:nvGraphicFramePr>
            <p:cNvPr id="32822" name="Object 28"/>
            <p:cNvGraphicFramePr>
              <a:graphicFrameLocks noChangeAspect="1"/>
            </p:cNvGraphicFramePr>
            <p:nvPr/>
          </p:nvGraphicFramePr>
          <p:xfrm>
            <a:off x="3776" y="1621"/>
            <a:ext cx="17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395605" imgH="382905" progId="Equation.3">
                    <p:embed/>
                  </p:oleObj>
                </mc:Choice>
                <mc:Fallback>
                  <p:oleObj r:id="rId7" imgW="395605" imgH="382905" progId="Equation.3">
                    <p:embed/>
                    <p:pic>
                      <p:nvPicPr>
                        <p:cNvPr id="32822" name="Object 2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76" y="1621"/>
                          <a:ext cx="172" cy="1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823" name="Object 29"/>
            <p:cNvGraphicFramePr>
              <a:graphicFrameLocks noChangeAspect="1"/>
            </p:cNvGraphicFramePr>
            <p:nvPr/>
          </p:nvGraphicFramePr>
          <p:xfrm>
            <a:off x="4751" y="1621"/>
            <a:ext cx="193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446405" imgH="382905" progId="Equation.3">
                    <p:embed/>
                  </p:oleObj>
                </mc:Choice>
                <mc:Fallback>
                  <p:oleObj r:id="rId9" imgW="446405" imgH="382905" progId="Equation.3">
                    <p:embed/>
                    <p:pic>
                      <p:nvPicPr>
                        <p:cNvPr id="32823" name="Object 2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751" y="1621"/>
                          <a:ext cx="193" cy="1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824" name="Rectangle 32"/>
            <p:cNvSpPr/>
            <p:nvPr/>
          </p:nvSpPr>
          <p:spPr>
            <a:xfrm>
              <a:off x="4659" y="1659"/>
              <a:ext cx="47" cy="407"/>
            </a:xfrm>
            <a:prstGeom prst="rect">
              <a:avLst/>
            </a:prstGeom>
            <a:solidFill>
              <a:srgbClr val="FFCC00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825" name="Rectangle 33"/>
            <p:cNvSpPr/>
            <p:nvPr/>
          </p:nvSpPr>
          <p:spPr>
            <a:xfrm flipH="1">
              <a:off x="4019" y="1643"/>
              <a:ext cx="47" cy="432"/>
            </a:xfrm>
            <a:prstGeom prst="rect">
              <a:avLst/>
            </a:prstGeom>
            <a:solidFill>
              <a:srgbClr val="FFCC00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826" name="Text Box 77"/>
            <p:cNvSpPr txBox="1"/>
            <p:nvPr/>
          </p:nvSpPr>
          <p:spPr>
            <a:xfrm>
              <a:off x="3360" y="1300"/>
              <a:ext cx="471" cy="577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667" b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阳极</a:t>
              </a:r>
            </a:p>
          </p:txBody>
        </p:sp>
        <p:sp>
          <p:nvSpPr>
            <p:cNvPr id="32827" name="Text Box 78"/>
            <p:cNvSpPr txBox="1"/>
            <p:nvPr/>
          </p:nvSpPr>
          <p:spPr>
            <a:xfrm>
              <a:off x="5040" y="1300"/>
              <a:ext cx="471" cy="577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667" b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阴极</a:t>
              </a:r>
            </a:p>
          </p:txBody>
        </p:sp>
        <p:sp>
          <p:nvSpPr>
            <p:cNvPr id="32828" name="Line 63"/>
            <p:cNvSpPr/>
            <p:nvPr/>
          </p:nvSpPr>
          <p:spPr>
            <a:xfrm flipH="1">
              <a:off x="5136" y="1824"/>
              <a:ext cx="0" cy="43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29" name="Line 64"/>
            <p:cNvSpPr/>
            <p:nvPr/>
          </p:nvSpPr>
          <p:spPr>
            <a:xfrm>
              <a:off x="4707" y="1828"/>
              <a:ext cx="43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30" name="Line 65"/>
            <p:cNvSpPr/>
            <p:nvPr/>
          </p:nvSpPr>
          <p:spPr>
            <a:xfrm flipH="1">
              <a:off x="3456" y="2624"/>
              <a:ext cx="86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31" name="Line 66"/>
            <p:cNvSpPr/>
            <p:nvPr/>
          </p:nvSpPr>
          <p:spPr>
            <a:xfrm flipH="1">
              <a:off x="3456" y="1828"/>
              <a:ext cx="57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32" name="Line 67"/>
            <p:cNvSpPr/>
            <p:nvPr/>
          </p:nvSpPr>
          <p:spPr>
            <a:xfrm flipH="1">
              <a:off x="3448" y="2880"/>
              <a:ext cx="144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833" name="矩形 1"/>
          <p:cNvSpPr/>
          <p:nvPr/>
        </p:nvSpPr>
        <p:spPr>
          <a:xfrm>
            <a:off x="758100" y="4941008"/>
            <a:ext cx="850382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实验表明：</a:t>
            </a:r>
          </a:p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入射光越强，饱和电流越大，单位时间内发射的光电子数越多。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8F43A2BC-DA86-4D62-8B3E-D926C6540DD3}"/>
              </a:ext>
            </a:extLst>
          </p:cNvPr>
          <p:cNvSpPr txBox="1"/>
          <p:nvPr/>
        </p:nvSpPr>
        <p:spPr>
          <a:xfrm>
            <a:off x="1807029" y="36910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一、光电效应的实验规律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/>
      <p:bldP spid="59397" grpId="0"/>
      <p:bldP spid="59398" grpId="0"/>
      <p:bldP spid="328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/>
          <p:nvPr/>
        </p:nvSpPr>
        <p:spPr>
          <a:xfrm>
            <a:off x="3359114" y="1743729"/>
            <a:ext cx="5279656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：使光电流减小到零的反向电压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10241317" y="3718795"/>
            <a:ext cx="267625" cy="26920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686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667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－</a:t>
            </a:r>
          </a:p>
        </p:txBody>
      </p:sp>
      <p:sp>
        <p:nvSpPr>
          <p:cNvPr id="33795" name="Line 4"/>
          <p:cNvSpPr/>
          <p:nvPr/>
        </p:nvSpPr>
        <p:spPr>
          <a:xfrm>
            <a:off x="8445536" y="2288824"/>
            <a:ext cx="0" cy="3043641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796" name="Line 5"/>
          <p:cNvSpPr/>
          <p:nvPr/>
        </p:nvSpPr>
        <p:spPr>
          <a:xfrm>
            <a:off x="10744894" y="2288824"/>
            <a:ext cx="0" cy="3043641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0287281" y="2569117"/>
            <a:ext cx="1005532" cy="265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defTabSz="1219170">
              <a:defRPr/>
            </a:pPr>
            <a:r>
              <a:rPr kumimoji="1" lang="en-US" altLang="zh-CN" sz="2667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+   +   +   +   +   +</a:t>
            </a:r>
          </a:p>
        </p:txBody>
      </p:sp>
      <p:sp>
        <p:nvSpPr>
          <p:cNvPr id="34822" name="Text Box 7"/>
          <p:cNvSpPr txBox="1"/>
          <p:nvPr/>
        </p:nvSpPr>
        <p:spPr>
          <a:xfrm>
            <a:off x="8016713" y="2626127"/>
            <a:ext cx="595099" cy="316557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defTabSz="1219170"/>
            <a:r>
              <a:rPr lang="zh-CN" altLang="en-US" sz="2667" b="1" kern="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 一   一    一</a:t>
            </a:r>
            <a:endParaRPr lang="zh-CN" altLang="en-US" sz="2667" b="1" kern="0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3799" name="Text Box 8"/>
          <p:cNvSpPr txBox="1"/>
          <p:nvPr/>
        </p:nvSpPr>
        <p:spPr>
          <a:xfrm>
            <a:off x="10236565" y="3050525"/>
            <a:ext cx="356188" cy="5027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667" i="1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</a:p>
        </p:txBody>
      </p:sp>
      <p:sp>
        <p:nvSpPr>
          <p:cNvPr id="60425" name="Text Box 9"/>
          <p:cNvSpPr txBox="1"/>
          <p:nvPr/>
        </p:nvSpPr>
        <p:spPr>
          <a:xfrm>
            <a:off x="1045910" y="3032556"/>
            <a:ext cx="397416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加反向电压，如右图所示：</a:t>
            </a:r>
          </a:p>
        </p:txBody>
      </p:sp>
      <p:sp>
        <p:nvSpPr>
          <p:cNvPr id="60426" name="Text Box 10"/>
          <p:cNvSpPr txBox="1"/>
          <p:nvPr/>
        </p:nvSpPr>
        <p:spPr>
          <a:xfrm>
            <a:off x="1066497" y="3669157"/>
            <a:ext cx="61332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光电子作减速运动。若速率最大的记为</a:t>
            </a:r>
            <a:r>
              <a:rPr lang="en-US" altLang="zh-CN" sz="2400" i="1" kern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v</a:t>
            </a:r>
            <a:r>
              <a:rPr lang="en-US" altLang="zh-CN" sz="2400" kern="0" baseline="-25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endParaRPr lang="en-US" altLang="zh-CN" sz="2400" kern="0" baseline="-2500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graphicFrame>
        <p:nvGraphicFramePr>
          <p:cNvPr id="604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86919"/>
              </p:ext>
            </p:extLst>
          </p:nvPr>
        </p:nvGraphicFramePr>
        <p:xfrm>
          <a:off x="2432986" y="4384688"/>
          <a:ext cx="1914741" cy="8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8200" imgH="393700" progId="Equation.3">
                  <p:embed/>
                </p:oleObj>
              </mc:Choice>
              <mc:Fallback>
                <p:oleObj r:id="rId2" imgW="838200" imgH="393700" progId="Equation.3">
                  <p:embed/>
                  <p:pic>
                    <p:nvPicPr>
                      <p:cNvPr id="60427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2986" y="4384688"/>
                        <a:ext cx="1914741" cy="803200"/>
                      </a:xfrm>
                      <a:prstGeom prst="rect">
                        <a:avLst/>
                      </a:prstGeom>
                      <a:noFill/>
                      <a:ln w="31750" cap="flat" cmpd="sng">
                        <a:solidFill>
                          <a:srgbClr val="33CC33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7008845" y="5849524"/>
            <a:ext cx="2874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kumimoji="1"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最大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Helvetica"/>
                <a:sym typeface="Arial" panose="020B0604020202020204" pitchFamily="34" charset="0"/>
              </a:rPr>
              <a:t>的初动能</a:t>
            </a:r>
          </a:p>
        </p:txBody>
      </p:sp>
      <p:sp>
        <p:nvSpPr>
          <p:cNvPr id="60430" name="Text Box 14"/>
          <p:cNvSpPr txBox="1"/>
          <p:nvPr/>
        </p:nvSpPr>
        <p:spPr>
          <a:xfrm>
            <a:off x="1029118" y="2469571"/>
            <a:ext cx="2584403" cy="525256"/>
          </a:xfrm>
          <a:prstGeom prst="rect">
            <a:avLst/>
          </a:prstGeom>
          <a:noFill/>
          <a:ln w="9525">
            <a:noFill/>
          </a:ln>
        </p:spPr>
        <p:txBody>
          <a:bodyPr tIns="71821" bIns="82595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U</a:t>
            </a: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=0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时，</a:t>
            </a:r>
            <a:r>
              <a:rPr lang="en-US" altLang="zh-CN" sz="2400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I</a:t>
            </a: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≠0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60431" name="Text Box 15"/>
          <p:cNvSpPr txBox="1"/>
          <p:nvPr/>
        </p:nvSpPr>
        <p:spPr>
          <a:xfrm>
            <a:off x="2919340" y="2488435"/>
            <a:ext cx="3376193" cy="525256"/>
          </a:xfrm>
          <a:prstGeom prst="rect">
            <a:avLst/>
          </a:prstGeom>
          <a:noFill/>
          <a:ln w="9525">
            <a:noFill/>
          </a:ln>
        </p:spPr>
        <p:txBody>
          <a:bodyPr tIns="71821" bIns="82595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因为电子有初速度</a:t>
            </a:r>
          </a:p>
        </p:txBody>
      </p:sp>
      <p:sp>
        <p:nvSpPr>
          <p:cNvPr id="60432" name="Text Box 16"/>
          <p:cNvSpPr txBox="1"/>
          <p:nvPr/>
        </p:nvSpPr>
        <p:spPr>
          <a:xfrm>
            <a:off x="1213946" y="5785933"/>
            <a:ext cx="4668395" cy="525256"/>
          </a:xfrm>
          <a:prstGeom prst="rect">
            <a:avLst/>
          </a:prstGeom>
          <a:noFill/>
          <a:ln w="9525">
            <a:noFill/>
          </a:ln>
        </p:spPr>
        <p:txBody>
          <a:bodyPr tIns="71821" bIns="82595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则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I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=0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，式中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U</a:t>
            </a:r>
            <a:r>
              <a:rPr lang="en-US" altLang="zh-CN" sz="2400" i="1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为遏止电压</a:t>
            </a:r>
            <a:endParaRPr lang="zh-CN" altLang="en-US" sz="24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433" name="Line 17"/>
          <p:cNvSpPr/>
          <p:nvPr/>
        </p:nvSpPr>
        <p:spPr>
          <a:xfrm>
            <a:off x="4002366" y="4938967"/>
            <a:ext cx="2874199" cy="1005573"/>
          </a:xfrm>
          <a:prstGeom prst="line">
            <a:avLst/>
          </a:prstGeom>
          <a:ln w="254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08" name="Text Box 19"/>
          <p:cNvSpPr txBox="1"/>
          <p:nvPr/>
        </p:nvSpPr>
        <p:spPr>
          <a:xfrm>
            <a:off x="795704" y="1157597"/>
            <a:ext cx="615696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存在遏止电压和截止频率</a:t>
            </a:r>
          </a:p>
        </p:txBody>
      </p:sp>
      <p:sp>
        <p:nvSpPr>
          <p:cNvPr id="33809" name="Text Box 20"/>
          <p:cNvSpPr txBox="1"/>
          <p:nvPr/>
        </p:nvSpPr>
        <p:spPr>
          <a:xfrm>
            <a:off x="812356" y="1724865"/>
            <a:ext cx="319447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  <a:r>
              <a:rPr lang="en-US" altLang="zh-CN" sz="2400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存在遏止电压</a:t>
            </a:r>
            <a:r>
              <a:rPr lang="en-US" altLang="zh-CN" sz="2400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U</a:t>
            </a:r>
            <a:r>
              <a:rPr lang="en-US" altLang="zh-CN" sz="2400" i="1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33810" name="Line 21"/>
          <p:cNvSpPr/>
          <p:nvPr/>
        </p:nvSpPr>
        <p:spPr>
          <a:xfrm flipH="1">
            <a:off x="10097209" y="3574690"/>
            <a:ext cx="57484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0438" name="Group 22"/>
          <p:cNvGrpSpPr/>
          <p:nvPr/>
        </p:nvGrpSpPr>
        <p:grpSpPr>
          <a:xfrm>
            <a:off x="8445536" y="2735392"/>
            <a:ext cx="2153669" cy="2372203"/>
            <a:chOff x="3923" y="1811"/>
            <a:chExt cx="1360" cy="1498"/>
          </a:xfrm>
        </p:grpSpPr>
        <p:sp>
          <p:nvSpPr>
            <p:cNvPr id="33812" name="Line 23"/>
            <p:cNvSpPr/>
            <p:nvPr/>
          </p:nvSpPr>
          <p:spPr>
            <a:xfrm flipV="1">
              <a:off x="3923" y="3067"/>
              <a:ext cx="1360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triangle" w="lg" len="lg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3" name="Line 24"/>
            <p:cNvSpPr/>
            <p:nvPr/>
          </p:nvSpPr>
          <p:spPr>
            <a:xfrm flipV="1">
              <a:off x="3923" y="1888"/>
              <a:ext cx="1360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triangle" w="lg" len="lg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4" name="Text Box 25"/>
            <p:cNvSpPr txBox="1"/>
            <p:nvPr/>
          </p:nvSpPr>
          <p:spPr>
            <a:xfrm>
              <a:off x="4513" y="2992"/>
              <a:ext cx="260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667" b="1" i="1" kern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33815" name="Text Box 26"/>
            <p:cNvSpPr txBox="1"/>
            <p:nvPr/>
          </p:nvSpPr>
          <p:spPr>
            <a:xfrm>
              <a:off x="4468" y="1811"/>
              <a:ext cx="260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667" b="1" i="1" kern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E</a:t>
              </a:r>
            </a:p>
          </p:txBody>
        </p:sp>
      </p:grpSp>
      <p:sp>
        <p:nvSpPr>
          <p:cNvPr id="33816" name="Line 27"/>
          <p:cNvSpPr/>
          <p:nvPr/>
        </p:nvSpPr>
        <p:spPr>
          <a:xfrm flipV="1">
            <a:off x="8518381" y="2282489"/>
            <a:ext cx="2153669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triangle" w="sm" len="lg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17" name="Text Box 28"/>
          <p:cNvSpPr txBox="1"/>
          <p:nvPr/>
        </p:nvSpPr>
        <p:spPr>
          <a:xfrm>
            <a:off x="9451109" y="1804247"/>
            <a:ext cx="431528" cy="5027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667" b="1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U</a:t>
            </a:r>
          </a:p>
        </p:txBody>
      </p:sp>
      <p:grpSp>
        <p:nvGrpSpPr>
          <p:cNvPr id="60445" name="Group 29"/>
          <p:cNvGrpSpPr/>
          <p:nvPr/>
        </p:nvGrpSpPr>
        <p:grpSpPr>
          <a:xfrm>
            <a:off x="10385421" y="3812229"/>
            <a:ext cx="897891" cy="501995"/>
            <a:chOff x="5148" y="2491"/>
            <a:chExt cx="567" cy="317"/>
          </a:xfrm>
        </p:grpSpPr>
        <p:sp>
          <p:nvSpPr>
            <p:cNvPr id="33819" name="Line 30"/>
            <p:cNvSpPr/>
            <p:nvPr/>
          </p:nvSpPr>
          <p:spPr>
            <a:xfrm rot="10800000" flipH="1" flipV="1">
              <a:off x="5148" y="2523"/>
              <a:ext cx="567" cy="1"/>
            </a:xfrm>
            <a:prstGeom prst="line">
              <a:avLst/>
            </a:prstGeom>
            <a:ln w="5715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20" name="Text Box 31"/>
            <p:cNvSpPr txBox="1"/>
            <p:nvPr/>
          </p:nvSpPr>
          <p:spPr>
            <a:xfrm>
              <a:off x="5375" y="2491"/>
              <a:ext cx="298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zh-CN" sz="2667" b="1" i="1" kern="0">
                  <a:solidFill>
                    <a:srgbClr val="E11BE3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33821" name="Text Box 32"/>
          <p:cNvSpPr txBox="1"/>
          <p:nvPr/>
        </p:nvSpPr>
        <p:spPr>
          <a:xfrm>
            <a:off x="10600788" y="1877093"/>
            <a:ext cx="431528" cy="5027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667" b="1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K</a:t>
            </a:r>
          </a:p>
        </p:txBody>
      </p:sp>
      <p:sp>
        <p:nvSpPr>
          <p:cNvPr id="33822" name="Text Box 33"/>
          <p:cNvSpPr txBox="1"/>
          <p:nvPr/>
        </p:nvSpPr>
        <p:spPr>
          <a:xfrm>
            <a:off x="8063893" y="1877093"/>
            <a:ext cx="431528" cy="5027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667" b="1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A0D0E80-4282-46BD-B0DD-CD9D7A2DB903}"/>
              </a:ext>
            </a:extLst>
          </p:cNvPr>
          <p:cNvSpPr txBox="1"/>
          <p:nvPr/>
        </p:nvSpPr>
        <p:spPr>
          <a:xfrm>
            <a:off x="1807029" y="36910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一、光电效应的实验规律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2" grpId="0" bldLvl="0" animBg="1"/>
      <p:bldP spid="34822" grpId="0"/>
      <p:bldP spid="60425" grpId="0"/>
      <p:bldP spid="60426" grpId="0"/>
      <p:bldP spid="60429" grpId="0" bldLvl="0"/>
      <p:bldP spid="60430" grpId="0"/>
      <p:bldP spid="60431" grpId="0"/>
      <p:bldP spid="60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2"/>
          <p:cNvSpPr/>
          <p:nvPr/>
        </p:nvSpPr>
        <p:spPr>
          <a:xfrm>
            <a:off x="7952693" y="2048941"/>
            <a:ext cx="0" cy="3876604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stealth" w="med" len="lg"/>
            <a:tailEnd type="none" w="sm" len="sm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18" name="Line 3"/>
          <p:cNvSpPr/>
          <p:nvPr/>
        </p:nvSpPr>
        <p:spPr>
          <a:xfrm>
            <a:off x="5976386" y="5925544"/>
            <a:ext cx="5168805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stealth" w="med" len="lg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19" name="Line 4"/>
          <p:cNvSpPr/>
          <p:nvPr/>
        </p:nvSpPr>
        <p:spPr>
          <a:xfrm>
            <a:off x="7952694" y="3037093"/>
            <a:ext cx="311648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0" name="Line 5"/>
          <p:cNvSpPr/>
          <p:nvPr/>
        </p:nvSpPr>
        <p:spPr>
          <a:xfrm flipH="1">
            <a:off x="7957445" y="4693519"/>
            <a:ext cx="273642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1" name="Rectangle 6"/>
          <p:cNvSpPr/>
          <p:nvPr/>
        </p:nvSpPr>
        <p:spPr>
          <a:xfrm>
            <a:off x="8012870" y="1971344"/>
            <a:ext cx="280066" cy="503178"/>
          </a:xfrm>
          <a:prstGeom prst="rect">
            <a:avLst/>
          </a:prstGeom>
          <a:noFill/>
          <a:ln w="9525">
            <a:noFill/>
          </a:ln>
        </p:spPr>
        <p:txBody>
          <a:bodyPr wrap="none" lIns="91847" tIns="45924" rIns="91847" bIns="45924">
            <a:spAutoFit/>
          </a:bodyPr>
          <a:lstStyle/>
          <a:p>
            <a:pPr defTabSz="1219170" eaLnBrk="0" hangingPunct="0"/>
            <a:r>
              <a:rPr lang="en-US" altLang="zh-CN" sz="2667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34822" name="Rectangle 7"/>
          <p:cNvSpPr/>
          <p:nvPr/>
        </p:nvSpPr>
        <p:spPr>
          <a:xfrm>
            <a:off x="7098877" y="3401678"/>
            <a:ext cx="541867" cy="503178"/>
          </a:xfrm>
          <a:prstGeom prst="rect">
            <a:avLst/>
          </a:prstGeom>
          <a:noFill/>
          <a:ln w="9525">
            <a:noFill/>
          </a:ln>
        </p:spPr>
        <p:txBody>
          <a:bodyPr wrap="square" lIns="91847" tIns="45924" rIns="91847" bIns="45924">
            <a:spAutoFit/>
          </a:bodyPr>
          <a:lstStyle/>
          <a:p>
            <a:pPr defTabSz="1219170" eaLnBrk="0" hangingPunct="0"/>
            <a:r>
              <a:rPr lang="en-US" altLang="zh-CN" sz="2667" b="1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Is</a:t>
            </a:r>
          </a:p>
        </p:txBody>
      </p:sp>
      <p:sp>
        <p:nvSpPr>
          <p:cNvPr id="34824" name="Rectangle 9"/>
          <p:cNvSpPr/>
          <p:nvPr/>
        </p:nvSpPr>
        <p:spPr>
          <a:xfrm>
            <a:off x="6340609" y="5895456"/>
            <a:ext cx="685625" cy="503178"/>
          </a:xfrm>
          <a:prstGeom prst="rect">
            <a:avLst/>
          </a:prstGeom>
          <a:noFill/>
          <a:ln w="9525">
            <a:noFill/>
          </a:ln>
        </p:spPr>
        <p:txBody>
          <a:bodyPr wrap="none" lIns="91847" tIns="45924" rIns="91847" bIns="45924">
            <a:spAutoFit/>
          </a:bodyPr>
          <a:lstStyle/>
          <a:p>
            <a:pPr defTabSz="1219170" eaLnBrk="0" hangingPunct="0"/>
            <a:r>
              <a:rPr lang="en-US" altLang="zh-CN" sz="2667" b="1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U</a:t>
            </a:r>
            <a:r>
              <a:rPr lang="en-US" altLang="zh-CN" sz="2667" b="1" i="1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en-US" altLang="zh-CN" sz="2667" b="1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4826" name="Rectangle 11"/>
          <p:cNvSpPr/>
          <p:nvPr/>
        </p:nvSpPr>
        <p:spPr>
          <a:xfrm>
            <a:off x="7708823" y="5985720"/>
            <a:ext cx="451586" cy="503178"/>
          </a:xfrm>
          <a:prstGeom prst="rect">
            <a:avLst/>
          </a:prstGeom>
          <a:noFill/>
          <a:ln w="9525">
            <a:noFill/>
          </a:ln>
        </p:spPr>
        <p:txBody>
          <a:bodyPr wrap="none" lIns="91847" tIns="45924" rIns="91847" bIns="45924">
            <a:spAutoFit/>
          </a:bodyPr>
          <a:lstStyle/>
          <a:p>
            <a:pPr defTabSz="1219170" eaLnBrk="0" hangingPunct="0"/>
            <a:r>
              <a:rPr lang="en-US" altLang="zh-CN" sz="2667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34827" name="Rectangle 12"/>
          <p:cNvSpPr/>
          <p:nvPr/>
        </p:nvSpPr>
        <p:spPr>
          <a:xfrm>
            <a:off x="10673285" y="5895456"/>
            <a:ext cx="432350" cy="503178"/>
          </a:xfrm>
          <a:prstGeom prst="rect">
            <a:avLst/>
          </a:prstGeom>
          <a:noFill/>
          <a:ln w="9525">
            <a:noFill/>
          </a:ln>
        </p:spPr>
        <p:txBody>
          <a:bodyPr wrap="none" lIns="91847" tIns="45924" rIns="91847" bIns="45924">
            <a:spAutoFit/>
          </a:bodyPr>
          <a:lstStyle/>
          <a:p>
            <a:pPr defTabSz="1219170" eaLnBrk="0" hangingPunct="0"/>
            <a:r>
              <a:rPr lang="en-US" altLang="zh-CN" sz="2667" i="1" ker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U</a:t>
            </a:r>
          </a:p>
        </p:txBody>
      </p:sp>
      <p:sp>
        <p:nvSpPr>
          <p:cNvPr id="34828" name="Rectangle 13"/>
          <p:cNvSpPr/>
          <p:nvPr/>
        </p:nvSpPr>
        <p:spPr>
          <a:xfrm>
            <a:off x="8532285" y="2538266"/>
            <a:ext cx="3035724" cy="503178"/>
          </a:xfrm>
          <a:prstGeom prst="rect">
            <a:avLst/>
          </a:prstGeom>
          <a:noFill/>
          <a:ln w="9525">
            <a:noFill/>
          </a:ln>
        </p:spPr>
        <p:txBody>
          <a:bodyPr lIns="91847" tIns="45924" rIns="91847" bIns="45924">
            <a:spAutoFit/>
          </a:bodyPr>
          <a:lstStyle/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黄光（强）</a:t>
            </a:r>
          </a:p>
        </p:txBody>
      </p:sp>
      <p:sp>
        <p:nvSpPr>
          <p:cNvPr id="34829" name="Rectangle 14"/>
          <p:cNvSpPr/>
          <p:nvPr/>
        </p:nvSpPr>
        <p:spPr>
          <a:xfrm>
            <a:off x="8388179" y="4764779"/>
            <a:ext cx="2717424" cy="503178"/>
          </a:xfrm>
          <a:prstGeom prst="rect">
            <a:avLst/>
          </a:prstGeom>
          <a:noFill/>
          <a:ln w="9525">
            <a:noFill/>
          </a:ln>
        </p:spPr>
        <p:txBody>
          <a:bodyPr lIns="91847" tIns="45924" rIns="91847" bIns="45924">
            <a:spAutoFit/>
          </a:bodyPr>
          <a:lstStyle/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黄光（弱）</a:t>
            </a:r>
          </a:p>
        </p:txBody>
      </p:sp>
      <p:sp>
        <p:nvSpPr>
          <p:cNvPr id="34830" name="Rectangle 15"/>
          <p:cNvSpPr/>
          <p:nvPr/>
        </p:nvSpPr>
        <p:spPr>
          <a:xfrm>
            <a:off x="6236124" y="1160551"/>
            <a:ext cx="3672840" cy="503178"/>
          </a:xfrm>
          <a:prstGeom prst="rect">
            <a:avLst/>
          </a:prstGeom>
          <a:noFill/>
          <a:ln w="9525">
            <a:noFill/>
          </a:ln>
        </p:spPr>
        <p:txBody>
          <a:bodyPr wrap="square" lIns="91847" tIns="45924" rIns="91847" bIns="45924">
            <a:spAutoFit/>
          </a:bodyPr>
          <a:lstStyle/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光电效应伏安特性曲线</a:t>
            </a:r>
          </a:p>
        </p:txBody>
      </p:sp>
      <p:sp>
        <p:nvSpPr>
          <p:cNvPr id="34831" name="Rectangle 16"/>
          <p:cNvSpPr/>
          <p:nvPr/>
        </p:nvSpPr>
        <p:spPr>
          <a:xfrm>
            <a:off x="6264598" y="3583428"/>
            <a:ext cx="536546" cy="1734476"/>
          </a:xfrm>
          <a:prstGeom prst="rect">
            <a:avLst/>
          </a:prstGeom>
          <a:noFill/>
          <a:ln w="9525">
            <a:noFill/>
          </a:ln>
        </p:spPr>
        <p:txBody>
          <a:bodyPr wrap="none" lIns="91847" tIns="45924" rIns="91847" bIns="45924">
            <a:spAutoFit/>
          </a:bodyPr>
          <a:lstStyle/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遏</a:t>
            </a:r>
          </a:p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止</a:t>
            </a:r>
          </a:p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电</a:t>
            </a:r>
          </a:p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压</a:t>
            </a:r>
          </a:p>
        </p:txBody>
      </p:sp>
      <p:sp>
        <p:nvSpPr>
          <p:cNvPr id="34832" name="Line 17"/>
          <p:cNvSpPr/>
          <p:nvPr/>
        </p:nvSpPr>
        <p:spPr>
          <a:xfrm>
            <a:off x="6660492" y="5469474"/>
            <a:ext cx="0" cy="456071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stealth" w="med" len="lg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33" name="Rectangle 18"/>
          <p:cNvSpPr/>
          <p:nvPr/>
        </p:nvSpPr>
        <p:spPr>
          <a:xfrm>
            <a:off x="6996055" y="1661872"/>
            <a:ext cx="536546" cy="2144910"/>
          </a:xfrm>
          <a:prstGeom prst="rect">
            <a:avLst/>
          </a:prstGeom>
          <a:noFill/>
          <a:ln w="9525">
            <a:noFill/>
          </a:ln>
        </p:spPr>
        <p:txBody>
          <a:bodyPr wrap="none" lIns="91847" tIns="45924" rIns="91847" bIns="45924">
            <a:spAutoFit/>
          </a:bodyPr>
          <a:lstStyle/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饱</a:t>
            </a:r>
          </a:p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和</a:t>
            </a:r>
          </a:p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电</a:t>
            </a:r>
          </a:p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流</a:t>
            </a:r>
          </a:p>
          <a:p>
            <a:pPr defTabSz="1219170" eaLnBrk="0" hangingPunct="0"/>
            <a:endParaRPr lang="zh-CN" altLang="en-US" sz="2667" b="1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4834" name="Freeform 19"/>
          <p:cNvSpPr/>
          <p:nvPr/>
        </p:nvSpPr>
        <p:spPr>
          <a:xfrm>
            <a:off x="6593982" y="3113105"/>
            <a:ext cx="3015137" cy="2804520"/>
          </a:xfrm>
          <a:custGeom>
            <a:avLst/>
            <a:gdLst/>
            <a:ahLst/>
            <a:cxnLst>
              <a:cxn ang="0">
                <a:pos x="84343654" y="2147483646"/>
              </a:cxn>
              <a:cxn ang="0">
                <a:pos x="167532872" y="2147483646"/>
              </a:cxn>
              <a:cxn ang="0">
                <a:pos x="253032036" y="2147483646"/>
              </a:cxn>
              <a:cxn ang="0">
                <a:pos x="338531200" y="2147483646"/>
              </a:cxn>
              <a:cxn ang="0">
                <a:pos x="422874854" y="2147483646"/>
              </a:cxn>
              <a:cxn ang="0">
                <a:pos x="504907487" y="2147483646"/>
              </a:cxn>
              <a:cxn ang="0">
                <a:pos x="588096705" y="2147483646"/>
              </a:cxn>
              <a:cxn ang="0">
                <a:pos x="649332302" y="2147483646"/>
              </a:cxn>
              <a:cxn ang="0">
                <a:pos x="689770864" y="2147483646"/>
              </a:cxn>
              <a:cxn ang="0">
                <a:pos x="731364935" y="2147483646"/>
              </a:cxn>
              <a:cxn ang="0">
                <a:pos x="771804572" y="2147483646"/>
              </a:cxn>
              <a:cxn ang="0">
                <a:pos x="809932112" y="2147483646"/>
              </a:cxn>
              <a:cxn ang="0">
                <a:pos x="868857764" y="2147483646"/>
              </a:cxn>
              <a:cxn ang="0">
                <a:pos x="948579376" y="2147483646"/>
              </a:cxn>
              <a:cxn ang="0">
                <a:pos x="1027146553" y="2147483646"/>
              </a:cxn>
              <a:cxn ang="0">
                <a:pos x="1105713730" y="2147483646"/>
              </a:cxn>
              <a:cxn ang="0">
                <a:pos x="1184280907" y="1872477221"/>
              </a:cxn>
              <a:cxn ang="0">
                <a:pos x="1224719469" y="1723787182"/>
              </a:cxn>
              <a:cxn ang="0">
                <a:pos x="1266313540" y="1585179357"/>
              </a:cxn>
              <a:cxn ang="0">
                <a:pos x="1306752102" y="1466731198"/>
              </a:cxn>
              <a:cxn ang="0">
                <a:pos x="1386474789" y="1249997722"/>
              </a:cxn>
              <a:cxn ang="0">
                <a:pos x="1461575435" y="1058465813"/>
              </a:cxn>
              <a:cxn ang="0">
                <a:pos x="1533209550" y="889616108"/>
              </a:cxn>
              <a:cxn ang="0">
                <a:pos x="1607155761" y="740926069"/>
              </a:cxn>
              <a:cxn ang="0">
                <a:pos x="1688032884" y="602318245"/>
              </a:cxn>
              <a:cxn ang="0">
                <a:pos x="1775843068" y="481350723"/>
              </a:cxn>
              <a:cxn ang="0">
                <a:pos x="1874051771" y="375504142"/>
              </a:cxn>
              <a:cxn ang="0">
                <a:pos x="1988435468" y="277217237"/>
              </a:cxn>
              <a:cxn ang="0">
                <a:pos x="2053137596" y="236894730"/>
              </a:cxn>
              <a:cxn ang="0">
                <a:pos x="2127083807" y="199093173"/>
              </a:cxn>
              <a:cxn ang="0">
                <a:pos x="2147483646" y="163810979"/>
              </a:cxn>
              <a:cxn ang="0">
                <a:pos x="2147483646" y="115927208"/>
              </a:cxn>
              <a:cxn ang="0">
                <a:pos x="2147483646" y="78125651"/>
              </a:cxn>
              <a:cxn ang="0">
                <a:pos x="2147483646" y="52924084"/>
              </a:cxn>
              <a:cxn ang="0">
                <a:pos x="2147483646" y="35282194"/>
              </a:cxn>
              <a:cxn ang="0">
                <a:pos x="2147483646" y="27722517"/>
              </a:cxn>
              <a:cxn ang="0">
                <a:pos x="2147483646" y="20161254"/>
              </a:cxn>
              <a:cxn ang="0">
                <a:pos x="2147483646" y="15120940"/>
              </a:cxn>
              <a:cxn ang="0">
                <a:pos x="2147483646" y="5040313"/>
              </a:cxn>
              <a:cxn ang="0">
                <a:pos x="2147483646" y="0"/>
              </a:cxn>
            </a:cxnLst>
            <a:rect l="0" t="0" r="0" b="0"/>
            <a:pathLst>
              <a:path w="2812" h="1771">
                <a:moveTo>
                  <a:pt x="0" y="1771"/>
                </a:moveTo>
                <a:lnTo>
                  <a:pt x="73" y="1765"/>
                </a:lnTo>
                <a:lnTo>
                  <a:pt x="109" y="1762"/>
                </a:lnTo>
                <a:lnTo>
                  <a:pt x="145" y="1757"/>
                </a:lnTo>
                <a:lnTo>
                  <a:pt x="182" y="1752"/>
                </a:lnTo>
                <a:lnTo>
                  <a:pt x="219" y="1745"/>
                </a:lnTo>
                <a:lnTo>
                  <a:pt x="255" y="1738"/>
                </a:lnTo>
                <a:lnTo>
                  <a:pt x="293" y="1727"/>
                </a:lnTo>
                <a:lnTo>
                  <a:pt x="330" y="1714"/>
                </a:lnTo>
                <a:lnTo>
                  <a:pt x="366" y="1700"/>
                </a:lnTo>
                <a:lnTo>
                  <a:pt x="401" y="1682"/>
                </a:lnTo>
                <a:lnTo>
                  <a:pt x="437" y="1662"/>
                </a:lnTo>
                <a:lnTo>
                  <a:pt x="473" y="1638"/>
                </a:lnTo>
                <a:lnTo>
                  <a:pt x="509" y="1611"/>
                </a:lnTo>
                <a:lnTo>
                  <a:pt x="544" y="1580"/>
                </a:lnTo>
                <a:lnTo>
                  <a:pt x="562" y="1562"/>
                </a:lnTo>
                <a:lnTo>
                  <a:pt x="580" y="1545"/>
                </a:lnTo>
                <a:lnTo>
                  <a:pt x="597" y="1524"/>
                </a:lnTo>
                <a:lnTo>
                  <a:pt x="615" y="1505"/>
                </a:lnTo>
                <a:lnTo>
                  <a:pt x="633" y="1480"/>
                </a:lnTo>
                <a:lnTo>
                  <a:pt x="651" y="1456"/>
                </a:lnTo>
                <a:lnTo>
                  <a:pt x="668" y="1431"/>
                </a:lnTo>
                <a:lnTo>
                  <a:pt x="684" y="1402"/>
                </a:lnTo>
                <a:lnTo>
                  <a:pt x="701" y="1374"/>
                </a:lnTo>
                <a:lnTo>
                  <a:pt x="718" y="1343"/>
                </a:lnTo>
                <a:lnTo>
                  <a:pt x="752" y="1281"/>
                </a:lnTo>
                <a:lnTo>
                  <a:pt x="787" y="1216"/>
                </a:lnTo>
                <a:lnTo>
                  <a:pt x="821" y="1148"/>
                </a:lnTo>
                <a:lnTo>
                  <a:pt x="855" y="1080"/>
                </a:lnTo>
                <a:lnTo>
                  <a:pt x="889" y="1009"/>
                </a:lnTo>
                <a:lnTo>
                  <a:pt x="922" y="940"/>
                </a:lnTo>
                <a:lnTo>
                  <a:pt x="957" y="872"/>
                </a:lnTo>
                <a:lnTo>
                  <a:pt x="992" y="805"/>
                </a:lnTo>
                <a:lnTo>
                  <a:pt x="1025" y="743"/>
                </a:lnTo>
                <a:lnTo>
                  <a:pt x="1108" y="573"/>
                </a:lnTo>
                <a:cubicBezTo>
                  <a:pt x="1114" y="563"/>
                  <a:pt x="1065" y="670"/>
                  <a:pt x="1060" y="684"/>
                </a:cubicBezTo>
                <a:cubicBezTo>
                  <a:pt x="1055" y="698"/>
                  <a:pt x="1071" y="665"/>
                  <a:pt x="1077" y="656"/>
                </a:cubicBezTo>
                <a:lnTo>
                  <a:pt x="1096" y="629"/>
                </a:lnTo>
                <a:lnTo>
                  <a:pt x="1113" y="605"/>
                </a:lnTo>
                <a:lnTo>
                  <a:pt x="1131" y="582"/>
                </a:lnTo>
                <a:lnTo>
                  <a:pt x="1166" y="537"/>
                </a:lnTo>
                <a:lnTo>
                  <a:pt x="1200" y="496"/>
                </a:lnTo>
                <a:lnTo>
                  <a:pt x="1231" y="457"/>
                </a:lnTo>
                <a:cubicBezTo>
                  <a:pt x="1242" y="444"/>
                  <a:pt x="1254" y="432"/>
                  <a:pt x="1265" y="420"/>
                </a:cubicBezTo>
                <a:cubicBezTo>
                  <a:pt x="1276" y="408"/>
                  <a:pt x="1285" y="397"/>
                  <a:pt x="1295" y="386"/>
                </a:cubicBezTo>
                <a:cubicBezTo>
                  <a:pt x="1305" y="375"/>
                  <a:pt x="1317" y="364"/>
                  <a:pt x="1327" y="353"/>
                </a:cubicBezTo>
                <a:cubicBezTo>
                  <a:pt x="1327" y="353"/>
                  <a:pt x="1342" y="337"/>
                  <a:pt x="1358" y="322"/>
                </a:cubicBezTo>
                <a:cubicBezTo>
                  <a:pt x="1358" y="322"/>
                  <a:pt x="1391" y="294"/>
                  <a:pt x="1391" y="294"/>
                </a:cubicBezTo>
                <a:lnTo>
                  <a:pt x="1427" y="265"/>
                </a:lnTo>
                <a:lnTo>
                  <a:pt x="1461" y="239"/>
                </a:lnTo>
                <a:lnTo>
                  <a:pt x="1499" y="216"/>
                </a:lnTo>
                <a:lnTo>
                  <a:pt x="1537" y="191"/>
                </a:lnTo>
                <a:lnTo>
                  <a:pt x="1578" y="169"/>
                </a:lnTo>
                <a:lnTo>
                  <a:pt x="1622" y="149"/>
                </a:lnTo>
                <a:lnTo>
                  <a:pt x="1669" y="129"/>
                </a:lnTo>
                <a:lnTo>
                  <a:pt x="1721" y="110"/>
                </a:lnTo>
                <a:lnTo>
                  <a:pt x="1749" y="102"/>
                </a:lnTo>
                <a:lnTo>
                  <a:pt x="1777" y="94"/>
                </a:lnTo>
                <a:lnTo>
                  <a:pt x="1809" y="86"/>
                </a:lnTo>
                <a:lnTo>
                  <a:pt x="1841" y="79"/>
                </a:lnTo>
                <a:lnTo>
                  <a:pt x="1873" y="71"/>
                </a:lnTo>
                <a:lnTo>
                  <a:pt x="1909" y="65"/>
                </a:lnTo>
                <a:lnTo>
                  <a:pt x="1983" y="55"/>
                </a:lnTo>
                <a:lnTo>
                  <a:pt x="2062" y="46"/>
                </a:lnTo>
                <a:lnTo>
                  <a:pt x="2139" y="37"/>
                </a:lnTo>
                <a:lnTo>
                  <a:pt x="2221" y="31"/>
                </a:lnTo>
                <a:lnTo>
                  <a:pt x="2303" y="25"/>
                </a:lnTo>
                <a:lnTo>
                  <a:pt x="2384" y="21"/>
                </a:lnTo>
                <a:lnTo>
                  <a:pt x="2460" y="17"/>
                </a:lnTo>
                <a:lnTo>
                  <a:pt x="2535" y="14"/>
                </a:lnTo>
                <a:lnTo>
                  <a:pt x="2571" y="13"/>
                </a:lnTo>
                <a:lnTo>
                  <a:pt x="2605" y="11"/>
                </a:lnTo>
                <a:lnTo>
                  <a:pt x="2636" y="10"/>
                </a:lnTo>
                <a:lnTo>
                  <a:pt x="2668" y="8"/>
                </a:lnTo>
                <a:lnTo>
                  <a:pt x="2697" y="7"/>
                </a:lnTo>
                <a:lnTo>
                  <a:pt x="2725" y="6"/>
                </a:lnTo>
                <a:lnTo>
                  <a:pt x="2750" y="5"/>
                </a:lnTo>
                <a:lnTo>
                  <a:pt x="2772" y="2"/>
                </a:lnTo>
                <a:lnTo>
                  <a:pt x="2793" y="1"/>
                </a:lnTo>
                <a:lnTo>
                  <a:pt x="2812" y="0"/>
                </a:lnTo>
              </a:path>
            </a:pathLst>
          </a:custGeom>
          <a:noFill/>
          <a:ln w="50800" cap="rnd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zh-CN" altLang="en-US" sz="2667" kern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4835" name="Freeform 20"/>
          <p:cNvSpPr/>
          <p:nvPr/>
        </p:nvSpPr>
        <p:spPr>
          <a:xfrm>
            <a:off x="6665245" y="4764779"/>
            <a:ext cx="3574140" cy="1149679"/>
          </a:xfrm>
          <a:custGeom>
            <a:avLst/>
            <a:gdLst/>
            <a:ahLst/>
            <a:cxnLst>
              <a:cxn ang="0">
                <a:pos x="151209354" y="1019405252"/>
              </a:cxn>
              <a:cxn ang="0">
                <a:pos x="299897758" y="1014668081"/>
              </a:cxn>
              <a:cxn ang="0">
                <a:pos x="448587750" y="1007560992"/>
              </a:cxn>
              <a:cxn ang="0">
                <a:pos x="599797104" y="997295789"/>
              </a:cxn>
              <a:cxn ang="0">
                <a:pos x="748485508" y="980714357"/>
              </a:cxn>
              <a:cxn ang="0">
                <a:pos x="892135188" y="958604893"/>
              </a:cxn>
              <a:cxn ang="0">
                <a:pos x="1035783280" y="929388340"/>
              </a:cxn>
              <a:cxn ang="0">
                <a:pos x="1146670140" y="900961760"/>
              </a:cxn>
              <a:cxn ang="0">
                <a:pos x="1214715143" y="880431353"/>
              </a:cxn>
              <a:cxn ang="0">
                <a:pos x="1285279508" y="855163775"/>
              </a:cxn>
              <a:cxn ang="0">
                <a:pos x="1353322924" y="825947222"/>
              </a:cxn>
              <a:cxn ang="0">
                <a:pos x="1421367927" y="793572555"/>
              </a:cxn>
              <a:cxn ang="0">
                <a:pos x="1522174163" y="739878397"/>
              </a:cxn>
              <a:cxn ang="0">
                <a:pos x="1653222269" y="664074775"/>
              </a:cxn>
              <a:cxn ang="0">
                <a:pos x="1784270376" y="584322178"/>
              </a:cxn>
              <a:cxn ang="0">
                <a:pos x="1920358795" y="506149526"/>
              </a:cxn>
              <a:cxn ang="0">
                <a:pos x="2051406901" y="431924961"/>
              </a:cxn>
              <a:cxn ang="0">
                <a:pos x="2121971266" y="397971237"/>
              </a:cxn>
              <a:cxn ang="0">
                <a:pos x="2147483646" y="365596570"/>
              </a:cxn>
              <a:cxn ang="0">
                <a:pos x="2147483646" y="340328103"/>
              </a:cxn>
              <a:cxn ang="0">
                <a:pos x="2147483646" y="291371116"/>
              </a:cxn>
              <a:cxn ang="0">
                <a:pos x="2147483646" y="246363104"/>
              </a:cxn>
              <a:cxn ang="0">
                <a:pos x="2147483646" y="207671320"/>
              </a:cxn>
              <a:cxn ang="0">
                <a:pos x="2147483646" y="172138539"/>
              </a:cxn>
              <a:cxn ang="0">
                <a:pos x="2147483646" y="141342929"/>
              </a:cxn>
              <a:cxn ang="0">
                <a:pos x="2147483646" y="114495406"/>
              </a:cxn>
              <a:cxn ang="0">
                <a:pos x="2147483646" y="90016912"/>
              </a:cxn>
              <a:cxn ang="0">
                <a:pos x="2147483646" y="67907448"/>
              </a:cxn>
              <a:cxn ang="0">
                <a:pos x="2147483646" y="58432218"/>
              </a:cxn>
              <a:cxn ang="0">
                <a:pos x="2147483646" y="49746071"/>
              </a:cxn>
              <a:cxn ang="0">
                <a:pos x="2147483646" y="41849898"/>
              </a:cxn>
              <a:cxn ang="0">
                <a:pos x="2147483646" y="29216553"/>
              </a:cxn>
              <a:cxn ang="0">
                <a:pos x="2147483646" y="20530407"/>
              </a:cxn>
              <a:cxn ang="0">
                <a:pos x="2147483646" y="14213290"/>
              </a:cxn>
              <a:cxn ang="0">
                <a:pos x="2147483646" y="8686146"/>
              </a:cxn>
              <a:cxn ang="0">
                <a:pos x="2147483646" y="7106201"/>
              </a:cxn>
              <a:cxn ang="0">
                <a:pos x="2147483646" y="5527144"/>
              </a:cxn>
              <a:cxn ang="0">
                <a:pos x="2147483646" y="3948087"/>
              </a:cxn>
              <a:cxn ang="0">
                <a:pos x="2147483646" y="1579057"/>
              </a:cxn>
              <a:cxn ang="0">
                <a:pos x="2147483646" y="0"/>
              </a:cxn>
            </a:cxnLst>
            <a:rect l="0" t="0" r="0" b="0"/>
            <a:pathLst>
              <a:path w="2257" h="1297">
                <a:moveTo>
                  <a:pt x="0" y="1296"/>
                </a:moveTo>
                <a:lnTo>
                  <a:pt x="60" y="1291"/>
                </a:lnTo>
                <a:lnTo>
                  <a:pt x="89" y="1289"/>
                </a:lnTo>
                <a:lnTo>
                  <a:pt x="119" y="1285"/>
                </a:lnTo>
                <a:lnTo>
                  <a:pt x="149" y="1281"/>
                </a:lnTo>
                <a:lnTo>
                  <a:pt x="178" y="1276"/>
                </a:lnTo>
                <a:lnTo>
                  <a:pt x="208" y="1268"/>
                </a:lnTo>
                <a:lnTo>
                  <a:pt x="238" y="1263"/>
                </a:lnTo>
                <a:lnTo>
                  <a:pt x="268" y="1252"/>
                </a:lnTo>
                <a:lnTo>
                  <a:pt x="297" y="1242"/>
                </a:lnTo>
                <a:lnTo>
                  <a:pt x="325" y="1229"/>
                </a:lnTo>
                <a:lnTo>
                  <a:pt x="354" y="1214"/>
                </a:lnTo>
                <a:lnTo>
                  <a:pt x="382" y="1197"/>
                </a:lnTo>
                <a:lnTo>
                  <a:pt x="411" y="1177"/>
                </a:lnTo>
                <a:lnTo>
                  <a:pt x="440" y="1154"/>
                </a:lnTo>
                <a:lnTo>
                  <a:pt x="455" y="1141"/>
                </a:lnTo>
                <a:lnTo>
                  <a:pt x="468" y="1129"/>
                </a:lnTo>
                <a:lnTo>
                  <a:pt x="482" y="1115"/>
                </a:lnTo>
                <a:lnTo>
                  <a:pt x="496" y="1098"/>
                </a:lnTo>
                <a:lnTo>
                  <a:pt x="510" y="1083"/>
                </a:lnTo>
                <a:lnTo>
                  <a:pt x="524" y="1065"/>
                </a:lnTo>
                <a:lnTo>
                  <a:pt x="537" y="1046"/>
                </a:lnTo>
                <a:lnTo>
                  <a:pt x="551" y="1025"/>
                </a:lnTo>
                <a:lnTo>
                  <a:pt x="564" y="1005"/>
                </a:lnTo>
                <a:lnTo>
                  <a:pt x="576" y="983"/>
                </a:lnTo>
                <a:lnTo>
                  <a:pt x="604" y="937"/>
                </a:lnTo>
                <a:lnTo>
                  <a:pt x="630" y="890"/>
                </a:lnTo>
                <a:lnTo>
                  <a:pt x="656" y="841"/>
                </a:lnTo>
                <a:lnTo>
                  <a:pt x="682" y="789"/>
                </a:lnTo>
                <a:lnTo>
                  <a:pt x="708" y="740"/>
                </a:lnTo>
                <a:lnTo>
                  <a:pt x="735" y="689"/>
                </a:lnTo>
                <a:lnTo>
                  <a:pt x="762" y="641"/>
                </a:lnTo>
                <a:lnTo>
                  <a:pt x="789" y="591"/>
                </a:lnTo>
                <a:lnTo>
                  <a:pt x="814" y="547"/>
                </a:lnTo>
                <a:lnTo>
                  <a:pt x="828" y="524"/>
                </a:lnTo>
                <a:lnTo>
                  <a:pt x="842" y="504"/>
                </a:lnTo>
                <a:lnTo>
                  <a:pt x="855" y="484"/>
                </a:lnTo>
                <a:lnTo>
                  <a:pt x="869" y="463"/>
                </a:lnTo>
                <a:lnTo>
                  <a:pt x="884" y="446"/>
                </a:lnTo>
                <a:lnTo>
                  <a:pt x="896" y="431"/>
                </a:lnTo>
                <a:lnTo>
                  <a:pt x="925" y="397"/>
                </a:lnTo>
                <a:lnTo>
                  <a:pt x="952" y="369"/>
                </a:lnTo>
                <a:lnTo>
                  <a:pt x="978" y="339"/>
                </a:lnTo>
                <a:lnTo>
                  <a:pt x="1003" y="312"/>
                </a:lnTo>
                <a:lnTo>
                  <a:pt x="1027" y="287"/>
                </a:lnTo>
                <a:lnTo>
                  <a:pt x="1053" y="263"/>
                </a:lnTo>
                <a:lnTo>
                  <a:pt x="1077" y="241"/>
                </a:lnTo>
                <a:lnTo>
                  <a:pt x="1103" y="218"/>
                </a:lnTo>
                <a:lnTo>
                  <a:pt x="1132" y="200"/>
                </a:lnTo>
                <a:lnTo>
                  <a:pt x="1160" y="179"/>
                </a:lnTo>
                <a:lnTo>
                  <a:pt x="1189" y="163"/>
                </a:lnTo>
                <a:lnTo>
                  <a:pt x="1221" y="145"/>
                </a:lnTo>
                <a:lnTo>
                  <a:pt x="1254" y="128"/>
                </a:lnTo>
                <a:lnTo>
                  <a:pt x="1289" y="114"/>
                </a:lnTo>
                <a:lnTo>
                  <a:pt x="1326" y="100"/>
                </a:lnTo>
                <a:lnTo>
                  <a:pt x="1368" y="86"/>
                </a:lnTo>
                <a:lnTo>
                  <a:pt x="1391" y="79"/>
                </a:lnTo>
                <a:lnTo>
                  <a:pt x="1415" y="74"/>
                </a:lnTo>
                <a:lnTo>
                  <a:pt x="1440" y="66"/>
                </a:lnTo>
                <a:lnTo>
                  <a:pt x="1466" y="63"/>
                </a:lnTo>
                <a:lnTo>
                  <a:pt x="1493" y="56"/>
                </a:lnTo>
                <a:lnTo>
                  <a:pt x="1521" y="53"/>
                </a:lnTo>
                <a:lnTo>
                  <a:pt x="1581" y="44"/>
                </a:lnTo>
                <a:lnTo>
                  <a:pt x="1645" y="37"/>
                </a:lnTo>
                <a:lnTo>
                  <a:pt x="1708" y="32"/>
                </a:lnTo>
                <a:lnTo>
                  <a:pt x="1774" y="26"/>
                </a:lnTo>
                <a:lnTo>
                  <a:pt x="1841" y="21"/>
                </a:lnTo>
                <a:lnTo>
                  <a:pt x="1907" y="18"/>
                </a:lnTo>
                <a:lnTo>
                  <a:pt x="1969" y="14"/>
                </a:lnTo>
                <a:lnTo>
                  <a:pt x="2030" y="11"/>
                </a:lnTo>
                <a:lnTo>
                  <a:pt x="2059" y="10"/>
                </a:lnTo>
                <a:lnTo>
                  <a:pt x="2087" y="9"/>
                </a:lnTo>
                <a:lnTo>
                  <a:pt x="2113" y="8"/>
                </a:lnTo>
                <a:lnTo>
                  <a:pt x="2138" y="7"/>
                </a:lnTo>
                <a:lnTo>
                  <a:pt x="2161" y="5"/>
                </a:lnTo>
                <a:lnTo>
                  <a:pt x="2184" y="5"/>
                </a:lnTo>
                <a:lnTo>
                  <a:pt x="2205" y="3"/>
                </a:lnTo>
                <a:lnTo>
                  <a:pt x="2223" y="2"/>
                </a:lnTo>
                <a:lnTo>
                  <a:pt x="2241" y="1"/>
                </a:lnTo>
                <a:lnTo>
                  <a:pt x="2256" y="0"/>
                </a:lnTo>
              </a:path>
            </a:pathLst>
          </a:custGeom>
          <a:noFill/>
          <a:ln w="50800" cap="rnd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zh-CN" altLang="en-US" sz="2667" kern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4836" name="Freeform 22"/>
          <p:cNvSpPr/>
          <p:nvPr/>
        </p:nvSpPr>
        <p:spPr>
          <a:xfrm>
            <a:off x="6164833" y="3903312"/>
            <a:ext cx="4050799" cy="1984227"/>
          </a:xfrm>
          <a:custGeom>
            <a:avLst/>
            <a:gdLst/>
            <a:ahLst/>
            <a:cxnLst>
              <a:cxn ang="0">
                <a:pos x="173891575" y="2147483646"/>
              </a:cxn>
              <a:cxn ang="0">
                <a:pos x="342741250" y="2147483646"/>
              </a:cxn>
              <a:cxn ang="0">
                <a:pos x="516632825" y="2147483646"/>
              </a:cxn>
              <a:cxn ang="0">
                <a:pos x="688003450" y="2147483646"/>
              </a:cxn>
              <a:cxn ang="0">
                <a:pos x="859374075" y="2147483646"/>
              </a:cxn>
              <a:cxn ang="0">
                <a:pos x="1020664075" y="2147483646"/>
              </a:cxn>
              <a:cxn ang="0">
                <a:pos x="1179433125" y="2147483646"/>
              </a:cxn>
              <a:cxn ang="0">
                <a:pos x="1302921575" y="2147483646"/>
              </a:cxn>
              <a:cxn ang="0">
                <a:pos x="1378526263" y="2147483646"/>
              </a:cxn>
              <a:cxn ang="0">
                <a:pos x="1454130950" y="2147483646"/>
              </a:cxn>
              <a:cxn ang="0">
                <a:pos x="1527214688" y="2147483646"/>
              </a:cxn>
              <a:cxn ang="0">
                <a:pos x="1597779063" y="2147483646"/>
              </a:cxn>
              <a:cxn ang="0">
                <a:pos x="1706146575" y="2147483646"/>
              </a:cxn>
              <a:cxn ang="0">
                <a:pos x="1839714063" y="2081648539"/>
              </a:cxn>
              <a:cxn ang="0">
                <a:pos x="1975802500" y="1864915156"/>
              </a:cxn>
              <a:cxn ang="0">
                <a:pos x="2116931250" y="1650701135"/>
              </a:cxn>
              <a:cxn ang="0">
                <a:pos x="2147483646" y="1451609635"/>
              </a:cxn>
              <a:cxn ang="0">
                <a:pos x="2147483646" y="1355843722"/>
              </a:cxn>
              <a:cxn ang="0">
                <a:pos x="2147483646" y="1267637481"/>
              </a:cxn>
              <a:cxn ang="0">
                <a:pos x="2147483646" y="1197073124"/>
              </a:cxn>
              <a:cxn ang="0">
                <a:pos x="2147483646" y="1058465359"/>
              </a:cxn>
              <a:cxn ang="0">
                <a:pos x="2147483646" y="929936629"/>
              </a:cxn>
              <a:cxn ang="0">
                <a:pos x="2147483646" y="819049782"/>
              </a:cxn>
              <a:cxn ang="0">
                <a:pos x="2147483646" y="715724195"/>
              </a:cxn>
              <a:cxn ang="0">
                <a:pos x="2147483646" y="624998593"/>
              </a:cxn>
              <a:cxn ang="0">
                <a:pos x="2147483646" y="541832664"/>
              </a:cxn>
              <a:cxn ang="0">
                <a:pos x="2147483646" y="463708633"/>
              </a:cxn>
              <a:cxn ang="0">
                <a:pos x="2147483646" y="385583016"/>
              </a:cxn>
              <a:cxn ang="0">
                <a:pos x="2147483646" y="352821786"/>
              </a:cxn>
              <a:cxn ang="0">
                <a:pos x="2147483646" y="317539608"/>
              </a:cxn>
              <a:cxn ang="0">
                <a:pos x="2147483646" y="284776791"/>
              </a:cxn>
              <a:cxn ang="0">
                <a:pos x="2147483646" y="221773694"/>
              </a:cxn>
              <a:cxn ang="0">
                <a:pos x="2147483646" y="168849633"/>
              </a:cxn>
              <a:cxn ang="0">
                <a:pos x="2147483646" y="42841852"/>
              </a:cxn>
              <a:cxn ang="0">
                <a:pos x="2147483646" y="27720918"/>
              </a:cxn>
              <a:cxn ang="0">
                <a:pos x="2147483646" y="12599984"/>
              </a:cxn>
              <a:cxn ang="0">
                <a:pos x="2147483646" y="0"/>
              </a:cxn>
            </a:cxnLst>
            <a:rect l="0" t="0" r="0" b="0"/>
            <a:pathLst>
              <a:path w="2558" h="1253">
                <a:moveTo>
                  <a:pt x="0" y="1253"/>
                </a:moveTo>
                <a:lnTo>
                  <a:pt x="69" y="1244"/>
                </a:lnTo>
                <a:lnTo>
                  <a:pt x="103" y="1240"/>
                </a:lnTo>
                <a:lnTo>
                  <a:pt x="136" y="1233"/>
                </a:lnTo>
                <a:lnTo>
                  <a:pt x="171" y="1227"/>
                </a:lnTo>
                <a:lnTo>
                  <a:pt x="205" y="1220"/>
                </a:lnTo>
                <a:lnTo>
                  <a:pt x="239" y="1212"/>
                </a:lnTo>
                <a:lnTo>
                  <a:pt x="273" y="1205"/>
                </a:lnTo>
                <a:lnTo>
                  <a:pt x="308" y="1193"/>
                </a:lnTo>
                <a:lnTo>
                  <a:pt x="341" y="1182"/>
                </a:lnTo>
                <a:lnTo>
                  <a:pt x="372" y="1169"/>
                </a:lnTo>
                <a:lnTo>
                  <a:pt x="405" y="1154"/>
                </a:lnTo>
                <a:lnTo>
                  <a:pt x="436" y="1138"/>
                </a:lnTo>
                <a:lnTo>
                  <a:pt x="468" y="1120"/>
                </a:lnTo>
                <a:lnTo>
                  <a:pt x="500" y="1098"/>
                </a:lnTo>
                <a:lnTo>
                  <a:pt x="517" y="1086"/>
                </a:lnTo>
                <a:lnTo>
                  <a:pt x="532" y="1075"/>
                </a:lnTo>
                <a:lnTo>
                  <a:pt x="547" y="1063"/>
                </a:lnTo>
                <a:lnTo>
                  <a:pt x="562" y="1048"/>
                </a:lnTo>
                <a:lnTo>
                  <a:pt x="577" y="1034"/>
                </a:lnTo>
                <a:lnTo>
                  <a:pt x="592" y="1018"/>
                </a:lnTo>
                <a:lnTo>
                  <a:pt x="606" y="1002"/>
                </a:lnTo>
                <a:lnTo>
                  <a:pt x="621" y="984"/>
                </a:lnTo>
                <a:lnTo>
                  <a:pt x="634" y="966"/>
                </a:lnTo>
                <a:lnTo>
                  <a:pt x="647" y="947"/>
                </a:lnTo>
                <a:lnTo>
                  <a:pt x="677" y="909"/>
                </a:lnTo>
                <a:lnTo>
                  <a:pt x="703" y="868"/>
                </a:lnTo>
                <a:lnTo>
                  <a:pt x="730" y="826"/>
                </a:lnTo>
                <a:lnTo>
                  <a:pt x="757" y="782"/>
                </a:lnTo>
                <a:lnTo>
                  <a:pt x="784" y="740"/>
                </a:lnTo>
                <a:lnTo>
                  <a:pt x="812" y="697"/>
                </a:lnTo>
                <a:lnTo>
                  <a:pt x="840" y="655"/>
                </a:lnTo>
                <a:lnTo>
                  <a:pt x="868" y="613"/>
                </a:lnTo>
                <a:lnTo>
                  <a:pt x="894" y="576"/>
                </a:lnTo>
                <a:lnTo>
                  <a:pt x="908" y="556"/>
                </a:lnTo>
                <a:lnTo>
                  <a:pt x="924" y="538"/>
                </a:lnTo>
                <a:lnTo>
                  <a:pt x="938" y="521"/>
                </a:lnTo>
                <a:lnTo>
                  <a:pt x="952" y="503"/>
                </a:lnTo>
                <a:lnTo>
                  <a:pt x="969" y="488"/>
                </a:lnTo>
                <a:lnTo>
                  <a:pt x="981" y="475"/>
                </a:lnTo>
                <a:lnTo>
                  <a:pt x="1013" y="445"/>
                </a:lnTo>
                <a:lnTo>
                  <a:pt x="1043" y="420"/>
                </a:lnTo>
                <a:lnTo>
                  <a:pt x="1071" y="394"/>
                </a:lnTo>
                <a:lnTo>
                  <a:pt x="1098" y="369"/>
                </a:lnTo>
                <a:lnTo>
                  <a:pt x="1124" y="347"/>
                </a:lnTo>
                <a:lnTo>
                  <a:pt x="1152" y="325"/>
                </a:lnTo>
                <a:lnTo>
                  <a:pt x="1179" y="306"/>
                </a:lnTo>
                <a:lnTo>
                  <a:pt x="1207" y="284"/>
                </a:lnTo>
                <a:lnTo>
                  <a:pt x="1240" y="267"/>
                </a:lnTo>
                <a:lnTo>
                  <a:pt x="1271" y="248"/>
                </a:lnTo>
                <a:lnTo>
                  <a:pt x="1303" y="232"/>
                </a:lnTo>
                <a:lnTo>
                  <a:pt x="1340" y="215"/>
                </a:lnTo>
                <a:lnTo>
                  <a:pt x="1377" y="198"/>
                </a:lnTo>
                <a:lnTo>
                  <a:pt x="1417" y="184"/>
                </a:lnTo>
                <a:lnTo>
                  <a:pt x="1458" y="168"/>
                </a:lnTo>
                <a:lnTo>
                  <a:pt x="1506" y="153"/>
                </a:lnTo>
                <a:lnTo>
                  <a:pt x="1532" y="146"/>
                </a:lnTo>
                <a:lnTo>
                  <a:pt x="1560" y="140"/>
                </a:lnTo>
                <a:lnTo>
                  <a:pt x="1588" y="130"/>
                </a:lnTo>
                <a:lnTo>
                  <a:pt x="1619" y="126"/>
                </a:lnTo>
                <a:lnTo>
                  <a:pt x="1649" y="117"/>
                </a:lnTo>
                <a:lnTo>
                  <a:pt x="1682" y="113"/>
                </a:lnTo>
                <a:lnTo>
                  <a:pt x="1750" y="99"/>
                </a:lnTo>
                <a:lnTo>
                  <a:pt x="1824" y="88"/>
                </a:lnTo>
                <a:lnTo>
                  <a:pt x="1897" y="78"/>
                </a:lnTo>
                <a:lnTo>
                  <a:pt x="1973" y="67"/>
                </a:lnTo>
                <a:lnTo>
                  <a:pt x="2364" y="19"/>
                </a:lnTo>
                <a:lnTo>
                  <a:pt x="2394" y="17"/>
                </a:lnTo>
                <a:lnTo>
                  <a:pt x="2420" y="13"/>
                </a:lnTo>
                <a:lnTo>
                  <a:pt x="2447" y="11"/>
                </a:lnTo>
                <a:lnTo>
                  <a:pt x="2471" y="7"/>
                </a:lnTo>
                <a:lnTo>
                  <a:pt x="2492" y="5"/>
                </a:lnTo>
                <a:lnTo>
                  <a:pt x="2558" y="24"/>
                </a:lnTo>
                <a:lnTo>
                  <a:pt x="2530" y="0"/>
                </a:lnTo>
              </a:path>
            </a:pathLst>
          </a:custGeom>
          <a:noFill/>
          <a:ln w="50800" cap="rnd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zh-CN" altLang="en-US" sz="2667" kern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4837" name="Rectangle 23"/>
          <p:cNvSpPr/>
          <p:nvPr/>
        </p:nvSpPr>
        <p:spPr>
          <a:xfrm>
            <a:off x="8532285" y="3469411"/>
            <a:ext cx="1981060" cy="503178"/>
          </a:xfrm>
          <a:prstGeom prst="rect">
            <a:avLst/>
          </a:prstGeom>
          <a:noFill/>
          <a:ln w="9525">
            <a:noFill/>
          </a:ln>
        </p:spPr>
        <p:txBody>
          <a:bodyPr lIns="91847" tIns="45924" rIns="91847" bIns="45924">
            <a:spAutoFit/>
          </a:bodyPr>
          <a:lstStyle/>
          <a:p>
            <a:pPr defTabSz="1219170" eaLnBrk="0" hangingPunct="0"/>
            <a:r>
              <a:rPr lang="zh-CN" altLang="en-US" sz="2667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蓝光</a:t>
            </a:r>
          </a:p>
        </p:txBody>
      </p:sp>
      <p:sp>
        <p:nvSpPr>
          <p:cNvPr id="34838" name="Rectangle 24"/>
          <p:cNvSpPr/>
          <p:nvPr/>
        </p:nvSpPr>
        <p:spPr>
          <a:xfrm>
            <a:off x="5742079" y="5914224"/>
            <a:ext cx="685625" cy="503178"/>
          </a:xfrm>
          <a:prstGeom prst="rect">
            <a:avLst/>
          </a:prstGeom>
          <a:noFill/>
          <a:ln w="9525">
            <a:noFill/>
          </a:ln>
        </p:spPr>
        <p:txBody>
          <a:bodyPr wrap="none" lIns="91847" tIns="45924" rIns="91847" bIns="45924">
            <a:spAutoFit/>
          </a:bodyPr>
          <a:lstStyle/>
          <a:p>
            <a:pPr defTabSz="1219170" eaLnBrk="0" hangingPunct="0"/>
            <a:r>
              <a:rPr lang="en-US" altLang="zh-CN" sz="2667" b="1" i="1" kern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U</a:t>
            </a:r>
            <a:r>
              <a:rPr lang="en-US" altLang="zh-CN" sz="2667" b="1" i="1" kern="0" baseline="-2500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c1</a:t>
            </a:r>
          </a:p>
        </p:txBody>
      </p:sp>
      <p:sp>
        <p:nvSpPr>
          <p:cNvPr id="61467" name="Text Box 27"/>
          <p:cNvSpPr txBox="1"/>
          <p:nvPr/>
        </p:nvSpPr>
        <p:spPr>
          <a:xfrm>
            <a:off x="927100" y="3028527"/>
            <a:ext cx="4408593" cy="22485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实验表明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对于一定颜色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频率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的光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  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无论光的强弱如何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遏止电压是一样的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.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光的频率</a:t>
            </a:r>
            <a:r>
              <a:rPr lang="zh-CN" altLang="en-US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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改变时，遏止电压也会改变。</a:t>
            </a:r>
          </a:p>
        </p:txBody>
      </p:sp>
      <p:graphicFrame>
        <p:nvGraphicFramePr>
          <p:cNvPr id="6146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941214"/>
              </p:ext>
            </p:extLst>
          </p:nvPr>
        </p:nvGraphicFramePr>
        <p:xfrm>
          <a:off x="1270802" y="1563542"/>
          <a:ext cx="3081013" cy="107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8200" imgH="393700" progId="Equation.3">
                  <p:embed/>
                </p:oleObj>
              </mc:Choice>
              <mc:Fallback>
                <p:oleObj r:id="rId2" imgW="838200" imgH="393700" progId="Equation.3">
                  <p:embed/>
                  <p:pic>
                    <p:nvPicPr>
                      <p:cNvPr id="61468" name="Object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802" y="1563542"/>
                        <a:ext cx="3081013" cy="1076835"/>
                      </a:xfrm>
                      <a:prstGeom prst="rect">
                        <a:avLst/>
                      </a:prstGeom>
                      <a:noFill/>
                      <a:ln w="31750" cap="flat" cmpd="sng">
                        <a:solidFill>
                          <a:srgbClr val="33CC33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id="{E3A46B2E-7B72-49BE-88F4-6744F8504BC4}"/>
              </a:ext>
            </a:extLst>
          </p:cNvPr>
          <p:cNvSpPr txBox="1"/>
          <p:nvPr/>
        </p:nvSpPr>
        <p:spPr>
          <a:xfrm>
            <a:off x="1807029" y="36910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一、光电效应的实验规律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/>
          <p:nvPr/>
        </p:nvSpPr>
        <p:spPr>
          <a:xfrm>
            <a:off x="987685" y="4013682"/>
            <a:ext cx="10213715" cy="11405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实验结论：光电子的最大初动能只与入射光的频率有关，与入射光的强弱无关。</a:t>
            </a:r>
          </a:p>
        </p:txBody>
      </p:sp>
      <p:graphicFrame>
        <p:nvGraphicFramePr>
          <p:cNvPr id="368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955244"/>
              </p:ext>
            </p:extLst>
          </p:nvPr>
        </p:nvGraphicFramePr>
        <p:xfrm>
          <a:off x="1903010" y="2298333"/>
          <a:ext cx="2362701" cy="107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7565" imgH="393700" progId="Equation.DSMT4">
                  <p:embed/>
                </p:oleObj>
              </mc:Choice>
              <mc:Fallback>
                <p:oleObj r:id="rId2" imgW="837565" imgH="393700" progId="Equation.DSMT4">
                  <p:embed/>
                  <p:pic>
                    <p:nvPicPr>
                      <p:cNvPr id="3686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3010" y="2298333"/>
                        <a:ext cx="2362701" cy="1076835"/>
                      </a:xfrm>
                      <a:prstGeom prst="rect">
                        <a:avLst/>
                      </a:prstGeom>
                      <a:noFill/>
                      <a:ln w="31750" cap="flat" cmpd="sng">
                        <a:solidFill>
                          <a:srgbClr val="33CC33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860684" y="1440023"/>
            <a:ext cx="483337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667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遏止电压与光的频率</a:t>
            </a:r>
            <a:r>
              <a:rPr kumimoji="1" lang="zh-CN" altLang="en-US" sz="2667" b="1" i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</a:t>
            </a:r>
            <a:r>
              <a:rPr kumimoji="1" lang="zh-CN" altLang="en-US" sz="2667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有关。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DE7F909-CFA1-4D5E-970E-9B4A7FDFBD92}"/>
              </a:ext>
            </a:extLst>
          </p:cNvPr>
          <p:cNvSpPr txBox="1"/>
          <p:nvPr/>
        </p:nvSpPr>
        <p:spPr>
          <a:xfrm>
            <a:off x="1807029" y="36910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一、光电效应的实验规律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/>
          <p:nvPr/>
        </p:nvSpPr>
        <p:spPr>
          <a:xfrm>
            <a:off x="5545798" y="1867271"/>
            <a:ext cx="3561472" cy="525256"/>
          </a:xfrm>
          <a:prstGeom prst="rect">
            <a:avLst/>
          </a:prstGeom>
          <a:noFill/>
          <a:ln w="9525">
            <a:noFill/>
          </a:ln>
        </p:spPr>
        <p:txBody>
          <a:bodyPr tIns="71821" bIns="82595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经研究后发现：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64641" y="1240905"/>
            <a:ext cx="37356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kumimoji="1"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b.</a:t>
            </a:r>
            <a:r>
              <a:rPr kumimoji="1"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存在截止频率</a:t>
            </a:r>
            <a:r>
              <a:rPr kumimoji="1" lang="zh-CN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</a:t>
            </a:r>
            <a:r>
              <a:rPr kumimoji="1" lang="en-US" altLang="zh-CN" sz="2400" b="1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63493" name="Text Box 5"/>
          <p:cNvSpPr txBox="1"/>
          <p:nvPr/>
        </p:nvSpPr>
        <p:spPr>
          <a:xfrm>
            <a:off x="5925764" y="2579788"/>
            <a:ext cx="5306907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对于每种金属，都有相应确定的截止频率</a:t>
            </a:r>
            <a:r>
              <a:rPr lang="zh-CN" altLang="en-US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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（极限频率）。</a:t>
            </a:r>
            <a:r>
              <a:rPr lang="zh-CN" altLang="en-US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3494" name="Text Box 6"/>
          <p:cNvSpPr txBox="1"/>
          <p:nvPr/>
        </p:nvSpPr>
        <p:spPr>
          <a:xfrm>
            <a:off x="4999563" y="4018164"/>
            <a:ext cx="7005378" cy="58650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当入射光频率</a:t>
            </a:r>
            <a:r>
              <a:rPr lang="zh-CN" altLang="en-US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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&gt;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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时，电子才能逸出金属表面；</a:t>
            </a:r>
          </a:p>
        </p:txBody>
      </p:sp>
      <p:sp>
        <p:nvSpPr>
          <p:cNvPr id="63495" name="Text Box 7"/>
          <p:cNvSpPr txBox="1"/>
          <p:nvPr/>
        </p:nvSpPr>
        <p:spPr>
          <a:xfrm>
            <a:off x="4999562" y="4697096"/>
            <a:ext cx="7005367" cy="114050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当入射光频率</a:t>
            </a:r>
            <a:r>
              <a:rPr lang="zh-CN" altLang="en-US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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&lt;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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时，无论光强多大也无电子逸出金属表面。</a:t>
            </a:r>
          </a:p>
        </p:txBody>
      </p:sp>
      <p:grpSp>
        <p:nvGrpSpPr>
          <p:cNvPr id="36870" name="组合 37954"/>
          <p:cNvGrpSpPr/>
          <p:nvPr/>
        </p:nvGrpSpPr>
        <p:grpSpPr>
          <a:xfrm>
            <a:off x="1331799" y="1989598"/>
            <a:ext cx="3268509" cy="3268509"/>
            <a:chOff x="192" y="672"/>
            <a:chExt cx="2064" cy="2064"/>
          </a:xfrm>
        </p:grpSpPr>
        <p:grpSp>
          <p:nvGrpSpPr>
            <p:cNvPr id="36871" name="Group 51"/>
            <p:cNvGrpSpPr/>
            <p:nvPr/>
          </p:nvGrpSpPr>
          <p:grpSpPr>
            <a:xfrm>
              <a:off x="941" y="2539"/>
              <a:ext cx="58" cy="197"/>
              <a:chOff x="2496" y="3888"/>
              <a:chExt cx="68" cy="240"/>
            </a:xfrm>
          </p:grpSpPr>
          <p:sp>
            <p:nvSpPr>
              <p:cNvPr id="36872" name="Line 52"/>
              <p:cNvSpPr/>
              <p:nvPr/>
            </p:nvSpPr>
            <p:spPr>
              <a:xfrm>
                <a:off x="2496" y="3888"/>
                <a:ext cx="0" cy="2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3" name="Line 53"/>
              <p:cNvSpPr/>
              <p:nvPr/>
            </p:nvSpPr>
            <p:spPr>
              <a:xfrm>
                <a:off x="2564" y="397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6874" name="Group 54"/>
            <p:cNvGrpSpPr/>
            <p:nvPr/>
          </p:nvGrpSpPr>
          <p:grpSpPr>
            <a:xfrm>
              <a:off x="1065" y="2539"/>
              <a:ext cx="59" cy="197"/>
              <a:chOff x="2496" y="3888"/>
              <a:chExt cx="68" cy="240"/>
            </a:xfrm>
          </p:grpSpPr>
          <p:sp>
            <p:nvSpPr>
              <p:cNvPr id="36875" name="Line 55"/>
              <p:cNvSpPr/>
              <p:nvPr/>
            </p:nvSpPr>
            <p:spPr>
              <a:xfrm>
                <a:off x="2496" y="3888"/>
                <a:ext cx="0" cy="2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6" name="Line 56"/>
              <p:cNvSpPr/>
              <p:nvPr/>
            </p:nvSpPr>
            <p:spPr>
              <a:xfrm>
                <a:off x="2564" y="397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6877" name="Group 57"/>
            <p:cNvGrpSpPr/>
            <p:nvPr/>
          </p:nvGrpSpPr>
          <p:grpSpPr>
            <a:xfrm>
              <a:off x="1189" y="2539"/>
              <a:ext cx="58" cy="197"/>
              <a:chOff x="2496" y="3888"/>
              <a:chExt cx="68" cy="240"/>
            </a:xfrm>
          </p:grpSpPr>
          <p:sp>
            <p:nvSpPr>
              <p:cNvPr id="36878" name="Line 58"/>
              <p:cNvSpPr/>
              <p:nvPr/>
            </p:nvSpPr>
            <p:spPr>
              <a:xfrm>
                <a:off x="2496" y="3888"/>
                <a:ext cx="0" cy="2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9" name="Line 59"/>
              <p:cNvSpPr/>
              <p:nvPr/>
            </p:nvSpPr>
            <p:spPr>
              <a:xfrm>
                <a:off x="2564" y="397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880" name="Rectangle 61"/>
            <p:cNvSpPr/>
            <p:nvPr/>
          </p:nvSpPr>
          <p:spPr>
            <a:xfrm>
              <a:off x="1640" y="2398"/>
              <a:ext cx="452" cy="79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881" name="Line 64"/>
            <p:cNvSpPr/>
            <p:nvPr/>
          </p:nvSpPr>
          <p:spPr>
            <a:xfrm>
              <a:off x="1311" y="2209"/>
              <a:ext cx="57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82" name="Oval 66"/>
            <p:cNvSpPr/>
            <p:nvPr/>
          </p:nvSpPr>
          <p:spPr>
            <a:xfrm>
              <a:off x="1786" y="1894"/>
              <a:ext cx="205" cy="196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aphicFrame>
          <p:nvGraphicFramePr>
            <p:cNvPr id="36883" name="Object 67"/>
            <p:cNvGraphicFramePr>
              <a:graphicFrameLocks noChangeAspect="1"/>
            </p:cNvGraphicFramePr>
            <p:nvPr/>
          </p:nvGraphicFramePr>
          <p:xfrm>
            <a:off x="1833" y="1953"/>
            <a:ext cx="103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66065" imgH="278765" progId="Equation.DSMT4">
                    <p:embed/>
                  </p:oleObj>
                </mc:Choice>
                <mc:Fallback>
                  <p:oleObj r:id="rId2" imgW="266065" imgH="278765" progId="Equation.DSMT4">
                    <p:embed/>
                    <p:pic>
                      <p:nvPicPr>
                        <p:cNvPr id="36883" name="Object 6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33" y="1953"/>
                          <a:ext cx="103" cy="1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84" name="Oval 69"/>
            <p:cNvSpPr/>
            <p:nvPr/>
          </p:nvSpPr>
          <p:spPr>
            <a:xfrm>
              <a:off x="1106" y="2090"/>
              <a:ext cx="205" cy="197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aphicFrame>
          <p:nvGraphicFramePr>
            <p:cNvPr id="36885" name="Object 70"/>
            <p:cNvGraphicFramePr>
              <a:graphicFrameLocks noChangeAspect="1"/>
            </p:cNvGraphicFramePr>
            <p:nvPr/>
          </p:nvGraphicFramePr>
          <p:xfrm>
            <a:off x="1157" y="2150"/>
            <a:ext cx="110" cy="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66065" imgH="278765" progId="Equation.DSMT4">
                    <p:embed/>
                  </p:oleObj>
                </mc:Choice>
                <mc:Fallback>
                  <p:oleObj r:id="rId4" imgW="266065" imgH="278765" progId="Equation.DSMT4">
                    <p:embed/>
                    <p:pic>
                      <p:nvPicPr>
                        <p:cNvPr id="36885" name="Object 7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57" y="2150"/>
                          <a:ext cx="110" cy="1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86" name="Freeform 71"/>
            <p:cNvSpPr/>
            <p:nvPr/>
          </p:nvSpPr>
          <p:spPr>
            <a:xfrm>
              <a:off x="1845" y="2444"/>
              <a:ext cx="411" cy="197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83" y="0"/>
                </a:cxn>
                <a:cxn ang="0">
                  <a:pos x="383" y="213"/>
                </a:cxn>
                <a:cxn ang="0">
                  <a:pos x="0" y="213"/>
                </a:cxn>
              </a:cxnLst>
              <a:rect l="0" t="0" r="0" b="0"/>
              <a:pathLst>
                <a:path w="480" h="240">
                  <a:moveTo>
                    <a:pt x="288" y="0"/>
                  </a:moveTo>
                  <a:lnTo>
                    <a:pt x="480" y="0"/>
                  </a:lnTo>
                  <a:lnTo>
                    <a:pt x="480" y="240"/>
                  </a:lnTo>
                  <a:lnTo>
                    <a:pt x="0" y="24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/>
            <a:lstStyle/>
            <a:p>
              <a:pPr defTabSz="1219170"/>
              <a:endParaRPr lang="zh-CN" altLang="en-US" sz="2667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887" name="Line 72"/>
            <p:cNvSpPr/>
            <p:nvPr/>
          </p:nvSpPr>
          <p:spPr>
            <a:xfrm>
              <a:off x="1247" y="2641"/>
              <a:ext cx="41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88" name="Oval 74"/>
            <p:cNvSpPr/>
            <p:nvPr/>
          </p:nvSpPr>
          <p:spPr>
            <a:xfrm>
              <a:off x="1640" y="2625"/>
              <a:ext cx="41" cy="39"/>
            </a:xfrm>
            <a:prstGeom prst="ellipse">
              <a:avLst/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889" name="Oval 75"/>
            <p:cNvSpPr/>
            <p:nvPr/>
          </p:nvSpPr>
          <p:spPr>
            <a:xfrm>
              <a:off x="1816" y="2624"/>
              <a:ext cx="41" cy="39"/>
            </a:xfrm>
            <a:prstGeom prst="ellipse">
              <a:avLst/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890" name="Line 76"/>
            <p:cNvSpPr/>
            <p:nvPr/>
          </p:nvSpPr>
          <p:spPr>
            <a:xfrm flipV="1">
              <a:off x="1673" y="2535"/>
              <a:ext cx="152" cy="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1" name="Line 34"/>
            <p:cNvSpPr/>
            <p:nvPr/>
          </p:nvSpPr>
          <p:spPr>
            <a:xfrm flipH="1">
              <a:off x="284" y="2635"/>
              <a:ext cx="6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2" name="Line 35"/>
            <p:cNvSpPr/>
            <p:nvPr/>
          </p:nvSpPr>
          <p:spPr>
            <a:xfrm flipV="1">
              <a:off x="284" y="1505"/>
              <a:ext cx="0" cy="113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3" name="Line 36"/>
            <p:cNvSpPr/>
            <p:nvPr/>
          </p:nvSpPr>
          <p:spPr>
            <a:xfrm>
              <a:off x="1895" y="2077"/>
              <a:ext cx="0" cy="33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4" name="Line 38"/>
            <p:cNvSpPr/>
            <p:nvPr/>
          </p:nvSpPr>
          <p:spPr>
            <a:xfrm>
              <a:off x="697" y="672"/>
              <a:ext cx="691" cy="693"/>
            </a:xfrm>
            <a:prstGeom prst="line">
              <a:avLst/>
            </a:prstGeom>
            <a:ln w="19050" cap="flat" cmpd="sng">
              <a:solidFill>
                <a:srgbClr val="008000"/>
              </a:solidFill>
              <a:prstDash val="solid"/>
              <a:headEnd type="none" w="med" len="med"/>
              <a:tailEnd type="stealth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5" name="Line 39"/>
            <p:cNvSpPr/>
            <p:nvPr/>
          </p:nvSpPr>
          <p:spPr>
            <a:xfrm>
              <a:off x="606" y="737"/>
              <a:ext cx="782" cy="795"/>
            </a:xfrm>
            <a:prstGeom prst="line">
              <a:avLst/>
            </a:prstGeom>
            <a:ln w="19050" cap="flat" cmpd="sng">
              <a:solidFill>
                <a:srgbClr val="008000"/>
              </a:solidFill>
              <a:prstDash val="solid"/>
              <a:headEnd type="none" w="med" len="med"/>
              <a:tailEnd type="stealth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6" name="Line 40"/>
            <p:cNvSpPr/>
            <p:nvPr/>
          </p:nvSpPr>
          <p:spPr>
            <a:xfrm>
              <a:off x="514" y="821"/>
              <a:ext cx="874" cy="879"/>
            </a:xfrm>
            <a:prstGeom prst="line">
              <a:avLst/>
            </a:prstGeom>
            <a:ln w="19050" cap="flat" cmpd="sng">
              <a:solidFill>
                <a:srgbClr val="008000"/>
              </a:solidFill>
              <a:prstDash val="solid"/>
              <a:headEnd type="none" w="med" len="med"/>
              <a:tailEnd type="stealth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897" name="Group 42"/>
            <p:cNvGrpSpPr/>
            <p:nvPr/>
          </p:nvGrpSpPr>
          <p:grpSpPr>
            <a:xfrm>
              <a:off x="1253" y="1341"/>
              <a:ext cx="92" cy="293"/>
              <a:chOff x="4224" y="912"/>
              <a:chExt cx="96" cy="336"/>
            </a:xfrm>
          </p:grpSpPr>
          <p:sp>
            <p:nvSpPr>
              <p:cNvPr id="63531" name="Oval 43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667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Helvetica"/>
                  <a:sym typeface="Arial" panose="020B0604020202020204" pitchFamily="34" charset="0"/>
                </a:endParaRPr>
              </a:p>
            </p:txBody>
          </p:sp>
          <p:sp>
            <p:nvSpPr>
              <p:cNvPr id="63532" name="Oval 44"/>
              <p:cNvSpPr>
                <a:spLocks noChangeArrowheads="1"/>
              </p:cNvSpPr>
              <p:nvPr/>
            </p:nvSpPr>
            <p:spPr bwMode="auto">
              <a:xfrm>
                <a:off x="4224" y="1151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667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Helvetica"/>
                  <a:sym typeface="Arial" panose="020B0604020202020204" pitchFamily="34" charset="0"/>
                </a:endParaRPr>
              </a:p>
            </p:txBody>
          </p:sp>
          <p:sp>
            <p:nvSpPr>
              <p:cNvPr id="36900" name="Line 45"/>
              <p:cNvSpPr/>
              <p:nvPr/>
            </p:nvSpPr>
            <p:spPr>
              <a:xfrm>
                <a:off x="4224" y="960"/>
                <a:ext cx="96" cy="0"/>
              </a:xfrm>
              <a:prstGeom prst="line">
                <a:avLst/>
              </a:prstGeom>
              <a:ln w="190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901" name="Line 46"/>
              <p:cNvSpPr/>
              <p:nvPr/>
            </p:nvSpPr>
            <p:spPr>
              <a:xfrm>
                <a:off x="4224" y="1200"/>
                <a:ext cx="96" cy="0"/>
              </a:xfrm>
              <a:prstGeom prst="line">
                <a:avLst/>
              </a:prstGeom>
              <a:ln w="190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6902" name="Group 47"/>
            <p:cNvGrpSpPr/>
            <p:nvPr/>
          </p:nvGrpSpPr>
          <p:grpSpPr>
            <a:xfrm>
              <a:off x="977" y="1341"/>
              <a:ext cx="92" cy="293"/>
              <a:chOff x="4224" y="912"/>
              <a:chExt cx="96" cy="336"/>
            </a:xfrm>
          </p:grpSpPr>
          <p:sp>
            <p:nvSpPr>
              <p:cNvPr id="63536" name="Oval 48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667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Helvetica"/>
                  <a:sym typeface="Arial" panose="020B0604020202020204" pitchFamily="34" charset="0"/>
                </a:endParaRPr>
              </a:p>
            </p:txBody>
          </p:sp>
          <p:sp>
            <p:nvSpPr>
              <p:cNvPr id="63537" name="Oval 49"/>
              <p:cNvSpPr>
                <a:spLocks noChangeArrowheads="1"/>
              </p:cNvSpPr>
              <p:nvPr/>
            </p:nvSpPr>
            <p:spPr bwMode="auto">
              <a:xfrm>
                <a:off x="4224" y="1151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667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Helvetica"/>
                  <a:sym typeface="Arial" panose="020B0604020202020204" pitchFamily="34" charset="0"/>
                </a:endParaRPr>
              </a:p>
            </p:txBody>
          </p:sp>
          <p:sp>
            <p:nvSpPr>
              <p:cNvPr id="36905" name="Line 50"/>
              <p:cNvSpPr/>
              <p:nvPr/>
            </p:nvSpPr>
            <p:spPr>
              <a:xfrm>
                <a:off x="4224" y="960"/>
                <a:ext cx="96" cy="0"/>
              </a:xfrm>
              <a:prstGeom prst="line">
                <a:avLst/>
              </a:prstGeom>
              <a:ln w="190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906" name="Line 51"/>
              <p:cNvSpPr/>
              <p:nvPr/>
            </p:nvSpPr>
            <p:spPr>
              <a:xfrm>
                <a:off x="4224" y="1200"/>
                <a:ext cx="96" cy="0"/>
              </a:xfrm>
              <a:prstGeom prst="line">
                <a:avLst/>
              </a:prstGeom>
              <a:ln w="190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907" name="Line 52"/>
            <p:cNvSpPr/>
            <p:nvPr/>
          </p:nvSpPr>
          <p:spPr>
            <a:xfrm flipH="1">
              <a:off x="839" y="1383"/>
              <a:ext cx="138" cy="0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stealth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08" name="Line 53"/>
            <p:cNvSpPr/>
            <p:nvPr/>
          </p:nvSpPr>
          <p:spPr>
            <a:xfrm flipH="1">
              <a:off x="839" y="1592"/>
              <a:ext cx="138" cy="0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stealth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09" name="Line 54"/>
            <p:cNvSpPr/>
            <p:nvPr/>
          </p:nvSpPr>
          <p:spPr>
            <a:xfrm flipH="1">
              <a:off x="1115" y="1383"/>
              <a:ext cx="138" cy="0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stealth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10" name="Line 55"/>
            <p:cNvSpPr/>
            <p:nvPr/>
          </p:nvSpPr>
          <p:spPr>
            <a:xfrm flipH="1">
              <a:off x="1115" y="1592"/>
              <a:ext cx="138" cy="0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stealth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11" name="Rectangle 24"/>
            <p:cNvSpPr/>
            <p:nvPr/>
          </p:nvSpPr>
          <p:spPr>
            <a:xfrm rot="2911629">
              <a:off x="817" y="824"/>
              <a:ext cx="73" cy="302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912" name="Freeform 26"/>
            <p:cNvSpPr/>
            <p:nvPr/>
          </p:nvSpPr>
          <p:spPr>
            <a:xfrm>
              <a:off x="517" y="859"/>
              <a:ext cx="1297" cy="897"/>
            </a:xfrm>
            <a:custGeom>
              <a:avLst/>
              <a:gdLst/>
              <a:ahLst/>
              <a:cxnLst>
                <a:cxn ang="0">
                  <a:pos x="330" y="0"/>
                </a:cxn>
                <a:cxn ang="0">
                  <a:pos x="693" y="392"/>
                </a:cxn>
                <a:cxn ang="0">
                  <a:pos x="1055" y="392"/>
                </a:cxn>
                <a:cxn ang="0">
                  <a:pos x="1089" y="392"/>
                </a:cxn>
                <a:cxn ang="0">
                  <a:pos x="1122" y="425"/>
                </a:cxn>
                <a:cxn ang="0">
                  <a:pos x="1122" y="815"/>
                </a:cxn>
                <a:cxn ang="0">
                  <a:pos x="1089" y="848"/>
                </a:cxn>
                <a:cxn ang="0">
                  <a:pos x="33" y="848"/>
                </a:cxn>
                <a:cxn ang="0">
                  <a:pos x="0" y="815"/>
                </a:cxn>
                <a:cxn ang="0">
                  <a:pos x="0" y="425"/>
                </a:cxn>
                <a:cxn ang="0">
                  <a:pos x="33" y="392"/>
                </a:cxn>
                <a:cxn ang="0">
                  <a:pos x="363" y="392"/>
                </a:cxn>
                <a:cxn ang="0">
                  <a:pos x="132" y="163"/>
                </a:cxn>
              </a:cxnLst>
              <a:rect l="0" t="0" r="0" b="0"/>
              <a:pathLst>
                <a:path w="1632" h="1248">
                  <a:moveTo>
                    <a:pt x="480" y="0"/>
                  </a:moveTo>
                  <a:lnTo>
                    <a:pt x="1008" y="576"/>
                  </a:lnTo>
                  <a:lnTo>
                    <a:pt x="1536" y="576"/>
                  </a:lnTo>
                  <a:lnTo>
                    <a:pt x="1584" y="576"/>
                  </a:lnTo>
                  <a:lnTo>
                    <a:pt x="1632" y="624"/>
                  </a:lnTo>
                  <a:lnTo>
                    <a:pt x="1632" y="1200"/>
                  </a:lnTo>
                  <a:lnTo>
                    <a:pt x="1584" y="1248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0" y="624"/>
                  </a:lnTo>
                  <a:lnTo>
                    <a:pt x="48" y="576"/>
                  </a:lnTo>
                  <a:lnTo>
                    <a:pt x="528" y="576"/>
                  </a:lnTo>
                  <a:lnTo>
                    <a:pt x="192" y="24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2667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aphicFrame>
          <p:nvGraphicFramePr>
            <p:cNvPr id="36913" name="Object 28"/>
            <p:cNvGraphicFramePr>
              <a:graphicFrameLocks noChangeAspect="1"/>
            </p:cNvGraphicFramePr>
            <p:nvPr/>
          </p:nvGraphicFramePr>
          <p:xfrm>
            <a:off x="591" y="1328"/>
            <a:ext cx="16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395605" imgH="382905" progId="Equation.3">
                    <p:embed/>
                  </p:oleObj>
                </mc:Choice>
                <mc:Fallback>
                  <p:oleObj r:id="rId6" imgW="395605" imgH="382905" progId="Equation.3">
                    <p:embed/>
                    <p:pic>
                      <p:nvPicPr>
                        <p:cNvPr id="36913" name="Object 2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1" y="1328"/>
                          <a:ext cx="165" cy="1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14" name="Object 29"/>
            <p:cNvGraphicFramePr>
              <a:graphicFrameLocks noChangeAspect="1"/>
            </p:cNvGraphicFramePr>
            <p:nvPr/>
          </p:nvGraphicFramePr>
          <p:xfrm>
            <a:off x="1525" y="1328"/>
            <a:ext cx="186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46405" imgH="382905" progId="Equation.3">
                    <p:embed/>
                  </p:oleObj>
                </mc:Choice>
                <mc:Fallback>
                  <p:oleObj r:id="rId8" imgW="446405" imgH="382905" progId="Equation.3">
                    <p:embed/>
                    <p:pic>
                      <p:nvPicPr>
                        <p:cNvPr id="36914" name="Object 2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525" y="1328"/>
                          <a:ext cx="186" cy="1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15" name="Rectangle 32"/>
            <p:cNvSpPr/>
            <p:nvPr/>
          </p:nvSpPr>
          <p:spPr>
            <a:xfrm>
              <a:off x="1437" y="1361"/>
              <a:ext cx="45" cy="355"/>
            </a:xfrm>
            <a:prstGeom prst="rect">
              <a:avLst/>
            </a:prstGeom>
            <a:solidFill>
              <a:srgbClr val="FFCC00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916" name="Rectangle 33"/>
            <p:cNvSpPr/>
            <p:nvPr/>
          </p:nvSpPr>
          <p:spPr>
            <a:xfrm flipH="1">
              <a:off x="824" y="1348"/>
              <a:ext cx="45" cy="376"/>
            </a:xfrm>
            <a:prstGeom prst="rect">
              <a:avLst/>
            </a:prstGeom>
            <a:solidFill>
              <a:srgbClr val="FFCC00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917" name="Text Box 77"/>
            <p:cNvSpPr txBox="1"/>
            <p:nvPr/>
          </p:nvSpPr>
          <p:spPr>
            <a:xfrm>
              <a:off x="192" y="1049"/>
              <a:ext cx="452" cy="577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667" b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阳极</a:t>
              </a:r>
            </a:p>
          </p:txBody>
        </p:sp>
        <p:sp>
          <p:nvSpPr>
            <p:cNvPr id="36918" name="Text Box 78"/>
            <p:cNvSpPr txBox="1"/>
            <p:nvPr/>
          </p:nvSpPr>
          <p:spPr>
            <a:xfrm>
              <a:off x="1803" y="1049"/>
              <a:ext cx="451" cy="577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667" b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阴极</a:t>
              </a:r>
            </a:p>
          </p:txBody>
        </p:sp>
        <p:sp>
          <p:nvSpPr>
            <p:cNvPr id="36919" name="Line 64"/>
            <p:cNvSpPr/>
            <p:nvPr/>
          </p:nvSpPr>
          <p:spPr>
            <a:xfrm flipH="1">
              <a:off x="1895" y="1505"/>
              <a:ext cx="0" cy="37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20" name="Line 65"/>
            <p:cNvSpPr/>
            <p:nvPr/>
          </p:nvSpPr>
          <p:spPr>
            <a:xfrm>
              <a:off x="1483" y="1509"/>
              <a:ext cx="41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21" name="Line 66"/>
            <p:cNvSpPr/>
            <p:nvPr/>
          </p:nvSpPr>
          <p:spPr>
            <a:xfrm flipH="1">
              <a:off x="284" y="2203"/>
              <a:ext cx="82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22" name="Line 67"/>
            <p:cNvSpPr/>
            <p:nvPr/>
          </p:nvSpPr>
          <p:spPr>
            <a:xfrm flipH="1">
              <a:off x="284" y="1509"/>
              <a:ext cx="55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23" name="Line 68"/>
            <p:cNvSpPr/>
            <p:nvPr/>
          </p:nvSpPr>
          <p:spPr>
            <a:xfrm flipH="1">
              <a:off x="276" y="2426"/>
              <a:ext cx="138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D86D2C8E-8C5D-4684-BBA0-3853B9DA96AF}"/>
              </a:ext>
            </a:extLst>
          </p:cNvPr>
          <p:cNvSpPr txBox="1"/>
          <p:nvPr/>
        </p:nvSpPr>
        <p:spPr>
          <a:xfrm>
            <a:off x="1807029" y="36910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一、光电效应的实验规律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63492" grpId="0" bldLvl="0"/>
      <p:bldP spid="63493" grpId="0"/>
      <p:bldP spid="63494" grpId="0"/>
      <p:bldP spid="634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/>
          <p:nvPr/>
        </p:nvSpPr>
        <p:spPr>
          <a:xfrm>
            <a:off x="6072671" y="1525287"/>
            <a:ext cx="5027868" cy="224850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实验结果：即使入射光的强度非常微弱，只要入射光频率大于被照金属的截止频率，电流表指针也几乎是随着入射光照射就立即偏转。</a:t>
            </a:r>
          </a:p>
        </p:txBody>
      </p:sp>
      <p:sp>
        <p:nvSpPr>
          <p:cNvPr id="64515" name="Text Box 3"/>
          <p:cNvSpPr txBox="1"/>
          <p:nvPr/>
        </p:nvSpPr>
        <p:spPr>
          <a:xfrm>
            <a:off x="6072671" y="4015218"/>
            <a:ext cx="5099128" cy="16945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更精确的研究推知，光电子发射所经过的时间不超过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10</a:t>
            </a:r>
            <a:r>
              <a:rPr lang="zh-CN" altLang="en-US" sz="2400" kern="0" baseline="50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－</a:t>
            </a:r>
            <a:r>
              <a:rPr lang="en-US" altLang="zh-CN" sz="2400" kern="0" baseline="50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9</a:t>
            </a:r>
            <a:r>
              <a:rPr lang="en-US" altLang="zh-CN" sz="2400" i="1" kern="0" baseline="50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（这个现象一般称作“光电子的瞬时发射”）。</a:t>
            </a:r>
          </a:p>
        </p:txBody>
      </p:sp>
      <p:sp>
        <p:nvSpPr>
          <p:cNvPr id="64516" name="Rectangle 4"/>
          <p:cNvSpPr/>
          <p:nvPr/>
        </p:nvSpPr>
        <p:spPr>
          <a:xfrm>
            <a:off x="649382" y="5933001"/>
            <a:ext cx="563808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1219170"/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结论：光电效应在极短的时间内完成。 </a:t>
            </a:r>
          </a:p>
        </p:txBody>
      </p:sp>
      <p:sp>
        <p:nvSpPr>
          <p:cNvPr id="37892" name="Text Box 6"/>
          <p:cNvSpPr txBox="1"/>
          <p:nvPr/>
        </p:nvSpPr>
        <p:spPr>
          <a:xfrm>
            <a:off x="640566" y="1226611"/>
            <a:ext cx="301672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(3)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具有瞬时性</a:t>
            </a:r>
          </a:p>
        </p:txBody>
      </p:sp>
      <p:grpSp>
        <p:nvGrpSpPr>
          <p:cNvPr id="37893" name="Group 7"/>
          <p:cNvGrpSpPr/>
          <p:nvPr/>
        </p:nvGrpSpPr>
        <p:grpSpPr>
          <a:xfrm>
            <a:off x="1293049" y="1784281"/>
            <a:ext cx="3409449" cy="3749919"/>
            <a:chOff x="3360" y="868"/>
            <a:chExt cx="2153" cy="2368"/>
          </a:xfrm>
        </p:grpSpPr>
        <p:grpSp>
          <p:nvGrpSpPr>
            <p:cNvPr id="37894" name="Group 50"/>
            <p:cNvGrpSpPr/>
            <p:nvPr/>
          </p:nvGrpSpPr>
          <p:grpSpPr>
            <a:xfrm>
              <a:off x="4141" y="3010"/>
              <a:ext cx="319" cy="226"/>
              <a:chOff x="2496" y="3888"/>
              <a:chExt cx="357" cy="240"/>
            </a:xfrm>
          </p:grpSpPr>
          <p:grpSp>
            <p:nvGrpSpPr>
              <p:cNvPr id="37895" name="Group 51"/>
              <p:cNvGrpSpPr/>
              <p:nvPr/>
            </p:nvGrpSpPr>
            <p:grpSpPr>
              <a:xfrm>
                <a:off x="2496" y="3888"/>
                <a:ext cx="68" cy="240"/>
                <a:chOff x="2496" y="3888"/>
                <a:chExt cx="68" cy="240"/>
              </a:xfrm>
            </p:grpSpPr>
            <p:sp>
              <p:nvSpPr>
                <p:cNvPr id="37896" name="Line 52"/>
                <p:cNvSpPr/>
                <p:nvPr/>
              </p:nvSpPr>
              <p:spPr>
                <a:xfrm>
                  <a:off x="2496" y="3888"/>
                  <a:ext cx="0" cy="2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897" name="Line 53"/>
                <p:cNvSpPr/>
                <p:nvPr/>
              </p:nvSpPr>
              <p:spPr>
                <a:xfrm>
                  <a:off x="2564" y="3970"/>
                  <a:ext cx="0" cy="9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7898" name="Group 54"/>
              <p:cNvGrpSpPr/>
              <p:nvPr/>
            </p:nvGrpSpPr>
            <p:grpSpPr>
              <a:xfrm>
                <a:off x="2641" y="3888"/>
                <a:ext cx="68" cy="240"/>
                <a:chOff x="2496" y="3888"/>
                <a:chExt cx="68" cy="240"/>
              </a:xfrm>
            </p:grpSpPr>
            <p:sp>
              <p:nvSpPr>
                <p:cNvPr id="37899" name="Line 55"/>
                <p:cNvSpPr/>
                <p:nvPr/>
              </p:nvSpPr>
              <p:spPr>
                <a:xfrm>
                  <a:off x="2496" y="3888"/>
                  <a:ext cx="0" cy="2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00" name="Line 56"/>
                <p:cNvSpPr/>
                <p:nvPr/>
              </p:nvSpPr>
              <p:spPr>
                <a:xfrm>
                  <a:off x="2564" y="3970"/>
                  <a:ext cx="0" cy="9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7901" name="Group 57"/>
              <p:cNvGrpSpPr/>
              <p:nvPr/>
            </p:nvGrpSpPr>
            <p:grpSpPr>
              <a:xfrm>
                <a:off x="2785" y="3888"/>
                <a:ext cx="68" cy="240"/>
                <a:chOff x="2496" y="3888"/>
                <a:chExt cx="68" cy="240"/>
              </a:xfrm>
            </p:grpSpPr>
            <p:sp>
              <p:nvSpPr>
                <p:cNvPr id="37902" name="Line 58"/>
                <p:cNvSpPr/>
                <p:nvPr/>
              </p:nvSpPr>
              <p:spPr>
                <a:xfrm>
                  <a:off x="2496" y="3888"/>
                  <a:ext cx="0" cy="2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03" name="Line 59"/>
                <p:cNvSpPr/>
                <p:nvPr/>
              </p:nvSpPr>
              <p:spPr>
                <a:xfrm>
                  <a:off x="2564" y="3970"/>
                  <a:ext cx="0" cy="9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904" name="Rectangle 61"/>
            <p:cNvSpPr/>
            <p:nvPr/>
          </p:nvSpPr>
          <p:spPr>
            <a:xfrm>
              <a:off x="4870" y="2848"/>
              <a:ext cx="472" cy="91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7905" name="Line 64"/>
            <p:cNvSpPr/>
            <p:nvPr/>
          </p:nvSpPr>
          <p:spPr>
            <a:xfrm>
              <a:off x="4527" y="2631"/>
              <a:ext cx="60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7906" name="Group 65"/>
            <p:cNvGrpSpPr/>
            <p:nvPr/>
          </p:nvGrpSpPr>
          <p:grpSpPr>
            <a:xfrm>
              <a:off x="5023" y="2270"/>
              <a:ext cx="214" cy="225"/>
              <a:chOff x="4539" y="2352"/>
              <a:chExt cx="240" cy="240"/>
            </a:xfrm>
          </p:grpSpPr>
          <p:sp>
            <p:nvSpPr>
              <p:cNvPr id="37907" name="Oval 66"/>
              <p:cNvSpPr/>
              <p:nvPr/>
            </p:nvSpPr>
            <p:spPr>
              <a:xfrm>
                <a:off x="4539" y="2352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 wrap="none" anchor="ctr"/>
              <a:lstStyle/>
              <a:p>
                <a:pPr defTabSz="1219170"/>
                <a:endParaRPr lang="zh-CN" altLang="en-US" sz="2667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37908" name="Object 67"/>
              <p:cNvGraphicFramePr>
                <a:graphicFrameLocks noChangeAspect="1"/>
              </p:cNvGraphicFramePr>
              <p:nvPr/>
            </p:nvGraphicFramePr>
            <p:xfrm>
              <a:off x="4613" y="2434"/>
              <a:ext cx="84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266065" imgH="278765" progId="Equation.DSMT4">
                      <p:embed/>
                    </p:oleObj>
                  </mc:Choice>
                  <mc:Fallback>
                    <p:oleObj r:id="rId3" imgW="266065" imgH="278765" progId="Equation.DSMT4">
                      <p:embed/>
                      <p:pic>
                        <p:nvPicPr>
                          <p:cNvPr id="37908" name="Object 67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613" y="2434"/>
                            <a:ext cx="84" cy="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909" name="Group 68"/>
            <p:cNvGrpSpPr/>
            <p:nvPr/>
          </p:nvGrpSpPr>
          <p:grpSpPr>
            <a:xfrm>
              <a:off x="4313" y="2495"/>
              <a:ext cx="214" cy="226"/>
              <a:chOff x="3744" y="2592"/>
              <a:chExt cx="240" cy="240"/>
            </a:xfrm>
          </p:grpSpPr>
          <p:sp>
            <p:nvSpPr>
              <p:cNvPr id="37910" name="Oval 69"/>
              <p:cNvSpPr/>
              <p:nvPr/>
            </p:nvSpPr>
            <p:spPr>
              <a:xfrm>
                <a:off x="3744" y="2592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 wrap="none" anchor="ctr"/>
              <a:lstStyle/>
              <a:p>
                <a:pPr defTabSz="1219170"/>
                <a:endParaRPr lang="zh-CN" altLang="en-US" sz="2667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37911" name="Object 70"/>
              <p:cNvGraphicFramePr>
                <a:graphicFrameLocks noChangeAspect="1"/>
              </p:cNvGraphicFramePr>
              <p:nvPr/>
            </p:nvGraphicFramePr>
            <p:xfrm>
              <a:off x="3836" y="2674"/>
              <a:ext cx="75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241300" imgH="279400" progId="Equation.DSMT4">
                      <p:embed/>
                    </p:oleObj>
                  </mc:Choice>
                  <mc:Fallback>
                    <p:oleObj r:id="rId5" imgW="241300" imgH="279400" progId="Equation.DSMT4">
                      <p:embed/>
                      <p:pic>
                        <p:nvPicPr>
                          <p:cNvPr id="37911" name="Object 70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836" y="2674"/>
                            <a:ext cx="75" cy="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912" name="Freeform 71"/>
            <p:cNvSpPr/>
            <p:nvPr/>
          </p:nvSpPr>
          <p:spPr>
            <a:xfrm>
              <a:off x="5084" y="2901"/>
              <a:ext cx="429" cy="22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83" y="0"/>
                </a:cxn>
                <a:cxn ang="0">
                  <a:pos x="383" y="213"/>
                </a:cxn>
                <a:cxn ang="0">
                  <a:pos x="0" y="213"/>
                </a:cxn>
              </a:cxnLst>
              <a:rect l="0" t="0" r="0" b="0"/>
              <a:pathLst>
                <a:path w="480" h="240">
                  <a:moveTo>
                    <a:pt x="288" y="0"/>
                  </a:moveTo>
                  <a:lnTo>
                    <a:pt x="480" y="0"/>
                  </a:lnTo>
                  <a:lnTo>
                    <a:pt x="480" y="240"/>
                  </a:lnTo>
                  <a:lnTo>
                    <a:pt x="0" y="24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/>
            <a:lstStyle/>
            <a:p>
              <a:pPr defTabSz="1219170"/>
              <a:endParaRPr lang="zh-CN" altLang="en-US" sz="2667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7913" name="Line 72"/>
            <p:cNvSpPr/>
            <p:nvPr/>
          </p:nvSpPr>
          <p:spPr>
            <a:xfrm>
              <a:off x="4460" y="3127"/>
              <a:ext cx="42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7914" name="Group 73"/>
            <p:cNvGrpSpPr/>
            <p:nvPr/>
          </p:nvGrpSpPr>
          <p:grpSpPr>
            <a:xfrm>
              <a:off x="4870" y="3005"/>
              <a:ext cx="227" cy="148"/>
              <a:chOff x="4368" y="3134"/>
              <a:chExt cx="254" cy="158"/>
            </a:xfrm>
          </p:grpSpPr>
          <p:sp>
            <p:nvSpPr>
              <p:cNvPr id="37915" name="Oval 74"/>
              <p:cNvSpPr/>
              <p:nvPr/>
            </p:nvSpPr>
            <p:spPr>
              <a:xfrm>
                <a:off x="4368" y="3244"/>
                <a:ext cx="48" cy="48"/>
              </a:xfrm>
              <a:prstGeom prst="ellipse">
                <a:avLst/>
              </a:prstGeom>
              <a:solidFill>
                <a:srgbClr val="FF9900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 wrap="none" anchor="ctr"/>
              <a:lstStyle/>
              <a:p>
                <a:pPr defTabSz="1219170"/>
                <a:endParaRPr lang="zh-CN" altLang="en-US" sz="2667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7916" name="Oval 75"/>
              <p:cNvSpPr/>
              <p:nvPr/>
            </p:nvSpPr>
            <p:spPr>
              <a:xfrm>
                <a:off x="4574" y="3243"/>
                <a:ext cx="48" cy="48"/>
              </a:xfrm>
              <a:prstGeom prst="ellipse">
                <a:avLst/>
              </a:prstGeom>
              <a:solidFill>
                <a:srgbClr val="FF9900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 wrap="none" anchor="ctr"/>
              <a:lstStyle/>
              <a:p>
                <a:pPr defTabSz="1219170"/>
                <a:endParaRPr lang="zh-CN" altLang="en-US" sz="2667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7917" name="Line 76"/>
              <p:cNvSpPr/>
              <p:nvPr/>
            </p:nvSpPr>
            <p:spPr>
              <a:xfrm flipV="1">
                <a:off x="4407" y="3134"/>
                <a:ext cx="178" cy="11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18" name="Line 32"/>
            <p:cNvSpPr/>
            <p:nvPr/>
          </p:nvSpPr>
          <p:spPr>
            <a:xfrm flipH="1">
              <a:off x="3456" y="3120"/>
              <a:ext cx="67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9" name="Line 33"/>
            <p:cNvSpPr/>
            <p:nvPr/>
          </p:nvSpPr>
          <p:spPr>
            <a:xfrm flipV="1">
              <a:off x="3456" y="1824"/>
              <a:ext cx="0" cy="12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0" name="Line 34"/>
            <p:cNvSpPr/>
            <p:nvPr/>
          </p:nvSpPr>
          <p:spPr>
            <a:xfrm>
              <a:off x="5136" y="2480"/>
              <a:ext cx="0" cy="38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7921" name="Group 35"/>
            <p:cNvGrpSpPr/>
            <p:nvPr/>
          </p:nvGrpSpPr>
          <p:grpSpPr>
            <a:xfrm>
              <a:off x="3696" y="868"/>
              <a:ext cx="912" cy="1179"/>
              <a:chOff x="3504" y="165"/>
              <a:chExt cx="912" cy="1179"/>
            </a:xfrm>
          </p:grpSpPr>
          <p:sp>
            <p:nvSpPr>
              <p:cNvPr id="37922" name="Line 36"/>
              <p:cNvSpPr/>
              <p:nvPr/>
            </p:nvSpPr>
            <p:spPr>
              <a:xfrm>
                <a:off x="3695" y="165"/>
                <a:ext cx="721" cy="795"/>
              </a:xfrm>
              <a:prstGeom prst="line">
                <a:avLst/>
              </a:prstGeom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23" name="Line 37"/>
              <p:cNvSpPr/>
              <p:nvPr/>
            </p:nvSpPr>
            <p:spPr>
              <a:xfrm>
                <a:off x="3600" y="240"/>
                <a:ext cx="816" cy="911"/>
              </a:xfrm>
              <a:prstGeom prst="line">
                <a:avLst/>
              </a:prstGeom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24" name="Line 38"/>
              <p:cNvSpPr/>
              <p:nvPr/>
            </p:nvSpPr>
            <p:spPr>
              <a:xfrm>
                <a:off x="3504" y="336"/>
                <a:ext cx="912" cy="1008"/>
              </a:xfrm>
              <a:prstGeom prst="line">
                <a:avLst/>
              </a:prstGeom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925" name="Group 39"/>
            <p:cNvGrpSpPr/>
            <p:nvPr/>
          </p:nvGrpSpPr>
          <p:grpSpPr>
            <a:xfrm>
              <a:off x="4035" y="1636"/>
              <a:ext cx="528" cy="336"/>
              <a:chOff x="3792" y="912"/>
              <a:chExt cx="528" cy="336"/>
            </a:xfrm>
          </p:grpSpPr>
          <p:grpSp>
            <p:nvGrpSpPr>
              <p:cNvPr id="37926" name="Group 40"/>
              <p:cNvGrpSpPr/>
              <p:nvPr/>
            </p:nvGrpSpPr>
            <p:grpSpPr>
              <a:xfrm>
                <a:off x="4224" y="912"/>
                <a:ext cx="96" cy="336"/>
                <a:chOff x="4224" y="912"/>
                <a:chExt cx="96" cy="336"/>
              </a:xfrm>
            </p:grpSpPr>
            <p:sp>
              <p:nvSpPr>
                <p:cNvPr id="64553" name="Oval 41"/>
                <p:cNvSpPr>
                  <a:spLocks noChangeArrowheads="1"/>
                </p:cNvSpPr>
                <p:nvPr/>
              </p:nvSpPr>
              <p:spPr bwMode="auto">
                <a:xfrm>
                  <a:off x="4224" y="91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Helvetic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554" name="Oval 42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Helvetic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29" name="Line 43"/>
                <p:cNvSpPr/>
                <p:nvPr/>
              </p:nvSpPr>
              <p:spPr>
                <a:xfrm>
                  <a:off x="4224" y="960"/>
                  <a:ext cx="96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30" name="Line 44"/>
                <p:cNvSpPr/>
                <p:nvPr/>
              </p:nvSpPr>
              <p:spPr>
                <a:xfrm>
                  <a:off x="4224" y="1200"/>
                  <a:ext cx="96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7931" name="Group 45"/>
              <p:cNvGrpSpPr/>
              <p:nvPr/>
            </p:nvGrpSpPr>
            <p:grpSpPr>
              <a:xfrm>
                <a:off x="3936" y="912"/>
                <a:ext cx="96" cy="336"/>
                <a:chOff x="4224" y="912"/>
                <a:chExt cx="96" cy="336"/>
              </a:xfrm>
            </p:grpSpPr>
            <p:sp>
              <p:nvSpPr>
                <p:cNvPr id="64558" name="Oval 46"/>
                <p:cNvSpPr>
                  <a:spLocks noChangeArrowheads="1"/>
                </p:cNvSpPr>
                <p:nvPr/>
              </p:nvSpPr>
              <p:spPr bwMode="auto">
                <a:xfrm>
                  <a:off x="4224" y="91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Helvetic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559" name="Oval 47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Helvetic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34" name="Line 48"/>
                <p:cNvSpPr/>
                <p:nvPr/>
              </p:nvSpPr>
              <p:spPr>
                <a:xfrm>
                  <a:off x="4224" y="960"/>
                  <a:ext cx="96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35" name="Line 49"/>
                <p:cNvSpPr/>
                <p:nvPr/>
              </p:nvSpPr>
              <p:spPr>
                <a:xfrm>
                  <a:off x="4224" y="1200"/>
                  <a:ext cx="96" cy="0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7936" name="Line 50"/>
              <p:cNvSpPr/>
              <p:nvPr/>
            </p:nvSpPr>
            <p:spPr>
              <a:xfrm flipH="1">
                <a:off x="3792" y="960"/>
                <a:ext cx="144" cy="0"/>
              </a:xfrm>
              <a:prstGeom prst="line">
                <a:avLst/>
              </a:prstGeom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37" name="Line 51"/>
              <p:cNvSpPr/>
              <p:nvPr/>
            </p:nvSpPr>
            <p:spPr>
              <a:xfrm flipH="1">
                <a:off x="3792" y="1200"/>
                <a:ext cx="144" cy="0"/>
              </a:xfrm>
              <a:prstGeom prst="line">
                <a:avLst/>
              </a:prstGeom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38" name="Line 52"/>
              <p:cNvSpPr/>
              <p:nvPr/>
            </p:nvSpPr>
            <p:spPr>
              <a:xfrm flipH="1">
                <a:off x="4080" y="960"/>
                <a:ext cx="144" cy="0"/>
              </a:xfrm>
              <a:prstGeom prst="line">
                <a:avLst/>
              </a:prstGeom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39" name="Line 53"/>
              <p:cNvSpPr/>
              <p:nvPr/>
            </p:nvSpPr>
            <p:spPr>
              <a:xfrm flipH="1">
                <a:off x="4080" y="1200"/>
                <a:ext cx="144" cy="0"/>
              </a:xfrm>
              <a:prstGeom prst="line">
                <a:avLst/>
              </a:prstGeom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40" name="Rectangle 24"/>
            <p:cNvSpPr/>
            <p:nvPr/>
          </p:nvSpPr>
          <p:spPr>
            <a:xfrm rot="2911629">
              <a:off x="4008" y="1059"/>
              <a:ext cx="84" cy="31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7941" name="Freeform 26"/>
            <p:cNvSpPr/>
            <p:nvPr/>
          </p:nvSpPr>
          <p:spPr>
            <a:xfrm>
              <a:off x="3699" y="1083"/>
              <a:ext cx="1353" cy="1029"/>
            </a:xfrm>
            <a:custGeom>
              <a:avLst/>
              <a:gdLst/>
              <a:ahLst/>
              <a:cxnLst>
                <a:cxn ang="0">
                  <a:pos x="330" y="0"/>
                </a:cxn>
                <a:cxn ang="0">
                  <a:pos x="693" y="392"/>
                </a:cxn>
                <a:cxn ang="0">
                  <a:pos x="1055" y="392"/>
                </a:cxn>
                <a:cxn ang="0">
                  <a:pos x="1089" y="392"/>
                </a:cxn>
                <a:cxn ang="0">
                  <a:pos x="1122" y="425"/>
                </a:cxn>
                <a:cxn ang="0">
                  <a:pos x="1122" y="815"/>
                </a:cxn>
                <a:cxn ang="0">
                  <a:pos x="1089" y="848"/>
                </a:cxn>
                <a:cxn ang="0">
                  <a:pos x="33" y="848"/>
                </a:cxn>
                <a:cxn ang="0">
                  <a:pos x="0" y="815"/>
                </a:cxn>
                <a:cxn ang="0">
                  <a:pos x="0" y="425"/>
                </a:cxn>
                <a:cxn ang="0">
                  <a:pos x="33" y="392"/>
                </a:cxn>
                <a:cxn ang="0">
                  <a:pos x="363" y="392"/>
                </a:cxn>
                <a:cxn ang="0">
                  <a:pos x="132" y="163"/>
                </a:cxn>
              </a:cxnLst>
              <a:rect l="0" t="0" r="0" b="0"/>
              <a:pathLst>
                <a:path w="1632" h="1248">
                  <a:moveTo>
                    <a:pt x="480" y="0"/>
                  </a:moveTo>
                  <a:lnTo>
                    <a:pt x="1008" y="576"/>
                  </a:lnTo>
                  <a:lnTo>
                    <a:pt x="1536" y="576"/>
                  </a:lnTo>
                  <a:lnTo>
                    <a:pt x="1584" y="576"/>
                  </a:lnTo>
                  <a:lnTo>
                    <a:pt x="1632" y="624"/>
                  </a:lnTo>
                  <a:lnTo>
                    <a:pt x="1632" y="1200"/>
                  </a:lnTo>
                  <a:lnTo>
                    <a:pt x="1584" y="1248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0" y="624"/>
                  </a:lnTo>
                  <a:lnTo>
                    <a:pt x="48" y="576"/>
                  </a:lnTo>
                  <a:lnTo>
                    <a:pt x="528" y="576"/>
                  </a:lnTo>
                  <a:lnTo>
                    <a:pt x="192" y="24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170"/>
              <a:endParaRPr lang="zh-CN" altLang="en-US" sz="2667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aphicFrame>
          <p:nvGraphicFramePr>
            <p:cNvPr id="37942" name="Object 28"/>
            <p:cNvGraphicFramePr>
              <a:graphicFrameLocks noChangeAspect="1"/>
            </p:cNvGraphicFramePr>
            <p:nvPr/>
          </p:nvGraphicFramePr>
          <p:xfrm>
            <a:off x="3776" y="1621"/>
            <a:ext cx="17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395605" imgH="382905" progId="Equation.3">
                    <p:embed/>
                  </p:oleObj>
                </mc:Choice>
                <mc:Fallback>
                  <p:oleObj r:id="rId7" imgW="395605" imgH="382905" progId="Equation.3">
                    <p:embed/>
                    <p:pic>
                      <p:nvPicPr>
                        <p:cNvPr id="37942" name="Object 2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76" y="1621"/>
                          <a:ext cx="172" cy="1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43" name="Object 29"/>
            <p:cNvGraphicFramePr>
              <a:graphicFrameLocks noChangeAspect="1"/>
            </p:cNvGraphicFramePr>
            <p:nvPr/>
          </p:nvGraphicFramePr>
          <p:xfrm>
            <a:off x="4751" y="1621"/>
            <a:ext cx="193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446405" imgH="382905" progId="Equation.3">
                    <p:embed/>
                  </p:oleObj>
                </mc:Choice>
                <mc:Fallback>
                  <p:oleObj r:id="rId9" imgW="446405" imgH="382905" progId="Equation.3">
                    <p:embed/>
                    <p:pic>
                      <p:nvPicPr>
                        <p:cNvPr id="37943" name="Object 2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751" y="1621"/>
                          <a:ext cx="193" cy="1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44" name="Rectangle 32"/>
            <p:cNvSpPr/>
            <p:nvPr/>
          </p:nvSpPr>
          <p:spPr>
            <a:xfrm>
              <a:off x="4659" y="1659"/>
              <a:ext cx="47" cy="407"/>
            </a:xfrm>
            <a:prstGeom prst="rect">
              <a:avLst/>
            </a:prstGeom>
            <a:solidFill>
              <a:srgbClr val="FFCC00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7945" name="Rectangle 33"/>
            <p:cNvSpPr/>
            <p:nvPr/>
          </p:nvSpPr>
          <p:spPr>
            <a:xfrm flipH="1">
              <a:off x="4019" y="1643"/>
              <a:ext cx="47" cy="432"/>
            </a:xfrm>
            <a:prstGeom prst="rect">
              <a:avLst/>
            </a:prstGeom>
            <a:solidFill>
              <a:srgbClr val="FFCC00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7946" name="Text Box 77"/>
            <p:cNvSpPr txBox="1"/>
            <p:nvPr/>
          </p:nvSpPr>
          <p:spPr>
            <a:xfrm>
              <a:off x="3360" y="1300"/>
              <a:ext cx="471" cy="577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667" b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阳极</a:t>
              </a:r>
            </a:p>
          </p:txBody>
        </p:sp>
        <p:sp>
          <p:nvSpPr>
            <p:cNvPr id="37947" name="Text Box 78"/>
            <p:cNvSpPr txBox="1"/>
            <p:nvPr/>
          </p:nvSpPr>
          <p:spPr>
            <a:xfrm>
              <a:off x="5040" y="1300"/>
              <a:ext cx="471" cy="577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667" b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阴极</a:t>
              </a:r>
            </a:p>
          </p:txBody>
        </p:sp>
        <p:sp>
          <p:nvSpPr>
            <p:cNvPr id="37948" name="Line 62"/>
            <p:cNvSpPr/>
            <p:nvPr/>
          </p:nvSpPr>
          <p:spPr>
            <a:xfrm flipH="1">
              <a:off x="5136" y="1824"/>
              <a:ext cx="0" cy="43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49" name="Line 63"/>
            <p:cNvSpPr/>
            <p:nvPr/>
          </p:nvSpPr>
          <p:spPr>
            <a:xfrm>
              <a:off x="4707" y="1828"/>
              <a:ext cx="43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50" name="Line 64"/>
            <p:cNvSpPr/>
            <p:nvPr/>
          </p:nvSpPr>
          <p:spPr>
            <a:xfrm flipH="1">
              <a:off x="3456" y="2624"/>
              <a:ext cx="86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51" name="Line 65"/>
            <p:cNvSpPr/>
            <p:nvPr/>
          </p:nvSpPr>
          <p:spPr>
            <a:xfrm flipH="1">
              <a:off x="3456" y="1828"/>
              <a:ext cx="57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52" name="Line 66"/>
            <p:cNvSpPr/>
            <p:nvPr/>
          </p:nvSpPr>
          <p:spPr>
            <a:xfrm flipH="1">
              <a:off x="3448" y="2880"/>
              <a:ext cx="144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8311EC8E-019E-473D-BDBC-15419F46AFCA}"/>
              </a:ext>
            </a:extLst>
          </p:cNvPr>
          <p:cNvSpPr txBox="1"/>
          <p:nvPr/>
        </p:nvSpPr>
        <p:spPr>
          <a:xfrm>
            <a:off x="1807029" y="36910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一、光电效应的实验规律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  <p:bldP spid="645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2025</Words>
  <Application>Microsoft Office PowerPoint</Application>
  <PresentationFormat>宽屏</PresentationFormat>
  <Paragraphs>199</Paragraphs>
  <Slides>28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Equation.DSMT4</vt:lpstr>
      <vt:lpstr>Microsoft 公式 3.0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2020-05-23T08:11:26Z</dcterms:created>
  <dcterms:modified xsi:type="dcterms:W3CDTF">2021-01-09T09:48:31Z</dcterms:modified>
</cp:coreProperties>
</file>