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3053" r:id="rId3"/>
    <p:sldId id="349" r:id="rId4"/>
    <p:sldId id="350" r:id="rId5"/>
    <p:sldId id="351" r:id="rId6"/>
    <p:sldId id="353" r:id="rId7"/>
    <p:sldId id="354" r:id="rId8"/>
    <p:sldId id="356" r:id="rId9"/>
    <p:sldId id="357" r:id="rId10"/>
    <p:sldId id="359" r:id="rId11"/>
    <p:sldId id="360" r:id="rId12"/>
    <p:sldId id="361" r:id="rId13"/>
    <p:sldId id="363" r:id="rId14"/>
    <p:sldId id="364" r:id="rId15"/>
    <p:sldId id="365" r:id="rId16"/>
    <p:sldId id="369" r:id="rId17"/>
    <p:sldId id="287" r:id="rId18"/>
    <p:sldId id="260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D93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6"/>
      </p:cViewPr>
      <p:guideLst>
        <p:guide pos="416"/>
        <p:guide pos="7256"/>
        <p:guide orient="horz" pos="640"/>
        <p:guide orient="horz" pos="712"/>
        <p:guide orient="horz" pos="3952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C58662A-15C2-4E9B-9881-929A5C1C3E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16AE4D-D469-45E1-ABA8-963F751D2B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DA1F5-F02B-4AA9-862C-7A394F61A60D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2021/1/9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367FD6-959E-4410-8515-AD1D6E6ECB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5D085F-1185-4E31-A1FF-605B09D249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BCB89-7DDD-4CD0-9821-7BBAC7EA1178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1373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4165731-2E86-4711-AFE7-21A08C33DD1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A1B7111-1B22-4295-8250-A6750D9D01F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153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1B7111-1B22-4295-8250-A6750D9D01F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52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87106-35F4-47A5-8458-3EBB0955446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27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1B7111-1B22-4295-8250-A6750D9D01F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42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80AEFA7-6C18-4CE3-9924-69B3E30100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37658" y="495131"/>
            <a:ext cx="2250293" cy="2610343"/>
          </a:xfrm>
          <a:custGeom>
            <a:avLst/>
            <a:gdLst>
              <a:gd name="connsiteX0" fmla="*/ 1125147 w 2250293"/>
              <a:gd name="connsiteY0" fmla="*/ 0 h 2610343"/>
              <a:gd name="connsiteX1" fmla="*/ 2250293 w 2250293"/>
              <a:gd name="connsiteY1" fmla="*/ 562574 h 2610343"/>
              <a:gd name="connsiteX2" fmla="*/ 2250293 w 2250293"/>
              <a:gd name="connsiteY2" fmla="*/ 2047769 h 2610343"/>
              <a:gd name="connsiteX3" fmla="*/ 1125147 w 2250293"/>
              <a:gd name="connsiteY3" fmla="*/ 2610343 h 2610343"/>
              <a:gd name="connsiteX4" fmla="*/ 0 w 2250293"/>
              <a:gd name="connsiteY4" fmla="*/ 2047769 h 2610343"/>
              <a:gd name="connsiteX5" fmla="*/ 0 w 2250293"/>
              <a:gd name="connsiteY5" fmla="*/ 562574 h 26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293" h="2610343">
                <a:moveTo>
                  <a:pt x="1125147" y="0"/>
                </a:moveTo>
                <a:lnTo>
                  <a:pt x="2250293" y="562574"/>
                </a:lnTo>
                <a:lnTo>
                  <a:pt x="2250293" y="2047769"/>
                </a:lnTo>
                <a:lnTo>
                  <a:pt x="1125147" y="2610343"/>
                </a:lnTo>
                <a:lnTo>
                  <a:pt x="0" y="2047769"/>
                </a:lnTo>
                <a:lnTo>
                  <a:pt x="0" y="5625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9D0EC35-8E58-4B55-92A2-017AB66350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43944" y="2846446"/>
            <a:ext cx="2250293" cy="2610343"/>
          </a:xfrm>
          <a:custGeom>
            <a:avLst/>
            <a:gdLst>
              <a:gd name="connsiteX0" fmla="*/ 1125147 w 2250293"/>
              <a:gd name="connsiteY0" fmla="*/ 0 h 2610343"/>
              <a:gd name="connsiteX1" fmla="*/ 2250293 w 2250293"/>
              <a:gd name="connsiteY1" fmla="*/ 562574 h 2610343"/>
              <a:gd name="connsiteX2" fmla="*/ 2250293 w 2250293"/>
              <a:gd name="connsiteY2" fmla="*/ 2047769 h 2610343"/>
              <a:gd name="connsiteX3" fmla="*/ 1125147 w 2250293"/>
              <a:gd name="connsiteY3" fmla="*/ 2610343 h 2610343"/>
              <a:gd name="connsiteX4" fmla="*/ 0 w 2250293"/>
              <a:gd name="connsiteY4" fmla="*/ 2047769 h 2610343"/>
              <a:gd name="connsiteX5" fmla="*/ 0 w 2250293"/>
              <a:gd name="connsiteY5" fmla="*/ 562574 h 26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293" h="2610343">
                <a:moveTo>
                  <a:pt x="1125147" y="0"/>
                </a:moveTo>
                <a:lnTo>
                  <a:pt x="2250293" y="562574"/>
                </a:lnTo>
                <a:lnTo>
                  <a:pt x="2250293" y="2047769"/>
                </a:lnTo>
                <a:lnTo>
                  <a:pt x="1125147" y="2610343"/>
                </a:lnTo>
                <a:lnTo>
                  <a:pt x="0" y="2047769"/>
                </a:lnTo>
                <a:lnTo>
                  <a:pt x="0" y="5625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1B4FB8-4C51-4C02-849A-9A39FF436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2393" y="4784104"/>
            <a:ext cx="2250293" cy="2073897"/>
          </a:xfrm>
          <a:custGeom>
            <a:avLst/>
            <a:gdLst>
              <a:gd name="connsiteX0" fmla="*/ 1125147 w 2250293"/>
              <a:gd name="connsiteY0" fmla="*/ 0 h 2073897"/>
              <a:gd name="connsiteX1" fmla="*/ 2250293 w 2250293"/>
              <a:gd name="connsiteY1" fmla="*/ 562574 h 2073897"/>
              <a:gd name="connsiteX2" fmla="*/ 2250293 w 2250293"/>
              <a:gd name="connsiteY2" fmla="*/ 2047769 h 2073897"/>
              <a:gd name="connsiteX3" fmla="*/ 2198037 w 2250293"/>
              <a:gd name="connsiteY3" fmla="*/ 2073897 h 2073897"/>
              <a:gd name="connsiteX4" fmla="*/ 52256 w 2250293"/>
              <a:gd name="connsiteY4" fmla="*/ 2073897 h 2073897"/>
              <a:gd name="connsiteX5" fmla="*/ 0 w 2250293"/>
              <a:gd name="connsiteY5" fmla="*/ 2047769 h 2073897"/>
              <a:gd name="connsiteX6" fmla="*/ 0 w 2250293"/>
              <a:gd name="connsiteY6" fmla="*/ 562574 h 207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93" h="2073897">
                <a:moveTo>
                  <a:pt x="1125147" y="0"/>
                </a:moveTo>
                <a:lnTo>
                  <a:pt x="2250293" y="562574"/>
                </a:lnTo>
                <a:lnTo>
                  <a:pt x="2250293" y="2047769"/>
                </a:lnTo>
                <a:lnTo>
                  <a:pt x="2198037" y="2073897"/>
                </a:lnTo>
                <a:lnTo>
                  <a:pt x="52256" y="2073897"/>
                </a:lnTo>
                <a:lnTo>
                  <a:pt x="0" y="2047769"/>
                </a:lnTo>
                <a:lnTo>
                  <a:pt x="0" y="5625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0E31243-880F-41F9-ABEC-987B31A0CA01}"/>
              </a:ext>
            </a:extLst>
          </p:cNvPr>
          <p:cNvSpPr/>
          <p:nvPr userDrawn="1"/>
        </p:nvSpPr>
        <p:spPr>
          <a:xfrm rot="20700000">
            <a:off x="-3695700" y="-2438400"/>
            <a:ext cx="3810000" cy="3810000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35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82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exagon 18">
            <a:extLst>
              <a:ext uri="{FF2B5EF4-FFF2-40B4-BE49-F238E27FC236}">
                <a16:creationId xmlns:a16="http://schemas.microsoft.com/office/drawing/2014/main" id="{A42A72F1-51A3-4092-B09C-7F2F465EE38A}"/>
              </a:ext>
            </a:extLst>
          </p:cNvPr>
          <p:cNvSpPr/>
          <p:nvPr/>
        </p:nvSpPr>
        <p:spPr>
          <a:xfrm rot="16200000">
            <a:off x="1380415" y="3300057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9CD22A14-EB0A-483B-B031-D04E917E2D9E}"/>
              </a:ext>
            </a:extLst>
          </p:cNvPr>
          <p:cNvSpPr/>
          <p:nvPr/>
        </p:nvSpPr>
        <p:spPr>
          <a:xfrm rot="16200000">
            <a:off x="11161185" y="-172878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AC3F0AE2-CC3E-46E9-BBE3-99BB2ECAE108}"/>
              </a:ext>
            </a:extLst>
          </p:cNvPr>
          <p:cNvSpPr/>
          <p:nvPr/>
        </p:nvSpPr>
        <p:spPr>
          <a:xfrm rot="16200000">
            <a:off x="11641566" y="6081752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AD2E5C75-990A-4CAA-B761-9C7BC5C2F68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1" r="25741"/>
          <a:stretch>
            <a:fillRect/>
          </a:stretch>
        </p:blipFill>
        <p:spPr/>
      </p:pic>
      <p:pic>
        <p:nvPicPr>
          <p:cNvPr id="28" name="图片占位符 27">
            <a:extLst>
              <a:ext uri="{FF2B5EF4-FFF2-40B4-BE49-F238E27FC236}">
                <a16:creationId xmlns:a16="http://schemas.microsoft.com/office/drawing/2014/main" id="{20D86FF8-18CA-40CB-9F20-54C87D93C24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1" r="13921"/>
          <a:stretch>
            <a:fillRect/>
          </a:stretch>
        </p:blipFill>
        <p:spPr/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A98C9405-6503-44CD-88BC-3CCC1F0CCF7D}"/>
              </a:ext>
            </a:extLst>
          </p:cNvPr>
          <p:cNvGrpSpPr/>
          <p:nvPr/>
        </p:nvGrpSpPr>
        <p:grpSpPr>
          <a:xfrm>
            <a:off x="6238392" y="3040739"/>
            <a:ext cx="5169766" cy="1743365"/>
            <a:chOff x="-4766137" y="1956424"/>
            <a:chExt cx="5169766" cy="174336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457BA1B-2204-459F-94BF-50656A397808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5B9BD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987866DF-4B85-483B-BC03-00E31B2BF5E5}"/>
                </a:ext>
              </a:extLst>
            </p:cNvPr>
            <p:cNvGrpSpPr/>
            <p:nvPr/>
          </p:nvGrpSpPr>
          <p:grpSpPr>
            <a:xfrm>
              <a:off x="-4714868" y="1956424"/>
              <a:ext cx="5118497" cy="1172215"/>
              <a:chOff x="-4714868" y="1956424"/>
              <a:chExt cx="5118497" cy="1172215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58C8114A-66D7-4972-B3FC-29329E7006CC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F5420DF-56E8-49EC-9B16-DF2087BF5189}"/>
                  </a:ext>
                </a:extLst>
              </p:cNvPr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占位符 19">
                <a:extLst>
                  <a:ext uri="{FF2B5EF4-FFF2-40B4-BE49-F238E27FC236}">
                    <a16:creationId xmlns:a16="http://schemas.microsoft.com/office/drawing/2014/main" id="{E680178D-2B31-40F6-8A14-238C1A1065AE}"/>
                  </a:ext>
                </a:extLst>
              </p:cNvPr>
              <p:cNvSpPr txBox="1"/>
              <p:nvPr/>
            </p:nvSpPr>
            <p:spPr>
              <a:xfrm>
                <a:off x="-4708756" y="1956424"/>
                <a:ext cx="5112385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sz="4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4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节 磁感应强度</a:t>
                </a:r>
              </a:p>
            </p:txBody>
          </p:sp>
        </p:grpSp>
      </p:grp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B835A27B-1B4E-4468-A88F-83098946EDAE}"/>
              </a:ext>
            </a:extLst>
          </p:cNvPr>
          <p:cNvSpPr txBox="1"/>
          <p:nvPr/>
        </p:nvSpPr>
        <p:spPr>
          <a:xfrm>
            <a:off x="6320141" y="2357631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第三章  磁场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3DE38EF-711D-44F0-BD5F-871C72309333}"/>
              </a:ext>
            </a:extLst>
          </p:cNvPr>
          <p:cNvSpPr/>
          <p:nvPr/>
        </p:nvSpPr>
        <p:spPr>
          <a:xfrm>
            <a:off x="-1759697" y="324651"/>
            <a:ext cx="4062342" cy="300975"/>
          </a:xfrm>
          <a:prstGeom prst="rect">
            <a:avLst/>
          </a:prstGeom>
          <a:solidFill>
            <a:srgbClr val="5B9B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6" name="图片占位符 25">
            <a:extLst>
              <a:ext uri="{FF2B5EF4-FFF2-40B4-BE49-F238E27FC236}">
                <a16:creationId xmlns:a16="http://schemas.microsoft.com/office/drawing/2014/main" id="{7743E647-EEF2-4F45-8F90-E706EB9B42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21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58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文本框 490497"/>
          <p:cNvSpPr txBox="1"/>
          <p:nvPr/>
        </p:nvSpPr>
        <p:spPr>
          <a:xfrm>
            <a:off x="760306" y="1230171"/>
            <a:ext cx="10758594" cy="197150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spcBef>
                <a:spcPct val="50000"/>
              </a:spcBef>
              <a:tabLst>
                <a:tab pos="3467013" algn="l"/>
              </a:tabLst>
            </a:pPr>
            <a:r>
              <a:rPr lang="en-US" altLang="zh-CN" sz="2400" kern="0" dirty="0">
                <a:cs typeface="+mn-ea"/>
                <a:sym typeface="+mn-lt"/>
              </a:rPr>
              <a:t>1.</a:t>
            </a:r>
            <a:r>
              <a:rPr lang="zh-CN" altLang="en-US" sz="2400" kern="0" dirty="0">
                <a:cs typeface="+mn-ea"/>
                <a:sym typeface="+mn-lt"/>
              </a:rPr>
              <a:t>定义：</a:t>
            </a:r>
          </a:p>
          <a:p>
            <a:pPr defTabSz="1219170">
              <a:lnSpc>
                <a:spcPct val="130000"/>
              </a:lnSpc>
              <a:tabLst>
                <a:tab pos="3467013" algn="l"/>
              </a:tabLst>
            </a:pPr>
            <a:r>
              <a:rPr lang="zh-CN" altLang="en-US" sz="2400" kern="0" dirty="0">
                <a:cs typeface="+mn-ea"/>
                <a:sym typeface="+mn-lt"/>
              </a:rPr>
              <a:t>在磁场中垂直于磁场方向的通电导线，所受的磁场力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zh-CN" altLang="en-US" sz="2400" kern="0" dirty="0">
                <a:cs typeface="+mn-ea"/>
                <a:sym typeface="+mn-lt"/>
              </a:rPr>
              <a:t>跟电流</a:t>
            </a:r>
            <a:r>
              <a:rPr lang="en-US" altLang="zh-CN" sz="2400" i="1" kern="0" dirty="0">
                <a:cs typeface="+mn-ea"/>
                <a:sym typeface="+mn-lt"/>
              </a:rPr>
              <a:t>I</a:t>
            </a:r>
            <a:r>
              <a:rPr lang="zh-CN" altLang="en-US" sz="2400" kern="0" dirty="0">
                <a:cs typeface="+mn-ea"/>
                <a:sym typeface="+mn-lt"/>
              </a:rPr>
              <a:t>和导线长度</a:t>
            </a:r>
            <a:r>
              <a:rPr lang="en-US" altLang="zh-CN" sz="2400" i="1" kern="0" dirty="0">
                <a:cs typeface="+mn-ea"/>
                <a:sym typeface="+mn-lt"/>
              </a:rPr>
              <a:t>L</a:t>
            </a:r>
            <a:r>
              <a:rPr lang="zh-CN" altLang="en-US" sz="2400" kern="0" dirty="0">
                <a:cs typeface="+mn-ea"/>
                <a:sym typeface="+mn-lt"/>
              </a:rPr>
              <a:t>的乘积</a:t>
            </a:r>
            <a:r>
              <a:rPr lang="en-US" altLang="zh-CN" sz="2400" i="1" kern="0" dirty="0">
                <a:cs typeface="+mn-ea"/>
                <a:sym typeface="+mn-lt"/>
              </a:rPr>
              <a:t>IL</a:t>
            </a:r>
            <a:r>
              <a:rPr lang="zh-CN" altLang="en-US" sz="2400" kern="0" dirty="0">
                <a:cs typeface="+mn-ea"/>
                <a:sym typeface="+mn-lt"/>
              </a:rPr>
              <a:t>的比值叫磁感应强</a:t>
            </a:r>
          </a:p>
          <a:p>
            <a:pPr defTabSz="1219170">
              <a:lnSpc>
                <a:spcPct val="130000"/>
              </a:lnSpc>
              <a:tabLst>
                <a:tab pos="3467013" algn="l"/>
              </a:tabLst>
            </a:pPr>
            <a:r>
              <a:rPr lang="zh-CN" altLang="en-US" sz="2400" kern="0" dirty="0">
                <a:cs typeface="+mn-ea"/>
                <a:sym typeface="+mn-lt"/>
              </a:rPr>
              <a:t>度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90500" name="文本框 490499"/>
          <p:cNvSpPr txBox="1"/>
          <p:nvPr/>
        </p:nvSpPr>
        <p:spPr>
          <a:xfrm>
            <a:off x="732971" y="4318794"/>
            <a:ext cx="8414173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kern="0" dirty="0">
                <a:cs typeface="+mn-ea"/>
                <a:sym typeface="+mn-lt"/>
              </a:rPr>
              <a:t>3.</a:t>
            </a:r>
            <a:r>
              <a:rPr lang="zh-CN" altLang="en-US" sz="2793" kern="0" dirty="0">
                <a:cs typeface="+mn-ea"/>
                <a:sym typeface="+mn-lt"/>
              </a:rPr>
              <a:t>单位：特斯拉（特：</a:t>
            </a:r>
            <a:r>
              <a:rPr lang="en-US" altLang="zh-CN" sz="2793" i="1" kern="0" dirty="0">
                <a:cs typeface="+mn-ea"/>
                <a:sym typeface="+mn-lt"/>
              </a:rPr>
              <a:t>T</a:t>
            </a:r>
            <a:r>
              <a:rPr lang="zh-CN" altLang="en-US" sz="2793" kern="0" dirty="0">
                <a:cs typeface="+mn-ea"/>
                <a:sym typeface="+mn-lt"/>
              </a:rPr>
              <a:t>） </a:t>
            </a:r>
            <a:r>
              <a:rPr lang="en-US" altLang="zh-CN" sz="2793" kern="0">
                <a:cs typeface="+mn-ea"/>
                <a:sym typeface="+mn-lt"/>
              </a:rPr>
              <a:t>1</a:t>
            </a:r>
            <a:r>
              <a:rPr lang="en-US" altLang="zh-CN" sz="2793" i="1" kern="0">
                <a:cs typeface="+mn-ea"/>
                <a:sym typeface="+mn-lt"/>
              </a:rPr>
              <a:t>T</a:t>
            </a:r>
            <a:r>
              <a:rPr lang="en-US" altLang="zh-CN" sz="2793" kern="0">
                <a:cs typeface="+mn-ea"/>
                <a:sym typeface="+mn-lt"/>
              </a:rPr>
              <a:t>=1</a:t>
            </a:r>
            <a:r>
              <a:rPr lang="en-US" altLang="zh-CN" sz="2793" i="1" kern="0">
                <a:cs typeface="+mn-ea"/>
                <a:sym typeface="+mn-lt"/>
              </a:rPr>
              <a:t>N</a:t>
            </a:r>
            <a:r>
              <a:rPr lang="en-US" altLang="zh-CN" sz="2793" kern="0">
                <a:cs typeface="+mn-ea"/>
                <a:sym typeface="+mn-lt"/>
              </a:rPr>
              <a:t>/(</a:t>
            </a:r>
            <a:r>
              <a:rPr lang="en-US" altLang="zh-CN" sz="2793" i="1" kern="0">
                <a:cs typeface="+mn-ea"/>
                <a:sym typeface="+mn-lt"/>
              </a:rPr>
              <a:t>Am</a:t>
            </a:r>
            <a:r>
              <a:rPr lang="en-US" altLang="zh-CN" sz="2793" kern="0">
                <a:cs typeface="+mn-ea"/>
                <a:sym typeface="+mn-lt"/>
              </a:rPr>
              <a:t>)</a:t>
            </a:r>
          </a:p>
        </p:txBody>
      </p:sp>
      <p:sp>
        <p:nvSpPr>
          <p:cNvPr id="490501" name="文本框 490500"/>
          <p:cNvSpPr txBox="1"/>
          <p:nvPr/>
        </p:nvSpPr>
        <p:spPr>
          <a:xfrm>
            <a:off x="699105" y="4943260"/>
            <a:ext cx="9496213" cy="566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spcBef>
                <a:spcPct val="50000"/>
              </a:spcBef>
            </a:pPr>
            <a:r>
              <a:rPr lang="en-US" altLang="zh-CN" sz="2793" kern="0" dirty="0">
                <a:cs typeface="+mn-ea"/>
                <a:sym typeface="+mn-lt"/>
              </a:rPr>
              <a:t>4.</a:t>
            </a:r>
            <a:r>
              <a:rPr lang="zh-CN" altLang="en-US" sz="2793" kern="0" dirty="0">
                <a:cs typeface="+mn-ea"/>
                <a:sym typeface="+mn-lt"/>
              </a:rPr>
              <a:t>方向：磁感应强度是矢量</a:t>
            </a:r>
            <a:r>
              <a:rPr lang="en-US" altLang="zh-CN" sz="2793" kern="0" dirty="0">
                <a:cs typeface="+mn-ea"/>
                <a:sym typeface="+mn-lt"/>
              </a:rPr>
              <a:t>,</a:t>
            </a:r>
            <a:r>
              <a:rPr lang="zh-CN" altLang="en-US" sz="2793" kern="0" dirty="0">
                <a:cs typeface="+mn-ea"/>
                <a:sym typeface="+mn-lt"/>
              </a:rPr>
              <a:t>方向与该点磁场的方向一致</a:t>
            </a:r>
          </a:p>
        </p:txBody>
      </p:sp>
      <p:sp>
        <p:nvSpPr>
          <p:cNvPr id="490506" name="文本框 490505"/>
          <p:cNvSpPr txBox="1"/>
          <p:nvPr/>
        </p:nvSpPr>
        <p:spPr>
          <a:xfrm>
            <a:off x="745358" y="3617283"/>
            <a:ext cx="1912703" cy="5221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2793" kern="0" dirty="0">
                <a:cs typeface="+mn-ea"/>
                <a:sym typeface="+mn-lt"/>
              </a:rPr>
              <a:t>2.</a:t>
            </a:r>
            <a:r>
              <a:rPr lang="zh-CN" altLang="en-US" sz="2793" kern="0" dirty="0">
                <a:cs typeface="+mn-ea"/>
                <a:sym typeface="+mn-lt"/>
              </a:rPr>
              <a:t>定义式：</a:t>
            </a:r>
          </a:p>
        </p:txBody>
      </p:sp>
      <p:graphicFrame>
        <p:nvGraphicFramePr>
          <p:cNvPr id="490507" name="内容占位符 49050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30492943"/>
              </p:ext>
            </p:extLst>
          </p:nvPr>
        </p:nvGraphicFramePr>
        <p:xfrm>
          <a:off x="2368550" y="3438525"/>
          <a:ext cx="23860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5300" imgH="393700" progId="Equation.DSMT4">
                  <p:embed/>
                </p:oleObj>
              </mc:Choice>
              <mc:Fallback>
                <p:oleObj r:id="rId2" imgW="495300" imgH="393700" progId="Equation.DSMT4">
                  <p:embed/>
                  <p:pic>
                    <p:nvPicPr>
                      <p:cNvPr id="490507" name="内容占位符 49050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8550" y="3438525"/>
                        <a:ext cx="2386013" cy="881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0515" name="云形标注 490514"/>
          <p:cNvSpPr/>
          <p:nvPr/>
        </p:nvSpPr>
        <p:spPr>
          <a:xfrm>
            <a:off x="8747526" y="2530931"/>
            <a:ext cx="2684168" cy="1787863"/>
          </a:xfrm>
          <a:prstGeom prst="cloudCallout">
            <a:avLst>
              <a:gd name="adj1" fmla="val -116572"/>
              <a:gd name="adj2" fmla="val -59218"/>
            </a:avLst>
          </a:prstGeom>
          <a:solidFill>
            <a:srgbClr val="5B9BD5"/>
          </a:solidFill>
          <a:ln w="254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1219170"/>
            <a:r>
              <a:rPr lang="zh-CN" altLang="en-US" sz="2400" b="1" kern="0" dirty="0">
                <a:solidFill>
                  <a:schemeClr val="bg1"/>
                </a:solidFill>
                <a:cs typeface="+mn-ea"/>
                <a:sym typeface="+mn-lt"/>
              </a:rPr>
              <a:t>怎样理解这个物理量？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2B94980-9AE2-48C0-84A9-29049D8B80DC}"/>
              </a:ext>
            </a:extLst>
          </p:cNvPr>
          <p:cNvSpPr txBox="1"/>
          <p:nvPr/>
        </p:nvSpPr>
        <p:spPr>
          <a:xfrm>
            <a:off x="732971" y="381801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二、磁感应强度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0" grpId="0"/>
      <p:bldP spid="490501" grpId="0"/>
      <p:bldP spid="490506" grpId="0"/>
      <p:bldP spid="49051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6" name="文本框 491525"/>
          <p:cNvSpPr txBox="1"/>
          <p:nvPr/>
        </p:nvSpPr>
        <p:spPr>
          <a:xfrm>
            <a:off x="732971" y="1130300"/>
            <a:ext cx="10785929" cy="4695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40000"/>
              </a:lnSpc>
              <a:spcBef>
                <a:spcPct val="20000"/>
              </a:spcBef>
              <a:buClr>
                <a:srgbClr val="0000FF"/>
              </a:buClr>
              <a:buSzPct val="70000"/>
            </a:pPr>
            <a:r>
              <a:rPr lang="en-US" altLang="zh-CN" sz="2400" kern="0" dirty="0">
                <a:cs typeface="+mn-ea"/>
                <a:sym typeface="+mn-lt"/>
              </a:rPr>
              <a:t>5.</a:t>
            </a:r>
            <a:r>
              <a:rPr lang="zh-CN" altLang="en-US" sz="2400" kern="0" dirty="0">
                <a:cs typeface="+mn-ea"/>
                <a:sym typeface="+mn-lt"/>
              </a:rPr>
              <a:t>对磁感应强度的理解</a:t>
            </a:r>
            <a:br>
              <a:rPr lang="zh-CN" altLang="en-US" sz="2400" kern="0" dirty="0">
                <a:cs typeface="+mn-ea"/>
                <a:sym typeface="+mn-lt"/>
              </a:rPr>
            </a:br>
            <a:r>
              <a:rPr lang="en-US" altLang="zh-CN" sz="2400" kern="0" dirty="0">
                <a:cs typeface="+mn-ea"/>
                <a:sym typeface="+mn-lt"/>
              </a:rPr>
              <a:t>(1)</a:t>
            </a:r>
            <a:r>
              <a:rPr lang="zh-CN" altLang="en-US" sz="2400" kern="0" dirty="0">
                <a:cs typeface="+mn-ea"/>
                <a:sym typeface="+mn-lt"/>
              </a:rPr>
              <a:t>在定义式中，通电导线必须垂直于磁场方向放置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  <a:br>
              <a:rPr lang="en-US" altLang="zh-CN" sz="2400" kern="0" dirty="0">
                <a:cs typeface="+mn-ea"/>
                <a:sym typeface="+mn-lt"/>
              </a:rPr>
            </a:br>
            <a:r>
              <a:rPr lang="en-US" altLang="zh-CN" sz="2400" kern="0" dirty="0">
                <a:cs typeface="+mn-ea"/>
                <a:sym typeface="+mn-lt"/>
              </a:rPr>
              <a:t>(2)</a:t>
            </a:r>
            <a:r>
              <a:rPr lang="zh-CN" altLang="en-US" sz="2400" kern="0" dirty="0">
                <a:cs typeface="+mn-ea"/>
                <a:sym typeface="+mn-lt"/>
              </a:rPr>
              <a:t>磁感应强度反映磁场本身的特性，其值取决于磁场</a:t>
            </a:r>
            <a:r>
              <a:rPr lang="en-US" altLang="zh-CN" sz="2400" kern="0" dirty="0">
                <a:cs typeface="+mn-ea"/>
                <a:sym typeface="+mn-lt"/>
              </a:rPr>
              <a:t>. </a:t>
            </a:r>
            <a:r>
              <a:rPr lang="zh-CN" altLang="en-US" sz="2400" kern="0" dirty="0">
                <a:cs typeface="+mn-ea"/>
                <a:sym typeface="+mn-lt"/>
              </a:rPr>
              <a:t>与放入的检验电流的电流强度、导线长度、摆放方向、检验电流是否受到磁场力及检验电流是否存在等都无关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  <a:p>
            <a:pPr defTabSz="1219170">
              <a:lnSpc>
                <a:spcPct val="140000"/>
              </a:lnSpc>
            </a:pPr>
            <a:r>
              <a:rPr lang="en-US" altLang="zh-CN" sz="2400" kern="0" dirty="0">
                <a:cs typeface="+mn-ea"/>
                <a:sym typeface="+mn-lt"/>
              </a:rPr>
              <a:t>(3)</a:t>
            </a:r>
            <a:r>
              <a:rPr lang="zh-CN" altLang="en-US" sz="2400" kern="0" dirty="0">
                <a:cs typeface="+mn-ea"/>
                <a:sym typeface="+mn-lt"/>
              </a:rPr>
              <a:t>磁感应强度的方向：</a:t>
            </a:r>
          </a:p>
          <a:p>
            <a:pPr defTabSz="1219170">
              <a:lnSpc>
                <a:spcPct val="140000"/>
              </a:lnSpc>
            </a:pPr>
            <a:r>
              <a:rPr lang="en-US" altLang="zh-CN" sz="2400" kern="0" dirty="0">
                <a:cs typeface="+mn-ea"/>
                <a:sym typeface="+mn-lt"/>
              </a:rPr>
              <a:t>①</a:t>
            </a:r>
            <a:r>
              <a:rPr lang="zh-CN" altLang="en-US" sz="2400" kern="0" dirty="0">
                <a:cs typeface="+mn-ea"/>
                <a:sym typeface="+mn-lt"/>
              </a:rPr>
              <a:t>小磁针静止时</a:t>
            </a:r>
            <a:r>
              <a:rPr lang="en-US" altLang="zh-CN" sz="2400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极指向</a:t>
            </a:r>
            <a:r>
              <a:rPr lang="en-US" altLang="zh-CN" sz="2400" kern="0" dirty="0">
                <a:cs typeface="+mn-ea"/>
                <a:sym typeface="+mn-lt"/>
              </a:rPr>
              <a:t>——</a:t>
            </a:r>
            <a:r>
              <a:rPr lang="zh-CN" altLang="en-US" sz="2400" kern="0" dirty="0">
                <a:cs typeface="+mn-ea"/>
                <a:sym typeface="+mn-lt"/>
              </a:rPr>
              <a:t>磁感应强度方向．</a:t>
            </a:r>
          </a:p>
          <a:p>
            <a:pPr defTabSz="1219170">
              <a:lnSpc>
                <a:spcPct val="140000"/>
              </a:lnSpc>
            </a:pPr>
            <a:r>
              <a:rPr lang="en-US" altLang="zh-CN" sz="2400" kern="0" dirty="0">
                <a:cs typeface="+mn-ea"/>
                <a:sym typeface="+mn-lt"/>
              </a:rPr>
              <a:t>②</a:t>
            </a:r>
            <a:r>
              <a:rPr lang="zh-CN" altLang="en-US" sz="2400" kern="0" dirty="0">
                <a:cs typeface="+mn-ea"/>
                <a:sym typeface="+mn-lt"/>
              </a:rPr>
              <a:t>无论小磁针是否处于静止状态，其</a:t>
            </a:r>
            <a:r>
              <a:rPr lang="en-US" altLang="zh-CN" sz="2400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极受力方向是确定的</a:t>
            </a:r>
            <a:r>
              <a:rPr lang="en-US" altLang="zh-CN" sz="2400" kern="0" dirty="0">
                <a:cs typeface="+mn-ea"/>
                <a:sym typeface="+mn-lt"/>
              </a:rPr>
              <a:t>——</a:t>
            </a:r>
            <a:r>
              <a:rPr lang="zh-CN" altLang="en-US" sz="2400" kern="0" dirty="0">
                <a:cs typeface="+mn-ea"/>
                <a:sym typeface="+mn-lt"/>
              </a:rPr>
              <a:t>即磁感应强度方向．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BAD07E1-AE1E-4C10-8564-0279A926CDB9}"/>
              </a:ext>
            </a:extLst>
          </p:cNvPr>
          <p:cNvSpPr txBox="1"/>
          <p:nvPr/>
        </p:nvSpPr>
        <p:spPr>
          <a:xfrm>
            <a:off x="732971" y="381801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二、磁感应强度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102" name="组合 473101"/>
          <p:cNvGrpSpPr/>
          <p:nvPr/>
        </p:nvGrpSpPr>
        <p:grpSpPr>
          <a:xfrm>
            <a:off x="1269516" y="1663199"/>
            <a:ext cx="7451456" cy="3994229"/>
            <a:chOff x="558" y="848"/>
            <a:chExt cx="4901" cy="2819"/>
          </a:xfrm>
        </p:grpSpPr>
        <p:pic>
          <p:nvPicPr>
            <p:cNvPr id="473093" name="图片 47309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" y="848"/>
              <a:ext cx="4658" cy="281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73094" name="文本框 473093"/>
            <p:cNvSpPr txBox="1"/>
            <p:nvPr/>
          </p:nvSpPr>
          <p:spPr>
            <a:xfrm>
              <a:off x="3806" y="1221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-13 </a:t>
              </a: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～</a:t>
              </a: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-9</a:t>
              </a:r>
            </a:p>
          </p:txBody>
        </p:sp>
        <p:sp>
          <p:nvSpPr>
            <p:cNvPr id="473095" name="文本框 473094"/>
            <p:cNvSpPr txBox="1"/>
            <p:nvPr/>
          </p:nvSpPr>
          <p:spPr>
            <a:xfrm>
              <a:off x="3882" y="1490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5×10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-5</a:t>
              </a:r>
            </a:p>
          </p:txBody>
        </p:sp>
        <p:sp>
          <p:nvSpPr>
            <p:cNvPr id="473096" name="文本框 473095"/>
            <p:cNvSpPr txBox="1"/>
            <p:nvPr/>
          </p:nvSpPr>
          <p:spPr>
            <a:xfrm>
              <a:off x="3852" y="2566"/>
              <a:ext cx="1567" cy="3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瞬时</a:t>
              </a: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3</a:t>
              </a:r>
            </a:p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恒定</a:t>
              </a: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37</a:t>
              </a:r>
            </a:p>
          </p:txBody>
        </p:sp>
        <p:sp>
          <p:nvSpPr>
            <p:cNvPr id="473097" name="文本框 473096"/>
            <p:cNvSpPr txBox="1"/>
            <p:nvPr/>
          </p:nvSpPr>
          <p:spPr>
            <a:xfrm>
              <a:off x="3868" y="3049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6 </a:t>
              </a: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～</a:t>
              </a: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473098" name="文本框 473097"/>
            <p:cNvSpPr txBox="1"/>
            <p:nvPr/>
          </p:nvSpPr>
          <p:spPr>
            <a:xfrm>
              <a:off x="3892" y="3326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约</a:t>
              </a:r>
              <a:r>
                <a:rPr lang="en-US" altLang="zh-CN" sz="1393" b="1" kern="0">
                  <a:solidFill>
                    <a:srgbClr val="000000"/>
                  </a:solidFill>
                  <a:cs typeface="+mn-ea"/>
                  <a:sym typeface="+mn-lt"/>
                </a:rPr>
                <a:t>10</a:t>
              </a:r>
              <a:r>
                <a:rPr lang="en-US" altLang="zh-CN" sz="1393" b="1" kern="0" baseline="30000">
                  <a:solidFill>
                    <a:srgbClr val="000000"/>
                  </a:solidFill>
                  <a:cs typeface="+mn-ea"/>
                  <a:sym typeface="+mn-lt"/>
                </a:rPr>
                <a:t>12</a:t>
              </a:r>
            </a:p>
          </p:txBody>
        </p:sp>
        <p:sp>
          <p:nvSpPr>
            <p:cNvPr id="473099" name="文本框 473098"/>
            <p:cNvSpPr txBox="1"/>
            <p:nvPr/>
          </p:nvSpPr>
          <p:spPr>
            <a:xfrm>
              <a:off x="2986" y="1752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5F5F5F"/>
                  </a:solidFill>
                  <a:cs typeface="+mn-ea"/>
                  <a:sym typeface="+mn-lt"/>
                </a:rPr>
                <a:t>的磁场</a:t>
              </a:r>
              <a:endParaRPr lang="zh-CN" altLang="en-US" sz="1393" b="1" kern="0" baseline="30000">
                <a:solidFill>
                  <a:srgbClr val="5F5F5F"/>
                </a:solidFill>
                <a:cs typeface="+mn-ea"/>
                <a:sym typeface="+mn-lt"/>
              </a:endParaRPr>
            </a:p>
          </p:txBody>
        </p:sp>
        <p:sp>
          <p:nvSpPr>
            <p:cNvPr id="473100" name="文本框 473099"/>
            <p:cNvSpPr txBox="1"/>
            <p:nvPr/>
          </p:nvSpPr>
          <p:spPr>
            <a:xfrm>
              <a:off x="1143" y="2259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5F5F5F"/>
                  </a:solidFill>
                  <a:cs typeface="+mn-ea"/>
                  <a:sym typeface="+mn-lt"/>
                </a:rPr>
                <a:t>的磁场</a:t>
              </a:r>
              <a:endParaRPr lang="zh-CN" altLang="en-US" sz="1393" b="1" kern="0" baseline="30000">
                <a:solidFill>
                  <a:srgbClr val="5F5F5F"/>
                </a:solidFill>
                <a:cs typeface="+mn-ea"/>
                <a:sym typeface="+mn-lt"/>
              </a:endParaRPr>
            </a:p>
          </p:txBody>
        </p:sp>
        <p:sp>
          <p:nvSpPr>
            <p:cNvPr id="473101" name="文本框 473100"/>
            <p:cNvSpPr txBox="1"/>
            <p:nvPr/>
          </p:nvSpPr>
          <p:spPr>
            <a:xfrm>
              <a:off x="768" y="3296"/>
              <a:ext cx="1567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1393" b="1" kern="0" dirty="0">
                  <a:solidFill>
                    <a:srgbClr val="000000"/>
                  </a:solidFill>
                  <a:cs typeface="+mn-ea"/>
                  <a:sym typeface="+mn-lt"/>
                </a:rPr>
                <a:t>的磁场</a:t>
              </a:r>
              <a:endParaRPr lang="zh-CN" altLang="en-US" sz="1393" b="1" kern="0" baseline="30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73103" name="图片 473102" descr="089"/>
          <p:cNvPicPr>
            <a:picLocks noChangeAspect="1"/>
          </p:cNvPicPr>
          <p:nvPr/>
        </p:nvPicPr>
        <p:blipFill>
          <a:blip r:embed="rId3"/>
          <a:srcRect r="72713" b="3735"/>
          <a:stretch>
            <a:fillRect/>
          </a:stretch>
        </p:blipFill>
        <p:spPr>
          <a:xfrm>
            <a:off x="8590218" y="2221578"/>
            <a:ext cx="2479338" cy="3227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75348CB9-CC58-433B-B528-5E1885F68F3F}"/>
              </a:ext>
            </a:extLst>
          </p:cNvPr>
          <p:cNvSpPr txBox="1"/>
          <p:nvPr/>
        </p:nvSpPr>
        <p:spPr>
          <a:xfrm>
            <a:off x="732971" y="381801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二、磁感应强度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(B)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5" name="文本框 499714"/>
          <p:cNvSpPr txBox="1"/>
          <p:nvPr/>
        </p:nvSpPr>
        <p:spPr>
          <a:xfrm>
            <a:off x="2199093" y="1198345"/>
            <a:ext cx="725438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【类比】：磁感应强度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与电场强度</a:t>
            </a:r>
            <a:r>
              <a:rPr lang="en-US" altLang="zh-CN" sz="2400" i="1" kern="0" dirty="0">
                <a:cs typeface="+mn-ea"/>
                <a:sym typeface="+mn-lt"/>
              </a:rPr>
              <a:t>E</a:t>
            </a:r>
            <a:r>
              <a:rPr lang="zh-CN" altLang="en-US" sz="2400" kern="0" dirty="0">
                <a:cs typeface="+mn-ea"/>
                <a:sym typeface="+mn-lt"/>
              </a:rPr>
              <a:t>的比较</a:t>
            </a:r>
          </a:p>
        </p:txBody>
      </p:sp>
      <p:pic>
        <p:nvPicPr>
          <p:cNvPr id="499716" name="图片 4997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130" y="1920925"/>
            <a:ext cx="6299739" cy="410565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99717" name="对象 499716"/>
          <p:cNvGraphicFramePr/>
          <p:nvPr>
            <p:extLst>
              <p:ext uri="{D42A27DB-BD31-4B8C-83A1-F6EECF244321}">
                <p14:modId xmlns:p14="http://schemas.microsoft.com/office/powerpoint/2010/main" val="3634111938"/>
              </p:ext>
            </p:extLst>
          </p:nvPr>
        </p:nvGraphicFramePr>
        <p:xfrm>
          <a:off x="4869456" y="3768829"/>
          <a:ext cx="259756" cy="49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17500" imgH="608965" progId="Equation.DSMT4">
                  <p:embed/>
                </p:oleObj>
              </mc:Choice>
              <mc:Fallback>
                <p:oleObj r:id="rId3" imgW="317500" imgH="608965" progId="Equation.DSMT4">
                  <p:embed/>
                  <p:pic>
                    <p:nvPicPr>
                      <p:cNvPr id="499717" name="对象 4997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9456" y="3768829"/>
                        <a:ext cx="259756" cy="49873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对象 499717"/>
          <p:cNvGraphicFramePr/>
          <p:nvPr/>
        </p:nvGraphicFramePr>
        <p:xfrm>
          <a:off x="6000986" y="3124953"/>
          <a:ext cx="190029" cy="608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90500" imgH="609600" progId="Equation.DSMT4">
                  <p:embed/>
                </p:oleObj>
              </mc:Choice>
              <mc:Fallback>
                <p:oleObj r:id="rId5" imgW="190500" imgH="609600" progId="Equation.DSMT4">
                  <p:embed/>
                  <p:pic>
                    <p:nvPicPr>
                      <p:cNvPr id="499718" name="对象 4997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00986" y="3124953"/>
                        <a:ext cx="190029" cy="6080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对象 499719"/>
          <p:cNvGraphicFramePr/>
          <p:nvPr>
            <p:extLst>
              <p:ext uri="{D42A27DB-BD31-4B8C-83A1-F6EECF244321}">
                <p14:modId xmlns:p14="http://schemas.microsoft.com/office/powerpoint/2010/main" val="79218671"/>
              </p:ext>
            </p:extLst>
          </p:nvPr>
        </p:nvGraphicFramePr>
        <p:xfrm>
          <a:off x="8055439" y="3768829"/>
          <a:ext cx="158922" cy="48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15900" imgH="659765" progId="Equation.DSMT4">
                  <p:embed/>
                </p:oleObj>
              </mc:Choice>
              <mc:Fallback>
                <p:oleObj r:id="rId7" imgW="215900" imgH="659765" progId="Equation.DSMT4">
                  <p:embed/>
                  <p:pic>
                    <p:nvPicPr>
                      <p:cNvPr id="499720" name="对象 4997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55439" y="3768829"/>
                        <a:ext cx="158922" cy="48611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18D20F52-80C5-4E36-8A1A-AD1399A1B373}"/>
              </a:ext>
            </a:extLst>
          </p:cNvPr>
          <p:cNvSpPr txBox="1"/>
          <p:nvPr/>
        </p:nvSpPr>
        <p:spPr>
          <a:xfrm>
            <a:off x="732971" y="381801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二、磁感应强度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(B)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4" name="文本框 449543"/>
          <p:cNvSpPr txBox="1"/>
          <p:nvPr/>
        </p:nvSpPr>
        <p:spPr>
          <a:xfrm>
            <a:off x="776368" y="1130300"/>
            <a:ext cx="10742532" cy="391049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zh-CN" altLang="en-US" sz="2400" kern="0" dirty="0">
                <a:cs typeface="+mn-ea"/>
                <a:sym typeface="+mn-lt"/>
              </a:rPr>
              <a:t>【例</a:t>
            </a:r>
            <a:r>
              <a:rPr lang="en-US" altLang="zh-CN" sz="2400" kern="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】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  <a:r>
              <a:rPr lang="zh-CN" altLang="en-US" sz="2400" kern="0" dirty="0">
                <a:cs typeface="+mn-ea"/>
                <a:sym typeface="+mn-lt"/>
              </a:rPr>
              <a:t>关于磁感应强度，下列说法正确的是（       ）</a:t>
            </a:r>
          </a:p>
          <a:p>
            <a:pPr algn="just" defTabSz="1219170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altLang="zh-CN" sz="2400" kern="0" dirty="0">
                <a:cs typeface="+mn-ea"/>
                <a:sym typeface="+mn-lt"/>
              </a:rPr>
              <a:t>A.</a:t>
            </a:r>
            <a:r>
              <a:rPr lang="zh-CN" altLang="en-US" sz="2400" kern="0" dirty="0">
                <a:cs typeface="+mn-ea"/>
                <a:sym typeface="+mn-lt"/>
              </a:rPr>
              <a:t>由</a:t>
            </a:r>
            <a:r>
              <a:rPr lang="en-US" altLang="zh-CN" sz="2400" kern="0" dirty="0">
                <a:cs typeface="+mn-ea"/>
                <a:sym typeface="+mn-lt"/>
              </a:rPr>
              <a:t>B=      </a:t>
            </a:r>
            <a:r>
              <a:rPr lang="zh-CN" altLang="en-US" sz="2400" kern="0" dirty="0">
                <a:cs typeface="+mn-ea"/>
                <a:sym typeface="+mn-lt"/>
              </a:rPr>
              <a:t>可知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磁场中某处的磁感应强度大小随通电导线中电流</a:t>
            </a:r>
            <a:r>
              <a:rPr lang="en-US" altLang="zh-CN" sz="2400" kern="0" dirty="0">
                <a:cs typeface="+mn-ea"/>
                <a:sym typeface="+mn-lt"/>
              </a:rPr>
              <a:t>I</a:t>
            </a:r>
            <a:r>
              <a:rPr lang="zh-CN" altLang="en-US" sz="2400" kern="0" dirty="0">
                <a:cs typeface="+mn-ea"/>
                <a:sym typeface="+mn-lt"/>
              </a:rPr>
              <a:t>的减小而增大</a:t>
            </a:r>
          </a:p>
          <a:p>
            <a:pPr algn="just" defTabSz="1219170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altLang="zh-CN" sz="2400" kern="0" dirty="0">
                <a:cs typeface="+mn-ea"/>
                <a:sym typeface="+mn-lt"/>
              </a:rPr>
              <a:t>B.</a:t>
            </a:r>
            <a:r>
              <a:rPr lang="zh-CN" altLang="en-US" sz="2400" kern="0" dirty="0">
                <a:cs typeface="+mn-ea"/>
                <a:sym typeface="+mn-lt"/>
              </a:rPr>
              <a:t>由</a:t>
            </a:r>
            <a:r>
              <a:rPr lang="en-US" altLang="zh-CN" sz="2400" kern="0" dirty="0">
                <a:cs typeface="+mn-ea"/>
                <a:sym typeface="+mn-lt"/>
              </a:rPr>
              <a:t>B=      </a:t>
            </a:r>
            <a:r>
              <a:rPr lang="zh-CN" altLang="en-US" sz="2400" kern="0" dirty="0">
                <a:cs typeface="+mn-ea"/>
                <a:sym typeface="+mn-lt"/>
              </a:rPr>
              <a:t>可知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磁场中某处的磁感应强度大小随通电导线所受的磁场力</a:t>
            </a:r>
            <a:r>
              <a:rPr lang="en-US" altLang="zh-CN" sz="2400" i="1" kern="0" dirty="0">
                <a:cs typeface="+mn-ea"/>
                <a:sym typeface="+mn-lt"/>
              </a:rPr>
              <a:t>F</a:t>
            </a:r>
            <a:r>
              <a:rPr lang="zh-CN" altLang="en-US" sz="2400" kern="0" dirty="0">
                <a:cs typeface="+mn-ea"/>
                <a:sym typeface="+mn-lt"/>
              </a:rPr>
              <a:t>的增大而增大</a:t>
            </a:r>
          </a:p>
          <a:p>
            <a:pPr algn="just" defTabSz="1219170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altLang="zh-CN" sz="2400" kern="0" dirty="0">
                <a:cs typeface="+mn-ea"/>
                <a:sym typeface="+mn-lt"/>
              </a:rPr>
              <a:t>C.</a:t>
            </a:r>
            <a:r>
              <a:rPr lang="zh-CN" altLang="en-US" sz="2400" kern="0" dirty="0">
                <a:cs typeface="+mn-ea"/>
                <a:sym typeface="+mn-lt"/>
              </a:rPr>
              <a:t>通电导线所受的磁场力为零，该处的磁感应强度不一定为零</a:t>
            </a:r>
          </a:p>
          <a:p>
            <a:pPr algn="just" defTabSz="1219170"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altLang="zh-CN" sz="2400" kern="0" dirty="0">
                <a:cs typeface="+mn-ea"/>
                <a:sym typeface="+mn-lt"/>
              </a:rPr>
              <a:t>D.</a:t>
            </a:r>
            <a:r>
              <a:rPr lang="zh-CN" altLang="en-US" sz="2400" kern="0" dirty="0">
                <a:cs typeface="+mn-ea"/>
                <a:sym typeface="+mn-lt"/>
              </a:rPr>
              <a:t>放置在磁场中</a:t>
            </a:r>
            <a:r>
              <a:rPr lang="en-US" altLang="zh-CN" sz="2400" kern="0" dirty="0">
                <a:cs typeface="+mn-ea"/>
                <a:sym typeface="+mn-lt"/>
              </a:rPr>
              <a:t>1</a:t>
            </a:r>
            <a:r>
              <a:rPr lang="en-US" altLang="zh-CN" sz="2400" i="1" kern="0" dirty="0">
                <a:cs typeface="+mn-ea"/>
                <a:sym typeface="+mn-lt"/>
              </a:rPr>
              <a:t> m</a:t>
            </a:r>
            <a:r>
              <a:rPr lang="zh-CN" altLang="en-US" sz="2400" kern="0" dirty="0">
                <a:cs typeface="+mn-ea"/>
                <a:sym typeface="+mn-lt"/>
              </a:rPr>
              <a:t>长的通电导线，通入</a:t>
            </a:r>
            <a:r>
              <a:rPr lang="en-US" altLang="zh-CN" sz="2400" kern="0" dirty="0">
                <a:cs typeface="+mn-ea"/>
                <a:sym typeface="+mn-lt"/>
              </a:rPr>
              <a:t>1 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kern="0" dirty="0">
                <a:cs typeface="+mn-ea"/>
                <a:sym typeface="+mn-lt"/>
              </a:rPr>
              <a:t>的电流，受到的安培力为</a:t>
            </a:r>
            <a:r>
              <a:rPr lang="en-US" altLang="zh-CN" sz="2400" kern="0" dirty="0">
                <a:cs typeface="+mn-ea"/>
                <a:sym typeface="+mn-lt"/>
              </a:rPr>
              <a:t>1 </a:t>
            </a:r>
            <a:r>
              <a:rPr lang="en-US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，则该处的磁感应强度就是</a:t>
            </a:r>
            <a:r>
              <a:rPr lang="en-US" altLang="zh-CN" sz="2400" kern="0" dirty="0">
                <a:cs typeface="+mn-ea"/>
                <a:sym typeface="+mn-lt"/>
              </a:rPr>
              <a:t>1 </a:t>
            </a:r>
            <a:r>
              <a:rPr lang="en-US" altLang="zh-CN" sz="2400" i="1" kern="0" dirty="0">
                <a:cs typeface="+mn-ea"/>
                <a:sym typeface="+mn-lt"/>
              </a:rPr>
              <a:t>T</a:t>
            </a:r>
          </a:p>
        </p:txBody>
      </p:sp>
      <p:sp>
        <p:nvSpPr>
          <p:cNvPr id="449540" name="文本框 449539"/>
          <p:cNvSpPr txBox="1"/>
          <p:nvPr/>
        </p:nvSpPr>
        <p:spPr>
          <a:xfrm>
            <a:off x="7272899" y="1194617"/>
            <a:ext cx="432317" cy="522131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i="1" kern="0" dirty="0">
                <a:solidFill>
                  <a:srgbClr val="FF00AE"/>
                </a:solidFill>
                <a:cs typeface="+mn-ea"/>
                <a:sym typeface="+mn-lt"/>
              </a:rPr>
              <a:t>C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580694"/>
              </p:ext>
            </p:extLst>
          </p:nvPr>
        </p:nvGraphicFramePr>
        <p:xfrm>
          <a:off x="1915162" y="1713427"/>
          <a:ext cx="368516" cy="6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15900" imgH="393700" progId="Equation.KSEE3">
                  <p:embed/>
                </p:oleObj>
              </mc:Choice>
              <mc:Fallback>
                <p:oleObj r:id="rId2" imgW="215900" imgH="393700" progId="Equation.KSEE3">
                  <p:embed/>
                  <p:pic>
                    <p:nvPicPr>
                      <p:cNvPr id="3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15162" y="1713427"/>
                        <a:ext cx="368516" cy="6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83018"/>
              </p:ext>
            </p:extLst>
          </p:nvPr>
        </p:nvGraphicFramePr>
        <p:xfrm>
          <a:off x="2169670" y="2274706"/>
          <a:ext cx="368516" cy="6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5900" imgH="393700" progId="Equation.KSEE3">
                  <p:embed/>
                </p:oleObj>
              </mc:Choice>
              <mc:Fallback>
                <p:oleObj r:id="rId4" imgW="215900" imgH="393700" progId="Equation.KSEE3">
                  <p:embed/>
                  <p:pic>
                    <p:nvPicPr>
                      <p:cNvPr id="4" name="对象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9670" y="2274706"/>
                        <a:ext cx="368516" cy="6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CA396AA1-3B24-47D5-8604-29C8D0B8939F}"/>
              </a:ext>
            </a:extLst>
          </p:cNvPr>
          <p:cNvSpPr txBox="1"/>
          <p:nvPr/>
        </p:nvSpPr>
        <p:spPr>
          <a:xfrm>
            <a:off x="7329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文本框 502785"/>
          <p:cNvSpPr txBox="1"/>
          <p:nvPr/>
        </p:nvSpPr>
        <p:spPr>
          <a:xfrm>
            <a:off x="732970" y="1182073"/>
            <a:ext cx="10785929" cy="22860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2.</a:t>
            </a:r>
            <a:r>
              <a:rPr lang="zh-CN" altLang="en-US" sz="2400" kern="0" dirty="0">
                <a:cs typeface="+mn-ea"/>
                <a:sym typeface="+mn-lt"/>
              </a:rPr>
              <a:t>一小段通电直导线垂直磁场方向放入一蹄形磁铁两磁极间，图中能够正确反映各量关系的是</a:t>
            </a:r>
            <a:r>
              <a:rPr lang="en-US" altLang="zh-CN" sz="2400" kern="0" dirty="0">
                <a:cs typeface="+mn-ea"/>
                <a:sym typeface="+mn-lt"/>
              </a:rPr>
              <a:t>(          )</a:t>
            </a:r>
          </a:p>
          <a:p>
            <a:pPr defTabSz="1219170">
              <a:lnSpc>
                <a:spcPct val="150000"/>
              </a:lnSpc>
            </a:pPr>
            <a:endParaRPr lang="en-US" altLang="zh-CN" sz="24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1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1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endParaRPr lang="en-US" altLang="zh-CN" sz="2400" kern="0" dirty="0">
              <a:cs typeface="+mn-ea"/>
              <a:sym typeface="+mn-lt"/>
            </a:endParaRPr>
          </a:p>
        </p:txBody>
      </p:sp>
      <p:pic>
        <p:nvPicPr>
          <p:cNvPr id="502787" name="图片 5027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905" y="2532617"/>
            <a:ext cx="6546521" cy="192404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2788" name="文本框 502787"/>
          <p:cNvSpPr txBox="1"/>
          <p:nvPr/>
        </p:nvSpPr>
        <p:spPr>
          <a:xfrm>
            <a:off x="3102062" y="1852065"/>
            <a:ext cx="799708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793" b="1" i="1" kern="0" dirty="0">
                <a:solidFill>
                  <a:srgbClr val="FF00AE"/>
                </a:solidFill>
                <a:cs typeface="+mn-ea"/>
                <a:sym typeface="+mn-lt"/>
              </a:rPr>
              <a:t>BC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0400" y="4773507"/>
            <a:ext cx="10671387" cy="99661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【解析】选</a:t>
            </a:r>
            <a:r>
              <a:rPr lang="en-US" altLang="zh-CN" sz="2000" kern="0" dirty="0">
                <a:cs typeface="+mn-ea"/>
                <a:sym typeface="+mn-lt"/>
              </a:rPr>
              <a:t>B</a:t>
            </a:r>
            <a:r>
              <a:rPr lang="zh-CN" altLang="en-US" sz="2000" kern="0" dirty="0">
                <a:cs typeface="+mn-ea"/>
                <a:sym typeface="+mn-lt"/>
              </a:rPr>
              <a:t>、</a:t>
            </a:r>
            <a:r>
              <a:rPr lang="en-US" altLang="zh-CN" sz="2000" kern="0" dirty="0">
                <a:cs typeface="+mn-ea"/>
                <a:sym typeface="+mn-lt"/>
              </a:rPr>
              <a:t>C.</a:t>
            </a:r>
            <a:r>
              <a:rPr lang="zh-CN" altLang="en-US" sz="2000" kern="0" dirty="0">
                <a:cs typeface="+mn-ea"/>
                <a:sym typeface="+mn-lt"/>
              </a:rPr>
              <a:t>磁感应强度由磁场本身因素决定，不随</a:t>
            </a:r>
            <a:r>
              <a:rPr lang="en-US" altLang="zh-CN" sz="2000" i="1" kern="0" dirty="0">
                <a:cs typeface="+mn-ea"/>
                <a:sym typeface="+mn-lt"/>
              </a:rPr>
              <a:t>F</a:t>
            </a:r>
            <a:r>
              <a:rPr lang="zh-CN" altLang="en-US" sz="2000" kern="0" dirty="0">
                <a:cs typeface="+mn-ea"/>
                <a:sym typeface="+mn-lt"/>
              </a:rPr>
              <a:t>及</a:t>
            </a:r>
            <a:r>
              <a:rPr lang="en-US" altLang="zh-CN" sz="2000" i="1" kern="0" dirty="0">
                <a:cs typeface="+mn-ea"/>
                <a:sym typeface="+mn-lt"/>
              </a:rPr>
              <a:t>IL</a:t>
            </a:r>
            <a:r>
              <a:rPr lang="zh-CN" altLang="en-US" sz="2000" kern="0" dirty="0">
                <a:cs typeface="+mn-ea"/>
                <a:sym typeface="+mn-lt"/>
              </a:rPr>
              <a:t>的变化而变化，</a:t>
            </a:r>
            <a:r>
              <a:rPr lang="en-US" altLang="zh-CN" sz="2000" i="1" kern="0" dirty="0">
                <a:cs typeface="+mn-ea"/>
                <a:sym typeface="+mn-lt"/>
              </a:rPr>
              <a:t>B</a:t>
            </a:r>
            <a:r>
              <a:rPr lang="zh-CN" altLang="en-US" sz="2000" kern="0" dirty="0">
                <a:cs typeface="+mn-ea"/>
                <a:sym typeface="+mn-lt"/>
              </a:rPr>
              <a:t>对，</a:t>
            </a:r>
            <a:r>
              <a:rPr lang="en-US" altLang="zh-CN" sz="2000" i="1" kern="0" dirty="0">
                <a:cs typeface="+mn-ea"/>
                <a:sym typeface="+mn-lt"/>
              </a:rPr>
              <a:t>D</a:t>
            </a:r>
            <a:r>
              <a:rPr lang="zh-CN" altLang="en-US" sz="2000" kern="0" dirty="0">
                <a:cs typeface="+mn-ea"/>
                <a:sym typeface="+mn-lt"/>
              </a:rPr>
              <a:t>错，由磁感应强度的定义式的变形式</a:t>
            </a:r>
            <a:r>
              <a:rPr lang="en-US" altLang="zh-CN" sz="2000" i="1" kern="0" dirty="0">
                <a:cs typeface="+mn-ea"/>
                <a:sym typeface="+mn-lt"/>
              </a:rPr>
              <a:t>F=ILB</a:t>
            </a:r>
            <a:r>
              <a:rPr lang="zh-CN" altLang="en-US" sz="2000" kern="0" dirty="0">
                <a:cs typeface="+mn-ea"/>
                <a:sym typeface="+mn-lt"/>
              </a:rPr>
              <a:t>可以知道</a:t>
            </a:r>
            <a:r>
              <a:rPr lang="en-US" altLang="zh-CN" sz="2000" i="1" kern="0" dirty="0">
                <a:cs typeface="+mn-ea"/>
                <a:sym typeface="+mn-lt"/>
              </a:rPr>
              <a:t>F</a:t>
            </a:r>
            <a:r>
              <a:rPr lang="zh-CN" altLang="en-US" sz="2000" kern="0" dirty="0">
                <a:cs typeface="+mn-ea"/>
                <a:sym typeface="+mn-lt"/>
              </a:rPr>
              <a:t>与</a:t>
            </a:r>
            <a:r>
              <a:rPr lang="en-US" altLang="zh-CN" sz="2000" i="1" kern="0" dirty="0">
                <a:cs typeface="+mn-ea"/>
                <a:sym typeface="+mn-lt"/>
              </a:rPr>
              <a:t>IL</a:t>
            </a:r>
            <a:r>
              <a:rPr lang="zh-CN" altLang="en-US" sz="2000" kern="0" dirty="0">
                <a:cs typeface="+mn-ea"/>
                <a:sym typeface="+mn-lt"/>
              </a:rPr>
              <a:t>成正比，</a:t>
            </a:r>
            <a:r>
              <a:rPr lang="en-US" altLang="zh-CN" sz="2000" i="1" kern="0" dirty="0">
                <a:cs typeface="+mn-ea"/>
                <a:sym typeface="+mn-lt"/>
              </a:rPr>
              <a:t>L</a:t>
            </a:r>
            <a:r>
              <a:rPr lang="zh-CN" altLang="en-US" sz="2000" kern="0" dirty="0">
                <a:cs typeface="+mn-ea"/>
                <a:sym typeface="+mn-lt"/>
              </a:rPr>
              <a:t>一定时，</a:t>
            </a:r>
            <a:r>
              <a:rPr lang="en-US" altLang="zh-CN" sz="2000" i="1" kern="0" dirty="0">
                <a:cs typeface="+mn-ea"/>
                <a:sym typeface="+mn-lt"/>
              </a:rPr>
              <a:t>F</a:t>
            </a:r>
            <a:r>
              <a:rPr lang="zh-CN" altLang="en-US" sz="2000" kern="0" dirty="0">
                <a:cs typeface="+mn-ea"/>
                <a:sym typeface="+mn-lt"/>
              </a:rPr>
              <a:t>与</a:t>
            </a:r>
            <a:r>
              <a:rPr lang="en-US" altLang="zh-CN" sz="2000" i="1" kern="0" dirty="0">
                <a:cs typeface="+mn-ea"/>
                <a:sym typeface="+mn-lt"/>
              </a:rPr>
              <a:t>I</a:t>
            </a:r>
            <a:r>
              <a:rPr lang="zh-CN" altLang="en-US" sz="2000" kern="0" dirty="0">
                <a:cs typeface="+mn-ea"/>
                <a:sym typeface="+mn-lt"/>
              </a:rPr>
              <a:t>成正比，</a:t>
            </a:r>
            <a:r>
              <a:rPr lang="en-US" altLang="zh-CN" sz="2000" kern="0" dirty="0">
                <a:cs typeface="+mn-ea"/>
                <a:sym typeface="+mn-lt"/>
              </a:rPr>
              <a:t>A</a:t>
            </a:r>
            <a:r>
              <a:rPr lang="zh-CN" altLang="en-US" sz="2000" kern="0" dirty="0">
                <a:cs typeface="+mn-ea"/>
                <a:sym typeface="+mn-lt"/>
              </a:rPr>
              <a:t>错，</a:t>
            </a:r>
            <a:r>
              <a:rPr lang="en-US" altLang="zh-CN" sz="2000" kern="0" dirty="0">
                <a:cs typeface="+mn-ea"/>
                <a:sym typeface="+mn-lt"/>
              </a:rPr>
              <a:t>C</a:t>
            </a:r>
            <a:r>
              <a:rPr lang="zh-CN" altLang="en-US" sz="2000" kern="0" dirty="0">
                <a:cs typeface="+mn-ea"/>
                <a:sym typeface="+mn-lt"/>
              </a:rPr>
              <a:t>对</a:t>
            </a:r>
            <a:r>
              <a:rPr lang="en-US" altLang="zh-CN" sz="20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AD1D520-C1A5-4A4C-A792-F6D392EF68A5}"/>
              </a:ext>
            </a:extLst>
          </p:cNvPr>
          <p:cNvSpPr txBox="1"/>
          <p:nvPr/>
        </p:nvSpPr>
        <p:spPr>
          <a:xfrm>
            <a:off x="7329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文本框 506881"/>
          <p:cNvSpPr txBox="1"/>
          <p:nvPr/>
        </p:nvSpPr>
        <p:spPr>
          <a:xfrm>
            <a:off x="909195" y="1307979"/>
            <a:ext cx="9124589" cy="446449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磁感应强度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1.</a:t>
            </a:r>
            <a:r>
              <a:rPr lang="zh-CN" altLang="en-US" sz="2400" kern="0" dirty="0">
                <a:cs typeface="+mn-ea"/>
                <a:sym typeface="+mn-lt"/>
              </a:rPr>
              <a:t>物理意义：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磁感应强度是表示磁场强弱和方向的物理量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2.</a:t>
            </a:r>
            <a:r>
              <a:rPr lang="zh-CN" altLang="en-US" sz="2400" kern="0" dirty="0">
                <a:cs typeface="+mn-ea"/>
                <a:sym typeface="+mn-lt"/>
              </a:rPr>
              <a:t>方向：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小磁针静止时</a:t>
            </a:r>
            <a:r>
              <a:rPr lang="en-US" altLang="zh-CN" sz="2400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极所指的方向为该处磁感应强度的方向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3. </a:t>
            </a:r>
            <a:r>
              <a:rPr lang="zh-CN" altLang="en-US" sz="2400" kern="0" dirty="0">
                <a:cs typeface="+mn-ea"/>
                <a:sym typeface="+mn-lt"/>
              </a:rPr>
              <a:t>大小：</a:t>
            </a:r>
            <a:endParaRPr lang="en-US" altLang="zh-CN" sz="24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   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   </a:t>
            </a:r>
            <a:r>
              <a:rPr lang="zh-CN" altLang="en-US" sz="2400" kern="0" dirty="0">
                <a:cs typeface="+mn-ea"/>
                <a:sym typeface="+mn-lt"/>
              </a:rPr>
              <a:t>条件：电流</a:t>
            </a:r>
            <a:r>
              <a:rPr lang="en-US" altLang="zh-CN" sz="2400" i="1" kern="0" dirty="0">
                <a:cs typeface="+mn-ea"/>
                <a:sym typeface="+mn-lt"/>
              </a:rPr>
              <a:t>I </a:t>
            </a:r>
            <a:r>
              <a:rPr lang="zh-CN" altLang="en-US" sz="2400" kern="0" dirty="0">
                <a:cs typeface="+mn-ea"/>
                <a:sym typeface="+mn-lt"/>
              </a:rPr>
              <a:t>和磁场方向垂直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68520"/>
              </p:ext>
            </p:extLst>
          </p:nvPr>
        </p:nvGraphicFramePr>
        <p:xfrm>
          <a:off x="2353928" y="4066540"/>
          <a:ext cx="447484" cy="8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15900" imgH="393700" progId="Equation.KSEE3">
                  <p:embed/>
                </p:oleObj>
              </mc:Choice>
              <mc:Fallback>
                <p:oleObj r:id="rId2" imgW="215900" imgH="393700" progId="Equation.KSEE3">
                  <p:embed/>
                  <p:pic>
                    <p:nvPicPr>
                      <p:cNvPr id="3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3928" y="4066540"/>
                        <a:ext cx="447484" cy="8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AE016FB6-B4B9-4D8F-B5BE-8D5AE65A228D}"/>
              </a:ext>
            </a:extLst>
          </p:cNvPr>
          <p:cNvSpPr txBox="1"/>
          <p:nvPr/>
        </p:nvSpPr>
        <p:spPr>
          <a:xfrm>
            <a:off x="7329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6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6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charRg st="81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6882">
                                            <p:txEl>
                                              <p:charRg st="81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6882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6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6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6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6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6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6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exagon 18">
            <a:extLst>
              <a:ext uri="{FF2B5EF4-FFF2-40B4-BE49-F238E27FC236}">
                <a16:creationId xmlns:a16="http://schemas.microsoft.com/office/drawing/2014/main" id="{A42A72F1-51A3-4092-B09C-7F2F465EE38A}"/>
              </a:ext>
            </a:extLst>
          </p:cNvPr>
          <p:cNvSpPr/>
          <p:nvPr/>
        </p:nvSpPr>
        <p:spPr>
          <a:xfrm rot="16200000">
            <a:off x="1380415" y="3300057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9CD22A14-EB0A-483B-B031-D04E917E2D9E}"/>
              </a:ext>
            </a:extLst>
          </p:cNvPr>
          <p:cNvSpPr/>
          <p:nvPr/>
        </p:nvSpPr>
        <p:spPr>
          <a:xfrm rot="16200000">
            <a:off x="11161185" y="-172878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AC3F0AE2-CC3E-46E9-BBE3-99BB2ECAE108}"/>
              </a:ext>
            </a:extLst>
          </p:cNvPr>
          <p:cNvSpPr/>
          <p:nvPr/>
        </p:nvSpPr>
        <p:spPr>
          <a:xfrm rot="16200000">
            <a:off x="11641566" y="6081752"/>
            <a:ext cx="1114485" cy="960763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AD2E5C75-990A-4CAA-B761-9C7BC5C2F68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1" r="25741"/>
          <a:stretch>
            <a:fillRect/>
          </a:stretch>
        </p:blipFill>
        <p:spPr/>
      </p:pic>
      <p:pic>
        <p:nvPicPr>
          <p:cNvPr id="28" name="图片占位符 27">
            <a:extLst>
              <a:ext uri="{FF2B5EF4-FFF2-40B4-BE49-F238E27FC236}">
                <a16:creationId xmlns:a16="http://schemas.microsoft.com/office/drawing/2014/main" id="{20D86FF8-18CA-40CB-9F20-54C87D93C24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1" r="13921"/>
          <a:stretch>
            <a:fillRect/>
          </a:stretch>
        </p:blipFill>
        <p:spPr/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A98C9405-6503-44CD-88BC-3CCC1F0CCF7D}"/>
              </a:ext>
            </a:extLst>
          </p:cNvPr>
          <p:cNvGrpSpPr/>
          <p:nvPr/>
        </p:nvGrpSpPr>
        <p:grpSpPr>
          <a:xfrm>
            <a:off x="6238392" y="3040739"/>
            <a:ext cx="5032837" cy="1743365"/>
            <a:chOff x="-4766137" y="1956424"/>
            <a:chExt cx="5032837" cy="174336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457BA1B-2204-459F-94BF-50656A397808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5B9BD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987866DF-4B85-483B-BC03-00E31B2BF5E5}"/>
                </a:ext>
              </a:extLst>
            </p:cNvPr>
            <p:cNvGrpSpPr/>
            <p:nvPr/>
          </p:nvGrpSpPr>
          <p:grpSpPr>
            <a:xfrm>
              <a:off x="-4714868" y="1956424"/>
              <a:ext cx="4981568" cy="1172215"/>
              <a:chOff x="-4714868" y="1956424"/>
              <a:chExt cx="4981568" cy="1172215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58C8114A-66D7-4972-B3FC-29329E7006CC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F5420DF-56E8-49EC-9B16-DF2087BF5189}"/>
                  </a:ext>
                </a:extLst>
              </p:cNvPr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占位符 19">
                <a:extLst>
                  <a:ext uri="{FF2B5EF4-FFF2-40B4-BE49-F238E27FC236}">
                    <a16:creationId xmlns:a16="http://schemas.microsoft.com/office/drawing/2014/main" id="{E680178D-2B31-40F6-8A14-238C1A1065AE}"/>
                  </a:ext>
                </a:extLst>
              </p:cNvPr>
              <p:cNvSpPr txBox="1"/>
              <p:nvPr/>
            </p:nvSpPr>
            <p:spPr>
              <a:xfrm>
                <a:off x="-4708756" y="1956424"/>
                <a:ext cx="4814735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</p:grpSp>
      </p:grp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B835A27B-1B4E-4468-A88F-83098946EDAE}"/>
              </a:ext>
            </a:extLst>
          </p:cNvPr>
          <p:cNvSpPr txBox="1"/>
          <p:nvPr/>
        </p:nvSpPr>
        <p:spPr>
          <a:xfrm>
            <a:off x="6320141" y="2357631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第三章  磁场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3DE38EF-711D-44F0-BD5F-871C72309333}"/>
              </a:ext>
            </a:extLst>
          </p:cNvPr>
          <p:cNvSpPr/>
          <p:nvPr/>
        </p:nvSpPr>
        <p:spPr>
          <a:xfrm>
            <a:off x="-1759697" y="324651"/>
            <a:ext cx="4062342" cy="300975"/>
          </a:xfrm>
          <a:prstGeom prst="rect">
            <a:avLst/>
          </a:prstGeom>
          <a:solidFill>
            <a:srgbClr val="5B9BD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6" name="图片占位符 25">
            <a:extLst>
              <a:ext uri="{FF2B5EF4-FFF2-40B4-BE49-F238E27FC236}">
                <a16:creationId xmlns:a16="http://schemas.microsoft.com/office/drawing/2014/main" id="{7743E647-EEF2-4F45-8F90-E706EB9B42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21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756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34">
            <a:extLst>
              <a:ext uri="{FF2B5EF4-FFF2-40B4-BE49-F238E27FC236}">
                <a16:creationId xmlns:a16="http://schemas.microsoft.com/office/drawing/2014/main" id="{C22029A0-B0A1-4C63-BAA2-EB3C4C8DAA96}"/>
              </a:ext>
            </a:extLst>
          </p:cNvPr>
          <p:cNvSpPr txBox="1"/>
          <p:nvPr/>
        </p:nvSpPr>
        <p:spPr>
          <a:xfrm>
            <a:off x="7329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课堂导入</a:t>
            </a:r>
          </a:p>
        </p:txBody>
      </p:sp>
      <p:pic>
        <p:nvPicPr>
          <p:cNvPr id="3" name="图片 2" descr="1708059">
            <a:extLst>
              <a:ext uri="{FF2B5EF4-FFF2-40B4-BE49-F238E27FC236}">
                <a16:creationId xmlns:a16="http://schemas.microsoft.com/office/drawing/2014/main" id="{29FC88BA-8F59-4FC2-959B-7896BF5E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9700"/>
          <a:stretch>
            <a:fillRect/>
          </a:stretch>
        </p:blipFill>
        <p:spPr>
          <a:xfrm>
            <a:off x="5274120" y="2249692"/>
            <a:ext cx="5175140" cy="37087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E73C6978-1F67-4245-B869-90CD515D40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494" y="1426687"/>
            <a:ext cx="3742000" cy="24165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云形标注 441351">
            <a:extLst>
              <a:ext uri="{FF2B5EF4-FFF2-40B4-BE49-F238E27FC236}">
                <a16:creationId xmlns:a16="http://schemas.microsoft.com/office/drawing/2014/main" id="{55137754-428A-4887-B0E5-8153BE989EC0}"/>
              </a:ext>
            </a:extLst>
          </p:cNvPr>
          <p:cNvSpPr/>
          <p:nvPr/>
        </p:nvSpPr>
        <p:spPr>
          <a:xfrm>
            <a:off x="1828251" y="3982357"/>
            <a:ext cx="3403113" cy="1836953"/>
          </a:xfrm>
          <a:prstGeom prst="cloudCallout">
            <a:avLst>
              <a:gd name="adj1" fmla="val 55167"/>
              <a:gd name="adj2" fmla="val -90343"/>
            </a:avLst>
          </a:prstGeom>
          <a:solidFill>
            <a:srgbClr val="5B9BD5"/>
          </a:solidFill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1219170"/>
            <a:r>
              <a:rPr lang="zh-CN" altLang="en-US" sz="2000" b="1" kern="0" dirty="0">
                <a:solidFill>
                  <a:schemeClr val="bg1"/>
                </a:solidFill>
                <a:cs typeface="+mn-ea"/>
                <a:sym typeface="+mn-lt"/>
              </a:rPr>
              <a:t>怎样认识和描述磁场的强弱呢？</a:t>
            </a:r>
          </a:p>
        </p:txBody>
      </p:sp>
    </p:spTree>
    <p:extLst>
      <p:ext uri="{BB962C8B-B14F-4D97-AF65-F5344CB8AC3E}">
        <p14:creationId xmlns:p14="http://schemas.microsoft.com/office/powerpoint/2010/main" val="18163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矩形 487425"/>
          <p:cNvSpPr>
            <a:spLocks noRot="1"/>
          </p:cNvSpPr>
          <p:nvPr/>
        </p:nvSpPr>
        <p:spPr>
          <a:xfrm>
            <a:off x="1763324" y="1764658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7428" name="矩形 487427"/>
          <p:cNvSpPr>
            <a:spLocks noRot="1"/>
          </p:cNvSpPr>
          <p:nvPr/>
        </p:nvSpPr>
        <p:spPr>
          <a:xfrm>
            <a:off x="1763324" y="3926245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7431" name="矩形 487430"/>
          <p:cNvSpPr>
            <a:spLocks noRot="1"/>
          </p:cNvSpPr>
          <p:nvPr/>
        </p:nvSpPr>
        <p:spPr>
          <a:xfrm>
            <a:off x="1763324" y="2648297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7432" name="矩形 487431"/>
          <p:cNvSpPr>
            <a:spLocks noRot="1"/>
          </p:cNvSpPr>
          <p:nvPr/>
        </p:nvSpPr>
        <p:spPr>
          <a:xfrm>
            <a:off x="1763324" y="4809882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7434" name="文本框 487433"/>
          <p:cNvSpPr txBox="1"/>
          <p:nvPr/>
        </p:nvSpPr>
        <p:spPr>
          <a:xfrm>
            <a:off x="660400" y="1150587"/>
            <a:ext cx="8635264" cy="4556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电场的基本性质是什么？</a:t>
            </a:r>
          </a:p>
          <a:p>
            <a:pPr defTabSz="1219170">
              <a:lnSpc>
                <a:spcPct val="2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对放入其中的电荷有电场力的作用</a:t>
            </a:r>
          </a:p>
          <a:p>
            <a:pPr defTabSz="1219170">
              <a:lnSpc>
                <a:spcPct val="250000"/>
              </a:lnSpc>
              <a:buClr>
                <a:srgbClr val="0000FF"/>
              </a:buClr>
              <a:buSzPct val="70000"/>
            </a:pPr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如何描述电场的强弱和方向？</a:t>
            </a:r>
          </a:p>
          <a:p>
            <a:pPr defTabSz="1219170">
              <a:lnSpc>
                <a:spcPct val="2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电场强度</a:t>
            </a:r>
            <a:r>
              <a:rPr lang="en-US" altLang="zh-CN" sz="2400" kern="0" dirty="0">
                <a:cs typeface="+mn-ea"/>
                <a:sym typeface="+mn-lt"/>
              </a:rPr>
              <a:t>:</a:t>
            </a:r>
            <a:r>
              <a:rPr lang="zh-CN" altLang="en-US" sz="2400" kern="0" dirty="0">
                <a:cs typeface="+mn-ea"/>
                <a:sym typeface="+mn-lt"/>
              </a:rPr>
              <a:t>试探电荷所受电场力跟电荷量的比值</a:t>
            </a:r>
          </a:p>
          <a:p>
            <a:pPr defTabSz="1219170">
              <a:lnSpc>
                <a:spcPct val="250000"/>
              </a:lnSpc>
            </a:pPr>
            <a:r>
              <a:rPr lang="zh-CN" altLang="x-none" sz="2400" kern="0" dirty="0">
                <a:cs typeface="+mn-ea"/>
                <a:sym typeface="+mn-lt"/>
              </a:rPr>
              <a:t>正试探电荷的受力方向</a:t>
            </a:r>
            <a:r>
              <a:rPr lang="zh-CN" altLang="en-US" sz="2400" kern="0" dirty="0">
                <a:cs typeface="+mn-ea"/>
                <a:sym typeface="+mn-lt"/>
              </a:rPr>
              <a:t>规定为电场的方向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0F54706-AA56-4B89-8F41-F513F5B2391D}"/>
              </a:ext>
            </a:extLst>
          </p:cNvPr>
          <p:cNvSpPr txBox="1"/>
          <p:nvPr/>
        </p:nvSpPr>
        <p:spPr>
          <a:xfrm>
            <a:off x="732971" y="38180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复习类比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矩形 538625"/>
          <p:cNvSpPr>
            <a:spLocks noRot="1"/>
          </p:cNvSpPr>
          <p:nvPr/>
        </p:nvSpPr>
        <p:spPr>
          <a:xfrm>
            <a:off x="1763324" y="1764658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8627" name="矩形 538626"/>
          <p:cNvSpPr>
            <a:spLocks noRot="1"/>
          </p:cNvSpPr>
          <p:nvPr/>
        </p:nvSpPr>
        <p:spPr>
          <a:xfrm>
            <a:off x="1763324" y="3926245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8628" name="矩形 538627"/>
          <p:cNvSpPr>
            <a:spLocks noRot="1"/>
          </p:cNvSpPr>
          <p:nvPr/>
        </p:nvSpPr>
        <p:spPr>
          <a:xfrm>
            <a:off x="1763324" y="2648297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8629" name="矩形 538628"/>
          <p:cNvSpPr>
            <a:spLocks noRot="1"/>
          </p:cNvSpPr>
          <p:nvPr/>
        </p:nvSpPr>
        <p:spPr>
          <a:xfrm>
            <a:off x="1763324" y="4809882"/>
            <a:ext cx="8519661" cy="6080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189" indent="-457189" defTabSz="1219170">
              <a:buClr>
                <a:srgbClr val="0000FF"/>
              </a:buClr>
              <a:buNone/>
            </a:pPr>
            <a:endParaRPr sz="2593" b="1" dirty="0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8630" name="文本框 538629"/>
          <p:cNvSpPr txBox="1"/>
          <p:nvPr/>
        </p:nvSpPr>
        <p:spPr>
          <a:xfrm>
            <a:off x="732971" y="1150587"/>
            <a:ext cx="8635264" cy="4556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250000"/>
              </a:lnSpc>
              <a:buClr>
                <a:srgbClr val="0000FF"/>
              </a:buClr>
              <a:buSzPct val="70000"/>
            </a:pPr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磁场的基本性质是什么？</a:t>
            </a:r>
          </a:p>
          <a:p>
            <a:pPr defTabSz="1219170">
              <a:lnSpc>
                <a:spcPct val="2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对放入其中的磁体或通电导体有磁力的作用</a:t>
            </a:r>
          </a:p>
          <a:p>
            <a:pPr defTabSz="1219170">
              <a:lnSpc>
                <a:spcPct val="250000"/>
              </a:lnSpc>
              <a:buClr>
                <a:srgbClr val="0000FF"/>
              </a:buClr>
              <a:buSzPct val="70000"/>
            </a:pPr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如何描述磁场的强弱和方向？</a:t>
            </a:r>
          </a:p>
          <a:p>
            <a:pPr defTabSz="1219170">
              <a:lnSpc>
                <a:spcPct val="2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是否类似电场的研究方法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分析磁体或电流在磁场中所受的力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找出表示磁场强弱和方向的物理量</a:t>
            </a:r>
            <a:r>
              <a:rPr lang="en-US" altLang="zh-CN" sz="2400" kern="0" dirty="0">
                <a:cs typeface="+mn-ea"/>
                <a:sym typeface="+mn-lt"/>
              </a:rPr>
              <a:t>?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A39CC73-9BDD-4CCF-87FD-0DB7BF91F699}"/>
              </a:ext>
            </a:extLst>
          </p:cNvPr>
          <p:cNvSpPr txBox="1"/>
          <p:nvPr/>
        </p:nvSpPr>
        <p:spPr>
          <a:xfrm>
            <a:off x="732971" y="38180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复习类比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矩形 488449"/>
          <p:cNvSpPr/>
          <p:nvPr/>
        </p:nvSpPr>
        <p:spPr>
          <a:xfrm>
            <a:off x="1042007" y="1482008"/>
            <a:ext cx="1022993" cy="573256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r>
              <a:rPr lang="zh-CN" altLang="en-US" sz="2400" b="1" kern="0">
                <a:cs typeface="+mn-ea"/>
                <a:sym typeface="+mn-lt"/>
              </a:rPr>
              <a:t>电场</a:t>
            </a:r>
          </a:p>
        </p:txBody>
      </p:sp>
      <p:sp>
        <p:nvSpPr>
          <p:cNvPr id="488451" name="右箭头 488450"/>
          <p:cNvSpPr/>
          <p:nvPr/>
        </p:nvSpPr>
        <p:spPr>
          <a:xfrm>
            <a:off x="2058665" y="1697375"/>
            <a:ext cx="549503" cy="99767"/>
          </a:xfrm>
          <a:prstGeom prst="rightArrow">
            <a:avLst>
              <a:gd name="adj1" fmla="val 50000"/>
              <a:gd name="adj2" fmla="val 137697"/>
            </a:avLst>
          </a:prstGeom>
          <a:solidFill>
            <a:srgbClr val="FF0000"/>
          </a:solidFill>
          <a:ln w="9525">
            <a:noFill/>
          </a:ln>
        </p:spPr>
        <p:txBody>
          <a:bodyPr anchor="ctr"/>
          <a:lstStyle/>
          <a:p>
            <a:pPr algn="ctr" defTabSz="1219170"/>
            <a:endParaRPr lang="zh-CN" altLang="en-US" sz="100" kern="0">
              <a:cs typeface="+mn-ea"/>
              <a:sym typeface="+mn-lt"/>
            </a:endParaRPr>
          </a:p>
        </p:txBody>
      </p:sp>
      <p:sp>
        <p:nvSpPr>
          <p:cNvPr id="488452" name="矩形 488451"/>
          <p:cNvSpPr/>
          <p:nvPr/>
        </p:nvSpPr>
        <p:spPr>
          <a:xfrm>
            <a:off x="2698430" y="1553270"/>
            <a:ext cx="4000124" cy="574839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r>
              <a:rPr lang="zh-CN" altLang="x-none" sz="2400" b="1" kern="0" dirty="0">
                <a:cs typeface="+mn-ea"/>
                <a:sym typeface="+mn-lt"/>
              </a:rPr>
              <a:t>正试探电荷的受力方向</a:t>
            </a:r>
          </a:p>
        </p:txBody>
      </p:sp>
      <p:sp>
        <p:nvSpPr>
          <p:cNvPr id="488453" name="矩形 488452"/>
          <p:cNvSpPr/>
          <p:nvPr/>
        </p:nvSpPr>
        <p:spPr>
          <a:xfrm>
            <a:off x="1000833" y="2489165"/>
            <a:ext cx="1062583" cy="573256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r>
              <a:rPr lang="zh-CN" altLang="en-US" sz="2400" b="1" kern="0">
                <a:cs typeface="+mn-ea"/>
                <a:sym typeface="+mn-lt"/>
              </a:rPr>
              <a:t>磁场</a:t>
            </a:r>
          </a:p>
        </p:txBody>
      </p:sp>
      <p:sp>
        <p:nvSpPr>
          <p:cNvPr id="488454" name="右箭头 488453"/>
          <p:cNvSpPr/>
          <p:nvPr/>
        </p:nvSpPr>
        <p:spPr>
          <a:xfrm>
            <a:off x="2064998" y="2706116"/>
            <a:ext cx="549503" cy="99765"/>
          </a:xfrm>
          <a:prstGeom prst="rightArrow">
            <a:avLst>
              <a:gd name="adj1" fmla="val 50000"/>
              <a:gd name="adj2" fmla="val 137699"/>
            </a:avLst>
          </a:prstGeom>
          <a:solidFill>
            <a:srgbClr val="FF0000"/>
          </a:solidFill>
          <a:ln w="9525">
            <a:noFill/>
          </a:ln>
        </p:spPr>
        <p:txBody>
          <a:bodyPr anchor="ctr"/>
          <a:lstStyle/>
          <a:p>
            <a:pPr algn="ctr" defTabSz="1219170"/>
            <a:endParaRPr lang="zh-CN" altLang="en-US" sz="100" kern="0">
              <a:cs typeface="+mn-ea"/>
              <a:sym typeface="+mn-lt"/>
            </a:endParaRPr>
          </a:p>
        </p:txBody>
      </p:sp>
      <p:sp>
        <p:nvSpPr>
          <p:cNvPr id="488455" name="矩形 488454"/>
          <p:cNvSpPr/>
          <p:nvPr/>
        </p:nvSpPr>
        <p:spPr>
          <a:xfrm>
            <a:off x="2593914" y="2364063"/>
            <a:ext cx="3691327" cy="644516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r>
              <a:rPr lang="zh-CN" altLang="x-none" sz="2400" b="1" kern="0" dirty="0">
                <a:cs typeface="+mn-ea"/>
                <a:sym typeface="+mn-lt"/>
              </a:rPr>
              <a:t>磁体或电流的受力方向</a:t>
            </a:r>
            <a:endParaRPr lang="zh-CN" altLang="x-none" sz="2400" kern="0" dirty="0">
              <a:cs typeface="+mn-ea"/>
              <a:sym typeface="+mn-lt"/>
            </a:endParaRPr>
          </a:p>
        </p:txBody>
      </p:sp>
      <p:sp>
        <p:nvSpPr>
          <p:cNvPr id="488456" name="矩形 488455"/>
          <p:cNvSpPr/>
          <p:nvPr/>
        </p:nvSpPr>
        <p:spPr>
          <a:xfrm>
            <a:off x="2568576" y="2362479"/>
            <a:ext cx="3925696" cy="644517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r>
              <a:rPr lang="zh-CN" altLang="x-none" sz="2400" b="1" kern="0" dirty="0">
                <a:cs typeface="+mn-ea"/>
                <a:sym typeface="+mn-lt"/>
              </a:rPr>
              <a:t>小磁针N极的受力方向</a:t>
            </a:r>
          </a:p>
        </p:txBody>
      </p:sp>
      <p:sp>
        <p:nvSpPr>
          <p:cNvPr id="488458" name="矩形 488457"/>
          <p:cNvSpPr/>
          <p:nvPr/>
        </p:nvSpPr>
        <p:spPr>
          <a:xfrm>
            <a:off x="1000832" y="3478404"/>
            <a:ext cx="5493439" cy="197150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物理学规定：</a:t>
            </a:r>
          </a:p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小磁针</a:t>
            </a:r>
            <a:r>
              <a:rPr lang="en-US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</a:t>
            </a:r>
            <a:r>
              <a:rPr lang="en-US" altLang="zh-CN" sz="2400" kern="0" dirty="0">
                <a:cs typeface="+mn-ea"/>
                <a:sym typeface="+mn-lt"/>
              </a:rPr>
              <a:t>(</a:t>
            </a:r>
            <a:r>
              <a:rPr lang="zh-CN" altLang="en-US" sz="2400" kern="0" dirty="0">
                <a:cs typeface="+mn-ea"/>
                <a:sym typeface="+mn-lt"/>
              </a:rPr>
              <a:t>北极</a:t>
            </a:r>
            <a:r>
              <a:rPr lang="en-US" altLang="zh-CN" sz="2400" kern="0" dirty="0">
                <a:cs typeface="+mn-ea"/>
                <a:sym typeface="+mn-lt"/>
              </a:rPr>
              <a:t>)</a:t>
            </a:r>
            <a:r>
              <a:rPr lang="zh-CN" altLang="en-US" sz="2400" kern="0" dirty="0">
                <a:cs typeface="+mn-ea"/>
                <a:sym typeface="+mn-lt"/>
              </a:rPr>
              <a:t>的受力方向或小磁针静止时</a:t>
            </a:r>
            <a:r>
              <a:rPr lang="en-US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极的指向，规定为该点的磁场方向</a:t>
            </a:r>
            <a:r>
              <a:rPr lang="en-US" altLang="zh-CN" sz="2400" kern="0" dirty="0">
                <a:cs typeface="+mn-ea"/>
                <a:sym typeface="+mn-lt"/>
              </a:rPr>
              <a:t>, </a:t>
            </a:r>
            <a:r>
              <a:rPr lang="zh-CN" altLang="en-US" sz="2400" kern="0" dirty="0">
                <a:cs typeface="+mn-ea"/>
                <a:sym typeface="+mn-lt"/>
              </a:rPr>
              <a:t>即磁感应强度的方向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pic>
        <p:nvPicPr>
          <p:cNvPr id="488459" name="图片 488458" descr="11151604"/>
          <p:cNvPicPr>
            <a:picLocks noChangeAspect="1"/>
          </p:cNvPicPr>
          <p:nvPr/>
        </p:nvPicPr>
        <p:blipFill>
          <a:blip r:embed="rId2"/>
          <a:srcRect l="5002" t="6349" r="6367"/>
          <a:stretch>
            <a:fillRect/>
          </a:stretch>
        </p:blipFill>
        <p:spPr>
          <a:xfrm>
            <a:off x="7834749" y="2066504"/>
            <a:ext cx="2777600" cy="33635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81BDA1E-1CC5-4D4B-88F8-17FA851BBC70}"/>
              </a:ext>
            </a:extLst>
          </p:cNvPr>
          <p:cNvSpPr txBox="1"/>
          <p:nvPr/>
        </p:nvSpPr>
        <p:spPr>
          <a:xfrm>
            <a:off x="732971" y="381801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一、磁感应强度的方向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 bldLvl="0" animBg="1"/>
      <p:bldP spid="488452" grpId="0" bldLvl="0" animBg="1"/>
      <p:bldP spid="488453" grpId="0" bldLvl="0" animBg="1"/>
      <p:bldP spid="488455" grpId="0" bldLvl="0" animBg="1"/>
      <p:bldP spid="488456" grpId="0" bldLvl="0" animBg="1"/>
      <p:bldP spid="488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2" name="矩形 457731"/>
          <p:cNvSpPr/>
          <p:nvPr/>
        </p:nvSpPr>
        <p:spPr>
          <a:xfrm>
            <a:off x="732971" y="1806213"/>
            <a:ext cx="11096452" cy="58650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x-none" sz="2400" kern="0" dirty="0">
                <a:cs typeface="+mn-ea"/>
                <a:sym typeface="+mn-lt"/>
              </a:rPr>
              <a:t>磁感应强度的大小能否从小磁针受力的情况来研究？</a:t>
            </a:r>
          </a:p>
        </p:txBody>
      </p:sp>
      <p:sp>
        <p:nvSpPr>
          <p:cNvPr id="457733" name="矩形 457732"/>
          <p:cNvSpPr/>
          <p:nvPr/>
        </p:nvSpPr>
        <p:spPr>
          <a:xfrm>
            <a:off x="732971" y="2574134"/>
            <a:ext cx="10596594" cy="1140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不能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  <a:r>
              <a:rPr lang="zh-CN" altLang="en-US" sz="2400" kern="0" dirty="0">
                <a:cs typeface="+mn-ea"/>
                <a:sym typeface="+mn-lt"/>
              </a:rPr>
              <a:t>因为</a:t>
            </a:r>
            <a:r>
              <a:rPr lang="en-US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极不能单独存在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小磁针静止时所受合力为零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因而不能用测量</a:t>
            </a:r>
            <a:r>
              <a:rPr lang="en-US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极的受力情况来确定磁感应强度的大小</a:t>
            </a:r>
            <a:r>
              <a:rPr lang="en-US" altLang="zh-CN" sz="2400" kern="0">
                <a:cs typeface="+mn-ea"/>
                <a:sym typeface="+mn-lt"/>
              </a:rPr>
              <a:t>.</a:t>
            </a:r>
          </a:p>
        </p:txBody>
      </p:sp>
      <p:sp>
        <p:nvSpPr>
          <p:cNvPr id="457734" name="文本框 457733"/>
          <p:cNvSpPr txBox="1"/>
          <p:nvPr/>
        </p:nvSpPr>
        <p:spPr>
          <a:xfrm>
            <a:off x="732971" y="3896053"/>
            <a:ext cx="1956763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引导：</a:t>
            </a:r>
          </a:p>
        </p:txBody>
      </p:sp>
      <p:sp>
        <p:nvSpPr>
          <p:cNvPr id="457736" name="文本框 457735"/>
          <p:cNvSpPr txBox="1"/>
          <p:nvPr/>
        </p:nvSpPr>
        <p:spPr>
          <a:xfrm>
            <a:off x="732971" y="4663974"/>
            <a:ext cx="10637233" cy="1140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磁场除了对磁体有作用力外，还对通电导线有作用力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  <a:r>
              <a:rPr lang="zh-CN" altLang="en-US" sz="2400" kern="0" dirty="0">
                <a:cs typeface="+mn-ea"/>
                <a:sym typeface="+mn-lt"/>
              </a:rPr>
              <a:t>能否用很小的一段通电导线来检验磁场的强弱呢？</a:t>
            </a:r>
          </a:p>
        </p:txBody>
      </p:sp>
      <p:sp>
        <p:nvSpPr>
          <p:cNvPr id="457737" name="文本框 457736"/>
          <p:cNvSpPr txBox="1"/>
          <p:nvPr/>
        </p:nvSpPr>
        <p:spPr>
          <a:xfrm>
            <a:off x="732971" y="1163134"/>
            <a:ext cx="30013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5B9BD5"/>
                </a:solidFill>
                <a:cs typeface="+mn-ea"/>
                <a:sym typeface="+mn-lt"/>
              </a:rPr>
              <a:t>【自学指导一】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423EC96-ABBC-45A6-BE23-3B58D76E714F}"/>
              </a:ext>
            </a:extLst>
          </p:cNvPr>
          <p:cNvSpPr txBox="1"/>
          <p:nvPr/>
        </p:nvSpPr>
        <p:spPr>
          <a:xfrm>
            <a:off x="732971" y="381801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一、磁感应强度的方向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3" grpId="0"/>
      <p:bldP spid="457734" grpId="0"/>
      <p:bldP spid="4577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1" name="文本框 459780"/>
          <p:cNvSpPr txBox="1"/>
          <p:nvPr/>
        </p:nvSpPr>
        <p:spPr>
          <a:xfrm>
            <a:off x="775814" y="1383661"/>
            <a:ext cx="10588872" cy="4757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1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电流元：很短的一段通电导线中的电流</a:t>
            </a:r>
            <a:r>
              <a:rPr lang="en-US" altLang="zh-CN" sz="2400" kern="0" dirty="0">
                <a:cs typeface="+mn-ea"/>
                <a:sym typeface="+mn-lt"/>
              </a:rPr>
              <a:t>I</a:t>
            </a:r>
            <a:r>
              <a:rPr lang="zh-CN" altLang="en-US" sz="2400" kern="0" dirty="0">
                <a:cs typeface="+mn-ea"/>
                <a:sym typeface="+mn-lt"/>
              </a:rPr>
              <a:t>与导线长度</a:t>
            </a:r>
            <a:r>
              <a:rPr lang="en-US" altLang="zh-CN" sz="2400" kern="0" dirty="0">
                <a:cs typeface="+mn-ea"/>
                <a:sym typeface="+mn-lt"/>
              </a:rPr>
              <a:t>L</a:t>
            </a:r>
            <a:r>
              <a:rPr lang="zh-CN" altLang="en-US" sz="2400" kern="0" dirty="0">
                <a:cs typeface="+mn-ea"/>
                <a:sym typeface="+mn-lt"/>
              </a:rPr>
              <a:t>的乘积</a:t>
            </a:r>
            <a:r>
              <a:rPr lang="en-US" altLang="zh-CN" sz="2400" kern="0" dirty="0">
                <a:cs typeface="+mn-ea"/>
                <a:sym typeface="+mn-lt"/>
              </a:rPr>
              <a:t>IL</a:t>
            </a:r>
            <a:r>
              <a:rPr lang="zh-CN" altLang="en-US" sz="2400" kern="0" dirty="0">
                <a:cs typeface="+mn-ea"/>
                <a:sym typeface="+mn-lt"/>
              </a:rPr>
              <a:t>叫做电流元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59782" name="文本框 459781"/>
          <p:cNvSpPr txBox="1"/>
          <p:nvPr/>
        </p:nvSpPr>
        <p:spPr>
          <a:xfrm>
            <a:off x="775814" y="2228290"/>
            <a:ext cx="7221125" cy="586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方法：通过检验电流元来研究磁场强弱</a:t>
            </a:r>
            <a:r>
              <a:rPr lang="en-US" altLang="zh-CN" sz="2400" kern="0">
                <a:cs typeface="+mn-ea"/>
                <a:sym typeface="+mn-lt"/>
              </a:rPr>
              <a:t>.</a:t>
            </a:r>
          </a:p>
        </p:txBody>
      </p:sp>
      <p:sp>
        <p:nvSpPr>
          <p:cNvPr id="459793" name="圆角矩形标注 459792"/>
          <p:cNvSpPr/>
          <p:nvPr/>
        </p:nvSpPr>
        <p:spPr>
          <a:xfrm>
            <a:off x="7944830" y="2011446"/>
            <a:ext cx="2110912" cy="503579"/>
          </a:xfrm>
          <a:prstGeom prst="wedgeRoundRectCallout">
            <a:avLst>
              <a:gd name="adj1" fmla="val -254125"/>
              <a:gd name="adj2" fmla="val -82704"/>
              <a:gd name="adj3" fmla="val 16667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r>
              <a:rPr lang="zh-CN" altLang="x-none" sz="2793" b="1" kern="0" dirty="0">
                <a:solidFill>
                  <a:srgbClr val="F7EB2B"/>
                </a:solidFill>
                <a:cs typeface="+mn-ea"/>
                <a:sym typeface="+mn-lt"/>
              </a:rPr>
              <a:t>理想模型</a:t>
            </a:r>
          </a:p>
        </p:txBody>
      </p:sp>
      <p:sp>
        <p:nvSpPr>
          <p:cNvPr id="459794" name="文本框 459793"/>
          <p:cNvSpPr txBox="1"/>
          <p:nvPr/>
        </p:nvSpPr>
        <p:spPr>
          <a:xfrm>
            <a:off x="775814" y="3007210"/>
            <a:ext cx="808892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cs typeface="+mn-ea"/>
                <a:sym typeface="+mn-lt"/>
              </a:rPr>
              <a:t>猜想：通电导线受到的磁场力与哪些因素有关？</a:t>
            </a:r>
          </a:p>
        </p:txBody>
      </p:sp>
      <p:graphicFrame>
        <p:nvGraphicFramePr>
          <p:cNvPr id="459795" name="对象 459794"/>
          <p:cNvGraphicFramePr/>
          <p:nvPr>
            <p:extLst>
              <p:ext uri="{D42A27DB-BD31-4B8C-83A1-F6EECF244321}">
                <p14:modId xmlns:p14="http://schemas.microsoft.com/office/powerpoint/2010/main" val="476606268"/>
              </p:ext>
            </p:extLst>
          </p:nvPr>
        </p:nvGraphicFramePr>
        <p:xfrm>
          <a:off x="7524750" y="3468688"/>
          <a:ext cx="3230563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71625" imgH="1152525" progId="MSPhotoEd.3">
                  <p:embed/>
                </p:oleObj>
              </mc:Choice>
              <mc:Fallback>
                <p:oleObj r:id="rId2" imgW="1571625" imgH="1152525" progId="MSPhotoEd.3">
                  <p:embed/>
                  <p:pic>
                    <p:nvPicPr>
                      <p:cNvPr id="459795" name="对象 45979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24750" y="3468688"/>
                        <a:ext cx="3230563" cy="2368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9796" name="文本框 459795"/>
          <p:cNvSpPr txBox="1"/>
          <p:nvPr/>
        </p:nvSpPr>
        <p:spPr>
          <a:xfrm>
            <a:off x="775814" y="5243506"/>
            <a:ext cx="420282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实验方法</a:t>
            </a:r>
            <a:r>
              <a:rPr lang="en-US" altLang="zh-CN" sz="2400" kern="0">
                <a:cs typeface="+mn-ea"/>
                <a:sym typeface="+mn-lt"/>
              </a:rPr>
              <a:t>:</a:t>
            </a:r>
            <a:r>
              <a:rPr lang="zh-CN" altLang="en-US" sz="2400" kern="0" dirty="0">
                <a:cs typeface="+mn-ea"/>
                <a:sym typeface="+mn-lt"/>
              </a:rPr>
              <a:t>控制变量法</a:t>
            </a:r>
            <a:endParaRPr lang="zh-CN" altLang="en-US" sz="2400" kern="0">
              <a:cs typeface="+mn-ea"/>
              <a:sym typeface="+mn-lt"/>
            </a:endParaRPr>
          </a:p>
        </p:txBody>
      </p:sp>
      <p:sp>
        <p:nvSpPr>
          <p:cNvPr id="459797" name="文本框 459796"/>
          <p:cNvSpPr txBox="1"/>
          <p:nvPr/>
        </p:nvSpPr>
        <p:spPr>
          <a:xfrm>
            <a:off x="775814" y="3661288"/>
            <a:ext cx="4783996" cy="138980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导线长度、电流大小、磁场的不同、放置的位置（导线与磁场方向平行、垂直及任意夹角受力情况不同）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4414324-BDEF-48FD-8FC6-5F714E08BC1A}"/>
              </a:ext>
            </a:extLst>
          </p:cNvPr>
          <p:cNvSpPr txBox="1"/>
          <p:nvPr/>
        </p:nvSpPr>
        <p:spPr>
          <a:xfrm>
            <a:off x="7329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实验探究：磁感应强度的大小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93" grpId="0" bldLvl="0" animBg="1"/>
      <p:bldP spid="459796" grpId="0"/>
      <p:bldP spid="45979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文本框 462849"/>
          <p:cNvSpPr txBox="1"/>
          <p:nvPr/>
        </p:nvSpPr>
        <p:spPr>
          <a:xfrm>
            <a:off x="732971" y="1831521"/>
            <a:ext cx="8903547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1.</a:t>
            </a:r>
            <a:r>
              <a:rPr lang="zh-CN" altLang="en-US" sz="2400" kern="0" dirty="0">
                <a:cs typeface="+mn-ea"/>
                <a:sym typeface="+mn-lt"/>
              </a:rPr>
              <a:t>保持磁场和通电导线的长度不变，改变电流的大小</a:t>
            </a:r>
            <a:r>
              <a:rPr lang="en-US" altLang="zh-CN" sz="2400" kern="0">
                <a:cs typeface="+mn-ea"/>
                <a:sym typeface="+mn-lt"/>
              </a:rPr>
              <a:t>.</a:t>
            </a:r>
          </a:p>
        </p:txBody>
      </p:sp>
      <p:sp>
        <p:nvSpPr>
          <p:cNvPr id="462851" name="文本框 462850"/>
          <p:cNvSpPr txBox="1"/>
          <p:nvPr/>
        </p:nvSpPr>
        <p:spPr>
          <a:xfrm>
            <a:off x="822718" y="4266740"/>
            <a:ext cx="8943340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cs typeface="+mn-ea"/>
                <a:sym typeface="+mn-lt"/>
              </a:rPr>
              <a:t>2.</a:t>
            </a:r>
            <a:r>
              <a:rPr lang="zh-CN" altLang="en-US" sz="2400" kern="0" dirty="0">
                <a:cs typeface="+mn-ea"/>
                <a:sym typeface="+mn-lt"/>
              </a:rPr>
              <a:t>保持磁场和导线中的电流不变，改变通电导线的长度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62854" name="文本框 462853"/>
          <p:cNvSpPr txBox="1"/>
          <p:nvPr/>
        </p:nvSpPr>
        <p:spPr>
          <a:xfrm>
            <a:off x="1211809" y="3085668"/>
            <a:ext cx="8443649" cy="11405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结论：在通电导线的长度和磁场不变时，电流越大，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导线所受的安培力就越大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62855" name="文本框 462854"/>
          <p:cNvSpPr txBox="1"/>
          <p:nvPr/>
        </p:nvSpPr>
        <p:spPr>
          <a:xfrm>
            <a:off x="1259347" y="4893813"/>
            <a:ext cx="8467404" cy="11405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结论：在通电导线的电流和磁场不变时，导线越长，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导线所受的安培力就越大</a:t>
            </a:r>
            <a:r>
              <a:rPr lang="en-US" altLang="zh-CN" sz="2400" kern="0">
                <a:cs typeface="+mn-ea"/>
                <a:sym typeface="+mn-lt"/>
              </a:rPr>
              <a:t>.</a:t>
            </a:r>
          </a:p>
        </p:txBody>
      </p:sp>
      <p:sp>
        <p:nvSpPr>
          <p:cNvPr id="462856" name="文本框 462855"/>
          <p:cNvSpPr txBox="1"/>
          <p:nvPr/>
        </p:nvSpPr>
        <p:spPr>
          <a:xfrm>
            <a:off x="1259316" y="2458594"/>
            <a:ext cx="5819657" cy="586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现象：电流越大，导线的偏角越大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62860" name="矩形 462859"/>
          <p:cNvSpPr/>
          <p:nvPr/>
        </p:nvSpPr>
        <p:spPr>
          <a:xfrm>
            <a:off x="863963" y="1272061"/>
            <a:ext cx="292962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b="1" kern="0" dirty="0">
                <a:cs typeface="+mn-ea"/>
                <a:sym typeface="+mn-lt"/>
              </a:rPr>
              <a:t>实验方案设计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97E3D9E-EE62-4CD5-B71E-2ECEA0C72B2C}"/>
              </a:ext>
            </a:extLst>
          </p:cNvPr>
          <p:cNvSpPr txBox="1"/>
          <p:nvPr/>
        </p:nvSpPr>
        <p:spPr>
          <a:xfrm>
            <a:off x="7329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实验探究：磁感应强度的大小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4" grpId="0"/>
      <p:bldP spid="462855" grpId="0"/>
      <p:bldP spid="4628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6" name="文本框 489475"/>
          <p:cNvSpPr txBox="1"/>
          <p:nvPr/>
        </p:nvSpPr>
        <p:spPr>
          <a:xfrm>
            <a:off x="646148" y="1172361"/>
            <a:ext cx="238487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cs typeface="+mn-ea"/>
                <a:sym typeface="+mn-lt"/>
              </a:rPr>
              <a:t>【推理探究】</a:t>
            </a:r>
          </a:p>
        </p:txBody>
      </p:sp>
      <p:sp>
        <p:nvSpPr>
          <p:cNvPr id="489477" name="文本框 489476"/>
          <p:cNvSpPr txBox="1"/>
          <p:nvPr/>
        </p:nvSpPr>
        <p:spPr>
          <a:xfrm>
            <a:off x="660400" y="1807377"/>
            <a:ext cx="10858500" cy="107587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40000"/>
              </a:lnSpc>
            </a:pPr>
            <a:r>
              <a:rPr lang="zh-CN" altLang="x-none" sz="2400" kern="0" dirty="0">
                <a:cs typeface="+mn-ea"/>
                <a:sym typeface="+mn-lt"/>
              </a:rPr>
              <a:t>精确的实验研究表明：通电导线与磁场方向垂直时，它受力的大小既与导线的长度</a:t>
            </a:r>
            <a:r>
              <a:rPr lang="zh-CN" altLang="x-none" sz="2400" i="1" kern="0" dirty="0">
                <a:cs typeface="+mn-ea"/>
                <a:sym typeface="+mn-lt"/>
              </a:rPr>
              <a:t>L </a:t>
            </a:r>
            <a:r>
              <a:rPr lang="zh-CN" altLang="x-none" sz="2400" kern="0" dirty="0">
                <a:cs typeface="+mn-ea"/>
                <a:sym typeface="+mn-lt"/>
              </a:rPr>
              <a:t>成正比，又与导线中的电流</a:t>
            </a:r>
            <a:r>
              <a:rPr lang="zh-CN" altLang="x-none" sz="2400" i="1" kern="0" dirty="0">
                <a:cs typeface="+mn-ea"/>
                <a:sym typeface="+mn-lt"/>
              </a:rPr>
              <a:t>I </a:t>
            </a:r>
            <a:r>
              <a:rPr lang="zh-CN" altLang="x-none" sz="2400" kern="0" dirty="0">
                <a:cs typeface="+mn-ea"/>
                <a:sym typeface="+mn-lt"/>
              </a:rPr>
              <a:t>成正比，即与</a:t>
            </a:r>
            <a:r>
              <a:rPr lang="zh-CN" altLang="x-none" sz="2400" i="1" kern="0" dirty="0">
                <a:cs typeface="+mn-ea"/>
                <a:sym typeface="+mn-lt"/>
              </a:rPr>
              <a:t>I</a:t>
            </a:r>
            <a:r>
              <a:rPr lang="zh-CN" altLang="x-none" sz="2400" kern="0" dirty="0">
                <a:cs typeface="+mn-ea"/>
                <a:sym typeface="+mn-lt"/>
              </a:rPr>
              <a:t>和</a:t>
            </a:r>
            <a:r>
              <a:rPr lang="zh-CN" altLang="x-none" sz="2400" i="1" kern="0" dirty="0">
                <a:cs typeface="+mn-ea"/>
                <a:sym typeface="+mn-lt"/>
              </a:rPr>
              <a:t>L</a:t>
            </a:r>
            <a:r>
              <a:rPr lang="zh-CN" altLang="x-none" sz="2400" kern="0" dirty="0">
                <a:cs typeface="+mn-ea"/>
                <a:sym typeface="+mn-lt"/>
              </a:rPr>
              <a:t>的乘积 </a:t>
            </a:r>
            <a:r>
              <a:rPr lang="zh-CN" altLang="x-none" sz="2400" i="1" kern="0" dirty="0">
                <a:cs typeface="+mn-ea"/>
                <a:sym typeface="+mn-lt"/>
              </a:rPr>
              <a:t>IL</a:t>
            </a:r>
            <a:r>
              <a:rPr lang="zh-CN" altLang="x-none" sz="2400" kern="0" dirty="0">
                <a:cs typeface="+mn-ea"/>
                <a:sym typeface="+mn-lt"/>
              </a:rPr>
              <a:t> 成正比</a:t>
            </a:r>
            <a:r>
              <a:rPr lang="en-US" altLang="zh-CN" sz="2400" kern="0" dirty="0">
                <a:cs typeface="+mn-ea"/>
                <a:sym typeface="+mn-lt"/>
              </a:rPr>
              <a:t>.</a:t>
            </a:r>
          </a:p>
        </p:txBody>
      </p:sp>
      <p:sp>
        <p:nvSpPr>
          <p:cNvPr id="489478" name="矩形 489477"/>
          <p:cNvSpPr/>
          <p:nvPr/>
        </p:nvSpPr>
        <p:spPr>
          <a:xfrm>
            <a:off x="1857548" y="4552272"/>
            <a:ext cx="8476904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793" b="1" kern="0" dirty="0">
                <a:solidFill>
                  <a:srgbClr val="D938D7"/>
                </a:solidFill>
                <a:cs typeface="+mn-ea"/>
                <a:sym typeface="+mn-lt"/>
              </a:rPr>
              <a:t>（</a:t>
            </a:r>
            <a:r>
              <a:rPr lang="en-US" altLang="zh-CN" sz="2793" b="1" kern="0" dirty="0">
                <a:solidFill>
                  <a:srgbClr val="D938D7"/>
                </a:solidFill>
                <a:cs typeface="+mn-ea"/>
                <a:sym typeface="+mn-lt"/>
              </a:rPr>
              <a:t>2</a:t>
            </a:r>
            <a:r>
              <a:rPr lang="zh-CN" altLang="en-US" sz="2793" b="1" kern="0" dirty="0">
                <a:solidFill>
                  <a:srgbClr val="D938D7"/>
                </a:solidFill>
                <a:cs typeface="+mn-ea"/>
                <a:sym typeface="+mn-lt"/>
              </a:rPr>
              <a:t>）不同磁场中，比值       一般不同</a:t>
            </a:r>
            <a:r>
              <a:rPr lang="en-US" altLang="zh-CN" sz="2793" b="1" kern="0" dirty="0">
                <a:solidFill>
                  <a:srgbClr val="D938D7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89485" name="矩形 489484"/>
          <p:cNvSpPr/>
          <p:nvPr/>
        </p:nvSpPr>
        <p:spPr>
          <a:xfrm>
            <a:off x="1857549" y="3766816"/>
            <a:ext cx="8475321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x-none" sz="2793" b="1" kern="0" dirty="0">
                <a:solidFill>
                  <a:srgbClr val="D72FD5"/>
                </a:solidFill>
                <a:cs typeface="+mn-ea"/>
                <a:sym typeface="+mn-lt"/>
              </a:rPr>
              <a:t>（1）同一磁场中</a:t>
            </a:r>
            <a:r>
              <a:rPr lang="en-US" altLang="zh-CN" sz="2793" b="1" kern="0" dirty="0">
                <a:solidFill>
                  <a:srgbClr val="D72FD5"/>
                </a:solidFill>
                <a:cs typeface="+mn-ea"/>
                <a:sym typeface="+mn-lt"/>
              </a:rPr>
              <a:t>      </a:t>
            </a:r>
            <a:r>
              <a:rPr lang="zh-CN" altLang="x-none" sz="2793" b="1" kern="0" dirty="0">
                <a:solidFill>
                  <a:srgbClr val="D72FD5"/>
                </a:solidFill>
                <a:cs typeface="+mn-ea"/>
                <a:sym typeface="+mn-lt"/>
              </a:rPr>
              <a:t>      ，比值   </a:t>
            </a:r>
            <a:r>
              <a:rPr lang="en-US" altLang="zh-CN" sz="2793" b="1" kern="0" dirty="0">
                <a:solidFill>
                  <a:srgbClr val="D72FD5"/>
                </a:solidFill>
                <a:cs typeface="+mn-ea"/>
                <a:sym typeface="+mn-lt"/>
              </a:rPr>
              <a:t> </a:t>
            </a:r>
            <a:r>
              <a:rPr lang="zh-CN" altLang="x-none" sz="2793" b="1" kern="0" dirty="0">
                <a:solidFill>
                  <a:srgbClr val="D72FD5"/>
                </a:solidFill>
                <a:cs typeface="+mn-ea"/>
                <a:sym typeface="+mn-lt"/>
              </a:rPr>
              <a:t>为恒量；</a:t>
            </a:r>
          </a:p>
        </p:txBody>
      </p:sp>
      <p:grpSp>
        <p:nvGrpSpPr>
          <p:cNvPr id="489486" name="组合 489485"/>
          <p:cNvGrpSpPr/>
          <p:nvPr/>
        </p:nvGrpSpPr>
        <p:grpSpPr>
          <a:xfrm>
            <a:off x="4677466" y="3797766"/>
            <a:ext cx="1154430" cy="462405"/>
            <a:chOff x="-51" y="-19"/>
            <a:chExt cx="729" cy="292"/>
          </a:xfrm>
        </p:grpSpPr>
        <p:sp>
          <p:nvSpPr>
            <p:cNvPr id="489487" name="文本框 489486"/>
            <p:cNvSpPr txBox="1"/>
            <p:nvPr/>
          </p:nvSpPr>
          <p:spPr>
            <a:xfrm>
              <a:off x="-51" y="-19"/>
              <a:ext cx="729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170"/>
              <a:r>
                <a:rPr lang="en-US" altLang="zh-CN" sz="2400" b="1" i="1" kern="0" dirty="0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cs typeface="+mn-ea"/>
                  <a:sym typeface="+mn-lt"/>
                </a:rPr>
                <a:t>F     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cs typeface="+mn-ea"/>
                  <a:sym typeface="+mn-lt"/>
                </a:rPr>
                <a:t> </a:t>
              </a:r>
              <a:r>
                <a:rPr lang="en-US" altLang="zh-CN" sz="2400" b="1" i="1" kern="0" dirty="0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cs typeface="+mn-ea"/>
                  <a:sym typeface="+mn-lt"/>
                </a:rPr>
                <a:t>IL</a:t>
              </a:r>
            </a:p>
          </p:txBody>
        </p:sp>
        <p:graphicFrame>
          <p:nvGraphicFramePr>
            <p:cNvPr id="489488" name="对象 48948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1421031"/>
                </p:ext>
              </p:extLst>
            </p:nvPr>
          </p:nvGraphicFramePr>
          <p:xfrm>
            <a:off x="178" y="23"/>
            <a:ext cx="271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52400" imgH="127000" progId="Equation.DSMT4">
                    <p:embed/>
                  </p:oleObj>
                </mc:Choice>
                <mc:Fallback>
                  <p:oleObj r:id="rId2" imgW="152400" imgH="127000" progId="Equation.DSMT4">
                    <p:embed/>
                    <p:pic>
                      <p:nvPicPr>
                        <p:cNvPr id="489488" name="对象 48948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78" y="23"/>
                          <a:ext cx="271" cy="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68346"/>
              </p:ext>
            </p:extLst>
          </p:nvPr>
        </p:nvGraphicFramePr>
        <p:xfrm>
          <a:off x="6964939" y="3720374"/>
          <a:ext cx="384000" cy="70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5900" imgH="393700" progId="Equation.KSEE3">
                  <p:embed/>
                </p:oleObj>
              </mc:Choice>
              <mc:Fallback>
                <p:oleObj r:id="rId4" imgW="215900" imgH="393700" progId="Equation.KSEE3">
                  <p:embed/>
                  <p:pic>
                    <p:nvPicPr>
                      <p:cNvPr id="2" name="对象 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4939" y="3720374"/>
                        <a:ext cx="384000" cy="700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627441"/>
              </p:ext>
            </p:extLst>
          </p:nvPr>
        </p:nvGraphicFramePr>
        <p:xfrm>
          <a:off x="5904065" y="4477404"/>
          <a:ext cx="384000" cy="70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15900" imgH="393700" progId="Equation.KSEE3">
                  <p:embed/>
                </p:oleObj>
              </mc:Choice>
              <mc:Fallback>
                <p:oleObj r:id="rId6" imgW="215900" imgH="393700" progId="Equation.KSEE3">
                  <p:embed/>
                  <p:pic>
                    <p:nvPicPr>
                      <p:cNvPr id="3" name="对象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4065" y="4477404"/>
                        <a:ext cx="384000" cy="700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C75AC428-79FC-4B69-B819-EE72CD2D8820}"/>
              </a:ext>
            </a:extLst>
          </p:cNvPr>
          <p:cNvSpPr txBox="1"/>
          <p:nvPr/>
        </p:nvSpPr>
        <p:spPr>
          <a:xfrm>
            <a:off x="7329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实验探究：磁感应强度的大小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7" grpId="0"/>
      <p:bldP spid="489478" grpId="0" bldLvl="0"/>
      <p:bldP spid="4894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fnnu5vo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1277</Words>
  <Application>Microsoft Office PowerPoint</Application>
  <PresentationFormat>宽屏</PresentationFormat>
  <Paragraphs>115</Paragraphs>
  <Slides>18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FandolFang R</vt:lpstr>
      <vt:lpstr>思源黑体 CN Light</vt:lpstr>
      <vt:lpstr>Arial</vt:lpstr>
      <vt:lpstr>Wingdings</vt:lpstr>
      <vt:lpstr>办公资源网：www.bangongziyuan.com</vt:lpstr>
      <vt:lpstr>MSPhotoEd.3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2020-05-19T08:18:30Z</dcterms:created>
  <dcterms:modified xsi:type="dcterms:W3CDTF">2021-01-09T09:49:18Z</dcterms:modified>
</cp:coreProperties>
</file>