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3"/>
  </p:notesMasterIdLst>
  <p:sldIdLst>
    <p:sldId id="284" r:id="rId2"/>
    <p:sldId id="3053" r:id="rId3"/>
    <p:sldId id="287" r:id="rId4"/>
    <p:sldId id="288" r:id="rId5"/>
    <p:sldId id="289" r:id="rId6"/>
    <p:sldId id="278" r:id="rId7"/>
    <p:sldId id="270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054" r:id="rId30"/>
    <p:sldId id="316" r:id="rId31"/>
    <p:sldId id="285" r:id="rId32"/>
  </p:sldIdLst>
  <p:sldSz cx="12192000" cy="6858000"/>
  <p:notesSz cx="6858000" cy="9144000"/>
  <p:custDataLst>
    <p:tags r:id="rId3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1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A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78"/>
      </p:cViewPr>
      <p:guideLst>
        <p:guide pos="416"/>
        <p:guide pos="7256"/>
        <p:guide orient="horz" pos="618"/>
        <p:guide orient="horz" pos="712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8DD6FB1-DD86-4F40-B8C4-5FBCEF269AB2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9B27B74-3842-478C-B4CF-0904AA32DE4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674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020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037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825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44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472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/>
          </p:cNvSpPr>
          <p:nvPr/>
        </p:nvSpPr>
        <p:spPr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/>
                <a:sym typeface="Arial" panose="020B0604020202020204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4579" name="Rectangle 3"/>
          <p:cNvSpPr>
            <a:spLocks noGrp="1"/>
          </p:cNvSpPr>
          <p:nvPr>
            <p:ph type="body"/>
          </p:nvPr>
        </p:nvSpPr>
        <p:spPr>
          <a:xfrm>
            <a:off x="898525" y="4687888"/>
            <a:ext cx="4938713" cy="4441825"/>
          </a:xfrm>
        </p:spPr>
        <p:txBody>
          <a:bodyPr wrap="square" lIns="91440" tIns="45720" rIns="91440" bIns="45720" anchor="t"/>
          <a:lstStyle/>
          <a:p>
            <a:pPr lvl="0" indent="0"/>
            <a:endParaRPr lang="zh-CN" altLang="zh-CN" dirty="0"/>
          </a:p>
        </p:txBody>
      </p:sp>
      <p:sp>
        <p:nvSpPr>
          <p:cNvPr id="24580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/>
                <a:sym typeface="Arial" panose="020B0604020202020204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408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277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937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296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71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87106-35F4-47A5-8458-3EBB0955446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278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987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985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977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5271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2231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085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275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780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8035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0773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5368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716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838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98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280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622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641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27B74-3842-478C-B4CF-0904AA32DE4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57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689DB45-9402-499B-8505-535D119428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3999" y="-1"/>
            <a:ext cx="6858000" cy="6858000"/>
          </a:xfrm>
          <a:custGeom>
            <a:avLst/>
            <a:gdLst>
              <a:gd name="connsiteX0" fmla="*/ 2188045 w 6858000"/>
              <a:gd name="connsiteY0" fmla="*/ 0 h 6858000"/>
              <a:gd name="connsiteX1" fmla="*/ 6858000 w 6858000"/>
              <a:gd name="connsiteY1" fmla="*/ 0 h 6858000"/>
              <a:gd name="connsiteX2" fmla="*/ 4669955 w 6858000"/>
              <a:gd name="connsiteY2" fmla="*/ 3429000 h 6858000"/>
              <a:gd name="connsiteX3" fmla="*/ 6858000 w 6858000"/>
              <a:gd name="connsiteY3" fmla="*/ 6858000 h 6858000"/>
              <a:gd name="connsiteX4" fmla="*/ 2188045 w 6858000"/>
              <a:gd name="connsiteY4" fmla="*/ 6858000 h 6858000"/>
              <a:gd name="connsiteX5" fmla="*/ 0 w 6858000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0" h="6858000">
                <a:moveTo>
                  <a:pt x="2188045" y="0"/>
                </a:moveTo>
                <a:lnTo>
                  <a:pt x="6858000" y="0"/>
                </a:lnTo>
                <a:lnTo>
                  <a:pt x="4669955" y="3429000"/>
                </a:lnTo>
                <a:lnTo>
                  <a:pt x="6858000" y="6858000"/>
                </a:lnTo>
                <a:lnTo>
                  <a:pt x="2188045" y="6858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6271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0E31243-880F-41F9-ABEC-987B31A0CA01}"/>
              </a:ext>
            </a:extLst>
          </p:cNvPr>
          <p:cNvSpPr/>
          <p:nvPr userDrawn="1"/>
        </p:nvSpPr>
        <p:spPr>
          <a:xfrm rot="20700000">
            <a:off x="-3543300" y="-2438400"/>
            <a:ext cx="3810000" cy="381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33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7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5E5F-8B5A-4C1C-92A8-44608DDE635C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5A871-DE93-4DF0-92ED-0F31C2468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2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1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1D673D0C-1835-419D-89C5-5F64CC70B9A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1" r="16711"/>
          <a:stretch>
            <a:fillRect/>
          </a:stretch>
        </p:blipFill>
        <p:spPr/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252C030-BB5E-4ECE-8546-5AEFF129F728}"/>
              </a:ext>
            </a:extLst>
          </p:cNvPr>
          <p:cNvSpPr/>
          <p:nvPr/>
        </p:nvSpPr>
        <p:spPr>
          <a:xfrm rot="16200000">
            <a:off x="7630886" y="2296886"/>
            <a:ext cx="6857999" cy="2264229"/>
          </a:xfrm>
          <a:prstGeom prst="triangl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  <a:effectLst>
            <a:outerShdw blurRad="406400" sx="102000" sy="102000" algn="ctr" rotWithShape="0">
              <a:prstClr val="black">
                <a:alpha val="7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46F96D07-E7D7-4597-8B6B-3B9B22E899E5}"/>
              </a:ext>
            </a:extLst>
          </p:cNvPr>
          <p:cNvGrpSpPr/>
          <p:nvPr/>
        </p:nvGrpSpPr>
        <p:grpSpPr>
          <a:xfrm>
            <a:off x="548027" y="3339879"/>
            <a:ext cx="5136753" cy="1460501"/>
            <a:chOff x="-4766137" y="2239288"/>
            <a:chExt cx="5136753" cy="1460501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BE4FE66F-C765-4963-876D-F23A5BC26AC2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B32B86AF-7C41-41C6-8775-2C4588D82339}"/>
                </a:ext>
              </a:extLst>
            </p:cNvPr>
            <p:cNvGrpSpPr/>
            <p:nvPr/>
          </p:nvGrpSpPr>
          <p:grpSpPr>
            <a:xfrm>
              <a:off x="-4766137" y="2239288"/>
              <a:ext cx="5136753" cy="889351"/>
              <a:chOff x="-4766137" y="2239288"/>
              <a:chExt cx="5136753" cy="889351"/>
            </a:xfrm>
          </p:grpSpPr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573527D5-0CF0-4173-B02D-E042DB2F683A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0F8D522C-E96E-44BF-9C84-D292E3002F4F}"/>
                  </a:ext>
                </a:extLst>
              </p:cNvPr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本占位符 19">
                <a:extLst>
                  <a:ext uri="{FF2B5EF4-FFF2-40B4-BE49-F238E27FC236}">
                    <a16:creationId xmlns:a16="http://schemas.microsoft.com/office/drawing/2014/main" id="{1B90881D-59AF-40AD-8261-1FD4D53E2E82}"/>
                  </a:ext>
                </a:extLst>
              </p:cNvPr>
              <p:cNvSpPr txBox="1"/>
              <p:nvPr/>
            </p:nvSpPr>
            <p:spPr>
              <a:xfrm>
                <a:off x="-4766137" y="2239288"/>
                <a:ext cx="5136753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3200" b="1" dirty="0">
                    <a:solidFill>
                      <a:srgbClr val="3DA576"/>
                    </a:solidFill>
                    <a:cs typeface="+mn-ea"/>
                    <a:sym typeface="+mn-lt"/>
                  </a:rPr>
                  <a:t>第</a:t>
                </a:r>
                <a:r>
                  <a:rPr lang="en-US" altLang="zh-CN" sz="3200" b="1" dirty="0">
                    <a:solidFill>
                      <a:srgbClr val="3DA576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3200" b="1" dirty="0">
                    <a:solidFill>
                      <a:srgbClr val="3DA576"/>
                    </a:solidFill>
                    <a:cs typeface="+mn-ea"/>
                    <a:sym typeface="+mn-lt"/>
                  </a:rPr>
                  <a:t>节 串联电路和并联电路 </a:t>
                </a:r>
              </a:p>
            </p:txBody>
          </p:sp>
        </p:grpSp>
      </p:grpSp>
      <p:sp>
        <p:nvSpPr>
          <p:cNvPr id="26" name="文本占位符 20">
            <a:extLst>
              <a:ext uri="{FF2B5EF4-FFF2-40B4-BE49-F238E27FC236}">
                <a16:creationId xmlns:a16="http://schemas.microsoft.com/office/drawing/2014/main" id="{DBE73677-039D-4D28-9E04-D5219DB8234A}"/>
              </a:ext>
            </a:extLst>
          </p:cNvPr>
          <p:cNvSpPr txBox="1"/>
          <p:nvPr/>
        </p:nvSpPr>
        <p:spPr>
          <a:xfrm>
            <a:off x="572395" y="2778937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第二章  恒定电流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F7926AB-6D98-4C5C-ABCD-AFBD5E620A0D}"/>
              </a:ext>
            </a:extLst>
          </p:cNvPr>
          <p:cNvSpPr/>
          <p:nvPr/>
        </p:nvSpPr>
        <p:spPr>
          <a:xfrm>
            <a:off x="-1619997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cs typeface="+mn-ea"/>
                <a:sym typeface="+mn-lt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384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/>
          <p:nvPr/>
        </p:nvSpPr>
        <p:spPr>
          <a:xfrm>
            <a:off x="715787" y="1163690"/>
            <a:ext cx="29438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>
                <a:cs typeface="+mn-ea"/>
                <a:sym typeface="+mn-lt"/>
              </a:rPr>
              <a:t>2.</a:t>
            </a:r>
            <a:r>
              <a:rPr lang="zh-CN" altLang="en-US" sz="2400" b="1" kern="0" dirty="0">
                <a:cs typeface="+mn-ea"/>
                <a:sym typeface="+mn-lt"/>
              </a:rPr>
              <a:t>并联电路</a:t>
            </a:r>
            <a:r>
              <a:rPr lang="en-US" altLang="zh-CN" sz="2400" b="1" kern="0">
                <a:cs typeface="+mn-ea"/>
                <a:sym typeface="+mn-lt"/>
              </a:rPr>
              <a:t>:</a:t>
            </a:r>
          </a:p>
        </p:txBody>
      </p:sp>
      <p:graphicFrame>
        <p:nvGraphicFramePr>
          <p:cNvPr id="651289" name="Object 25"/>
          <p:cNvGraphicFramePr/>
          <p:nvPr>
            <p:extLst>
              <p:ext uri="{D42A27DB-BD31-4B8C-83A1-F6EECF244321}">
                <p14:modId xmlns:p14="http://schemas.microsoft.com/office/powerpoint/2010/main" val="35018608"/>
              </p:ext>
            </p:extLst>
          </p:nvPr>
        </p:nvGraphicFramePr>
        <p:xfrm>
          <a:off x="1061832" y="1724319"/>
          <a:ext cx="1218204" cy="372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49300" imgH="228600" progId="Equation.DSMT4">
                  <p:embed/>
                </p:oleObj>
              </mc:Choice>
              <mc:Fallback>
                <p:oleObj r:id="rId3" imgW="749300" imgH="228600" progId="Equation.DSMT4">
                  <p:embed/>
                  <p:pic>
                    <p:nvPicPr>
                      <p:cNvPr id="651289" name="Object 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1832" y="1724319"/>
                        <a:ext cx="1218204" cy="37265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1291" name="Object 27"/>
          <p:cNvGraphicFramePr/>
          <p:nvPr>
            <p:extLst>
              <p:ext uri="{D42A27DB-BD31-4B8C-83A1-F6EECF244321}">
                <p14:modId xmlns:p14="http://schemas.microsoft.com/office/powerpoint/2010/main" val="337434720"/>
              </p:ext>
            </p:extLst>
          </p:nvPr>
        </p:nvGraphicFramePr>
        <p:xfrm>
          <a:off x="1061832" y="2527211"/>
          <a:ext cx="1416516" cy="63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64565" imgH="431800" progId="Equation.DSMT4">
                  <p:embed/>
                </p:oleObj>
              </mc:Choice>
              <mc:Fallback>
                <p:oleObj r:id="rId5" imgW="964565" imgH="431800" progId="Equation.DSMT4">
                  <p:embed/>
                  <p:pic>
                    <p:nvPicPr>
                      <p:cNvPr id="651291" name="Object 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1832" y="2527211"/>
                        <a:ext cx="1416516" cy="634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1292" name="Object 28"/>
          <p:cNvGraphicFramePr/>
          <p:nvPr>
            <p:extLst>
              <p:ext uri="{D42A27DB-BD31-4B8C-83A1-F6EECF244321}">
                <p14:modId xmlns:p14="http://schemas.microsoft.com/office/powerpoint/2010/main" val="1065831476"/>
              </p:ext>
            </p:extLst>
          </p:nvPr>
        </p:nvGraphicFramePr>
        <p:xfrm>
          <a:off x="2769807" y="2538960"/>
          <a:ext cx="1171567" cy="63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799465" imgH="431800" progId="Equation.DSMT4">
                  <p:embed/>
                </p:oleObj>
              </mc:Choice>
              <mc:Fallback>
                <p:oleObj r:id="rId7" imgW="799465" imgH="431800" progId="Equation.DSMT4">
                  <p:embed/>
                  <p:pic>
                    <p:nvPicPr>
                      <p:cNvPr id="651292" name="Object 2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69807" y="2538960"/>
                        <a:ext cx="1171567" cy="63198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1293" name="Text Box 29"/>
          <p:cNvSpPr txBox="1"/>
          <p:nvPr/>
        </p:nvSpPr>
        <p:spPr>
          <a:xfrm>
            <a:off x="569306" y="3478093"/>
            <a:ext cx="595901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【互动探究】多个电阻并联呢？</a:t>
            </a:r>
          </a:p>
        </p:txBody>
      </p:sp>
      <p:graphicFrame>
        <p:nvGraphicFramePr>
          <p:cNvPr id="651294" name="Object 30"/>
          <p:cNvGraphicFramePr/>
          <p:nvPr>
            <p:extLst>
              <p:ext uri="{D42A27DB-BD31-4B8C-83A1-F6EECF244321}">
                <p14:modId xmlns:p14="http://schemas.microsoft.com/office/powerpoint/2010/main" val="3569262886"/>
              </p:ext>
            </p:extLst>
          </p:nvPr>
        </p:nvGraphicFramePr>
        <p:xfrm>
          <a:off x="1056673" y="4210166"/>
          <a:ext cx="2367168" cy="739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383665" imgH="431800" progId="Equation.DSMT4">
                  <p:embed/>
                </p:oleObj>
              </mc:Choice>
              <mc:Fallback>
                <p:oleObj r:id="rId9" imgW="1383665" imgH="431800" progId="Equation.DSMT4">
                  <p:embed/>
                  <p:pic>
                    <p:nvPicPr>
                      <p:cNvPr id="651294" name="Object 3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56673" y="4210166"/>
                        <a:ext cx="2367168" cy="73940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15" name="Text Box 31"/>
          <p:cNvSpPr txBox="1"/>
          <p:nvPr/>
        </p:nvSpPr>
        <p:spPr>
          <a:xfrm>
            <a:off x="715787" y="5169355"/>
            <a:ext cx="840406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并联电路总电阻的倒数等于各支路电阻的倒数之和</a:t>
            </a:r>
          </a:p>
        </p:txBody>
      </p:sp>
      <p:pic>
        <p:nvPicPr>
          <p:cNvPr id="17416" name="图片 65129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3470" y="2096971"/>
            <a:ext cx="3492829" cy="239942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013" name="Text Box 29"/>
          <p:cNvSpPr txBox="1"/>
          <p:nvPr/>
        </p:nvSpPr>
        <p:spPr>
          <a:xfrm>
            <a:off x="2627168" y="1670864"/>
            <a:ext cx="184328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>
                <a:solidFill>
                  <a:srgbClr val="0070C0"/>
                </a:solidFill>
                <a:cs typeface="+mn-ea"/>
                <a:sym typeface="+mn-lt"/>
              </a:rPr>
              <a:t>U</a:t>
            </a:r>
            <a:r>
              <a:rPr lang="en-US" altLang="zh-CN" sz="2400" kern="0">
                <a:solidFill>
                  <a:srgbClr val="0070C0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0070C0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>
                <a:solidFill>
                  <a:srgbClr val="0070C0"/>
                </a:solidFill>
                <a:cs typeface="+mn-ea"/>
                <a:sym typeface="+mn-lt"/>
              </a:rPr>
              <a:t>1</a:t>
            </a:r>
            <a:r>
              <a:rPr lang="en-US" altLang="zh-CN" sz="2400" kern="0">
                <a:solidFill>
                  <a:srgbClr val="0070C0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0070C0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>
                <a:solidFill>
                  <a:srgbClr val="0070C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ED80171-309B-4AF4-AB3F-512F4E183DDA}"/>
              </a:ext>
            </a:extLst>
          </p:cNvPr>
          <p:cNvSpPr txBox="1"/>
          <p:nvPr/>
        </p:nvSpPr>
        <p:spPr>
          <a:xfrm>
            <a:off x="8091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（四）串并联电路的电阻特点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93" grpId="0"/>
      <p:bldP spid="42015" grpId="0"/>
      <p:bldP spid="420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/>
          <p:nvPr/>
        </p:nvSpPr>
        <p:spPr>
          <a:xfrm>
            <a:off x="660400" y="1285809"/>
            <a:ext cx="582422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【规律总结】串、并联电路特点</a:t>
            </a:r>
          </a:p>
        </p:txBody>
      </p:sp>
      <p:sp>
        <p:nvSpPr>
          <p:cNvPr id="44035" name="Text Box 3"/>
          <p:cNvSpPr txBox="1"/>
          <p:nvPr/>
        </p:nvSpPr>
        <p:spPr>
          <a:xfrm>
            <a:off x="2050958" y="2360166"/>
            <a:ext cx="236903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 dirty="0">
                <a:cs typeface="+mn-ea"/>
                <a:sym typeface="+mn-lt"/>
              </a:rPr>
              <a:t>1.</a:t>
            </a:r>
            <a:r>
              <a:rPr lang="zh-CN" altLang="en-US" sz="2400" b="1" kern="0" dirty="0">
                <a:cs typeface="+mn-ea"/>
                <a:sym typeface="+mn-lt"/>
              </a:rPr>
              <a:t>串联电路</a:t>
            </a:r>
          </a:p>
        </p:txBody>
      </p:sp>
      <p:graphicFrame>
        <p:nvGraphicFramePr>
          <p:cNvPr id="596996" name="Object 4"/>
          <p:cNvGraphicFramePr/>
          <p:nvPr>
            <p:extLst>
              <p:ext uri="{D42A27DB-BD31-4B8C-83A1-F6EECF244321}">
                <p14:modId xmlns:p14="http://schemas.microsoft.com/office/powerpoint/2010/main" val="3584678911"/>
              </p:ext>
            </p:extLst>
          </p:nvPr>
        </p:nvGraphicFramePr>
        <p:xfrm>
          <a:off x="2030160" y="5075530"/>
          <a:ext cx="2806737" cy="504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0000" imgH="228600" progId="Equation.DSMT4">
                  <p:embed/>
                </p:oleObj>
              </mc:Choice>
              <mc:Fallback>
                <p:oleObj r:id="rId3" imgW="1270000" imgH="228600" progId="Equation.DSMT4">
                  <p:embed/>
                  <p:pic>
                    <p:nvPicPr>
                      <p:cNvPr id="596996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0160" y="5075530"/>
                        <a:ext cx="2806737" cy="5048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997" name="Object 5"/>
          <p:cNvGraphicFramePr/>
          <p:nvPr>
            <p:extLst>
              <p:ext uri="{D42A27DB-BD31-4B8C-83A1-F6EECF244321}">
                <p14:modId xmlns:p14="http://schemas.microsoft.com/office/powerpoint/2010/main" val="263879906"/>
              </p:ext>
            </p:extLst>
          </p:nvPr>
        </p:nvGraphicFramePr>
        <p:xfrm>
          <a:off x="7436498" y="4731347"/>
          <a:ext cx="2706656" cy="846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383665" imgH="431800" progId="Equation.DSMT4">
                  <p:embed/>
                </p:oleObj>
              </mc:Choice>
              <mc:Fallback>
                <p:oleObj r:id="rId5" imgW="1383665" imgH="431800" progId="Equation.DSMT4">
                  <p:embed/>
                  <p:pic>
                    <p:nvPicPr>
                      <p:cNvPr id="596997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36498" y="4731347"/>
                        <a:ext cx="2706656" cy="84689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6"/>
          <p:cNvSpPr txBox="1"/>
          <p:nvPr/>
        </p:nvSpPr>
        <p:spPr>
          <a:xfrm>
            <a:off x="7465159" y="2360165"/>
            <a:ext cx="217900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 dirty="0">
                <a:cs typeface="+mn-ea"/>
                <a:sym typeface="+mn-lt"/>
              </a:rPr>
              <a:t>2.</a:t>
            </a:r>
            <a:r>
              <a:rPr lang="zh-CN" altLang="en-US" sz="2400" b="1" kern="0" dirty="0">
                <a:cs typeface="+mn-ea"/>
                <a:sym typeface="+mn-lt"/>
              </a:rPr>
              <a:t>并联电路</a:t>
            </a:r>
          </a:p>
        </p:txBody>
      </p:sp>
      <p:graphicFrame>
        <p:nvGraphicFramePr>
          <p:cNvPr id="596999" name="Object 7"/>
          <p:cNvGraphicFramePr/>
          <p:nvPr>
            <p:extLst>
              <p:ext uri="{D42A27DB-BD31-4B8C-83A1-F6EECF244321}">
                <p14:modId xmlns:p14="http://schemas.microsoft.com/office/powerpoint/2010/main" val="867487919"/>
              </p:ext>
            </p:extLst>
          </p:nvPr>
        </p:nvGraphicFramePr>
        <p:xfrm>
          <a:off x="2048846" y="3567804"/>
          <a:ext cx="2664849" cy="50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206500" imgH="228600" progId="Equation.DSMT4">
                  <p:embed/>
                </p:oleObj>
              </mc:Choice>
              <mc:Fallback>
                <p:oleObj r:id="rId7" imgW="1206500" imgH="228600" progId="Equation.DSMT4">
                  <p:embed/>
                  <p:pic>
                    <p:nvPicPr>
                      <p:cNvPr id="596999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8846" y="3567804"/>
                        <a:ext cx="2664849" cy="5067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00" name="Object 8"/>
          <p:cNvGraphicFramePr/>
          <p:nvPr>
            <p:extLst>
              <p:ext uri="{D42A27DB-BD31-4B8C-83A1-F6EECF244321}">
                <p14:modId xmlns:p14="http://schemas.microsoft.com/office/powerpoint/2010/main" val="2285391512"/>
              </p:ext>
            </p:extLst>
          </p:nvPr>
        </p:nvGraphicFramePr>
        <p:xfrm>
          <a:off x="2028100" y="4357853"/>
          <a:ext cx="2888451" cy="495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333500" imgH="228600" progId="Equation.DSMT4">
                  <p:embed/>
                </p:oleObj>
              </mc:Choice>
              <mc:Fallback>
                <p:oleObj r:id="rId9" imgW="1333500" imgH="228600" progId="Equation.DSMT4">
                  <p:embed/>
                  <p:pic>
                    <p:nvPicPr>
                      <p:cNvPr id="597000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28100" y="4357853"/>
                        <a:ext cx="2888451" cy="49597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01" name="Object 9"/>
          <p:cNvGraphicFramePr/>
          <p:nvPr>
            <p:extLst>
              <p:ext uri="{D42A27DB-BD31-4B8C-83A1-F6EECF244321}">
                <p14:modId xmlns:p14="http://schemas.microsoft.com/office/powerpoint/2010/main" val="2378606555"/>
              </p:ext>
            </p:extLst>
          </p:nvPr>
        </p:nvGraphicFramePr>
        <p:xfrm>
          <a:off x="7491765" y="3239458"/>
          <a:ext cx="2553365" cy="50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1155700" imgH="228600" progId="Equation.DSMT4">
                  <p:embed/>
                </p:oleObj>
              </mc:Choice>
              <mc:Fallback>
                <p:oleObj r:id="rId11" imgW="1155700" imgH="228600" progId="Equation.DSMT4">
                  <p:embed/>
                  <p:pic>
                    <p:nvPicPr>
                      <p:cNvPr id="597001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91765" y="3239458"/>
                        <a:ext cx="2553365" cy="5067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02" name="Object 10"/>
          <p:cNvGraphicFramePr/>
          <p:nvPr>
            <p:extLst>
              <p:ext uri="{D42A27DB-BD31-4B8C-83A1-F6EECF244321}">
                <p14:modId xmlns:p14="http://schemas.microsoft.com/office/powerpoint/2010/main" val="3953516910"/>
              </p:ext>
            </p:extLst>
          </p:nvPr>
        </p:nvGraphicFramePr>
        <p:xfrm>
          <a:off x="7465159" y="4012402"/>
          <a:ext cx="2999301" cy="495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1384300" imgH="228600" progId="Equation.DSMT4">
                  <p:embed/>
                </p:oleObj>
              </mc:Choice>
              <mc:Fallback>
                <p:oleObj r:id="rId13" imgW="1384300" imgH="228600" progId="Equation.DSMT4">
                  <p:embed/>
                  <p:pic>
                    <p:nvPicPr>
                      <p:cNvPr id="597002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65159" y="4012402"/>
                        <a:ext cx="2999301" cy="4953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003" name="AutoShape 11"/>
          <p:cNvSpPr/>
          <p:nvPr/>
        </p:nvSpPr>
        <p:spPr>
          <a:xfrm>
            <a:off x="1668627" y="3683405"/>
            <a:ext cx="269208" cy="1703932"/>
          </a:xfrm>
          <a:prstGeom prst="leftBrace">
            <a:avLst>
              <a:gd name="adj1" fmla="val 52686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97004" name="AutoShape 12"/>
          <p:cNvSpPr/>
          <p:nvPr/>
        </p:nvSpPr>
        <p:spPr>
          <a:xfrm>
            <a:off x="7102520" y="3410484"/>
            <a:ext cx="269208" cy="1974724"/>
          </a:xfrm>
          <a:prstGeom prst="leftBrace">
            <a:avLst>
              <a:gd name="adj1" fmla="val 61059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/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DE7DAAC-CD37-49B0-9C45-0A6FFDE7426F}"/>
              </a:ext>
            </a:extLst>
          </p:cNvPr>
          <p:cNvSpPr txBox="1"/>
          <p:nvPr/>
        </p:nvSpPr>
        <p:spPr>
          <a:xfrm>
            <a:off x="8091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（四）串并联电路的电阻特点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9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8" grpId="0"/>
      <p:bldP spid="597003" grpId="0" bldLvl="0" animBg="1"/>
      <p:bldP spid="59700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7"/>
          <p:cNvSpPr txBox="1"/>
          <p:nvPr/>
        </p:nvSpPr>
        <p:spPr>
          <a:xfrm>
            <a:off x="660400" y="1251125"/>
            <a:ext cx="873186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 eaLnBrk="0" hangingPunct="0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根据串、并联电路中电阻的关系讨论下列问题</a:t>
            </a:r>
          </a:p>
        </p:txBody>
      </p:sp>
      <p:sp>
        <p:nvSpPr>
          <p:cNvPr id="13" name="Text Box 8"/>
          <p:cNvSpPr txBox="1"/>
          <p:nvPr/>
        </p:nvSpPr>
        <p:spPr>
          <a:xfrm>
            <a:off x="660400" y="2993425"/>
            <a:ext cx="869039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zh-CN" sz="2400" kern="0" dirty="0">
                <a:cs typeface="+mn-ea"/>
                <a:sym typeface="+mn-lt"/>
              </a:rPr>
              <a:t>②</a:t>
            </a:r>
            <a:r>
              <a:rPr lang="zh-CN" altLang="zh-CN" sz="2400" i="1" kern="0" dirty="0">
                <a:cs typeface="+mn-ea"/>
                <a:sym typeface="+mn-lt"/>
              </a:rPr>
              <a:t>n</a:t>
            </a:r>
            <a:r>
              <a:rPr lang="zh-CN" altLang="en-US" sz="2400" kern="0" dirty="0">
                <a:cs typeface="+mn-ea"/>
                <a:sym typeface="+mn-lt"/>
              </a:rPr>
              <a:t>个相同电阻</a:t>
            </a:r>
            <a:r>
              <a:rPr lang="zh-CN" altLang="zh-CN" sz="2400" kern="0" dirty="0">
                <a:cs typeface="+mn-ea"/>
                <a:sym typeface="+mn-lt"/>
              </a:rPr>
              <a:t>(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zh-CN" sz="2400" kern="0" dirty="0">
                <a:cs typeface="+mn-ea"/>
                <a:sym typeface="+mn-lt"/>
              </a:rPr>
              <a:t>)</a:t>
            </a:r>
            <a:r>
              <a:rPr lang="zh-CN" altLang="en-US" sz="2400" kern="0" dirty="0">
                <a:cs typeface="+mn-ea"/>
                <a:sym typeface="+mn-lt"/>
              </a:rPr>
              <a:t>串联或并联，其总电阻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dirty="0">
                <a:cs typeface="+mn-ea"/>
                <a:sym typeface="+mn-lt"/>
              </a:rPr>
              <a:t>=</a:t>
            </a:r>
            <a:r>
              <a:rPr lang="zh-CN" altLang="en-US" sz="2400" kern="0" dirty="0">
                <a:cs typeface="+mn-ea"/>
                <a:sym typeface="+mn-lt"/>
              </a:rPr>
              <a:t>？</a:t>
            </a:r>
          </a:p>
        </p:txBody>
      </p:sp>
      <p:sp>
        <p:nvSpPr>
          <p:cNvPr id="14" name="Text Box 9"/>
          <p:cNvSpPr txBox="1"/>
          <p:nvPr/>
        </p:nvSpPr>
        <p:spPr>
          <a:xfrm>
            <a:off x="660400" y="3864575"/>
            <a:ext cx="915383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zh-CN" sz="2400" kern="0" dirty="0">
                <a:cs typeface="+mn-ea"/>
                <a:sym typeface="+mn-lt"/>
              </a:rPr>
              <a:t>③</a:t>
            </a:r>
            <a:r>
              <a:rPr lang="zh-CN" altLang="en-US" sz="2400" kern="0" dirty="0">
                <a:cs typeface="+mn-ea"/>
                <a:sym typeface="+mn-lt"/>
              </a:rPr>
              <a:t>不同阻值的电阻串联，总电阻与其中最大电阻有何关系？ </a:t>
            </a:r>
          </a:p>
        </p:txBody>
      </p:sp>
      <p:sp>
        <p:nvSpPr>
          <p:cNvPr id="15" name="Text Box 10"/>
          <p:cNvSpPr txBox="1"/>
          <p:nvPr/>
        </p:nvSpPr>
        <p:spPr>
          <a:xfrm>
            <a:off x="660400" y="4735725"/>
            <a:ext cx="918667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zh-CN" sz="2400" kern="0" dirty="0">
                <a:cs typeface="+mn-ea"/>
                <a:sym typeface="+mn-lt"/>
              </a:rPr>
              <a:t>④</a:t>
            </a:r>
            <a:r>
              <a:rPr lang="zh-CN" altLang="en-US" sz="2400" kern="0" dirty="0">
                <a:cs typeface="+mn-ea"/>
                <a:sym typeface="+mn-lt"/>
              </a:rPr>
              <a:t>不同阻值的电阻并联，总电阻与其中最小电阻有何关系？ </a:t>
            </a:r>
          </a:p>
        </p:txBody>
      </p:sp>
      <p:sp>
        <p:nvSpPr>
          <p:cNvPr id="16" name="Text Box 11"/>
          <p:cNvSpPr txBox="1"/>
          <p:nvPr/>
        </p:nvSpPr>
        <p:spPr>
          <a:xfrm>
            <a:off x="660400" y="5606875"/>
            <a:ext cx="950232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zh-CN" sz="2400" kern="0" dirty="0">
                <a:cs typeface="+mn-ea"/>
                <a:sym typeface="+mn-lt"/>
              </a:rPr>
              <a:t>⑤</a:t>
            </a:r>
            <a:r>
              <a:rPr lang="zh-CN" altLang="en-US" sz="2400" kern="0" dirty="0">
                <a:cs typeface="+mn-ea"/>
                <a:sym typeface="+mn-lt"/>
              </a:rPr>
              <a:t>并联电路中</a:t>
            </a:r>
            <a:r>
              <a:rPr lang="zh-CN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某一电阻增大</a:t>
            </a:r>
            <a:r>
              <a:rPr lang="zh-CN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总电阻如何变？</a:t>
            </a:r>
          </a:p>
        </p:txBody>
      </p:sp>
      <p:sp>
        <p:nvSpPr>
          <p:cNvPr id="718855" name="Text Box 12"/>
          <p:cNvSpPr txBox="1"/>
          <p:nvPr/>
        </p:nvSpPr>
        <p:spPr>
          <a:xfrm>
            <a:off x="660400" y="2122275"/>
            <a:ext cx="444463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zh-CN" sz="2400" kern="0" dirty="0">
                <a:cs typeface="+mn-ea"/>
                <a:sym typeface="+mn-lt"/>
              </a:rPr>
              <a:t>①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和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并联后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dirty="0">
                <a:cs typeface="+mn-ea"/>
                <a:sym typeface="+mn-lt"/>
              </a:rPr>
              <a:t>=</a:t>
            </a:r>
            <a:r>
              <a:rPr lang="zh-CN" altLang="en-US" sz="2400" kern="0" dirty="0">
                <a:cs typeface="+mn-ea"/>
                <a:sym typeface="+mn-lt"/>
              </a:rPr>
              <a:t>？</a:t>
            </a:r>
          </a:p>
        </p:txBody>
      </p:sp>
      <p:sp>
        <p:nvSpPr>
          <p:cNvPr id="18" name="Text Box 13"/>
          <p:cNvSpPr txBox="1"/>
          <p:nvPr/>
        </p:nvSpPr>
        <p:spPr>
          <a:xfrm>
            <a:off x="3650634" y="2122274"/>
            <a:ext cx="402229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zh-CN" sz="2400" kern="0" dirty="0">
                <a:cs typeface="+mn-ea"/>
                <a:sym typeface="+mn-lt"/>
              </a:rPr>
              <a:t>(</a:t>
            </a:r>
            <a:r>
              <a:rPr lang="zh-CN" altLang="en-US" sz="2400" kern="0" dirty="0">
                <a:cs typeface="+mn-ea"/>
                <a:sym typeface="+mn-lt"/>
              </a:rPr>
              <a:t>若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远大于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，</a:t>
            </a:r>
            <a:r>
              <a:rPr lang="zh-CN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dirty="0">
                <a:cs typeface="+mn-ea"/>
                <a:sym typeface="+mn-lt"/>
              </a:rPr>
              <a:t>=</a:t>
            </a:r>
            <a:r>
              <a:rPr lang="zh-CN" altLang="en-US" sz="2400" kern="0" dirty="0">
                <a:cs typeface="+mn-ea"/>
                <a:sym typeface="+mn-lt"/>
              </a:rPr>
              <a:t>？</a:t>
            </a:r>
            <a:r>
              <a:rPr lang="zh-CN" altLang="zh-CN" sz="2400" kern="0" dirty="0">
                <a:cs typeface="+mn-ea"/>
                <a:sym typeface="+mn-lt"/>
              </a:rPr>
              <a:t>)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5358E09-E092-4272-A2C2-5055DFE31252}"/>
              </a:ext>
            </a:extLst>
          </p:cNvPr>
          <p:cNvSpPr txBox="1"/>
          <p:nvPr/>
        </p:nvSpPr>
        <p:spPr>
          <a:xfrm>
            <a:off x="8091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（四）串并联电路的电阻特点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71885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719873"/>
          <p:cNvSpPr txBox="1"/>
          <p:nvPr/>
        </p:nvSpPr>
        <p:spPr>
          <a:xfrm>
            <a:off x="725944" y="1160448"/>
            <a:ext cx="10792955" cy="2931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en-US" altLang="zh-CN" sz="2400" kern="0" dirty="0">
                <a:cs typeface="+mn-ea"/>
                <a:sym typeface="+mn-lt"/>
              </a:rPr>
              <a:t>【</a:t>
            </a:r>
            <a:r>
              <a:rPr lang="zh-CN" altLang="en-US" sz="2400" kern="0" dirty="0">
                <a:cs typeface="+mn-ea"/>
                <a:sym typeface="+mn-lt"/>
              </a:rPr>
              <a:t>例</a:t>
            </a:r>
            <a:r>
              <a:rPr lang="en-US" altLang="zh-CN" sz="2400" kern="0" dirty="0">
                <a:cs typeface="+mn-ea"/>
                <a:sym typeface="+mn-lt"/>
              </a:rPr>
              <a:t>1】.</a:t>
            </a:r>
            <a:r>
              <a:rPr lang="zh-CN" altLang="en-US" sz="2400" kern="0" dirty="0">
                <a:cs typeface="+mn-ea"/>
                <a:sym typeface="+mn-lt"/>
              </a:rPr>
              <a:t>（多选）如图所示是将滑动变阻器作为分压器用的电路，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cs typeface="+mn-ea"/>
                <a:sym typeface="+mn-lt"/>
              </a:rPr>
              <a:t>B</a:t>
            </a:r>
            <a:r>
              <a:rPr lang="zh-CN" altLang="en-US" sz="2400" kern="0" dirty="0">
                <a:cs typeface="+mn-ea"/>
                <a:sym typeface="+mn-lt"/>
              </a:rPr>
              <a:t>为分压器的滑片放在变阻器的中央，下列判断哪些正确</a:t>
            </a:r>
            <a:r>
              <a:rPr lang="en-US" altLang="zh-CN" sz="2400" kern="0" dirty="0">
                <a:cs typeface="+mn-ea"/>
                <a:sym typeface="+mn-lt"/>
              </a:rPr>
              <a:t>(         )</a:t>
            </a:r>
          </a:p>
          <a:p>
            <a:pPr defTabSz="1219170">
              <a:lnSpc>
                <a:spcPct val="130000"/>
              </a:lnSpc>
            </a:pPr>
            <a:r>
              <a:rPr lang="en-US" altLang="zh-CN" sz="2400" kern="0" dirty="0">
                <a:cs typeface="+mn-ea"/>
                <a:sym typeface="+mn-lt"/>
              </a:rPr>
              <a:t>A.</a:t>
            </a:r>
            <a:r>
              <a:rPr lang="zh-CN" altLang="en-US" sz="2400" kern="0" dirty="0">
                <a:cs typeface="+mn-ea"/>
                <a:sym typeface="+mn-lt"/>
              </a:rPr>
              <a:t>空载时输出电压为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i="1" kern="0" baseline="-25000" dirty="0">
                <a:cs typeface="+mn-ea"/>
                <a:sym typeface="+mn-lt"/>
              </a:rPr>
              <a:t>AB</a:t>
            </a:r>
            <a:r>
              <a:rPr lang="en-US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i="1" kern="0" baseline="-25000" dirty="0">
                <a:cs typeface="+mn-ea"/>
                <a:sym typeface="+mn-lt"/>
              </a:rPr>
              <a:t>CD</a:t>
            </a:r>
            <a:r>
              <a:rPr lang="en-US" altLang="zh-CN" sz="2400" kern="0" dirty="0">
                <a:cs typeface="+mn-ea"/>
                <a:sym typeface="+mn-lt"/>
              </a:rPr>
              <a:t>/</a:t>
            </a:r>
            <a:r>
              <a:rPr lang="en-US" altLang="zh-CN" sz="2400" i="1" kern="0" dirty="0">
                <a:cs typeface="+mn-ea"/>
                <a:sym typeface="+mn-lt"/>
              </a:rPr>
              <a:t>2</a:t>
            </a:r>
            <a:endParaRPr lang="en-US" altLang="zh-CN" sz="2400" i="1" kern="0" baseline="-25000" dirty="0">
              <a:cs typeface="+mn-ea"/>
              <a:sym typeface="+mn-lt"/>
            </a:endParaRPr>
          </a:p>
          <a:p>
            <a:pPr defTabSz="1219170">
              <a:lnSpc>
                <a:spcPct val="130000"/>
              </a:lnSpc>
            </a:pPr>
            <a:r>
              <a:rPr lang="en-US" altLang="zh-CN" sz="2400" kern="0" dirty="0">
                <a:cs typeface="+mn-ea"/>
                <a:sym typeface="+mn-lt"/>
              </a:rPr>
              <a:t>B.</a:t>
            </a:r>
            <a:r>
              <a:rPr lang="zh-CN" altLang="en-US" sz="2400" kern="0" dirty="0">
                <a:cs typeface="+mn-ea"/>
                <a:sym typeface="+mn-lt"/>
              </a:rPr>
              <a:t>当接上负载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zh-CN" altLang="en-US" sz="2400" kern="0" dirty="0">
                <a:cs typeface="+mn-ea"/>
                <a:sym typeface="+mn-lt"/>
              </a:rPr>
              <a:t>时</a:t>
            </a:r>
            <a:r>
              <a:rPr lang="en-US" altLang="zh-CN" sz="2400" kern="0" dirty="0">
                <a:cs typeface="+mn-ea"/>
                <a:sym typeface="+mn-lt"/>
              </a:rPr>
              <a:t>,</a:t>
            </a:r>
            <a:r>
              <a:rPr lang="zh-CN" altLang="en-US" sz="2400" kern="0" dirty="0">
                <a:cs typeface="+mn-ea"/>
                <a:sym typeface="+mn-lt"/>
              </a:rPr>
              <a:t>输出电压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i="1" kern="0" baseline="-25000" dirty="0">
                <a:cs typeface="+mn-ea"/>
                <a:sym typeface="+mn-lt"/>
              </a:rPr>
              <a:t>AB</a:t>
            </a:r>
            <a:r>
              <a:rPr lang="en-US" altLang="zh-CN" sz="2400" i="1" kern="0" dirty="0">
                <a:cs typeface="+mn-ea"/>
                <a:sym typeface="+mn-lt"/>
              </a:rPr>
              <a:t>&gt;U</a:t>
            </a:r>
            <a:r>
              <a:rPr lang="en-US" altLang="zh-CN" sz="2400" i="1" kern="0" baseline="-25000" dirty="0">
                <a:cs typeface="+mn-ea"/>
                <a:sym typeface="+mn-lt"/>
              </a:rPr>
              <a:t>CD</a:t>
            </a:r>
            <a:r>
              <a:rPr lang="en-US" altLang="zh-CN" sz="2400" kern="0" dirty="0">
                <a:cs typeface="+mn-ea"/>
                <a:sym typeface="+mn-lt"/>
              </a:rPr>
              <a:t>/</a:t>
            </a:r>
            <a:r>
              <a:rPr lang="en-US" altLang="zh-CN" sz="2400" i="1" kern="0" dirty="0">
                <a:cs typeface="+mn-ea"/>
                <a:sym typeface="+mn-lt"/>
              </a:rPr>
              <a:t>2</a:t>
            </a:r>
          </a:p>
          <a:p>
            <a:pPr defTabSz="1219170">
              <a:lnSpc>
                <a:spcPct val="130000"/>
              </a:lnSpc>
            </a:pPr>
            <a:r>
              <a:rPr lang="en-US" altLang="zh-CN" sz="2400" kern="0" dirty="0">
                <a:cs typeface="+mn-ea"/>
                <a:sym typeface="+mn-lt"/>
              </a:rPr>
              <a:t>C.</a:t>
            </a:r>
            <a:r>
              <a:rPr lang="zh-CN" altLang="en-US" sz="2400" kern="0" dirty="0">
                <a:cs typeface="+mn-ea"/>
                <a:sym typeface="+mn-lt"/>
              </a:rPr>
              <a:t>负载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zh-CN" altLang="en-US" sz="2400" kern="0" dirty="0">
                <a:cs typeface="+mn-ea"/>
                <a:sym typeface="+mn-lt"/>
              </a:rPr>
              <a:t>越大，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i="1" kern="0" baseline="-25000" dirty="0">
                <a:cs typeface="+mn-ea"/>
                <a:sym typeface="+mn-lt"/>
              </a:rPr>
              <a:t>AB</a:t>
            </a:r>
            <a:r>
              <a:rPr lang="zh-CN" altLang="en-US" sz="2400" kern="0" dirty="0">
                <a:cs typeface="+mn-ea"/>
                <a:sym typeface="+mn-lt"/>
              </a:rPr>
              <a:t>越接近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i="1" kern="0" baseline="-25000" dirty="0">
                <a:cs typeface="+mn-ea"/>
                <a:sym typeface="+mn-lt"/>
              </a:rPr>
              <a:t>CD</a:t>
            </a:r>
            <a:r>
              <a:rPr lang="en-US" altLang="zh-CN" sz="2400" kern="0" dirty="0">
                <a:cs typeface="+mn-ea"/>
                <a:sym typeface="+mn-lt"/>
              </a:rPr>
              <a:t>/2</a:t>
            </a:r>
          </a:p>
          <a:p>
            <a:pPr defTabSz="1219170">
              <a:lnSpc>
                <a:spcPct val="130000"/>
              </a:lnSpc>
            </a:pPr>
            <a:r>
              <a:rPr lang="en-US" altLang="zh-CN" sz="2400" kern="0" dirty="0">
                <a:cs typeface="+mn-ea"/>
                <a:sym typeface="+mn-lt"/>
              </a:rPr>
              <a:t>D.</a:t>
            </a:r>
            <a:r>
              <a:rPr lang="zh-CN" altLang="en-US" sz="2400" kern="0" dirty="0">
                <a:cs typeface="+mn-ea"/>
                <a:sym typeface="+mn-lt"/>
              </a:rPr>
              <a:t>负载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zh-CN" altLang="en-US" sz="2400" kern="0" dirty="0">
                <a:cs typeface="+mn-ea"/>
                <a:sym typeface="+mn-lt"/>
              </a:rPr>
              <a:t>越小，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i="1" kern="0" baseline="-25000" dirty="0">
                <a:cs typeface="+mn-ea"/>
                <a:sym typeface="+mn-lt"/>
              </a:rPr>
              <a:t>AB</a:t>
            </a:r>
            <a:r>
              <a:rPr lang="zh-CN" altLang="en-US" sz="2400" kern="0" dirty="0">
                <a:cs typeface="+mn-ea"/>
                <a:sym typeface="+mn-lt"/>
              </a:rPr>
              <a:t>越接近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i="1" kern="0" baseline="-25000" dirty="0">
                <a:cs typeface="+mn-ea"/>
                <a:sym typeface="+mn-lt"/>
              </a:rPr>
              <a:t>CD</a:t>
            </a:r>
            <a:r>
              <a:rPr lang="en-US" altLang="zh-CN" sz="2400" kern="0" dirty="0">
                <a:cs typeface="+mn-ea"/>
                <a:sym typeface="+mn-lt"/>
              </a:rPr>
              <a:t>/2</a:t>
            </a:r>
          </a:p>
        </p:txBody>
      </p:sp>
      <p:grpSp>
        <p:nvGrpSpPr>
          <p:cNvPr id="719875" name="组合 719874"/>
          <p:cNvGrpSpPr/>
          <p:nvPr/>
        </p:nvGrpSpPr>
        <p:grpSpPr>
          <a:xfrm>
            <a:off x="5361980" y="4322737"/>
            <a:ext cx="1990561" cy="1912963"/>
            <a:chOff x="4059" y="2882"/>
            <a:chExt cx="1257" cy="1208"/>
          </a:xfrm>
        </p:grpSpPr>
        <p:sp>
          <p:nvSpPr>
            <p:cNvPr id="22531" name="直接连接符 719875"/>
            <p:cNvSpPr/>
            <p:nvPr/>
          </p:nvSpPr>
          <p:spPr>
            <a:xfrm flipV="1">
              <a:off x="4150" y="3109"/>
              <a:ext cx="635" cy="4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32" name="直接连接符 719876"/>
            <p:cNvSpPr/>
            <p:nvPr/>
          </p:nvSpPr>
          <p:spPr>
            <a:xfrm>
              <a:off x="4785" y="3109"/>
              <a:ext cx="0" cy="91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33" name="矩形 719877"/>
            <p:cNvSpPr/>
            <p:nvPr/>
          </p:nvSpPr>
          <p:spPr>
            <a:xfrm rot="5400000" flipH="1">
              <a:off x="4624" y="3492"/>
              <a:ext cx="318" cy="89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defTabSz="1219170"/>
              <a:endParaRPr lang="zh-CN" altLang="en-US" sz="1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2534" name="直接连接符 719878"/>
            <p:cNvSpPr/>
            <p:nvPr/>
          </p:nvSpPr>
          <p:spPr>
            <a:xfrm rot="-5400000" flipH="1">
              <a:off x="5008" y="3334"/>
              <a:ext cx="1" cy="362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stealth" w="med" len="lg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35" name="直接连接符 719879"/>
            <p:cNvSpPr/>
            <p:nvPr/>
          </p:nvSpPr>
          <p:spPr>
            <a:xfrm>
              <a:off x="4150" y="4020"/>
              <a:ext cx="1043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36" name="直接连接符 719880"/>
            <p:cNvSpPr/>
            <p:nvPr/>
          </p:nvSpPr>
          <p:spPr>
            <a:xfrm>
              <a:off x="5193" y="3521"/>
              <a:ext cx="0" cy="49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37" name="直接连接符 719881"/>
            <p:cNvSpPr/>
            <p:nvPr/>
          </p:nvSpPr>
          <p:spPr>
            <a:xfrm>
              <a:off x="4149" y="3109"/>
              <a:ext cx="0" cy="45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38" name="直接连接符 719882"/>
            <p:cNvSpPr/>
            <p:nvPr/>
          </p:nvSpPr>
          <p:spPr>
            <a:xfrm>
              <a:off x="4149" y="3608"/>
              <a:ext cx="0" cy="4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39" name="直接连接符 719883"/>
            <p:cNvSpPr/>
            <p:nvPr/>
          </p:nvSpPr>
          <p:spPr>
            <a:xfrm>
              <a:off x="4059" y="3562"/>
              <a:ext cx="18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40" name="直接连接符 719884"/>
            <p:cNvSpPr/>
            <p:nvPr/>
          </p:nvSpPr>
          <p:spPr>
            <a:xfrm>
              <a:off x="4105" y="3607"/>
              <a:ext cx="91" cy="0"/>
            </a:xfrm>
            <a:prstGeom prst="line">
              <a:avLst/>
            </a:prstGeom>
            <a:ln w="635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41" name="文本框 719885"/>
            <p:cNvSpPr txBox="1"/>
            <p:nvPr/>
          </p:nvSpPr>
          <p:spPr>
            <a:xfrm>
              <a:off x="4785" y="2882"/>
              <a:ext cx="124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22542" name="矩形 719886"/>
            <p:cNvSpPr/>
            <p:nvPr/>
          </p:nvSpPr>
          <p:spPr>
            <a:xfrm rot="5400000" flipH="1">
              <a:off x="5031" y="3719"/>
              <a:ext cx="318" cy="89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defTabSz="1219170"/>
              <a:endParaRPr lang="zh-CN" altLang="en-US" sz="1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2543" name="文本框 719887"/>
            <p:cNvSpPr txBox="1"/>
            <p:nvPr/>
          </p:nvSpPr>
          <p:spPr>
            <a:xfrm>
              <a:off x="5193" y="3245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2544" name="文本框 719888"/>
            <p:cNvSpPr txBox="1"/>
            <p:nvPr/>
          </p:nvSpPr>
          <p:spPr>
            <a:xfrm>
              <a:off x="4830" y="3245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22545" name="文本框 719889"/>
            <p:cNvSpPr txBox="1"/>
            <p:nvPr/>
          </p:nvSpPr>
          <p:spPr>
            <a:xfrm>
              <a:off x="5193" y="3970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2546" name="文本框 719890"/>
            <p:cNvSpPr txBox="1"/>
            <p:nvPr/>
          </p:nvSpPr>
          <p:spPr>
            <a:xfrm>
              <a:off x="4694" y="4019"/>
              <a:ext cx="125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719892" name="文本框 719891"/>
          <p:cNvSpPr txBox="1"/>
          <p:nvPr/>
        </p:nvSpPr>
        <p:spPr>
          <a:xfrm>
            <a:off x="7352541" y="1674222"/>
            <a:ext cx="1089503" cy="5221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altLang="zh-CN" sz="2793" kern="0" noProof="1">
                <a:solidFill>
                  <a:srgbClr val="FF3300"/>
                </a:solidFill>
                <a:cs typeface="+mn-ea"/>
                <a:sym typeface="+mn-lt"/>
              </a:rPr>
              <a:t>AC</a:t>
            </a:r>
          </a:p>
        </p:txBody>
      </p:sp>
      <p:grpSp>
        <p:nvGrpSpPr>
          <p:cNvPr id="22548" name="组合 719892"/>
          <p:cNvGrpSpPr/>
          <p:nvPr/>
        </p:nvGrpSpPr>
        <p:grpSpPr>
          <a:xfrm>
            <a:off x="8163335" y="4312442"/>
            <a:ext cx="1990561" cy="1867041"/>
            <a:chOff x="1610" y="2977"/>
            <a:chExt cx="1257" cy="1179"/>
          </a:xfrm>
        </p:grpSpPr>
        <p:grpSp>
          <p:nvGrpSpPr>
            <p:cNvPr id="22549" name="组合 719893"/>
            <p:cNvGrpSpPr/>
            <p:nvPr/>
          </p:nvGrpSpPr>
          <p:grpSpPr>
            <a:xfrm>
              <a:off x="2200" y="3339"/>
              <a:ext cx="136" cy="664"/>
              <a:chOff x="1746" y="3430"/>
              <a:chExt cx="226" cy="1361"/>
            </a:xfrm>
          </p:grpSpPr>
          <p:sp>
            <p:nvSpPr>
              <p:cNvPr id="22550" name="直接连接符 719894"/>
              <p:cNvSpPr/>
              <p:nvPr/>
            </p:nvSpPr>
            <p:spPr>
              <a:xfrm>
                <a:off x="1746" y="3567"/>
                <a:ext cx="226" cy="9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1" name="直接连接符 719895"/>
              <p:cNvSpPr/>
              <p:nvPr/>
            </p:nvSpPr>
            <p:spPr>
              <a:xfrm flipV="1">
                <a:off x="1746" y="3658"/>
                <a:ext cx="226" cy="9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2" name="直接连接符 719896"/>
              <p:cNvSpPr/>
              <p:nvPr/>
            </p:nvSpPr>
            <p:spPr>
              <a:xfrm>
                <a:off x="1746" y="3748"/>
                <a:ext cx="226" cy="9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3" name="直接连接符 719897"/>
              <p:cNvSpPr/>
              <p:nvPr/>
            </p:nvSpPr>
            <p:spPr>
              <a:xfrm flipV="1">
                <a:off x="1746" y="3839"/>
                <a:ext cx="226" cy="9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4" name="直接连接符 719898"/>
              <p:cNvSpPr/>
              <p:nvPr/>
            </p:nvSpPr>
            <p:spPr>
              <a:xfrm>
                <a:off x="1746" y="3929"/>
                <a:ext cx="226" cy="9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5" name="直接连接符 719899"/>
              <p:cNvSpPr/>
              <p:nvPr/>
            </p:nvSpPr>
            <p:spPr>
              <a:xfrm flipV="1">
                <a:off x="1746" y="4020"/>
                <a:ext cx="226" cy="9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6" name="直接连接符 719900"/>
              <p:cNvSpPr/>
              <p:nvPr/>
            </p:nvSpPr>
            <p:spPr>
              <a:xfrm>
                <a:off x="1837" y="3430"/>
                <a:ext cx="135" cy="46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7" name="直接连接符 719901"/>
              <p:cNvSpPr/>
              <p:nvPr/>
            </p:nvSpPr>
            <p:spPr>
              <a:xfrm flipV="1">
                <a:off x="1746" y="3476"/>
                <a:ext cx="226" cy="9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8" name="直接连接符 719902"/>
              <p:cNvSpPr/>
              <p:nvPr/>
            </p:nvSpPr>
            <p:spPr>
              <a:xfrm>
                <a:off x="1746" y="4293"/>
                <a:ext cx="226" cy="9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59" name="直接连接符 719903"/>
              <p:cNvSpPr/>
              <p:nvPr/>
            </p:nvSpPr>
            <p:spPr>
              <a:xfrm flipV="1">
                <a:off x="1746" y="4384"/>
                <a:ext cx="226" cy="9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60" name="直接连接符 719904"/>
              <p:cNvSpPr/>
              <p:nvPr/>
            </p:nvSpPr>
            <p:spPr>
              <a:xfrm>
                <a:off x="1746" y="4474"/>
                <a:ext cx="226" cy="9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61" name="直接连接符 719905"/>
              <p:cNvSpPr/>
              <p:nvPr/>
            </p:nvSpPr>
            <p:spPr>
              <a:xfrm flipV="1">
                <a:off x="1746" y="4565"/>
                <a:ext cx="226" cy="9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62" name="直接连接符 719906"/>
              <p:cNvSpPr/>
              <p:nvPr/>
            </p:nvSpPr>
            <p:spPr>
              <a:xfrm>
                <a:off x="1746" y="4655"/>
                <a:ext cx="226" cy="9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63" name="直接连接符 719907"/>
              <p:cNvSpPr/>
              <p:nvPr/>
            </p:nvSpPr>
            <p:spPr>
              <a:xfrm flipV="1">
                <a:off x="1837" y="4746"/>
                <a:ext cx="135" cy="45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64" name="直接连接符 719908"/>
              <p:cNvSpPr/>
              <p:nvPr/>
            </p:nvSpPr>
            <p:spPr>
              <a:xfrm>
                <a:off x="1746" y="4111"/>
                <a:ext cx="226" cy="9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565" name="直接连接符 719909"/>
              <p:cNvSpPr/>
              <p:nvPr/>
            </p:nvSpPr>
            <p:spPr>
              <a:xfrm flipV="1">
                <a:off x="1746" y="4202"/>
                <a:ext cx="226" cy="9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2566" name="直接连接符 719910"/>
            <p:cNvSpPr/>
            <p:nvPr/>
          </p:nvSpPr>
          <p:spPr>
            <a:xfrm>
              <a:off x="2245" y="4003"/>
              <a:ext cx="0" cy="15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67" name="直接连接符 719911"/>
            <p:cNvSpPr/>
            <p:nvPr/>
          </p:nvSpPr>
          <p:spPr>
            <a:xfrm>
              <a:off x="2245" y="3203"/>
              <a:ext cx="0" cy="15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oval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68" name="直接连接符 719912"/>
            <p:cNvSpPr/>
            <p:nvPr/>
          </p:nvSpPr>
          <p:spPr>
            <a:xfrm flipV="1">
              <a:off x="1701" y="3203"/>
              <a:ext cx="54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69" name="直接连接符 719913"/>
            <p:cNvSpPr/>
            <p:nvPr/>
          </p:nvSpPr>
          <p:spPr>
            <a:xfrm rot="-5400000" flipH="1">
              <a:off x="2537" y="3451"/>
              <a:ext cx="1" cy="4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stealth" w="med" len="lg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70" name="直接连接符 719914"/>
            <p:cNvSpPr/>
            <p:nvPr/>
          </p:nvSpPr>
          <p:spPr>
            <a:xfrm>
              <a:off x="1701" y="4156"/>
              <a:ext cx="1043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71" name="直接连接符 719915"/>
            <p:cNvSpPr/>
            <p:nvPr/>
          </p:nvSpPr>
          <p:spPr>
            <a:xfrm flipH="1">
              <a:off x="1700" y="3203"/>
              <a:ext cx="1" cy="495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72" name="直接连接符 719916"/>
            <p:cNvSpPr/>
            <p:nvPr/>
          </p:nvSpPr>
          <p:spPr>
            <a:xfrm>
              <a:off x="1700" y="3744"/>
              <a:ext cx="0" cy="4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73" name="直接连接符 719917"/>
            <p:cNvSpPr/>
            <p:nvPr/>
          </p:nvSpPr>
          <p:spPr>
            <a:xfrm>
              <a:off x="1610" y="3698"/>
              <a:ext cx="18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74" name="直接连接符 719918"/>
            <p:cNvSpPr/>
            <p:nvPr/>
          </p:nvSpPr>
          <p:spPr>
            <a:xfrm>
              <a:off x="1656" y="3743"/>
              <a:ext cx="91" cy="0"/>
            </a:xfrm>
            <a:prstGeom prst="line">
              <a:avLst/>
            </a:prstGeom>
            <a:ln w="635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75" name="文本框 719919"/>
            <p:cNvSpPr txBox="1"/>
            <p:nvPr/>
          </p:nvSpPr>
          <p:spPr>
            <a:xfrm>
              <a:off x="2200" y="2977"/>
              <a:ext cx="124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22576" name="文本框 719920"/>
            <p:cNvSpPr txBox="1"/>
            <p:nvPr/>
          </p:nvSpPr>
          <p:spPr>
            <a:xfrm>
              <a:off x="2668" y="3381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2577" name="文本框 719921"/>
            <p:cNvSpPr txBox="1"/>
            <p:nvPr/>
          </p:nvSpPr>
          <p:spPr>
            <a:xfrm>
              <a:off x="2441" y="3426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22578" name="文本框 719922"/>
            <p:cNvSpPr txBox="1"/>
            <p:nvPr/>
          </p:nvSpPr>
          <p:spPr>
            <a:xfrm>
              <a:off x="2744" y="4043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2579" name="文本框 719923"/>
            <p:cNvSpPr txBox="1"/>
            <p:nvPr/>
          </p:nvSpPr>
          <p:spPr>
            <a:xfrm>
              <a:off x="2109" y="4064"/>
              <a:ext cx="125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grpSp>
        <p:nvGrpSpPr>
          <p:cNvPr id="719925" name="组合 719924"/>
          <p:cNvGrpSpPr/>
          <p:nvPr/>
        </p:nvGrpSpPr>
        <p:grpSpPr>
          <a:xfrm>
            <a:off x="1873351" y="4419334"/>
            <a:ext cx="1990561" cy="1846454"/>
            <a:chOff x="2381" y="2969"/>
            <a:chExt cx="1257" cy="1166"/>
          </a:xfrm>
        </p:grpSpPr>
        <p:sp>
          <p:nvSpPr>
            <p:cNvPr id="22581" name="直接连接符 719925"/>
            <p:cNvSpPr/>
            <p:nvPr/>
          </p:nvSpPr>
          <p:spPr>
            <a:xfrm flipV="1">
              <a:off x="2472" y="3196"/>
              <a:ext cx="635" cy="4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82" name="直接连接符 719926"/>
            <p:cNvSpPr/>
            <p:nvPr/>
          </p:nvSpPr>
          <p:spPr>
            <a:xfrm>
              <a:off x="3107" y="3196"/>
              <a:ext cx="0" cy="91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83" name="矩形 719927"/>
            <p:cNvSpPr/>
            <p:nvPr/>
          </p:nvSpPr>
          <p:spPr>
            <a:xfrm rot="5400000" flipH="1">
              <a:off x="2946" y="3814"/>
              <a:ext cx="318" cy="89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defTabSz="1219170"/>
              <a:endParaRPr lang="zh-CN" altLang="en-US" sz="1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2584" name="直接连接符 719928"/>
            <p:cNvSpPr/>
            <p:nvPr/>
          </p:nvSpPr>
          <p:spPr>
            <a:xfrm rot="5400000" flipH="1" flipV="1">
              <a:off x="3311" y="3408"/>
              <a:ext cx="0" cy="4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stealth" w="med" len="lg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85" name="直接连接符 719929"/>
            <p:cNvSpPr/>
            <p:nvPr/>
          </p:nvSpPr>
          <p:spPr>
            <a:xfrm>
              <a:off x="2472" y="4107"/>
              <a:ext cx="1043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86" name="直接连接符 719930"/>
            <p:cNvSpPr/>
            <p:nvPr/>
          </p:nvSpPr>
          <p:spPr>
            <a:xfrm>
              <a:off x="3515" y="3608"/>
              <a:ext cx="0" cy="49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87" name="直接连接符 719931"/>
            <p:cNvSpPr/>
            <p:nvPr/>
          </p:nvSpPr>
          <p:spPr>
            <a:xfrm>
              <a:off x="2471" y="3196"/>
              <a:ext cx="0" cy="45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88" name="直接连接符 719932"/>
            <p:cNvSpPr/>
            <p:nvPr/>
          </p:nvSpPr>
          <p:spPr>
            <a:xfrm>
              <a:off x="2471" y="3695"/>
              <a:ext cx="0" cy="4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89" name="直接连接符 719933"/>
            <p:cNvSpPr/>
            <p:nvPr/>
          </p:nvSpPr>
          <p:spPr>
            <a:xfrm>
              <a:off x="2381" y="3649"/>
              <a:ext cx="18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90" name="直接连接符 719934"/>
            <p:cNvSpPr/>
            <p:nvPr/>
          </p:nvSpPr>
          <p:spPr>
            <a:xfrm>
              <a:off x="2427" y="3694"/>
              <a:ext cx="91" cy="0"/>
            </a:xfrm>
            <a:prstGeom prst="line">
              <a:avLst/>
            </a:prstGeom>
            <a:ln w="635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91" name="文本框 719935"/>
            <p:cNvSpPr txBox="1"/>
            <p:nvPr/>
          </p:nvSpPr>
          <p:spPr>
            <a:xfrm>
              <a:off x="3107" y="2969"/>
              <a:ext cx="124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22592" name="矩形 719936"/>
            <p:cNvSpPr/>
            <p:nvPr/>
          </p:nvSpPr>
          <p:spPr>
            <a:xfrm rot="5400000" flipH="1">
              <a:off x="3353" y="3806"/>
              <a:ext cx="318" cy="89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defTabSz="1219170"/>
              <a:endParaRPr lang="zh-CN" altLang="en-US" sz="1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2593" name="文本框 719937"/>
            <p:cNvSpPr txBox="1"/>
            <p:nvPr/>
          </p:nvSpPr>
          <p:spPr>
            <a:xfrm>
              <a:off x="3515" y="3332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2594" name="文本框 719938"/>
            <p:cNvSpPr txBox="1"/>
            <p:nvPr/>
          </p:nvSpPr>
          <p:spPr>
            <a:xfrm>
              <a:off x="3152" y="3340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22595" name="文本框 719939"/>
            <p:cNvSpPr txBox="1"/>
            <p:nvPr/>
          </p:nvSpPr>
          <p:spPr>
            <a:xfrm>
              <a:off x="3515" y="4057"/>
              <a:ext cx="123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2596" name="文本框 719940"/>
            <p:cNvSpPr txBox="1"/>
            <p:nvPr/>
          </p:nvSpPr>
          <p:spPr>
            <a:xfrm>
              <a:off x="3016" y="4064"/>
              <a:ext cx="125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2597" name="矩形 719941"/>
            <p:cNvSpPr/>
            <p:nvPr/>
          </p:nvSpPr>
          <p:spPr>
            <a:xfrm rot="5400000" flipH="1">
              <a:off x="2944" y="3361"/>
              <a:ext cx="318" cy="89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defTabSz="1219170"/>
              <a:endParaRPr lang="zh-CN" altLang="en-US" sz="1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19943" name="文本框 719942"/>
          <p:cNvSpPr txBox="1"/>
          <p:nvPr/>
        </p:nvSpPr>
        <p:spPr>
          <a:xfrm>
            <a:off x="3251889" y="5074340"/>
            <a:ext cx="211917" cy="112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133" i="1" kern="0">
                <a:solidFill>
                  <a:srgbClr val="000000"/>
                </a:solidFill>
                <a:cs typeface="+mn-ea"/>
                <a:sym typeface="+mn-lt"/>
              </a:rPr>
              <a:t>R/2</a:t>
            </a:r>
          </a:p>
        </p:txBody>
      </p:sp>
      <p:sp>
        <p:nvSpPr>
          <p:cNvPr id="719944" name="文本框 719943"/>
          <p:cNvSpPr txBox="1"/>
          <p:nvPr/>
        </p:nvSpPr>
        <p:spPr>
          <a:xfrm>
            <a:off x="3255057" y="5741027"/>
            <a:ext cx="211917" cy="112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133" i="1" kern="0">
                <a:solidFill>
                  <a:srgbClr val="000000"/>
                </a:solidFill>
                <a:cs typeface="+mn-ea"/>
                <a:sym typeface="+mn-lt"/>
              </a:rPr>
              <a:t>R/2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5503E8C9-DA3C-4280-B36F-89187827C4E5}"/>
              </a:ext>
            </a:extLst>
          </p:cNvPr>
          <p:cNvSpPr txBox="1"/>
          <p:nvPr/>
        </p:nvSpPr>
        <p:spPr>
          <a:xfrm>
            <a:off x="8091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92" grpId="0"/>
      <p:bldP spid="719943" grpId="0"/>
      <p:bldP spid="7199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210" name="Object 2"/>
          <p:cNvGraphicFramePr/>
          <p:nvPr>
            <p:extLst>
              <p:ext uri="{D42A27DB-BD31-4B8C-83A1-F6EECF244321}">
                <p14:modId xmlns:p14="http://schemas.microsoft.com/office/powerpoint/2010/main" val="875651139"/>
              </p:ext>
            </p:extLst>
          </p:nvPr>
        </p:nvGraphicFramePr>
        <p:xfrm>
          <a:off x="2731889" y="4459049"/>
          <a:ext cx="1755987" cy="537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60400" imgH="241300" progId="Equation.DSMT4">
                  <p:embed/>
                </p:oleObj>
              </mc:Choice>
              <mc:Fallback>
                <p:oleObj r:id="rId3" imgW="660400" imgH="241300" progId="Equation.DSMT4">
                  <p:embed/>
                  <p:pic>
                    <p:nvPicPr>
                      <p:cNvPr id="606210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1889" y="4459049"/>
                        <a:ext cx="1755987" cy="53763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5" name="Rectangle 3"/>
          <p:cNvSpPr/>
          <p:nvPr/>
        </p:nvSpPr>
        <p:spPr>
          <a:xfrm>
            <a:off x="825561" y="2570701"/>
            <a:ext cx="2045753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000" b="1" kern="0" dirty="0">
                <a:cs typeface="+mn-ea"/>
                <a:sym typeface="+mn-lt"/>
              </a:rPr>
              <a:t>2. </a:t>
            </a:r>
            <a:r>
              <a:rPr lang="zh-CN" altLang="en-US" sz="2000" b="1" kern="0" dirty="0">
                <a:cs typeface="+mn-ea"/>
                <a:sym typeface="+mn-lt"/>
              </a:rPr>
              <a:t>三个主要参数</a:t>
            </a:r>
          </a:p>
        </p:txBody>
      </p:sp>
      <p:sp>
        <p:nvSpPr>
          <p:cNvPr id="79876" name="Rectangle 4"/>
          <p:cNvSpPr/>
          <p:nvPr/>
        </p:nvSpPr>
        <p:spPr>
          <a:xfrm>
            <a:off x="1038466" y="3207162"/>
            <a:ext cx="2662908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000" b="1" kern="0" dirty="0">
                <a:solidFill>
                  <a:srgbClr val="0070C0"/>
                </a:solidFill>
                <a:cs typeface="+mn-ea"/>
                <a:sym typeface="+mn-lt"/>
              </a:rPr>
              <a:t>①</a:t>
            </a:r>
            <a:r>
              <a:rPr lang="zh-CN" altLang="en-US" sz="2000" b="1" kern="0" dirty="0">
                <a:solidFill>
                  <a:srgbClr val="0070C0"/>
                </a:solidFill>
                <a:cs typeface="+mn-ea"/>
                <a:sym typeface="+mn-lt"/>
              </a:rPr>
              <a:t>内阻</a:t>
            </a:r>
            <a:r>
              <a:rPr lang="en-US" altLang="zh-CN" sz="2000" b="1" kern="0" dirty="0">
                <a:solidFill>
                  <a:srgbClr val="0070C0"/>
                </a:solidFill>
                <a:cs typeface="+mn-ea"/>
                <a:sym typeface="+mn-lt"/>
              </a:rPr>
              <a:t>:</a:t>
            </a:r>
            <a:r>
              <a:rPr lang="zh-CN" altLang="en-US" sz="2000" b="1" kern="0" dirty="0">
                <a:solidFill>
                  <a:srgbClr val="0070C0"/>
                </a:solidFill>
                <a:cs typeface="+mn-ea"/>
                <a:sym typeface="+mn-lt"/>
              </a:rPr>
              <a:t>电流计内阻</a:t>
            </a:r>
            <a:r>
              <a:rPr lang="en-US" altLang="zh-CN" sz="2000" b="1" i="1" kern="0" dirty="0" err="1">
                <a:solidFill>
                  <a:srgbClr val="0070C0"/>
                </a:solidFill>
                <a:cs typeface="+mn-ea"/>
                <a:sym typeface="+mn-lt"/>
              </a:rPr>
              <a:t>R</a:t>
            </a:r>
            <a:r>
              <a:rPr lang="en-US" altLang="zh-CN" sz="2000" b="1" i="1" kern="0" baseline="-25000" dirty="0" err="1">
                <a:solidFill>
                  <a:srgbClr val="0070C0"/>
                </a:solidFill>
                <a:cs typeface="+mn-ea"/>
                <a:sym typeface="+mn-lt"/>
              </a:rPr>
              <a:t>g</a:t>
            </a:r>
            <a:endParaRPr lang="en-US" altLang="zh-CN" sz="2000" b="1" i="1" kern="0" baseline="-250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79877" name="Rectangle 5"/>
          <p:cNvSpPr/>
          <p:nvPr/>
        </p:nvSpPr>
        <p:spPr>
          <a:xfrm>
            <a:off x="1038466" y="3860196"/>
            <a:ext cx="2533066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000" b="1" kern="0">
                <a:solidFill>
                  <a:srgbClr val="0070C0"/>
                </a:solidFill>
                <a:cs typeface="+mn-ea"/>
                <a:sym typeface="+mn-lt"/>
              </a:rPr>
              <a:t>②</a:t>
            </a:r>
            <a:r>
              <a:rPr lang="zh-CN" altLang="en-US" sz="2000" b="1" kern="0" dirty="0">
                <a:solidFill>
                  <a:srgbClr val="0070C0"/>
                </a:solidFill>
                <a:cs typeface="+mn-ea"/>
                <a:sym typeface="+mn-lt"/>
              </a:rPr>
              <a:t>量程：满偏电流 </a:t>
            </a:r>
            <a:r>
              <a:rPr lang="en-US" altLang="zh-CN" sz="2000" b="1" i="1" kern="0" err="1">
                <a:solidFill>
                  <a:srgbClr val="0070C0"/>
                </a:solidFill>
                <a:cs typeface="+mn-ea"/>
                <a:sym typeface="+mn-lt"/>
              </a:rPr>
              <a:t>I</a:t>
            </a:r>
            <a:r>
              <a:rPr lang="en-US" altLang="zh-CN" sz="2000" b="1" i="1" kern="0" baseline="-25000" err="1">
                <a:solidFill>
                  <a:srgbClr val="0070C0"/>
                </a:solidFill>
                <a:cs typeface="+mn-ea"/>
                <a:sym typeface="+mn-lt"/>
              </a:rPr>
              <a:t>g</a:t>
            </a:r>
          </a:p>
        </p:txBody>
      </p:sp>
      <p:sp>
        <p:nvSpPr>
          <p:cNvPr id="79878" name="Rectangle 6"/>
          <p:cNvSpPr/>
          <p:nvPr/>
        </p:nvSpPr>
        <p:spPr>
          <a:xfrm>
            <a:off x="1038466" y="4513229"/>
            <a:ext cx="3662821" cy="40011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1219170"/>
            <a:r>
              <a:rPr lang="en-US" altLang="zh-CN" sz="2000" b="1" kern="0" dirty="0">
                <a:solidFill>
                  <a:srgbClr val="0070C0"/>
                </a:solidFill>
                <a:cs typeface="+mn-ea"/>
                <a:sym typeface="+mn-lt"/>
              </a:rPr>
              <a:t>③</a:t>
            </a:r>
            <a:r>
              <a:rPr lang="zh-CN" altLang="en-US" sz="2000" b="1" kern="0" dirty="0">
                <a:solidFill>
                  <a:srgbClr val="0070C0"/>
                </a:solidFill>
                <a:cs typeface="+mn-ea"/>
                <a:sym typeface="+mn-lt"/>
              </a:rPr>
              <a:t>满偏电压：</a:t>
            </a:r>
          </a:p>
        </p:txBody>
      </p:sp>
      <p:pic>
        <p:nvPicPr>
          <p:cNvPr id="23558" name="Picture 7" descr="15-24"/>
          <p:cNvPicPr>
            <a:picLocks noChangeAspect="1"/>
          </p:cNvPicPr>
          <p:nvPr/>
        </p:nvPicPr>
        <p:blipFill>
          <a:blip r:embed="rId5">
            <a:lum contrast="35999"/>
          </a:blip>
          <a:srcRect l="16927" t="13742" r="16928" b="50169"/>
          <a:stretch>
            <a:fillRect/>
          </a:stretch>
        </p:blipFill>
        <p:spPr>
          <a:xfrm>
            <a:off x="6600089" y="3326058"/>
            <a:ext cx="3304932" cy="1480648"/>
          </a:xfrm>
          <a:prstGeom prst="rect">
            <a:avLst/>
          </a:prstGeom>
          <a:noFill/>
          <a:ln w="127000" cap="flat" cmpd="sng">
            <a:pattFill prst="solidDmnd">
              <a:fgClr>
                <a:srgbClr val="008000"/>
              </a:fgClr>
              <a:bgClr>
                <a:srgbClr val="FFFFFF"/>
              </a:bgClr>
            </a:patt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9880" name="Text Box 8"/>
          <p:cNvSpPr txBox="1"/>
          <p:nvPr/>
        </p:nvSpPr>
        <p:spPr>
          <a:xfrm>
            <a:off x="825561" y="5403726"/>
            <a:ext cx="1975221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000" b="1" kern="0">
                <a:cs typeface="+mn-ea"/>
                <a:sym typeface="+mn-lt"/>
              </a:rPr>
              <a:t>3.</a:t>
            </a:r>
            <a:r>
              <a:rPr lang="zh-CN" altLang="en-US" sz="2000" b="1" kern="0" dirty="0">
                <a:cs typeface="+mn-ea"/>
                <a:sym typeface="+mn-lt"/>
              </a:rPr>
              <a:t>电路图符号：</a:t>
            </a:r>
          </a:p>
        </p:txBody>
      </p:sp>
      <p:grpSp>
        <p:nvGrpSpPr>
          <p:cNvPr id="606277" name="组合 606276"/>
          <p:cNvGrpSpPr/>
          <p:nvPr/>
        </p:nvGrpSpPr>
        <p:grpSpPr>
          <a:xfrm>
            <a:off x="2861256" y="5363333"/>
            <a:ext cx="4744407" cy="546336"/>
            <a:chOff x="2469" y="3251"/>
            <a:chExt cx="2996" cy="345"/>
          </a:xfrm>
        </p:grpSpPr>
        <p:sp>
          <p:nvSpPr>
            <p:cNvPr id="23561" name="Line 10"/>
            <p:cNvSpPr/>
            <p:nvPr/>
          </p:nvSpPr>
          <p:spPr>
            <a:xfrm>
              <a:off x="2469" y="3415"/>
              <a:ext cx="499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62" name="Line 11"/>
            <p:cNvSpPr/>
            <p:nvPr/>
          </p:nvSpPr>
          <p:spPr>
            <a:xfrm>
              <a:off x="3312" y="3415"/>
              <a:ext cx="499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63" name="Oval 12"/>
            <p:cNvSpPr/>
            <p:nvPr/>
          </p:nvSpPr>
          <p:spPr>
            <a:xfrm>
              <a:off x="2966" y="3253"/>
              <a:ext cx="352" cy="327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pPr defTabSz="1219170"/>
              <a:endParaRPr lang="zh-CN" altLang="en-US" sz="1793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564" name="Text Box 13"/>
            <p:cNvSpPr txBox="1"/>
            <p:nvPr/>
          </p:nvSpPr>
          <p:spPr>
            <a:xfrm>
              <a:off x="2919" y="3251"/>
              <a:ext cx="40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rgbClr val="ED7D31"/>
                  </a:solidFill>
                  <a:cs typeface="+mn-ea"/>
                  <a:sym typeface="+mn-lt"/>
                </a:rPr>
                <a:t>G</a:t>
              </a:r>
            </a:p>
          </p:txBody>
        </p:sp>
        <p:sp>
          <p:nvSpPr>
            <p:cNvPr id="23565" name="Line 15"/>
            <p:cNvSpPr/>
            <p:nvPr/>
          </p:nvSpPr>
          <p:spPr>
            <a:xfrm>
              <a:off x="4195" y="3431"/>
              <a:ext cx="499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66" name="Line 16"/>
            <p:cNvSpPr/>
            <p:nvPr/>
          </p:nvSpPr>
          <p:spPr>
            <a:xfrm>
              <a:off x="4966" y="3431"/>
              <a:ext cx="499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67" name="Oval 17"/>
            <p:cNvSpPr/>
            <p:nvPr/>
          </p:nvSpPr>
          <p:spPr>
            <a:xfrm>
              <a:off x="4670" y="3269"/>
              <a:ext cx="312" cy="327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pPr defTabSz="1219170"/>
              <a:endParaRPr lang="zh-CN" altLang="en-US" sz="1793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568" name="Line 18"/>
            <p:cNvSpPr/>
            <p:nvPr/>
          </p:nvSpPr>
          <p:spPr>
            <a:xfrm flipV="1">
              <a:off x="4830" y="3337"/>
              <a:ext cx="0" cy="18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569" name="Text Box 19"/>
          <p:cNvSpPr txBox="1"/>
          <p:nvPr/>
        </p:nvSpPr>
        <p:spPr>
          <a:xfrm>
            <a:off x="809171" y="1283250"/>
            <a:ext cx="412997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一、电流计</a:t>
            </a:r>
            <a:r>
              <a:rPr lang="en-US" altLang="zh-CN" sz="2400" kern="0" dirty="0">
                <a:cs typeface="+mn-ea"/>
                <a:sym typeface="+mn-lt"/>
              </a:rPr>
              <a:t>(</a:t>
            </a:r>
            <a:r>
              <a:rPr lang="zh-CN" altLang="en-US" sz="2400" kern="0" dirty="0">
                <a:cs typeface="+mn-ea"/>
                <a:sym typeface="+mn-lt"/>
              </a:rPr>
              <a:t>表头</a:t>
            </a:r>
            <a:r>
              <a:rPr lang="en-US" altLang="zh-CN" sz="2400" kern="0" dirty="0">
                <a:cs typeface="+mn-ea"/>
                <a:sym typeface="+mn-lt"/>
              </a:rPr>
              <a:t>)</a:t>
            </a:r>
          </a:p>
        </p:txBody>
      </p:sp>
      <p:sp>
        <p:nvSpPr>
          <p:cNvPr id="79892" name="Text Box 20"/>
          <p:cNvSpPr txBox="1"/>
          <p:nvPr/>
        </p:nvSpPr>
        <p:spPr>
          <a:xfrm>
            <a:off x="825561" y="1880259"/>
            <a:ext cx="265724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000" b="1" kern="0">
                <a:cs typeface="+mn-ea"/>
                <a:sym typeface="+mn-lt"/>
              </a:rPr>
              <a:t>1.</a:t>
            </a:r>
            <a:r>
              <a:rPr lang="zh-CN" altLang="en-US" sz="2000" b="1" kern="0" dirty="0">
                <a:cs typeface="+mn-ea"/>
                <a:sym typeface="+mn-lt"/>
              </a:rPr>
              <a:t>作用：</a:t>
            </a:r>
          </a:p>
        </p:txBody>
      </p:sp>
      <p:sp>
        <p:nvSpPr>
          <p:cNvPr id="606229" name="Text Box 21"/>
          <p:cNvSpPr txBox="1"/>
          <p:nvPr/>
        </p:nvSpPr>
        <p:spPr>
          <a:xfrm>
            <a:off x="1866945" y="1894841"/>
            <a:ext cx="3299460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b="1" kern="0" dirty="0">
                <a:solidFill>
                  <a:srgbClr val="0070C0"/>
                </a:solidFill>
                <a:cs typeface="+mn-ea"/>
                <a:sym typeface="+mn-lt"/>
              </a:rPr>
              <a:t>测量微小电流和电压</a:t>
            </a:r>
          </a:p>
        </p:txBody>
      </p:sp>
      <p:grpSp>
        <p:nvGrpSpPr>
          <p:cNvPr id="4" name="Group 22"/>
          <p:cNvGrpSpPr/>
          <p:nvPr/>
        </p:nvGrpSpPr>
        <p:grpSpPr>
          <a:xfrm>
            <a:off x="6445216" y="1381422"/>
            <a:ext cx="3222585" cy="1756191"/>
            <a:chOff x="3179" y="607"/>
            <a:chExt cx="2035" cy="1109"/>
          </a:xfrm>
        </p:grpSpPr>
        <p:sp>
          <p:nvSpPr>
            <p:cNvPr id="23573" name="Line 23"/>
            <p:cNvSpPr/>
            <p:nvPr/>
          </p:nvSpPr>
          <p:spPr>
            <a:xfrm>
              <a:off x="3296" y="658"/>
              <a:ext cx="0" cy="952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74" name="Line 24"/>
            <p:cNvSpPr/>
            <p:nvPr/>
          </p:nvSpPr>
          <p:spPr>
            <a:xfrm>
              <a:off x="5097" y="655"/>
              <a:ext cx="0" cy="952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75" name="Line 25"/>
            <p:cNvSpPr/>
            <p:nvPr/>
          </p:nvSpPr>
          <p:spPr>
            <a:xfrm>
              <a:off x="3288" y="1613"/>
              <a:ext cx="1815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76" name="Line 26"/>
            <p:cNvSpPr/>
            <p:nvPr/>
          </p:nvSpPr>
          <p:spPr>
            <a:xfrm>
              <a:off x="3288" y="663"/>
              <a:ext cx="1815" cy="0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77" name="Text Box 27"/>
            <p:cNvSpPr txBox="1"/>
            <p:nvPr/>
          </p:nvSpPr>
          <p:spPr>
            <a:xfrm>
              <a:off x="3179" y="890"/>
              <a:ext cx="36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793" kern="0">
                  <a:solidFill>
                    <a:srgbClr val="ED7D31"/>
                  </a:solidFill>
                  <a:cs typeface="+mn-ea"/>
                  <a:sym typeface="+mn-lt"/>
                </a:rPr>
                <a:t>0</a:t>
              </a:r>
            </a:p>
          </p:txBody>
        </p:sp>
        <p:sp>
          <p:nvSpPr>
            <p:cNvPr id="23578" name="Text Box 28"/>
            <p:cNvSpPr txBox="1"/>
            <p:nvPr/>
          </p:nvSpPr>
          <p:spPr>
            <a:xfrm>
              <a:off x="3606" y="618"/>
              <a:ext cx="36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793" kern="0">
                  <a:solidFill>
                    <a:srgbClr val="ED7D31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3579" name="Text Box 29"/>
            <p:cNvSpPr txBox="1"/>
            <p:nvPr/>
          </p:nvSpPr>
          <p:spPr>
            <a:xfrm>
              <a:off x="4286" y="607"/>
              <a:ext cx="36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793" kern="0">
                  <a:solidFill>
                    <a:srgbClr val="ED7D3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3580" name="Text Box 30"/>
            <p:cNvSpPr txBox="1"/>
            <p:nvPr/>
          </p:nvSpPr>
          <p:spPr>
            <a:xfrm>
              <a:off x="4852" y="882"/>
              <a:ext cx="36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793" kern="0">
                  <a:solidFill>
                    <a:srgbClr val="ED7D31"/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3581" name="Text Box 31"/>
            <p:cNvSpPr txBox="1"/>
            <p:nvPr/>
          </p:nvSpPr>
          <p:spPr>
            <a:xfrm>
              <a:off x="3878" y="1162"/>
              <a:ext cx="726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2393" kern="0" err="1">
                  <a:solidFill>
                    <a:srgbClr val="ED7D31"/>
                  </a:solidFill>
                  <a:cs typeface="+mn-ea"/>
                  <a:sym typeface="+mn-lt"/>
                </a:rPr>
                <a:t>mA</a:t>
              </a:r>
            </a:p>
          </p:txBody>
        </p:sp>
        <p:grpSp>
          <p:nvGrpSpPr>
            <p:cNvPr id="23582" name="Group 32"/>
            <p:cNvGrpSpPr>
              <a:grpSpLocks noChangeAspect="1"/>
            </p:cNvGrpSpPr>
            <p:nvPr/>
          </p:nvGrpSpPr>
          <p:grpSpPr>
            <a:xfrm>
              <a:off x="3298" y="739"/>
              <a:ext cx="1769" cy="977"/>
              <a:chOff x="6927" y="2167"/>
              <a:chExt cx="3550" cy="2237"/>
            </a:xfrm>
          </p:grpSpPr>
          <p:sp>
            <p:nvSpPr>
              <p:cNvPr id="23583" name="Line 33"/>
              <p:cNvSpPr>
                <a:spLocks noChangeAspect="1"/>
              </p:cNvSpPr>
              <p:nvPr/>
            </p:nvSpPr>
            <p:spPr>
              <a:xfrm>
                <a:off x="6927" y="2974"/>
                <a:ext cx="296" cy="235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84" name="Line 34"/>
              <p:cNvSpPr>
                <a:spLocks noChangeAspect="1"/>
              </p:cNvSpPr>
              <p:nvPr/>
            </p:nvSpPr>
            <p:spPr>
              <a:xfrm>
                <a:off x="7140" y="2983"/>
                <a:ext cx="156" cy="139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85" name="Line 35"/>
              <p:cNvSpPr>
                <a:spLocks noChangeAspect="1"/>
              </p:cNvSpPr>
              <p:nvPr/>
            </p:nvSpPr>
            <p:spPr>
              <a:xfrm>
                <a:off x="7226" y="2891"/>
                <a:ext cx="148" cy="15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86" name="Line 36"/>
              <p:cNvSpPr>
                <a:spLocks noChangeAspect="1"/>
              </p:cNvSpPr>
              <p:nvPr/>
            </p:nvSpPr>
            <p:spPr>
              <a:xfrm>
                <a:off x="7319" y="2806"/>
                <a:ext cx="138" cy="157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87" name="Line 37"/>
              <p:cNvSpPr>
                <a:spLocks noChangeAspect="1"/>
              </p:cNvSpPr>
              <p:nvPr/>
            </p:nvSpPr>
            <p:spPr>
              <a:xfrm>
                <a:off x="7416" y="2725"/>
                <a:ext cx="129" cy="16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88" name="Line 38"/>
              <p:cNvSpPr>
                <a:spLocks noChangeAspect="1"/>
              </p:cNvSpPr>
              <p:nvPr/>
            </p:nvSpPr>
            <p:spPr>
              <a:xfrm>
                <a:off x="7422" y="2510"/>
                <a:ext cx="213" cy="314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89" name="Line 39"/>
              <p:cNvSpPr>
                <a:spLocks noChangeAspect="1"/>
              </p:cNvSpPr>
              <p:nvPr/>
            </p:nvSpPr>
            <p:spPr>
              <a:xfrm>
                <a:off x="7624" y="2583"/>
                <a:ext cx="107" cy="18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0" name="Line 40"/>
              <p:cNvSpPr>
                <a:spLocks noChangeAspect="1"/>
              </p:cNvSpPr>
              <p:nvPr/>
            </p:nvSpPr>
            <p:spPr>
              <a:xfrm>
                <a:off x="7733" y="2522"/>
                <a:ext cx="97" cy="18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1" name="Line 41"/>
              <p:cNvSpPr>
                <a:spLocks noChangeAspect="1"/>
              </p:cNvSpPr>
              <p:nvPr/>
            </p:nvSpPr>
            <p:spPr>
              <a:xfrm>
                <a:off x="7847" y="2467"/>
                <a:ext cx="85" cy="19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2" name="Line 42"/>
              <p:cNvSpPr>
                <a:spLocks noChangeAspect="1"/>
              </p:cNvSpPr>
              <p:nvPr/>
            </p:nvSpPr>
            <p:spPr>
              <a:xfrm>
                <a:off x="7963" y="2419"/>
                <a:ext cx="74" cy="197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3" name="Line 43"/>
              <p:cNvSpPr>
                <a:spLocks noChangeAspect="1"/>
              </p:cNvSpPr>
              <p:nvPr/>
            </p:nvSpPr>
            <p:spPr>
              <a:xfrm>
                <a:off x="8033" y="2218"/>
                <a:ext cx="111" cy="361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4" name="Line 44"/>
              <p:cNvSpPr>
                <a:spLocks noChangeAspect="1"/>
              </p:cNvSpPr>
              <p:nvPr/>
            </p:nvSpPr>
            <p:spPr>
              <a:xfrm>
                <a:off x="8203" y="2345"/>
                <a:ext cx="50" cy="203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5" name="Line 45"/>
              <p:cNvSpPr>
                <a:spLocks noChangeAspect="1"/>
              </p:cNvSpPr>
              <p:nvPr/>
            </p:nvSpPr>
            <p:spPr>
              <a:xfrm>
                <a:off x="8326" y="2318"/>
                <a:ext cx="38" cy="207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6" name="Line 46"/>
              <p:cNvSpPr>
                <a:spLocks noChangeAspect="1"/>
              </p:cNvSpPr>
              <p:nvPr/>
            </p:nvSpPr>
            <p:spPr>
              <a:xfrm>
                <a:off x="8451" y="2300"/>
                <a:ext cx="25" cy="20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7" name="Line 47"/>
              <p:cNvSpPr>
                <a:spLocks noChangeAspect="1"/>
              </p:cNvSpPr>
              <p:nvPr/>
            </p:nvSpPr>
            <p:spPr>
              <a:xfrm>
                <a:off x="8576" y="2288"/>
                <a:ext cx="13" cy="21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8" name="Line 48"/>
              <p:cNvSpPr>
                <a:spLocks noChangeAspect="1"/>
              </p:cNvSpPr>
              <p:nvPr/>
            </p:nvSpPr>
            <p:spPr>
              <a:xfrm>
                <a:off x="8702" y="2167"/>
                <a:ext cx="1" cy="34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599" name="Line 49"/>
              <p:cNvSpPr>
                <a:spLocks noChangeAspect="1"/>
              </p:cNvSpPr>
              <p:nvPr/>
            </p:nvSpPr>
            <p:spPr>
              <a:xfrm flipH="1">
                <a:off x="8815" y="2288"/>
                <a:ext cx="13" cy="21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0" name="Line 50"/>
              <p:cNvSpPr>
                <a:spLocks noChangeAspect="1"/>
              </p:cNvSpPr>
              <p:nvPr/>
            </p:nvSpPr>
            <p:spPr>
              <a:xfrm flipH="1">
                <a:off x="8928" y="2300"/>
                <a:ext cx="25" cy="20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1" name="Line 51"/>
              <p:cNvSpPr>
                <a:spLocks noChangeAspect="1"/>
              </p:cNvSpPr>
              <p:nvPr/>
            </p:nvSpPr>
            <p:spPr>
              <a:xfrm flipH="1">
                <a:off x="9040" y="2318"/>
                <a:ext cx="38" cy="207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2" name="Line 52"/>
              <p:cNvSpPr>
                <a:spLocks noChangeAspect="1"/>
              </p:cNvSpPr>
              <p:nvPr/>
            </p:nvSpPr>
            <p:spPr>
              <a:xfrm flipH="1">
                <a:off x="9151" y="2345"/>
                <a:ext cx="50" cy="203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3" name="Line 53"/>
              <p:cNvSpPr>
                <a:spLocks noChangeAspect="1"/>
              </p:cNvSpPr>
              <p:nvPr/>
            </p:nvSpPr>
            <p:spPr>
              <a:xfrm flipH="1">
                <a:off x="9260" y="2218"/>
                <a:ext cx="111" cy="361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4" name="Line 54"/>
              <p:cNvSpPr>
                <a:spLocks noChangeAspect="1"/>
              </p:cNvSpPr>
              <p:nvPr/>
            </p:nvSpPr>
            <p:spPr>
              <a:xfrm flipH="1">
                <a:off x="9367" y="2419"/>
                <a:ext cx="74" cy="197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5" name="Line 55"/>
              <p:cNvSpPr>
                <a:spLocks noChangeAspect="1"/>
              </p:cNvSpPr>
              <p:nvPr/>
            </p:nvSpPr>
            <p:spPr>
              <a:xfrm flipH="1">
                <a:off x="9472" y="2467"/>
                <a:ext cx="85" cy="19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6" name="Line 56"/>
              <p:cNvSpPr>
                <a:spLocks noChangeAspect="1"/>
              </p:cNvSpPr>
              <p:nvPr/>
            </p:nvSpPr>
            <p:spPr>
              <a:xfrm flipH="1">
                <a:off x="9574" y="2522"/>
                <a:ext cx="97" cy="18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7" name="Line 57"/>
              <p:cNvSpPr>
                <a:spLocks noChangeAspect="1"/>
              </p:cNvSpPr>
              <p:nvPr/>
            </p:nvSpPr>
            <p:spPr>
              <a:xfrm flipH="1">
                <a:off x="9673" y="2583"/>
                <a:ext cx="107" cy="18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8" name="Line 58"/>
              <p:cNvSpPr>
                <a:spLocks noChangeAspect="1"/>
              </p:cNvSpPr>
              <p:nvPr/>
            </p:nvSpPr>
            <p:spPr>
              <a:xfrm flipH="1">
                <a:off x="9769" y="2530"/>
                <a:ext cx="213" cy="314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09" name="Line 59"/>
              <p:cNvSpPr>
                <a:spLocks noChangeAspect="1"/>
              </p:cNvSpPr>
              <p:nvPr/>
            </p:nvSpPr>
            <p:spPr>
              <a:xfrm flipH="1">
                <a:off x="9859" y="2725"/>
                <a:ext cx="129" cy="16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10" name="Line 60"/>
              <p:cNvSpPr>
                <a:spLocks noChangeAspect="1"/>
              </p:cNvSpPr>
              <p:nvPr/>
            </p:nvSpPr>
            <p:spPr>
              <a:xfrm flipH="1">
                <a:off x="9947" y="2806"/>
                <a:ext cx="138" cy="157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11" name="Line 61"/>
              <p:cNvSpPr>
                <a:spLocks noChangeAspect="1"/>
              </p:cNvSpPr>
              <p:nvPr/>
            </p:nvSpPr>
            <p:spPr>
              <a:xfrm flipH="1">
                <a:off x="10030" y="2891"/>
                <a:ext cx="148" cy="15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12" name="Line 62"/>
              <p:cNvSpPr>
                <a:spLocks noChangeAspect="1"/>
              </p:cNvSpPr>
              <p:nvPr/>
            </p:nvSpPr>
            <p:spPr>
              <a:xfrm flipH="1">
                <a:off x="10108" y="2983"/>
                <a:ext cx="156" cy="139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13" name="Line 63"/>
              <p:cNvSpPr>
                <a:spLocks noChangeAspect="1"/>
              </p:cNvSpPr>
              <p:nvPr/>
            </p:nvSpPr>
            <p:spPr>
              <a:xfrm flipH="1">
                <a:off x="10181" y="2974"/>
                <a:ext cx="296" cy="235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614" name="Arc 64"/>
              <p:cNvSpPr>
                <a:spLocks noChangeAspect="1"/>
              </p:cNvSpPr>
              <p:nvPr/>
            </p:nvSpPr>
            <p:spPr>
              <a:xfrm>
                <a:off x="7214" y="2488"/>
                <a:ext cx="2985" cy="1916"/>
              </a:xfrm>
              <a:custGeom>
                <a:avLst/>
                <a:gdLst/>
                <a:ahLst/>
                <a:cxnLst>
                  <a:cxn ang="0">
                    <a:pos x="0" y="711"/>
                  </a:cxn>
                  <a:cxn ang="0">
                    <a:pos x="2985" y="720"/>
                  </a:cxn>
                  <a:cxn ang="0">
                    <a:pos x="1489" y="1916"/>
                  </a:cxn>
                </a:cxnLst>
                <a:rect l="0" t="0" r="0" b="0"/>
                <a:pathLst>
                  <a:path w="33667" h="21600" fill="none">
                    <a:moveTo>
                      <a:pt x="-1" y="8009"/>
                    </a:moveTo>
                    <a:cubicBezTo>
                      <a:pt x="4101" y="2943"/>
                      <a:pt x="10270" y="-1"/>
                      <a:pt x="16789" y="0"/>
                    </a:cubicBezTo>
                    <a:cubicBezTo>
                      <a:pt x="23357" y="0"/>
                      <a:pt x="29568" y="2988"/>
                      <a:pt x="33667" y="8120"/>
                    </a:cubicBezTo>
                  </a:path>
                  <a:path w="33667" h="21600" stroke="0">
                    <a:moveTo>
                      <a:pt x="-1" y="8009"/>
                    </a:moveTo>
                    <a:cubicBezTo>
                      <a:pt x="4101" y="2943"/>
                      <a:pt x="10270" y="-1"/>
                      <a:pt x="16789" y="0"/>
                    </a:cubicBezTo>
                    <a:cubicBezTo>
                      <a:pt x="23357" y="0"/>
                      <a:pt x="29568" y="2988"/>
                      <a:pt x="33667" y="8120"/>
                    </a:cubicBezTo>
                    <a:lnTo>
                      <a:pt x="16789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170"/>
                <a:endParaRPr lang="zh-CN" altLang="en-US" sz="2393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06273" name="Line 65"/>
          <p:cNvSpPr/>
          <p:nvPr/>
        </p:nvSpPr>
        <p:spPr>
          <a:xfrm>
            <a:off x="6845861" y="2299899"/>
            <a:ext cx="1095837" cy="658769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stealth" w="med" len="lg"/>
            <a:tailEnd type="none" w="med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6274" name="Line 66"/>
          <p:cNvSpPr/>
          <p:nvPr/>
        </p:nvSpPr>
        <p:spPr>
          <a:xfrm>
            <a:off x="7588561" y="1820075"/>
            <a:ext cx="384809" cy="1141761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stealth" w="med" len="lg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6275" name="Line 67"/>
          <p:cNvSpPr/>
          <p:nvPr/>
        </p:nvSpPr>
        <p:spPr>
          <a:xfrm flipV="1">
            <a:off x="7998708" y="2328403"/>
            <a:ext cx="1143345" cy="620764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stealth" w="med" len="lg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157DD6F5-812A-4C8E-BB5B-32B591CADF42}"/>
              </a:ext>
            </a:extLst>
          </p:cNvPr>
          <p:cNvSpPr txBox="1"/>
          <p:nvPr/>
        </p:nvSpPr>
        <p:spPr>
          <a:xfrm>
            <a:off x="809171" y="38180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探究二：电压表和电流表的改装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62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62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62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62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0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7" grpId="0"/>
      <p:bldP spid="79878" grpId="0"/>
      <p:bldP spid="79880" grpId="0"/>
      <p:bldP spid="79892" grpId="0"/>
      <p:bldP spid="6062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011" name="Text Box 19"/>
          <p:cNvSpPr txBox="1"/>
          <p:nvPr/>
        </p:nvSpPr>
        <p:spPr>
          <a:xfrm>
            <a:off x="905451" y="3068120"/>
            <a:ext cx="4418189" cy="96584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cs typeface="+mn-ea"/>
                <a:sym typeface="+mn-lt"/>
              </a:rPr>
              <a:t>问题</a:t>
            </a:r>
            <a:r>
              <a:rPr lang="en-US" altLang="zh-CN" sz="2000" kern="0" dirty="0">
                <a:cs typeface="+mn-ea"/>
                <a:sym typeface="+mn-lt"/>
              </a:rPr>
              <a:t>1</a:t>
            </a:r>
            <a:r>
              <a:rPr lang="zh-CN" altLang="en-US" sz="2000" kern="0" dirty="0">
                <a:cs typeface="+mn-ea"/>
                <a:sym typeface="+mn-lt"/>
              </a:rPr>
              <a:t>：能让</a:t>
            </a:r>
            <a:r>
              <a:rPr lang="en-US" altLang="zh-CN" sz="2000" kern="0" dirty="0">
                <a:cs typeface="+mn-ea"/>
                <a:sym typeface="+mn-lt"/>
              </a:rPr>
              <a:t>3</a:t>
            </a:r>
            <a:r>
              <a:rPr lang="en-US" altLang="zh-CN" sz="2000" i="1" kern="0" dirty="0">
                <a:cs typeface="+mn-ea"/>
                <a:sym typeface="+mn-lt"/>
              </a:rPr>
              <a:t>V</a:t>
            </a:r>
            <a:r>
              <a:rPr lang="zh-CN" altLang="en-US" sz="2000" kern="0" dirty="0">
                <a:cs typeface="+mn-ea"/>
                <a:sym typeface="+mn-lt"/>
              </a:rPr>
              <a:t>的电压全部加在表头吗？怎么办？</a:t>
            </a:r>
          </a:p>
        </p:txBody>
      </p:sp>
      <p:sp>
        <p:nvSpPr>
          <p:cNvPr id="597012" name="Text Box 20"/>
          <p:cNvSpPr txBox="1"/>
          <p:nvPr/>
        </p:nvSpPr>
        <p:spPr>
          <a:xfrm>
            <a:off x="886672" y="4255824"/>
            <a:ext cx="4418189" cy="1427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cs typeface="+mn-ea"/>
                <a:sym typeface="+mn-lt"/>
              </a:rPr>
              <a:t>问题</a:t>
            </a:r>
            <a:r>
              <a:rPr lang="en-US" altLang="zh-CN" sz="2000" kern="0" dirty="0">
                <a:cs typeface="+mn-ea"/>
                <a:sym typeface="+mn-lt"/>
              </a:rPr>
              <a:t>2</a:t>
            </a:r>
            <a:r>
              <a:rPr lang="zh-CN" altLang="en-US" sz="2000" kern="0" dirty="0">
                <a:cs typeface="+mn-ea"/>
                <a:sym typeface="+mn-lt"/>
              </a:rPr>
              <a:t>：当被测电压是</a:t>
            </a:r>
            <a:r>
              <a:rPr lang="en-US" altLang="zh-CN" sz="2000" kern="0" dirty="0">
                <a:cs typeface="+mn-ea"/>
                <a:sym typeface="+mn-lt"/>
              </a:rPr>
              <a:t>3</a:t>
            </a:r>
            <a:r>
              <a:rPr lang="en-US" altLang="zh-CN" sz="2000" i="1" kern="0" dirty="0">
                <a:cs typeface="+mn-ea"/>
                <a:sym typeface="+mn-lt"/>
              </a:rPr>
              <a:t>V</a:t>
            </a:r>
            <a:r>
              <a:rPr lang="zh-CN" altLang="en-US" sz="2000" kern="0" dirty="0">
                <a:cs typeface="+mn-ea"/>
                <a:sym typeface="+mn-lt"/>
              </a:rPr>
              <a:t>时，指针应该指在哪里？表头两端加多大电压？其余电压加在哪里？</a:t>
            </a:r>
          </a:p>
        </p:txBody>
      </p:sp>
      <p:sp>
        <p:nvSpPr>
          <p:cNvPr id="597018" name="AutoShape 26"/>
          <p:cNvSpPr/>
          <p:nvPr/>
        </p:nvSpPr>
        <p:spPr>
          <a:xfrm>
            <a:off x="8926580" y="3783033"/>
            <a:ext cx="456071" cy="533667"/>
          </a:xfrm>
          <a:prstGeom prst="downArrow">
            <a:avLst>
              <a:gd name="adj1" fmla="val 50000"/>
              <a:gd name="adj2" fmla="val 41702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14999">
                <a:srgbClr val="66008F">
                  <a:alpha val="100000"/>
                </a:srgbClr>
              </a:gs>
              <a:gs pos="32500">
                <a:srgbClr val="BA0066">
                  <a:alpha val="100000"/>
                </a:srgbClr>
              </a:gs>
              <a:gs pos="45000">
                <a:srgbClr val="FF0000">
                  <a:alpha val="100000"/>
                </a:srgbClr>
              </a:gs>
              <a:gs pos="50000">
                <a:srgbClr val="FF8200">
                  <a:alpha val="100000"/>
                </a:srgbClr>
              </a:gs>
              <a:gs pos="55000">
                <a:srgbClr val="FF0000">
                  <a:alpha val="100000"/>
                </a:srgbClr>
              </a:gs>
              <a:gs pos="67500">
                <a:srgbClr val="BA0066">
                  <a:alpha val="100000"/>
                </a:srgbClr>
              </a:gs>
              <a:gs pos="85001">
                <a:srgbClr val="66008F">
                  <a:alpha val="100000"/>
                </a:srgbClr>
              </a:gs>
              <a:gs pos="100000">
                <a:srgbClr val="000082">
                  <a:alpha val="100000"/>
                </a:srgbClr>
              </a:gs>
            </a:gsLst>
            <a:lin ang="0" scaled="1"/>
            <a:tileRect/>
          </a:gra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 defTabSz="1219170"/>
            <a:endParaRPr lang="zh-CN" altLang="en-US" sz="179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5604" name="Group 39"/>
          <p:cNvGrpSpPr>
            <a:grpSpLocks noChangeAspect="1"/>
          </p:cNvGrpSpPr>
          <p:nvPr/>
        </p:nvGrpSpPr>
        <p:grpSpPr>
          <a:xfrm>
            <a:off x="6951855" y="4351540"/>
            <a:ext cx="4213908" cy="1081585"/>
            <a:chOff x="1662" y="860"/>
            <a:chExt cx="5076" cy="1462"/>
          </a:xfrm>
        </p:grpSpPr>
        <p:sp>
          <p:nvSpPr>
            <p:cNvPr id="25605" name="Line 40"/>
            <p:cNvSpPr>
              <a:spLocks noChangeAspect="1"/>
            </p:cNvSpPr>
            <p:nvPr/>
          </p:nvSpPr>
          <p:spPr>
            <a:xfrm>
              <a:off x="1662" y="1986"/>
              <a:ext cx="423" cy="33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06" name="Line 41"/>
            <p:cNvSpPr>
              <a:spLocks noChangeAspect="1"/>
            </p:cNvSpPr>
            <p:nvPr/>
          </p:nvSpPr>
          <p:spPr>
            <a:xfrm>
              <a:off x="1966" y="1998"/>
              <a:ext cx="223" cy="20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07" name="Line 42"/>
            <p:cNvSpPr>
              <a:spLocks noChangeAspect="1"/>
            </p:cNvSpPr>
            <p:nvPr/>
          </p:nvSpPr>
          <p:spPr>
            <a:xfrm>
              <a:off x="2090" y="1867"/>
              <a:ext cx="211" cy="214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08" name="Line 43"/>
            <p:cNvSpPr>
              <a:spLocks noChangeAspect="1"/>
            </p:cNvSpPr>
            <p:nvPr/>
          </p:nvSpPr>
          <p:spPr>
            <a:xfrm>
              <a:off x="2222" y="1745"/>
              <a:ext cx="198" cy="225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09" name="Line 44"/>
            <p:cNvSpPr>
              <a:spLocks noChangeAspect="1"/>
            </p:cNvSpPr>
            <p:nvPr/>
          </p:nvSpPr>
          <p:spPr>
            <a:xfrm>
              <a:off x="2361" y="1630"/>
              <a:ext cx="184" cy="237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0" name="Line 45"/>
            <p:cNvSpPr>
              <a:spLocks noChangeAspect="1"/>
            </p:cNvSpPr>
            <p:nvPr/>
          </p:nvSpPr>
          <p:spPr>
            <a:xfrm>
              <a:off x="2427" y="1408"/>
              <a:ext cx="248" cy="364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1" name="Line 46"/>
            <p:cNvSpPr>
              <a:spLocks noChangeAspect="1"/>
            </p:cNvSpPr>
            <p:nvPr/>
          </p:nvSpPr>
          <p:spPr>
            <a:xfrm>
              <a:off x="2658" y="1427"/>
              <a:ext cx="154" cy="257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2" name="Line 47"/>
            <p:cNvSpPr>
              <a:spLocks noChangeAspect="1"/>
            </p:cNvSpPr>
            <p:nvPr/>
          </p:nvSpPr>
          <p:spPr>
            <a:xfrm>
              <a:off x="2815" y="1339"/>
              <a:ext cx="138" cy="26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3" name="Line 48"/>
            <p:cNvSpPr>
              <a:spLocks noChangeAspect="1"/>
            </p:cNvSpPr>
            <p:nvPr/>
          </p:nvSpPr>
          <p:spPr>
            <a:xfrm>
              <a:off x="2977" y="1261"/>
              <a:ext cx="122" cy="274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4" name="Line 49"/>
            <p:cNvSpPr>
              <a:spLocks noChangeAspect="1"/>
            </p:cNvSpPr>
            <p:nvPr/>
          </p:nvSpPr>
          <p:spPr>
            <a:xfrm>
              <a:off x="3143" y="1192"/>
              <a:ext cx="106" cy="281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5" name="Line 50"/>
            <p:cNvSpPr>
              <a:spLocks noChangeAspect="1"/>
            </p:cNvSpPr>
            <p:nvPr/>
          </p:nvSpPr>
          <p:spPr>
            <a:xfrm>
              <a:off x="3243" y="905"/>
              <a:ext cx="159" cy="51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6" name="Line 51"/>
            <p:cNvSpPr>
              <a:spLocks noChangeAspect="1"/>
            </p:cNvSpPr>
            <p:nvPr/>
          </p:nvSpPr>
          <p:spPr>
            <a:xfrm>
              <a:off x="3487" y="1086"/>
              <a:ext cx="71" cy="291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7" name="Line 52"/>
            <p:cNvSpPr>
              <a:spLocks noChangeAspect="1"/>
            </p:cNvSpPr>
            <p:nvPr/>
          </p:nvSpPr>
          <p:spPr>
            <a:xfrm>
              <a:off x="3663" y="1048"/>
              <a:ext cx="54" cy="29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8" name="Line 53"/>
            <p:cNvSpPr>
              <a:spLocks noChangeAspect="1"/>
            </p:cNvSpPr>
            <p:nvPr/>
          </p:nvSpPr>
          <p:spPr>
            <a:xfrm>
              <a:off x="3841" y="1022"/>
              <a:ext cx="36" cy="297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19" name="Line 54"/>
            <p:cNvSpPr>
              <a:spLocks noChangeAspect="1"/>
            </p:cNvSpPr>
            <p:nvPr/>
          </p:nvSpPr>
          <p:spPr>
            <a:xfrm>
              <a:off x="4020" y="1005"/>
              <a:ext cx="18" cy="30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0" name="Line 55"/>
            <p:cNvSpPr>
              <a:spLocks noChangeAspect="1"/>
            </p:cNvSpPr>
            <p:nvPr/>
          </p:nvSpPr>
          <p:spPr>
            <a:xfrm>
              <a:off x="4200" y="860"/>
              <a:ext cx="0" cy="44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1" name="Line 56"/>
            <p:cNvSpPr>
              <a:spLocks noChangeAspect="1"/>
            </p:cNvSpPr>
            <p:nvPr/>
          </p:nvSpPr>
          <p:spPr>
            <a:xfrm flipH="1">
              <a:off x="4362" y="1005"/>
              <a:ext cx="18" cy="30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2" name="Line 57"/>
            <p:cNvSpPr>
              <a:spLocks noChangeAspect="1"/>
            </p:cNvSpPr>
            <p:nvPr/>
          </p:nvSpPr>
          <p:spPr>
            <a:xfrm flipH="1">
              <a:off x="4523" y="1022"/>
              <a:ext cx="36" cy="297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3" name="Line 58"/>
            <p:cNvSpPr>
              <a:spLocks noChangeAspect="1"/>
            </p:cNvSpPr>
            <p:nvPr/>
          </p:nvSpPr>
          <p:spPr>
            <a:xfrm flipH="1">
              <a:off x="4683" y="1048"/>
              <a:ext cx="54" cy="29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4" name="Line 59"/>
            <p:cNvSpPr>
              <a:spLocks noChangeAspect="1"/>
            </p:cNvSpPr>
            <p:nvPr/>
          </p:nvSpPr>
          <p:spPr>
            <a:xfrm flipH="1">
              <a:off x="4842" y="1086"/>
              <a:ext cx="71" cy="291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5" name="Line 60"/>
            <p:cNvSpPr>
              <a:spLocks noChangeAspect="1"/>
            </p:cNvSpPr>
            <p:nvPr/>
          </p:nvSpPr>
          <p:spPr>
            <a:xfrm flipH="1">
              <a:off x="4998" y="905"/>
              <a:ext cx="159" cy="51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6" name="Line 61"/>
            <p:cNvSpPr>
              <a:spLocks noChangeAspect="1"/>
            </p:cNvSpPr>
            <p:nvPr/>
          </p:nvSpPr>
          <p:spPr>
            <a:xfrm flipH="1">
              <a:off x="5151" y="1192"/>
              <a:ext cx="106" cy="281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7" name="Line 62"/>
            <p:cNvSpPr>
              <a:spLocks noChangeAspect="1"/>
            </p:cNvSpPr>
            <p:nvPr/>
          </p:nvSpPr>
          <p:spPr>
            <a:xfrm flipH="1">
              <a:off x="5301" y="1261"/>
              <a:ext cx="122" cy="274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8" name="Line 63"/>
            <p:cNvSpPr>
              <a:spLocks noChangeAspect="1"/>
            </p:cNvSpPr>
            <p:nvPr/>
          </p:nvSpPr>
          <p:spPr>
            <a:xfrm flipH="1">
              <a:off x="5447" y="1339"/>
              <a:ext cx="138" cy="26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29" name="Line 64"/>
            <p:cNvSpPr>
              <a:spLocks noChangeAspect="1"/>
            </p:cNvSpPr>
            <p:nvPr/>
          </p:nvSpPr>
          <p:spPr>
            <a:xfrm flipH="1">
              <a:off x="5588" y="1427"/>
              <a:ext cx="154" cy="257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30" name="Line 65"/>
            <p:cNvSpPr>
              <a:spLocks noChangeAspect="1"/>
            </p:cNvSpPr>
            <p:nvPr/>
          </p:nvSpPr>
          <p:spPr>
            <a:xfrm flipH="1">
              <a:off x="5725" y="1408"/>
              <a:ext cx="248" cy="364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31" name="Line 66"/>
            <p:cNvSpPr>
              <a:spLocks noChangeAspect="1"/>
            </p:cNvSpPr>
            <p:nvPr/>
          </p:nvSpPr>
          <p:spPr>
            <a:xfrm flipH="1">
              <a:off x="5855" y="1630"/>
              <a:ext cx="184" cy="237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32" name="Line 67"/>
            <p:cNvSpPr>
              <a:spLocks noChangeAspect="1"/>
            </p:cNvSpPr>
            <p:nvPr/>
          </p:nvSpPr>
          <p:spPr>
            <a:xfrm flipH="1">
              <a:off x="5980" y="1745"/>
              <a:ext cx="198" cy="225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33" name="Line 68"/>
            <p:cNvSpPr>
              <a:spLocks noChangeAspect="1"/>
            </p:cNvSpPr>
            <p:nvPr/>
          </p:nvSpPr>
          <p:spPr>
            <a:xfrm flipH="1">
              <a:off x="6099" y="1867"/>
              <a:ext cx="211" cy="214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34" name="Line 69"/>
            <p:cNvSpPr>
              <a:spLocks noChangeAspect="1"/>
            </p:cNvSpPr>
            <p:nvPr/>
          </p:nvSpPr>
          <p:spPr>
            <a:xfrm flipH="1">
              <a:off x="6211" y="1998"/>
              <a:ext cx="223" cy="20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35" name="Line 70"/>
            <p:cNvSpPr>
              <a:spLocks noChangeAspect="1"/>
            </p:cNvSpPr>
            <p:nvPr/>
          </p:nvSpPr>
          <p:spPr>
            <a:xfrm flipH="1">
              <a:off x="6315" y="1986"/>
              <a:ext cx="423" cy="336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5636" name="Arc 71"/>
          <p:cNvSpPr>
            <a:spLocks noChangeAspect="1"/>
          </p:cNvSpPr>
          <p:nvPr/>
        </p:nvSpPr>
        <p:spPr>
          <a:xfrm>
            <a:off x="7292325" y="4669839"/>
            <a:ext cx="3544052" cy="2026983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69" y="17"/>
              </a:cxn>
              <a:cxn ang="0">
                <a:pos x="34" y="44"/>
              </a:cxn>
            </a:cxnLst>
            <a:rect l="0" t="0" r="0" b="0"/>
            <a:pathLst>
              <a:path w="33667" h="21600" fill="none">
                <a:moveTo>
                  <a:pt x="-1" y="8009"/>
                </a:moveTo>
                <a:cubicBezTo>
                  <a:pt x="4101" y="2943"/>
                  <a:pt x="10270" y="-1"/>
                  <a:pt x="16789" y="0"/>
                </a:cubicBezTo>
                <a:cubicBezTo>
                  <a:pt x="23357" y="0"/>
                  <a:pt x="29568" y="2988"/>
                  <a:pt x="33667" y="8120"/>
                </a:cubicBezTo>
              </a:path>
              <a:path w="33667" h="21600" stroke="0">
                <a:moveTo>
                  <a:pt x="-1" y="8009"/>
                </a:moveTo>
                <a:cubicBezTo>
                  <a:pt x="4101" y="2943"/>
                  <a:pt x="10270" y="-1"/>
                  <a:pt x="16789" y="0"/>
                </a:cubicBezTo>
                <a:cubicBezTo>
                  <a:pt x="23357" y="0"/>
                  <a:pt x="29568" y="2988"/>
                  <a:pt x="33667" y="8120"/>
                </a:cubicBezTo>
                <a:lnTo>
                  <a:pt x="16789" y="21600"/>
                </a:lnTo>
                <a:close/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5637" name="Text Box 72"/>
          <p:cNvSpPr txBox="1"/>
          <p:nvPr/>
        </p:nvSpPr>
        <p:spPr>
          <a:xfrm>
            <a:off x="6777661" y="4972304"/>
            <a:ext cx="356307" cy="508329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/>
          <a:lstStyle/>
          <a:p>
            <a:pPr algn="just" defTabSz="1219170"/>
            <a:r>
              <a:rPr lang="en-US" altLang="zh-CN" sz="1793" kern="0">
                <a:solidFill>
                  <a:sysClr val="windowText" lastClr="00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25638" name="Text Box 73"/>
          <p:cNvSpPr txBox="1"/>
          <p:nvPr/>
        </p:nvSpPr>
        <p:spPr>
          <a:xfrm>
            <a:off x="8088866" y="4110836"/>
            <a:ext cx="354721" cy="508329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/>
          <a:lstStyle/>
          <a:p>
            <a:pPr algn="just" defTabSz="1219170"/>
            <a:r>
              <a:rPr lang="en-US" altLang="zh-CN" sz="3193" kern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5639" name="Text Box 74"/>
          <p:cNvSpPr txBox="1"/>
          <p:nvPr/>
        </p:nvSpPr>
        <p:spPr>
          <a:xfrm>
            <a:off x="9794382" y="4039574"/>
            <a:ext cx="356305" cy="508329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/>
          <a:lstStyle/>
          <a:p>
            <a:pPr algn="just" defTabSz="1219170"/>
            <a:r>
              <a:rPr lang="en-US" altLang="zh-CN" sz="3193" kern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5640" name="Text Box 75"/>
          <p:cNvSpPr txBox="1"/>
          <p:nvPr/>
        </p:nvSpPr>
        <p:spPr>
          <a:xfrm>
            <a:off x="11162595" y="4961218"/>
            <a:ext cx="356305" cy="508329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/>
          <a:lstStyle/>
          <a:p>
            <a:pPr algn="just" defTabSz="1219170"/>
            <a:r>
              <a:rPr lang="en-US" altLang="zh-CN" sz="3193" kern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597069" name="Freeform 77"/>
          <p:cNvSpPr>
            <a:spLocks noChangeAspect="1"/>
          </p:cNvSpPr>
          <p:nvPr/>
        </p:nvSpPr>
        <p:spPr>
          <a:xfrm rot="-159467">
            <a:off x="8967753" y="5442626"/>
            <a:ext cx="1765692" cy="885221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0" y="1408768713"/>
              </a:cxn>
            </a:cxnLst>
            <a:rect l="0" t="0" r="0" b="0"/>
            <a:pathLst>
              <a:path w="1115" h="559">
                <a:moveTo>
                  <a:pt x="1115" y="0"/>
                </a:moveTo>
                <a:lnTo>
                  <a:pt x="0" y="559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triangle" w="sm" len="lg"/>
            <a:tailEnd type="none" w="sm" len="lg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7677135" y="3062505"/>
            <a:ext cx="1444225" cy="608095"/>
            <a:chOff x="3600" y="1248"/>
            <a:chExt cx="912" cy="384"/>
          </a:xfrm>
        </p:grpSpPr>
        <p:sp>
          <p:nvSpPr>
            <p:cNvPr id="25643" name="Rectangle 3"/>
            <p:cNvSpPr/>
            <p:nvPr/>
          </p:nvSpPr>
          <p:spPr>
            <a:xfrm>
              <a:off x="3600" y="1248"/>
              <a:ext cx="912" cy="384"/>
            </a:xfrm>
            <a:prstGeom prst="rect">
              <a:avLst/>
            </a:prstGeom>
            <a:noFill/>
            <a:ln w="28575" cap="flat" cmpd="sng">
              <a:solidFill>
                <a:srgbClr val="00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644" name="Line 4"/>
            <p:cNvSpPr/>
            <p:nvPr/>
          </p:nvSpPr>
          <p:spPr>
            <a:xfrm>
              <a:off x="3600" y="1632"/>
              <a:ext cx="912" cy="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45" name="Rectangle 5"/>
            <p:cNvSpPr/>
            <p:nvPr/>
          </p:nvSpPr>
          <p:spPr>
            <a:xfrm>
              <a:off x="3936" y="1488"/>
              <a:ext cx="370" cy="7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133" i="1" kern="0" err="1">
                  <a:solidFill>
                    <a:srgbClr val="000000"/>
                  </a:solidFill>
                  <a:cs typeface="+mn-ea"/>
                  <a:sym typeface="+mn-lt"/>
                </a:rPr>
                <a:t>U</a:t>
              </a:r>
              <a:r>
                <a:rPr lang="en-US" altLang="zh-CN" sz="133" i="1" kern="0" baseline="-25000" err="1">
                  <a:solidFill>
                    <a:srgbClr val="000000"/>
                  </a:solidFill>
                  <a:cs typeface="+mn-ea"/>
                  <a:sym typeface="+mn-lt"/>
                </a:rPr>
                <a:t>g</a:t>
              </a:r>
              <a:endParaRPr lang="en-US" altLang="zh-CN" sz="133" i="1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9197372" y="3049837"/>
            <a:ext cx="1444225" cy="608095"/>
            <a:chOff x="4560" y="1248"/>
            <a:chExt cx="912" cy="384"/>
          </a:xfrm>
        </p:grpSpPr>
        <p:sp>
          <p:nvSpPr>
            <p:cNvPr id="25647" name="Rectangle 7"/>
            <p:cNvSpPr/>
            <p:nvPr/>
          </p:nvSpPr>
          <p:spPr>
            <a:xfrm>
              <a:off x="4560" y="1248"/>
              <a:ext cx="912" cy="384"/>
            </a:xfrm>
            <a:prstGeom prst="rect">
              <a:avLst/>
            </a:prstGeom>
            <a:noFill/>
            <a:ln w="28575" cap="flat" cmpd="sng">
              <a:solidFill>
                <a:srgbClr val="00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648" name="Line 8"/>
            <p:cNvSpPr/>
            <p:nvPr/>
          </p:nvSpPr>
          <p:spPr>
            <a:xfrm>
              <a:off x="4560" y="1632"/>
              <a:ext cx="912" cy="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49" name="Rectangle 9"/>
            <p:cNvSpPr/>
            <p:nvPr/>
          </p:nvSpPr>
          <p:spPr>
            <a:xfrm>
              <a:off x="4848" y="1488"/>
              <a:ext cx="384" cy="7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U</a:t>
              </a:r>
              <a:r>
                <a:rPr lang="en-US" altLang="zh-CN" sz="133" i="1" kern="0" baseline="-2500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endParaRPr lang="en-US" altLang="zh-CN" sz="133" i="1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7677135" y="2150363"/>
            <a:ext cx="2964463" cy="912143"/>
            <a:chOff x="3600" y="672"/>
            <a:chExt cx="1872" cy="576"/>
          </a:xfrm>
        </p:grpSpPr>
        <p:sp>
          <p:nvSpPr>
            <p:cNvPr id="25651" name="Rectangle 11"/>
            <p:cNvSpPr/>
            <p:nvPr/>
          </p:nvSpPr>
          <p:spPr>
            <a:xfrm>
              <a:off x="3600" y="816"/>
              <a:ext cx="1872" cy="432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endParaRPr lang="zh-CN" altLang="zh-CN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652" name="Line 12"/>
            <p:cNvSpPr/>
            <p:nvPr/>
          </p:nvSpPr>
          <p:spPr>
            <a:xfrm>
              <a:off x="3600" y="816"/>
              <a:ext cx="187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53" name="Text Box 13"/>
            <p:cNvSpPr txBox="1"/>
            <p:nvPr/>
          </p:nvSpPr>
          <p:spPr>
            <a:xfrm>
              <a:off x="4416" y="672"/>
              <a:ext cx="336" cy="3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793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U</a:t>
              </a:r>
            </a:p>
          </p:txBody>
        </p:sp>
      </p:grpSp>
      <p:grpSp>
        <p:nvGrpSpPr>
          <p:cNvPr id="25654" name="Group 14"/>
          <p:cNvGrpSpPr/>
          <p:nvPr/>
        </p:nvGrpSpPr>
        <p:grpSpPr>
          <a:xfrm>
            <a:off x="7601122" y="2441742"/>
            <a:ext cx="3116485" cy="912143"/>
            <a:chOff x="3552" y="864"/>
            <a:chExt cx="1968" cy="576"/>
          </a:xfrm>
        </p:grpSpPr>
        <p:sp>
          <p:nvSpPr>
            <p:cNvPr id="25655" name="Line 15"/>
            <p:cNvSpPr/>
            <p:nvPr/>
          </p:nvSpPr>
          <p:spPr>
            <a:xfrm>
              <a:off x="3552" y="1248"/>
              <a:ext cx="19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56" name="Oval 16"/>
            <p:cNvSpPr/>
            <p:nvPr/>
          </p:nvSpPr>
          <p:spPr>
            <a:xfrm>
              <a:off x="3888" y="1056"/>
              <a:ext cx="384" cy="384"/>
            </a:xfrm>
            <a:prstGeom prst="ellipse">
              <a:avLst/>
            </a:prstGeom>
            <a:solidFill>
              <a:srgbClr val="009900"/>
            </a:solidFill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r>
                <a:rPr lang="en-US" altLang="zh-CN" sz="3593" kern="0">
                  <a:solidFill>
                    <a:srgbClr val="F2F2F2"/>
                  </a:solidFill>
                  <a:cs typeface="+mn-ea"/>
                  <a:sym typeface="+mn-lt"/>
                </a:rPr>
                <a:t>G</a:t>
              </a:r>
            </a:p>
          </p:txBody>
        </p:sp>
        <p:sp>
          <p:nvSpPr>
            <p:cNvPr id="25657" name="Rectangle 17"/>
            <p:cNvSpPr/>
            <p:nvPr/>
          </p:nvSpPr>
          <p:spPr>
            <a:xfrm>
              <a:off x="3628" y="864"/>
              <a:ext cx="129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 err="1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33" kern="0" baseline="-25000" err="1">
                  <a:solidFill>
                    <a:srgbClr val="000000"/>
                  </a:solidFill>
                  <a:cs typeface="+mn-ea"/>
                  <a:sym typeface="+mn-lt"/>
                </a:rPr>
                <a:t>g</a:t>
              </a:r>
              <a:endParaRPr lang="en-US" altLang="zh-CN" sz="133" kern="0" baseline="-250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9577431" y="2606433"/>
            <a:ext cx="608095" cy="532083"/>
            <a:chOff x="4800" y="960"/>
            <a:chExt cx="384" cy="336"/>
          </a:xfrm>
        </p:grpSpPr>
        <p:sp>
          <p:nvSpPr>
            <p:cNvPr id="25659" name="Rectangle 24"/>
            <p:cNvSpPr/>
            <p:nvPr/>
          </p:nvSpPr>
          <p:spPr>
            <a:xfrm>
              <a:off x="4800" y="1200"/>
              <a:ext cx="384" cy="96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660" name="Rectangle 25"/>
            <p:cNvSpPr/>
            <p:nvPr/>
          </p:nvSpPr>
          <p:spPr>
            <a:xfrm>
              <a:off x="4896" y="960"/>
              <a:ext cx="125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</a:p>
          </p:txBody>
        </p:sp>
      </p:grpSp>
      <p:sp>
        <p:nvSpPr>
          <p:cNvPr id="597027" name="Rectangle 35"/>
          <p:cNvSpPr/>
          <p:nvPr/>
        </p:nvSpPr>
        <p:spPr>
          <a:xfrm>
            <a:off x="7902002" y="2525671"/>
            <a:ext cx="2432379" cy="912143"/>
          </a:xfrm>
          <a:prstGeom prst="rect">
            <a:avLst/>
          </a:prstGeom>
          <a:noFill/>
          <a:ln w="57150" cap="rnd" cmpd="sng">
            <a:solidFill>
              <a:srgbClr val="FF00FF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/>
            <a:endParaRPr lang="zh-CN" altLang="en-US" sz="179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7" name="Group 27"/>
          <p:cNvGrpSpPr/>
          <p:nvPr/>
        </p:nvGrpSpPr>
        <p:grpSpPr>
          <a:xfrm>
            <a:off x="8231387" y="4874119"/>
            <a:ext cx="2204344" cy="1384047"/>
            <a:chOff x="3886" y="2509"/>
            <a:chExt cx="1392" cy="874"/>
          </a:xfrm>
        </p:grpSpPr>
        <p:grpSp>
          <p:nvGrpSpPr>
            <p:cNvPr id="25663" name="Group 28"/>
            <p:cNvGrpSpPr/>
            <p:nvPr/>
          </p:nvGrpSpPr>
          <p:grpSpPr>
            <a:xfrm>
              <a:off x="3934" y="2797"/>
              <a:ext cx="1296" cy="586"/>
              <a:chOff x="3840" y="3072"/>
              <a:chExt cx="1296" cy="586"/>
            </a:xfrm>
          </p:grpSpPr>
          <p:sp>
            <p:nvSpPr>
              <p:cNvPr id="25664" name="Rectangle 29"/>
              <p:cNvSpPr/>
              <p:nvPr/>
            </p:nvSpPr>
            <p:spPr>
              <a:xfrm>
                <a:off x="3840" y="3072"/>
                <a:ext cx="1296" cy="432"/>
              </a:xfrm>
              <a:prstGeom prst="rect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defTabSz="1219170"/>
                <a:endParaRPr lang="zh-CN" altLang="zh-CN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665" name="Line 30"/>
              <p:cNvSpPr/>
              <p:nvPr/>
            </p:nvSpPr>
            <p:spPr>
              <a:xfrm>
                <a:off x="3840" y="3513"/>
                <a:ext cx="1296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666" name="Text Box 31"/>
              <p:cNvSpPr txBox="1"/>
              <p:nvPr/>
            </p:nvSpPr>
            <p:spPr>
              <a:xfrm>
                <a:off x="4387" y="3328"/>
                <a:ext cx="336" cy="3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altLang="zh-CN" sz="2793" i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U</a:t>
                </a:r>
              </a:p>
            </p:txBody>
          </p:sp>
        </p:grpSp>
        <p:sp>
          <p:nvSpPr>
            <p:cNvPr id="25667" name="Line 32"/>
            <p:cNvSpPr/>
            <p:nvPr/>
          </p:nvSpPr>
          <p:spPr>
            <a:xfrm>
              <a:off x="3886" y="2797"/>
              <a:ext cx="139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68" name="Oval 33"/>
            <p:cNvSpPr/>
            <p:nvPr/>
          </p:nvSpPr>
          <p:spPr>
            <a:xfrm>
              <a:off x="4366" y="2605"/>
              <a:ext cx="384" cy="384"/>
            </a:xfrm>
            <a:prstGeom prst="ellipse">
              <a:avLst/>
            </a:prstGeom>
            <a:solidFill>
              <a:srgbClr val="0033CC"/>
            </a:solidFill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r>
                <a:rPr lang="en-US" altLang="zh-CN" sz="3593" kern="0">
                  <a:solidFill>
                    <a:srgbClr val="F2F2F2"/>
                  </a:solidFill>
                  <a:cs typeface="+mn-ea"/>
                  <a:sym typeface="+mn-lt"/>
                </a:rPr>
                <a:t>V</a:t>
              </a:r>
            </a:p>
          </p:txBody>
        </p:sp>
        <p:sp>
          <p:nvSpPr>
            <p:cNvPr id="25669" name="Rectangle 34"/>
            <p:cNvSpPr/>
            <p:nvPr/>
          </p:nvSpPr>
          <p:spPr>
            <a:xfrm>
              <a:off x="4702" y="2509"/>
              <a:ext cx="130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33" kern="0" baseline="-25000">
                  <a:solidFill>
                    <a:srgbClr val="000000"/>
                  </a:solidFill>
                  <a:cs typeface="+mn-ea"/>
                  <a:sym typeface="+mn-lt"/>
                </a:rPr>
                <a:t>V</a:t>
              </a:r>
            </a:p>
          </p:txBody>
        </p:sp>
      </p:grpSp>
      <p:sp>
        <p:nvSpPr>
          <p:cNvPr id="25670" name="Text Box 76"/>
          <p:cNvSpPr txBox="1"/>
          <p:nvPr/>
        </p:nvSpPr>
        <p:spPr>
          <a:xfrm>
            <a:off x="8885407" y="5455294"/>
            <a:ext cx="509913" cy="508329"/>
          </a:xfrm>
          <a:prstGeom prst="rect">
            <a:avLst/>
          </a:prstGeom>
          <a:noFill/>
          <a:ln w="38100">
            <a:noFill/>
          </a:ln>
        </p:spPr>
        <p:txBody>
          <a:bodyPr lIns="0" tIns="0" rIns="0" bIns="0"/>
          <a:lstStyle/>
          <a:p>
            <a:pPr algn="just" defTabSz="1219170"/>
            <a:r>
              <a:rPr lang="en-US" altLang="zh-CN" sz="3193" kern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671853" name="Text Box 3"/>
          <p:cNvSpPr txBox="1"/>
          <p:nvPr/>
        </p:nvSpPr>
        <p:spPr>
          <a:xfrm>
            <a:off x="807947" y="1700356"/>
            <a:ext cx="10710953" cy="96584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cs typeface="+mn-ea"/>
                <a:sym typeface="+mn-lt"/>
              </a:rPr>
              <a:t> </a:t>
            </a:r>
            <a:r>
              <a:rPr lang="zh-CN" altLang="en-US" sz="2000" kern="0" dirty="0">
                <a:cs typeface="+mn-ea"/>
                <a:sym typeface="+mn-lt"/>
              </a:rPr>
              <a:t>【探究情景】有一个电流表</a:t>
            </a:r>
            <a:r>
              <a:rPr lang="en-US" altLang="zh-CN" sz="2000" i="1" kern="0" dirty="0">
                <a:cs typeface="+mn-ea"/>
                <a:sym typeface="+mn-lt"/>
              </a:rPr>
              <a:t>G</a:t>
            </a:r>
            <a:r>
              <a:rPr lang="zh-CN" altLang="en-US" sz="2000" kern="0" dirty="0">
                <a:cs typeface="+mn-ea"/>
                <a:sym typeface="+mn-lt"/>
              </a:rPr>
              <a:t>，内阻</a:t>
            </a:r>
            <a:r>
              <a:rPr lang="en-US" altLang="zh-CN" sz="2000" i="1" kern="0" dirty="0" err="1">
                <a:cs typeface="+mn-ea"/>
                <a:sym typeface="+mn-lt"/>
              </a:rPr>
              <a:t>R</a:t>
            </a:r>
            <a:r>
              <a:rPr lang="en-US" altLang="zh-CN" sz="2000" i="1" kern="0" baseline="-25000" dirty="0" err="1">
                <a:cs typeface="+mn-ea"/>
                <a:sym typeface="+mn-lt"/>
              </a:rPr>
              <a:t>g</a:t>
            </a:r>
            <a:r>
              <a:rPr lang="en-US" altLang="zh-CN" sz="2000" kern="0" dirty="0">
                <a:cs typeface="+mn-ea"/>
                <a:sym typeface="+mn-lt"/>
              </a:rPr>
              <a:t>=30</a:t>
            </a:r>
            <a:r>
              <a:rPr lang="el-GR" altLang="zh-CN" sz="2000" i="1" kern="0" dirty="0">
                <a:cs typeface="+mn-ea"/>
                <a:sym typeface="+mn-lt"/>
              </a:rPr>
              <a:t>Ω</a:t>
            </a:r>
            <a:r>
              <a:rPr lang="zh-CN" altLang="en-US" sz="2000" kern="0" dirty="0">
                <a:cs typeface="+mn-ea"/>
                <a:sym typeface="+mn-lt"/>
              </a:rPr>
              <a:t>，满偏电流</a:t>
            </a:r>
            <a:r>
              <a:rPr lang="en-US" altLang="zh-CN" sz="2000" i="1" kern="0" dirty="0">
                <a:cs typeface="+mn-ea"/>
                <a:sym typeface="+mn-lt"/>
              </a:rPr>
              <a:t>I</a:t>
            </a:r>
            <a:r>
              <a:rPr lang="en-US" altLang="zh-CN" sz="2000" i="1" kern="0" baseline="-25000" dirty="0">
                <a:cs typeface="+mn-ea"/>
                <a:sym typeface="+mn-lt"/>
              </a:rPr>
              <a:t>g</a:t>
            </a:r>
            <a:r>
              <a:rPr lang="en-US" altLang="zh-CN" sz="2000" kern="0" dirty="0">
                <a:cs typeface="+mn-ea"/>
                <a:sym typeface="+mn-lt"/>
              </a:rPr>
              <a:t>=1</a:t>
            </a:r>
            <a:r>
              <a:rPr lang="en-US" altLang="zh-CN" sz="2000" i="1" kern="0" dirty="0">
                <a:cs typeface="+mn-ea"/>
                <a:sym typeface="+mn-lt"/>
              </a:rPr>
              <a:t>mA</a:t>
            </a:r>
            <a:r>
              <a:rPr lang="zh-CN" altLang="en-US" sz="2000" kern="0" dirty="0">
                <a:cs typeface="+mn-ea"/>
                <a:sym typeface="+mn-lt"/>
              </a:rPr>
              <a:t>。要把它改装为量程为</a:t>
            </a:r>
            <a:r>
              <a:rPr lang="en-US" altLang="zh-CN" sz="2000" kern="0" dirty="0">
                <a:cs typeface="+mn-ea"/>
                <a:sym typeface="+mn-lt"/>
              </a:rPr>
              <a:t>0</a:t>
            </a:r>
            <a:r>
              <a:rPr lang="zh-CN" altLang="en-US" sz="2000" kern="0" dirty="0">
                <a:cs typeface="+mn-ea"/>
                <a:sym typeface="+mn-lt"/>
              </a:rPr>
              <a:t>～</a:t>
            </a:r>
            <a:r>
              <a:rPr lang="en-US" altLang="zh-CN" sz="2000" kern="0" dirty="0">
                <a:cs typeface="+mn-ea"/>
                <a:sym typeface="+mn-lt"/>
              </a:rPr>
              <a:t>3</a:t>
            </a:r>
            <a:r>
              <a:rPr lang="en-US" altLang="zh-CN" sz="2000" i="1" kern="0" dirty="0">
                <a:cs typeface="+mn-ea"/>
                <a:sym typeface="+mn-lt"/>
              </a:rPr>
              <a:t>V</a:t>
            </a:r>
            <a:r>
              <a:rPr lang="zh-CN" altLang="en-US" sz="2000" kern="0" dirty="0">
                <a:cs typeface="+mn-ea"/>
                <a:sym typeface="+mn-lt"/>
              </a:rPr>
              <a:t>的电压表，要串联多大的电阻？改装后的电压表内阻多大？</a:t>
            </a:r>
          </a:p>
        </p:txBody>
      </p:sp>
      <p:sp>
        <p:nvSpPr>
          <p:cNvPr id="25672" name="Text Box 6"/>
          <p:cNvSpPr txBox="1"/>
          <p:nvPr/>
        </p:nvSpPr>
        <p:spPr>
          <a:xfrm>
            <a:off x="809171" y="1130300"/>
            <a:ext cx="577531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E640E4"/>
                </a:solidFill>
                <a:cs typeface="+mn-ea"/>
                <a:sym typeface="+mn-lt"/>
              </a:rPr>
              <a:t>二、将表头改装成大量程的电压表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1D48E481-D89B-4992-B918-7607D862C624}"/>
              </a:ext>
            </a:extLst>
          </p:cNvPr>
          <p:cNvSpPr txBox="1"/>
          <p:nvPr/>
        </p:nvSpPr>
        <p:spPr>
          <a:xfrm>
            <a:off x="809171" y="38180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探究二：电压表和电流表的改装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9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9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11" grpId="0"/>
      <p:bldP spid="597012" grpId="0"/>
      <p:bldP spid="597018" grpId="0" bldLvl="0" animBg="1"/>
      <p:bldP spid="597069" grpId="0" bldLvl="0" animBg="1"/>
      <p:bldP spid="597069" grpId="1" bldLvl="0" animBg="1"/>
      <p:bldP spid="597027" grpId="0" bldLvl="0" animBg="1"/>
      <p:bldP spid="6718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1"/>
          <p:cNvSpPr txBox="1"/>
          <p:nvPr/>
        </p:nvSpPr>
        <p:spPr>
          <a:xfrm>
            <a:off x="809171" y="1118798"/>
            <a:ext cx="10519229" cy="586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3</a:t>
            </a:r>
            <a:r>
              <a:rPr lang="zh-CN" altLang="en-US" sz="2400" b="1" kern="0" dirty="0">
                <a:cs typeface="+mn-ea"/>
                <a:sym typeface="+mn-lt"/>
              </a:rPr>
              <a:t>：要串联的电阻上分担多少电压？需要多大的电阻分压？</a:t>
            </a:r>
          </a:p>
        </p:txBody>
      </p:sp>
      <p:graphicFrame>
        <p:nvGraphicFramePr>
          <p:cNvPr id="674895" name="Object 2"/>
          <p:cNvGraphicFramePr/>
          <p:nvPr>
            <p:extLst>
              <p:ext uri="{D42A27DB-BD31-4B8C-83A1-F6EECF244321}">
                <p14:modId xmlns:p14="http://schemas.microsoft.com/office/powerpoint/2010/main" val="560482858"/>
              </p:ext>
            </p:extLst>
          </p:nvPr>
        </p:nvGraphicFramePr>
        <p:xfrm>
          <a:off x="3306534" y="2095179"/>
          <a:ext cx="4042564" cy="109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727200" imgH="469900" progId="Equation.3">
                  <p:embed/>
                </p:oleObj>
              </mc:Choice>
              <mc:Fallback>
                <p:oleObj r:id="rId3" imgW="1727200" imgH="469900" progId="Equation.3">
                  <p:embed/>
                  <p:pic>
                    <p:nvPicPr>
                      <p:cNvPr id="674895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6534" y="2095179"/>
                        <a:ext cx="4042564" cy="1095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12" name="Text Box 96"/>
          <p:cNvSpPr txBox="1"/>
          <p:nvPr/>
        </p:nvSpPr>
        <p:spPr>
          <a:xfrm>
            <a:off x="809171" y="3623782"/>
            <a:ext cx="768353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4</a:t>
            </a:r>
            <a:r>
              <a:rPr lang="zh-CN" altLang="en-US" sz="2400" b="1" kern="0" dirty="0">
                <a:cs typeface="+mn-ea"/>
                <a:sym typeface="+mn-lt"/>
              </a:rPr>
              <a:t>：改装后的电压表内阻</a:t>
            </a:r>
            <a:r>
              <a:rPr lang="en-US" altLang="zh-CN" sz="2400" b="1" i="1" kern="0" dirty="0">
                <a:cs typeface="+mn-ea"/>
                <a:sym typeface="+mn-lt"/>
              </a:rPr>
              <a:t>R</a:t>
            </a:r>
            <a:r>
              <a:rPr lang="en-US" altLang="zh-CN" sz="2400" b="1" i="1" kern="0" baseline="-25000" dirty="0">
                <a:cs typeface="+mn-ea"/>
                <a:sym typeface="+mn-lt"/>
              </a:rPr>
              <a:t>V</a:t>
            </a:r>
            <a:r>
              <a:rPr lang="zh-CN" altLang="en-US" sz="2400" b="1" kern="0" dirty="0">
                <a:cs typeface="+mn-ea"/>
                <a:sym typeface="+mn-lt"/>
              </a:rPr>
              <a:t>是多大？</a:t>
            </a:r>
          </a:p>
        </p:txBody>
      </p:sp>
      <p:graphicFrame>
        <p:nvGraphicFramePr>
          <p:cNvPr id="674897" name="Object 2"/>
          <p:cNvGraphicFramePr/>
          <p:nvPr>
            <p:extLst>
              <p:ext uri="{D42A27DB-BD31-4B8C-83A1-F6EECF244321}">
                <p14:modId xmlns:p14="http://schemas.microsoft.com/office/powerpoint/2010/main" val="1328253963"/>
              </p:ext>
            </p:extLst>
          </p:nvPr>
        </p:nvGraphicFramePr>
        <p:xfrm>
          <a:off x="3566008" y="4819697"/>
          <a:ext cx="2911253" cy="57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308100" imgH="241300" progId="Equation.3">
                  <p:embed/>
                </p:oleObj>
              </mc:Choice>
              <mc:Fallback>
                <p:oleObj r:id="rId5" imgW="1308100" imgH="241300" progId="Equation.3">
                  <p:embed/>
                  <p:pic>
                    <p:nvPicPr>
                      <p:cNvPr id="674897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6008" y="4819697"/>
                        <a:ext cx="2911253" cy="57959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B7DC8797-B5B1-4850-8DDE-CE566B49AB00}"/>
              </a:ext>
            </a:extLst>
          </p:cNvPr>
          <p:cNvSpPr txBox="1"/>
          <p:nvPr/>
        </p:nvSpPr>
        <p:spPr>
          <a:xfrm>
            <a:off x="809171" y="38180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探究二：电压表和电流表的改装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1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0"/>
          <p:cNvSpPr txBox="1"/>
          <p:nvPr/>
        </p:nvSpPr>
        <p:spPr>
          <a:xfrm>
            <a:off x="710746" y="1181529"/>
            <a:ext cx="8024102" cy="586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5</a:t>
            </a:r>
            <a:r>
              <a:rPr lang="zh-CN" altLang="en-US" sz="2400" b="1" kern="0" dirty="0">
                <a:cs typeface="+mn-ea"/>
                <a:sym typeface="+mn-lt"/>
              </a:rPr>
              <a:t>：改装后的表盘需要做怎样的改变？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6096000" y="1380794"/>
            <a:ext cx="4917016" cy="3298599"/>
            <a:chOff x="3149" y="1914"/>
            <a:chExt cx="3812" cy="2445"/>
          </a:xfrm>
        </p:grpSpPr>
        <p:sp>
          <p:nvSpPr>
            <p:cNvPr id="27651" name="Line 12"/>
            <p:cNvSpPr>
              <a:spLocks noChangeAspect="1"/>
            </p:cNvSpPr>
            <p:nvPr/>
          </p:nvSpPr>
          <p:spPr>
            <a:xfrm>
              <a:off x="4156" y="2614"/>
              <a:ext cx="885" cy="160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triangle" w="sm" len="lg"/>
              <a:tailEnd type="none" w="sm" len="lg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7652" name="Group 13"/>
            <p:cNvGrpSpPr/>
            <p:nvPr/>
          </p:nvGrpSpPr>
          <p:grpSpPr>
            <a:xfrm>
              <a:off x="3149" y="1914"/>
              <a:ext cx="3812" cy="2445"/>
              <a:chOff x="4226" y="654"/>
              <a:chExt cx="3812" cy="2445"/>
            </a:xfrm>
          </p:grpSpPr>
          <p:grpSp>
            <p:nvGrpSpPr>
              <p:cNvPr id="27653" name="Group 14"/>
              <p:cNvGrpSpPr>
                <a:grpSpLocks noChangeAspect="1"/>
              </p:cNvGrpSpPr>
              <p:nvPr/>
            </p:nvGrpSpPr>
            <p:grpSpPr>
              <a:xfrm>
                <a:off x="4313" y="882"/>
                <a:ext cx="3550" cy="2217"/>
                <a:chOff x="2162" y="781"/>
                <a:chExt cx="5076" cy="3170"/>
              </a:xfrm>
            </p:grpSpPr>
            <p:grpSp>
              <p:nvGrpSpPr>
                <p:cNvPr id="27654" name="Group 15"/>
                <p:cNvGrpSpPr>
                  <a:grpSpLocks noChangeAspect="1"/>
                </p:cNvGrpSpPr>
                <p:nvPr/>
              </p:nvGrpSpPr>
              <p:grpSpPr>
                <a:xfrm>
                  <a:off x="2162" y="781"/>
                  <a:ext cx="5076" cy="1462"/>
                  <a:chOff x="1662" y="860"/>
                  <a:chExt cx="5076" cy="1462"/>
                </a:xfrm>
              </p:grpSpPr>
              <p:sp>
                <p:nvSpPr>
                  <p:cNvPr id="27655" name="Line 16"/>
                  <p:cNvSpPr>
                    <a:spLocks noChangeAspect="1"/>
                  </p:cNvSpPr>
                  <p:nvPr/>
                </p:nvSpPr>
                <p:spPr>
                  <a:xfrm>
                    <a:off x="1662" y="1986"/>
                    <a:ext cx="423" cy="33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56" name="Line 17"/>
                  <p:cNvSpPr>
                    <a:spLocks noChangeAspect="1"/>
                  </p:cNvSpPr>
                  <p:nvPr/>
                </p:nvSpPr>
                <p:spPr>
                  <a:xfrm>
                    <a:off x="1966" y="1998"/>
                    <a:ext cx="223" cy="2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57" name="Line 18"/>
                  <p:cNvSpPr>
                    <a:spLocks noChangeAspect="1"/>
                  </p:cNvSpPr>
                  <p:nvPr/>
                </p:nvSpPr>
                <p:spPr>
                  <a:xfrm>
                    <a:off x="2090" y="1867"/>
                    <a:ext cx="211" cy="21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58" name="Line 19"/>
                  <p:cNvSpPr>
                    <a:spLocks noChangeAspect="1"/>
                  </p:cNvSpPr>
                  <p:nvPr/>
                </p:nvSpPr>
                <p:spPr>
                  <a:xfrm>
                    <a:off x="2222" y="1745"/>
                    <a:ext cx="198" cy="225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59" name="Line 20"/>
                  <p:cNvSpPr>
                    <a:spLocks noChangeAspect="1"/>
                  </p:cNvSpPr>
                  <p:nvPr/>
                </p:nvSpPr>
                <p:spPr>
                  <a:xfrm>
                    <a:off x="2361" y="1630"/>
                    <a:ext cx="184" cy="23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0" name="Line 21"/>
                  <p:cNvSpPr>
                    <a:spLocks noChangeAspect="1"/>
                  </p:cNvSpPr>
                  <p:nvPr/>
                </p:nvSpPr>
                <p:spPr>
                  <a:xfrm>
                    <a:off x="2427" y="1408"/>
                    <a:ext cx="248" cy="36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1" name="Line 22"/>
                  <p:cNvSpPr>
                    <a:spLocks noChangeAspect="1"/>
                  </p:cNvSpPr>
                  <p:nvPr/>
                </p:nvSpPr>
                <p:spPr>
                  <a:xfrm>
                    <a:off x="2658" y="1427"/>
                    <a:ext cx="154" cy="25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2" name="Line 23"/>
                  <p:cNvSpPr>
                    <a:spLocks noChangeAspect="1"/>
                  </p:cNvSpPr>
                  <p:nvPr/>
                </p:nvSpPr>
                <p:spPr>
                  <a:xfrm>
                    <a:off x="2815" y="1339"/>
                    <a:ext cx="138" cy="26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3" name="Line 24"/>
                  <p:cNvSpPr>
                    <a:spLocks noChangeAspect="1"/>
                  </p:cNvSpPr>
                  <p:nvPr/>
                </p:nvSpPr>
                <p:spPr>
                  <a:xfrm>
                    <a:off x="2977" y="1261"/>
                    <a:ext cx="122" cy="27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4" name="Line 25"/>
                  <p:cNvSpPr>
                    <a:spLocks noChangeAspect="1"/>
                  </p:cNvSpPr>
                  <p:nvPr/>
                </p:nvSpPr>
                <p:spPr>
                  <a:xfrm>
                    <a:off x="3143" y="1192"/>
                    <a:ext cx="106" cy="28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5" name="Line 26"/>
                  <p:cNvSpPr>
                    <a:spLocks noChangeAspect="1"/>
                  </p:cNvSpPr>
                  <p:nvPr/>
                </p:nvSpPr>
                <p:spPr>
                  <a:xfrm>
                    <a:off x="3243" y="905"/>
                    <a:ext cx="159" cy="51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6" name="Line 27"/>
                  <p:cNvSpPr>
                    <a:spLocks noChangeAspect="1"/>
                  </p:cNvSpPr>
                  <p:nvPr/>
                </p:nvSpPr>
                <p:spPr>
                  <a:xfrm>
                    <a:off x="3487" y="1086"/>
                    <a:ext cx="71" cy="29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7" name="Line 28"/>
                  <p:cNvSpPr>
                    <a:spLocks noChangeAspect="1"/>
                  </p:cNvSpPr>
                  <p:nvPr/>
                </p:nvSpPr>
                <p:spPr>
                  <a:xfrm>
                    <a:off x="3663" y="1048"/>
                    <a:ext cx="54" cy="29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8" name="Line 29"/>
                  <p:cNvSpPr>
                    <a:spLocks noChangeAspect="1"/>
                  </p:cNvSpPr>
                  <p:nvPr/>
                </p:nvSpPr>
                <p:spPr>
                  <a:xfrm>
                    <a:off x="3841" y="1022"/>
                    <a:ext cx="36" cy="29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69" name="Line 30"/>
                  <p:cNvSpPr>
                    <a:spLocks noChangeAspect="1"/>
                  </p:cNvSpPr>
                  <p:nvPr/>
                </p:nvSpPr>
                <p:spPr>
                  <a:xfrm>
                    <a:off x="4020" y="1005"/>
                    <a:ext cx="18" cy="3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0" name="Line 31"/>
                  <p:cNvSpPr>
                    <a:spLocks noChangeAspect="1"/>
                  </p:cNvSpPr>
                  <p:nvPr/>
                </p:nvSpPr>
                <p:spPr>
                  <a:xfrm>
                    <a:off x="4200" y="860"/>
                    <a:ext cx="0" cy="44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1" name="Line 32"/>
                  <p:cNvSpPr>
                    <a:spLocks noChangeAspect="1"/>
                  </p:cNvSpPr>
                  <p:nvPr/>
                </p:nvSpPr>
                <p:spPr>
                  <a:xfrm flipH="1">
                    <a:off x="4362" y="1005"/>
                    <a:ext cx="18" cy="3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2" name="Line 33"/>
                  <p:cNvSpPr>
                    <a:spLocks noChangeAspect="1"/>
                  </p:cNvSpPr>
                  <p:nvPr/>
                </p:nvSpPr>
                <p:spPr>
                  <a:xfrm flipH="1">
                    <a:off x="4523" y="1022"/>
                    <a:ext cx="36" cy="29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3" name="Line 34"/>
                  <p:cNvSpPr>
                    <a:spLocks noChangeAspect="1"/>
                  </p:cNvSpPr>
                  <p:nvPr/>
                </p:nvSpPr>
                <p:spPr>
                  <a:xfrm flipH="1">
                    <a:off x="4683" y="1048"/>
                    <a:ext cx="54" cy="29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4" name="Line 35"/>
                  <p:cNvSpPr>
                    <a:spLocks noChangeAspect="1"/>
                  </p:cNvSpPr>
                  <p:nvPr/>
                </p:nvSpPr>
                <p:spPr>
                  <a:xfrm flipH="1">
                    <a:off x="4842" y="1086"/>
                    <a:ext cx="71" cy="29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5" name="Line 36"/>
                  <p:cNvSpPr>
                    <a:spLocks noChangeAspect="1"/>
                  </p:cNvSpPr>
                  <p:nvPr/>
                </p:nvSpPr>
                <p:spPr>
                  <a:xfrm flipH="1">
                    <a:off x="4998" y="905"/>
                    <a:ext cx="159" cy="51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6" name="Line 37"/>
                  <p:cNvSpPr>
                    <a:spLocks noChangeAspect="1"/>
                  </p:cNvSpPr>
                  <p:nvPr/>
                </p:nvSpPr>
                <p:spPr>
                  <a:xfrm flipH="1">
                    <a:off x="5151" y="1192"/>
                    <a:ext cx="106" cy="28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7" name="Line 38"/>
                  <p:cNvSpPr>
                    <a:spLocks noChangeAspect="1"/>
                  </p:cNvSpPr>
                  <p:nvPr/>
                </p:nvSpPr>
                <p:spPr>
                  <a:xfrm flipH="1">
                    <a:off x="5301" y="1261"/>
                    <a:ext cx="122" cy="27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8" name="Line 39"/>
                  <p:cNvSpPr>
                    <a:spLocks noChangeAspect="1"/>
                  </p:cNvSpPr>
                  <p:nvPr/>
                </p:nvSpPr>
                <p:spPr>
                  <a:xfrm flipH="1">
                    <a:off x="5447" y="1339"/>
                    <a:ext cx="138" cy="26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79" name="Line 40"/>
                  <p:cNvSpPr>
                    <a:spLocks noChangeAspect="1"/>
                  </p:cNvSpPr>
                  <p:nvPr/>
                </p:nvSpPr>
                <p:spPr>
                  <a:xfrm flipH="1">
                    <a:off x="5588" y="1427"/>
                    <a:ext cx="154" cy="25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80" name="Line 41"/>
                  <p:cNvSpPr>
                    <a:spLocks noChangeAspect="1"/>
                  </p:cNvSpPr>
                  <p:nvPr/>
                </p:nvSpPr>
                <p:spPr>
                  <a:xfrm flipH="1">
                    <a:off x="5725" y="1408"/>
                    <a:ext cx="248" cy="36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81" name="Line 42"/>
                  <p:cNvSpPr>
                    <a:spLocks noChangeAspect="1"/>
                  </p:cNvSpPr>
                  <p:nvPr/>
                </p:nvSpPr>
                <p:spPr>
                  <a:xfrm flipH="1">
                    <a:off x="5855" y="1630"/>
                    <a:ext cx="184" cy="23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82" name="Line 43"/>
                  <p:cNvSpPr>
                    <a:spLocks noChangeAspect="1"/>
                  </p:cNvSpPr>
                  <p:nvPr/>
                </p:nvSpPr>
                <p:spPr>
                  <a:xfrm flipH="1">
                    <a:off x="5980" y="1745"/>
                    <a:ext cx="198" cy="225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83" name="Line 44"/>
                  <p:cNvSpPr>
                    <a:spLocks noChangeAspect="1"/>
                  </p:cNvSpPr>
                  <p:nvPr/>
                </p:nvSpPr>
                <p:spPr>
                  <a:xfrm flipH="1">
                    <a:off x="6099" y="1867"/>
                    <a:ext cx="211" cy="21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84" name="Line 45"/>
                  <p:cNvSpPr>
                    <a:spLocks noChangeAspect="1"/>
                  </p:cNvSpPr>
                  <p:nvPr/>
                </p:nvSpPr>
                <p:spPr>
                  <a:xfrm flipH="1">
                    <a:off x="6211" y="1998"/>
                    <a:ext cx="223" cy="2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685" name="Line 46"/>
                  <p:cNvSpPr>
                    <a:spLocks noChangeAspect="1"/>
                  </p:cNvSpPr>
                  <p:nvPr/>
                </p:nvSpPr>
                <p:spPr>
                  <a:xfrm flipH="1">
                    <a:off x="6315" y="1986"/>
                    <a:ext cx="423" cy="33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7686" name="Arc 47"/>
                <p:cNvSpPr>
                  <a:spLocks noChangeAspect="1"/>
                </p:cNvSpPr>
                <p:nvPr/>
              </p:nvSpPr>
              <p:spPr>
                <a:xfrm>
                  <a:off x="2573" y="1212"/>
                  <a:ext cx="4268" cy="273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69" y="17"/>
                    </a:cxn>
                    <a:cxn ang="0">
                      <a:pos x="34" y="44"/>
                    </a:cxn>
                  </a:cxnLst>
                  <a:rect l="0" t="0" r="0" b="0"/>
                  <a:pathLst>
                    <a:path w="33667" h="21600" fill="none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7687" name="Text Box 48"/>
              <p:cNvSpPr txBox="1"/>
              <p:nvPr/>
            </p:nvSpPr>
            <p:spPr>
              <a:xfrm>
                <a:off x="4226" y="142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  <p:sp>
            <p:nvSpPr>
              <p:cNvPr id="27688" name="Text Box 49"/>
              <p:cNvSpPr txBox="1"/>
              <p:nvPr/>
            </p:nvSpPr>
            <p:spPr>
              <a:xfrm>
                <a:off x="5270" y="65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7689" name="Text Box 50"/>
              <p:cNvSpPr txBox="1"/>
              <p:nvPr/>
            </p:nvSpPr>
            <p:spPr>
              <a:xfrm>
                <a:off x="6706" y="65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7690" name="Text Box 51"/>
              <p:cNvSpPr txBox="1"/>
              <p:nvPr/>
            </p:nvSpPr>
            <p:spPr>
              <a:xfrm>
                <a:off x="7860" y="1458"/>
                <a:ext cx="178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  <p:sp>
          <p:nvSpPr>
            <p:cNvPr id="27691" name="Text Box 52"/>
            <p:cNvSpPr txBox="1"/>
            <p:nvPr/>
          </p:nvSpPr>
          <p:spPr>
            <a:xfrm>
              <a:off x="4925" y="2934"/>
              <a:ext cx="642" cy="48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133" kern="0" err="1">
                  <a:solidFill>
                    <a:srgbClr val="000000"/>
                  </a:solidFill>
                  <a:cs typeface="+mn-ea"/>
                  <a:sym typeface="+mn-lt"/>
                </a:rPr>
                <a:t>mA</a:t>
              </a:r>
              <a:endParaRPr lang="en-US" altLang="zh-CN" sz="133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53"/>
          <p:cNvGrpSpPr/>
          <p:nvPr/>
        </p:nvGrpSpPr>
        <p:grpSpPr>
          <a:xfrm>
            <a:off x="6525150" y="2071235"/>
            <a:ext cx="3952616" cy="2359535"/>
            <a:chOff x="2979" y="1053"/>
            <a:chExt cx="2496" cy="1490"/>
          </a:xfrm>
        </p:grpSpPr>
        <p:sp>
          <p:nvSpPr>
            <p:cNvPr id="27693" name="Line 54"/>
            <p:cNvSpPr>
              <a:spLocks noChangeAspect="1"/>
            </p:cNvSpPr>
            <p:nvPr/>
          </p:nvSpPr>
          <p:spPr>
            <a:xfrm>
              <a:off x="2979" y="1654"/>
              <a:ext cx="240" cy="19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94" name="Line 55"/>
            <p:cNvSpPr>
              <a:spLocks noChangeAspect="1"/>
            </p:cNvSpPr>
            <p:nvPr/>
          </p:nvSpPr>
          <p:spPr>
            <a:xfrm>
              <a:off x="3058" y="1597"/>
              <a:ext cx="116" cy="10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95" name="Line 56"/>
            <p:cNvSpPr>
              <a:spLocks noChangeAspect="1"/>
            </p:cNvSpPr>
            <p:nvPr/>
          </p:nvSpPr>
          <p:spPr>
            <a:xfrm>
              <a:off x="3123" y="1529"/>
              <a:ext cx="110" cy="11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96" name="Line 57"/>
            <p:cNvSpPr>
              <a:spLocks noChangeAspect="1"/>
            </p:cNvSpPr>
            <p:nvPr/>
          </p:nvSpPr>
          <p:spPr>
            <a:xfrm>
              <a:off x="3191" y="1466"/>
              <a:ext cx="104" cy="11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97" name="Line 58"/>
            <p:cNvSpPr>
              <a:spLocks noChangeAspect="1"/>
            </p:cNvSpPr>
            <p:nvPr/>
          </p:nvSpPr>
          <p:spPr>
            <a:xfrm>
              <a:off x="3264" y="1406"/>
              <a:ext cx="96" cy="123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98" name="Line 59"/>
            <p:cNvSpPr>
              <a:spLocks noChangeAspect="1"/>
            </p:cNvSpPr>
            <p:nvPr/>
          </p:nvSpPr>
          <p:spPr>
            <a:xfrm>
              <a:off x="3333" y="1341"/>
              <a:ext cx="163" cy="24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99" name="Line 60"/>
            <p:cNvSpPr>
              <a:spLocks noChangeAspect="1"/>
            </p:cNvSpPr>
            <p:nvPr/>
          </p:nvSpPr>
          <p:spPr>
            <a:xfrm>
              <a:off x="3418" y="1300"/>
              <a:ext cx="81" cy="13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0" name="Line 61"/>
            <p:cNvSpPr>
              <a:spLocks noChangeAspect="1"/>
            </p:cNvSpPr>
            <p:nvPr/>
          </p:nvSpPr>
          <p:spPr>
            <a:xfrm>
              <a:off x="3500" y="1254"/>
              <a:ext cx="72" cy="139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1" name="Line 62"/>
            <p:cNvSpPr>
              <a:spLocks noChangeAspect="1"/>
            </p:cNvSpPr>
            <p:nvPr/>
          </p:nvSpPr>
          <p:spPr>
            <a:xfrm>
              <a:off x="3584" y="1214"/>
              <a:ext cx="64" cy="14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2" name="Line 63"/>
            <p:cNvSpPr>
              <a:spLocks noChangeAspect="1"/>
            </p:cNvSpPr>
            <p:nvPr/>
          </p:nvSpPr>
          <p:spPr>
            <a:xfrm>
              <a:off x="3671" y="1178"/>
              <a:ext cx="55" cy="14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3" name="Line 64"/>
            <p:cNvSpPr>
              <a:spLocks noChangeAspect="1"/>
            </p:cNvSpPr>
            <p:nvPr/>
          </p:nvSpPr>
          <p:spPr>
            <a:xfrm>
              <a:off x="3768" y="1149"/>
              <a:ext cx="89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4" name="Line 65"/>
            <p:cNvSpPr>
              <a:spLocks noChangeAspect="1"/>
            </p:cNvSpPr>
            <p:nvPr/>
          </p:nvSpPr>
          <p:spPr>
            <a:xfrm>
              <a:off x="3850" y="1123"/>
              <a:ext cx="37" cy="15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5" name="Line 66"/>
            <p:cNvSpPr>
              <a:spLocks noChangeAspect="1"/>
            </p:cNvSpPr>
            <p:nvPr/>
          </p:nvSpPr>
          <p:spPr>
            <a:xfrm>
              <a:off x="3941" y="1103"/>
              <a:ext cx="29" cy="15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6" name="Line 67"/>
            <p:cNvSpPr>
              <a:spLocks noChangeAspect="1"/>
            </p:cNvSpPr>
            <p:nvPr/>
          </p:nvSpPr>
          <p:spPr>
            <a:xfrm>
              <a:off x="4034" y="1089"/>
              <a:ext cx="19" cy="155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7" name="Line 68"/>
            <p:cNvSpPr>
              <a:spLocks noChangeAspect="1"/>
            </p:cNvSpPr>
            <p:nvPr/>
          </p:nvSpPr>
          <p:spPr>
            <a:xfrm>
              <a:off x="4127" y="1080"/>
              <a:ext cx="10" cy="15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8" name="Line 69"/>
            <p:cNvSpPr>
              <a:spLocks noChangeAspect="1"/>
            </p:cNvSpPr>
            <p:nvPr/>
          </p:nvSpPr>
          <p:spPr>
            <a:xfrm>
              <a:off x="4221" y="1053"/>
              <a:ext cx="0" cy="24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09" name="Line 70"/>
            <p:cNvSpPr>
              <a:spLocks noChangeAspect="1"/>
            </p:cNvSpPr>
            <p:nvPr/>
          </p:nvSpPr>
          <p:spPr>
            <a:xfrm flipH="1">
              <a:off x="4305" y="1080"/>
              <a:ext cx="10" cy="15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0" name="Line 71"/>
            <p:cNvSpPr>
              <a:spLocks noChangeAspect="1"/>
            </p:cNvSpPr>
            <p:nvPr/>
          </p:nvSpPr>
          <p:spPr>
            <a:xfrm flipH="1">
              <a:off x="4389" y="1089"/>
              <a:ext cx="19" cy="155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1" name="Line 72"/>
            <p:cNvSpPr>
              <a:spLocks noChangeAspect="1"/>
            </p:cNvSpPr>
            <p:nvPr/>
          </p:nvSpPr>
          <p:spPr>
            <a:xfrm flipH="1">
              <a:off x="4472" y="1103"/>
              <a:ext cx="29" cy="15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2" name="Line 73"/>
            <p:cNvSpPr>
              <a:spLocks noChangeAspect="1"/>
            </p:cNvSpPr>
            <p:nvPr/>
          </p:nvSpPr>
          <p:spPr>
            <a:xfrm flipH="1">
              <a:off x="4555" y="1123"/>
              <a:ext cx="37" cy="15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3" name="Line 74"/>
            <p:cNvSpPr>
              <a:spLocks noChangeAspect="1"/>
            </p:cNvSpPr>
            <p:nvPr/>
          </p:nvSpPr>
          <p:spPr>
            <a:xfrm flipH="1">
              <a:off x="4585" y="1149"/>
              <a:ext cx="89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4" name="Line 75"/>
            <p:cNvSpPr>
              <a:spLocks noChangeAspect="1"/>
            </p:cNvSpPr>
            <p:nvPr/>
          </p:nvSpPr>
          <p:spPr>
            <a:xfrm flipH="1">
              <a:off x="4716" y="1178"/>
              <a:ext cx="55" cy="14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5" name="Line 76"/>
            <p:cNvSpPr>
              <a:spLocks noChangeAspect="1"/>
            </p:cNvSpPr>
            <p:nvPr/>
          </p:nvSpPr>
          <p:spPr>
            <a:xfrm flipH="1">
              <a:off x="4794" y="1214"/>
              <a:ext cx="64" cy="14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6" name="Line 77"/>
            <p:cNvSpPr>
              <a:spLocks noChangeAspect="1"/>
            </p:cNvSpPr>
            <p:nvPr/>
          </p:nvSpPr>
          <p:spPr>
            <a:xfrm flipH="1">
              <a:off x="4870" y="1254"/>
              <a:ext cx="72" cy="139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7" name="Line 78"/>
            <p:cNvSpPr>
              <a:spLocks noChangeAspect="1"/>
            </p:cNvSpPr>
            <p:nvPr/>
          </p:nvSpPr>
          <p:spPr>
            <a:xfrm flipH="1">
              <a:off x="4943" y="1300"/>
              <a:ext cx="81" cy="13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8" name="Line 79"/>
            <p:cNvSpPr>
              <a:spLocks noChangeAspect="1"/>
            </p:cNvSpPr>
            <p:nvPr/>
          </p:nvSpPr>
          <p:spPr>
            <a:xfrm flipH="1">
              <a:off x="4979" y="1341"/>
              <a:ext cx="130" cy="19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19" name="Line 80"/>
            <p:cNvSpPr>
              <a:spLocks noChangeAspect="1"/>
            </p:cNvSpPr>
            <p:nvPr/>
          </p:nvSpPr>
          <p:spPr>
            <a:xfrm flipH="1">
              <a:off x="5082" y="1406"/>
              <a:ext cx="96" cy="123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20" name="Line 81"/>
            <p:cNvSpPr>
              <a:spLocks noChangeAspect="1"/>
            </p:cNvSpPr>
            <p:nvPr/>
          </p:nvSpPr>
          <p:spPr>
            <a:xfrm flipH="1">
              <a:off x="5147" y="1466"/>
              <a:ext cx="104" cy="11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21" name="Line 82"/>
            <p:cNvSpPr>
              <a:spLocks noChangeAspect="1"/>
            </p:cNvSpPr>
            <p:nvPr/>
          </p:nvSpPr>
          <p:spPr>
            <a:xfrm flipH="1">
              <a:off x="5209" y="1529"/>
              <a:ext cx="110" cy="11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22" name="Line 83"/>
            <p:cNvSpPr>
              <a:spLocks noChangeAspect="1"/>
            </p:cNvSpPr>
            <p:nvPr/>
          </p:nvSpPr>
          <p:spPr>
            <a:xfrm flipH="1">
              <a:off x="5268" y="1597"/>
              <a:ext cx="116" cy="10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23" name="Line 84"/>
            <p:cNvSpPr>
              <a:spLocks noChangeAspect="1"/>
            </p:cNvSpPr>
            <p:nvPr/>
          </p:nvSpPr>
          <p:spPr>
            <a:xfrm flipH="1">
              <a:off x="5235" y="1644"/>
              <a:ext cx="240" cy="19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24" name="Text Box 85"/>
            <p:cNvSpPr txBox="1"/>
            <p:nvPr/>
          </p:nvSpPr>
          <p:spPr>
            <a:xfrm>
              <a:off x="3152" y="1752"/>
              <a:ext cx="223" cy="26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0</a:t>
              </a:r>
            </a:p>
          </p:txBody>
        </p:sp>
        <p:sp>
          <p:nvSpPr>
            <p:cNvPr id="27725" name="Text Box 86"/>
            <p:cNvSpPr txBox="1"/>
            <p:nvPr/>
          </p:nvSpPr>
          <p:spPr>
            <a:xfrm>
              <a:off x="3787" y="1344"/>
              <a:ext cx="223" cy="26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7726" name="Text Box 87"/>
            <p:cNvSpPr txBox="1"/>
            <p:nvPr/>
          </p:nvSpPr>
          <p:spPr>
            <a:xfrm>
              <a:off x="4513" y="1389"/>
              <a:ext cx="223" cy="21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7727" name="Text Box 88"/>
            <p:cNvSpPr txBox="1"/>
            <p:nvPr/>
          </p:nvSpPr>
          <p:spPr>
            <a:xfrm>
              <a:off x="5239" y="1752"/>
              <a:ext cx="223" cy="19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7728" name="Text Box 89"/>
            <p:cNvSpPr txBox="1"/>
            <p:nvPr/>
          </p:nvSpPr>
          <p:spPr>
            <a:xfrm>
              <a:off x="4179" y="1917"/>
              <a:ext cx="262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V</a:t>
              </a:r>
            </a:p>
          </p:txBody>
        </p:sp>
        <p:sp>
          <p:nvSpPr>
            <p:cNvPr id="27729" name="Line 90"/>
            <p:cNvSpPr>
              <a:spLocks noChangeAspect="1"/>
            </p:cNvSpPr>
            <p:nvPr/>
          </p:nvSpPr>
          <p:spPr>
            <a:xfrm>
              <a:off x="3523" y="1237"/>
              <a:ext cx="721" cy="130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aphicFrame>
        <p:nvGraphicFramePr>
          <p:cNvPr id="672853" name="Object 3"/>
          <p:cNvGraphicFramePr/>
          <p:nvPr>
            <p:extLst>
              <p:ext uri="{D42A27DB-BD31-4B8C-83A1-F6EECF244321}">
                <p14:modId xmlns:p14="http://schemas.microsoft.com/office/powerpoint/2010/main" val="1360018502"/>
              </p:ext>
            </p:extLst>
          </p:nvPr>
        </p:nvGraphicFramePr>
        <p:xfrm>
          <a:off x="1452780" y="2148675"/>
          <a:ext cx="4055865" cy="699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044700" imgH="355600" progId="Equation.DSMT4">
                  <p:embed/>
                </p:oleObj>
              </mc:Choice>
              <mc:Fallback>
                <p:oleObj r:id="rId3" imgW="2044700" imgH="355600" progId="Equation.DSMT4">
                  <p:embed/>
                  <p:pic>
                    <p:nvPicPr>
                      <p:cNvPr id="672853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2780" y="2148675"/>
                        <a:ext cx="4055865" cy="69994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矩形 101"/>
          <p:cNvSpPr/>
          <p:nvPr/>
        </p:nvSpPr>
        <p:spPr>
          <a:xfrm>
            <a:off x="676636" y="5121229"/>
            <a:ext cx="10842264" cy="96584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（</a:t>
            </a:r>
            <a:r>
              <a:rPr lang="en-US" altLang="zh-CN" sz="2000" kern="0" dirty="0">
                <a:cs typeface="+mn-ea"/>
                <a:sym typeface="+mn-lt"/>
              </a:rPr>
              <a:t>1</a:t>
            </a:r>
            <a:r>
              <a:rPr lang="zh-CN" altLang="en-US" sz="2000" kern="0" dirty="0">
                <a:cs typeface="+mn-ea"/>
                <a:sym typeface="+mn-lt"/>
              </a:rPr>
              <a:t>）在电流计原刻度的基础上乘以（  </a:t>
            </a:r>
            <a:r>
              <a:rPr lang="en-US" altLang="zh-CN" sz="2000" kern="0" dirty="0">
                <a:cs typeface="+mn-ea"/>
                <a:sym typeface="+mn-lt"/>
              </a:rPr>
              <a:t>+R</a:t>
            </a:r>
            <a:r>
              <a:rPr lang="zh-CN" altLang="en-US" sz="2000" kern="0" dirty="0">
                <a:cs typeface="+mn-ea"/>
                <a:sym typeface="+mn-lt"/>
              </a:rPr>
              <a:t>）即可。（</a:t>
            </a:r>
            <a:r>
              <a:rPr lang="en-US" altLang="zh-CN" sz="2000" kern="0" dirty="0">
                <a:cs typeface="+mn-ea"/>
                <a:sym typeface="+mn-lt"/>
              </a:rPr>
              <a:t>2</a:t>
            </a:r>
            <a:r>
              <a:rPr lang="zh-CN" altLang="en-US" sz="2000" kern="0" dirty="0">
                <a:cs typeface="+mn-ea"/>
                <a:sym typeface="+mn-lt"/>
              </a:rPr>
              <a:t>）满刻度处标改装后的量程，然后根据小格数按比例等分即可。（量程和精确度）</a:t>
            </a:r>
          </a:p>
        </p:txBody>
      </p:sp>
      <p:graphicFrame>
        <p:nvGraphicFramePr>
          <p:cNvPr id="672861" name="对象 672860"/>
          <p:cNvGraphicFramePr/>
          <p:nvPr>
            <p:extLst>
              <p:ext uri="{D42A27DB-BD31-4B8C-83A1-F6EECF244321}">
                <p14:modId xmlns:p14="http://schemas.microsoft.com/office/powerpoint/2010/main" val="3544531249"/>
              </p:ext>
            </p:extLst>
          </p:nvPr>
        </p:nvGraphicFramePr>
        <p:xfrm>
          <a:off x="8241514" y="4595888"/>
          <a:ext cx="441503" cy="49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16865" imgH="355600" progId="Equation.DSMT4">
                  <p:embed/>
                </p:oleObj>
              </mc:Choice>
              <mc:Fallback>
                <p:oleObj r:id="rId5" imgW="316865" imgH="355600" progId="Equation.DSMT4">
                  <p:embed/>
                  <p:pic>
                    <p:nvPicPr>
                      <p:cNvPr id="672861" name="对象 67286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41514" y="4595888"/>
                        <a:ext cx="441503" cy="49407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文本框 86">
            <a:extLst>
              <a:ext uri="{FF2B5EF4-FFF2-40B4-BE49-F238E27FC236}">
                <a16:creationId xmlns:a16="http://schemas.microsoft.com/office/drawing/2014/main" id="{633C465C-E42A-4FC9-A746-28EB527E4E1C}"/>
              </a:ext>
            </a:extLst>
          </p:cNvPr>
          <p:cNvSpPr txBox="1"/>
          <p:nvPr/>
        </p:nvSpPr>
        <p:spPr>
          <a:xfrm>
            <a:off x="809171" y="38180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探究二：电压表和电流表的改装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2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ext Box 2"/>
          <p:cNvSpPr txBox="1"/>
          <p:nvPr/>
        </p:nvSpPr>
        <p:spPr>
          <a:xfrm>
            <a:off x="756927" y="1942171"/>
            <a:ext cx="364856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 dirty="0">
                <a:cs typeface="+mn-ea"/>
                <a:sym typeface="+mn-lt"/>
              </a:rPr>
              <a:t>1.</a:t>
            </a:r>
            <a:r>
              <a:rPr lang="zh-CN" altLang="en-US" sz="2400" b="1" kern="0" dirty="0">
                <a:cs typeface="+mn-ea"/>
                <a:sym typeface="+mn-lt"/>
              </a:rPr>
              <a:t>原理：串联分压</a:t>
            </a:r>
          </a:p>
        </p:txBody>
      </p:sp>
      <p:sp>
        <p:nvSpPr>
          <p:cNvPr id="673795" name="Text Box 8"/>
          <p:cNvSpPr txBox="1"/>
          <p:nvPr/>
        </p:nvSpPr>
        <p:spPr>
          <a:xfrm>
            <a:off x="756927" y="2646974"/>
            <a:ext cx="311996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>
                <a:cs typeface="+mn-ea"/>
                <a:sym typeface="+mn-lt"/>
              </a:rPr>
              <a:t>2.</a:t>
            </a:r>
            <a:r>
              <a:rPr lang="zh-CN" altLang="en-US" sz="2400" b="1" kern="0" dirty="0">
                <a:cs typeface="+mn-ea"/>
                <a:sym typeface="+mn-lt"/>
              </a:rPr>
              <a:t>方法：串联电阻</a:t>
            </a:r>
          </a:p>
        </p:txBody>
      </p:sp>
      <p:sp>
        <p:nvSpPr>
          <p:cNvPr id="673796" name="Text Box 9"/>
          <p:cNvSpPr txBox="1"/>
          <p:nvPr/>
        </p:nvSpPr>
        <p:spPr>
          <a:xfrm>
            <a:off x="756927" y="3517834"/>
            <a:ext cx="441818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>
                <a:cs typeface="+mn-ea"/>
                <a:sym typeface="+mn-lt"/>
              </a:rPr>
              <a:t>3.</a:t>
            </a:r>
            <a:r>
              <a:rPr lang="zh-CN" altLang="en-US" sz="2400" b="1" kern="0" dirty="0">
                <a:cs typeface="+mn-ea"/>
                <a:sym typeface="+mn-lt"/>
              </a:rPr>
              <a:t>再将表盘对应示数改装。</a:t>
            </a:r>
          </a:p>
        </p:txBody>
      </p:sp>
      <p:grpSp>
        <p:nvGrpSpPr>
          <p:cNvPr id="28676" name="Group 5"/>
          <p:cNvGrpSpPr/>
          <p:nvPr/>
        </p:nvGrpSpPr>
        <p:grpSpPr>
          <a:xfrm>
            <a:off x="911360" y="1086915"/>
            <a:ext cx="6413033" cy="712611"/>
            <a:chOff x="158" y="311"/>
            <a:chExt cx="5069" cy="641"/>
          </a:xfrm>
        </p:grpSpPr>
        <p:sp>
          <p:nvSpPr>
            <p:cNvPr id="28677" name="AutoShape 6"/>
            <p:cNvSpPr/>
            <p:nvPr/>
          </p:nvSpPr>
          <p:spPr>
            <a:xfrm>
              <a:off x="158" y="311"/>
              <a:ext cx="5069" cy="641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9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03" y="422"/>
              <a:ext cx="4979" cy="4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1219170" eaLnBrk="0" hangingPunct="0">
                <a:spcBef>
                  <a:spcPct val="50000"/>
                </a:spcBef>
              </a:pPr>
              <a:r>
                <a:rPr lang="zh-CN" altLang="en-US" sz="2400" kern="0" noProof="1">
                  <a:cs typeface="+mn-ea"/>
                  <a:sym typeface="+mn-lt"/>
                </a:rPr>
                <a:t>总结：把电流表改装成电压表</a:t>
              </a:r>
            </a:p>
          </p:txBody>
        </p:sp>
      </p:grpSp>
      <p:grpSp>
        <p:nvGrpSpPr>
          <p:cNvPr id="28679" name="组合 107"/>
          <p:cNvGrpSpPr/>
          <p:nvPr/>
        </p:nvGrpSpPr>
        <p:grpSpPr>
          <a:xfrm>
            <a:off x="6949551" y="3360908"/>
            <a:ext cx="3482292" cy="2077659"/>
            <a:chOff x="765124" y="3197211"/>
            <a:chExt cx="3490913" cy="2082802"/>
          </a:xfrm>
        </p:grpSpPr>
        <p:grpSp>
          <p:nvGrpSpPr>
            <p:cNvPr id="28680" name="Group 7"/>
            <p:cNvGrpSpPr/>
            <p:nvPr/>
          </p:nvGrpSpPr>
          <p:grpSpPr>
            <a:xfrm>
              <a:off x="765124" y="3654412"/>
              <a:ext cx="3490913" cy="1625601"/>
              <a:chOff x="651" y="2008"/>
              <a:chExt cx="2199" cy="1024"/>
            </a:xfrm>
          </p:grpSpPr>
          <p:sp>
            <p:nvSpPr>
              <p:cNvPr id="28681" name="Rectangle 8"/>
              <p:cNvSpPr/>
              <p:nvPr/>
            </p:nvSpPr>
            <p:spPr>
              <a:xfrm>
                <a:off x="1152" y="2064"/>
                <a:ext cx="1488" cy="624"/>
              </a:xfrm>
              <a:prstGeom prst="rect">
                <a:avLst/>
              </a:prstGeom>
              <a:solidFill>
                <a:srgbClr val="CCECFF">
                  <a:alpha val="89803"/>
                </a:srgbClr>
              </a:solidFill>
              <a:ln w="19050" cap="flat" cmpd="sng">
                <a:solidFill>
                  <a:srgbClr val="3366FF"/>
                </a:solidFill>
                <a:prstDash val="lgDash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8682" name="Group 9"/>
              <p:cNvGrpSpPr/>
              <p:nvPr/>
            </p:nvGrpSpPr>
            <p:grpSpPr>
              <a:xfrm>
                <a:off x="651" y="2008"/>
                <a:ext cx="2199" cy="1024"/>
                <a:chOff x="3273" y="3010"/>
                <a:chExt cx="2199" cy="1024"/>
              </a:xfrm>
            </p:grpSpPr>
            <p:sp>
              <p:nvSpPr>
                <p:cNvPr id="28683" name="Line 10"/>
                <p:cNvSpPr>
                  <a:spLocks noChangeAspect="1"/>
                </p:cNvSpPr>
                <p:nvPr/>
              </p:nvSpPr>
              <p:spPr>
                <a:xfrm>
                  <a:off x="3312" y="3384"/>
                  <a:ext cx="2112" cy="0"/>
                </a:xfrm>
                <a:prstGeom prst="line">
                  <a:avLst/>
                </a:prstGeom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grpSp>
              <p:nvGrpSpPr>
                <p:cNvPr id="28684" name="Group 11"/>
                <p:cNvGrpSpPr/>
                <p:nvPr/>
              </p:nvGrpSpPr>
              <p:grpSpPr>
                <a:xfrm>
                  <a:off x="3696" y="3414"/>
                  <a:ext cx="1632" cy="620"/>
                  <a:chOff x="3648" y="780"/>
                  <a:chExt cx="1632" cy="620"/>
                </a:xfrm>
              </p:grpSpPr>
              <p:sp>
                <p:nvSpPr>
                  <p:cNvPr id="28685" name="Line 12"/>
                  <p:cNvSpPr/>
                  <p:nvPr/>
                </p:nvSpPr>
                <p:spPr>
                  <a:xfrm>
                    <a:off x="3648" y="780"/>
                    <a:ext cx="0" cy="606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686" name="Line 13"/>
                  <p:cNvSpPr/>
                  <p:nvPr/>
                </p:nvSpPr>
                <p:spPr>
                  <a:xfrm>
                    <a:off x="5280" y="780"/>
                    <a:ext cx="0" cy="606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28687" name="Group 14"/>
                  <p:cNvGrpSpPr/>
                  <p:nvPr/>
                </p:nvGrpSpPr>
                <p:grpSpPr>
                  <a:xfrm>
                    <a:off x="3648" y="1125"/>
                    <a:ext cx="1632" cy="275"/>
                    <a:chOff x="3648" y="1581"/>
                    <a:chExt cx="1632" cy="275"/>
                  </a:xfrm>
                </p:grpSpPr>
                <p:sp>
                  <p:nvSpPr>
                    <p:cNvPr id="28688" name="Line 15"/>
                    <p:cNvSpPr/>
                    <p:nvPr/>
                  </p:nvSpPr>
                  <p:spPr>
                    <a:xfrm>
                      <a:off x="4560" y="1698"/>
                      <a:ext cx="720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arrow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8689" name="Line 16"/>
                    <p:cNvSpPr/>
                    <p:nvPr/>
                  </p:nvSpPr>
                  <p:spPr>
                    <a:xfrm>
                      <a:off x="3648" y="1698"/>
                      <a:ext cx="672" cy="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tx1"/>
                      </a:solidFill>
                      <a:prstDash val="solid"/>
                      <a:headEnd type="arrow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8690" name="Text Box 17"/>
                    <p:cNvSpPr txBox="1"/>
                    <p:nvPr/>
                  </p:nvSpPr>
                  <p:spPr>
                    <a:xfrm>
                      <a:off x="4311" y="1581"/>
                      <a:ext cx="288" cy="275"/>
                    </a:xfrm>
                    <a:prstGeom prst="rect">
                      <a:avLst/>
                    </a:prstGeom>
                    <a:noFill/>
                    <a:ln w="19050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defTabSz="1219170">
                        <a:lnSpc>
                          <a:spcPct val="80000"/>
                        </a:lnSpc>
                        <a:spcBef>
                          <a:spcPct val="50000"/>
                        </a:spcBef>
                      </a:pPr>
                      <a:r>
                        <a:rPr lang="en-US" altLang="zh-CN" sz="2793" i="1" kern="0">
                          <a:solidFill>
                            <a:srgbClr val="000000"/>
                          </a:solidFill>
                          <a:cs typeface="+mn-ea"/>
                          <a:sym typeface="+mn-lt"/>
                        </a:rPr>
                        <a:t>U</a:t>
                      </a:r>
                    </a:p>
                  </p:txBody>
                </p:sp>
              </p:grpSp>
            </p:grpSp>
            <p:grpSp>
              <p:nvGrpSpPr>
                <p:cNvPr id="28691" name="Group 18"/>
                <p:cNvGrpSpPr/>
                <p:nvPr/>
              </p:nvGrpSpPr>
              <p:grpSpPr>
                <a:xfrm>
                  <a:off x="3373" y="3010"/>
                  <a:ext cx="371" cy="372"/>
                  <a:chOff x="3325" y="567"/>
                  <a:chExt cx="371" cy="372"/>
                </a:xfrm>
              </p:grpSpPr>
              <p:sp>
                <p:nvSpPr>
                  <p:cNvPr id="28692" name="Line 19"/>
                  <p:cNvSpPr/>
                  <p:nvPr/>
                </p:nvSpPr>
                <p:spPr>
                  <a:xfrm>
                    <a:off x="3369" y="939"/>
                    <a:ext cx="192" cy="0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693" name="Rectangle 20"/>
                  <p:cNvSpPr/>
                  <p:nvPr/>
                </p:nvSpPr>
                <p:spPr>
                  <a:xfrm>
                    <a:off x="3325" y="567"/>
                    <a:ext cx="371" cy="330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defTabSz="1219170">
                      <a:spcBef>
                        <a:spcPct val="20000"/>
                      </a:spcBef>
                    </a:pPr>
                    <a:r>
                      <a:rPr lang="en-US" altLang="zh-CN" sz="2793" i="1" kern="0" err="1">
                        <a:solidFill>
                          <a:sysClr val="windowText" lastClr="000000"/>
                        </a:solidFill>
                        <a:cs typeface="+mn-ea"/>
                        <a:sym typeface="+mn-lt"/>
                      </a:rPr>
                      <a:t>I</a:t>
                    </a:r>
                    <a:r>
                      <a:rPr lang="en-US" altLang="zh-CN" sz="133" i="1" kern="0" baseline="-28000" err="1">
                        <a:solidFill>
                          <a:sysClr val="windowText" lastClr="000000"/>
                        </a:solidFill>
                        <a:cs typeface="+mn-ea"/>
                        <a:sym typeface="+mn-lt"/>
                      </a:rPr>
                      <a:t>g</a:t>
                    </a:r>
                    <a:endParaRPr lang="en-US" altLang="zh-CN" sz="2793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8694" name="Oval 21"/>
                <p:cNvSpPr/>
                <p:nvPr/>
              </p:nvSpPr>
              <p:spPr>
                <a:xfrm>
                  <a:off x="4342" y="3216"/>
                  <a:ext cx="288" cy="288"/>
                </a:xfrm>
                <a:prstGeom prst="ellipse">
                  <a:avLst/>
                </a:prstGeom>
                <a:solidFill>
                  <a:srgbClr val="FFFF66"/>
                </a:solidFill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algn="ctr" defTabSz="1219170">
                    <a:lnSpc>
                      <a:spcPct val="80000"/>
                    </a:lnSpc>
                    <a:spcBef>
                      <a:spcPct val="20000"/>
                    </a:spcBef>
                  </a:pPr>
                  <a:r>
                    <a:rPr lang="en-US" altLang="zh-CN" sz="2793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V</a:t>
                  </a:r>
                </a:p>
              </p:txBody>
            </p:sp>
            <p:sp>
              <p:nvSpPr>
                <p:cNvPr id="28695" name="Oval 22"/>
                <p:cNvSpPr/>
                <p:nvPr/>
              </p:nvSpPr>
              <p:spPr>
                <a:xfrm>
                  <a:off x="3273" y="3360"/>
                  <a:ext cx="48" cy="48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defTabSz="1219170"/>
                  <a:endParaRPr lang="zh-CN" altLang="en-US" sz="1793" kern="0" dirty="0">
                    <a:solidFill>
                      <a:srgbClr val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696" name="Oval 23"/>
                <p:cNvSpPr/>
                <p:nvPr/>
              </p:nvSpPr>
              <p:spPr>
                <a:xfrm>
                  <a:off x="5424" y="3356"/>
                  <a:ext cx="48" cy="48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defTabSz="1219170"/>
                  <a:endParaRPr lang="zh-CN" altLang="en-US" sz="1793" kern="0" dirty="0">
                    <a:solidFill>
                      <a:srgbClr val="0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8697" name="AutoShape 24"/>
            <p:cNvSpPr>
              <a:spLocks noChangeAspect="1"/>
            </p:cNvSpPr>
            <p:nvPr/>
          </p:nvSpPr>
          <p:spPr>
            <a:xfrm>
              <a:off x="2365324" y="3197211"/>
              <a:ext cx="517525" cy="457200"/>
            </a:xfrm>
            <a:prstGeom prst="downArrow">
              <a:avLst>
                <a:gd name="adj1" fmla="val 55879"/>
                <a:gd name="adj2" fmla="val 54402"/>
              </a:avLst>
            </a:prstGeom>
            <a:solidFill>
              <a:srgbClr val="CCECFF"/>
            </a:solidFill>
            <a:ln w="28575" cap="flat" cmpd="sng">
              <a:solidFill>
                <a:srgbClr val="3333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698" name="组合 105"/>
          <p:cNvGrpSpPr/>
          <p:nvPr/>
        </p:nvGrpSpPr>
        <p:grpSpPr>
          <a:xfrm>
            <a:off x="6873539" y="1599966"/>
            <a:ext cx="3482292" cy="1827452"/>
            <a:chOff x="765124" y="1368411"/>
            <a:chExt cx="3490913" cy="1831976"/>
          </a:xfrm>
        </p:grpSpPr>
        <p:grpSp>
          <p:nvGrpSpPr>
            <p:cNvPr id="28699" name="Group 25"/>
            <p:cNvGrpSpPr/>
            <p:nvPr/>
          </p:nvGrpSpPr>
          <p:grpSpPr>
            <a:xfrm>
              <a:off x="765124" y="1368411"/>
              <a:ext cx="3490913" cy="1831976"/>
              <a:chOff x="672" y="567"/>
              <a:chExt cx="2199" cy="1154"/>
            </a:xfrm>
          </p:grpSpPr>
          <p:sp>
            <p:nvSpPr>
              <p:cNvPr id="28700" name="Rectangle 26"/>
              <p:cNvSpPr/>
              <p:nvPr/>
            </p:nvSpPr>
            <p:spPr>
              <a:xfrm>
                <a:off x="1173" y="567"/>
                <a:ext cx="1488" cy="912"/>
              </a:xfrm>
              <a:prstGeom prst="rect">
                <a:avLst/>
              </a:prstGeom>
              <a:solidFill>
                <a:srgbClr val="CCECFF">
                  <a:alpha val="89803"/>
                </a:srgbClr>
              </a:solidFill>
              <a:ln w="19050" cap="flat" cmpd="sng">
                <a:solidFill>
                  <a:srgbClr val="3366FF"/>
                </a:solidFill>
                <a:prstDash val="lgDash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8701" name="Group 27"/>
              <p:cNvGrpSpPr/>
              <p:nvPr/>
            </p:nvGrpSpPr>
            <p:grpSpPr>
              <a:xfrm>
                <a:off x="1095" y="1053"/>
                <a:ext cx="1632" cy="668"/>
                <a:chOff x="3648" y="966"/>
                <a:chExt cx="1632" cy="668"/>
              </a:xfrm>
            </p:grpSpPr>
            <p:sp>
              <p:nvSpPr>
                <p:cNvPr id="28702" name="Line 28"/>
                <p:cNvSpPr/>
                <p:nvPr/>
              </p:nvSpPr>
              <p:spPr>
                <a:xfrm>
                  <a:off x="3648" y="966"/>
                  <a:ext cx="0" cy="606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03" name="Line 29"/>
                <p:cNvSpPr/>
                <p:nvPr/>
              </p:nvSpPr>
              <p:spPr>
                <a:xfrm>
                  <a:off x="5280" y="966"/>
                  <a:ext cx="0" cy="606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grpSp>
              <p:nvGrpSpPr>
                <p:cNvPr id="28704" name="Group 30"/>
                <p:cNvGrpSpPr/>
                <p:nvPr/>
              </p:nvGrpSpPr>
              <p:grpSpPr>
                <a:xfrm>
                  <a:off x="3648" y="1359"/>
                  <a:ext cx="1632" cy="275"/>
                  <a:chOff x="3648" y="1581"/>
                  <a:chExt cx="1632" cy="275"/>
                </a:xfrm>
              </p:grpSpPr>
              <p:sp>
                <p:nvSpPr>
                  <p:cNvPr id="28705" name="Line 31"/>
                  <p:cNvSpPr/>
                  <p:nvPr/>
                </p:nvSpPr>
                <p:spPr>
                  <a:xfrm>
                    <a:off x="4560" y="1698"/>
                    <a:ext cx="720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06" name="Line 32"/>
                  <p:cNvSpPr/>
                  <p:nvPr/>
                </p:nvSpPr>
                <p:spPr>
                  <a:xfrm>
                    <a:off x="3648" y="1698"/>
                    <a:ext cx="672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headEnd type="arrow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07" name="Text Box 33"/>
                  <p:cNvSpPr txBox="1"/>
                  <p:nvPr/>
                </p:nvSpPr>
                <p:spPr>
                  <a:xfrm>
                    <a:off x="4311" y="1581"/>
                    <a:ext cx="288" cy="275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ctr" defTabSz="1219170">
                      <a:lnSpc>
                        <a:spcPct val="80000"/>
                      </a:lnSpc>
                      <a:spcBef>
                        <a:spcPct val="50000"/>
                      </a:spcBef>
                    </a:pPr>
                    <a:r>
                      <a:rPr lang="en-US" altLang="zh-CN" sz="2793" i="1" kern="0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U</a:t>
                    </a:r>
                  </a:p>
                </p:txBody>
              </p:sp>
            </p:grpSp>
          </p:grpSp>
          <p:grpSp>
            <p:nvGrpSpPr>
              <p:cNvPr id="28708" name="Group 34"/>
              <p:cNvGrpSpPr/>
              <p:nvPr/>
            </p:nvGrpSpPr>
            <p:grpSpPr>
              <a:xfrm>
                <a:off x="672" y="576"/>
                <a:ext cx="2199" cy="471"/>
                <a:chOff x="3273" y="1291"/>
                <a:chExt cx="2199" cy="471"/>
              </a:xfrm>
            </p:grpSpPr>
            <p:sp>
              <p:nvSpPr>
                <p:cNvPr id="28709" name="Text Box 35"/>
                <p:cNvSpPr txBox="1"/>
                <p:nvPr/>
              </p:nvSpPr>
              <p:spPr>
                <a:xfrm>
                  <a:off x="3945" y="1291"/>
                  <a:ext cx="432" cy="27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defTabSz="1219170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altLang="zh-CN" sz="2793" i="1" kern="0" err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R</a:t>
                  </a:r>
                  <a:r>
                    <a:rPr lang="en-US" altLang="zh-CN" sz="133" i="1" kern="0" baseline="-25000" err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g</a:t>
                  </a:r>
                  <a:endParaRPr lang="en-US" altLang="zh-CN" sz="133" i="1" kern="0" baseline="-25000">
                    <a:solidFill>
                      <a:srgbClr val="000000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28710" name="Group 36"/>
                <p:cNvGrpSpPr/>
                <p:nvPr/>
              </p:nvGrpSpPr>
              <p:grpSpPr>
                <a:xfrm>
                  <a:off x="3273" y="1710"/>
                  <a:ext cx="2199" cy="52"/>
                  <a:chOff x="3273" y="1710"/>
                  <a:chExt cx="2199" cy="52"/>
                </a:xfrm>
              </p:grpSpPr>
              <p:sp>
                <p:nvSpPr>
                  <p:cNvPr id="28711" name="Line 37"/>
                  <p:cNvSpPr>
                    <a:spLocks noChangeAspect="1"/>
                  </p:cNvSpPr>
                  <p:nvPr/>
                </p:nvSpPr>
                <p:spPr>
                  <a:xfrm>
                    <a:off x="3312" y="1738"/>
                    <a:ext cx="2112" cy="0"/>
                  </a:xfrm>
                  <a:prstGeom prst="line">
                    <a:avLst/>
                  </a:prstGeom>
                  <a:ln w="190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12" name="Oval 38"/>
                  <p:cNvSpPr/>
                  <p:nvPr/>
                </p:nvSpPr>
                <p:spPr>
                  <a:xfrm>
                    <a:off x="3273" y="1714"/>
                    <a:ext cx="48" cy="48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 defTabSz="1219170"/>
                    <a:endParaRPr lang="zh-CN" altLang="en-US" sz="1793" kern="0" dirty="0">
                      <a:solidFill>
                        <a:srgbClr val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13" name="Oval 39"/>
                  <p:cNvSpPr/>
                  <p:nvPr/>
                </p:nvSpPr>
                <p:spPr>
                  <a:xfrm>
                    <a:off x="5424" y="1710"/>
                    <a:ext cx="48" cy="48"/>
                  </a:xfrm>
                  <a:prstGeom prst="ellipse">
                    <a:avLst/>
                  </a:pr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 defTabSz="1219170"/>
                    <a:endParaRPr lang="zh-CN" altLang="en-US" sz="1793" kern="0" dirty="0">
                      <a:solidFill>
                        <a:srgbClr val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28714" name="Group 43"/>
              <p:cNvGrpSpPr/>
              <p:nvPr/>
            </p:nvGrpSpPr>
            <p:grpSpPr>
              <a:xfrm>
                <a:off x="2103" y="704"/>
                <a:ext cx="432" cy="361"/>
                <a:chOff x="4704" y="1419"/>
                <a:chExt cx="432" cy="361"/>
              </a:xfrm>
            </p:grpSpPr>
            <p:sp>
              <p:nvSpPr>
                <p:cNvPr id="28715" name="Text Box 44"/>
                <p:cNvSpPr txBox="1"/>
                <p:nvPr/>
              </p:nvSpPr>
              <p:spPr>
                <a:xfrm>
                  <a:off x="4704" y="1419"/>
                  <a:ext cx="432" cy="27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defTabSz="1219170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altLang="zh-CN" sz="2793" i="1" kern="0">
                      <a:solidFill>
                        <a:srgbClr val="000000"/>
                      </a:solidFill>
                      <a:cs typeface="+mn-ea"/>
                      <a:sym typeface="+mn-lt"/>
                    </a:rPr>
                    <a:t>R</a:t>
                  </a:r>
                  <a:endParaRPr lang="en-US" altLang="zh-CN" sz="133" i="1" kern="0" baseline="-25000">
                    <a:solidFill>
                      <a:srgbClr val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716" name="Rectangle 45"/>
                <p:cNvSpPr>
                  <a:spLocks noChangeAspect="1"/>
                </p:cNvSpPr>
                <p:nvPr/>
              </p:nvSpPr>
              <p:spPr>
                <a:xfrm>
                  <a:off x="4765" y="1690"/>
                  <a:ext cx="281" cy="90"/>
                </a:xfrm>
                <a:prstGeom prst="rect">
                  <a:avLst/>
                </a:prstGeom>
                <a:solidFill>
                  <a:srgbClr val="FFFF66"/>
                </a:solidFill>
                <a:ln w="19050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793" kern="0" dirty="0">
                    <a:solidFill>
                      <a:srgbClr val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8717" name="Group 46"/>
              <p:cNvGrpSpPr/>
              <p:nvPr/>
            </p:nvGrpSpPr>
            <p:grpSpPr>
              <a:xfrm>
                <a:off x="1095" y="1143"/>
                <a:ext cx="1632" cy="284"/>
                <a:chOff x="3696" y="1858"/>
                <a:chExt cx="1632" cy="284"/>
              </a:xfrm>
            </p:grpSpPr>
            <p:sp>
              <p:nvSpPr>
                <p:cNvPr id="28718" name="Line 47"/>
                <p:cNvSpPr/>
                <p:nvPr/>
              </p:nvSpPr>
              <p:spPr>
                <a:xfrm>
                  <a:off x="4512" y="1858"/>
                  <a:ext cx="0" cy="222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19" name="Line 48"/>
                <p:cNvSpPr/>
                <p:nvPr/>
              </p:nvSpPr>
              <p:spPr>
                <a:xfrm>
                  <a:off x="4272" y="1984"/>
                  <a:ext cx="240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20" name="Line 49"/>
                <p:cNvSpPr/>
                <p:nvPr/>
              </p:nvSpPr>
              <p:spPr>
                <a:xfrm>
                  <a:off x="3696" y="1984"/>
                  <a:ext cx="240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arrow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21" name="Text Box 50"/>
                <p:cNvSpPr txBox="1"/>
                <p:nvPr/>
              </p:nvSpPr>
              <p:spPr>
                <a:xfrm>
                  <a:off x="3888" y="1867"/>
                  <a:ext cx="432" cy="27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defTabSz="1219170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altLang="zh-CN" sz="2793" i="1" kern="0" err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U</a:t>
                  </a:r>
                  <a:r>
                    <a:rPr lang="en-US" altLang="zh-CN" sz="133" i="1" kern="0" baseline="-25000" err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g</a:t>
                  </a:r>
                  <a:endParaRPr lang="en-US" altLang="zh-CN" sz="133" i="1" kern="0" baseline="-25000">
                    <a:solidFill>
                      <a:srgbClr val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722" name="Line 51"/>
                <p:cNvSpPr/>
                <p:nvPr/>
              </p:nvSpPr>
              <p:spPr>
                <a:xfrm>
                  <a:off x="5088" y="1984"/>
                  <a:ext cx="240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23" name="Line 52"/>
                <p:cNvSpPr/>
                <p:nvPr/>
              </p:nvSpPr>
              <p:spPr>
                <a:xfrm>
                  <a:off x="4512" y="1984"/>
                  <a:ext cx="240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arrow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24" name="Text Box 53"/>
                <p:cNvSpPr txBox="1"/>
                <p:nvPr/>
              </p:nvSpPr>
              <p:spPr>
                <a:xfrm>
                  <a:off x="4704" y="1867"/>
                  <a:ext cx="432" cy="27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defTabSz="1219170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altLang="zh-CN" sz="2793" i="1" kern="0">
                      <a:solidFill>
                        <a:srgbClr val="000000"/>
                      </a:solidFill>
                      <a:cs typeface="+mn-ea"/>
                      <a:sym typeface="+mn-lt"/>
                    </a:rPr>
                    <a:t>U</a:t>
                  </a:r>
                  <a:r>
                    <a:rPr lang="en-US" altLang="zh-CN" sz="133" i="1" kern="0" baseline="-25000">
                      <a:solidFill>
                        <a:srgbClr val="000000"/>
                      </a:solidFill>
                      <a:cs typeface="+mn-ea"/>
                      <a:sym typeface="+mn-lt"/>
                    </a:rPr>
                    <a:t>R</a:t>
                  </a:r>
                </a:p>
              </p:txBody>
            </p:sp>
          </p:grpSp>
          <p:grpSp>
            <p:nvGrpSpPr>
              <p:cNvPr id="28725" name="Group 54"/>
              <p:cNvGrpSpPr/>
              <p:nvPr/>
            </p:nvGrpSpPr>
            <p:grpSpPr>
              <a:xfrm>
                <a:off x="772" y="654"/>
                <a:ext cx="371" cy="372"/>
                <a:chOff x="3325" y="567"/>
                <a:chExt cx="371" cy="372"/>
              </a:xfrm>
            </p:grpSpPr>
            <p:sp>
              <p:nvSpPr>
                <p:cNvPr id="28726" name="Line 55"/>
                <p:cNvSpPr/>
                <p:nvPr/>
              </p:nvSpPr>
              <p:spPr>
                <a:xfrm>
                  <a:off x="3369" y="939"/>
                  <a:ext cx="192" cy="0"/>
                </a:xfrm>
                <a:prstGeom prst="line">
                  <a:avLst/>
                </a:prstGeom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27" name="Rectangle 56"/>
                <p:cNvSpPr/>
                <p:nvPr/>
              </p:nvSpPr>
              <p:spPr>
                <a:xfrm>
                  <a:off x="3325" y="567"/>
                  <a:ext cx="371" cy="33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1219170">
                    <a:spcBef>
                      <a:spcPct val="20000"/>
                    </a:spcBef>
                  </a:pPr>
                  <a:r>
                    <a:rPr lang="en-US" altLang="zh-CN" sz="2793" i="1" kern="0" err="1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I</a:t>
                  </a:r>
                  <a:r>
                    <a:rPr lang="en-US" altLang="zh-CN" sz="133" i="1" kern="0" baseline="-28000" err="1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g</a:t>
                  </a:r>
                  <a:endParaRPr lang="en-US" altLang="zh-CN" sz="2793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8728" name="Oval 16"/>
            <p:cNvSpPr/>
            <p:nvPr/>
          </p:nvSpPr>
          <p:spPr>
            <a:xfrm>
              <a:off x="1908132" y="1847812"/>
              <a:ext cx="500066" cy="500066"/>
            </a:xfrm>
            <a:prstGeom prst="ellipse">
              <a:avLst/>
            </a:prstGeom>
            <a:solidFill>
              <a:srgbClr val="0033CC"/>
            </a:solidFill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r>
                <a:rPr lang="en-US" altLang="zh-CN" sz="2793" kern="0" dirty="0">
                  <a:solidFill>
                    <a:srgbClr val="F2F2F2"/>
                  </a:solidFill>
                  <a:cs typeface="+mn-ea"/>
                  <a:sym typeface="+mn-lt"/>
                </a:rPr>
                <a:t>G</a:t>
              </a:r>
            </a:p>
          </p:txBody>
        </p:sp>
      </p:grpSp>
      <p:graphicFrame>
        <p:nvGraphicFramePr>
          <p:cNvPr id="673850" name="Object 2"/>
          <p:cNvGraphicFramePr/>
          <p:nvPr/>
        </p:nvGraphicFramePr>
        <p:xfrm>
          <a:off x="6924372" y="5504601"/>
          <a:ext cx="3450304" cy="650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0000" imgH="241300" progId="Equation.3">
                  <p:embed/>
                </p:oleObj>
              </mc:Choice>
              <mc:Fallback>
                <p:oleObj r:id="rId3" imgW="1270000" imgH="241300" progId="Equation.3">
                  <p:embed/>
                  <p:pic>
                    <p:nvPicPr>
                      <p:cNvPr id="673850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4372" y="5504601"/>
                        <a:ext cx="3450304" cy="6505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3851" name="Object 3"/>
          <p:cNvGraphicFramePr/>
          <p:nvPr>
            <p:extLst>
              <p:ext uri="{D42A27DB-BD31-4B8C-83A1-F6EECF244321}">
                <p14:modId xmlns:p14="http://schemas.microsoft.com/office/powerpoint/2010/main" val="4236933978"/>
              </p:ext>
            </p:extLst>
          </p:nvPr>
        </p:nvGraphicFramePr>
        <p:xfrm>
          <a:off x="3408165" y="1746219"/>
          <a:ext cx="1935768" cy="1033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876300" imgH="469900" progId="Equation.3">
                  <p:embed/>
                </p:oleObj>
              </mc:Choice>
              <mc:Fallback>
                <p:oleObj r:id="rId5" imgW="876300" imgH="469900" progId="Equation.3">
                  <p:embed/>
                  <p:pic>
                    <p:nvPicPr>
                      <p:cNvPr id="673851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8165" y="1746219"/>
                        <a:ext cx="1935768" cy="103376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11"/>
          <p:cNvGrpSpPr/>
          <p:nvPr/>
        </p:nvGrpSpPr>
        <p:grpSpPr>
          <a:xfrm>
            <a:off x="1820334" y="3481259"/>
            <a:ext cx="5073791" cy="3298597"/>
            <a:chOff x="3149" y="1914"/>
            <a:chExt cx="3934" cy="2445"/>
          </a:xfrm>
        </p:grpSpPr>
        <p:sp>
          <p:nvSpPr>
            <p:cNvPr id="28732" name="Line 12"/>
            <p:cNvSpPr>
              <a:spLocks noChangeAspect="1"/>
            </p:cNvSpPr>
            <p:nvPr/>
          </p:nvSpPr>
          <p:spPr>
            <a:xfrm>
              <a:off x="4156" y="2614"/>
              <a:ext cx="885" cy="160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triangle" w="sm" len="lg"/>
              <a:tailEnd type="none" w="sm" len="lg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8733" name="Group 13"/>
            <p:cNvGrpSpPr/>
            <p:nvPr/>
          </p:nvGrpSpPr>
          <p:grpSpPr>
            <a:xfrm>
              <a:off x="3149" y="1914"/>
              <a:ext cx="3934" cy="2442"/>
              <a:chOff x="4226" y="654"/>
              <a:chExt cx="3934" cy="2442"/>
            </a:xfrm>
          </p:grpSpPr>
          <p:grpSp>
            <p:nvGrpSpPr>
              <p:cNvPr id="28734" name="Group 14"/>
              <p:cNvGrpSpPr>
                <a:grpSpLocks noChangeAspect="1"/>
              </p:cNvGrpSpPr>
              <p:nvPr/>
            </p:nvGrpSpPr>
            <p:grpSpPr>
              <a:xfrm>
                <a:off x="4313" y="880"/>
                <a:ext cx="3550" cy="2216"/>
                <a:chOff x="2162" y="781"/>
                <a:chExt cx="5076" cy="3170"/>
              </a:xfrm>
            </p:grpSpPr>
            <p:grpSp>
              <p:nvGrpSpPr>
                <p:cNvPr id="28735" name="Group 15"/>
                <p:cNvGrpSpPr>
                  <a:grpSpLocks noChangeAspect="1"/>
                </p:cNvGrpSpPr>
                <p:nvPr/>
              </p:nvGrpSpPr>
              <p:grpSpPr>
                <a:xfrm>
                  <a:off x="2162" y="781"/>
                  <a:ext cx="5076" cy="1462"/>
                  <a:chOff x="1662" y="860"/>
                  <a:chExt cx="5076" cy="1462"/>
                </a:xfrm>
              </p:grpSpPr>
              <p:sp>
                <p:nvSpPr>
                  <p:cNvPr id="28736" name="Line 16"/>
                  <p:cNvSpPr>
                    <a:spLocks noChangeAspect="1"/>
                  </p:cNvSpPr>
                  <p:nvPr/>
                </p:nvSpPr>
                <p:spPr>
                  <a:xfrm>
                    <a:off x="1662" y="1986"/>
                    <a:ext cx="423" cy="33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37" name="Line 17"/>
                  <p:cNvSpPr>
                    <a:spLocks noChangeAspect="1"/>
                  </p:cNvSpPr>
                  <p:nvPr/>
                </p:nvSpPr>
                <p:spPr>
                  <a:xfrm>
                    <a:off x="1966" y="1998"/>
                    <a:ext cx="223" cy="2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38" name="Line 18"/>
                  <p:cNvSpPr>
                    <a:spLocks noChangeAspect="1"/>
                  </p:cNvSpPr>
                  <p:nvPr/>
                </p:nvSpPr>
                <p:spPr>
                  <a:xfrm>
                    <a:off x="2090" y="1867"/>
                    <a:ext cx="211" cy="21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39" name="Line 19"/>
                  <p:cNvSpPr>
                    <a:spLocks noChangeAspect="1"/>
                  </p:cNvSpPr>
                  <p:nvPr/>
                </p:nvSpPr>
                <p:spPr>
                  <a:xfrm>
                    <a:off x="2222" y="1745"/>
                    <a:ext cx="198" cy="225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0" name="Line 20"/>
                  <p:cNvSpPr>
                    <a:spLocks noChangeAspect="1"/>
                  </p:cNvSpPr>
                  <p:nvPr/>
                </p:nvSpPr>
                <p:spPr>
                  <a:xfrm>
                    <a:off x="2361" y="1630"/>
                    <a:ext cx="184" cy="23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1" name="Line 21"/>
                  <p:cNvSpPr>
                    <a:spLocks noChangeAspect="1"/>
                  </p:cNvSpPr>
                  <p:nvPr/>
                </p:nvSpPr>
                <p:spPr>
                  <a:xfrm>
                    <a:off x="2427" y="1408"/>
                    <a:ext cx="248" cy="36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2" name="Line 22"/>
                  <p:cNvSpPr>
                    <a:spLocks noChangeAspect="1"/>
                  </p:cNvSpPr>
                  <p:nvPr/>
                </p:nvSpPr>
                <p:spPr>
                  <a:xfrm>
                    <a:off x="2658" y="1427"/>
                    <a:ext cx="154" cy="25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3" name="Line 23"/>
                  <p:cNvSpPr>
                    <a:spLocks noChangeAspect="1"/>
                  </p:cNvSpPr>
                  <p:nvPr/>
                </p:nvSpPr>
                <p:spPr>
                  <a:xfrm>
                    <a:off x="2815" y="1339"/>
                    <a:ext cx="138" cy="26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4" name="Line 24"/>
                  <p:cNvSpPr>
                    <a:spLocks noChangeAspect="1"/>
                  </p:cNvSpPr>
                  <p:nvPr/>
                </p:nvSpPr>
                <p:spPr>
                  <a:xfrm>
                    <a:off x="2977" y="1261"/>
                    <a:ext cx="122" cy="27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5" name="Line 25"/>
                  <p:cNvSpPr>
                    <a:spLocks noChangeAspect="1"/>
                  </p:cNvSpPr>
                  <p:nvPr/>
                </p:nvSpPr>
                <p:spPr>
                  <a:xfrm>
                    <a:off x="3143" y="1192"/>
                    <a:ext cx="106" cy="28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6" name="Line 26"/>
                  <p:cNvSpPr>
                    <a:spLocks noChangeAspect="1"/>
                  </p:cNvSpPr>
                  <p:nvPr/>
                </p:nvSpPr>
                <p:spPr>
                  <a:xfrm>
                    <a:off x="3243" y="905"/>
                    <a:ext cx="159" cy="51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7" name="Line 27"/>
                  <p:cNvSpPr>
                    <a:spLocks noChangeAspect="1"/>
                  </p:cNvSpPr>
                  <p:nvPr/>
                </p:nvSpPr>
                <p:spPr>
                  <a:xfrm>
                    <a:off x="3487" y="1086"/>
                    <a:ext cx="71" cy="29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8" name="Line 28"/>
                  <p:cNvSpPr>
                    <a:spLocks noChangeAspect="1"/>
                  </p:cNvSpPr>
                  <p:nvPr/>
                </p:nvSpPr>
                <p:spPr>
                  <a:xfrm>
                    <a:off x="3663" y="1048"/>
                    <a:ext cx="54" cy="29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49" name="Line 29"/>
                  <p:cNvSpPr>
                    <a:spLocks noChangeAspect="1"/>
                  </p:cNvSpPr>
                  <p:nvPr/>
                </p:nvSpPr>
                <p:spPr>
                  <a:xfrm>
                    <a:off x="3841" y="1022"/>
                    <a:ext cx="36" cy="29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0" name="Line 30"/>
                  <p:cNvSpPr>
                    <a:spLocks noChangeAspect="1"/>
                  </p:cNvSpPr>
                  <p:nvPr/>
                </p:nvSpPr>
                <p:spPr>
                  <a:xfrm>
                    <a:off x="4020" y="1005"/>
                    <a:ext cx="18" cy="3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1" name="Line 31"/>
                  <p:cNvSpPr>
                    <a:spLocks noChangeAspect="1"/>
                  </p:cNvSpPr>
                  <p:nvPr/>
                </p:nvSpPr>
                <p:spPr>
                  <a:xfrm>
                    <a:off x="4200" y="860"/>
                    <a:ext cx="0" cy="44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2" name="Line 32"/>
                  <p:cNvSpPr>
                    <a:spLocks noChangeAspect="1"/>
                  </p:cNvSpPr>
                  <p:nvPr/>
                </p:nvSpPr>
                <p:spPr>
                  <a:xfrm flipH="1">
                    <a:off x="4362" y="1005"/>
                    <a:ext cx="18" cy="3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3" name="Line 33"/>
                  <p:cNvSpPr>
                    <a:spLocks noChangeAspect="1"/>
                  </p:cNvSpPr>
                  <p:nvPr/>
                </p:nvSpPr>
                <p:spPr>
                  <a:xfrm flipH="1">
                    <a:off x="4523" y="1022"/>
                    <a:ext cx="36" cy="29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4" name="Line 34"/>
                  <p:cNvSpPr>
                    <a:spLocks noChangeAspect="1"/>
                  </p:cNvSpPr>
                  <p:nvPr/>
                </p:nvSpPr>
                <p:spPr>
                  <a:xfrm flipH="1">
                    <a:off x="4683" y="1048"/>
                    <a:ext cx="54" cy="29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5" name="Line 35"/>
                  <p:cNvSpPr>
                    <a:spLocks noChangeAspect="1"/>
                  </p:cNvSpPr>
                  <p:nvPr/>
                </p:nvSpPr>
                <p:spPr>
                  <a:xfrm flipH="1">
                    <a:off x="4842" y="1086"/>
                    <a:ext cx="71" cy="29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6" name="Line 36"/>
                  <p:cNvSpPr>
                    <a:spLocks noChangeAspect="1"/>
                  </p:cNvSpPr>
                  <p:nvPr/>
                </p:nvSpPr>
                <p:spPr>
                  <a:xfrm flipH="1">
                    <a:off x="4998" y="905"/>
                    <a:ext cx="159" cy="51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7" name="Line 37"/>
                  <p:cNvSpPr>
                    <a:spLocks noChangeAspect="1"/>
                  </p:cNvSpPr>
                  <p:nvPr/>
                </p:nvSpPr>
                <p:spPr>
                  <a:xfrm flipH="1">
                    <a:off x="5151" y="1192"/>
                    <a:ext cx="106" cy="28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8" name="Line 38"/>
                  <p:cNvSpPr>
                    <a:spLocks noChangeAspect="1"/>
                  </p:cNvSpPr>
                  <p:nvPr/>
                </p:nvSpPr>
                <p:spPr>
                  <a:xfrm flipH="1">
                    <a:off x="5301" y="1261"/>
                    <a:ext cx="122" cy="27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59" name="Line 39"/>
                  <p:cNvSpPr>
                    <a:spLocks noChangeAspect="1"/>
                  </p:cNvSpPr>
                  <p:nvPr/>
                </p:nvSpPr>
                <p:spPr>
                  <a:xfrm flipH="1">
                    <a:off x="5447" y="1339"/>
                    <a:ext cx="138" cy="26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60" name="Line 40"/>
                  <p:cNvSpPr>
                    <a:spLocks noChangeAspect="1"/>
                  </p:cNvSpPr>
                  <p:nvPr/>
                </p:nvSpPr>
                <p:spPr>
                  <a:xfrm flipH="1">
                    <a:off x="5588" y="1427"/>
                    <a:ext cx="154" cy="25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61" name="Line 41"/>
                  <p:cNvSpPr>
                    <a:spLocks noChangeAspect="1"/>
                  </p:cNvSpPr>
                  <p:nvPr/>
                </p:nvSpPr>
                <p:spPr>
                  <a:xfrm flipH="1">
                    <a:off x="5725" y="1408"/>
                    <a:ext cx="248" cy="36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62" name="Line 42"/>
                  <p:cNvSpPr>
                    <a:spLocks noChangeAspect="1"/>
                  </p:cNvSpPr>
                  <p:nvPr/>
                </p:nvSpPr>
                <p:spPr>
                  <a:xfrm flipH="1">
                    <a:off x="5855" y="1630"/>
                    <a:ext cx="184" cy="23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63" name="Line 43"/>
                  <p:cNvSpPr>
                    <a:spLocks noChangeAspect="1"/>
                  </p:cNvSpPr>
                  <p:nvPr/>
                </p:nvSpPr>
                <p:spPr>
                  <a:xfrm flipH="1">
                    <a:off x="5980" y="1745"/>
                    <a:ext cx="198" cy="225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64" name="Line 44"/>
                  <p:cNvSpPr>
                    <a:spLocks noChangeAspect="1"/>
                  </p:cNvSpPr>
                  <p:nvPr/>
                </p:nvSpPr>
                <p:spPr>
                  <a:xfrm flipH="1">
                    <a:off x="6099" y="1867"/>
                    <a:ext cx="211" cy="21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65" name="Line 45"/>
                  <p:cNvSpPr>
                    <a:spLocks noChangeAspect="1"/>
                  </p:cNvSpPr>
                  <p:nvPr/>
                </p:nvSpPr>
                <p:spPr>
                  <a:xfrm flipH="1">
                    <a:off x="6211" y="1998"/>
                    <a:ext cx="223" cy="2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766" name="Line 46"/>
                  <p:cNvSpPr>
                    <a:spLocks noChangeAspect="1"/>
                  </p:cNvSpPr>
                  <p:nvPr/>
                </p:nvSpPr>
                <p:spPr>
                  <a:xfrm flipH="1">
                    <a:off x="6315" y="1986"/>
                    <a:ext cx="423" cy="33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8767" name="Arc 47"/>
                <p:cNvSpPr>
                  <a:spLocks noChangeAspect="1"/>
                </p:cNvSpPr>
                <p:nvPr/>
              </p:nvSpPr>
              <p:spPr>
                <a:xfrm>
                  <a:off x="2573" y="1212"/>
                  <a:ext cx="4268" cy="273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69" y="17"/>
                    </a:cxn>
                    <a:cxn ang="0">
                      <a:pos x="34" y="44"/>
                    </a:cxn>
                  </a:cxnLst>
                  <a:rect l="0" t="0" r="0" b="0"/>
                  <a:pathLst>
                    <a:path w="33667" h="21600" fill="none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8768" name="Text Box 48"/>
              <p:cNvSpPr txBox="1"/>
              <p:nvPr/>
            </p:nvSpPr>
            <p:spPr>
              <a:xfrm>
                <a:off x="4226" y="142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  <p:sp>
            <p:nvSpPr>
              <p:cNvPr id="28769" name="Text Box 49"/>
              <p:cNvSpPr txBox="1"/>
              <p:nvPr/>
            </p:nvSpPr>
            <p:spPr>
              <a:xfrm>
                <a:off x="5270" y="65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8770" name="Text Box 50"/>
              <p:cNvSpPr txBox="1"/>
              <p:nvPr/>
            </p:nvSpPr>
            <p:spPr>
              <a:xfrm>
                <a:off x="6706" y="65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8771" name="Text Box 51"/>
              <p:cNvSpPr txBox="1"/>
              <p:nvPr/>
            </p:nvSpPr>
            <p:spPr>
              <a:xfrm>
                <a:off x="7860" y="1458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  <p:sp>
          <p:nvSpPr>
            <p:cNvPr id="28772" name="Text Box 52"/>
            <p:cNvSpPr txBox="1"/>
            <p:nvPr/>
          </p:nvSpPr>
          <p:spPr>
            <a:xfrm>
              <a:off x="4925" y="2934"/>
              <a:ext cx="642" cy="480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133" kern="0" err="1">
                  <a:solidFill>
                    <a:srgbClr val="000000"/>
                  </a:solidFill>
                  <a:cs typeface="+mn-ea"/>
                  <a:sym typeface="+mn-lt"/>
                </a:rPr>
                <a:t>mA</a:t>
              </a:r>
              <a:endParaRPr lang="en-US" altLang="zh-CN" sz="133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Group 53"/>
          <p:cNvGrpSpPr/>
          <p:nvPr/>
        </p:nvGrpSpPr>
        <p:grpSpPr>
          <a:xfrm>
            <a:off x="2249484" y="4171701"/>
            <a:ext cx="3952616" cy="2359535"/>
            <a:chOff x="2979" y="1053"/>
            <a:chExt cx="2496" cy="1490"/>
          </a:xfrm>
        </p:grpSpPr>
        <p:sp>
          <p:nvSpPr>
            <p:cNvPr id="28774" name="Line 54"/>
            <p:cNvSpPr>
              <a:spLocks noChangeAspect="1"/>
            </p:cNvSpPr>
            <p:nvPr/>
          </p:nvSpPr>
          <p:spPr>
            <a:xfrm>
              <a:off x="2979" y="1654"/>
              <a:ext cx="240" cy="19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75" name="Line 55"/>
            <p:cNvSpPr>
              <a:spLocks noChangeAspect="1"/>
            </p:cNvSpPr>
            <p:nvPr/>
          </p:nvSpPr>
          <p:spPr>
            <a:xfrm>
              <a:off x="3058" y="1597"/>
              <a:ext cx="116" cy="10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76" name="Line 56"/>
            <p:cNvSpPr>
              <a:spLocks noChangeAspect="1"/>
            </p:cNvSpPr>
            <p:nvPr/>
          </p:nvSpPr>
          <p:spPr>
            <a:xfrm>
              <a:off x="3123" y="1529"/>
              <a:ext cx="110" cy="11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77" name="Line 57"/>
            <p:cNvSpPr>
              <a:spLocks noChangeAspect="1"/>
            </p:cNvSpPr>
            <p:nvPr/>
          </p:nvSpPr>
          <p:spPr>
            <a:xfrm>
              <a:off x="3191" y="1466"/>
              <a:ext cx="104" cy="11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78" name="Line 58"/>
            <p:cNvSpPr>
              <a:spLocks noChangeAspect="1"/>
            </p:cNvSpPr>
            <p:nvPr/>
          </p:nvSpPr>
          <p:spPr>
            <a:xfrm>
              <a:off x="3264" y="1406"/>
              <a:ext cx="96" cy="123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79" name="Line 59"/>
            <p:cNvSpPr>
              <a:spLocks noChangeAspect="1"/>
            </p:cNvSpPr>
            <p:nvPr/>
          </p:nvSpPr>
          <p:spPr>
            <a:xfrm>
              <a:off x="3333" y="1341"/>
              <a:ext cx="163" cy="24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0" name="Line 60"/>
            <p:cNvSpPr>
              <a:spLocks noChangeAspect="1"/>
            </p:cNvSpPr>
            <p:nvPr/>
          </p:nvSpPr>
          <p:spPr>
            <a:xfrm>
              <a:off x="3418" y="1300"/>
              <a:ext cx="81" cy="13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1" name="Line 61"/>
            <p:cNvSpPr>
              <a:spLocks noChangeAspect="1"/>
            </p:cNvSpPr>
            <p:nvPr/>
          </p:nvSpPr>
          <p:spPr>
            <a:xfrm>
              <a:off x="3500" y="1254"/>
              <a:ext cx="72" cy="139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2" name="Line 62"/>
            <p:cNvSpPr>
              <a:spLocks noChangeAspect="1"/>
            </p:cNvSpPr>
            <p:nvPr/>
          </p:nvSpPr>
          <p:spPr>
            <a:xfrm>
              <a:off x="3584" y="1214"/>
              <a:ext cx="64" cy="14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3" name="Line 63"/>
            <p:cNvSpPr>
              <a:spLocks noChangeAspect="1"/>
            </p:cNvSpPr>
            <p:nvPr/>
          </p:nvSpPr>
          <p:spPr>
            <a:xfrm>
              <a:off x="3671" y="1178"/>
              <a:ext cx="55" cy="14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4" name="Line 64"/>
            <p:cNvSpPr>
              <a:spLocks noChangeAspect="1"/>
            </p:cNvSpPr>
            <p:nvPr/>
          </p:nvSpPr>
          <p:spPr>
            <a:xfrm>
              <a:off x="3768" y="1149"/>
              <a:ext cx="89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5" name="Line 65"/>
            <p:cNvSpPr>
              <a:spLocks noChangeAspect="1"/>
            </p:cNvSpPr>
            <p:nvPr/>
          </p:nvSpPr>
          <p:spPr>
            <a:xfrm>
              <a:off x="3850" y="1123"/>
              <a:ext cx="37" cy="15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6" name="Line 66"/>
            <p:cNvSpPr>
              <a:spLocks noChangeAspect="1"/>
            </p:cNvSpPr>
            <p:nvPr/>
          </p:nvSpPr>
          <p:spPr>
            <a:xfrm>
              <a:off x="3941" y="1103"/>
              <a:ext cx="29" cy="15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7" name="Line 67"/>
            <p:cNvSpPr>
              <a:spLocks noChangeAspect="1"/>
            </p:cNvSpPr>
            <p:nvPr/>
          </p:nvSpPr>
          <p:spPr>
            <a:xfrm>
              <a:off x="4034" y="1089"/>
              <a:ext cx="19" cy="155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8" name="Line 68"/>
            <p:cNvSpPr>
              <a:spLocks noChangeAspect="1"/>
            </p:cNvSpPr>
            <p:nvPr/>
          </p:nvSpPr>
          <p:spPr>
            <a:xfrm>
              <a:off x="4127" y="1080"/>
              <a:ext cx="10" cy="15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89" name="Line 69"/>
            <p:cNvSpPr>
              <a:spLocks noChangeAspect="1"/>
            </p:cNvSpPr>
            <p:nvPr/>
          </p:nvSpPr>
          <p:spPr>
            <a:xfrm>
              <a:off x="4221" y="1053"/>
              <a:ext cx="0" cy="24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0" name="Line 70"/>
            <p:cNvSpPr>
              <a:spLocks noChangeAspect="1"/>
            </p:cNvSpPr>
            <p:nvPr/>
          </p:nvSpPr>
          <p:spPr>
            <a:xfrm flipH="1">
              <a:off x="4305" y="1080"/>
              <a:ext cx="10" cy="15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1" name="Line 71"/>
            <p:cNvSpPr>
              <a:spLocks noChangeAspect="1"/>
            </p:cNvSpPr>
            <p:nvPr/>
          </p:nvSpPr>
          <p:spPr>
            <a:xfrm flipH="1">
              <a:off x="4389" y="1089"/>
              <a:ext cx="19" cy="155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2" name="Line 72"/>
            <p:cNvSpPr>
              <a:spLocks noChangeAspect="1"/>
            </p:cNvSpPr>
            <p:nvPr/>
          </p:nvSpPr>
          <p:spPr>
            <a:xfrm flipH="1">
              <a:off x="4472" y="1103"/>
              <a:ext cx="29" cy="15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3" name="Line 73"/>
            <p:cNvSpPr>
              <a:spLocks noChangeAspect="1"/>
            </p:cNvSpPr>
            <p:nvPr/>
          </p:nvSpPr>
          <p:spPr>
            <a:xfrm flipH="1">
              <a:off x="4555" y="1123"/>
              <a:ext cx="37" cy="15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4" name="Line 74"/>
            <p:cNvSpPr>
              <a:spLocks noChangeAspect="1"/>
            </p:cNvSpPr>
            <p:nvPr/>
          </p:nvSpPr>
          <p:spPr>
            <a:xfrm flipH="1">
              <a:off x="4585" y="1149"/>
              <a:ext cx="89" cy="28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5" name="Line 75"/>
            <p:cNvSpPr>
              <a:spLocks noChangeAspect="1"/>
            </p:cNvSpPr>
            <p:nvPr/>
          </p:nvSpPr>
          <p:spPr>
            <a:xfrm flipH="1">
              <a:off x="4716" y="1178"/>
              <a:ext cx="55" cy="14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6" name="Line 76"/>
            <p:cNvSpPr>
              <a:spLocks noChangeAspect="1"/>
            </p:cNvSpPr>
            <p:nvPr/>
          </p:nvSpPr>
          <p:spPr>
            <a:xfrm flipH="1">
              <a:off x="4794" y="1214"/>
              <a:ext cx="64" cy="14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7" name="Line 77"/>
            <p:cNvSpPr>
              <a:spLocks noChangeAspect="1"/>
            </p:cNvSpPr>
            <p:nvPr/>
          </p:nvSpPr>
          <p:spPr>
            <a:xfrm flipH="1">
              <a:off x="4870" y="1254"/>
              <a:ext cx="72" cy="139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8" name="Line 78"/>
            <p:cNvSpPr>
              <a:spLocks noChangeAspect="1"/>
            </p:cNvSpPr>
            <p:nvPr/>
          </p:nvSpPr>
          <p:spPr>
            <a:xfrm flipH="1">
              <a:off x="4943" y="1300"/>
              <a:ext cx="81" cy="13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99" name="Line 79"/>
            <p:cNvSpPr>
              <a:spLocks noChangeAspect="1"/>
            </p:cNvSpPr>
            <p:nvPr/>
          </p:nvSpPr>
          <p:spPr>
            <a:xfrm flipH="1">
              <a:off x="4979" y="1341"/>
              <a:ext cx="130" cy="19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00" name="Line 80"/>
            <p:cNvSpPr>
              <a:spLocks noChangeAspect="1"/>
            </p:cNvSpPr>
            <p:nvPr/>
          </p:nvSpPr>
          <p:spPr>
            <a:xfrm flipH="1">
              <a:off x="5082" y="1406"/>
              <a:ext cx="96" cy="123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01" name="Line 81"/>
            <p:cNvSpPr>
              <a:spLocks noChangeAspect="1"/>
            </p:cNvSpPr>
            <p:nvPr/>
          </p:nvSpPr>
          <p:spPr>
            <a:xfrm flipH="1">
              <a:off x="5147" y="1466"/>
              <a:ext cx="104" cy="11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02" name="Line 82"/>
            <p:cNvSpPr>
              <a:spLocks noChangeAspect="1"/>
            </p:cNvSpPr>
            <p:nvPr/>
          </p:nvSpPr>
          <p:spPr>
            <a:xfrm flipH="1">
              <a:off x="5209" y="1529"/>
              <a:ext cx="110" cy="11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03" name="Line 83"/>
            <p:cNvSpPr>
              <a:spLocks noChangeAspect="1"/>
            </p:cNvSpPr>
            <p:nvPr/>
          </p:nvSpPr>
          <p:spPr>
            <a:xfrm flipH="1">
              <a:off x="5268" y="1597"/>
              <a:ext cx="116" cy="10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04" name="Line 84"/>
            <p:cNvSpPr>
              <a:spLocks noChangeAspect="1"/>
            </p:cNvSpPr>
            <p:nvPr/>
          </p:nvSpPr>
          <p:spPr>
            <a:xfrm flipH="1">
              <a:off x="5235" y="1644"/>
              <a:ext cx="240" cy="19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05" name="Text Box 85"/>
            <p:cNvSpPr txBox="1"/>
            <p:nvPr/>
          </p:nvSpPr>
          <p:spPr>
            <a:xfrm>
              <a:off x="3152" y="1752"/>
              <a:ext cx="223" cy="26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0</a:t>
              </a:r>
            </a:p>
          </p:txBody>
        </p:sp>
        <p:sp>
          <p:nvSpPr>
            <p:cNvPr id="28806" name="Text Box 86"/>
            <p:cNvSpPr txBox="1"/>
            <p:nvPr/>
          </p:nvSpPr>
          <p:spPr>
            <a:xfrm>
              <a:off x="3787" y="1344"/>
              <a:ext cx="223" cy="26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8807" name="Text Box 87"/>
            <p:cNvSpPr txBox="1"/>
            <p:nvPr/>
          </p:nvSpPr>
          <p:spPr>
            <a:xfrm>
              <a:off x="4513" y="1389"/>
              <a:ext cx="223" cy="21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8808" name="Text Box 88"/>
            <p:cNvSpPr txBox="1"/>
            <p:nvPr/>
          </p:nvSpPr>
          <p:spPr>
            <a:xfrm>
              <a:off x="5239" y="1752"/>
              <a:ext cx="223" cy="19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8809" name="Text Box 89"/>
            <p:cNvSpPr txBox="1"/>
            <p:nvPr/>
          </p:nvSpPr>
          <p:spPr>
            <a:xfrm>
              <a:off x="4179" y="1917"/>
              <a:ext cx="262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V</a:t>
              </a:r>
            </a:p>
          </p:txBody>
        </p:sp>
        <p:sp>
          <p:nvSpPr>
            <p:cNvPr id="28810" name="Line 90"/>
            <p:cNvSpPr>
              <a:spLocks noChangeAspect="1"/>
            </p:cNvSpPr>
            <p:nvPr/>
          </p:nvSpPr>
          <p:spPr>
            <a:xfrm rot="60000">
              <a:off x="3511" y="1215"/>
              <a:ext cx="733" cy="132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1" name="文本框 140">
            <a:extLst>
              <a:ext uri="{FF2B5EF4-FFF2-40B4-BE49-F238E27FC236}">
                <a16:creationId xmlns:a16="http://schemas.microsoft.com/office/drawing/2014/main" id="{EAD0F250-8231-4381-8A4F-30551F995361}"/>
              </a:ext>
            </a:extLst>
          </p:cNvPr>
          <p:cNvSpPr txBox="1"/>
          <p:nvPr/>
        </p:nvSpPr>
        <p:spPr>
          <a:xfrm>
            <a:off x="809171" y="38180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探究二：电压表和电流表的改装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4" grpId="0"/>
      <p:bldP spid="673795" grpId="0"/>
      <p:bldP spid="6737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ext Box 2"/>
          <p:cNvSpPr txBox="1"/>
          <p:nvPr/>
        </p:nvSpPr>
        <p:spPr>
          <a:xfrm>
            <a:off x="1080407" y="3429000"/>
            <a:ext cx="4944729" cy="1140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1</a:t>
            </a:r>
            <a:r>
              <a:rPr lang="zh-CN" altLang="en-US" sz="2400" b="1" kern="0" dirty="0">
                <a:cs typeface="+mn-ea"/>
                <a:sym typeface="+mn-lt"/>
              </a:rPr>
              <a:t>：能让</a:t>
            </a:r>
            <a:r>
              <a:rPr lang="en-US" altLang="zh-CN" sz="2400" b="1" kern="0" dirty="0">
                <a:cs typeface="+mn-ea"/>
                <a:sym typeface="+mn-lt"/>
              </a:rPr>
              <a:t>0.6</a:t>
            </a:r>
            <a:r>
              <a:rPr lang="en-US" altLang="zh-CN" sz="2400" b="1" i="1" kern="0" dirty="0">
                <a:cs typeface="+mn-ea"/>
                <a:sym typeface="+mn-lt"/>
              </a:rPr>
              <a:t>A</a:t>
            </a:r>
            <a:r>
              <a:rPr lang="zh-CN" altLang="en-US" sz="2400" b="1" kern="0" dirty="0">
                <a:cs typeface="+mn-ea"/>
                <a:sym typeface="+mn-lt"/>
              </a:rPr>
              <a:t>的电流全部通过表头吗？怎么办？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7673278" y="3625636"/>
            <a:ext cx="1976308" cy="1102173"/>
            <a:chOff x="3840" y="1248"/>
            <a:chExt cx="1248" cy="696"/>
          </a:xfrm>
        </p:grpSpPr>
        <p:grpSp>
          <p:nvGrpSpPr>
            <p:cNvPr id="29699" name="Group 5"/>
            <p:cNvGrpSpPr/>
            <p:nvPr/>
          </p:nvGrpSpPr>
          <p:grpSpPr>
            <a:xfrm>
              <a:off x="3840" y="1248"/>
              <a:ext cx="1248" cy="696"/>
              <a:chOff x="3600" y="1488"/>
              <a:chExt cx="1248" cy="696"/>
            </a:xfrm>
          </p:grpSpPr>
          <p:sp>
            <p:nvSpPr>
              <p:cNvPr id="29700" name="Rectangle 6"/>
              <p:cNvSpPr/>
              <p:nvPr/>
            </p:nvSpPr>
            <p:spPr>
              <a:xfrm>
                <a:off x="3648" y="1488"/>
                <a:ext cx="1200" cy="528"/>
              </a:xfrm>
              <a:prstGeom prst="rect">
                <a:avLst/>
              </a:prstGeom>
              <a:noFill/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701" name="Rectangle 7"/>
              <p:cNvSpPr/>
              <p:nvPr/>
            </p:nvSpPr>
            <p:spPr>
              <a:xfrm>
                <a:off x="4080" y="1968"/>
                <a:ext cx="336" cy="96"/>
              </a:xfrm>
              <a:prstGeom prst="rect">
                <a:avLst/>
              </a:prstGeom>
              <a:solidFill>
                <a:schemeClr val="accent1"/>
              </a:solidFill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702" name="Line 8"/>
              <p:cNvSpPr/>
              <p:nvPr/>
            </p:nvSpPr>
            <p:spPr>
              <a:xfrm>
                <a:off x="3648" y="1488"/>
                <a:ext cx="0" cy="288"/>
              </a:xfrm>
              <a:prstGeom prst="line">
                <a:avLst/>
              </a:prstGeom>
              <a:ln w="57150" cap="flat" cmpd="sng">
                <a:solidFill>
                  <a:srgbClr val="FF3399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703" name="Rectangle 9"/>
              <p:cNvSpPr/>
              <p:nvPr/>
            </p:nvSpPr>
            <p:spPr>
              <a:xfrm>
                <a:off x="4128" y="2117"/>
                <a:ext cx="117" cy="6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1219170"/>
                <a:endParaRPr lang="zh-CN" altLang="zh-CN" sz="133" kern="0" baseline="-25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704" name="Rectangle 10"/>
              <p:cNvSpPr/>
              <p:nvPr/>
            </p:nvSpPr>
            <p:spPr>
              <a:xfrm>
                <a:off x="3600" y="1632"/>
                <a:ext cx="126" cy="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altLang="zh-CN" sz="133" i="1" kern="0">
                    <a:solidFill>
                      <a:srgbClr val="000000"/>
                    </a:solidFill>
                    <a:cs typeface="+mn-ea"/>
                    <a:sym typeface="+mn-lt"/>
                  </a:rPr>
                  <a:t>I</a:t>
                </a:r>
                <a:r>
                  <a:rPr lang="en-US" altLang="zh-CN" sz="133" kern="0" baseline="-25000">
                    <a:solidFill>
                      <a:srgbClr val="000000"/>
                    </a:solidFill>
                    <a:cs typeface="+mn-ea"/>
                    <a:sym typeface="+mn-lt"/>
                  </a:rPr>
                  <a:t>R</a:t>
                </a:r>
              </a:p>
            </p:txBody>
          </p:sp>
        </p:grpSp>
        <p:sp>
          <p:nvSpPr>
            <p:cNvPr id="29705" name="Rectangle 11"/>
            <p:cNvSpPr/>
            <p:nvPr/>
          </p:nvSpPr>
          <p:spPr>
            <a:xfrm>
              <a:off x="4368" y="1488"/>
              <a:ext cx="137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33" kern="0">
                  <a:solidFill>
                    <a:srgbClr val="000000"/>
                  </a:solidFill>
                  <a:cs typeface="+mn-ea"/>
                  <a:sym typeface="+mn-lt"/>
                </a:rPr>
                <a:t>=?</a:t>
              </a: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7035095" y="3098304"/>
            <a:ext cx="3116485" cy="836131"/>
            <a:chOff x="3552" y="912"/>
            <a:chExt cx="1968" cy="528"/>
          </a:xfrm>
        </p:grpSpPr>
        <p:grpSp>
          <p:nvGrpSpPr>
            <p:cNvPr id="29707" name="Group 13"/>
            <p:cNvGrpSpPr/>
            <p:nvPr/>
          </p:nvGrpSpPr>
          <p:grpSpPr>
            <a:xfrm>
              <a:off x="3552" y="912"/>
              <a:ext cx="1968" cy="528"/>
              <a:chOff x="3456" y="912"/>
              <a:chExt cx="1968" cy="528"/>
            </a:xfrm>
          </p:grpSpPr>
          <p:grpSp>
            <p:nvGrpSpPr>
              <p:cNvPr id="29708" name="Group 14"/>
              <p:cNvGrpSpPr/>
              <p:nvPr/>
            </p:nvGrpSpPr>
            <p:grpSpPr>
              <a:xfrm>
                <a:off x="3456" y="1056"/>
                <a:ext cx="1968" cy="384"/>
                <a:chOff x="3216" y="1296"/>
                <a:chExt cx="1968" cy="384"/>
              </a:xfrm>
            </p:grpSpPr>
            <p:sp>
              <p:nvSpPr>
                <p:cNvPr id="29709" name="Line 15"/>
                <p:cNvSpPr/>
                <p:nvPr/>
              </p:nvSpPr>
              <p:spPr>
                <a:xfrm>
                  <a:off x="3216" y="1488"/>
                  <a:ext cx="1968" cy="0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710" name="Oval 16"/>
                <p:cNvSpPr/>
                <p:nvPr/>
              </p:nvSpPr>
              <p:spPr>
                <a:xfrm>
                  <a:off x="4032" y="1296"/>
                  <a:ext cx="384" cy="384"/>
                </a:xfrm>
                <a:prstGeom prst="ellipse">
                  <a:avLst/>
                </a:prstGeom>
                <a:solidFill>
                  <a:srgbClr val="0033CC"/>
                </a:solidFill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algn="ctr" defTabSz="1219170"/>
                  <a:r>
                    <a:rPr lang="en-US" altLang="zh-CN" sz="3193" kern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G</a:t>
                  </a:r>
                </a:p>
              </p:txBody>
            </p:sp>
          </p:grpSp>
          <p:sp>
            <p:nvSpPr>
              <p:cNvPr id="29711" name="Rectangle 17"/>
              <p:cNvSpPr/>
              <p:nvPr/>
            </p:nvSpPr>
            <p:spPr>
              <a:xfrm>
                <a:off x="4588" y="912"/>
                <a:ext cx="129" cy="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altLang="zh-CN" sz="133" i="1" kern="0" err="1">
                    <a:solidFill>
                      <a:srgbClr val="000000"/>
                    </a:solidFill>
                    <a:cs typeface="+mn-ea"/>
                    <a:sym typeface="+mn-lt"/>
                  </a:rPr>
                  <a:t>R</a:t>
                </a:r>
                <a:r>
                  <a:rPr lang="en-US" altLang="zh-CN" sz="133" kern="0" baseline="-25000" err="1">
                    <a:solidFill>
                      <a:srgbClr val="000000"/>
                    </a:solidFill>
                    <a:cs typeface="+mn-ea"/>
                    <a:sym typeface="+mn-lt"/>
                  </a:rPr>
                  <a:t>g</a:t>
                </a:r>
                <a:endParaRPr lang="en-US" altLang="zh-CN" sz="133" kern="0" baseline="-250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9712" name="Group 18"/>
            <p:cNvGrpSpPr/>
            <p:nvPr/>
          </p:nvGrpSpPr>
          <p:grpSpPr>
            <a:xfrm>
              <a:off x="3984" y="912"/>
              <a:ext cx="288" cy="336"/>
              <a:chOff x="3648" y="1152"/>
              <a:chExt cx="288" cy="336"/>
            </a:xfrm>
          </p:grpSpPr>
          <p:sp>
            <p:nvSpPr>
              <p:cNvPr id="29713" name="Rectangle 19"/>
              <p:cNvSpPr/>
              <p:nvPr/>
            </p:nvSpPr>
            <p:spPr>
              <a:xfrm>
                <a:off x="3744" y="1152"/>
                <a:ext cx="125" cy="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altLang="zh-CN" sz="133" i="1" kern="0" err="1">
                    <a:solidFill>
                      <a:srgbClr val="000000"/>
                    </a:solidFill>
                    <a:cs typeface="+mn-ea"/>
                    <a:sym typeface="+mn-lt"/>
                  </a:rPr>
                  <a:t>I</a:t>
                </a:r>
                <a:r>
                  <a:rPr lang="en-US" altLang="zh-CN" sz="133" kern="0" baseline="-25000" err="1">
                    <a:solidFill>
                      <a:srgbClr val="000000"/>
                    </a:solidFill>
                    <a:cs typeface="+mn-ea"/>
                    <a:sym typeface="+mn-lt"/>
                  </a:rPr>
                  <a:t>g</a:t>
                </a:r>
                <a:endParaRPr lang="en-US" altLang="zh-CN" sz="133" kern="0" baseline="-250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714" name="Line 20"/>
              <p:cNvSpPr/>
              <p:nvPr/>
            </p:nvSpPr>
            <p:spPr>
              <a:xfrm>
                <a:off x="3648" y="1488"/>
                <a:ext cx="288" cy="0"/>
              </a:xfrm>
              <a:prstGeom prst="line">
                <a:avLst/>
              </a:prstGeom>
              <a:ln w="57150" cap="flat" cmpd="sng">
                <a:solidFill>
                  <a:srgbClr val="FF6699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592917" name="Rectangle 21"/>
          <p:cNvSpPr/>
          <p:nvPr/>
        </p:nvSpPr>
        <p:spPr>
          <a:xfrm>
            <a:off x="7480081" y="3042877"/>
            <a:ext cx="2433964" cy="1621587"/>
          </a:xfrm>
          <a:prstGeom prst="rect">
            <a:avLst/>
          </a:prstGeom>
          <a:noFill/>
          <a:ln w="57150" cap="flat" cmpd="sng">
            <a:solidFill>
              <a:srgbClr val="FF33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/>
            <a:endParaRPr lang="zh-CN" altLang="en-US" sz="179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8" name="Group 22"/>
          <p:cNvGrpSpPr/>
          <p:nvPr/>
        </p:nvGrpSpPr>
        <p:grpSpPr>
          <a:xfrm>
            <a:off x="7255212" y="4690904"/>
            <a:ext cx="2508391" cy="1178184"/>
            <a:chOff x="3696" y="2184"/>
            <a:chExt cx="1584" cy="744"/>
          </a:xfrm>
        </p:grpSpPr>
        <p:grpSp>
          <p:nvGrpSpPr>
            <p:cNvPr id="29717" name="Group 23"/>
            <p:cNvGrpSpPr/>
            <p:nvPr/>
          </p:nvGrpSpPr>
          <p:grpSpPr>
            <a:xfrm>
              <a:off x="3696" y="2184"/>
              <a:ext cx="1584" cy="744"/>
              <a:chOff x="3696" y="2184"/>
              <a:chExt cx="1584" cy="744"/>
            </a:xfrm>
          </p:grpSpPr>
          <p:sp>
            <p:nvSpPr>
              <p:cNvPr id="29718" name="AutoShape 24"/>
              <p:cNvSpPr/>
              <p:nvPr/>
            </p:nvSpPr>
            <p:spPr>
              <a:xfrm>
                <a:off x="4464" y="2184"/>
                <a:ext cx="288" cy="283"/>
              </a:xfrm>
              <a:prstGeom prst="downArrow">
                <a:avLst>
                  <a:gd name="adj1" fmla="val 50000"/>
                  <a:gd name="adj2" fmla="val 41657"/>
                </a:avLst>
              </a:prstGeom>
              <a:gradFill rotWithShape="1">
                <a:gsLst>
                  <a:gs pos="0">
                    <a:srgbClr val="000082">
                      <a:alpha val="100000"/>
                    </a:srgbClr>
                  </a:gs>
                  <a:gs pos="14999">
                    <a:srgbClr val="66008F">
                      <a:alpha val="100000"/>
                    </a:srgbClr>
                  </a:gs>
                  <a:gs pos="32500">
                    <a:srgbClr val="BA0066">
                      <a:alpha val="100000"/>
                    </a:srgbClr>
                  </a:gs>
                  <a:gs pos="45000">
                    <a:srgbClr val="FF0000">
                      <a:alpha val="100000"/>
                    </a:srgbClr>
                  </a:gs>
                  <a:gs pos="50000">
                    <a:srgbClr val="FF8200">
                      <a:alpha val="100000"/>
                    </a:srgbClr>
                  </a:gs>
                  <a:gs pos="55000">
                    <a:srgbClr val="FF0000">
                      <a:alpha val="100000"/>
                    </a:srgbClr>
                  </a:gs>
                  <a:gs pos="67500">
                    <a:srgbClr val="BA0066">
                      <a:alpha val="100000"/>
                    </a:srgbClr>
                  </a:gs>
                  <a:gs pos="85001">
                    <a:srgbClr val="66008F">
                      <a:alpha val="100000"/>
                    </a:srgbClr>
                  </a:gs>
                  <a:gs pos="100000">
                    <a:srgbClr val="000082">
                      <a:alpha val="100000"/>
                    </a:srgbClr>
                  </a:gs>
                </a:gsLst>
                <a:lin ang="0" scaled="1"/>
                <a:tileRect/>
              </a:gradFill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vert="eaVert"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9719" name="Group 25"/>
              <p:cNvGrpSpPr/>
              <p:nvPr/>
            </p:nvGrpSpPr>
            <p:grpSpPr>
              <a:xfrm>
                <a:off x="3696" y="2448"/>
                <a:ext cx="1584" cy="480"/>
                <a:chOff x="3696" y="2448"/>
                <a:chExt cx="1584" cy="480"/>
              </a:xfrm>
            </p:grpSpPr>
            <p:sp>
              <p:nvSpPr>
                <p:cNvPr id="29720" name="Line 26"/>
                <p:cNvSpPr/>
                <p:nvPr/>
              </p:nvSpPr>
              <p:spPr>
                <a:xfrm>
                  <a:off x="3936" y="2736"/>
                  <a:ext cx="1344" cy="0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721" name="Oval 27"/>
                <p:cNvSpPr/>
                <p:nvPr/>
              </p:nvSpPr>
              <p:spPr>
                <a:xfrm>
                  <a:off x="4416" y="2544"/>
                  <a:ext cx="384" cy="384"/>
                </a:xfrm>
                <a:prstGeom prst="ellipse">
                  <a:avLst/>
                </a:prstGeom>
                <a:solidFill>
                  <a:srgbClr val="0033CC"/>
                </a:solidFill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algn="ctr" defTabSz="1219170"/>
                  <a:r>
                    <a:rPr lang="en-US" altLang="zh-CN" sz="3193" kern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  <p:grpSp>
              <p:nvGrpSpPr>
                <p:cNvPr id="29722" name="Group 28"/>
                <p:cNvGrpSpPr/>
                <p:nvPr/>
              </p:nvGrpSpPr>
              <p:grpSpPr>
                <a:xfrm>
                  <a:off x="3696" y="2448"/>
                  <a:ext cx="480" cy="288"/>
                  <a:chOff x="2976" y="1200"/>
                  <a:chExt cx="480" cy="288"/>
                </a:xfrm>
              </p:grpSpPr>
              <p:sp>
                <p:nvSpPr>
                  <p:cNvPr id="29723" name="Line 29"/>
                  <p:cNvSpPr/>
                  <p:nvPr/>
                </p:nvSpPr>
                <p:spPr>
                  <a:xfrm>
                    <a:off x="2976" y="1488"/>
                    <a:ext cx="480" cy="0"/>
                  </a:xfrm>
                  <a:prstGeom prst="line">
                    <a:avLst/>
                  </a:prstGeom>
                  <a:ln w="57150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724" name="Rectangle 30"/>
                  <p:cNvSpPr/>
                  <p:nvPr/>
                </p:nvSpPr>
                <p:spPr>
                  <a:xfrm>
                    <a:off x="3081" y="1200"/>
                    <a:ext cx="121" cy="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 defTabSz="1219170"/>
                    <a:r>
                      <a:rPr lang="en-US" altLang="zh-CN" sz="133" i="1" kern="0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I</a:t>
                    </a:r>
                  </a:p>
                </p:txBody>
              </p:sp>
            </p:grpSp>
          </p:grpSp>
        </p:grpSp>
        <p:sp>
          <p:nvSpPr>
            <p:cNvPr id="29725" name="Rectangle 31"/>
            <p:cNvSpPr/>
            <p:nvPr/>
          </p:nvSpPr>
          <p:spPr>
            <a:xfrm>
              <a:off x="4656" y="2832"/>
              <a:ext cx="130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33" kern="0" baseline="-2500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grpSp>
        <p:nvGrpSpPr>
          <p:cNvPr id="12" name="Group 33"/>
          <p:cNvGrpSpPr/>
          <p:nvPr/>
        </p:nvGrpSpPr>
        <p:grpSpPr>
          <a:xfrm>
            <a:off x="6689875" y="3175899"/>
            <a:ext cx="760119" cy="456071"/>
            <a:chOff x="2976" y="1200"/>
            <a:chExt cx="480" cy="288"/>
          </a:xfrm>
        </p:grpSpPr>
        <p:sp>
          <p:nvSpPr>
            <p:cNvPr id="29727" name="Line 34"/>
            <p:cNvSpPr/>
            <p:nvPr/>
          </p:nvSpPr>
          <p:spPr>
            <a:xfrm>
              <a:off x="2976" y="1488"/>
              <a:ext cx="480" cy="0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728" name="Rectangle 35"/>
            <p:cNvSpPr/>
            <p:nvPr/>
          </p:nvSpPr>
          <p:spPr>
            <a:xfrm>
              <a:off x="3081" y="1200"/>
              <a:ext cx="121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I</a:t>
              </a:r>
            </a:p>
          </p:txBody>
        </p:sp>
      </p:grpSp>
      <p:sp>
        <p:nvSpPr>
          <p:cNvPr id="83971" name="Rectangle 3"/>
          <p:cNvSpPr/>
          <p:nvPr/>
        </p:nvSpPr>
        <p:spPr>
          <a:xfrm>
            <a:off x="660400" y="1242114"/>
            <a:ext cx="10858500" cy="14636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【探究情景】有一个电流表</a:t>
            </a:r>
            <a:r>
              <a:rPr lang="en-US" altLang="zh-CN" sz="2400" i="1" kern="0" dirty="0">
                <a:cs typeface="+mn-ea"/>
                <a:sym typeface="+mn-lt"/>
              </a:rPr>
              <a:t>G</a:t>
            </a:r>
            <a:r>
              <a:rPr lang="zh-CN" altLang="en-US" sz="2400" kern="0" dirty="0">
                <a:cs typeface="+mn-ea"/>
                <a:sym typeface="+mn-lt"/>
              </a:rPr>
              <a:t>，内阻</a:t>
            </a:r>
            <a:r>
              <a:rPr lang="en-US" altLang="zh-CN" sz="2400" i="1" kern="0" dirty="0" err="1">
                <a:cs typeface="+mn-ea"/>
                <a:sym typeface="+mn-lt"/>
              </a:rPr>
              <a:t>R</a:t>
            </a:r>
            <a:r>
              <a:rPr lang="en-US" altLang="zh-CN" sz="2400" i="1" kern="0" baseline="-25000" dirty="0" err="1">
                <a:cs typeface="+mn-ea"/>
                <a:sym typeface="+mn-lt"/>
              </a:rPr>
              <a:t>g</a:t>
            </a:r>
            <a:r>
              <a:rPr lang="el-GR" altLang="zh-CN" sz="2400" kern="0" dirty="0">
                <a:cs typeface="+mn-ea"/>
                <a:sym typeface="+mn-lt"/>
              </a:rPr>
              <a:t>=30</a:t>
            </a:r>
            <a:r>
              <a:rPr lang="el-GR" altLang="zh-CN" sz="2400" i="1" kern="0" dirty="0">
                <a:cs typeface="+mn-ea"/>
                <a:sym typeface="+mn-lt"/>
              </a:rPr>
              <a:t>Ω</a:t>
            </a:r>
            <a:r>
              <a:rPr lang="zh-CN" altLang="en-US" sz="2400" kern="0" dirty="0">
                <a:cs typeface="+mn-ea"/>
                <a:sym typeface="+mn-lt"/>
              </a:rPr>
              <a:t>，满偏电流</a:t>
            </a:r>
            <a:r>
              <a:rPr lang="en-US" altLang="zh-CN" sz="2400" i="1" kern="0" dirty="0">
                <a:cs typeface="+mn-ea"/>
                <a:sym typeface="+mn-lt"/>
              </a:rPr>
              <a:t>I</a:t>
            </a:r>
            <a:r>
              <a:rPr lang="en-US" altLang="zh-CN" sz="2400" i="1" kern="0" baseline="-25000" dirty="0">
                <a:cs typeface="+mn-ea"/>
                <a:sym typeface="+mn-lt"/>
              </a:rPr>
              <a:t>g</a:t>
            </a:r>
            <a:r>
              <a:rPr lang="en-US" altLang="zh-CN" sz="2400" kern="0" dirty="0">
                <a:cs typeface="+mn-ea"/>
                <a:sym typeface="+mn-lt"/>
              </a:rPr>
              <a:t>=1</a:t>
            </a:r>
            <a:r>
              <a:rPr lang="en-US" altLang="zh-CN" sz="2400" i="1" kern="0" dirty="0">
                <a:cs typeface="+mn-ea"/>
                <a:sym typeface="+mn-lt"/>
              </a:rPr>
              <a:t>mA</a:t>
            </a:r>
            <a:r>
              <a:rPr lang="zh-CN" altLang="en-US" sz="2400" kern="0" dirty="0">
                <a:cs typeface="+mn-ea"/>
                <a:sym typeface="+mn-lt"/>
              </a:rPr>
              <a:t>。要把把它改装为量程为</a:t>
            </a:r>
            <a:r>
              <a:rPr lang="en-US" altLang="zh-CN" sz="2400" kern="0" dirty="0">
                <a:cs typeface="+mn-ea"/>
                <a:sym typeface="+mn-lt"/>
              </a:rPr>
              <a:t>0</a:t>
            </a:r>
            <a:r>
              <a:rPr lang="zh-CN" altLang="en-US" sz="2400" kern="0" dirty="0">
                <a:cs typeface="+mn-ea"/>
                <a:sym typeface="+mn-lt"/>
              </a:rPr>
              <a:t>～</a:t>
            </a:r>
            <a:r>
              <a:rPr lang="en-US" altLang="zh-CN" sz="2400" kern="0" dirty="0">
                <a:cs typeface="+mn-ea"/>
                <a:sym typeface="+mn-lt"/>
              </a:rPr>
              <a:t>0.6</a:t>
            </a:r>
            <a:r>
              <a:rPr lang="en-US" altLang="zh-CN" sz="2400" i="1" kern="0" dirty="0">
                <a:cs typeface="+mn-ea"/>
                <a:sym typeface="+mn-lt"/>
              </a:rPr>
              <a:t>A</a:t>
            </a:r>
            <a:r>
              <a:rPr lang="zh-CN" altLang="en-US" sz="2400" kern="0" dirty="0">
                <a:cs typeface="+mn-ea"/>
                <a:sym typeface="+mn-lt"/>
              </a:rPr>
              <a:t>的电流表，要并联多大的电阻？改装后的电流表内阻多大？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B1A78D77-7519-4ECC-A45A-8997A93322C4}"/>
              </a:ext>
            </a:extLst>
          </p:cNvPr>
          <p:cNvSpPr txBox="1"/>
          <p:nvPr/>
        </p:nvSpPr>
        <p:spPr>
          <a:xfrm>
            <a:off x="809171" y="38180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三：将表头改装成大量程的电流表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8" grpId="0" bldLvl="0"/>
      <p:bldP spid="592917" grpId="0" bldLvl="0" animBg="1"/>
      <p:bldP spid="839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 34">
            <a:extLst>
              <a:ext uri="{FF2B5EF4-FFF2-40B4-BE49-F238E27FC236}">
                <a16:creationId xmlns:a16="http://schemas.microsoft.com/office/drawing/2014/main" id="{C22029A0-B0A1-4C63-BAA2-EB3C4C8DAA96}"/>
              </a:ext>
            </a:extLst>
          </p:cNvPr>
          <p:cNvSpPr txBox="1"/>
          <p:nvPr/>
        </p:nvSpPr>
        <p:spPr>
          <a:xfrm>
            <a:off x="8091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课堂导入</a:t>
            </a:r>
          </a:p>
        </p:txBody>
      </p:sp>
      <p:pic>
        <p:nvPicPr>
          <p:cNvPr id="3" name="图片 640007" descr="并联">
            <a:extLst>
              <a:ext uri="{FF2B5EF4-FFF2-40B4-BE49-F238E27FC236}">
                <a16:creationId xmlns:a16="http://schemas.microsoft.com/office/drawing/2014/main" id="{92140521-ACB0-485C-ADFE-DD2805BD5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627" y="1366001"/>
            <a:ext cx="3995373" cy="238012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640008" descr="串联">
            <a:extLst>
              <a:ext uri="{FF2B5EF4-FFF2-40B4-BE49-F238E27FC236}">
                <a16:creationId xmlns:a16="http://schemas.microsoft.com/office/drawing/2014/main" id="{4CC29254-1A8A-47FE-A9E0-80BB880C2B0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780" b="12405"/>
          <a:stretch>
            <a:fillRect/>
          </a:stretch>
        </p:blipFill>
        <p:spPr>
          <a:xfrm>
            <a:off x="6732098" y="1366001"/>
            <a:ext cx="3755410" cy="223444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5C708D1-6FA9-4ACA-AABD-F9A23040EFAB}"/>
              </a:ext>
            </a:extLst>
          </p:cNvPr>
          <p:cNvSpPr txBox="1"/>
          <p:nvPr/>
        </p:nvSpPr>
        <p:spPr>
          <a:xfrm>
            <a:off x="809171" y="4207102"/>
            <a:ext cx="10544629" cy="14534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请同学们观察上面的两幅图。当两幅图中的一个灯泡的灯丝烧断时，另一只灯泡能否正常工作？</a:t>
            </a:r>
          </a:p>
        </p:txBody>
      </p:sp>
    </p:spTree>
    <p:extLst>
      <p:ext uri="{BB962C8B-B14F-4D97-AF65-F5344CB8AC3E}">
        <p14:creationId xmlns:p14="http://schemas.microsoft.com/office/powerpoint/2010/main" val="18163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0" name="Text Box 10"/>
          <p:cNvSpPr txBox="1"/>
          <p:nvPr/>
        </p:nvSpPr>
        <p:spPr>
          <a:xfrm>
            <a:off x="1277148" y="1935684"/>
            <a:ext cx="5248003" cy="5836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3193" b="1" i="1" kern="0" dirty="0">
                <a:solidFill>
                  <a:srgbClr val="0070C0"/>
                </a:solidFill>
                <a:cs typeface="+mn-ea"/>
                <a:sym typeface="+mn-lt"/>
              </a:rPr>
              <a:t>I</a:t>
            </a:r>
            <a:r>
              <a:rPr lang="en-US" altLang="zh-CN" sz="3193" b="1" kern="0" baseline="-25000" dirty="0">
                <a:solidFill>
                  <a:srgbClr val="0070C0"/>
                </a:solidFill>
                <a:cs typeface="+mn-ea"/>
                <a:sym typeface="+mn-lt"/>
              </a:rPr>
              <a:t>R</a:t>
            </a:r>
            <a:r>
              <a:rPr lang="en-US" altLang="zh-CN" sz="3193" b="1" kern="0" dirty="0">
                <a:solidFill>
                  <a:srgbClr val="0070C0"/>
                </a:solidFill>
                <a:cs typeface="+mn-ea"/>
                <a:sym typeface="+mn-lt"/>
              </a:rPr>
              <a:t>=0.6A-0.001A=0.599A</a:t>
            </a:r>
          </a:p>
        </p:txBody>
      </p:sp>
      <p:graphicFrame>
        <p:nvGraphicFramePr>
          <p:cNvPr id="676867" name="Object 2"/>
          <p:cNvGraphicFramePr/>
          <p:nvPr>
            <p:extLst>
              <p:ext uri="{D42A27DB-BD31-4B8C-83A1-F6EECF244321}">
                <p14:modId xmlns:p14="http://schemas.microsoft.com/office/powerpoint/2010/main" val="1866688403"/>
              </p:ext>
            </p:extLst>
          </p:nvPr>
        </p:nvGraphicFramePr>
        <p:xfrm>
          <a:off x="1599004" y="4736869"/>
          <a:ext cx="3134856" cy="1127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09700" imgH="469900" progId="Equation.3">
                  <p:embed/>
                </p:oleObj>
              </mc:Choice>
              <mc:Fallback>
                <p:oleObj r:id="rId3" imgW="1409700" imgH="469900" progId="Equation.3">
                  <p:embed/>
                  <p:pic>
                    <p:nvPicPr>
                      <p:cNvPr id="67686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9004" y="4736869"/>
                        <a:ext cx="3134856" cy="112750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868" name="Object 7"/>
          <p:cNvGraphicFramePr/>
          <p:nvPr>
            <p:extLst>
              <p:ext uri="{D42A27DB-BD31-4B8C-83A1-F6EECF244321}">
                <p14:modId xmlns:p14="http://schemas.microsoft.com/office/powerpoint/2010/main" val="3415747382"/>
              </p:ext>
            </p:extLst>
          </p:nvPr>
        </p:nvGraphicFramePr>
        <p:xfrm>
          <a:off x="1815560" y="2588117"/>
          <a:ext cx="3424968" cy="1239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320165" imgH="469900" progId="Equation.3">
                  <p:embed/>
                </p:oleObj>
              </mc:Choice>
              <mc:Fallback>
                <p:oleObj r:id="rId5" imgW="1320165" imgH="469900" progId="Equation.3">
                  <p:embed/>
                  <p:pic>
                    <p:nvPicPr>
                      <p:cNvPr id="67686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5560" y="2588117"/>
                        <a:ext cx="3424968" cy="123962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矩形 14"/>
          <p:cNvSpPr/>
          <p:nvPr/>
        </p:nvSpPr>
        <p:spPr>
          <a:xfrm>
            <a:off x="746005" y="1154399"/>
            <a:ext cx="8480072" cy="5865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2</a:t>
            </a:r>
            <a:r>
              <a:rPr lang="zh-CN" altLang="en-US" sz="2400" b="1" kern="0" dirty="0">
                <a:cs typeface="+mn-ea"/>
                <a:sym typeface="+mn-lt"/>
              </a:rPr>
              <a:t>：并联的电阻上流过多少电流？需要多大的分流电阻？</a:t>
            </a:r>
          </a:p>
        </p:txBody>
      </p:sp>
      <p:sp>
        <p:nvSpPr>
          <p:cNvPr id="16" name="矩形 15"/>
          <p:cNvSpPr/>
          <p:nvPr/>
        </p:nvSpPr>
        <p:spPr>
          <a:xfrm>
            <a:off x="746005" y="3992250"/>
            <a:ext cx="5779146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3</a:t>
            </a:r>
            <a:r>
              <a:rPr lang="zh-CN" altLang="en-US" sz="2400" b="1" kern="0" dirty="0">
                <a:cs typeface="+mn-ea"/>
                <a:sym typeface="+mn-lt"/>
              </a:rPr>
              <a:t>：改装后的安培表内阻</a:t>
            </a:r>
            <a:r>
              <a:rPr lang="en-US" altLang="zh-CN" sz="2400" b="1" i="1" kern="0" dirty="0">
                <a:cs typeface="+mn-ea"/>
                <a:sym typeface="+mn-lt"/>
              </a:rPr>
              <a:t>R</a:t>
            </a:r>
            <a:r>
              <a:rPr lang="en-US" altLang="zh-CN" sz="2400" b="1" i="1" kern="0" baseline="-25000" dirty="0">
                <a:cs typeface="+mn-ea"/>
                <a:sym typeface="+mn-lt"/>
              </a:rPr>
              <a:t>A</a:t>
            </a:r>
            <a:r>
              <a:rPr lang="zh-CN" altLang="en-US" sz="2400" b="1" kern="0" dirty="0">
                <a:cs typeface="+mn-ea"/>
                <a:sym typeface="+mn-lt"/>
              </a:rPr>
              <a:t>是多大？</a:t>
            </a:r>
          </a:p>
        </p:txBody>
      </p:sp>
      <p:grpSp>
        <p:nvGrpSpPr>
          <p:cNvPr id="30726" name="组合 48"/>
          <p:cNvGrpSpPr/>
          <p:nvPr/>
        </p:nvGrpSpPr>
        <p:grpSpPr>
          <a:xfrm>
            <a:off x="6951474" y="2588117"/>
            <a:ext cx="3461707" cy="2969213"/>
            <a:chOff x="5154619" y="1928802"/>
            <a:chExt cx="3470275" cy="2976578"/>
          </a:xfrm>
        </p:grpSpPr>
        <p:sp>
          <p:nvSpPr>
            <p:cNvPr id="30727" name="Text Box 12"/>
            <p:cNvSpPr txBox="1"/>
            <p:nvPr/>
          </p:nvSpPr>
          <p:spPr>
            <a:xfrm>
              <a:off x="6826270" y="4287863"/>
              <a:ext cx="185188" cy="3691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endParaRPr lang="zh-CN" altLang="zh-CN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30728" name="组合 37"/>
            <p:cNvGrpSpPr/>
            <p:nvPr/>
          </p:nvGrpSpPr>
          <p:grpSpPr>
            <a:xfrm>
              <a:off x="5154619" y="1928802"/>
              <a:ext cx="3470275" cy="1735138"/>
              <a:chOff x="5154619" y="1928802"/>
              <a:chExt cx="3470275" cy="1735138"/>
            </a:xfrm>
          </p:grpSpPr>
          <p:grpSp>
            <p:nvGrpSpPr>
              <p:cNvPr id="30729" name="Group 4"/>
              <p:cNvGrpSpPr/>
              <p:nvPr/>
            </p:nvGrpSpPr>
            <p:grpSpPr>
              <a:xfrm>
                <a:off x="6089657" y="2470140"/>
                <a:ext cx="1981200" cy="1104900"/>
                <a:chOff x="3840" y="1248"/>
                <a:chExt cx="1248" cy="696"/>
              </a:xfrm>
            </p:grpSpPr>
            <p:grpSp>
              <p:nvGrpSpPr>
                <p:cNvPr id="30730" name="Group 5"/>
                <p:cNvGrpSpPr/>
                <p:nvPr/>
              </p:nvGrpSpPr>
              <p:grpSpPr>
                <a:xfrm>
                  <a:off x="3840" y="1248"/>
                  <a:ext cx="1248" cy="696"/>
                  <a:chOff x="3600" y="1488"/>
                  <a:chExt cx="1248" cy="696"/>
                </a:xfrm>
              </p:grpSpPr>
              <p:sp>
                <p:nvSpPr>
                  <p:cNvPr id="30731" name="Rectangle 6"/>
                  <p:cNvSpPr/>
                  <p:nvPr/>
                </p:nvSpPr>
                <p:spPr>
                  <a:xfrm>
                    <a:off x="3648" y="1488"/>
                    <a:ext cx="1200" cy="528"/>
                  </a:xfrm>
                  <a:prstGeom prst="rect">
                    <a:avLst/>
                  </a:pr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 defTabSz="1219170"/>
                    <a:endParaRPr lang="zh-CN" altLang="en-US" sz="1793" kern="0" dirty="0">
                      <a:solidFill>
                        <a:srgbClr val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732" name="Rectangle 7"/>
                  <p:cNvSpPr/>
                  <p:nvPr/>
                </p:nvSpPr>
                <p:spPr>
                  <a:xfrm>
                    <a:off x="4080" y="1968"/>
                    <a:ext cx="33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 defTabSz="1219170"/>
                    <a:endParaRPr lang="zh-CN" altLang="en-US" sz="1793" kern="0" dirty="0">
                      <a:solidFill>
                        <a:srgbClr val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733" name="Line 8"/>
                  <p:cNvSpPr/>
                  <p:nvPr/>
                </p:nvSpPr>
                <p:spPr>
                  <a:xfrm>
                    <a:off x="3648" y="1488"/>
                    <a:ext cx="0" cy="288"/>
                  </a:xfrm>
                  <a:prstGeom prst="line">
                    <a:avLst/>
                  </a:prstGeom>
                  <a:ln w="57150" cap="flat" cmpd="sng">
                    <a:solidFill>
                      <a:srgbClr val="FF3399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734" name="Rectangle 9"/>
                  <p:cNvSpPr/>
                  <p:nvPr/>
                </p:nvSpPr>
                <p:spPr>
                  <a:xfrm>
                    <a:off x="4128" y="2117"/>
                    <a:ext cx="117" cy="6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 defTabSz="1219170"/>
                    <a:endParaRPr lang="zh-CN" altLang="zh-CN" sz="133" kern="0" baseline="-25000" dirty="0">
                      <a:solidFill>
                        <a:srgbClr val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735" name="Rectangle 10"/>
                  <p:cNvSpPr/>
                  <p:nvPr/>
                </p:nvSpPr>
                <p:spPr>
                  <a:xfrm>
                    <a:off x="3600" y="1632"/>
                    <a:ext cx="126" cy="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 defTabSz="1219170"/>
                    <a:r>
                      <a:rPr lang="en-US" altLang="zh-CN" sz="133" i="1" kern="0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I</a:t>
                    </a:r>
                    <a:r>
                      <a:rPr lang="en-US" altLang="zh-CN" sz="133" kern="0" baseline="-25000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R</a:t>
                    </a:r>
                  </a:p>
                </p:txBody>
              </p:sp>
            </p:grpSp>
            <p:sp>
              <p:nvSpPr>
                <p:cNvPr id="30736" name="Rectangle 11"/>
                <p:cNvSpPr/>
                <p:nvPr/>
              </p:nvSpPr>
              <p:spPr>
                <a:xfrm>
                  <a:off x="4368" y="1488"/>
                  <a:ext cx="137" cy="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sz="133" i="1" kern="0">
                      <a:solidFill>
                        <a:srgbClr val="000000"/>
                      </a:solidFill>
                      <a:cs typeface="+mn-ea"/>
                      <a:sym typeface="+mn-lt"/>
                    </a:rPr>
                    <a:t>R</a:t>
                  </a:r>
                  <a:r>
                    <a:rPr lang="en-US" altLang="zh-CN" sz="133" kern="0">
                      <a:solidFill>
                        <a:srgbClr val="000000"/>
                      </a:solidFill>
                      <a:cs typeface="+mn-ea"/>
                      <a:sym typeface="+mn-lt"/>
                    </a:rPr>
                    <a:t>=?</a:t>
                  </a:r>
                </a:p>
              </p:txBody>
            </p:sp>
          </p:grpSp>
          <p:grpSp>
            <p:nvGrpSpPr>
              <p:cNvPr id="30737" name="Group 12"/>
              <p:cNvGrpSpPr/>
              <p:nvPr/>
            </p:nvGrpSpPr>
            <p:grpSpPr>
              <a:xfrm>
                <a:off x="5500694" y="1928802"/>
                <a:ext cx="3124200" cy="838200"/>
                <a:chOff x="3552" y="912"/>
                <a:chExt cx="1968" cy="528"/>
              </a:xfrm>
            </p:grpSpPr>
            <p:grpSp>
              <p:nvGrpSpPr>
                <p:cNvPr id="30738" name="Group 13"/>
                <p:cNvGrpSpPr/>
                <p:nvPr/>
              </p:nvGrpSpPr>
              <p:grpSpPr>
                <a:xfrm>
                  <a:off x="3552" y="912"/>
                  <a:ext cx="1968" cy="528"/>
                  <a:chOff x="3456" y="912"/>
                  <a:chExt cx="1968" cy="528"/>
                </a:xfrm>
              </p:grpSpPr>
              <p:grpSp>
                <p:nvGrpSpPr>
                  <p:cNvPr id="30739" name="Group 14"/>
                  <p:cNvGrpSpPr/>
                  <p:nvPr/>
                </p:nvGrpSpPr>
                <p:grpSpPr>
                  <a:xfrm>
                    <a:off x="3456" y="1056"/>
                    <a:ext cx="1968" cy="384"/>
                    <a:chOff x="3216" y="1296"/>
                    <a:chExt cx="1968" cy="384"/>
                  </a:xfrm>
                </p:grpSpPr>
                <p:sp>
                  <p:nvSpPr>
                    <p:cNvPr id="30740" name="Line 15"/>
                    <p:cNvSpPr/>
                    <p:nvPr/>
                  </p:nvSpPr>
                  <p:spPr>
                    <a:xfrm>
                      <a:off x="3216" y="1488"/>
                      <a:ext cx="1968" cy="0"/>
                    </a:xfrm>
                    <a:prstGeom prst="line">
                      <a:avLst/>
                    </a:prstGeom>
                    <a:ln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30741" name="Oval 16"/>
                    <p:cNvSpPr/>
                    <p:nvPr/>
                  </p:nvSpPr>
                  <p:spPr>
                    <a:xfrm>
                      <a:off x="4032" y="1296"/>
                      <a:ext cx="384" cy="384"/>
                    </a:xfrm>
                    <a:prstGeom prst="ellipse">
                      <a:avLst/>
                    </a:prstGeom>
                    <a:solidFill>
                      <a:srgbClr val="0033CC"/>
                    </a:solidFill>
                    <a:ln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 algn="ctr" defTabSz="1219170"/>
                      <a:r>
                        <a:rPr lang="en-US" altLang="zh-CN" sz="3193" kern="0">
                          <a:solidFill>
                            <a:srgbClr val="F2F2F2"/>
                          </a:solidFill>
                          <a:cs typeface="+mn-ea"/>
                          <a:sym typeface="+mn-lt"/>
                        </a:rPr>
                        <a:t>G</a:t>
                      </a:r>
                    </a:p>
                  </p:txBody>
                </p:sp>
              </p:grpSp>
              <p:sp>
                <p:nvSpPr>
                  <p:cNvPr id="30742" name="Rectangle 17"/>
                  <p:cNvSpPr/>
                  <p:nvPr/>
                </p:nvSpPr>
                <p:spPr>
                  <a:xfrm>
                    <a:off x="4588" y="912"/>
                    <a:ext cx="129" cy="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 defTabSz="1219170"/>
                    <a:r>
                      <a:rPr lang="en-US" altLang="zh-CN" sz="133" i="1" kern="0" err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R</a:t>
                    </a:r>
                    <a:r>
                      <a:rPr lang="en-US" altLang="zh-CN" sz="133" kern="0" baseline="-25000" err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g</a:t>
                    </a:r>
                    <a:endParaRPr lang="en-US" altLang="zh-CN" sz="133" kern="0" baseline="-25000">
                      <a:solidFill>
                        <a:srgbClr val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0743" name="Group 18"/>
                <p:cNvGrpSpPr/>
                <p:nvPr/>
              </p:nvGrpSpPr>
              <p:grpSpPr>
                <a:xfrm>
                  <a:off x="3984" y="912"/>
                  <a:ext cx="288" cy="336"/>
                  <a:chOff x="3648" y="1152"/>
                  <a:chExt cx="288" cy="336"/>
                </a:xfrm>
              </p:grpSpPr>
              <p:sp>
                <p:nvSpPr>
                  <p:cNvPr id="30744" name="Rectangle 19"/>
                  <p:cNvSpPr/>
                  <p:nvPr/>
                </p:nvSpPr>
                <p:spPr>
                  <a:xfrm>
                    <a:off x="3744" y="1152"/>
                    <a:ext cx="125" cy="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 defTabSz="1219170"/>
                    <a:r>
                      <a:rPr lang="en-US" altLang="zh-CN" sz="133" i="1" kern="0" err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I</a:t>
                    </a:r>
                    <a:r>
                      <a:rPr lang="en-US" altLang="zh-CN" sz="133" kern="0" baseline="-25000" err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g</a:t>
                    </a:r>
                    <a:endParaRPr lang="en-US" altLang="zh-CN" sz="133" kern="0" baseline="-25000">
                      <a:solidFill>
                        <a:srgbClr val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745" name="Line 20"/>
                  <p:cNvSpPr/>
                  <p:nvPr/>
                </p:nvSpPr>
                <p:spPr>
                  <a:xfrm>
                    <a:off x="3648" y="1488"/>
                    <a:ext cx="288" cy="0"/>
                  </a:xfrm>
                  <a:prstGeom prst="line">
                    <a:avLst/>
                  </a:prstGeom>
                  <a:ln w="57150" cap="flat" cmpd="sng">
                    <a:solidFill>
                      <a:srgbClr val="FF6699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30746" name="Rectangle 21"/>
              <p:cNvSpPr/>
              <p:nvPr/>
            </p:nvSpPr>
            <p:spPr>
              <a:xfrm>
                <a:off x="5946782" y="2038340"/>
                <a:ext cx="2439987" cy="1625600"/>
              </a:xfrm>
              <a:prstGeom prst="rect">
                <a:avLst/>
              </a:prstGeom>
              <a:noFill/>
              <a:ln w="57150" cap="flat" cmpd="sng">
                <a:solidFill>
                  <a:srgbClr val="FF3300"/>
                </a:solidFill>
                <a:prstDash val="sysDot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0747" name="Group 33"/>
              <p:cNvGrpSpPr/>
              <p:nvPr/>
            </p:nvGrpSpPr>
            <p:grpSpPr>
              <a:xfrm>
                <a:off x="5154619" y="1993894"/>
                <a:ext cx="762000" cy="457200"/>
                <a:chOff x="2976" y="1200"/>
                <a:chExt cx="480" cy="288"/>
              </a:xfrm>
            </p:grpSpPr>
            <p:sp>
              <p:nvSpPr>
                <p:cNvPr id="30748" name="Line 34"/>
                <p:cNvSpPr/>
                <p:nvPr/>
              </p:nvSpPr>
              <p:spPr>
                <a:xfrm>
                  <a:off x="2976" y="1488"/>
                  <a:ext cx="480" cy="0"/>
                </a:xfrm>
                <a:prstGeom prst="line">
                  <a:avLst/>
                </a:prstGeom>
                <a:ln w="57150" cap="flat" cmpd="sng">
                  <a:solidFill>
                    <a:srgbClr val="FF3300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749" name="Rectangle 35"/>
                <p:cNvSpPr/>
                <p:nvPr/>
              </p:nvSpPr>
              <p:spPr>
                <a:xfrm>
                  <a:off x="3081" y="1200"/>
                  <a:ext cx="121" cy="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sz="133" i="1" kern="0">
                      <a:solidFill>
                        <a:srgbClr val="000000"/>
                      </a:solidFill>
                      <a:cs typeface="+mn-ea"/>
                      <a:sym typeface="+mn-lt"/>
                    </a:rPr>
                    <a:t>I</a:t>
                  </a:r>
                </a:p>
              </p:txBody>
            </p:sp>
          </p:grpSp>
        </p:grpSp>
        <p:sp>
          <p:nvSpPr>
            <p:cNvPr id="30750" name="AutoShape 24"/>
            <p:cNvSpPr/>
            <p:nvPr/>
          </p:nvSpPr>
          <p:spPr>
            <a:xfrm>
              <a:off x="6948494" y="3765540"/>
              <a:ext cx="457200" cy="449263"/>
            </a:xfrm>
            <a:prstGeom prst="downArrow">
              <a:avLst>
                <a:gd name="adj1" fmla="val 50000"/>
                <a:gd name="adj2" fmla="val 41657"/>
              </a:avLst>
            </a:prstGeom>
            <a:gradFill rotWithShape="1">
              <a:gsLst>
                <a:gs pos="0">
                  <a:srgbClr val="000082">
                    <a:alpha val="100000"/>
                  </a:srgbClr>
                </a:gs>
                <a:gs pos="14999">
                  <a:srgbClr val="66008F">
                    <a:alpha val="100000"/>
                  </a:srgbClr>
                </a:gs>
                <a:gs pos="32500">
                  <a:srgbClr val="BA0066">
                    <a:alpha val="100000"/>
                  </a:srgbClr>
                </a:gs>
                <a:gs pos="45000">
                  <a:srgbClr val="FF0000">
                    <a:alpha val="100000"/>
                  </a:srgbClr>
                </a:gs>
                <a:gs pos="50000">
                  <a:srgbClr val="FF8200">
                    <a:alpha val="100000"/>
                  </a:srgbClr>
                </a:gs>
                <a:gs pos="55000">
                  <a:srgbClr val="FF0000">
                    <a:alpha val="100000"/>
                  </a:srgbClr>
                </a:gs>
                <a:gs pos="67500">
                  <a:srgbClr val="BA0066">
                    <a:alpha val="100000"/>
                  </a:srgbClr>
                </a:gs>
                <a:gs pos="85001">
                  <a:srgbClr val="66008F">
                    <a:alpha val="100000"/>
                  </a:srgbClr>
                </a:gs>
                <a:gs pos="100000">
                  <a:srgbClr val="000082">
                    <a:alpha val="100000"/>
                  </a:srgbClr>
                </a:gs>
              </a:gsLst>
              <a:lin ang="0" scaled="1"/>
              <a:tileRect/>
            </a:gra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30751" name="Group 25"/>
            <p:cNvGrpSpPr/>
            <p:nvPr/>
          </p:nvGrpSpPr>
          <p:grpSpPr>
            <a:xfrm>
              <a:off x="5843614" y="4143380"/>
              <a:ext cx="2514600" cy="762000"/>
              <a:chOff x="3696" y="2448"/>
              <a:chExt cx="1584" cy="480"/>
            </a:xfrm>
          </p:grpSpPr>
          <p:sp>
            <p:nvSpPr>
              <p:cNvPr id="30752" name="Line 26"/>
              <p:cNvSpPr/>
              <p:nvPr/>
            </p:nvSpPr>
            <p:spPr>
              <a:xfrm>
                <a:off x="3936" y="2736"/>
                <a:ext cx="134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753" name="Oval 27"/>
              <p:cNvSpPr/>
              <p:nvPr/>
            </p:nvSpPr>
            <p:spPr>
              <a:xfrm>
                <a:off x="4416" y="2544"/>
                <a:ext cx="384" cy="384"/>
              </a:xfrm>
              <a:prstGeom prst="ellipse">
                <a:avLst/>
              </a:prstGeom>
              <a:solidFill>
                <a:srgbClr val="0033CC"/>
              </a:solidFill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defTabSz="1219170"/>
                <a:r>
                  <a:rPr lang="en-US" altLang="zh-CN" sz="3193" kern="0">
                    <a:solidFill>
                      <a:srgbClr val="F2F2F2"/>
                    </a:solidFill>
                    <a:cs typeface="+mn-ea"/>
                    <a:sym typeface="+mn-lt"/>
                  </a:rPr>
                  <a:t>A</a:t>
                </a:r>
              </a:p>
            </p:txBody>
          </p:sp>
          <p:grpSp>
            <p:nvGrpSpPr>
              <p:cNvPr id="30754" name="Group 28"/>
              <p:cNvGrpSpPr/>
              <p:nvPr/>
            </p:nvGrpSpPr>
            <p:grpSpPr>
              <a:xfrm>
                <a:off x="3696" y="2448"/>
                <a:ext cx="480" cy="288"/>
                <a:chOff x="2976" y="1200"/>
                <a:chExt cx="480" cy="288"/>
              </a:xfrm>
            </p:grpSpPr>
            <p:sp>
              <p:nvSpPr>
                <p:cNvPr id="30755" name="Line 29"/>
                <p:cNvSpPr/>
                <p:nvPr/>
              </p:nvSpPr>
              <p:spPr>
                <a:xfrm>
                  <a:off x="2976" y="1488"/>
                  <a:ext cx="480" cy="0"/>
                </a:xfrm>
                <a:prstGeom prst="line">
                  <a:avLst/>
                </a:prstGeom>
                <a:ln w="57150" cap="flat" cmpd="sng">
                  <a:solidFill>
                    <a:srgbClr val="FF3300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756" name="Rectangle 30"/>
                <p:cNvSpPr/>
                <p:nvPr/>
              </p:nvSpPr>
              <p:spPr>
                <a:xfrm>
                  <a:off x="3081" y="1200"/>
                  <a:ext cx="121" cy="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sz="133" i="1" kern="0">
                      <a:solidFill>
                        <a:srgbClr val="000000"/>
                      </a:solidFill>
                      <a:cs typeface="+mn-ea"/>
                      <a:sym typeface="+mn-lt"/>
                    </a:rPr>
                    <a:t>I</a:t>
                  </a:r>
                </a:p>
              </p:txBody>
            </p:sp>
          </p:grpSp>
        </p:grpSp>
        <p:sp>
          <p:nvSpPr>
            <p:cNvPr id="30757" name="Rectangle 31"/>
            <p:cNvSpPr/>
            <p:nvPr/>
          </p:nvSpPr>
          <p:spPr>
            <a:xfrm>
              <a:off x="7367614" y="4752980"/>
              <a:ext cx="206014" cy="1130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3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33" kern="0" baseline="-2500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0521044F-590C-4F4B-830E-E2456E0B9AEF}"/>
              </a:ext>
            </a:extLst>
          </p:cNvPr>
          <p:cNvSpPr txBox="1"/>
          <p:nvPr/>
        </p:nvSpPr>
        <p:spPr>
          <a:xfrm>
            <a:off x="809171" y="38180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三：将表头改装成大量程的电流表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0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992909" y="312909"/>
            <a:ext cx="4666811" cy="2650913"/>
            <a:chOff x="2460" y="48"/>
            <a:chExt cx="3204" cy="1992"/>
          </a:xfrm>
        </p:grpSpPr>
        <p:sp>
          <p:nvSpPr>
            <p:cNvPr id="31746" name="Line 3"/>
            <p:cNvSpPr>
              <a:spLocks noChangeAspect="1"/>
            </p:cNvSpPr>
            <p:nvPr/>
          </p:nvSpPr>
          <p:spPr>
            <a:xfrm>
              <a:off x="2736" y="1035"/>
              <a:ext cx="240" cy="19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47" name="Line 4"/>
            <p:cNvSpPr>
              <a:spLocks noChangeAspect="1"/>
            </p:cNvSpPr>
            <p:nvPr/>
          </p:nvSpPr>
          <p:spPr>
            <a:xfrm>
              <a:off x="2815" y="978"/>
              <a:ext cx="116" cy="10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48" name="Line 5"/>
            <p:cNvSpPr>
              <a:spLocks noChangeAspect="1"/>
            </p:cNvSpPr>
            <p:nvPr/>
          </p:nvSpPr>
          <p:spPr>
            <a:xfrm>
              <a:off x="2880" y="910"/>
              <a:ext cx="110" cy="11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49" name="Line 6"/>
            <p:cNvSpPr>
              <a:spLocks noChangeAspect="1"/>
            </p:cNvSpPr>
            <p:nvPr/>
          </p:nvSpPr>
          <p:spPr>
            <a:xfrm>
              <a:off x="2948" y="847"/>
              <a:ext cx="104" cy="11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0" name="Line 7"/>
            <p:cNvSpPr>
              <a:spLocks noChangeAspect="1"/>
            </p:cNvSpPr>
            <p:nvPr/>
          </p:nvSpPr>
          <p:spPr>
            <a:xfrm>
              <a:off x="3021" y="787"/>
              <a:ext cx="96" cy="123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1" name="Line 8"/>
            <p:cNvSpPr>
              <a:spLocks noChangeAspect="1"/>
            </p:cNvSpPr>
            <p:nvPr/>
          </p:nvSpPr>
          <p:spPr>
            <a:xfrm>
              <a:off x="3090" y="722"/>
              <a:ext cx="163" cy="24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2" name="Line 9"/>
            <p:cNvSpPr>
              <a:spLocks noChangeAspect="1"/>
            </p:cNvSpPr>
            <p:nvPr/>
          </p:nvSpPr>
          <p:spPr>
            <a:xfrm>
              <a:off x="3175" y="681"/>
              <a:ext cx="81" cy="13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3" name="Line 10"/>
            <p:cNvSpPr>
              <a:spLocks noChangeAspect="1"/>
            </p:cNvSpPr>
            <p:nvPr/>
          </p:nvSpPr>
          <p:spPr>
            <a:xfrm>
              <a:off x="3257" y="635"/>
              <a:ext cx="72" cy="139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4" name="Line 11"/>
            <p:cNvSpPr>
              <a:spLocks noChangeAspect="1"/>
            </p:cNvSpPr>
            <p:nvPr/>
          </p:nvSpPr>
          <p:spPr>
            <a:xfrm>
              <a:off x="3341" y="595"/>
              <a:ext cx="64" cy="14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5" name="Line 12"/>
            <p:cNvSpPr>
              <a:spLocks noChangeAspect="1"/>
            </p:cNvSpPr>
            <p:nvPr/>
          </p:nvSpPr>
          <p:spPr>
            <a:xfrm>
              <a:off x="3428" y="559"/>
              <a:ext cx="55" cy="14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6" name="Line 13"/>
            <p:cNvSpPr>
              <a:spLocks noChangeAspect="1"/>
            </p:cNvSpPr>
            <p:nvPr/>
          </p:nvSpPr>
          <p:spPr>
            <a:xfrm>
              <a:off x="3517" y="530"/>
              <a:ext cx="89" cy="288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7" name="Line 14"/>
            <p:cNvSpPr>
              <a:spLocks noChangeAspect="1"/>
            </p:cNvSpPr>
            <p:nvPr/>
          </p:nvSpPr>
          <p:spPr>
            <a:xfrm>
              <a:off x="3607" y="504"/>
              <a:ext cx="37" cy="15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8" name="Line 15"/>
            <p:cNvSpPr>
              <a:spLocks noChangeAspect="1"/>
            </p:cNvSpPr>
            <p:nvPr/>
          </p:nvSpPr>
          <p:spPr>
            <a:xfrm>
              <a:off x="3698" y="484"/>
              <a:ext cx="29" cy="15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59" name="Line 16"/>
            <p:cNvSpPr>
              <a:spLocks noChangeAspect="1"/>
            </p:cNvSpPr>
            <p:nvPr/>
          </p:nvSpPr>
          <p:spPr>
            <a:xfrm>
              <a:off x="3791" y="470"/>
              <a:ext cx="19" cy="155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0" name="Line 17"/>
            <p:cNvSpPr>
              <a:spLocks noChangeAspect="1"/>
            </p:cNvSpPr>
            <p:nvPr/>
          </p:nvSpPr>
          <p:spPr>
            <a:xfrm>
              <a:off x="3884" y="461"/>
              <a:ext cx="10" cy="15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1" name="Line 18"/>
            <p:cNvSpPr>
              <a:spLocks noChangeAspect="1"/>
            </p:cNvSpPr>
            <p:nvPr/>
          </p:nvSpPr>
          <p:spPr>
            <a:xfrm>
              <a:off x="3978" y="434"/>
              <a:ext cx="0" cy="24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2" name="Line 19"/>
            <p:cNvSpPr>
              <a:spLocks noChangeAspect="1"/>
            </p:cNvSpPr>
            <p:nvPr/>
          </p:nvSpPr>
          <p:spPr>
            <a:xfrm flipH="1">
              <a:off x="4062" y="461"/>
              <a:ext cx="10" cy="15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3" name="Line 20"/>
            <p:cNvSpPr>
              <a:spLocks noChangeAspect="1"/>
            </p:cNvSpPr>
            <p:nvPr/>
          </p:nvSpPr>
          <p:spPr>
            <a:xfrm flipH="1">
              <a:off x="4146" y="470"/>
              <a:ext cx="19" cy="155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4" name="Line 21"/>
            <p:cNvSpPr>
              <a:spLocks noChangeAspect="1"/>
            </p:cNvSpPr>
            <p:nvPr/>
          </p:nvSpPr>
          <p:spPr>
            <a:xfrm flipH="1">
              <a:off x="4229" y="484"/>
              <a:ext cx="29" cy="15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5" name="Line 22"/>
            <p:cNvSpPr>
              <a:spLocks noChangeAspect="1"/>
            </p:cNvSpPr>
            <p:nvPr/>
          </p:nvSpPr>
          <p:spPr>
            <a:xfrm flipH="1">
              <a:off x="4312" y="504"/>
              <a:ext cx="37" cy="15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6" name="Line 23"/>
            <p:cNvSpPr>
              <a:spLocks noChangeAspect="1"/>
            </p:cNvSpPr>
            <p:nvPr/>
          </p:nvSpPr>
          <p:spPr>
            <a:xfrm flipH="1">
              <a:off x="4350" y="530"/>
              <a:ext cx="89" cy="288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7" name="Line 24"/>
            <p:cNvSpPr>
              <a:spLocks noChangeAspect="1"/>
            </p:cNvSpPr>
            <p:nvPr/>
          </p:nvSpPr>
          <p:spPr>
            <a:xfrm flipH="1">
              <a:off x="4473" y="559"/>
              <a:ext cx="55" cy="146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8" name="Line 25"/>
            <p:cNvSpPr>
              <a:spLocks noChangeAspect="1"/>
            </p:cNvSpPr>
            <p:nvPr/>
          </p:nvSpPr>
          <p:spPr>
            <a:xfrm flipH="1">
              <a:off x="4551" y="595"/>
              <a:ext cx="64" cy="14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69" name="Line 26"/>
            <p:cNvSpPr>
              <a:spLocks noChangeAspect="1"/>
            </p:cNvSpPr>
            <p:nvPr/>
          </p:nvSpPr>
          <p:spPr>
            <a:xfrm flipH="1">
              <a:off x="4627" y="635"/>
              <a:ext cx="72" cy="139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0" name="Line 27"/>
            <p:cNvSpPr>
              <a:spLocks noChangeAspect="1"/>
            </p:cNvSpPr>
            <p:nvPr/>
          </p:nvSpPr>
          <p:spPr>
            <a:xfrm flipH="1">
              <a:off x="4700" y="681"/>
              <a:ext cx="81" cy="13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1" name="Line 28"/>
            <p:cNvSpPr>
              <a:spLocks noChangeAspect="1"/>
            </p:cNvSpPr>
            <p:nvPr/>
          </p:nvSpPr>
          <p:spPr>
            <a:xfrm flipH="1">
              <a:off x="4736" y="722"/>
              <a:ext cx="130" cy="19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2" name="Line 29"/>
            <p:cNvSpPr>
              <a:spLocks noChangeAspect="1"/>
            </p:cNvSpPr>
            <p:nvPr/>
          </p:nvSpPr>
          <p:spPr>
            <a:xfrm flipH="1">
              <a:off x="4839" y="787"/>
              <a:ext cx="96" cy="123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3" name="Line 30"/>
            <p:cNvSpPr>
              <a:spLocks noChangeAspect="1"/>
            </p:cNvSpPr>
            <p:nvPr/>
          </p:nvSpPr>
          <p:spPr>
            <a:xfrm flipH="1">
              <a:off x="4904" y="847"/>
              <a:ext cx="104" cy="117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4" name="Line 31"/>
            <p:cNvSpPr>
              <a:spLocks noChangeAspect="1"/>
            </p:cNvSpPr>
            <p:nvPr/>
          </p:nvSpPr>
          <p:spPr>
            <a:xfrm flipH="1">
              <a:off x="4966" y="910"/>
              <a:ext cx="110" cy="11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5" name="Line 32"/>
            <p:cNvSpPr>
              <a:spLocks noChangeAspect="1"/>
            </p:cNvSpPr>
            <p:nvPr/>
          </p:nvSpPr>
          <p:spPr>
            <a:xfrm flipH="1">
              <a:off x="5025" y="978"/>
              <a:ext cx="116" cy="10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6" name="Line 33"/>
            <p:cNvSpPr>
              <a:spLocks noChangeAspect="1"/>
            </p:cNvSpPr>
            <p:nvPr/>
          </p:nvSpPr>
          <p:spPr>
            <a:xfrm flipH="1">
              <a:off x="4992" y="1025"/>
              <a:ext cx="240" cy="19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777" name="Text Box 34"/>
            <p:cNvSpPr txBox="1"/>
            <p:nvPr/>
          </p:nvSpPr>
          <p:spPr>
            <a:xfrm>
              <a:off x="2993" y="1173"/>
              <a:ext cx="223" cy="269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27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0</a:t>
              </a:r>
            </a:p>
          </p:txBody>
        </p:sp>
        <p:sp>
          <p:nvSpPr>
            <p:cNvPr id="31778" name="Text Box 35"/>
            <p:cNvSpPr txBox="1"/>
            <p:nvPr/>
          </p:nvSpPr>
          <p:spPr>
            <a:xfrm>
              <a:off x="3521" y="792"/>
              <a:ext cx="336" cy="266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27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0.2</a:t>
              </a:r>
            </a:p>
          </p:txBody>
        </p:sp>
        <p:sp>
          <p:nvSpPr>
            <p:cNvPr id="31779" name="Text Box 36"/>
            <p:cNvSpPr txBox="1"/>
            <p:nvPr/>
          </p:nvSpPr>
          <p:spPr>
            <a:xfrm>
              <a:off x="4224" y="770"/>
              <a:ext cx="398" cy="21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27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0.4</a:t>
              </a:r>
            </a:p>
          </p:txBody>
        </p:sp>
        <p:sp>
          <p:nvSpPr>
            <p:cNvPr id="31780" name="Text Box 37"/>
            <p:cNvSpPr txBox="1"/>
            <p:nvPr/>
          </p:nvSpPr>
          <p:spPr>
            <a:xfrm>
              <a:off x="4752" y="1154"/>
              <a:ext cx="320" cy="258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27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31781" name="Text Box 38"/>
            <p:cNvSpPr txBox="1"/>
            <p:nvPr/>
          </p:nvSpPr>
          <p:spPr>
            <a:xfrm>
              <a:off x="3936" y="1298"/>
              <a:ext cx="262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1782" name="Line 39"/>
            <p:cNvSpPr>
              <a:spLocks noChangeAspect="1"/>
            </p:cNvSpPr>
            <p:nvPr/>
          </p:nvSpPr>
          <p:spPr>
            <a:xfrm>
              <a:off x="3280" y="618"/>
              <a:ext cx="721" cy="1306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triangle" w="sm" len="lg"/>
              <a:tailEnd type="none" w="sm" len="lg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1783" name="Group 40"/>
            <p:cNvGrpSpPr/>
            <p:nvPr/>
          </p:nvGrpSpPr>
          <p:grpSpPr>
            <a:xfrm>
              <a:off x="2460" y="48"/>
              <a:ext cx="3204" cy="1992"/>
              <a:chOff x="4226" y="654"/>
              <a:chExt cx="3934" cy="2445"/>
            </a:xfrm>
          </p:grpSpPr>
          <p:grpSp>
            <p:nvGrpSpPr>
              <p:cNvPr id="31784" name="Group 41"/>
              <p:cNvGrpSpPr>
                <a:grpSpLocks noChangeAspect="1"/>
              </p:cNvGrpSpPr>
              <p:nvPr/>
            </p:nvGrpSpPr>
            <p:grpSpPr>
              <a:xfrm>
                <a:off x="4313" y="882"/>
                <a:ext cx="3550" cy="2217"/>
                <a:chOff x="2162" y="781"/>
                <a:chExt cx="5076" cy="3170"/>
              </a:xfrm>
            </p:grpSpPr>
            <p:grpSp>
              <p:nvGrpSpPr>
                <p:cNvPr id="31785" name="Group 42"/>
                <p:cNvGrpSpPr>
                  <a:grpSpLocks noChangeAspect="1"/>
                </p:cNvGrpSpPr>
                <p:nvPr/>
              </p:nvGrpSpPr>
              <p:grpSpPr>
                <a:xfrm>
                  <a:off x="2162" y="781"/>
                  <a:ext cx="5076" cy="1462"/>
                  <a:chOff x="1662" y="860"/>
                  <a:chExt cx="5076" cy="1462"/>
                </a:xfrm>
              </p:grpSpPr>
              <p:sp>
                <p:nvSpPr>
                  <p:cNvPr id="31786" name="Line 43"/>
                  <p:cNvSpPr>
                    <a:spLocks noChangeAspect="1"/>
                  </p:cNvSpPr>
                  <p:nvPr/>
                </p:nvSpPr>
                <p:spPr>
                  <a:xfrm>
                    <a:off x="1662" y="1986"/>
                    <a:ext cx="423" cy="33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87" name="Line 44"/>
                  <p:cNvSpPr>
                    <a:spLocks noChangeAspect="1"/>
                  </p:cNvSpPr>
                  <p:nvPr/>
                </p:nvSpPr>
                <p:spPr>
                  <a:xfrm>
                    <a:off x="1966" y="1998"/>
                    <a:ext cx="223" cy="2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88" name="Line 45"/>
                  <p:cNvSpPr>
                    <a:spLocks noChangeAspect="1"/>
                  </p:cNvSpPr>
                  <p:nvPr/>
                </p:nvSpPr>
                <p:spPr>
                  <a:xfrm>
                    <a:off x="2090" y="1867"/>
                    <a:ext cx="211" cy="21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89" name="Line 46"/>
                  <p:cNvSpPr>
                    <a:spLocks noChangeAspect="1"/>
                  </p:cNvSpPr>
                  <p:nvPr/>
                </p:nvSpPr>
                <p:spPr>
                  <a:xfrm>
                    <a:off x="2222" y="1745"/>
                    <a:ext cx="198" cy="225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0" name="Line 47"/>
                  <p:cNvSpPr>
                    <a:spLocks noChangeAspect="1"/>
                  </p:cNvSpPr>
                  <p:nvPr/>
                </p:nvSpPr>
                <p:spPr>
                  <a:xfrm>
                    <a:off x="2361" y="1630"/>
                    <a:ext cx="184" cy="23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1" name="Line 48"/>
                  <p:cNvSpPr>
                    <a:spLocks noChangeAspect="1"/>
                  </p:cNvSpPr>
                  <p:nvPr/>
                </p:nvSpPr>
                <p:spPr>
                  <a:xfrm>
                    <a:off x="2427" y="1408"/>
                    <a:ext cx="248" cy="36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2" name="Line 49"/>
                  <p:cNvSpPr>
                    <a:spLocks noChangeAspect="1"/>
                  </p:cNvSpPr>
                  <p:nvPr/>
                </p:nvSpPr>
                <p:spPr>
                  <a:xfrm>
                    <a:off x="2658" y="1427"/>
                    <a:ext cx="154" cy="25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3" name="Line 50"/>
                  <p:cNvSpPr>
                    <a:spLocks noChangeAspect="1"/>
                  </p:cNvSpPr>
                  <p:nvPr/>
                </p:nvSpPr>
                <p:spPr>
                  <a:xfrm>
                    <a:off x="2815" y="1339"/>
                    <a:ext cx="138" cy="26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4" name="Line 51"/>
                  <p:cNvSpPr>
                    <a:spLocks noChangeAspect="1"/>
                  </p:cNvSpPr>
                  <p:nvPr/>
                </p:nvSpPr>
                <p:spPr>
                  <a:xfrm>
                    <a:off x="2977" y="1261"/>
                    <a:ext cx="122" cy="27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5" name="Line 52"/>
                  <p:cNvSpPr>
                    <a:spLocks noChangeAspect="1"/>
                  </p:cNvSpPr>
                  <p:nvPr/>
                </p:nvSpPr>
                <p:spPr>
                  <a:xfrm>
                    <a:off x="3143" y="1192"/>
                    <a:ext cx="106" cy="28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6" name="Line 53"/>
                  <p:cNvSpPr>
                    <a:spLocks noChangeAspect="1"/>
                  </p:cNvSpPr>
                  <p:nvPr/>
                </p:nvSpPr>
                <p:spPr>
                  <a:xfrm>
                    <a:off x="3243" y="905"/>
                    <a:ext cx="159" cy="51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7" name="Line 54"/>
                  <p:cNvSpPr>
                    <a:spLocks noChangeAspect="1"/>
                  </p:cNvSpPr>
                  <p:nvPr/>
                </p:nvSpPr>
                <p:spPr>
                  <a:xfrm>
                    <a:off x="3487" y="1086"/>
                    <a:ext cx="71" cy="29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8" name="Line 55"/>
                  <p:cNvSpPr>
                    <a:spLocks noChangeAspect="1"/>
                  </p:cNvSpPr>
                  <p:nvPr/>
                </p:nvSpPr>
                <p:spPr>
                  <a:xfrm>
                    <a:off x="3663" y="1048"/>
                    <a:ext cx="54" cy="29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799" name="Line 56"/>
                  <p:cNvSpPr>
                    <a:spLocks noChangeAspect="1"/>
                  </p:cNvSpPr>
                  <p:nvPr/>
                </p:nvSpPr>
                <p:spPr>
                  <a:xfrm>
                    <a:off x="3841" y="1022"/>
                    <a:ext cx="36" cy="29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0" name="Line 57"/>
                  <p:cNvSpPr>
                    <a:spLocks noChangeAspect="1"/>
                  </p:cNvSpPr>
                  <p:nvPr/>
                </p:nvSpPr>
                <p:spPr>
                  <a:xfrm>
                    <a:off x="4020" y="1005"/>
                    <a:ext cx="18" cy="3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1" name="Line 58"/>
                  <p:cNvSpPr>
                    <a:spLocks noChangeAspect="1"/>
                  </p:cNvSpPr>
                  <p:nvPr/>
                </p:nvSpPr>
                <p:spPr>
                  <a:xfrm>
                    <a:off x="4200" y="860"/>
                    <a:ext cx="0" cy="44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2" name="Line 59"/>
                  <p:cNvSpPr>
                    <a:spLocks noChangeAspect="1"/>
                  </p:cNvSpPr>
                  <p:nvPr/>
                </p:nvSpPr>
                <p:spPr>
                  <a:xfrm flipH="1">
                    <a:off x="4362" y="1005"/>
                    <a:ext cx="18" cy="3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3" name="Line 60"/>
                  <p:cNvSpPr>
                    <a:spLocks noChangeAspect="1"/>
                  </p:cNvSpPr>
                  <p:nvPr/>
                </p:nvSpPr>
                <p:spPr>
                  <a:xfrm flipH="1">
                    <a:off x="4523" y="1022"/>
                    <a:ext cx="36" cy="29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4" name="Line 61"/>
                  <p:cNvSpPr>
                    <a:spLocks noChangeAspect="1"/>
                  </p:cNvSpPr>
                  <p:nvPr/>
                </p:nvSpPr>
                <p:spPr>
                  <a:xfrm flipH="1">
                    <a:off x="4683" y="1048"/>
                    <a:ext cx="54" cy="29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5" name="Line 62"/>
                  <p:cNvSpPr>
                    <a:spLocks noChangeAspect="1"/>
                  </p:cNvSpPr>
                  <p:nvPr/>
                </p:nvSpPr>
                <p:spPr>
                  <a:xfrm flipH="1">
                    <a:off x="4842" y="1086"/>
                    <a:ext cx="71" cy="29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6" name="Line 63"/>
                  <p:cNvSpPr>
                    <a:spLocks noChangeAspect="1"/>
                  </p:cNvSpPr>
                  <p:nvPr/>
                </p:nvSpPr>
                <p:spPr>
                  <a:xfrm flipH="1">
                    <a:off x="4998" y="905"/>
                    <a:ext cx="159" cy="51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7" name="Line 64"/>
                  <p:cNvSpPr>
                    <a:spLocks noChangeAspect="1"/>
                  </p:cNvSpPr>
                  <p:nvPr/>
                </p:nvSpPr>
                <p:spPr>
                  <a:xfrm flipH="1">
                    <a:off x="5151" y="1192"/>
                    <a:ext cx="106" cy="281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8" name="Line 65"/>
                  <p:cNvSpPr>
                    <a:spLocks noChangeAspect="1"/>
                  </p:cNvSpPr>
                  <p:nvPr/>
                </p:nvSpPr>
                <p:spPr>
                  <a:xfrm flipH="1">
                    <a:off x="5301" y="1261"/>
                    <a:ext cx="122" cy="27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09" name="Line 66"/>
                  <p:cNvSpPr>
                    <a:spLocks noChangeAspect="1"/>
                  </p:cNvSpPr>
                  <p:nvPr/>
                </p:nvSpPr>
                <p:spPr>
                  <a:xfrm flipH="1">
                    <a:off x="5447" y="1339"/>
                    <a:ext cx="138" cy="26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10" name="Line 67"/>
                  <p:cNvSpPr>
                    <a:spLocks noChangeAspect="1"/>
                  </p:cNvSpPr>
                  <p:nvPr/>
                </p:nvSpPr>
                <p:spPr>
                  <a:xfrm flipH="1">
                    <a:off x="5588" y="1427"/>
                    <a:ext cx="154" cy="25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11" name="Line 68"/>
                  <p:cNvSpPr>
                    <a:spLocks noChangeAspect="1"/>
                  </p:cNvSpPr>
                  <p:nvPr/>
                </p:nvSpPr>
                <p:spPr>
                  <a:xfrm flipH="1">
                    <a:off x="5725" y="1408"/>
                    <a:ext cx="248" cy="36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12" name="Line 69"/>
                  <p:cNvSpPr>
                    <a:spLocks noChangeAspect="1"/>
                  </p:cNvSpPr>
                  <p:nvPr/>
                </p:nvSpPr>
                <p:spPr>
                  <a:xfrm flipH="1">
                    <a:off x="5855" y="1630"/>
                    <a:ext cx="184" cy="237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13" name="Line 70"/>
                  <p:cNvSpPr>
                    <a:spLocks noChangeAspect="1"/>
                  </p:cNvSpPr>
                  <p:nvPr/>
                </p:nvSpPr>
                <p:spPr>
                  <a:xfrm flipH="1">
                    <a:off x="5980" y="1745"/>
                    <a:ext cx="198" cy="225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14" name="Line 71"/>
                  <p:cNvSpPr>
                    <a:spLocks noChangeAspect="1"/>
                  </p:cNvSpPr>
                  <p:nvPr/>
                </p:nvSpPr>
                <p:spPr>
                  <a:xfrm flipH="1">
                    <a:off x="6099" y="1867"/>
                    <a:ext cx="211" cy="214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15" name="Line 72"/>
                  <p:cNvSpPr>
                    <a:spLocks noChangeAspect="1"/>
                  </p:cNvSpPr>
                  <p:nvPr/>
                </p:nvSpPr>
                <p:spPr>
                  <a:xfrm flipH="1">
                    <a:off x="6211" y="1998"/>
                    <a:ext cx="223" cy="200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816" name="Line 73"/>
                  <p:cNvSpPr>
                    <a:spLocks noChangeAspect="1"/>
                  </p:cNvSpPr>
                  <p:nvPr/>
                </p:nvSpPr>
                <p:spPr>
                  <a:xfrm flipH="1">
                    <a:off x="6315" y="1986"/>
                    <a:ext cx="423" cy="336"/>
                  </a:xfrm>
                  <a:prstGeom prst="line">
                    <a:avLst/>
                  </a:prstGeom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1817" name="Arc 74"/>
                <p:cNvSpPr>
                  <a:spLocks noChangeAspect="1"/>
                </p:cNvSpPr>
                <p:nvPr/>
              </p:nvSpPr>
              <p:spPr>
                <a:xfrm>
                  <a:off x="2573" y="1212"/>
                  <a:ext cx="4268" cy="273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69" y="17"/>
                    </a:cxn>
                    <a:cxn ang="0">
                      <a:pos x="34" y="44"/>
                    </a:cxn>
                  </a:cxnLst>
                  <a:rect l="0" t="0" r="0" b="0"/>
                  <a:pathLst>
                    <a:path w="33667" h="21600" fill="none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</a:path>
                    <a:path w="33667" h="21600" stroke="0">
                      <a:moveTo>
                        <a:pt x="-1" y="8009"/>
                      </a:moveTo>
                      <a:cubicBezTo>
                        <a:pt x="4101" y="2943"/>
                        <a:pt x="10270" y="-1"/>
                        <a:pt x="16789" y="0"/>
                      </a:cubicBezTo>
                      <a:cubicBezTo>
                        <a:pt x="23357" y="0"/>
                        <a:pt x="29568" y="2988"/>
                        <a:pt x="33667" y="8120"/>
                      </a:cubicBezTo>
                      <a:lnTo>
                        <a:pt x="16789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170"/>
                  <a:endParaRPr lang="zh-CN" altLang="en-US" sz="133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818" name="Text Box 75"/>
              <p:cNvSpPr txBox="1"/>
              <p:nvPr/>
            </p:nvSpPr>
            <p:spPr>
              <a:xfrm>
                <a:off x="4226" y="142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  <p:sp>
            <p:nvSpPr>
              <p:cNvPr id="31819" name="Text Box 76"/>
              <p:cNvSpPr txBox="1"/>
              <p:nvPr/>
            </p:nvSpPr>
            <p:spPr>
              <a:xfrm>
                <a:off x="5270" y="65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31820" name="Text Box 77"/>
              <p:cNvSpPr txBox="1"/>
              <p:nvPr/>
            </p:nvSpPr>
            <p:spPr>
              <a:xfrm>
                <a:off x="6706" y="654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31821" name="Text Box 78"/>
              <p:cNvSpPr txBox="1"/>
              <p:nvPr/>
            </p:nvSpPr>
            <p:spPr>
              <a:xfrm>
                <a:off x="7860" y="1458"/>
                <a:ext cx="300" cy="48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lIns="0" tIns="0" rIns="0" bIns="0"/>
              <a:lstStyle/>
              <a:p>
                <a:pPr algn="just" defTabSz="1219170"/>
                <a:r>
                  <a:rPr lang="en-US" altLang="zh-CN" sz="133" kern="0">
                    <a:solidFill>
                      <a:srgbClr val="000000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  <p:sp>
          <p:nvSpPr>
            <p:cNvPr id="31822" name="Text Box 79"/>
            <p:cNvSpPr txBox="1"/>
            <p:nvPr/>
          </p:nvSpPr>
          <p:spPr>
            <a:xfrm>
              <a:off x="3765" y="1097"/>
              <a:ext cx="671" cy="391"/>
            </a:xfrm>
            <a:prstGeom prst="rect">
              <a:avLst/>
            </a:prstGeom>
            <a:noFill/>
            <a:ln w="28575">
              <a:noFill/>
            </a:ln>
          </p:spPr>
          <p:txBody>
            <a:bodyPr lIns="0" tIns="0" rIns="0" bIns="0"/>
            <a:lstStyle/>
            <a:p>
              <a:pPr algn="just" defTabSz="1219170"/>
              <a:r>
                <a:rPr lang="en-US" altLang="zh-CN" sz="3193" kern="0" err="1">
                  <a:solidFill>
                    <a:srgbClr val="000000"/>
                  </a:solidFill>
                  <a:cs typeface="+mn-ea"/>
                  <a:sym typeface="+mn-lt"/>
                </a:rPr>
                <a:t>mA</a:t>
              </a:r>
              <a:endParaRPr lang="en-US" altLang="zh-CN" sz="3193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823" name="Line 80"/>
            <p:cNvSpPr>
              <a:spLocks noChangeAspect="1"/>
            </p:cNvSpPr>
            <p:nvPr/>
          </p:nvSpPr>
          <p:spPr>
            <a:xfrm>
              <a:off x="3280" y="618"/>
              <a:ext cx="721" cy="1306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1" name="矩形 150"/>
          <p:cNvSpPr/>
          <p:nvPr/>
        </p:nvSpPr>
        <p:spPr>
          <a:xfrm>
            <a:off x="532280" y="2963822"/>
            <a:ext cx="10465920" cy="96584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（</a:t>
            </a:r>
            <a:r>
              <a:rPr lang="en-US" altLang="zh-CN" sz="2000" kern="0" dirty="0">
                <a:cs typeface="+mn-ea"/>
                <a:sym typeface="+mn-lt"/>
              </a:rPr>
              <a:t>1</a:t>
            </a:r>
            <a:r>
              <a:rPr lang="zh-CN" altLang="en-US" sz="2000" kern="0" dirty="0">
                <a:cs typeface="+mn-ea"/>
                <a:sym typeface="+mn-lt"/>
              </a:rPr>
              <a:t>）在原电流表原刻度的基础上乘以（</a:t>
            </a:r>
            <a:r>
              <a:rPr lang="en-US" altLang="zh-CN" sz="2000" kern="0" dirty="0">
                <a:cs typeface="+mn-ea"/>
                <a:sym typeface="+mn-lt"/>
              </a:rPr>
              <a:t>1+   </a:t>
            </a:r>
            <a:r>
              <a:rPr lang="zh-CN" altLang="en-US" sz="2000" kern="0" dirty="0">
                <a:cs typeface="+mn-ea"/>
                <a:sym typeface="+mn-lt"/>
              </a:rPr>
              <a:t>）即可</a:t>
            </a:r>
          </a:p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（</a:t>
            </a:r>
            <a:r>
              <a:rPr lang="en-US" altLang="zh-CN" sz="2000" kern="0" dirty="0">
                <a:cs typeface="+mn-ea"/>
                <a:sym typeface="+mn-lt"/>
              </a:rPr>
              <a:t>2</a:t>
            </a:r>
            <a:r>
              <a:rPr lang="zh-CN" altLang="en-US" sz="2000" kern="0" dirty="0">
                <a:cs typeface="+mn-ea"/>
                <a:sym typeface="+mn-lt"/>
              </a:rPr>
              <a:t>）满刻度处标改装后的量程，然后根据小格数按比例等分即可。 （量程和精确度）</a:t>
            </a:r>
          </a:p>
        </p:txBody>
      </p:sp>
      <p:sp>
        <p:nvSpPr>
          <p:cNvPr id="152" name="矩形 151"/>
          <p:cNvSpPr/>
          <p:nvPr/>
        </p:nvSpPr>
        <p:spPr>
          <a:xfrm>
            <a:off x="729488" y="4135639"/>
            <a:ext cx="10789411" cy="107587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40000"/>
              </a:lnSpc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5</a:t>
            </a:r>
            <a:r>
              <a:rPr lang="zh-CN" altLang="en-US" sz="2400" b="1" kern="0" dirty="0">
                <a:cs typeface="+mn-ea"/>
                <a:sym typeface="+mn-lt"/>
              </a:rPr>
              <a:t>：若要将电流表</a:t>
            </a:r>
            <a:r>
              <a:rPr lang="en-US" altLang="zh-CN" sz="2400" b="1" i="1" kern="0" dirty="0">
                <a:cs typeface="+mn-ea"/>
                <a:sym typeface="+mn-lt"/>
              </a:rPr>
              <a:t>G</a:t>
            </a:r>
            <a:r>
              <a:rPr lang="zh-CN" altLang="en-US" sz="2400" b="1" kern="0" dirty="0">
                <a:cs typeface="+mn-ea"/>
                <a:sym typeface="+mn-lt"/>
              </a:rPr>
              <a:t>改装成一个量程为</a:t>
            </a:r>
            <a:r>
              <a:rPr lang="en-US" altLang="zh-CN" sz="2400" b="1" i="1" kern="0" dirty="0">
                <a:cs typeface="+mn-ea"/>
                <a:sym typeface="+mn-lt"/>
              </a:rPr>
              <a:t>I</a:t>
            </a:r>
            <a:r>
              <a:rPr lang="en-US" altLang="zh-CN" sz="2400" b="1" i="1" kern="0" baseline="-25000" dirty="0">
                <a:cs typeface="+mn-ea"/>
                <a:sym typeface="+mn-lt"/>
              </a:rPr>
              <a:t>g</a:t>
            </a:r>
            <a:r>
              <a:rPr lang="zh-CN" altLang="en-US" sz="2400" b="1" kern="0" dirty="0">
                <a:cs typeface="+mn-ea"/>
                <a:sym typeface="+mn-lt"/>
              </a:rPr>
              <a:t>的</a:t>
            </a:r>
            <a:r>
              <a:rPr lang="en-US" altLang="zh-CN" sz="2400" b="1" i="1" kern="0" dirty="0">
                <a:cs typeface="+mn-ea"/>
                <a:sym typeface="+mn-lt"/>
              </a:rPr>
              <a:t>n</a:t>
            </a:r>
            <a:r>
              <a:rPr lang="zh-CN" altLang="en-US" sz="2400" b="1" kern="0" dirty="0">
                <a:cs typeface="+mn-ea"/>
                <a:sym typeface="+mn-lt"/>
              </a:rPr>
              <a:t>倍的电流表</a:t>
            </a:r>
            <a:r>
              <a:rPr lang="en-US" altLang="zh-CN" sz="2400" b="1" i="1" kern="0" dirty="0">
                <a:cs typeface="+mn-ea"/>
                <a:sym typeface="+mn-lt"/>
              </a:rPr>
              <a:t>A</a:t>
            </a:r>
            <a:r>
              <a:rPr lang="zh-CN" altLang="en-US" sz="2400" b="1" kern="0" dirty="0">
                <a:cs typeface="+mn-ea"/>
                <a:sym typeface="+mn-lt"/>
              </a:rPr>
              <a:t>，需要并联多大阻值的电阻？</a:t>
            </a:r>
          </a:p>
        </p:txBody>
      </p:sp>
      <p:graphicFrame>
        <p:nvGraphicFramePr>
          <p:cNvPr id="677971" name="Object 3"/>
          <p:cNvGraphicFramePr/>
          <p:nvPr>
            <p:extLst>
              <p:ext uri="{D42A27DB-BD31-4B8C-83A1-F6EECF244321}">
                <p14:modId xmlns:p14="http://schemas.microsoft.com/office/powerpoint/2010/main" val="3460626025"/>
              </p:ext>
            </p:extLst>
          </p:nvPr>
        </p:nvGraphicFramePr>
        <p:xfrm>
          <a:off x="3036408" y="4861992"/>
          <a:ext cx="1895545" cy="113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98500" imgH="419100" progId="Equation.3">
                  <p:embed/>
                </p:oleObj>
              </mc:Choice>
              <mc:Fallback>
                <p:oleObj r:id="rId3" imgW="698500" imgH="419100" progId="Equation.3">
                  <p:embed/>
                  <p:pic>
                    <p:nvPicPr>
                      <p:cNvPr id="677971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6408" y="4861992"/>
                        <a:ext cx="1895545" cy="11322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27" name="Text Box 97"/>
          <p:cNvSpPr txBox="1"/>
          <p:nvPr/>
        </p:nvSpPr>
        <p:spPr>
          <a:xfrm>
            <a:off x="729488" y="1099497"/>
            <a:ext cx="6509386" cy="586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问题</a:t>
            </a:r>
            <a:r>
              <a:rPr lang="en-US" altLang="zh-CN" sz="2400" b="1" kern="0" dirty="0">
                <a:cs typeface="+mn-ea"/>
                <a:sym typeface="+mn-lt"/>
              </a:rPr>
              <a:t>4</a:t>
            </a:r>
            <a:r>
              <a:rPr lang="zh-CN" altLang="en-US" sz="2400" b="1" kern="0" dirty="0">
                <a:cs typeface="+mn-ea"/>
                <a:sym typeface="+mn-lt"/>
              </a:rPr>
              <a:t>：改装后的表盘需要做怎样的改变？</a:t>
            </a:r>
          </a:p>
        </p:txBody>
      </p:sp>
      <p:graphicFrame>
        <p:nvGraphicFramePr>
          <p:cNvPr id="677976" name="Object 4"/>
          <p:cNvGraphicFramePr/>
          <p:nvPr>
            <p:extLst>
              <p:ext uri="{D42A27DB-BD31-4B8C-83A1-F6EECF244321}">
                <p14:modId xmlns:p14="http://schemas.microsoft.com/office/powerpoint/2010/main" val="3942469015"/>
              </p:ext>
            </p:extLst>
          </p:nvPr>
        </p:nvGraphicFramePr>
        <p:xfrm>
          <a:off x="1992086" y="1807002"/>
          <a:ext cx="2874197" cy="973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231265" imgH="419100" progId="Equation.3">
                  <p:embed/>
                </p:oleObj>
              </mc:Choice>
              <mc:Fallback>
                <p:oleObj r:id="rId5" imgW="1231265" imgH="419100" progId="Equation.3">
                  <p:embed/>
                  <p:pic>
                    <p:nvPicPr>
                      <p:cNvPr id="677976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92086" y="1807002"/>
                        <a:ext cx="2874197" cy="9739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7977" name="对象 677976"/>
          <p:cNvGraphicFramePr/>
          <p:nvPr>
            <p:extLst>
              <p:ext uri="{D42A27DB-BD31-4B8C-83A1-F6EECF244321}">
                <p14:modId xmlns:p14="http://schemas.microsoft.com/office/powerpoint/2010/main" val="4171943758"/>
              </p:ext>
            </p:extLst>
          </p:nvPr>
        </p:nvGraphicFramePr>
        <p:xfrm>
          <a:off x="9646990" y="2811798"/>
          <a:ext cx="380059" cy="64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381000" imgH="647700" progId="Equation.DSMT4">
                  <p:embed/>
                </p:oleObj>
              </mc:Choice>
              <mc:Fallback>
                <p:oleObj r:id="rId7" imgW="381000" imgH="647700" progId="Equation.DSMT4">
                  <p:embed/>
                  <p:pic>
                    <p:nvPicPr>
                      <p:cNvPr id="677977" name="对象 67797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46990" y="2811798"/>
                        <a:ext cx="380059" cy="64610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文本框 87">
            <a:extLst>
              <a:ext uri="{FF2B5EF4-FFF2-40B4-BE49-F238E27FC236}">
                <a16:creationId xmlns:a16="http://schemas.microsoft.com/office/drawing/2014/main" id="{3F27F7EC-C797-4F9D-BAD8-22C1C81CB7FC}"/>
              </a:ext>
            </a:extLst>
          </p:cNvPr>
          <p:cNvSpPr txBox="1"/>
          <p:nvPr/>
        </p:nvSpPr>
        <p:spPr>
          <a:xfrm>
            <a:off x="809171" y="38180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三：将表头改装成大量程的电流表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3" name="表格 51202"/>
          <p:cNvGraphicFramePr/>
          <p:nvPr>
            <p:extLst>
              <p:ext uri="{D42A27DB-BD31-4B8C-83A1-F6EECF244321}">
                <p14:modId xmlns:p14="http://schemas.microsoft.com/office/powerpoint/2010/main" val="3758937226"/>
              </p:ext>
            </p:extLst>
          </p:nvPr>
        </p:nvGraphicFramePr>
        <p:xfrm>
          <a:off x="1966024" y="1273748"/>
          <a:ext cx="8259234" cy="4556760"/>
        </p:xfrm>
        <a:graphic>
          <a:graphicData uri="http://schemas.openxmlformats.org/drawingml/2006/table">
            <a:tbl>
              <a:tblPr/>
              <a:tblGrid>
                <a:gridCol w="162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67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004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8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0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16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08" marR="91208" marT="45615" marB="456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820" name="Text Box 8"/>
          <p:cNvSpPr txBox="1"/>
          <p:nvPr/>
        </p:nvSpPr>
        <p:spPr>
          <a:xfrm>
            <a:off x="8100809" y="1303982"/>
            <a:ext cx="121700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外接法 </a:t>
            </a:r>
          </a:p>
        </p:txBody>
      </p:sp>
      <p:sp>
        <p:nvSpPr>
          <p:cNvPr id="33821" name="Text Box 9"/>
          <p:cNvSpPr txBox="1"/>
          <p:nvPr/>
        </p:nvSpPr>
        <p:spPr>
          <a:xfrm>
            <a:off x="4616931" y="1303982"/>
            <a:ext cx="121700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内接法 </a:t>
            </a:r>
          </a:p>
        </p:txBody>
      </p:sp>
      <p:sp>
        <p:nvSpPr>
          <p:cNvPr id="33822" name="Text Box 13"/>
          <p:cNvSpPr txBox="1"/>
          <p:nvPr/>
        </p:nvSpPr>
        <p:spPr>
          <a:xfrm>
            <a:off x="1966023" y="3286624"/>
            <a:ext cx="1722935" cy="46166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误差来源 </a:t>
            </a:r>
          </a:p>
        </p:txBody>
      </p:sp>
      <p:sp>
        <p:nvSpPr>
          <p:cNvPr id="33823" name="Text Box 14"/>
          <p:cNvSpPr txBox="1"/>
          <p:nvPr/>
        </p:nvSpPr>
        <p:spPr>
          <a:xfrm>
            <a:off x="2090022" y="4222519"/>
            <a:ext cx="15327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测量结果 </a:t>
            </a:r>
          </a:p>
        </p:txBody>
      </p:sp>
      <p:sp>
        <p:nvSpPr>
          <p:cNvPr id="33824" name="Text Box 15"/>
          <p:cNvSpPr txBox="1"/>
          <p:nvPr/>
        </p:nvSpPr>
        <p:spPr>
          <a:xfrm>
            <a:off x="2071019" y="5212258"/>
            <a:ext cx="15327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测量条件 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7288111" y="3294542"/>
            <a:ext cx="279595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电压表内阻的分流 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7931695" y="4178179"/>
            <a:ext cx="145103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i="1" kern="0" dirty="0">
                <a:cs typeface="+mn-ea"/>
                <a:sym typeface="+mn-lt"/>
              </a:rPr>
              <a:t>R</a:t>
            </a:r>
            <a:r>
              <a:rPr lang="zh-CN" altLang="en-US" sz="2400" kern="0" baseline="-25000" dirty="0">
                <a:cs typeface="+mn-ea"/>
                <a:sym typeface="+mn-lt"/>
              </a:rPr>
              <a:t>真</a:t>
            </a:r>
            <a:r>
              <a:rPr lang="zh-CN" altLang="en-US" sz="2400" kern="0" dirty="0">
                <a:cs typeface="+mn-ea"/>
                <a:sym typeface="+mn-lt"/>
              </a:rPr>
              <a:t>＞</a:t>
            </a:r>
            <a:r>
              <a:rPr lang="zh-CN" altLang="en-US" sz="2400" i="1" kern="0" dirty="0">
                <a:cs typeface="+mn-ea"/>
                <a:sym typeface="+mn-lt"/>
              </a:rPr>
              <a:t>R</a:t>
            </a:r>
            <a:r>
              <a:rPr lang="zh-CN" altLang="en-US" sz="2400" kern="0" baseline="-25000" dirty="0">
                <a:cs typeface="+mn-ea"/>
                <a:sym typeface="+mn-lt"/>
              </a:rPr>
              <a:t>测</a:t>
            </a:r>
            <a:r>
              <a:rPr lang="zh-CN" altLang="en-US" sz="2400" kern="0" dirty="0">
                <a:cs typeface="+mn-ea"/>
                <a:sym typeface="+mn-lt"/>
              </a:rPr>
              <a:t> </a:t>
            </a:r>
          </a:p>
        </p:txBody>
      </p:sp>
      <p:sp>
        <p:nvSpPr>
          <p:cNvPr id="22" name="Text Box 21"/>
          <p:cNvSpPr txBox="1"/>
          <p:nvPr/>
        </p:nvSpPr>
        <p:spPr>
          <a:xfrm>
            <a:off x="4617260" y="4211435"/>
            <a:ext cx="145103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i="1" kern="0" dirty="0">
                <a:cs typeface="+mn-ea"/>
                <a:sym typeface="+mn-lt"/>
              </a:rPr>
              <a:t>R</a:t>
            </a:r>
            <a:r>
              <a:rPr lang="zh-CN" altLang="en-US" sz="2400" kern="0" baseline="-25000" dirty="0">
                <a:cs typeface="+mn-ea"/>
                <a:sym typeface="+mn-lt"/>
              </a:rPr>
              <a:t>真</a:t>
            </a:r>
            <a:r>
              <a:rPr lang="zh-CN" altLang="en-US" sz="2400" kern="0" dirty="0">
                <a:cs typeface="+mn-ea"/>
                <a:sym typeface="+mn-lt"/>
              </a:rPr>
              <a:t>＜</a:t>
            </a:r>
            <a:r>
              <a:rPr lang="zh-CN" altLang="en-US" sz="2400" i="1" kern="0" dirty="0">
                <a:cs typeface="+mn-ea"/>
                <a:sym typeface="+mn-lt"/>
              </a:rPr>
              <a:t>R</a:t>
            </a:r>
            <a:r>
              <a:rPr lang="zh-CN" altLang="en-US" sz="2400" kern="0" baseline="-25000" dirty="0">
                <a:cs typeface="+mn-ea"/>
                <a:sym typeface="+mn-lt"/>
              </a:rPr>
              <a:t>测</a:t>
            </a:r>
            <a:r>
              <a:rPr lang="zh-CN" altLang="en-US" sz="2400" kern="0" dirty="0">
                <a:cs typeface="+mn-ea"/>
                <a:sym typeface="+mn-lt"/>
              </a:rPr>
              <a:t> </a:t>
            </a:r>
          </a:p>
        </p:txBody>
      </p:sp>
      <p:sp>
        <p:nvSpPr>
          <p:cNvPr id="23" name="Text Box 22"/>
          <p:cNvSpPr txBox="1"/>
          <p:nvPr/>
        </p:nvSpPr>
        <p:spPr>
          <a:xfrm>
            <a:off x="4734330" y="5205923"/>
            <a:ext cx="12105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i="1" kern="0" dirty="0">
                <a:cs typeface="+mn-ea"/>
                <a:sym typeface="+mn-lt"/>
              </a:rPr>
              <a:t>R&gt;&gt;R</a:t>
            </a:r>
            <a:r>
              <a:rPr lang="zh-CN" altLang="en-US" sz="2400" i="1" kern="0" baseline="-25000" dirty="0">
                <a:cs typeface="+mn-ea"/>
                <a:sym typeface="+mn-lt"/>
              </a:rPr>
              <a:t>A</a:t>
            </a:r>
            <a:r>
              <a:rPr lang="zh-CN" altLang="en-US" sz="2400" i="1" kern="0" dirty="0">
                <a:cs typeface="+mn-ea"/>
                <a:sym typeface="+mn-lt"/>
              </a:rPr>
              <a:t> </a:t>
            </a:r>
          </a:p>
        </p:txBody>
      </p:sp>
      <p:sp>
        <p:nvSpPr>
          <p:cNvPr id="24" name="Text Box 23"/>
          <p:cNvSpPr txBox="1"/>
          <p:nvPr/>
        </p:nvSpPr>
        <p:spPr>
          <a:xfrm>
            <a:off x="8173866" y="5145747"/>
            <a:ext cx="12105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i="1" kern="0" dirty="0">
                <a:cs typeface="+mn-ea"/>
                <a:sym typeface="+mn-lt"/>
              </a:rPr>
              <a:t>R&lt;&lt;R</a:t>
            </a:r>
            <a:r>
              <a:rPr lang="zh-CN" altLang="en-US" sz="2400" i="1" kern="0" baseline="-25000" dirty="0">
                <a:cs typeface="+mn-ea"/>
                <a:sym typeface="+mn-lt"/>
              </a:rPr>
              <a:t>V</a:t>
            </a:r>
            <a:r>
              <a:rPr lang="zh-CN" altLang="en-US" sz="2400" kern="0" dirty="0">
                <a:cs typeface="+mn-ea"/>
                <a:sym typeface="+mn-lt"/>
              </a:rPr>
              <a:t> </a:t>
            </a:r>
            <a:endParaRPr lang="en-US" altLang="zh-CN" sz="2400" kern="0">
              <a:cs typeface="+mn-ea"/>
              <a:sym typeface="+mn-lt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3991097" y="3310378"/>
            <a:ext cx="279595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电流表内阻的分压 </a:t>
            </a:r>
          </a:p>
        </p:txBody>
      </p:sp>
      <p:sp>
        <p:nvSpPr>
          <p:cNvPr id="33831" name="Text Box 13"/>
          <p:cNvSpPr txBox="1"/>
          <p:nvPr/>
        </p:nvSpPr>
        <p:spPr>
          <a:xfrm>
            <a:off x="2329170" y="2186035"/>
            <a:ext cx="81625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 defTabSz="1219170"/>
            <a:r>
              <a:rPr lang="zh-CN" altLang="en-US" sz="2400" kern="0" dirty="0">
                <a:cs typeface="+mn-ea"/>
                <a:sym typeface="+mn-lt"/>
              </a:rPr>
              <a:t>电路</a:t>
            </a:r>
          </a:p>
        </p:txBody>
      </p:sp>
      <p:grpSp>
        <p:nvGrpSpPr>
          <p:cNvPr id="27" name="Group 15"/>
          <p:cNvGrpSpPr/>
          <p:nvPr/>
        </p:nvGrpSpPr>
        <p:grpSpPr>
          <a:xfrm>
            <a:off x="7391369" y="1954686"/>
            <a:ext cx="2392791" cy="872590"/>
            <a:chOff x="3515" y="1480"/>
            <a:chExt cx="1860" cy="778"/>
          </a:xfrm>
        </p:grpSpPr>
        <p:sp>
          <p:nvSpPr>
            <p:cNvPr id="33833" name="Line 16"/>
            <p:cNvSpPr/>
            <p:nvPr/>
          </p:nvSpPr>
          <p:spPr>
            <a:xfrm>
              <a:off x="3515" y="2115"/>
              <a:ext cx="1860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34" name="Rectangle 17"/>
            <p:cNvSpPr/>
            <p:nvPr/>
          </p:nvSpPr>
          <p:spPr>
            <a:xfrm>
              <a:off x="4468" y="2069"/>
              <a:ext cx="454" cy="90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endParaRPr lang="zh-CN" altLang="en-US" sz="1600" kern="0" dirty="0">
                <a:cs typeface="+mn-ea"/>
                <a:sym typeface="+mn-lt"/>
              </a:endParaRPr>
            </a:p>
          </p:txBody>
        </p:sp>
        <p:sp>
          <p:nvSpPr>
            <p:cNvPr id="33835" name="Oval 18"/>
            <p:cNvSpPr/>
            <p:nvPr/>
          </p:nvSpPr>
          <p:spPr>
            <a:xfrm>
              <a:off x="3786" y="1979"/>
              <a:ext cx="273" cy="273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r>
                <a:rPr lang="en-US" altLang="zh-CN" sz="100" kern="0"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3836" name="Line 19"/>
            <p:cNvSpPr/>
            <p:nvPr/>
          </p:nvSpPr>
          <p:spPr>
            <a:xfrm>
              <a:off x="4241" y="1616"/>
              <a:ext cx="907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37" name="Line 20"/>
            <p:cNvSpPr/>
            <p:nvPr/>
          </p:nvSpPr>
          <p:spPr>
            <a:xfrm>
              <a:off x="4241" y="1616"/>
              <a:ext cx="0" cy="49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38" name="Line 21"/>
            <p:cNvSpPr/>
            <p:nvPr/>
          </p:nvSpPr>
          <p:spPr>
            <a:xfrm>
              <a:off x="5148" y="1616"/>
              <a:ext cx="0" cy="49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39" name="Oval 22"/>
            <p:cNvSpPr/>
            <p:nvPr/>
          </p:nvSpPr>
          <p:spPr>
            <a:xfrm>
              <a:off x="4558" y="1480"/>
              <a:ext cx="273" cy="273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r>
                <a:rPr lang="en-US" altLang="zh-CN" sz="100" kern="0">
                  <a:cs typeface="+mn-ea"/>
                  <a:sym typeface="+mn-lt"/>
                </a:rPr>
                <a:t>V</a:t>
              </a:r>
            </a:p>
          </p:txBody>
        </p:sp>
        <p:sp>
          <p:nvSpPr>
            <p:cNvPr id="33840" name="Text Box 23"/>
            <p:cNvSpPr txBox="1"/>
            <p:nvPr/>
          </p:nvSpPr>
          <p:spPr>
            <a:xfrm>
              <a:off x="4622" y="2162"/>
              <a:ext cx="151" cy="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 defTabSz="1219170"/>
              <a:r>
                <a:rPr lang="en-US" altLang="zh-CN" sz="100" kern="0">
                  <a:cs typeface="+mn-ea"/>
                  <a:sym typeface="+mn-lt"/>
                </a:rPr>
                <a:t>R</a:t>
              </a:r>
            </a:p>
          </p:txBody>
        </p:sp>
      </p:grpSp>
      <p:grpSp>
        <p:nvGrpSpPr>
          <p:cNvPr id="36" name="Group 15"/>
          <p:cNvGrpSpPr/>
          <p:nvPr/>
        </p:nvGrpSpPr>
        <p:grpSpPr>
          <a:xfrm>
            <a:off x="3896408" y="1965772"/>
            <a:ext cx="2426045" cy="863301"/>
            <a:chOff x="3560" y="3022"/>
            <a:chExt cx="1860" cy="779"/>
          </a:xfrm>
        </p:grpSpPr>
        <p:sp>
          <p:nvSpPr>
            <p:cNvPr id="33842" name="Line 16"/>
            <p:cNvSpPr/>
            <p:nvPr/>
          </p:nvSpPr>
          <p:spPr>
            <a:xfrm>
              <a:off x="3560" y="3657"/>
              <a:ext cx="1860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oval" w="med" len="med"/>
              <a:tailEnd type="oval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43" name="Rectangle 17"/>
            <p:cNvSpPr/>
            <p:nvPr/>
          </p:nvSpPr>
          <p:spPr>
            <a:xfrm>
              <a:off x="4513" y="3611"/>
              <a:ext cx="454" cy="90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endParaRPr lang="zh-CN" altLang="en-US" sz="1600" kern="0" dirty="0">
                <a:cs typeface="+mn-ea"/>
                <a:sym typeface="+mn-lt"/>
              </a:endParaRPr>
            </a:p>
          </p:txBody>
        </p:sp>
        <p:sp>
          <p:nvSpPr>
            <p:cNvPr id="33844" name="Oval 18"/>
            <p:cNvSpPr/>
            <p:nvPr/>
          </p:nvSpPr>
          <p:spPr>
            <a:xfrm>
              <a:off x="4104" y="3521"/>
              <a:ext cx="273" cy="273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r>
                <a:rPr lang="en-US" altLang="zh-CN" sz="100" kern="0"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3845" name="Line 19"/>
            <p:cNvSpPr/>
            <p:nvPr/>
          </p:nvSpPr>
          <p:spPr>
            <a:xfrm>
              <a:off x="3969" y="3158"/>
              <a:ext cx="122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46" name="Line 20"/>
            <p:cNvSpPr/>
            <p:nvPr/>
          </p:nvSpPr>
          <p:spPr>
            <a:xfrm>
              <a:off x="3969" y="3158"/>
              <a:ext cx="0" cy="49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47" name="Line 21"/>
            <p:cNvSpPr/>
            <p:nvPr/>
          </p:nvSpPr>
          <p:spPr>
            <a:xfrm>
              <a:off x="5193" y="3158"/>
              <a:ext cx="0" cy="49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oval" w="med" len="med"/>
            </a:ln>
          </p:spPr>
          <p:txBody>
            <a:bodyPr anchor="ctr"/>
            <a:lstStyle/>
            <a:p>
              <a:pPr algn="ctr"/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33848" name="Oval 22"/>
            <p:cNvSpPr/>
            <p:nvPr/>
          </p:nvSpPr>
          <p:spPr>
            <a:xfrm>
              <a:off x="4422" y="3022"/>
              <a:ext cx="273" cy="273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170"/>
              <a:r>
                <a:rPr lang="en-US" altLang="zh-CN" sz="100" kern="0">
                  <a:cs typeface="+mn-ea"/>
                  <a:sym typeface="+mn-lt"/>
                </a:rPr>
                <a:t>V</a:t>
              </a:r>
            </a:p>
          </p:txBody>
        </p:sp>
        <p:sp>
          <p:nvSpPr>
            <p:cNvPr id="33849" name="Text Box 23"/>
            <p:cNvSpPr txBox="1"/>
            <p:nvPr/>
          </p:nvSpPr>
          <p:spPr>
            <a:xfrm>
              <a:off x="4667" y="3704"/>
              <a:ext cx="149" cy="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 defTabSz="1219170"/>
              <a:r>
                <a:rPr lang="en-US" altLang="zh-CN" sz="100" kern="0">
                  <a:cs typeface="+mn-ea"/>
                  <a:sym typeface="+mn-lt"/>
                </a:rPr>
                <a:t>R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799B3520-18A7-4647-820E-69DA5BAB59B2}"/>
              </a:ext>
            </a:extLst>
          </p:cNvPr>
          <p:cNvSpPr txBox="1"/>
          <p:nvPr/>
        </p:nvSpPr>
        <p:spPr>
          <a:xfrm>
            <a:off x="809171" y="381801"/>
            <a:ext cx="4692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四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. 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电流表内、外接法的比较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660400" y="1050027"/>
            <a:ext cx="10858500" cy="11405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b="1" kern="0" dirty="0">
                <a:cs typeface="+mn-ea"/>
                <a:sym typeface="+mn-lt"/>
              </a:rPr>
              <a:t>（</a:t>
            </a:r>
            <a:r>
              <a:rPr lang="en-US" altLang="zh-CN" sz="2400" b="1" kern="0" dirty="0">
                <a:cs typeface="+mn-ea"/>
                <a:sym typeface="+mn-lt"/>
              </a:rPr>
              <a:t>1</a:t>
            </a:r>
            <a:r>
              <a:rPr lang="zh-CN" altLang="en-US" sz="2400" b="1" kern="0" dirty="0">
                <a:cs typeface="+mn-ea"/>
                <a:sym typeface="+mn-lt"/>
              </a:rPr>
              <a:t>）组织比较法：若已知待测电阻的大约值，电流表的内阻和电压表的内阻，则</a:t>
            </a:r>
          </a:p>
        </p:txBody>
      </p:sp>
      <p:grpSp>
        <p:nvGrpSpPr>
          <p:cNvPr id="4" name="Group 8"/>
          <p:cNvGrpSpPr/>
          <p:nvPr/>
        </p:nvGrpSpPr>
        <p:grpSpPr>
          <a:xfrm>
            <a:off x="2689014" y="2059439"/>
            <a:ext cx="5643880" cy="967567"/>
            <a:chOff x="431" y="1739"/>
            <a:chExt cx="3564" cy="611"/>
          </a:xfrm>
        </p:grpSpPr>
        <p:sp>
          <p:nvSpPr>
            <p:cNvPr id="34820" name="Rectangle 9"/>
            <p:cNvSpPr/>
            <p:nvPr/>
          </p:nvSpPr>
          <p:spPr>
            <a:xfrm>
              <a:off x="431" y="1822"/>
              <a:ext cx="316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defTabSz="1219170"/>
              <a:r>
                <a:rPr lang="zh-CN" altLang="en-US" sz="2400" b="1" kern="0" dirty="0">
                  <a:cs typeface="+mn-ea"/>
                  <a:sym typeface="+mn-lt"/>
                </a:rPr>
                <a:t>当</a:t>
              </a:r>
            </a:p>
          </p:txBody>
        </p:sp>
        <p:graphicFrame>
          <p:nvGraphicFramePr>
            <p:cNvPr id="34821" name="Object 10"/>
            <p:cNvGraphicFramePr>
              <a:graphicFrameLocks noChangeAspect="1"/>
            </p:cNvGraphicFramePr>
            <p:nvPr/>
          </p:nvGraphicFramePr>
          <p:xfrm>
            <a:off x="793" y="1739"/>
            <a:ext cx="953" cy="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635000" imgH="406400" progId="Equation.3">
                    <p:embed/>
                  </p:oleObj>
                </mc:Choice>
                <mc:Fallback>
                  <p:oleObj r:id="rId3" imgW="635000" imgH="406400" progId="Equation.3">
                    <p:embed/>
                    <p:pic>
                      <p:nvPicPr>
                        <p:cNvPr id="34821" name="Object 1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93" y="1739"/>
                          <a:ext cx="953" cy="6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2" name="Rectangle 11"/>
            <p:cNvSpPr/>
            <p:nvPr/>
          </p:nvSpPr>
          <p:spPr>
            <a:xfrm>
              <a:off x="1685" y="1879"/>
              <a:ext cx="2310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defTabSz="1219170"/>
              <a:r>
                <a:rPr lang="zh-CN" altLang="en-US" sz="2400" b="1" kern="0" dirty="0">
                  <a:cs typeface="+mn-ea"/>
                  <a:sym typeface="+mn-lt"/>
                </a:rPr>
                <a:t>时，选用电流表内接法。</a:t>
              </a:r>
            </a:p>
          </p:txBody>
        </p:sp>
      </p:grpSp>
      <p:grpSp>
        <p:nvGrpSpPr>
          <p:cNvPr id="8" name="Group 12"/>
          <p:cNvGrpSpPr/>
          <p:nvPr/>
        </p:nvGrpSpPr>
        <p:grpSpPr>
          <a:xfrm>
            <a:off x="2689015" y="3027006"/>
            <a:ext cx="5582121" cy="967568"/>
            <a:chOff x="431" y="2478"/>
            <a:chExt cx="3525" cy="611"/>
          </a:xfrm>
        </p:grpSpPr>
        <p:graphicFrame>
          <p:nvGraphicFramePr>
            <p:cNvPr id="34824" name="Object 13"/>
            <p:cNvGraphicFramePr>
              <a:graphicFrameLocks noChangeAspect="1"/>
            </p:cNvGraphicFramePr>
            <p:nvPr/>
          </p:nvGraphicFramePr>
          <p:xfrm>
            <a:off x="793" y="2478"/>
            <a:ext cx="952" cy="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635000" imgH="406400" progId="Equation.3">
                    <p:embed/>
                  </p:oleObj>
                </mc:Choice>
                <mc:Fallback>
                  <p:oleObj r:id="rId5" imgW="635000" imgH="406400" progId="Equation.3">
                    <p:embed/>
                    <p:pic>
                      <p:nvPicPr>
                        <p:cNvPr id="34824" name="Object 1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93" y="2478"/>
                          <a:ext cx="952" cy="6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5" name="Rectangle 14"/>
            <p:cNvSpPr/>
            <p:nvPr/>
          </p:nvSpPr>
          <p:spPr>
            <a:xfrm>
              <a:off x="1701" y="2607"/>
              <a:ext cx="2255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defTabSz="1219170"/>
              <a:r>
                <a:rPr lang="zh-CN" altLang="en-US" sz="2400" kern="0" dirty="0">
                  <a:cs typeface="+mn-ea"/>
                  <a:sym typeface="+mn-lt"/>
                </a:rPr>
                <a:t>时，选用电流表外接法。</a:t>
              </a:r>
            </a:p>
          </p:txBody>
        </p:sp>
        <p:sp>
          <p:nvSpPr>
            <p:cNvPr id="34826" name="Rectangle 15"/>
            <p:cNvSpPr/>
            <p:nvPr/>
          </p:nvSpPr>
          <p:spPr>
            <a:xfrm>
              <a:off x="431" y="2562"/>
              <a:ext cx="316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defTabSz="1219170"/>
              <a:r>
                <a:rPr lang="zh-CN" altLang="en-US" sz="2400" b="1" kern="0" dirty="0">
                  <a:cs typeface="+mn-ea"/>
                  <a:sym typeface="+mn-lt"/>
                </a:rPr>
                <a:t>当</a:t>
              </a:r>
            </a:p>
          </p:txBody>
        </p:sp>
      </p:grpSp>
      <p:grpSp>
        <p:nvGrpSpPr>
          <p:cNvPr id="2" name="Group 17"/>
          <p:cNvGrpSpPr/>
          <p:nvPr/>
        </p:nvGrpSpPr>
        <p:grpSpPr>
          <a:xfrm>
            <a:off x="2689014" y="4198856"/>
            <a:ext cx="5083386" cy="1517153"/>
            <a:chOff x="930" y="3294"/>
            <a:chExt cx="3039" cy="907"/>
          </a:xfrm>
        </p:grpSpPr>
        <p:grpSp>
          <p:nvGrpSpPr>
            <p:cNvPr id="5" name="Group 18"/>
            <p:cNvGrpSpPr/>
            <p:nvPr/>
          </p:nvGrpSpPr>
          <p:grpSpPr>
            <a:xfrm>
              <a:off x="975" y="3339"/>
              <a:ext cx="2520" cy="862"/>
              <a:chOff x="385" y="3339"/>
              <a:chExt cx="2520" cy="862"/>
            </a:xfrm>
          </p:grpSpPr>
          <p:graphicFrame>
            <p:nvGraphicFramePr>
              <p:cNvPr id="6" name="Object 19"/>
              <p:cNvGraphicFramePr>
                <a:graphicFrameLocks noChangeAspect="1"/>
              </p:cNvGraphicFramePr>
              <p:nvPr/>
            </p:nvGraphicFramePr>
            <p:xfrm>
              <a:off x="748" y="3800"/>
              <a:ext cx="1181" cy="4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7" imgW="786765" imgH="266700" progId="Equation.3">
                      <p:embed/>
                    </p:oleObj>
                  </mc:Choice>
                  <mc:Fallback>
                    <p:oleObj r:id="rId7" imgW="786765" imgH="266700" progId="Equation.3">
                      <p:embed/>
                      <p:pic>
                        <p:nvPicPr>
                          <p:cNvPr id="6" name="Object 19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48" y="3800"/>
                            <a:ext cx="1181" cy="40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Rectangle 20"/>
              <p:cNvSpPr/>
              <p:nvPr/>
            </p:nvSpPr>
            <p:spPr>
              <a:xfrm>
                <a:off x="2028" y="3850"/>
                <a:ext cx="877" cy="2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r>
                  <a:rPr lang="zh-CN" altLang="en-US" sz="2000" kern="0" dirty="0">
                    <a:cs typeface="+mn-ea"/>
                    <a:sym typeface="+mn-lt"/>
                  </a:rPr>
                  <a:t>用外接法．</a:t>
                </a:r>
              </a:p>
            </p:txBody>
          </p:sp>
          <p:sp>
            <p:nvSpPr>
              <p:cNvPr id="10" name="Rectangle 21"/>
              <p:cNvSpPr/>
              <p:nvPr/>
            </p:nvSpPr>
            <p:spPr>
              <a:xfrm>
                <a:off x="385" y="3628"/>
                <a:ext cx="264" cy="2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r>
                  <a:rPr lang="zh-CN" altLang="en-US" sz="2000" kern="0" dirty="0">
                    <a:cs typeface="+mn-ea"/>
                    <a:sym typeface="+mn-lt"/>
                  </a:rPr>
                  <a:t>即</a:t>
                </a:r>
              </a:p>
            </p:txBody>
          </p:sp>
          <p:graphicFrame>
            <p:nvGraphicFramePr>
              <p:cNvPr id="11" name="Object 22"/>
              <p:cNvGraphicFramePr>
                <a:graphicFrameLocks noChangeAspect="1"/>
              </p:cNvGraphicFramePr>
              <p:nvPr/>
            </p:nvGraphicFramePr>
            <p:xfrm>
              <a:off x="748" y="3339"/>
              <a:ext cx="1200" cy="4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9" imgW="799465" imgH="266700" progId="Equation.3">
                      <p:embed/>
                    </p:oleObj>
                  </mc:Choice>
                  <mc:Fallback>
                    <p:oleObj r:id="rId9" imgW="799465" imgH="266700" progId="Equation.3">
                      <p:embed/>
                      <p:pic>
                        <p:nvPicPr>
                          <p:cNvPr id="11" name="Object 22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748" y="3339"/>
                            <a:ext cx="1200" cy="40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ctangle 23"/>
              <p:cNvSpPr/>
              <p:nvPr/>
            </p:nvSpPr>
            <p:spPr>
              <a:xfrm>
                <a:off x="2018" y="3403"/>
                <a:ext cx="877" cy="2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r>
                  <a:rPr lang="zh-CN" altLang="en-US" sz="2000" kern="0" dirty="0">
                    <a:cs typeface="+mn-ea"/>
                    <a:sym typeface="+mn-lt"/>
                  </a:rPr>
                  <a:t>用内接法．</a:t>
                </a:r>
              </a:p>
            </p:txBody>
          </p:sp>
        </p:grpSp>
        <p:sp>
          <p:nvSpPr>
            <p:cNvPr id="15" name="Rectangle 24"/>
            <p:cNvSpPr/>
            <p:nvPr/>
          </p:nvSpPr>
          <p:spPr>
            <a:xfrm>
              <a:off x="930" y="3294"/>
              <a:ext cx="3039" cy="907"/>
            </a:xfrm>
            <a:prstGeom prst="rect">
              <a:avLst/>
            </a:prstGeom>
            <a:noFill/>
            <a:ln w="25400" cap="flat" cmpd="sng">
              <a:solidFill>
                <a:srgbClr val="3333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kern="0" dirty="0"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1B8129CD-4662-4D83-BDD4-7656215AB467}"/>
              </a:ext>
            </a:extLst>
          </p:cNvPr>
          <p:cNvSpPr txBox="1"/>
          <p:nvPr/>
        </p:nvSpPr>
        <p:spPr>
          <a:xfrm>
            <a:off x="809171" y="381801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两种接法的选择方法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682272" y="1086982"/>
            <a:ext cx="10836625" cy="2260668"/>
          </a:xfrm>
          <a:prstGeom prst="rect">
            <a:avLst/>
          </a:prstGeom>
          <a:noFill/>
          <a:ln w="9525">
            <a:noFill/>
          </a:ln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）试触法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cs typeface="+mn-ea"/>
                <a:sym typeface="+mn-lt"/>
              </a:rPr>
              <a:t>按图连接好电路，让电压表一根接线</a:t>
            </a:r>
            <a:r>
              <a:rPr lang="en-US" altLang="zh-CN" sz="2400" b="1" i="1" dirty="0">
                <a:cs typeface="+mn-ea"/>
                <a:sym typeface="+mn-lt"/>
              </a:rPr>
              <a:t>S</a:t>
            </a:r>
            <a:r>
              <a:rPr lang="zh-CN" altLang="en-US" sz="2400" b="1" dirty="0">
                <a:cs typeface="+mn-ea"/>
                <a:sym typeface="+mn-lt"/>
              </a:rPr>
              <a:t>，先后在</a:t>
            </a:r>
            <a:r>
              <a:rPr lang="en-US" altLang="zh-CN" sz="2400" b="1" i="1" dirty="0">
                <a:cs typeface="+mn-ea"/>
                <a:sym typeface="+mn-lt"/>
              </a:rPr>
              <a:t>A</a:t>
            </a:r>
            <a:r>
              <a:rPr lang="zh-CN" altLang="en-US" sz="2400" b="1" i="1" dirty="0">
                <a:cs typeface="+mn-ea"/>
                <a:sym typeface="+mn-lt"/>
              </a:rPr>
              <a:t>、</a:t>
            </a:r>
            <a:r>
              <a:rPr lang="en-US" altLang="zh-CN" sz="2400" b="1" i="1" dirty="0">
                <a:cs typeface="+mn-ea"/>
                <a:sym typeface="+mn-lt"/>
              </a:rPr>
              <a:t>B</a:t>
            </a:r>
            <a:r>
              <a:rPr lang="zh-CN" altLang="en-US" sz="2400" b="1" dirty="0">
                <a:cs typeface="+mn-ea"/>
                <a:sym typeface="+mn-lt"/>
              </a:rPr>
              <a:t>处接触一下，若电压表示数有明显变化，电流表变化不大，用外接法；若电流表示数有明显变化，电压表变化不大，则用内接法。</a:t>
            </a:r>
          </a:p>
        </p:txBody>
      </p:sp>
      <p:grpSp>
        <p:nvGrpSpPr>
          <p:cNvPr id="3" name="组合 34"/>
          <p:cNvGrpSpPr/>
          <p:nvPr/>
        </p:nvGrpSpPr>
        <p:grpSpPr>
          <a:xfrm>
            <a:off x="5218007" y="3170835"/>
            <a:ext cx="4734984" cy="2600183"/>
            <a:chOff x="5124881" y="2084657"/>
            <a:chExt cx="3551575" cy="1950155"/>
          </a:xfrm>
        </p:grpSpPr>
        <p:grpSp>
          <p:nvGrpSpPr>
            <p:cNvPr id="4" name="Group 15"/>
            <p:cNvGrpSpPr/>
            <p:nvPr/>
          </p:nvGrpSpPr>
          <p:grpSpPr>
            <a:xfrm>
              <a:off x="5364088" y="2084657"/>
              <a:ext cx="3312368" cy="1696226"/>
              <a:chOff x="3515" y="1480"/>
              <a:chExt cx="1860" cy="855"/>
            </a:xfrm>
          </p:grpSpPr>
          <p:sp>
            <p:nvSpPr>
              <p:cNvPr id="5" name="Line 16"/>
              <p:cNvSpPr/>
              <p:nvPr/>
            </p:nvSpPr>
            <p:spPr>
              <a:xfrm>
                <a:off x="3515" y="2115"/>
                <a:ext cx="1860" cy="0"/>
              </a:xfrm>
              <a:prstGeom prst="line">
                <a:avLst/>
              </a:prstGeom>
              <a:ln w="25400" cap="flat" cmpd="sng">
                <a:solidFill>
                  <a:sysClr val="windowText" lastClr="000000"/>
                </a:solidFill>
                <a:prstDash val="solid"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Rectangle 17"/>
              <p:cNvSpPr/>
              <p:nvPr/>
            </p:nvSpPr>
            <p:spPr>
              <a:xfrm>
                <a:off x="4468" y="2069"/>
                <a:ext cx="454" cy="9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>
                <a:solidFill>
                  <a:sysClr val="windowText" lastClr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2400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Oval 18"/>
              <p:cNvSpPr/>
              <p:nvPr/>
            </p:nvSpPr>
            <p:spPr>
              <a:xfrm>
                <a:off x="3786" y="1979"/>
                <a:ext cx="273" cy="27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defTabSz="1219170"/>
                <a:r>
                  <a:rPr lang="en-US" altLang="zh-CN" sz="2400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8" name="Line 19"/>
              <p:cNvSpPr/>
              <p:nvPr/>
            </p:nvSpPr>
            <p:spPr>
              <a:xfrm>
                <a:off x="4241" y="1616"/>
                <a:ext cx="907" cy="0"/>
              </a:xfrm>
              <a:prstGeom prst="line">
                <a:avLst/>
              </a:prstGeom>
              <a:ln w="25400" cap="flat" cmpd="sng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Line 20"/>
              <p:cNvSpPr/>
              <p:nvPr/>
            </p:nvSpPr>
            <p:spPr>
              <a:xfrm>
                <a:off x="4237" y="1609"/>
                <a:ext cx="0" cy="499"/>
              </a:xfrm>
              <a:prstGeom prst="line">
                <a:avLst/>
              </a:prstGeom>
              <a:ln w="25400" cap="flat" cmpd="sng">
                <a:solidFill>
                  <a:sysClr val="windowText" lastClr="000000"/>
                </a:solidFill>
                <a:prstDash val="solid"/>
                <a:headEnd type="none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Line 21"/>
              <p:cNvSpPr/>
              <p:nvPr/>
            </p:nvSpPr>
            <p:spPr>
              <a:xfrm>
                <a:off x="5148" y="1616"/>
                <a:ext cx="0" cy="499"/>
              </a:xfrm>
              <a:prstGeom prst="line">
                <a:avLst/>
              </a:prstGeom>
              <a:ln w="25400" cap="flat" cmpd="sng">
                <a:solidFill>
                  <a:sysClr val="windowText" lastClr="000000"/>
                </a:solidFill>
                <a:prstDash val="solid"/>
                <a:headEnd type="none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Oval 22"/>
              <p:cNvSpPr/>
              <p:nvPr/>
            </p:nvSpPr>
            <p:spPr>
              <a:xfrm>
                <a:off x="4558" y="1480"/>
                <a:ext cx="273" cy="27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defTabSz="1219170"/>
                <a:r>
                  <a:rPr lang="en-US" altLang="zh-CN" sz="2400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V</a:t>
                </a:r>
              </a:p>
            </p:txBody>
          </p:sp>
          <p:sp>
            <p:nvSpPr>
              <p:cNvPr id="12" name="Text Box 23"/>
              <p:cNvSpPr txBox="1"/>
              <p:nvPr/>
            </p:nvSpPr>
            <p:spPr>
              <a:xfrm>
                <a:off x="4621" y="2160"/>
                <a:ext cx="172" cy="1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altLang="zh-CN" sz="2400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R</a:t>
                </a:r>
              </a:p>
            </p:txBody>
          </p:sp>
        </p:grpSp>
        <p:cxnSp>
          <p:nvCxnSpPr>
            <p:cNvPr id="13" name="直接连接符 12"/>
            <p:cNvCxnSpPr>
              <a:stCxn id="9" idx="0"/>
            </p:cNvCxnSpPr>
            <p:nvPr/>
          </p:nvCxnSpPr>
          <p:spPr>
            <a:xfrm flipH="1">
              <a:off x="5572598" y="2340247"/>
              <a:ext cx="1076427" cy="0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dash"/>
              <a:miter lim="800000"/>
            </a:ln>
            <a:effectLst/>
          </p:spPr>
        </p:cxnSp>
        <p:cxnSp>
          <p:nvCxnSpPr>
            <p:cNvPr id="14" name="直接连接符 13"/>
            <p:cNvCxnSpPr>
              <a:stCxn id="9" idx="0"/>
            </p:cNvCxnSpPr>
            <p:nvPr/>
          </p:nvCxnSpPr>
          <p:spPr>
            <a:xfrm>
              <a:off x="5580537" y="2354535"/>
              <a:ext cx="0" cy="981084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dash"/>
              <a:miter lim="800000"/>
            </a:ln>
            <a:effectLst/>
          </p:spPr>
        </p:cxnSp>
        <p:sp>
          <p:nvSpPr>
            <p:cNvPr id="15" name="文本框 27"/>
            <p:cNvSpPr txBox="1"/>
            <p:nvPr/>
          </p:nvSpPr>
          <p:spPr>
            <a:xfrm>
              <a:off x="6566943" y="3534718"/>
              <a:ext cx="504056" cy="5000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3733" kern="0">
                  <a:solidFill>
                    <a:sysClr val="windowText" lastClr="000000"/>
                  </a:solidFill>
                  <a:cs typeface="+mn-ea"/>
                  <a:sym typeface="+mn-lt"/>
                </a:rPr>
                <a:t>A</a:t>
              </a:r>
              <a:endParaRPr lang="zh-CN" altLang="en-US" sz="37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28"/>
            <p:cNvSpPr txBox="1"/>
            <p:nvPr/>
          </p:nvSpPr>
          <p:spPr>
            <a:xfrm>
              <a:off x="5398616" y="3534718"/>
              <a:ext cx="504056" cy="5000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3733" kern="0">
                  <a:solidFill>
                    <a:sysClr val="windowText" lastClr="000000"/>
                  </a:solidFill>
                  <a:cs typeface="+mn-ea"/>
                  <a:sym typeface="+mn-lt"/>
                </a:rPr>
                <a:t>B</a:t>
              </a:r>
              <a:endParaRPr lang="zh-CN" altLang="en-US" sz="37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29"/>
            <p:cNvSpPr txBox="1"/>
            <p:nvPr/>
          </p:nvSpPr>
          <p:spPr>
            <a:xfrm>
              <a:off x="5124881" y="2743476"/>
              <a:ext cx="503285" cy="5000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/>
              <a:endParaRPr lang="zh-CN" altLang="en-US" sz="37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30"/>
            <p:cNvSpPr txBox="1"/>
            <p:nvPr/>
          </p:nvSpPr>
          <p:spPr>
            <a:xfrm>
              <a:off x="6768244" y="2660782"/>
              <a:ext cx="504056" cy="5000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3733" kern="0">
                  <a:solidFill>
                    <a:sysClr val="windowText" lastClr="000000"/>
                  </a:solidFill>
                  <a:cs typeface="+mn-ea"/>
                  <a:sym typeface="+mn-lt"/>
                </a:rPr>
                <a:t>S</a:t>
              </a:r>
              <a:endParaRPr lang="zh-CN" altLang="en-US" sz="3733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530B3124-3D40-4A46-A2C7-E6B5C2AE8092}"/>
              </a:ext>
            </a:extLst>
          </p:cNvPr>
          <p:cNvSpPr txBox="1"/>
          <p:nvPr/>
        </p:nvSpPr>
        <p:spPr>
          <a:xfrm>
            <a:off x="809171" y="381801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两种接法的选择方法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标题 16385"/>
          <p:cNvSpPr txBox="1"/>
          <p:nvPr/>
        </p:nvSpPr>
        <p:spPr>
          <a:xfrm>
            <a:off x="613207" y="974427"/>
            <a:ext cx="8272623" cy="78545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defTabSz="1219170" eaLnBrk="0" hangingPunct="0"/>
            <a:r>
              <a:rPr lang="en-US" altLang="zh-CN" sz="4000" kern="0" dirty="0">
                <a:cs typeface="+mn-ea"/>
                <a:sym typeface="+mn-lt"/>
              </a:rPr>
              <a:t> </a:t>
            </a:r>
            <a:r>
              <a:rPr lang="zh-CN" altLang="en-US" sz="2400" b="1" kern="0" dirty="0">
                <a:cs typeface="+mn-ea"/>
                <a:sym typeface="+mn-lt"/>
              </a:rPr>
              <a:t>点拨</a:t>
            </a:r>
            <a:r>
              <a:rPr lang="en-US" altLang="zh-CN" sz="2400" b="1" kern="0" dirty="0">
                <a:cs typeface="+mn-ea"/>
                <a:sym typeface="+mn-lt"/>
              </a:rPr>
              <a:t>——</a:t>
            </a:r>
            <a:r>
              <a:rPr lang="zh-CN" altLang="en-US" sz="2400" b="1" kern="0" dirty="0">
                <a:cs typeface="+mn-ea"/>
                <a:sym typeface="+mn-lt"/>
              </a:rPr>
              <a:t>伏安法测电阻的两点提醒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6730" y="1829289"/>
            <a:ext cx="11178540" cy="7250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（</a:t>
            </a:r>
            <a:r>
              <a:rPr lang="en-US" altLang="zh-CN" sz="2400" kern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）伏安法测电阻时，无论电流表是内接还是外接，都会产生误差。</a:t>
            </a:r>
          </a:p>
        </p:txBody>
      </p:sp>
      <p:sp>
        <p:nvSpPr>
          <p:cNvPr id="36867" name="文本框 4"/>
          <p:cNvSpPr txBox="1"/>
          <p:nvPr/>
        </p:nvSpPr>
        <p:spPr>
          <a:xfrm>
            <a:off x="2163971" y="3202548"/>
            <a:ext cx="6765055" cy="112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endParaRPr lang="zh-CN" altLang="en-US" sz="1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9880" y="2623702"/>
            <a:ext cx="10819020" cy="14636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（</a:t>
            </a:r>
            <a:r>
              <a:rPr lang="en-US" altLang="zh-CN" sz="2400" kern="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）试触法中两表示数变化是否明显，不能比较两表数的绝对变化量，应比较相对变化量，即：</a:t>
            </a:r>
          </a:p>
        </p:txBody>
      </p:sp>
      <p:graphicFrame>
        <p:nvGraphicFramePr>
          <p:cNvPr id="54278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92297"/>
              </p:ext>
            </p:extLst>
          </p:nvPr>
        </p:nvGraphicFramePr>
        <p:xfrm>
          <a:off x="4299706" y="3934383"/>
          <a:ext cx="2493584" cy="1463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99465" imgH="469900" progId="Equation.DSMT4">
                  <p:embed/>
                </p:oleObj>
              </mc:Choice>
              <mc:Fallback>
                <p:oleObj r:id="rId3" imgW="799465" imgH="469900" progId="Equation.DSMT4">
                  <p:embed/>
                  <p:pic>
                    <p:nvPicPr>
                      <p:cNvPr id="54278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99706" y="3934383"/>
                        <a:ext cx="2493584" cy="14636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724428DD-1FA7-438B-9AAD-F16685BFA594}"/>
              </a:ext>
            </a:extLst>
          </p:cNvPr>
          <p:cNvSpPr txBox="1"/>
          <p:nvPr/>
        </p:nvSpPr>
        <p:spPr>
          <a:xfrm>
            <a:off x="809171" y="381801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两种接法的选择方法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4294967295"/>
          </p:nvPr>
        </p:nvSpPr>
        <p:spPr>
          <a:xfrm>
            <a:off x="809171" y="1066800"/>
            <a:ext cx="8208962" cy="50974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noProof="1">
                <a:cs typeface="+mn-ea"/>
                <a:sym typeface="+mn-lt"/>
              </a:rPr>
              <a:t>1.</a:t>
            </a:r>
            <a:r>
              <a:rPr lang="zh-CN" altLang="en-US" sz="2400" b="1" noProof="1">
                <a:cs typeface="+mn-ea"/>
                <a:sym typeface="+mn-lt"/>
              </a:rPr>
              <a:t>限流式</a:t>
            </a:r>
          </a:p>
          <a:p>
            <a:pPr marL="609585" indent="-609585" algn="just"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endParaRPr lang="en-US" altLang="zh-CN" sz="2400" noProof="1">
              <a:cs typeface="+mn-ea"/>
              <a:sym typeface="+mn-lt"/>
            </a:endParaRPr>
          </a:p>
          <a:p>
            <a:pPr marL="609585" indent="-609585" algn="just" fontAlgn="base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2400" noProof="1">
              <a:cs typeface="+mn-ea"/>
              <a:sym typeface="+mn-lt"/>
            </a:endParaRPr>
          </a:p>
          <a:p>
            <a:pPr marL="609585" indent="-609585" algn="just" fontAlgn="base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2400" noProof="1">
              <a:cs typeface="+mn-ea"/>
              <a:sym typeface="+mn-lt"/>
            </a:endParaRPr>
          </a:p>
          <a:p>
            <a:pPr marL="609585" indent="-609585" algn="just" fontAlgn="base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2400" noProof="1">
              <a:cs typeface="+mn-ea"/>
              <a:sym typeface="+mn-lt"/>
            </a:endParaRPr>
          </a:p>
          <a:p>
            <a:pPr marL="609585" indent="-609585" algn="just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noProof="1">
                <a:cs typeface="+mn-ea"/>
                <a:sym typeface="+mn-lt"/>
              </a:rPr>
              <a:t>（</a:t>
            </a:r>
            <a:r>
              <a:rPr lang="en-US" altLang="zh-CN" sz="2000" noProof="1">
                <a:cs typeface="+mn-ea"/>
                <a:sym typeface="+mn-lt"/>
              </a:rPr>
              <a:t>1</a:t>
            </a:r>
            <a:r>
              <a:rPr lang="zh-CN" altLang="en-US" sz="2000" noProof="1">
                <a:cs typeface="+mn-ea"/>
                <a:sym typeface="+mn-lt"/>
              </a:rPr>
              <a:t>）待测电阻</a:t>
            </a:r>
            <a:r>
              <a:rPr lang="en-US" altLang="zh-CN" sz="2000" i="1" noProof="1">
                <a:cs typeface="+mn-ea"/>
                <a:sym typeface="+mn-lt"/>
              </a:rPr>
              <a:t>R</a:t>
            </a:r>
            <a:r>
              <a:rPr lang="en-US" altLang="zh-CN" sz="2000" i="1" baseline="-30000" noProof="1">
                <a:cs typeface="+mn-ea"/>
                <a:sym typeface="+mn-lt"/>
              </a:rPr>
              <a:t>x</a:t>
            </a:r>
            <a:r>
              <a:rPr lang="zh-CN" altLang="en-US" sz="2000" noProof="1">
                <a:cs typeface="+mn-ea"/>
                <a:sym typeface="+mn-lt"/>
              </a:rPr>
              <a:t>的电压可调范围：</a:t>
            </a:r>
          </a:p>
          <a:p>
            <a:pPr marL="609585" indent="-609585" algn="just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noProof="1">
                <a:cs typeface="+mn-ea"/>
                <a:sym typeface="+mn-lt"/>
              </a:rPr>
              <a:t>（</a:t>
            </a:r>
            <a:r>
              <a:rPr lang="en-US" altLang="zh-CN" sz="2000" noProof="1">
                <a:cs typeface="+mn-ea"/>
                <a:sym typeface="+mn-lt"/>
              </a:rPr>
              <a:t>2</a:t>
            </a:r>
            <a:r>
              <a:rPr lang="zh-CN" altLang="en-US" sz="2000" noProof="1">
                <a:cs typeface="+mn-ea"/>
                <a:sym typeface="+mn-lt"/>
              </a:rPr>
              <a:t>）限流式电路的特点</a:t>
            </a:r>
            <a:r>
              <a:rPr lang="en-US" altLang="zh-CN" sz="2000" noProof="1">
                <a:cs typeface="+mn-ea"/>
                <a:sym typeface="+mn-lt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noProof="1">
                <a:cs typeface="+mn-ea"/>
                <a:sym typeface="+mn-lt"/>
              </a:rPr>
              <a:t>①电压不能从零开始调节</a:t>
            </a:r>
            <a:r>
              <a:rPr lang="en-US" altLang="zh-CN" sz="2000" noProof="1">
                <a:cs typeface="+mn-ea"/>
                <a:sym typeface="+mn-lt"/>
              </a:rPr>
              <a:t>,</a:t>
            </a:r>
            <a:r>
              <a:rPr lang="zh-CN" altLang="en-US" sz="2000" noProof="1">
                <a:cs typeface="+mn-ea"/>
                <a:sym typeface="+mn-lt"/>
              </a:rPr>
              <a:t>调节范围较小，但电路结构较为简单。</a:t>
            </a:r>
          </a:p>
          <a:p>
            <a:pPr marL="0" indent="0" algn="just" fontAlgn="base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noProof="1">
                <a:cs typeface="+mn-ea"/>
                <a:sym typeface="+mn-lt"/>
              </a:rPr>
              <a:t>②电能损耗较小。</a:t>
            </a:r>
          </a:p>
          <a:p>
            <a:pPr marL="609585" indent="-609585" algn="just" fontAlgn="base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2400" b="1" noProof="1">
              <a:cs typeface="+mn-ea"/>
              <a:sym typeface="+mn-lt"/>
            </a:endParaRPr>
          </a:p>
        </p:txBody>
      </p:sp>
      <p:grpSp>
        <p:nvGrpSpPr>
          <p:cNvPr id="37891" name="Group 4"/>
          <p:cNvGrpSpPr/>
          <p:nvPr/>
        </p:nvGrpSpPr>
        <p:grpSpPr>
          <a:xfrm>
            <a:off x="2712681" y="1194237"/>
            <a:ext cx="3548803" cy="2421294"/>
            <a:chOff x="1837" y="1566"/>
            <a:chExt cx="2055" cy="1396"/>
          </a:xfrm>
        </p:grpSpPr>
        <p:sp>
          <p:nvSpPr>
            <p:cNvPr id="37892" name="Line 5"/>
            <p:cNvSpPr/>
            <p:nvPr/>
          </p:nvSpPr>
          <p:spPr>
            <a:xfrm>
              <a:off x="1837" y="1842"/>
              <a:ext cx="2041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893" name="Line 6"/>
            <p:cNvSpPr/>
            <p:nvPr/>
          </p:nvSpPr>
          <p:spPr>
            <a:xfrm>
              <a:off x="1837" y="2659"/>
              <a:ext cx="408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894" name="Line 7"/>
            <p:cNvSpPr/>
            <p:nvPr/>
          </p:nvSpPr>
          <p:spPr>
            <a:xfrm flipV="1">
              <a:off x="1837" y="1842"/>
              <a:ext cx="0" cy="817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7895" name="Group 8"/>
            <p:cNvGrpSpPr/>
            <p:nvPr/>
          </p:nvGrpSpPr>
          <p:grpSpPr>
            <a:xfrm>
              <a:off x="2245" y="2568"/>
              <a:ext cx="91" cy="226"/>
              <a:chOff x="884" y="3748"/>
              <a:chExt cx="91" cy="226"/>
            </a:xfrm>
          </p:grpSpPr>
          <p:sp>
            <p:nvSpPr>
              <p:cNvPr id="37896" name="Line 9"/>
              <p:cNvSpPr/>
              <p:nvPr/>
            </p:nvSpPr>
            <p:spPr>
              <a:xfrm flipV="1">
                <a:off x="884" y="3748"/>
                <a:ext cx="0" cy="226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897" name="Line 10"/>
              <p:cNvSpPr/>
              <p:nvPr/>
            </p:nvSpPr>
            <p:spPr>
              <a:xfrm flipV="1">
                <a:off x="975" y="3793"/>
                <a:ext cx="0" cy="136"/>
              </a:xfrm>
              <a:prstGeom prst="line">
                <a:avLst/>
              </a:prstGeom>
              <a:ln w="635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7898" name="Line 11"/>
            <p:cNvSpPr/>
            <p:nvPr/>
          </p:nvSpPr>
          <p:spPr>
            <a:xfrm>
              <a:off x="2336" y="2659"/>
              <a:ext cx="318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899" name="Line 12"/>
            <p:cNvSpPr/>
            <p:nvPr/>
          </p:nvSpPr>
          <p:spPr>
            <a:xfrm>
              <a:off x="2971" y="2659"/>
              <a:ext cx="317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900" name="Line 13"/>
            <p:cNvSpPr/>
            <p:nvPr/>
          </p:nvSpPr>
          <p:spPr>
            <a:xfrm flipV="1">
              <a:off x="2654" y="2523"/>
              <a:ext cx="317" cy="136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oval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901" name="Rectangle 14"/>
            <p:cNvSpPr/>
            <p:nvPr/>
          </p:nvSpPr>
          <p:spPr>
            <a:xfrm>
              <a:off x="3288" y="2614"/>
              <a:ext cx="408" cy="91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7902" name="Line 15"/>
            <p:cNvSpPr/>
            <p:nvPr/>
          </p:nvSpPr>
          <p:spPr>
            <a:xfrm flipV="1">
              <a:off x="3515" y="2387"/>
              <a:ext cx="0" cy="227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stealth" w="med" len="lg"/>
              <a:tailEnd type="none" w="med" len="lg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903" name="Line 16"/>
            <p:cNvSpPr/>
            <p:nvPr/>
          </p:nvSpPr>
          <p:spPr>
            <a:xfrm>
              <a:off x="3515" y="2387"/>
              <a:ext cx="363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904" name="Line 17"/>
            <p:cNvSpPr/>
            <p:nvPr/>
          </p:nvSpPr>
          <p:spPr>
            <a:xfrm flipV="1">
              <a:off x="3878" y="1842"/>
              <a:ext cx="0" cy="545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905" name="Rectangle 18"/>
            <p:cNvSpPr/>
            <p:nvPr/>
          </p:nvSpPr>
          <p:spPr>
            <a:xfrm>
              <a:off x="2517" y="1797"/>
              <a:ext cx="408" cy="91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7906" name="Text Box 19"/>
            <p:cNvSpPr txBox="1"/>
            <p:nvPr/>
          </p:nvSpPr>
          <p:spPr>
            <a:xfrm>
              <a:off x="2200" y="2750"/>
              <a:ext cx="196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37907" name="Text Box 20"/>
            <p:cNvSpPr txBox="1"/>
            <p:nvPr/>
          </p:nvSpPr>
          <p:spPr>
            <a:xfrm>
              <a:off x="2744" y="2750"/>
              <a:ext cx="174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s</a:t>
              </a:r>
            </a:p>
          </p:txBody>
        </p:sp>
        <p:sp>
          <p:nvSpPr>
            <p:cNvPr id="37908" name="Text Box 21"/>
            <p:cNvSpPr txBox="1"/>
            <p:nvPr/>
          </p:nvSpPr>
          <p:spPr>
            <a:xfrm>
              <a:off x="3386" y="2704"/>
              <a:ext cx="203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</a:p>
          </p:txBody>
        </p:sp>
        <p:sp>
          <p:nvSpPr>
            <p:cNvPr id="37909" name="Text Box 22"/>
            <p:cNvSpPr txBox="1"/>
            <p:nvPr/>
          </p:nvSpPr>
          <p:spPr>
            <a:xfrm>
              <a:off x="3107" y="2659"/>
              <a:ext cx="203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7910" name="Text Box 23"/>
            <p:cNvSpPr txBox="1"/>
            <p:nvPr/>
          </p:nvSpPr>
          <p:spPr>
            <a:xfrm>
              <a:off x="3696" y="2659"/>
              <a:ext cx="196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7911" name="Text Box 24"/>
            <p:cNvSpPr txBox="1"/>
            <p:nvPr/>
          </p:nvSpPr>
          <p:spPr>
            <a:xfrm>
              <a:off x="3288" y="2387"/>
              <a:ext cx="196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37912" name="Text Box 25"/>
            <p:cNvSpPr txBox="1"/>
            <p:nvPr/>
          </p:nvSpPr>
          <p:spPr>
            <a:xfrm>
              <a:off x="2608" y="1566"/>
              <a:ext cx="248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793" kern="0" baseline="-25000">
                  <a:solidFill>
                    <a:srgbClr val="000000"/>
                  </a:solidFill>
                  <a:cs typeface="+mn-ea"/>
                  <a:sym typeface="+mn-lt"/>
                </a:rPr>
                <a:t>x</a:t>
              </a:r>
              <a:endParaRPr lang="en-US" altLang="zh-CN" sz="1793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3791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492444"/>
              </p:ext>
            </p:extLst>
          </p:nvPr>
        </p:nvGraphicFramePr>
        <p:xfrm>
          <a:off x="4939391" y="3604533"/>
          <a:ext cx="2064988" cy="105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50265" imgH="431800" progId="Equation.3">
                  <p:embed/>
                </p:oleObj>
              </mc:Choice>
              <mc:Fallback>
                <p:oleObj r:id="rId3" imgW="850265" imgH="431800" progId="Equation.3">
                  <p:embed/>
                  <p:pic>
                    <p:nvPicPr>
                      <p:cNvPr id="37913" name="Object 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9391" y="3604533"/>
                        <a:ext cx="2064988" cy="10562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4" name="Rectangle 28"/>
          <p:cNvSpPr/>
          <p:nvPr/>
        </p:nvSpPr>
        <p:spPr>
          <a:xfrm>
            <a:off x="4072184" y="3658804"/>
            <a:ext cx="216726" cy="2308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r>
              <a:rPr lang="en-US" altLang="zh-CN" sz="900" kern="0">
                <a:solidFill>
                  <a:srgbClr val="000000"/>
                </a:solidFill>
                <a:cs typeface="+mn-ea"/>
                <a:sym typeface="+mn-lt"/>
              </a:rPr>
              <a:t> </a:t>
            </a:r>
            <a:endParaRPr lang="en-US" altLang="zh-CN" sz="1793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F36C8FC-689B-400D-BEC9-1FD3BA916A16}"/>
              </a:ext>
            </a:extLst>
          </p:cNvPr>
          <p:cNvSpPr txBox="1"/>
          <p:nvPr/>
        </p:nvSpPr>
        <p:spPr>
          <a:xfrm>
            <a:off x="809171" y="381801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五、滑动变阻器的两种接法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79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内容占位符 3"/>
          <p:cNvSpPr>
            <a:spLocks noGrp="1"/>
          </p:cNvSpPr>
          <p:nvPr>
            <p:ph idx="4294967295"/>
          </p:nvPr>
        </p:nvSpPr>
        <p:spPr>
          <a:xfrm>
            <a:off x="809171" y="1054886"/>
            <a:ext cx="8208963" cy="5421313"/>
          </a:xfrm>
          <a:prstGeom prst="rect">
            <a:avLst/>
          </a:prstGeom>
          <a:noFill/>
          <a:ln w="9525">
            <a:noFill/>
          </a:ln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2. </a:t>
            </a:r>
            <a:r>
              <a:rPr lang="zh-CN" altLang="en-US" sz="2400" b="1" dirty="0">
                <a:cs typeface="+mn-ea"/>
                <a:sym typeface="+mn-lt"/>
              </a:rPr>
              <a:t>分压式</a:t>
            </a:r>
            <a:endParaRPr lang="en-US" altLang="zh-CN" sz="2400" b="1" dirty="0">
              <a:cs typeface="+mn-ea"/>
              <a:sym typeface="+mn-lt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2400" dirty="0">
              <a:cs typeface="+mn-ea"/>
              <a:sym typeface="+mn-lt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2400" dirty="0">
              <a:cs typeface="+mn-ea"/>
              <a:sym typeface="+mn-lt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2400" dirty="0">
              <a:cs typeface="+mn-ea"/>
              <a:sym typeface="+mn-lt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2400" dirty="0">
              <a:cs typeface="+mn-ea"/>
              <a:sym typeface="+mn-lt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）待测电阻</a:t>
            </a:r>
            <a:r>
              <a:rPr lang="en-US" altLang="zh-CN" sz="2000" i="1" dirty="0">
                <a:cs typeface="+mn-ea"/>
                <a:sym typeface="+mn-lt"/>
              </a:rPr>
              <a:t>Rx</a:t>
            </a:r>
            <a:r>
              <a:rPr lang="zh-CN" altLang="en-US" sz="2000" dirty="0">
                <a:cs typeface="+mn-ea"/>
                <a:sym typeface="+mn-lt"/>
              </a:rPr>
              <a:t>的电压可调范围：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）分压式电路的特点</a:t>
            </a:r>
            <a:r>
              <a:rPr lang="en-US" altLang="zh-CN" sz="2000" dirty="0">
                <a:cs typeface="+mn-ea"/>
                <a:sym typeface="+mn-lt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dirty="0">
                <a:cs typeface="+mn-ea"/>
                <a:sym typeface="+mn-lt"/>
              </a:rPr>
              <a:t>①电压可以从零开始调节到电源电动势，调节范围较大，但电路结构较为复杂。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dirty="0">
                <a:cs typeface="+mn-ea"/>
                <a:sym typeface="+mn-lt"/>
              </a:rPr>
              <a:t>②电能损耗较大。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2400" b="1" dirty="0">
              <a:cs typeface="+mn-ea"/>
              <a:sym typeface="+mn-lt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789087"/>
              </p:ext>
            </p:extLst>
          </p:nvPr>
        </p:nvGraphicFramePr>
        <p:xfrm>
          <a:off x="4999348" y="3825570"/>
          <a:ext cx="1043579" cy="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81000" imgH="177165" progId="Equation.3">
                  <p:embed/>
                </p:oleObj>
              </mc:Choice>
              <mc:Fallback>
                <p:oleObj r:id="rId3" imgW="381000" imgH="177165" progId="Equation.3">
                  <p:embed/>
                  <p:pic>
                    <p:nvPicPr>
                      <p:cNvPr id="38914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9348" y="3825570"/>
                        <a:ext cx="1043579" cy="489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15" name="Group 8"/>
          <p:cNvGrpSpPr/>
          <p:nvPr/>
        </p:nvGrpSpPr>
        <p:grpSpPr>
          <a:xfrm>
            <a:off x="2589859" y="1054886"/>
            <a:ext cx="2978715" cy="2617658"/>
            <a:chOff x="1882" y="436"/>
            <a:chExt cx="1452" cy="1378"/>
          </a:xfrm>
        </p:grpSpPr>
        <p:sp>
          <p:nvSpPr>
            <p:cNvPr id="38916" name="Line 9"/>
            <p:cNvSpPr/>
            <p:nvPr/>
          </p:nvSpPr>
          <p:spPr>
            <a:xfrm>
              <a:off x="1882" y="1207"/>
              <a:ext cx="145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17" name="Line 10"/>
            <p:cNvSpPr/>
            <p:nvPr/>
          </p:nvSpPr>
          <p:spPr>
            <a:xfrm>
              <a:off x="1882" y="1529"/>
              <a:ext cx="408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18" name="Line 11"/>
            <p:cNvSpPr/>
            <p:nvPr/>
          </p:nvSpPr>
          <p:spPr>
            <a:xfrm flipV="1">
              <a:off x="1882" y="1207"/>
              <a:ext cx="0" cy="322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8919" name="Group 12"/>
            <p:cNvGrpSpPr/>
            <p:nvPr/>
          </p:nvGrpSpPr>
          <p:grpSpPr>
            <a:xfrm>
              <a:off x="2290" y="1438"/>
              <a:ext cx="91" cy="226"/>
              <a:chOff x="884" y="3748"/>
              <a:chExt cx="91" cy="226"/>
            </a:xfrm>
          </p:grpSpPr>
          <p:sp>
            <p:nvSpPr>
              <p:cNvPr id="38920" name="Line 13"/>
              <p:cNvSpPr/>
              <p:nvPr/>
            </p:nvSpPr>
            <p:spPr>
              <a:xfrm flipV="1">
                <a:off x="884" y="3748"/>
                <a:ext cx="0" cy="226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921" name="Line 14"/>
              <p:cNvSpPr/>
              <p:nvPr/>
            </p:nvSpPr>
            <p:spPr>
              <a:xfrm flipV="1">
                <a:off x="975" y="3793"/>
                <a:ext cx="0" cy="136"/>
              </a:xfrm>
              <a:prstGeom prst="line">
                <a:avLst/>
              </a:prstGeom>
              <a:ln w="635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8922" name="Line 15"/>
            <p:cNvSpPr/>
            <p:nvPr/>
          </p:nvSpPr>
          <p:spPr>
            <a:xfrm>
              <a:off x="2381" y="1529"/>
              <a:ext cx="318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23" name="Line 16"/>
            <p:cNvSpPr/>
            <p:nvPr/>
          </p:nvSpPr>
          <p:spPr>
            <a:xfrm>
              <a:off x="3016" y="1529"/>
              <a:ext cx="317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24" name="Line 17"/>
            <p:cNvSpPr/>
            <p:nvPr/>
          </p:nvSpPr>
          <p:spPr>
            <a:xfrm flipV="1">
              <a:off x="2699" y="1393"/>
              <a:ext cx="317" cy="136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oval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25" name="Rectangle 18"/>
            <p:cNvSpPr/>
            <p:nvPr/>
          </p:nvSpPr>
          <p:spPr>
            <a:xfrm>
              <a:off x="2426" y="1162"/>
              <a:ext cx="408" cy="91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926" name="Line 19"/>
            <p:cNvSpPr/>
            <p:nvPr/>
          </p:nvSpPr>
          <p:spPr>
            <a:xfrm flipV="1">
              <a:off x="2608" y="754"/>
              <a:ext cx="0" cy="4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stealth" w="med" len="lg"/>
              <a:tailEnd type="none" w="med" len="lg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27" name="Line 20"/>
            <p:cNvSpPr/>
            <p:nvPr/>
          </p:nvSpPr>
          <p:spPr>
            <a:xfrm flipV="1">
              <a:off x="3334" y="754"/>
              <a:ext cx="0" cy="772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28" name="Text Box 21"/>
            <p:cNvSpPr txBox="1"/>
            <p:nvPr/>
          </p:nvSpPr>
          <p:spPr>
            <a:xfrm>
              <a:off x="2245" y="1620"/>
              <a:ext cx="165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38929" name="Text Box 22"/>
            <p:cNvSpPr txBox="1"/>
            <p:nvPr/>
          </p:nvSpPr>
          <p:spPr>
            <a:xfrm>
              <a:off x="2789" y="1620"/>
              <a:ext cx="146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s</a:t>
              </a:r>
            </a:p>
          </p:txBody>
        </p:sp>
        <p:sp>
          <p:nvSpPr>
            <p:cNvPr id="38930" name="Text Box 23"/>
            <p:cNvSpPr txBox="1"/>
            <p:nvPr/>
          </p:nvSpPr>
          <p:spPr>
            <a:xfrm>
              <a:off x="2381" y="935"/>
              <a:ext cx="165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P</a:t>
              </a:r>
            </a:p>
          </p:txBody>
        </p:sp>
        <p:sp>
          <p:nvSpPr>
            <p:cNvPr id="38931" name="Text Box 24"/>
            <p:cNvSpPr txBox="1"/>
            <p:nvPr/>
          </p:nvSpPr>
          <p:spPr>
            <a:xfrm>
              <a:off x="2839" y="436"/>
              <a:ext cx="209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793" kern="0" baseline="-25000">
                  <a:solidFill>
                    <a:srgbClr val="000000"/>
                  </a:solidFill>
                  <a:cs typeface="+mn-ea"/>
                  <a:sym typeface="+mn-lt"/>
                </a:rPr>
                <a:t>x</a:t>
              </a:r>
              <a:endParaRPr lang="en-US" altLang="zh-CN" sz="1793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932" name="Line 25"/>
            <p:cNvSpPr/>
            <p:nvPr/>
          </p:nvSpPr>
          <p:spPr>
            <a:xfrm>
              <a:off x="2608" y="754"/>
              <a:ext cx="726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933" name="Rectangle 26"/>
            <p:cNvSpPr/>
            <p:nvPr/>
          </p:nvSpPr>
          <p:spPr>
            <a:xfrm>
              <a:off x="2789" y="709"/>
              <a:ext cx="408" cy="91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793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934" name="Text Box 27"/>
            <p:cNvSpPr txBox="1"/>
            <p:nvPr/>
          </p:nvSpPr>
          <p:spPr>
            <a:xfrm>
              <a:off x="2525" y="1249"/>
              <a:ext cx="171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</a:p>
          </p:txBody>
        </p:sp>
        <p:sp>
          <p:nvSpPr>
            <p:cNvPr id="38935" name="Text Box 28"/>
            <p:cNvSpPr txBox="1"/>
            <p:nvPr/>
          </p:nvSpPr>
          <p:spPr>
            <a:xfrm>
              <a:off x="2246" y="1204"/>
              <a:ext cx="171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8936" name="Text Box 29"/>
            <p:cNvSpPr txBox="1"/>
            <p:nvPr/>
          </p:nvSpPr>
          <p:spPr>
            <a:xfrm>
              <a:off x="2835" y="1204"/>
              <a:ext cx="165" cy="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1793" kern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DBB2438E-2F44-43F2-9460-17087D33AB78}"/>
              </a:ext>
            </a:extLst>
          </p:cNvPr>
          <p:cNvSpPr txBox="1"/>
          <p:nvPr/>
        </p:nvSpPr>
        <p:spPr>
          <a:xfrm>
            <a:off x="809171" y="381801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五、滑动变阻器的两种接法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内容占位符 1"/>
          <p:cNvSpPr>
            <a:spLocks noGrp="1"/>
          </p:cNvSpPr>
          <p:nvPr>
            <p:ph idx="4294967295"/>
          </p:nvPr>
        </p:nvSpPr>
        <p:spPr>
          <a:xfrm>
            <a:off x="734155" y="1081304"/>
            <a:ext cx="8208963" cy="622672"/>
          </a:xfrm>
          <a:prstGeom prst="rect">
            <a:avLst/>
          </a:prstGeom>
          <a:noFill/>
          <a:ln w="9525">
            <a:noFill/>
          </a:ln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3. </a:t>
            </a:r>
            <a:r>
              <a:rPr lang="zh-CN" altLang="en-US" sz="2400" b="1" dirty="0">
                <a:cs typeface="+mn-ea"/>
                <a:sym typeface="+mn-lt"/>
              </a:rPr>
              <a:t>限流电路、分压电路的选择原则</a:t>
            </a:r>
          </a:p>
        </p:txBody>
      </p:sp>
      <p:grpSp>
        <p:nvGrpSpPr>
          <p:cNvPr id="20" name="Group 23"/>
          <p:cNvGrpSpPr/>
          <p:nvPr/>
        </p:nvGrpSpPr>
        <p:grpSpPr>
          <a:xfrm>
            <a:off x="2838208" y="4351576"/>
            <a:ext cx="5677384" cy="1431560"/>
            <a:chOff x="295" y="3022"/>
            <a:chExt cx="4733" cy="1179"/>
          </a:xfrm>
        </p:grpSpPr>
        <p:sp>
          <p:nvSpPr>
            <p:cNvPr id="39954" name="Rectangle 24"/>
            <p:cNvSpPr/>
            <p:nvPr/>
          </p:nvSpPr>
          <p:spPr>
            <a:xfrm>
              <a:off x="2135" y="3437"/>
              <a:ext cx="2778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 eaLnBrk="0" hangingPunct="0"/>
              <a:r>
                <a:rPr lang="en-US" altLang="zh-CN" sz="1600" b="1" i="1" kern="0" dirty="0">
                  <a:cs typeface="+mn-ea"/>
                  <a:sym typeface="+mn-lt"/>
                </a:rPr>
                <a:t>R</a:t>
              </a:r>
              <a:r>
                <a:rPr lang="zh-CN" altLang="en-US" sz="1600" b="1" kern="0" dirty="0">
                  <a:cs typeface="+mn-ea"/>
                  <a:sym typeface="+mn-lt"/>
                </a:rPr>
                <a:t>＞</a:t>
              </a:r>
              <a:r>
                <a:rPr lang="en-US" altLang="zh-CN" sz="1600" b="1" kern="0" dirty="0">
                  <a:cs typeface="+mn-ea"/>
                  <a:sym typeface="+mn-lt"/>
                </a:rPr>
                <a:t>10</a:t>
              </a:r>
              <a:r>
                <a:rPr lang="en-US" altLang="zh-CN" sz="1600" b="1" i="1" kern="0" dirty="0">
                  <a:cs typeface="+mn-ea"/>
                  <a:sym typeface="+mn-lt"/>
                </a:rPr>
                <a:t>R</a:t>
              </a:r>
              <a:r>
                <a:rPr lang="en-US" altLang="zh-CN" sz="1600" b="1" i="1" kern="0" baseline="-30000" dirty="0">
                  <a:cs typeface="+mn-ea"/>
                  <a:sym typeface="+mn-lt"/>
                </a:rPr>
                <a:t>x</a:t>
              </a:r>
              <a:r>
                <a:rPr lang="zh-CN" altLang="en-US" sz="1600" b="1" kern="0" dirty="0">
                  <a:cs typeface="+mn-ea"/>
                  <a:sym typeface="+mn-lt"/>
                </a:rPr>
                <a:t>，应选择限流式电路</a:t>
              </a:r>
            </a:p>
          </p:txBody>
        </p:sp>
        <p:sp>
          <p:nvSpPr>
            <p:cNvPr id="39955" name="Rectangle 25"/>
            <p:cNvSpPr/>
            <p:nvPr/>
          </p:nvSpPr>
          <p:spPr>
            <a:xfrm>
              <a:off x="2135" y="3839"/>
              <a:ext cx="2778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 eaLnBrk="0" hangingPunct="0"/>
              <a:r>
                <a:rPr lang="en-US" altLang="zh-CN" sz="1600" b="1" i="1" kern="0" dirty="0">
                  <a:cs typeface="+mn-ea"/>
                  <a:sym typeface="+mn-lt"/>
                </a:rPr>
                <a:t>R</a:t>
              </a:r>
              <a:r>
                <a:rPr lang="zh-CN" altLang="en-US" sz="1600" b="1" kern="0" dirty="0">
                  <a:cs typeface="+mn-ea"/>
                  <a:sym typeface="+mn-lt"/>
                </a:rPr>
                <a:t>＜</a:t>
              </a:r>
              <a:r>
                <a:rPr lang="en-US" altLang="zh-CN" sz="1600" b="1" kern="0" dirty="0">
                  <a:cs typeface="+mn-ea"/>
                  <a:sym typeface="+mn-lt"/>
                </a:rPr>
                <a:t>10</a:t>
              </a:r>
              <a:r>
                <a:rPr lang="en-US" altLang="zh-CN" sz="1600" b="1" i="1" kern="0" dirty="0">
                  <a:cs typeface="+mn-ea"/>
                  <a:sym typeface="+mn-lt"/>
                </a:rPr>
                <a:t>R</a:t>
              </a:r>
              <a:r>
                <a:rPr lang="en-US" altLang="zh-CN" sz="1600" b="1" i="1" kern="0" baseline="-30000" dirty="0">
                  <a:cs typeface="+mn-ea"/>
                  <a:sym typeface="+mn-lt"/>
                </a:rPr>
                <a:t>x</a:t>
              </a:r>
              <a:r>
                <a:rPr lang="zh-CN" altLang="en-US" sz="1600" b="1" kern="0" dirty="0">
                  <a:cs typeface="+mn-ea"/>
                  <a:sym typeface="+mn-lt"/>
                </a:rPr>
                <a:t>，应选择分压式电路</a:t>
              </a:r>
            </a:p>
          </p:txBody>
        </p:sp>
        <p:sp>
          <p:nvSpPr>
            <p:cNvPr id="39956" name="Rectangle 26"/>
            <p:cNvSpPr/>
            <p:nvPr/>
          </p:nvSpPr>
          <p:spPr>
            <a:xfrm>
              <a:off x="385" y="3108"/>
              <a:ext cx="4631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 eaLnBrk="0" hangingPunct="0"/>
              <a:r>
                <a:rPr lang="zh-CN" altLang="en-US" sz="1600" b="1" kern="0" dirty="0">
                  <a:cs typeface="+mn-ea"/>
                  <a:sym typeface="+mn-lt"/>
                </a:rPr>
                <a:t>若实验要求电压从零开始变化，应选择分压式电路</a:t>
              </a:r>
            </a:p>
          </p:txBody>
        </p:sp>
        <p:sp>
          <p:nvSpPr>
            <p:cNvPr id="39957" name="Rectangle 27"/>
            <p:cNvSpPr/>
            <p:nvPr/>
          </p:nvSpPr>
          <p:spPr>
            <a:xfrm>
              <a:off x="377" y="3647"/>
              <a:ext cx="1595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 eaLnBrk="0" hangingPunct="0"/>
              <a:r>
                <a:rPr lang="zh-CN" altLang="en-US" sz="1600" b="1" kern="0" dirty="0">
                  <a:cs typeface="+mn-ea"/>
                  <a:sym typeface="+mn-lt"/>
                </a:rPr>
                <a:t>如无此要求，即</a:t>
              </a:r>
            </a:p>
          </p:txBody>
        </p:sp>
        <p:sp>
          <p:nvSpPr>
            <p:cNvPr id="39958" name="Rectangle 28"/>
            <p:cNvSpPr/>
            <p:nvPr/>
          </p:nvSpPr>
          <p:spPr>
            <a:xfrm>
              <a:off x="295" y="3022"/>
              <a:ext cx="4733" cy="1179"/>
            </a:xfrm>
            <a:prstGeom prst="rect">
              <a:avLst/>
            </a:prstGeom>
            <a:noFill/>
            <a:ln w="254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en-US" sz="12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0CDCC973-31D9-41F7-A0E2-DA60A94D551E}"/>
              </a:ext>
            </a:extLst>
          </p:cNvPr>
          <p:cNvGrpSpPr/>
          <p:nvPr/>
        </p:nvGrpSpPr>
        <p:grpSpPr>
          <a:xfrm>
            <a:off x="2340030" y="1880259"/>
            <a:ext cx="6869788" cy="2172162"/>
            <a:chOff x="2073330" y="1815638"/>
            <a:chExt cx="7829221" cy="3021471"/>
          </a:xfrm>
        </p:grpSpPr>
        <p:sp>
          <p:nvSpPr>
            <p:cNvPr id="39938" name="Rectangle 5"/>
            <p:cNvSpPr/>
            <p:nvPr/>
          </p:nvSpPr>
          <p:spPr>
            <a:xfrm>
              <a:off x="2073330" y="1815638"/>
              <a:ext cx="7829221" cy="302147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anchor="ctr"/>
            <a:lstStyle/>
            <a:p>
              <a:pPr algn="ctr" defTabSz="1219170"/>
              <a:endParaRPr lang="zh-CN" altLang="en-US" sz="1100" kern="0" dirty="0">
                <a:cs typeface="+mn-ea"/>
                <a:sym typeface="+mn-lt"/>
              </a:endParaRPr>
            </a:p>
          </p:txBody>
        </p:sp>
        <p:sp>
          <p:nvSpPr>
            <p:cNvPr id="39939" name="Text Box 6"/>
            <p:cNvSpPr txBox="1"/>
            <p:nvPr/>
          </p:nvSpPr>
          <p:spPr>
            <a:xfrm>
              <a:off x="4850930" y="1914511"/>
              <a:ext cx="1374548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kern="0" dirty="0">
                  <a:cs typeface="+mn-ea"/>
                  <a:sym typeface="+mn-lt"/>
                </a:rPr>
                <a:t>限流式 </a:t>
              </a:r>
            </a:p>
          </p:txBody>
        </p:sp>
        <p:sp>
          <p:nvSpPr>
            <p:cNvPr id="39940" name="Text Box 7"/>
            <p:cNvSpPr txBox="1"/>
            <p:nvPr/>
          </p:nvSpPr>
          <p:spPr>
            <a:xfrm>
              <a:off x="8011757" y="1917677"/>
              <a:ext cx="1374548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b="1" kern="0" dirty="0">
                  <a:cs typeface="+mn-ea"/>
                  <a:sym typeface="+mn-lt"/>
                </a:rPr>
                <a:t>分压式 </a:t>
              </a:r>
            </a:p>
          </p:txBody>
        </p:sp>
        <p:sp>
          <p:nvSpPr>
            <p:cNvPr id="39941" name="Line 8"/>
            <p:cNvSpPr/>
            <p:nvPr/>
          </p:nvSpPr>
          <p:spPr>
            <a:xfrm>
              <a:off x="2073330" y="2534583"/>
              <a:ext cx="7829221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39942" name="Line 9"/>
            <p:cNvSpPr/>
            <p:nvPr/>
          </p:nvSpPr>
          <p:spPr>
            <a:xfrm>
              <a:off x="2073330" y="3540156"/>
              <a:ext cx="7829221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39943" name="Line 10"/>
            <p:cNvSpPr/>
            <p:nvPr/>
          </p:nvSpPr>
          <p:spPr>
            <a:xfrm>
              <a:off x="2073330" y="4257517"/>
              <a:ext cx="7829221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39944" name="Text Box 12"/>
            <p:cNvSpPr txBox="1"/>
            <p:nvPr/>
          </p:nvSpPr>
          <p:spPr>
            <a:xfrm>
              <a:off x="2489812" y="3634279"/>
              <a:ext cx="1467979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kern="0" dirty="0">
                  <a:cs typeface="+mn-ea"/>
                  <a:sym typeface="+mn-lt"/>
                </a:rPr>
                <a:t>变阻器</a:t>
              </a:r>
            </a:p>
          </p:txBody>
        </p:sp>
        <p:sp>
          <p:nvSpPr>
            <p:cNvPr id="39945" name="Text Box 13"/>
            <p:cNvSpPr txBox="1"/>
            <p:nvPr/>
          </p:nvSpPr>
          <p:spPr>
            <a:xfrm>
              <a:off x="2209518" y="4324720"/>
              <a:ext cx="1884460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kern="0" dirty="0">
                  <a:cs typeface="+mn-ea"/>
                  <a:sym typeface="+mn-lt"/>
                </a:rPr>
                <a:t>电能损耗</a:t>
              </a:r>
            </a:p>
          </p:txBody>
        </p:sp>
        <p:sp>
          <p:nvSpPr>
            <p:cNvPr id="39946" name="Line 14"/>
            <p:cNvSpPr/>
            <p:nvPr/>
          </p:nvSpPr>
          <p:spPr>
            <a:xfrm>
              <a:off x="4155739" y="1815638"/>
              <a:ext cx="0" cy="302147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39947" name="Line 15"/>
            <p:cNvSpPr/>
            <p:nvPr/>
          </p:nvSpPr>
          <p:spPr>
            <a:xfrm>
              <a:off x="7101197" y="1815638"/>
              <a:ext cx="0" cy="302147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graphicFrame>
          <p:nvGraphicFramePr>
            <p:cNvPr id="5735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168325"/>
                </p:ext>
              </p:extLst>
            </p:nvPr>
          </p:nvGraphicFramePr>
          <p:xfrm>
            <a:off x="4514103" y="2523656"/>
            <a:ext cx="1926267" cy="983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850900" imgH="431800" progId="Equation.3">
                    <p:embed/>
                  </p:oleObj>
                </mc:Choice>
                <mc:Fallback>
                  <p:oleObj r:id="rId3" imgW="850900" imgH="431800" progId="Equation.3">
                    <p:embed/>
                    <p:pic>
                      <p:nvPicPr>
                        <p:cNvPr id="57357" name="Object 1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514103" y="2523656"/>
                          <a:ext cx="1926267" cy="9837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5759816"/>
                </p:ext>
              </p:extLst>
            </p:nvPr>
          </p:nvGraphicFramePr>
          <p:xfrm>
            <a:off x="8105504" y="2750742"/>
            <a:ext cx="1190219" cy="557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381000" imgH="177165" progId="Equation.3">
                    <p:embed/>
                  </p:oleObj>
                </mc:Choice>
                <mc:Fallback>
                  <p:oleObj r:id="rId5" imgW="381000" imgH="177165" progId="Equation.3">
                    <p:embed/>
                    <p:pic>
                      <p:nvPicPr>
                        <p:cNvPr id="57358" name="Object 1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105504" y="2750742"/>
                          <a:ext cx="1190219" cy="5574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9"/>
            <p:cNvSpPr txBox="1"/>
            <p:nvPr/>
          </p:nvSpPr>
          <p:spPr>
            <a:xfrm>
              <a:off x="4730577" y="3642196"/>
              <a:ext cx="2133083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kern="0" dirty="0">
                  <a:cs typeface="+mn-ea"/>
                  <a:sym typeface="+mn-lt"/>
                </a:rPr>
                <a:t>较大阻值</a:t>
              </a:r>
            </a:p>
          </p:txBody>
        </p:sp>
        <p:sp>
          <p:nvSpPr>
            <p:cNvPr id="18" name="Text Box 21"/>
            <p:cNvSpPr txBox="1"/>
            <p:nvPr/>
          </p:nvSpPr>
          <p:spPr>
            <a:xfrm>
              <a:off x="4716325" y="4346889"/>
              <a:ext cx="1265280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en-US" altLang="zh-CN" sz="1600" kern="0">
                  <a:cs typeface="+mn-ea"/>
                  <a:sym typeface="+mn-lt"/>
                </a:rPr>
                <a:t>  </a:t>
              </a:r>
              <a:r>
                <a:rPr lang="zh-CN" altLang="en-US" sz="1600" kern="0" dirty="0">
                  <a:cs typeface="+mn-ea"/>
                  <a:sym typeface="+mn-lt"/>
                </a:rPr>
                <a:t>较小</a:t>
              </a:r>
            </a:p>
          </p:txBody>
        </p:sp>
        <p:sp>
          <p:nvSpPr>
            <p:cNvPr id="19" name="Text Box 22"/>
            <p:cNvSpPr txBox="1"/>
            <p:nvPr/>
          </p:nvSpPr>
          <p:spPr>
            <a:xfrm>
              <a:off x="8333223" y="4361141"/>
              <a:ext cx="1277949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kern="0" dirty="0">
                  <a:cs typeface="+mn-ea"/>
                  <a:sym typeface="+mn-lt"/>
                </a:rPr>
                <a:t>较大</a:t>
              </a:r>
            </a:p>
          </p:txBody>
        </p:sp>
        <p:sp>
          <p:nvSpPr>
            <p:cNvPr id="39959" name="Text Box 11"/>
            <p:cNvSpPr txBox="1"/>
            <p:nvPr/>
          </p:nvSpPr>
          <p:spPr>
            <a:xfrm>
              <a:off x="2177846" y="2785480"/>
              <a:ext cx="1884460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kern="0" dirty="0">
                  <a:cs typeface="+mn-ea"/>
                  <a:sym typeface="+mn-lt"/>
                </a:rPr>
                <a:t>可调范围</a:t>
              </a:r>
            </a:p>
          </p:txBody>
        </p:sp>
        <p:sp>
          <p:nvSpPr>
            <p:cNvPr id="32" name="Text Box 20"/>
            <p:cNvSpPr txBox="1"/>
            <p:nvPr/>
          </p:nvSpPr>
          <p:spPr>
            <a:xfrm>
              <a:off x="7886654" y="3708707"/>
              <a:ext cx="1724519" cy="33855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 defTabSz="1219170"/>
              <a:r>
                <a:rPr lang="zh-CN" altLang="en-US" sz="1600" kern="0" dirty="0">
                  <a:cs typeface="+mn-ea"/>
                  <a:sym typeface="+mn-lt"/>
                </a:rPr>
                <a:t>较小阻值</a:t>
              </a:r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76F70FCE-FD0D-4D50-B4BA-678E2D4E3F7D}"/>
              </a:ext>
            </a:extLst>
          </p:cNvPr>
          <p:cNvSpPr txBox="1"/>
          <p:nvPr/>
        </p:nvSpPr>
        <p:spPr>
          <a:xfrm>
            <a:off x="809171" y="381801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五、滑动变阻器的两种接法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7" name="文本框 663556"/>
          <p:cNvSpPr txBox="1"/>
          <p:nvPr/>
        </p:nvSpPr>
        <p:spPr>
          <a:xfrm>
            <a:off x="660400" y="4739656"/>
            <a:ext cx="10858500" cy="1140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如图是我们做实验时常用的电流表。当我们测量同一电流时，不同的量程对应的指针偏角一样吗？</a:t>
            </a:r>
          </a:p>
        </p:txBody>
      </p:sp>
      <p:pic>
        <p:nvPicPr>
          <p:cNvPr id="7170" name="图片 6635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514" y="1540856"/>
            <a:ext cx="2882272" cy="278052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B298430-5A9B-4D14-8D06-5D6370C0FB25}"/>
              </a:ext>
            </a:extLst>
          </p:cNvPr>
          <p:cNvSpPr txBox="1"/>
          <p:nvPr/>
        </p:nvSpPr>
        <p:spPr>
          <a:xfrm>
            <a:off x="8091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课堂导入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2062" name="表格 682061"/>
          <p:cNvGraphicFramePr/>
          <p:nvPr>
            <p:extLst>
              <p:ext uri="{D42A27DB-BD31-4B8C-83A1-F6EECF244321}">
                <p14:modId xmlns:p14="http://schemas.microsoft.com/office/powerpoint/2010/main" val="1071375851"/>
              </p:ext>
            </p:extLst>
          </p:nvPr>
        </p:nvGraphicFramePr>
        <p:xfrm>
          <a:off x="961139" y="1233901"/>
          <a:ext cx="10272917" cy="5291667"/>
        </p:xfrm>
        <a:graphic>
          <a:graphicData uri="http://schemas.openxmlformats.org/drawingml/2006/table">
            <a:tbl>
              <a:tblPr/>
              <a:tblGrid>
                <a:gridCol w="209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56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　     电路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lvl="0" indent="0" algn="just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内容　　　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串联电路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并联电路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527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电路图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zh-CN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zh-CN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093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电流关系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电路各处电流</a:t>
                      </a: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</a:t>
                      </a:r>
                      <a:endParaRPr lang="en-US" altLang="zh-CN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总电流等于各支路电流之</a:t>
                      </a: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___</a:t>
                      </a:r>
                      <a:endParaRPr lang="en-US" altLang="zh-CN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46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电压关系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总电压等于各部分电路电压之</a:t>
                      </a: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20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总电压</a:t>
                      </a: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各支路电压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6887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电阻关系</a:t>
                      </a: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总电阻</a:t>
                      </a: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各部分电路电阻之和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09" marR="68409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总电阻的倒数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</a:t>
                      </a: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各支路电阻的倒数之和</a:t>
                      </a: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409" marR="68409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2013" name="Object 7"/>
          <p:cNvGraphicFramePr/>
          <p:nvPr/>
        </p:nvGraphicFramePr>
        <p:xfrm>
          <a:off x="6816530" y="5815456"/>
          <a:ext cx="1995311" cy="84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956945" imgH="404495" progId="Word.Document.8">
                  <p:embed/>
                </p:oleObj>
              </mc:Choice>
              <mc:Fallback>
                <p:oleObj r:id="rId3" imgW="956945" imgH="404495" progId="Word.Document.8">
                  <p:embed/>
                  <p:pic>
                    <p:nvPicPr>
                      <p:cNvPr id="682013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6530" y="5815456"/>
                        <a:ext cx="1995311" cy="8440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5053" y="3076576"/>
            <a:ext cx="855133" cy="4297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1219170"/>
            <a:r>
              <a:rPr lang="zh-CN" altLang="en-US" sz="2193" b="1" kern="0" dirty="0">
                <a:solidFill>
                  <a:srgbClr val="E640E4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42225" y="3058178"/>
            <a:ext cx="498827" cy="4297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1219170"/>
            <a:r>
              <a:rPr lang="zh-CN" altLang="en-US" sz="2193" b="1" kern="0" dirty="0">
                <a:solidFill>
                  <a:srgbClr val="E640E4"/>
                </a:solidFill>
                <a:cs typeface="+mn-ea"/>
                <a:sym typeface="+mn-lt"/>
              </a:rPr>
              <a:t>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3656" y="4305479"/>
            <a:ext cx="498828" cy="4297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1219170"/>
            <a:r>
              <a:rPr lang="zh-CN" altLang="en-US" sz="2193" b="1" kern="0" dirty="0">
                <a:solidFill>
                  <a:srgbClr val="E640E4"/>
                </a:solidFill>
                <a:cs typeface="+mn-ea"/>
                <a:sym typeface="+mn-lt"/>
              </a:rPr>
              <a:t>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35912" y="4155733"/>
            <a:ext cx="929640" cy="4297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170"/>
            <a:r>
              <a:rPr lang="zh-CN" altLang="en-US" sz="2193" b="1" kern="0" dirty="0">
                <a:solidFill>
                  <a:srgbClr val="E640E4"/>
                </a:solidFill>
                <a:cs typeface="+mn-ea"/>
                <a:sym typeface="+mn-lt"/>
              </a:rPr>
              <a:t>等于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0521" y="5261695"/>
            <a:ext cx="855133" cy="4297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1219170"/>
            <a:r>
              <a:rPr lang="zh-CN" altLang="en-US" sz="2193" b="1" kern="0" dirty="0">
                <a:solidFill>
                  <a:srgbClr val="E640E4"/>
                </a:solidFill>
                <a:cs typeface="+mn-ea"/>
                <a:sym typeface="+mn-lt"/>
              </a:rPr>
              <a:t>等于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69359" y="5313932"/>
            <a:ext cx="921173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170"/>
            <a:r>
              <a:rPr lang="zh-CN" altLang="en-US" sz="2000" b="1" kern="0" dirty="0">
                <a:solidFill>
                  <a:srgbClr val="E640E4"/>
                </a:solidFill>
                <a:cs typeface="+mn-ea"/>
                <a:sym typeface="+mn-lt"/>
              </a:rPr>
              <a:t>等于</a:t>
            </a:r>
          </a:p>
        </p:txBody>
      </p:sp>
      <p:grpSp>
        <p:nvGrpSpPr>
          <p:cNvPr id="40995" name="Group 7"/>
          <p:cNvGrpSpPr/>
          <p:nvPr/>
        </p:nvGrpSpPr>
        <p:grpSpPr>
          <a:xfrm>
            <a:off x="3449265" y="2459894"/>
            <a:ext cx="2478303" cy="90264"/>
            <a:chOff x="0" y="1389"/>
            <a:chExt cx="3152" cy="91"/>
          </a:xfrm>
        </p:grpSpPr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0" y="1434"/>
              <a:ext cx="3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1219170">
                <a:defRPr/>
              </a:pPr>
              <a:endParaRPr lang="zh-CN" altLang="en-US" sz="1047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95" y="1389"/>
              <a:ext cx="724" cy="91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047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1222" y="1389"/>
              <a:ext cx="724" cy="91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047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2155" y="1389"/>
              <a:ext cx="724" cy="91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1219170">
                <a:defRPr/>
              </a:pPr>
              <a:endParaRPr lang="zh-CN" altLang="en-US" sz="1047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000" name="Text Box 12"/>
          <p:cNvSpPr txBox="1"/>
          <p:nvPr/>
        </p:nvSpPr>
        <p:spPr>
          <a:xfrm>
            <a:off x="4484926" y="2100421"/>
            <a:ext cx="430733" cy="337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1593" i="1" kern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1593" kern="0" baseline="-25000">
                <a:solidFill>
                  <a:srgbClr val="00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41001" name="Text Box 13"/>
          <p:cNvSpPr txBox="1"/>
          <p:nvPr/>
        </p:nvSpPr>
        <p:spPr>
          <a:xfrm>
            <a:off x="3724807" y="2100421"/>
            <a:ext cx="432317" cy="337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1593" i="1" kern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1593" kern="0" baseline="-25000">
                <a:solidFill>
                  <a:srgbClr val="000000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41002" name="Text Box 14"/>
          <p:cNvSpPr txBox="1"/>
          <p:nvPr/>
        </p:nvSpPr>
        <p:spPr>
          <a:xfrm>
            <a:off x="5210206" y="2100421"/>
            <a:ext cx="397479" cy="50090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1593" i="1" kern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1593" kern="0" baseline="-25000">
                <a:solidFill>
                  <a:srgbClr val="000000"/>
                </a:solidFill>
                <a:cs typeface="+mn-ea"/>
                <a:sym typeface="+mn-lt"/>
              </a:rPr>
              <a:t>3</a:t>
            </a:r>
          </a:p>
        </p:txBody>
      </p:sp>
      <p:grpSp>
        <p:nvGrpSpPr>
          <p:cNvPr id="41003" name="组合 49"/>
          <p:cNvGrpSpPr/>
          <p:nvPr/>
        </p:nvGrpSpPr>
        <p:grpSpPr>
          <a:xfrm>
            <a:off x="8100732" y="1863698"/>
            <a:ext cx="1360295" cy="1072083"/>
            <a:chOff x="6000732" y="1733340"/>
            <a:chExt cx="1487186" cy="1124156"/>
          </a:xfrm>
        </p:grpSpPr>
        <p:grpSp>
          <p:nvGrpSpPr>
            <p:cNvPr id="41004" name="Group 19"/>
            <p:cNvGrpSpPr/>
            <p:nvPr/>
          </p:nvGrpSpPr>
          <p:grpSpPr>
            <a:xfrm>
              <a:off x="6000732" y="2071678"/>
              <a:ext cx="1487186" cy="785818"/>
              <a:chOff x="274" y="2388"/>
              <a:chExt cx="1973" cy="868"/>
            </a:xfrm>
          </p:grpSpPr>
          <p:sp>
            <p:nvSpPr>
              <p:cNvPr id="41005" name="Rectangle 20"/>
              <p:cNvSpPr/>
              <p:nvPr/>
            </p:nvSpPr>
            <p:spPr>
              <a:xfrm>
                <a:off x="542" y="2430"/>
                <a:ext cx="1452" cy="771"/>
              </a:xfrm>
              <a:prstGeom prst="rect">
                <a:avLst/>
              </a:prstGeom>
              <a:noFill/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006" name="Line 21"/>
              <p:cNvSpPr/>
              <p:nvPr/>
            </p:nvSpPr>
            <p:spPr>
              <a:xfrm>
                <a:off x="274" y="2841"/>
                <a:ext cx="1973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007" name="Rectangle 22"/>
              <p:cNvSpPr/>
              <p:nvPr/>
            </p:nvSpPr>
            <p:spPr>
              <a:xfrm>
                <a:off x="957" y="2388"/>
                <a:ext cx="635" cy="113"/>
              </a:xfrm>
              <a:prstGeom prst="rect">
                <a:avLst/>
              </a:prstGeom>
              <a:solidFill>
                <a:schemeClr val="accent1"/>
              </a:solidFill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008" name="Rectangle 23"/>
              <p:cNvSpPr/>
              <p:nvPr/>
            </p:nvSpPr>
            <p:spPr>
              <a:xfrm>
                <a:off x="957" y="2770"/>
                <a:ext cx="635" cy="113"/>
              </a:xfrm>
              <a:prstGeom prst="rect">
                <a:avLst/>
              </a:prstGeom>
              <a:solidFill>
                <a:schemeClr val="accent1"/>
              </a:solidFill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009" name="Rectangle 24"/>
              <p:cNvSpPr/>
              <p:nvPr/>
            </p:nvSpPr>
            <p:spPr>
              <a:xfrm>
                <a:off x="957" y="3143"/>
                <a:ext cx="635" cy="113"/>
              </a:xfrm>
              <a:prstGeom prst="rect">
                <a:avLst/>
              </a:prstGeom>
              <a:solidFill>
                <a:schemeClr val="accent1"/>
              </a:solidFill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010" name="Oval 25"/>
              <p:cNvSpPr/>
              <p:nvPr/>
            </p:nvSpPr>
            <p:spPr>
              <a:xfrm>
                <a:off x="322" y="2816"/>
                <a:ext cx="45" cy="46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011" name="Oval 29"/>
              <p:cNvSpPr/>
              <p:nvPr/>
            </p:nvSpPr>
            <p:spPr>
              <a:xfrm>
                <a:off x="1797" y="2816"/>
                <a:ext cx="45" cy="46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012" name="Oval 36"/>
              <p:cNvSpPr/>
              <p:nvPr/>
            </p:nvSpPr>
            <p:spPr>
              <a:xfrm>
                <a:off x="717" y="2812"/>
                <a:ext cx="45" cy="46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1219170"/>
                <a:endParaRPr lang="zh-CN" altLang="en-US" sz="1793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1013" name="Text Box 13"/>
            <p:cNvSpPr txBox="1"/>
            <p:nvPr/>
          </p:nvSpPr>
          <p:spPr>
            <a:xfrm>
              <a:off x="6572061" y="1733340"/>
              <a:ext cx="474377" cy="3538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593" kern="0" baseline="-2500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41014" name="Text Box 12"/>
            <p:cNvSpPr txBox="1"/>
            <p:nvPr/>
          </p:nvSpPr>
          <p:spPr>
            <a:xfrm>
              <a:off x="6572061" y="2090346"/>
              <a:ext cx="472643" cy="3538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593" kern="0" baseline="-25000">
                  <a:solidFill>
                    <a:srgbClr val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41015" name="Text Box 12"/>
            <p:cNvSpPr txBox="1"/>
            <p:nvPr/>
          </p:nvSpPr>
          <p:spPr>
            <a:xfrm>
              <a:off x="6599762" y="2447353"/>
              <a:ext cx="472643" cy="3538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i="1" kern="0">
                  <a:solidFill>
                    <a:srgbClr val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1593" kern="0" baseline="-25000">
                  <a:solidFill>
                    <a:srgbClr val="000000"/>
                  </a:solidFill>
                  <a:cs typeface="+mn-ea"/>
                  <a:sym typeface="+mn-lt"/>
                </a:rPr>
                <a:t>3</a:t>
              </a:r>
            </a:p>
          </p:txBody>
        </p:sp>
      </p:grpSp>
      <p:sp>
        <p:nvSpPr>
          <p:cNvPr id="51" name="矩形 50"/>
          <p:cNvSpPr/>
          <p:nvPr/>
        </p:nvSpPr>
        <p:spPr>
          <a:xfrm>
            <a:off x="3763070" y="3487976"/>
            <a:ext cx="1813317" cy="460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defRPr/>
            </a:pP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endParaRPr lang="zh-CN" altLang="en-US" sz="2393" kern="1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917990" y="3471699"/>
            <a:ext cx="1813317" cy="460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defRPr/>
            </a:pP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＋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＋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I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endParaRPr lang="zh-CN" altLang="en-US" sz="2393" kern="1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485085" y="4700616"/>
            <a:ext cx="2358339" cy="460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defRPr/>
            </a:pP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＋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＋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endParaRPr lang="zh-CN" altLang="en-US" sz="2393" kern="1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113969" y="4585531"/>
            <a:ext cx="2528256" cy="460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defRPr/>
            </a:pP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 ＝ 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U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endParaRPr lang="zh-CN" altLang="en-US" sz="2393" kern="1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559705" y="6040325"/>
            <a:ext cx="2358338" cy="460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defRPr/>
            </a:pP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＝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＋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393" b="1" kern="100" dirty="0">
                <a:solidFill>
                  <a:srgbClr val="000000"/>
                </a:solidFill>
                <a:cs typeface="+mn-ea"/>
                <a:sym typeface="+mn-lt"/>
              </a:rPr>
              <a:t>＋</a:t>
            </a:r>
            <a:r>
              <a:rPr lang="en-US" sz="2393" b="1" i="1" kern="10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sz="2393" b="1" kern="100" baseline="-25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endParaRPr lang="zh-CN" altLang="en-US" sz="2393" kern="1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81652680-645F-47D1-A96B-1ADA8A822B65}"/>
              </a:ext>
            </a:extLst>
          </p:cNvPr>
          <p:cNvSpPr txBox="1"/>
          <p:nvPr/>
        </p:nvSpPr>
        <p:spPr>
          <a:xfrm>
            <a:off x="809171" y="38180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51" grpId="0"/>
      <p:bldP spid="52" grpId="0"/>
      <p:bldP spid="53" grpId="0"/>
      <p:bldP spid="54" grpId="0"/>
      <p:bldP spid="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1D673D0C-1835-419D-89C5-5F64CC70B9A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1" r="16711"/>
          <a:stretch>
            <a:fillRect/>
          </a:stretch>
        </p:blipFill>
        <p:spPr/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252C030-BB5E-4ECE-8546-5AEFF129F728}"/>
              </a:ext>
            </a:extLst>
          </p:cNvPr>
          <p:cNvSpPr/>
          <p:nvPr/>
        </p:nvSpPr>
        <p:spPr>
          <a:xfrm rot="16200000">
            <a:off x="7630886" y="2296886"/>
            <a:ext cx="6857999" cy="2264229"/>
          </a:xfrm>
          <a:prstGeom prst="triangl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  <a:effectLst>
            <a:outerShdw blurRad="406400" sx="102000" sy="102000" algn="ctr" rotWithShape="0">
              <a:prstClr val="black">
                <a:alpha val="7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46F96D07-E7D7-4597-8B6B-3B9B22E899E5}"/>
              </a:ext>
            </a:extLst>
          </p:cNvPr>
          <p:cNvGrpSpPr/>
          <p:nvPr/>
        </p:nvGrpSpPr>
        <p:grpSpPr>
          <a:xfrm>
            <a:off x="548027" y="3443514"/>
            <a:ext cx="5032837" cy="1743365"/>
            <a:chOff x="-4766137" y="1956424"/>
            <a:chExt cx="5032837" cy="174336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BE4FE66F-C765-4963-876D-F23A5BC26AC2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B32B86AF-7C41-41C6-8775-2C4588D82339}"/>
                </a:ext>
              </a:extLst>
            </p:cNvPr>
            <p:cNvGrpSpPr/>
            <p:nvPr/>
          </p:nvGrpSpPr>
          <p:grpSpPr>
            <a:xfrm>
              <a:off x="-4714868" y="1956424"/>
              <a:ext cx="4981568" cy="1172215"/>
              <a:chOff x="-4714868" y="1956424"/>
              <a:chExt cx="4981568" cy="1172215"/>
            </a:xfrm>
          </p:grpSpPr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573527D5-0CF0-4173-B02D-E042DB2F683A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0F8D522C-E96E-44BF-9C84-D292E3002F4F}"/>
                  </a:ext>
                </a:extLst>
              </p:cNvPr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本占位符 19">
                <a:extLst>
                  <a:ext uri="{FF2B5EF4-FFF2-40B4-BE49-F238E27FC236}">
                    <a16:creationId xmlns:a16="http://schemas.microsoft.com/office/drawing/2014/main" id="{1B90881D-59AF-40AD-8261-1FD4D53E2E82}"/>
                  </a:ext>
                </a:extLst>
              </p:cNvPr>
              <p:cNvSpPr txBox="1"/>
              <p:nvPr/>
            </p:nvSpPr>
            <p:spPr>
              <a:xfrm>
                <a:off x="-4708756" y="1956424"/>
                <a:ext cx="4814735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3DA576"/>
                    </a:solidFill>
                    <a:cs typeface="+mn-ea"/>
                    <a:sym typeface="+mn-lt"/>
                  </a:rPr>
                  <a:t>感谢各位的聆听</a:t>
                </a:r>
              </a:p>
            </p:txBody>
          </p:sp>
        </p:grpSp>
      </p:grpSp>
      <p:sp>
        <p:nvSpPr>
          <p:cNvPr id="26" name="文本占位符 20">
            <a:extLst>
              <a:ext uri="{FF2B5EF4-FFF2-40B4-BE49-F238E27FC236}">
                <a16:creationId xmlns:a16="http://schemas.microsoft.com/office/drawing/2014/main" id="{DBE73677-039D-4D28-9E04-D5219DB8234A}"/>
              </a:ext>
            </a:extLst>
          </p:cNvPr>
          <p:cNvSpPr txBox="1"/>
          <p:nvPr/>
        </p:nvSpPr>
        <p:spPr>
          <a:xfrm>
            <a:off x="629776" y="2760406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第二章  恒定电流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F7926AB-6D98-4C5C-ABCD-AFBD5E620A0D}"/>
              </a:ext>
            </a:extLst>
          </p:cNvPr>
          <p:cNvSpPr/>
          <p:nvPr/>
        </p:nvSpPr>
        <p:spPr>
          <a:xfrm>
            <a:off x="-1619997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cs typeface="+mn-ea"/>
                <a:sym typeface="+mn-lt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875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65601" descr="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301" y="3127026"/>
            <a:ext cx="1900296" cy="161525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8" name="图片 665602" descr="wla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4917" y="5274361"/>
            <a:ext cx="1257363" cy="91214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665603" descr="wla2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2597" y="5261691"/>
            <a:ext cx="1257363" cy="91214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图片 665604" descr="2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1047" y="3488081"/>
            <a:ext cx="1537657" cy="15392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文本框 665605"/>
          <p:cNvSpPr txBox="1"/>
          <p:nvPr/>
        </p:nvSpPr>
        <p:spPr>
          <a:xfrm>
            <a:off x="741124" y="1352082"/>
            <a:ext cx="706118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400" b="1" kern="0">
                <a:cs typeface="+mn-ea"/>
                <a:sym typeface="+mn-lt"/>
              </a:rPr>
              <a:t>(</a:t>
            </a:r>
            <a:r>
              <a:rPr lang="zh-CN" altLang="en-US" sz="2400" b="1" kern="0" dirty="0">
                <a:cs typeface="+mn-ea"/>
                <a:sym typeface="+mn-lt"/>
              </a:rPr>
              <a:t>一）电路结构：</a:t>
            </a:r>
            <a:r>
              <a:rPr lang="en-US" altLang="zh-CN" sz="2400" b="1" kern="0">
                <a:cs typeface="+mn-ea"/>
                <a:sym typeface="+mn-lt"/>
              </a:rPr>
              <a:t>1.</a:t>
            </a:r>
            <a:r>
              <a:rPr lang="zh-CN" altLang="en-US" sz="2400" b="1" kern="0" dirty="0">
                <a:cs typeface="+mn-ea"/>
                <a:sym typeface="+mn-lt"/>
              </a:rPr>
              <a:t>串联电路的构成</a:t>
            </a:r>
          </a:p>
        </p:txBody>
      </p:sp>
      <p:sp>
        <p:nvSpPr>
          <p:cNvPr id="665607" name="圆角矩形标注 665606"/>
          <p:cNvSpPr/>
          <p:nvPr/>
        </p:nvSpPr>
        <p:spPr>
          <a:xfrm>
            <a:off x="6788090" y="2235470"/>
            <a:ext cx="4222810" cy="3038891"/>
          </a:xfrm>
          <a:prstGeom prst="wedgeRoundRectCallout">
            <a:avLst>
              <a:gd name="adj1" fmla="val -77400"/>
              <a:gd name="adj2" fmla="val 22003"/>
              <a:gd name="adj3" fmla="val 16667"/>
            </a:avLst>
          </a:prstGeom>
          <a:solidFill>
            <a:schemeClr val="accent2"/>
          </a:solidFill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defTabSz="1219170"/>
            <a:endParaRPr lang="zh-CN" altLang="en-US" sz="2393" kern="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65608" name="文本框 665607"/>
          <p:cNvSpPr txBox="1"/>
          <p:nvPr/>
        </p:nvSpPr>
        <p:spPr>
          <a:xfrm>
            <a:off x="7041462" y="2830023"/>
            <a:ext cx="3711782" cy="1912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1219170">
              <a:lnSpc>
                <a:spcPct val="120000"/>
              </a:lnSpc>
            </a:pPr>
            <a:r>
              <a:rPr lang="zh-CN" altLang="en-US" sz="2000" b="1" kern="0" dirty="0">
                <a:solidFill>
                  <a:schemeClr val="bg1"/>
                </a:solidFill>
                <a:cs typeface="+mn-ea"/>
                <a:sym typeface="+mn-lt"/>
              </a:rPr>
              <a:t>如图，把两只灯泡顺次连接在电路里，一只灯泡亮时另一只灯泡也亮。像这样把元件逐个顺次连接起来，所形成的电路称为串联电路。</a:t>
            </a:r>
          </a:p>
        </p:txBody>
      </p:sp>
      <p:sp>
        <p:nvSpPr>
          <p:cNvPr id="665616" name="任意多边形 665615"/>
          <p:cNvSpPr/>
          <p:nvPr/>
        </p:nvSpPr>
        <p:spPr>
          <a:xfrm>
            <a:off x="3050840" y="3242628"/>
            <a:ext cx="1710267" cy="1018241"/>
          </a:xfrm>
          <a:custGeom>
            <a:avLst/>
            <a:gdLst/>
            <a:ahLst/>
            <a:cxnLst/>
            <a:rect l="0" t="0" r="0" b="0"/>
            <a:pathLst>
              <a:path w="1056" h="1032">
                <a:moveTo>
                  <a:pt x="0" y="168"/>
                </a:moveTo>
                <a:cubicBezTo>
                  <a:pt x="4" y="96"/>
                  <a:pt x="8" y="24"/>
                  <a:pt x="96" y="24"/>
                </a:cubicBezTo>
                <a:cubicBezTo>
                  <a:pt x="184" y="24"/>
                  <a:pt x="368" y="0"/>
                  <a:pt x="528" y="168"/>
                </a:cubicBezTo>
                <a:cubicBezTo>
                  <a:pt x="688" y="336"/>
                  <a:pt x="872" y="684"/>
                  <a:pt x="1056" y="10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239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65617" name="任意多边形 665616"/>
          <p:cNvSpPr/>
          <p:nvPr/>
        </p:nvSpPr>
        <p:spPr>
          <a:xfrm>
            <a:off x="4457059" y="4134183"/>
            <a:ext cx="1672261" cy="1608917"/>
          </a:xfrm>
          <a:custGeom>
            <a:avLst/>
            <a:gdLst/>
            <a:ahLst/>
            <a:cxnLst/>
            <a:rect l="0" t="0" r="0" b="0"/>
            <a:pathLst>
              <a:path w="1056" h="1016">
                <a:moveTo>
                  <a:pt x="624" y="104"/>
                </a:moveTo>
                <a:cubicBezTo>
                  <a:pt x="628" y="60"/>
                  <a:pt x="632" y="16"/>
                  <a:pt x="672" y="8"/>
                </a:cubicBezTo>
                <a:cubicBezTo>
                  <a:pt x="712" y="0"/>
                  <a:pt x="824" y="16"/>
                  <a:pt x="864" y="56"/>
                </a:cubicBezTo>
                <a:cubicBezTo>
                  <a:pt x="904" y="96"/>
                  <a:pt x="1056" y="88"/>
                  <a:pt x="912" y="248"/>
                </a:cubicBezTo>
                <a:cubicBezTo>
                  <a:pt x="768" y="408"/>
                  <a:pt x="384" y="712"/>
                  <a:pt x="0" y="101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239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65618" name="任意多边形 665617"/>
          <p:cNvSpPr/>
          <p:nvPr/>
        </p:nvSpPr>
        <p:spPr>
          <a:xfrm>
            <a:off x="2404739" y="5692426"/>
            <a:ext cx="1368213" cy="253373"/>
          </a:xfrm>
          <a:custGeom>
            <a:avLst/>
            <a:gdLst/>
            <a:ahLst/>
            <a:cxnLst/>
            <a:rect l="0" t="0" r="0" b="0"/>
            <a:pathLst>
              <a:path w="864" h="160">
                <a:moveTo>
                  <a:pt x="864" y="96"/>
                </a:moveTo>
                <a:cubicBezTo>
                  <a:pt x="648" y="128"/>
                  <a:pt x="432" y="160"/>
                  <a:pt x="288" y="144"/>
                </a:cubicBezTo>
                <a:cubicBezTo>
                  <a:pt x="144" y="128"/>
                  <a:pt x="48" y="24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239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65619" name="任意多边形 665618"/>
          <p:cNvSpPr/>
          <p:nvPr/>
        </p:nvSpPr>
        <p:spPr>
          <a:xfrm>
            <a:off x="1378579" y="3469079"/>
            <a:ext cx="923228" cy="2261352"/>
          </a:xfrm>
          <a:custGeom>
            <a:avLst/>
            <a:gdLst/>
            <a:ahLst/>
            <a:cxnLst/>
            <a:rect l="0" t="0" r="0" b="0"/>
            <a:pathLst>
              <a:path w="608" h="1680">
                <a:moveTo>
                  <a:pt x="608" y="96"/>
                </a:moveTo>
                <a:cubicBezTo>
                  <a:pt x="544" y="48"/>
                  <a:pt x="480" y="0"/>
                  <a:pt x="416" y="0"/>
                </a:cubicBezTo>
                <a:cubicBezTo>
                  <a:pt x="352" y="0"/>
                  <a:pt x="280" y="32"/>
                  <a:pt x="224" y="96"/>
                </a:cubicBezTo>
                <a:cubicBezTo>
                  <a:pt x="168" y="160"/>
                  <a:pt x="112" y="256"/>
                  <a:pt x="80" y="384"/>
                </a:cubicBezTo>
                <a:cubicBezTo>
                  <a:pt x="48" y="512"/>
                  <a:pt x="40" y="728"/>
                  <a:pt x="32" y="864"/>
                </a:cubicBezTo>
                <a:cubicBezTo>
                  <a:pt x="24" y="1000"/>
                  <a:pt x="0" y="1064"/>
                  <a:pt x="32" y="1200"/>
                </a:cubicBezTo>
                <a:cubicBezTo>
                  <a:pt x="64" y="1336"/>
                  <a:pt x="144" y="1508"/>
                  <a:pt x="224" y="168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239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pic>
        <p:nvPicPr>
          <p:cNvPr id="665620" name="图片 665619" descr="未命名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4596" y="2260808"/>
            <a:ext cx="2584403" cy="177360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621" name="椭圆 665620"/>
          <p:cNvSpPr/>
          <p:nvPr/>
        </p:nvSpPr>
        <p:spPr>
          <a:xfrm>
            <a:off x="6012134" y="2037521"/>
            <a:ext cx="88680" cy="8868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 defTabSz="1219170"/>
            <a:endParaRPr lang="zh-CN" altLang="en-US" sz="2393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ABE902F-0290-449C-8001-52A0A545E202}"/>
              </a:ext>
            </a:extLst>
          </p:cNvPr>
          <p:cNvSpPr txBox="1"/>
          <p:nvPr/>
        </p:nvSpPr>
        <p:spPr>
          <a:xfrm>
            <a:off x="809171" y="38180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探究一：串并联电路的电流特点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7" grpId="0" bldLvl="0" animBg="1"/>
      <p:bldP spid="6656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666625"/>
          <p:cNvSpPr txBox="1"/>
          <p:nvPr/>
        </p:nvSpPr>
        <p:spPr>
          <a:xfrm>
            <a:off x="3115702" y="56113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endParaRPr lang="zh-CN" altLang="en-US" sz="133" kern="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0242" name="图片 666626" descr="wla2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996" y="4803938"/>
            <a:ext cx="1189269" cy="8187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图片 666627" descr="wla2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984" y="3891796"/>
            <a:ext cx="1187685" cy="8171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图片 666628" descr="2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91" y="2974904"/>
            <a:ext cx="1452144" cy="13808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6630" name="任意多边形 666629"/>
          <p:cNvSpPr/>
          <p:nvPr/>
        </p:nvSpPr>
        <p:spPr>
          <a:xfrm>
            <a:off x="2108950" y="3807867"/>
            <a:ext cx="2052320" cy="532083"/>
          </a:xfrm>
          <a:custGeom>
            <a:avLst/>
            <a:gdLst/>
            <a:ahLst/>
            <a:cxnLst/>
            <a:rect l="0" t="0" r="0" b="0"/>
            <a:pathLst>
              <a:path w="400" h="480">
                <a:moveTo>
                  <a:pt x="384" y="0"/>
                </a:moveTo>
                <a:cubicBezTo>
                  <a:pt x="392" y="104"/>
                  <a:pt x="400" y="208"/>
                  <a:pt x="336" y="288"/>
                </a:cubicBezTo>
                <a:cubicBezTo>
                  <a:pt x="272" y="368"/>
                  <a:pt x="136" y="424"/>
                  <a:pt x="0" y="4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66631" name="任意多边形 666630"/>
          <p:cNvSpPr/>
          <p:nvPr/>
        </p:nvSpPr>
        <p:spPr>
          <a:xfrm>
            <a:off x="1256983" y="4398542"/>
            <a:ext cx="351555" cy="836131"/>
          </a:xfrm>
          <a:custGeom>
            <a:avLst/>
            <a:gdLst/>
            <a:ahLst/>
            <a:cxnLst/>
            <a:rect l="0" t="0" r="0" b="0"/>
            <a:pathLst>
              <a:path w="256" h="672">
                <a:moveTo>
                  <a:pt x="160" y="0"/>
                </a:moveTo>
                <a:cubicBezTo>
                  <a:pt x="80" y="136"/>
                  <a:pt x="0" y="272"/>
                  <a:pt x="16" y="384"/>
                </a:cubicBezTo>
                <a:cubicBezTo>
                  <a:pt x="32" y="496"/>
                  <a:pt x="144" y="584"/>
                  <a:pt x="256" y="67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66632" name="任意多边形 666631"/>
          <p:cNvSpPr/>
          <p:nvPr/>
        </p:nvSpPr>
        <p:spPr>
          <a:xfrm>
            <a:off x="2118452" y="4360535"/>
            <a:ext cx="801292" cy="885221"/>
          </a:xfrm>
          <a:custGeom>
            <a:avLst/>
            <a:gdLst/>
            <a:ahLst/>
            <a:cxnLst/>
            <a:rect l="0" t="0" r="0" b="0"/>
            <a:pathLst>
              <a:path w="584" h="672">
                <a:moveTo>
                  <a:pt x="48" y="0"/>
                </a:moveTo>
                <a:cubicBezTo>
                  <a:pt x="316" y="160"/>
                  <a:pt x="584" y="320"/>
                  <a:pt x="576" y="432"/>
                </a:cubicBezTo>
                <a:cubicBezTo>
                  <a:pt x="568" y="544"/>
                  <a:pt x="284" y="608"/>
                  <a:pt x="0" y="67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0248" name="文本框 666632"/>
          <p:cNvSpPr txBox="1"/>
          <p:nvPr/>
        </p:nvSpPr>
        <p:spPr>
          <a:xfrm>
            <a:off x="4216695" y="3871210"/>
            <a:ext cx="423514" cy="5221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793" kern="0">
                <a:solidFill>
                  <a:srgbClr val="7E3B26"/>
                </a:solidFill>
                <a:cs typeface="+mn-ea"/>
                <a:sym typeface="+mn-lt"/>
              </a:rPr>
              <a:t>S</a:t>
            </a:r>
          </a:p>
        </p:txBody>
      </p:sp>
      <p:sp>
        <p:nvSpPr>
          <p:cNvPr id="666634" name="文本框 666633"/>
          <p:cNvSpPr txBox="1"/>
          <p:nvPr/>
        </p:nvSpPr>
        <p:spPr>
          <a:xfrm>
            <a:off x="5847782" y="2076942"/>
            <a:ext cx="5714027" cy="16945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100" kern="0" dirty="0">
                <a:cs typeface="+mn-ea"/>
                <a:sym typeface="+mn-lt"/>
              </a:rPr>
              <a:t>    </a:t>
            </a:r>
            <a:r>
              <a:rPr lang="zh-CN" altLang="en-US" sz="2400" b="1" kern="0" dirty="0">
                <a:cs typeface="+mn-ea"/>
                <a:sym typeface="+mn-lt"/>
              </a:rPr>
              <a:t>如图：把两只灯泡并列地接在电路中。像这样把元件并列地连接起来的电路，称并联电路。</a:t>
            </a:r>
          </a:p>
        </p:txBody>
      </p:sp>
      <p:sp>
        <p:nvSpPr>
          <p:cNvPr id="10250" name="文本框 666634"/>
          <p:cNvSpPr txBox="1"/>
          <p:nvPr/>
        </p:nvSpPr>
        <p:spPr>
          <a:xfrm>
            <a:off x="906607" y="1387993"/>
            <a:ext cx="452428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400" b="1" kern="0">
                <a:cs typeface="+mn-ea"/>
                <a:sym typeface="+mn-lt"/>
              </a:rPr>
              <a:t>2.</a:t>
            </a:r>
            <a:r>
              <a:rPr lang="zh-CN" altLang="en-US" sz="2400" b="1" kern="0" dirty="0">
                <a:cs typeface="+mn-ea"/>
                <a:sym typeface="+mn-lt"/>
              </a:rPr>
              <a:t>并联电路的构成</a:t>
            </a:r>
          </a:p>
        </p:txBody>
      </p:sp>
      <p:pic>
        <p:nvPicPr>
          <p:cNvPr id="10251" name="图片 666635" descr="未标题-1 副本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4845" y="2477659"/>
            <a:ext cx="517831" cy="9881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66637" name="图片 666636" descr="未命名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96340" y="3385051"/>
            <a:ext cx="1444225" cy="95964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6639" name="任意多边形 666638"/>
          <p:cNvSpPr/>
          <p:nvPr/>
        </p:nvSpPr>
        <p:spPr>
          <a:xfrm>
            <a:off x="2805725" y="2301882"/>
            <a:ext cx="1936719" cy="1469563"/>
          </a:xfrm>
          <a:custGeom>
            <a:avLst/>
            <a:gdLst/>
            <a:ahLst/>
            <a:cxnLst/>
            <a:rect l="0" t="0" r="0" b="0"/>
            <a:pathLst>
              <a:path w="1352" h="1160">
                <a:moveTo>
                  <a:pt x="0" y="152"/>
                </a:moveTo>
                <a:cubicBezTo>
                  <a:pt x="372" y="76"/>
                  <a:pt x="744" y="0"/>
                  <a:pt x="960" y="56"/>
                </a:cubicBezTo>
                <a:cubicBezTo>
                  <a:pt x="1176" y="112"/>
                  <a:pt x="1240" y="304"/>
                  <a:pt x="1296" y="488"/>
                </a:cubicBezTo>
                <a:cubicBezTo>
                  <a:pt x="1352" y="672"/>
                  <a:pt x="1296" y="1048"/>
                  <a:pt x="1296" y="116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pic>
        <p:nvPicPr>
          <p:cNvPr id="666640" name="图片 6666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415" y="4415960"/>
            <a:ext cx="2660415" cy="165959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00A28B3A-6EE8-48C9-920A-C45C998FD697}"/>
              </a:ext>
            </a:extLst>
          </p:cNvPr>
          <p:cNvSpPr txBox="1"/>
          <p:nvPr/>
        </p:nvSpPr>
        <p:spPr>
          <a:xfrm>
            <a:off x="809171" y="381801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【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探究一：串并联电路的电流特点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4" name="Text Box 24"/>
          <p:cNvSpPr txBox="1"/>
          <p:nvPr/>
        </p:nvSpPr>
        <p:spPr>
          <a:xfrm>
            <a:off x="606849" y="1321650"/>
            <a:ext cx="355176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 dirty="0">
                <a:cs typeface="+mn-ea"/>
                <a:sym typeface="+mn-lt"/>
              </a:rPr>
              <a:t>1.</a:t>
            </a:r>
            <a:r>
              <a:rPr lang="zh-CN" altLang="en-US" sz="2400" b="1" kern="0" dirty="0">
                <a:cs typeface="+mn-ea"/>
                <a:sym typeface="+mn-lt"/>
              </a:rPr>
              <a:t>串联电路</a:t>
            </a:r>
            <a:r>
              <a:rPr lang="en-US" altLang="zh-CN" sz="2400" b="1" kern="0" dirty="0">
                <a:cs typeface="+mn-ea"/>
                <a:sym typeface="+mn-lt"/>
              </a:rPr>
              <a:t>:</a:t>
            </a:r>
          </a:p>
        </p:txBody>
      </p:sp>
      <p:grpSp>
        <p:nvGrpSpPr>
          <p:cNvPr id="12" name="Group 7"/>
          <p:cNvGrpSpPr/>
          <p:nvPr/>
        </p:nvGrpSpPr>
        <p:grpSpPr>
          <a:xfrm>
            <a:off x="2638425" y="1438991"/>
            <a:ext cx="5664200" cy="472018"/>
            <a:chOff x="1247" y="1395"/>
            <a:chExt cx="2676" cy="223"/>
          </a:xfrm>
        </p:grpSpPr>
        <p:sp>
          <p:nvSpPr>
            <p:cNvPr id="13" name="Line 8"/>
            <p:cNvSpPr/>
            <p:nvPr/>
          </p:nvSpPr>
          <p:spPr>
            <a:xfrm>
              <a:off x="1247" y="1505"/>
              <a:ext cx="2676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Rectangle 9"/>
            <p:cNvSpPr/>
            <p:nvPr/>
          </p:nvSpPr>
          <p:spPr>
            <a:xfrm>
              <a:off x="1690" y="1395"/>
              <a:ext cx="87" cy="218"/>
            </a:xfrm>
            <a:prstGeom prst="rect">
              <a:avLst/>
            </a:prstGeom>
            <a:solidFill>
              <a:sysClr val="window" lastClr="FFFFFF"/>
            </a:solidFill>
            <a:ln w="28575" cap="flat" cmpd="sng">
              <a:solidFill>
                <a:srgbClr val="ED7D3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Rectangle 10"/>
            <p:cNvSpPr/>
            <p:nvPr/>
          </p:nvSpPr>
          <p:spPr>
            <a:xfrm>
              <a:off x="2440" y="1400"/>
              <a:ext cx="87" cy="218"/>
            </a:xfrm>
            <a:prstGeom prst="rect">
              <a:avLst/>
            </a:prstGeom>
            <a:solidFill>
              <a:sysClr val="window" lastClr="FFFFFF"/>
            </a:solidFill>
            <a:ln w="28575" cap="flat" cmpd="sng">
              <a:solidFill>
                <a:srgbClr val="ED7D3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11"/>
            <p:cNvSpPr/>
            <p:nvPr/>
          </p:nvSpPr>
          <p:spPr>
            <a:xfrm>
              <a:off x="3179" y="1400"/>
              <a:ext cx="87" cy="218"/>
            </a:xfrm>
            <a:prstGeom prst="rect">
              <a:avLst/>
            </a:prstGeom>
            <a:solidFill>
              <a:sysClr val="window" lastClr="FFFFFF"/>
            </a:solidFill>
            <a:ln w="28575" cap="flat" cmpd="sng">
              <a:solidFill>
                <a:srgbClr val="ED7D3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12"/>
          <p:cNvGrpSpPr/>
          <p:nvPr/>
        </p:nvGrpSpPr>
        <p:grpSpPr>
          <a:xfrm>
            <a:off x="2786592" y="1093970"/>
            <a:ext cx="863600" cy="905934"/>
            <a:chOff x="1816" y="527"/>
            <a:chExt cx="408" cy="428"/>
          </a:xfrm>
        </p:grpSpPr>
        <p:sp>
          <p:nvSpPr>
            <p:cNvPr id="12300" name="Oval 13"/>
            <p:cNvSpPr/>
            <p:nvPr/>
          </p:nvSpPr>
          <p:spPr>
            <a:xfrm>
              <a:off x="1897" y="648"/>
              <a:ext cx="123" cy="307"/>
            </a:xfrm>
            <a:prstGeom prst="ellipse">
              <a:avLst/>
            </a:prstGeom>
            <a:solidFill>
              <a:srgbClr val="ED7D31"/>
            </a:solidFill>
            <a:ln w="9525" cap="flat" cmpd="sng">
              <a:solidFill>
                <a:srgbClr val="ED7D3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 Box 14"/>
            <p:cNvSpPr txBox="1"/>
            <p:nvPr/>
          </p:nvSpPr>
          <p:spPr>
            <a:xfrm>
              <a:off x="1816" y="527"/>
              <a:ext cx="408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grpSp>
        <p:nvGrpSpPr>
          <p:cNvPr id="19" name="Group 15"/>
          <p:cNvGrpSpPr/>
          <p:nvPr/>
        </p:nvGrpSpPr>
        <p:grpSpPr>
          <a:xfrm>
            <a:off x="4462992" y="1093970"/>
            <a:ext cx="863600" cy="905934"/>
            <a:chOff x="1816" y="527"/>
            <a:chExt cx="408" cy="428"/>
          </a:xfrm>
        </p:grpSpPr>
        <p:sp>
          <p:nvSpPr>
            <p:cNvPr id="12303" name="Oval 16"/>
            <p:cNvSpPr/>
            <p:nvPr/>
          </p:nvSpPr>
          <p:spPr>
            <a:xfrm>
              <a:off x="1897" y="648"/>
              <a:ext cx="123" cy="307"/>
            </a:xfrm>
            <a:prstGeom prst="ellipse">
              <a:avLst/>
            </a:prstGeom>
            <a:solidFill>
              <a:srgbClr val="ED7D31"/>
            </a:solidFill>
            <a:ln w="9525" cap="flat" cmpd="sng">
              <a:solidFill>
                <a:srgbClr val="ED7D3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304" name="Text Box 17"/>
            <p:cNvSpPr txBox="1"/>
            <p:nvPr/>
          </p:nvSpPr>
          <p:spPr>
            <a:xfrm>
              <a:off x="1816" y="527"/>
              <a:ext cx="408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20" name="Group 18"/>
          <p:cNvGrpSpPr/>
          <p:nvPr/>
        </p:nvGrpSpPr>
        <p:grpSpPr>
          <a:xfrm>
            <a:off x="6010275" y="1093970"/>
            <a:ext cx="863600" cy="905934"/>
            <a:chOff x="1816" y="527"/>
            <a:chExt cx="408" cy="428"/>
          </a:xfrm>
        </p:grpSpPr>
        <p:sp>
          <p:nvSpPr>
            <p:cNvPr id="12306" name="Oval 19"/>
            <p:cNvSpPr/>
            <p:nvPr/>
          </p:nvSpPr>
          <p:spPr>
            <a:xfrm>
              <a:off x="1897" y="648"/>
              <a:ext cx="123" cy="307"/>
            </a:xfrm>
            <a:prstGeom prst="ellipse">
              <a:avLst/>
            </a:prstGeom>
            <a:solidFill>
              <a:srgbClr val="ED7D31"/>
            </a:solidFill>
            <a:ln w="9525" cap="flat" cmpd="sng">
              <a:solidFill>
                <a:srgbClr val="ED7D3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307" name="Text Box 20"/>
            <p:cNvSpPr txBox="1"/>
            <p:nvPr/>
          </p:nvSpPr>
          <p:spPr>
            <a:xfrm>
              <a:off x="1816" y="527"/>
              <a:ext cx="408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7631641" y="1093970"/>
            <a:ext cx="863600" cy="905934"/>
            <a:chOff x="1816" y="527"/>
            <a:chExt cx="408" cy="428"/>
          </a:xfrm>
        </p:grpSpPr>
        <p:sp>
          <p:nvSpPr>
            <p:cNvPr id="12309" name="Oval 22"/>
            <p:cNvSpPr/>
            <p:nvPr/>
          </p:nvSpPr>
          <p:spPr>
            <a:xfrm>
              <a:off x="1897" y="648"/>
              <a:ext cx="123" cy="307"/>
            </a:xfrm>
            <a:prstGeom prst="ellipse">
              <a:avLst/>
            </a:prstGeom>
            <a:solidFill>
              <a:srgbClr val="ED7D31"/>
            </a:solidFill>
            <a:ln w="9525" cap="flat" cmpd="sng">
              <a:solidFill>
                <a:srgbClr val="ED7D3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310" name="Text Box 23"/>
            <p:cNvSpPr txBox="1"/>
            <p:nvPr/>
          </p:nvSpPr>
          <p:spPr>
            <a:xfrm>
              <a:off x="1816" y="527"/>
              <a:ext cx="408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3</a:t>
              </a:r>
            </a:p>
          </p:txBody>
        </p:sp>
      </p:grpSp>
      <p:sp>
        <p:nvSpPr>
          <p:cNvPr id="35843" name="Text Box 3"/>
          <p:cNvSpPr txBox="1"/>
          <p:nvPr/>
        </p:nvSpPr>
        <p:spPr>
          <a:xfrm>
            <a:off x="606849" y="2366437"/>
            <a:ext cx="585681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kern="0">
                <a:cs typeface="+mn-ea"/>
                <a:sym typeface="+mn-lt"/>
              </a:rPr>
              <a:t> </a:t>
            </a:r>
            <a:r>
              <a:rPr lang="zh-CN" altLang="en-US" sz="2400" b="1" kern="0" dirty="0">
                <a:cs typeface="+mn-ea"/>
                <a:sym typeface="+mn-lt"/>
              </a:rPr>
              <a:t>串联电路各处的电流相等</a:t>
            </a:r>
          </a:p>
        </p:txBody>
      </p:sp>
      <p:sp>
        <p:nvSpPr>
          <p:cNvPr id="35842" name="Text Box 2"/>
          <p:cNvSpPr txBox="1"/>
          <p:nvPr/>
        </p:nvSpPr>
        <p:spPr>
          <a:xfrm>
            <a:off x="4571365" y="2350079"/>
            <a:ext cx="179832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0</a:t>
            </a:r>
            <a:r>
              <a:rPr lang="en-US" altLang="zh-CN" sz="2400" kern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1</a:t>
            </a:r>
            <a:r>
              <a:rPr lang="en-US" altLang="zh-CN" sz="2400" kern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2</a:t>
            </a:r>
            <a:r>
              <a:rPr lang="en-US" altLang="zh-CN" sz="2400" kern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5844" name="Text Box 4"/>
          <p:cNvSpPr txBox="1"/>
          <p:nvPr/>
        </p:nvSpPr>
        <p:spPr>
          <a:xfrm>
            <a:off x="606849" y="3059010"/>
            <a:ext cx="345651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kern="0" dirty="0">
                <a:cs typeface="+mn-ea"/>
                <a:sym typeface="+mn-lt"/>
              </a:rPr>
              <a:t>2.</a:t>
            </a:r>
            <a:r>
              <a:rPr lang="zh-CN" altLang="en-US" sz="2400" kern="0" dirty="0">
                <a:cs typeface="+mn-ea"/>
                <a:sym typeface="+mn-lt"/>
              </a:rPr>
              <a:t>并联电路</a:t>
            </a:r>
            <a:r>
              <a:rPr lang="en-US" altLang="zh-CN" sz="2400" kern="0" dirty="0">
                <a:cs typeface="+mn-ea"/>
                <a:sym typeface="+mn-lt"/>
              </a:rPr>
              <a:t>:</a:t>
            </a:r>
          </a:p>
        </p:txBody>
      </p:sp>
      <p:grpSp>
        <p:nvGrpSpPr>
          <p:cNvPr id="22" name="Group 26"/>
          <p:cNvGrpSpPr/>
          <p:nvPr/>
        </p:nvGrpSpPr>
        <p:grpSpPr>
          <a:xfrm>
            <a:off x="2428875" y="2886207"/>
            <a:ext cx="4127500" cy="1710267"/>
            <a:chOff x="385" y="2731"/>
            <a:chExt cx="1950" cy="808"/>
          </a:xfrm>
        </p:grpSpPr>
        <p:sp>
          <p:nvSpPr>
            <p:cNvPr id="12314" name="Line 27"/>
            <p:cNvSpPr/>
            <p:nvPr/>
          </p:nvSpPr>
          <p:spPr>
            <a:xfrm>
              <a:off x="385" y="3113"/>
              <a:ext cx="195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15" name="Rectangle 28"/>
            <p:cNvSpPr/>
            <p:nvPr/>
          </p:nvSpPr>
          <p:spPr>
            <a:xfrm>
              <a:off x="929" y="3026"/>
              <a:ext cx="87" cy="218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16" name="Oval 29"/>
            <p:cNvSpPr/>
            <p:nvPr/>
          </p:nvSpPr>
          <p:spPr>
            <a:xfrm>
              <a:off x="914" y="2967"/>
              <a:ext cx="123" cy="307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17" name="Rectangle 30"/>
            <p:cNvSpPr/>
            <p:nvPr/>
          </p:nvSpPr>
          <p:spPr>
            <a:xfrm>
              <a:off x="1247" y="2731"/>
              <a:ext cx="87" cy="218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18" name="Rectangle 31"/>
            <p:cNvSpPr/>
            <p:nvPr/>
          </p:nvSpPr>
          <p:spPr>
            <a:xfrm>
              <a:off x="1247" y="3003"/>
              <a:ext cx="87" cy="218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19" name="Rectangle 32"/>
            <p:cNvSpPr/>
            <p:nvPr/>
          </p:nvSpPr>
          <p:spPr>
            <a:xfrm>
              <a:off x="1247" y="3321"/>
              <a:ext cx="87" cy="218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20" name="Oval 33"/>
            <p:cNvSpPr/>
            <p:nvPr/>
          </p:nvSpPr>
          <p:spPr>
            <a:xfrm>
              <a:off x="1815" y="2958"/>
              <a:ext cx="123" cy="307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34"/>
          <p:cNvGrpSpPr/>
          <p:nvPr/>
        </p:nvGrpSpPr>
        <p:grpSpPr>
          <a:xfrm>
            <a:off x="3000375" y="3116928"/>
            <a:ext cx="863600" cy="905934"/>
            <a:chOff x="1816" y="527"/>
            <a:chExt cx="408" cy="428"/>
          </a:xfrm>
        </p:grpSpPr>
        <p:sp>
          <p:nvSpPr>
            <p:cNvPr id="12322" name="Oval 35"/>
            <p:cNvSpPr/>
            <p:nvPr/>
          </p:nvSpPr>
          <p:spPr>
            <a:xfrm>
              <a:off x="1897" y="648"/>
              <a:ext cx="123" cy="307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23" name="Text Box 36"/>
            <p:cNvSpPr txBox="1"/>
            <p:nvPr/>
          </p:nvSpPr>
          <p:spPr>
            <a:xfrm>
              <a:off x="1816" y="527"/>
              <a:ext cx="408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grpSp>
        <p:nvGrpSpPr>
          <p:cNvPr id="24" name="Group 40"/>
          <p:cNvGrpSpPr/>
          <p:nvPr/>
        </p:nvGrpSpPr>
        <p:grpSpPr>
          <a:xfrm>
            <a:off x="3880909" y="2898911"/>
            <a:ext cx="863600" cy="1123951"/>
            <a:chOff x="1944" y="424"/>
            <a:chExt cx="408" cy="531"/>
          </a:xfrm>
        </p:grpSpPr>
        <p:sp>
          <p:nvSpPr>
            <p:cNvPr id="12328" name="Oval 41"/>
            <p:cNvSpPr/>
            <p:nvPr/>
          </p:nvSpPr>
          <p:spPr>
            <a:xfrm>
              <a:off x="1945" y="648"/>
              <a:ext cx="123" cy="307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29" name="Text Box 42"/>
            <p:cNvSpPr txBox="1"/>
            <p:nvPr/>
          </p:nvSpPr>
          <p:spPr>
            <a:xfrm>
              <a:off x="1944" y="424"/>
              <a:ext cx="408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4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25" name="Group 43"/>
          <p:cNvGrpSpPr/>
          <p:nvPr/>
        </p:nvGrpSpPr>
        <p:grpSpPr>
          <a:xfrm>
            <a:off x="3599392" y="3790028"/>
            <a:ext cx="863600" cy="886884"/>
            <a:chOff x="1816" y="527"/>
            <a:chExt cx="408" cy="419"/>
          </a:xfrm>
        </p:grpSpPr>
        <p:sp>
          <p:nvSpPr>
            <p:cNvPr id="12331" name="Oval 44"/>
            <p:cNvSpPr/>
            <p:nvPr/>
          </p:nvSpPr>
          <p:spPr>
            <a:xfrm>
              <a:off x="1950" y="639"/>
              <a:ext cx="123" cy="307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pPr defTabSz="1219170"/>
              <a:endParaRPr lang="zh-CN" altLang="en-US" sz="24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332" name="Text Box 45"/>
            <p:cNvSpPr txBox="1"/>
            <p:nvPr/>
          </p:nvSpPr>
          <p:spPr>
            <a:xfrm>
              <a:off x="1816" y="527"/>
              <a:ext cx="408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3</a:t>
              </a:r>
            </a:p>
          </p:txBody>
        </p:sp>
      </p:grpSp>
      <p:sp>
        <p:nvSpPr>
          <p:cNvPr id="35845" name="Text Box 5"/>
          <p:cNvSpPr txBox="1"/>
          <p:nvPr/>
        </p:nvSpPr>
        <p:spPr>
          <a:xfrm>
            <a:off x="606849" y="4687997"/>
            <a:ext cx="1075266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kern="0">
                <a:cs typeface="+mn-ea"/>
                <a:sym typeface="+mn-lt"/>
              </a:rPr>
              <a:t>  </a:t>
            </a:r>
            <a:r>
              <a:rPr lang="zh-CN" altLang="en-US" sz="2400" kern="0" dirty="0">
                <a:cs typeface="+mn-ea"/>
                <a:sym typeface="+mn-lt"/>
              </a:rPr>
              <a:t>并联电路的总电流等于各支路电流之和：</a:t>
            </a:r>
          </a:p>
        </p:txBody>
      </p:sp>
      <p:sp>
        <p:nvSpPr>
          <p:cNvPr id="35865" name="Text Box 25"/>
          <p:cNvSpPr txBox="1"/>
          <p:nvPr/>
        </p:nvSpPr>
        <p:spPr>
          <a:xfrm>
            <a:off x="3084196" y="5149737"/>
            <a:ext cx="2148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0 </a:t>
            </a:r>
            <a:r>
              <a:rPr lang="en-US" altLang="zh-CN" sz="2400" kern="0" dirty="0">
                <a:solidFill>
                  <a:srgbClr val="E640E4"/>
                </a:solidFill>
                <a:cs typeface="+mn-ea"/>
                <a:sym typeface="+mn-lt"/>
              </a:rPr>
              <a:t>= </a:t>
            </a: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1 </a:t>
            </a:r>
            <a:r>
              <a:rPr lang="en-US" altLang="zh-CN" sz="2400" kern="0" dirty="0">
                <a:solidFill>
                  <a:srgbClr val="E640E4"/>
                </a:solidFill>
                <a:cs typeface="+mn-ea"/>
                <a:sym typeface="+mn-lt"/>
              </a:rPr>
              <a:t>+ </a:t>
            </a: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2 </a:t>
            </a:r>
            <a:r>
              <a:rPr lang="en-US" altLang="zh-CN" sz="2400" kern="0" dirty="0">
                <a:solidFill>
                  <a:srgbClr val="E640E4"/>
                </a:solidFill>
                <a:cs typeface="+mn-ea"/>
                <a:sym typeface="+mn-lt"/>
              </a:rPr>
              <a:t>+ </a:t>
            </a: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5886" name="Text Box 46"/>
          <p:cNvSpPr txBox="1"/>
          <p:nvPr/>
        </p:nvSpPr>
        <p:spPr>
          <a:xfrm>
            <a:off x="606849" y="5700854"/>
            <a:ext cx="1127971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kern="0">
                <a:cs typeface="+mn-ea"/>
                <a:sym typeface="+mn-lt"/>
              </a:rPr>
              <a:t>  </a:t>
            </a:r>
            <a:r>
              <a:rPr lang="zh-CN" altLang="en-US" sz="2400" b="1" kern="0" dirty="0">
                <a:cs typeface="+mn-ea"/>
                <a:sym typeface="+mn-lt"/>
              </a:rPr>
              <a:t>讨论：如果有更多的导体串联或并联，结论如何？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8CF05060-E154-4132-946E-36B888E55BE1}"/>
              </a:ext>
            </a:extLst>
          </p:cNvPr>
          <p:cNvSpPr txBox="1"/>
          <p:nvPr/>
        </p:nvSpPr>
        <p:spPr>
          <a:xfrm>
            <a:off x="8091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（二）串并联电路的电流特点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/>
      <p:bldP spid="35843" grpId="0"/>
      <p:bldP spid="35842" grpId="0"/>
      <p:bldP spid="35844" grpId="0"/>
      <p:bldP spid="35845" grpId="0"/>
      <p:bldP spid="35865" grpId="0"/>
      <p:bldP spid="358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1" name="Text Box 23"/>
          <p:cNvSpPr txBox="1"/>
          <p:nvPr/>
        </p:nvSpPr>
        <p:spPr>
          <a:xfrm>
            <a:off x="633306" y="1262334"/>
            <a:ext cx="3551767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b="1" kern="0" dirty="0">
                <a:cs typeface="+mn-ea"/>
                <a:sym typeface="+mn-lt"/>
              </a:rPr>
              <a:t>1.</a:t>
            </a:r>
            <a:r>
              <a:rPr lang="zh-CN" altLang="en-US" sz="2800" b="1" kern="0" dirty="0">
                <a:cs typeface="+mn-ea"/>
                <a:sym typeface="+mn-lt"/>
              </a:rPr>
              <a:t>串联电路</a:t>
            </a:r>
            <a:r>
              <a:rPr lang="en-US" altLang="zh-CN" sz="2800" b="1" kern="0" dirty="0">
                <a:cs typeface="+mn-ea"/>
                <a:sym typeface="+mn-lt"/>
              </a:rPr>
              <a:t>: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2841624" y="1062561"/>
            <a:ext cx="5856817" cy="905931"/>
            <a:chOff x="2245" y="845"/>
            <a:chExt cx="2767" cy="428"/>
          </a:xfrm>
        </p:grpSpPr>
        <p:grpSp>
          <p:nvGrpSpPr>
            <p:cNvPr id="14340" name="Group 6"/>
            <p:cNvGrpSpPr/>
            <p:nvPr/>
          </p:nvGrpSpPr>
          <p:grpSpPr>
            <a:xfrm>
              <a:off x="2245" y="1008"/>
              <a:ext cx="2676" cy="223"/>
              <a:chOff x="1247" y="1395"/>
              <a:chExt cx="2676" cy="223"/>
            </a:xfrm>
          </p:grpSpPr>
          <p:sp>
            <p:nvSpPr>
              <p:cNvPr id="14341" name="Line 7"/>
              <p:cNvSpPr/>
              <p:nvPr/>
            </p:nvSpPr>
            <p:spPr>
              <a:xfrm>
                <a:off x="1247" y="1505"/>
                <a:ext cx="2676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42" name="Rectangle 8"/>
              <p:cNvSpPr/>
              <p:nvPr/>
            </p:nvSpPr>
            <p:spPr>
              <a:xfrm>
                <a:off x="1690" y="1395"/>
                <a:ext cx="87" cy="218"/>
              </a:xfrm>
              <a:prstGeom prst="rect">
                <a:avLst/>
              </a:prstGeom>
              <a:solidFill>
                <a:schemeClr val="bg1"/>
              </a:solidFill>
              <a:ln w="28575" cap="flat" cmpd="sng">
                <a:solidFill>
                  <a:schemeClr val="accen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endParaRPr lang="zh-CN" altLang="en-US" sz="2400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343" name="Rectangle 9"/>
              <p:cNvSpPr/>
              <p:nvPr/>
            </p:nvSpPr>
            <p:spPr>
              <a:xfrm>
                <a:off x="2440" y="1400"/>
                <a:ext cx="87" cy="218"/>
              </a:xfrm>
              <a:prstGeom prst="rect">
                <a:avLst/>
              </a:prstGeom>
              <a:solidFill>
                <a:schemeClr val="bg1"/>
              </a:solidFill>
              <a:ln w="28575" cap="flat" cmpd="sng">
                <a:solidFill>
                  <a:schemeClr val="accen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endParaRPr lang="zh-CN" altLang="en-US" sz="2400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344" name="Rectangle 10"/>
              <p:cNvSpPr/>
              <p:nvPr/>
            </p:nvSpPr>
            <p:spPr>
              <a:xfrm>
                <a:off x="3179" y="1400"/>
                <a:ext cx="87" cy="218"/>
              </a:xfrm>
              <a:prstGeom prst="rect">
                <a:avLst/>
              </a:prstGeom>
              <a:solidFill>
                <a:schemeClr val="bg1"/>
              </a:solidFill>
              <a:ln w="28575" cap="flat" cmpd="sng">
                <a:solidFill>
                  <a:schemeClr val="accen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endParaRPr lang="zh-CN" altLang="en-US" sz="2400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345" name="Group 11"/>
            <p:cNvGrpSpPr/>
            <p:nvPr/>
          </p:nvGrpSpPr>
          <p:grpSpPr>
            <a:xfrm>
              <a:off x="2315" y="845"/>
              <a:ext cx="408" cy="428"/>
              <a:chOff x="1816" y="527"/>
              <a:chExt cx="408" cy="428"/>
            </a:xfrm>
          </p:grpSpPr>
          <p:sp>
            <p:nvSpPr>
              <p:cNvPr id="14346" name="Oval 12"/>
              <p:cNvSpPr/>
              <p:nvPr/>
            </p:nvSpPr>
            <p:spPr>
              <a:xfrm>
                <a:off x="1897" y="648"/>
                <a:ext cx="123" cy="307"/>
              </a:xfrm>
              <a:prstGeom prst="ellipse">
                <a:avLst/>
              </a:pr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endParaRPr lang="zh-CN" altLang="en-US" sz="2400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347" name="Text Box 13"/>
              <p:cNvSpPr txBox="1"/>
              <p:nvPr/>
            </p:nvSpPr>
            <p:spPr>
              <a:xfrm>
                <a:off x="1816" y="527"/>
                <a:ext cx="408" cy="2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4348" name="Group 14"/>
            <p:cNvGrpSpPr/>
            <p:nvPr/>
          </p:nvGrpSpPr>
          <p:grpSpPr>
            <a:xfrm>
              <a:off x="3107" y="845"/>
              <a:ext cx="408" cy="428"/>
              <a:chOff x="1816" y="527"/>
              <a:chExt cx="408" cy="428"/>
            </a:xfrm>
          </p:grpSpPr>
          <p:sp>
            <p:nvSpPr>
              <p:cNvPr id="14349" name="Oval 15"/>
              <p:cNvSpPr/>
              <p:nvPr/>
            </p:nvSpPr>
            <p:spPr>
              <a:xfrm>
                <a:off x="1897" y="648"/>
                <a:ext cx="123" cy="307"/>
              </a:xfrm>
              <a:prstGeom prst="ellipse">
                <a:avLst/>
              </a:pr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endParaRPr lang="zh-CN" altLang="en-US" sz="2400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350" name="Text Box 16"/>
              <p:cNvSpPr txBox="1"/>
              <p:nvPr/>
            </p:nvSpPr>
            <p:spPr>
              <a:xfrm>
                <a:off x="1816" y="527"/>
                <a:ext cx="408" cy="2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  <p:grpSp>
          <p:nvGrpSpPr>
            <p:cNvPr id="14351" name="Group 17"/>
            <p:cNvGrpSpPr/>
            <p:nvPr/>
          </p:nvGrpSpPr>
          <p:grpSpPr>
            <a:xfrm>
              <a:off x="3838" y="845"/>
              <a:ext cx="408" cy="428"/>
              <a:chOff x="1816" y="527"/>
              <a:chExt cx="408" cy="428"/>
            </a:xfrm>
          </p:grpSpPr>
          <p:sp>
            <p:nvSpPr>
              <p:cNvPr id="14352" name="Oval 18"/>
              <p:cNvSpPr/>
              <p:nvPr/>
            </p:nvSpPr>
            <p:spPr>
              <a:xfrm>
                <a:off x="1897" y="648"/>
                <a:ext cx="123" cy="307"/>
              </a:xfrm>
              <a:prstGeom prst="ellipse">
                <a:avLst/>
              </a:pr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endParaRPr lang="zh-CN" altLang="en-US" sz="2400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353" name="Text Box 19"/>
              <p:cNvSpPr txBox="1"/>
              <p:nvPr/>
            </p:nvSpPr>
            <p:spPr>
              <a:xfrm>
                <a:off x="1816" y="527"/>
                <a:ext cx="408" cy="2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</p:grpSp>
        <p:grpSp>
          <p:nvGrpSpPr>
            <p:cNvPr id="14354" name="Group 20"/>
            <p:cNvGrpSpPr/>
            <p:nvPr/>
          </p:nvGrpSpPr>
          <p:grpSpPr>
            <a:xfrm>
              <a:off x="4604" y="845"/>
              <a:ext cx="408" cy="428"/>
              <a:chOff x="1816" y="527"/>
              <a:chExt cx="408" cy="428"/>
            </a:xfrm>
          </p:grpSpPr>
          <p:sp>
            <p:nvSpPr>
              <p:cNvPr id="14355" name="Oval 21"/>
              <p:cNvSpPr/>
              <p:nvPr/>
            </p:nvSpPr>
            <p:spPr>
              <a:xfrm>
                <a:off x="1897" y="648"/>
                <a:ext cx="123" cy="307"/>
              </a:xfrm>
              <a:prstGeom prst="ellipse">
                <a:avLst/>
              </a:pr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pPr defTabSz="1219170"/>
                <a:endParaRPr lang="zh-CN" altLang="en-US" sz="2400" kern="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356" name="Text Box 22"/>
              <p:cNvSpPr txBox="1"/>
              <p:nvPr/>
            </p:nvSpPr>
            <p:spPr>
              <a:xfrm>
                <a:off x="1816" y="527"/>
                <a:ext cx="408" cy="2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7913" name="Text Box 25"/>
          <p:cNvSpPr txBox="1"/>
          <p:nvPr/>
        </p:nvSpPr>
        <p:spPr>
          <a:xfrm>
            <a:off x="633306" y="2102274"/>
            <a:ext cx="9793817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kern="0">
                <a:cs typeface="+mn-ea"/>
                <a:sym typeface="+mn-lt"/>
              </a:rPr>
              <a:t>①</a:t>
            </a:r>
            <a:r>
              <a:rPr lang="zh-CN" altLang="en-US" sz="2800" kern="0" dirty="0">
                <a:cs typeface="+mn-ea"/>
                <a:sym typeface="+mn-lt"/>
              </a:rPr>
              <a:t>各点的电势与各点之间的电势差有什么关系</a:t>
            </a:r>
            <a:r>
              <a:rPr lang="en-US" altLang="zh-CN" sz="2800" kern="0">
                <a:cs typeface="+mn-ea"/>
                <a:sym typeface="+mn-lt"/>
              </a:rPr>
              <a:t>?</a:t>
            </a:r>
          </a:p>
        </p:txBody>
      </p:sp>
      <p:sp>
        <p:nvSpPr>
          <p:cNvPr id="37912" name="Text Box 24"/>
          <p:cNvSpPr txBox="1"/>
          <p:nvPr/>
        </p:nvSpPr>
        <p:spPr>
          <a:xfrm>
            <a:off x="1410758" y="2745695"/>
            <a:ext cx="19651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01</a:t>
            </a:r>
            <a:r>
              <a:rPr lang="en-US" altLang="zh-CN" sz="2400" kern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0</a:t>
            </a:r>
            <a:r>
              <a:rPr lang="zh-CN" altLang="en-US" sz="2400" kern="0" dirty="0">
                <a:solidFill>
                  <a:srgbClr val="E640E4"/>
                </a:solidFill>
                <a:cs typeface="+mn-ea"/>
                <a:sym typeface="+mn-lt"/>
              </a:rPr>
              <a:t>－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7915" name="Text Box 27"/>
          <p:cNvSpPr txBox="1"/>
          <p:nvPr/>
        </p:nvSpPr>
        <p:spPr>
          <a:xfrm>
            <a:off x="1380278" y="3511082"/>
            <a:ext cx="20413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23</a:t>
            </a:r>
            <a:r>
              <a:rPr lang="en-US" altLang="zh-CN" sz="2400" kern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rgbClr val="E640E4"/>
                </a:solidFill>
                <a:cs typeface="+mn-ea"/>
                <a:sym typeface="+mn-lt"/>
              </a:rPr>
              <a:t>－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7914" name="Text Box 26"/>
          <p:cNvSpPr txBox="1"/>
          <p:nvPr/>
        </p:nvSpPr>
        <p:spPr>
          <a:xfrm>
            <a:off x="4701751" y="2745695"/>
            <a:ext cx="179154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12</a:t>
            </a:r>
            <a:r>
              <a:rPr lang="en-US" altLang="zh-CN" sz="2400" kern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rgbClr val="E640E4"/>
                </a:solidFill>
                <a:cs typeface="+mn-ea"/>
                <a:sym typeface="+mn-lt"/>
              </a:rPr>
              <a:t>－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7917" name="Text Box 29"/>
          <p:cNvSpPr txBox="1"/>
          <p:nvPr/>
        </p:nvSpPr>
        <p:spPr>
          <a:xfrm>
            <a:off x="4698364" y="3511082"/>
            <a:ext cx="21115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03</a:t>
            </a:r>
            <a:r>
              <a:rPr lang="en-US" altLang="zh-CN" sz="2400" kern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0</a:t>
            </a:r>
            <a:r>
              <a:rPr lang="zh-CN" altLang="en-US" sz="2400" kern="0" dirty="0">
                <a:solidFill>
                  <a:srgbClr val="E640E4"/>
                </a:solidFill>
                <a:cs typeface="+mn-ea"/>
                <a:sym typeface="+mn-lt"/>
              </a:rPr>
              <a:t>－</a:t>
            </a:r>
            <a:r>
              <a:rPr lang="en-US" altLang="zh-CN" sz="2400" i="1" kern="0">
                <a:solidFill>
                  <a:srgbClr val="E640E4"/>
                </a:solidFill>
                <a:cs typeface="+mn-ea"/>
                <a:sym typeface="+mn-lt"/>
              </a:rPr>
              <a:t>φ</a:t>
            </a:r>
            <a:r>
              <a:rPr lang="en-US" altLang="zh-CN" sz="2400" kern="0" baseline="-25000">
                <a:solidFill>
                  <a:srgbClr val="E640E4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7916" name="Text Box 28"/>
          <p:cNvSpPr txBox="1"/>
          <p:nvPr/>
        </p:nvSpPr>
        <p:spPr>
          <a:xfrm>
            <a:off x="633306" y="4434841"/>
            <a:ext cx="4224867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b="1" kern="0">
                <a:cs typeface="+mn-ea"/>
                <a:sym typeface="+mn-lt"/>
              </a:rPr>
              <a:t>②</a:t>
            </a:r>
            <a:r>
              <a:rPr lang="zh-CN" altLang="en-US" sz="2800" b="1" kern="0" dirty="0">
                <a:cs typeface="+mn-ea"/>
                <a:sym typeface="+mn-lt"/>
              </a:rPr>
              <a:t>比较电压关系</a:t>
            </a:r>
          </a:p>
        </p:txBody>
      </p:sp>
      <p:sp>
        <p:nvSpPr>
          <p:cNvPr id="37890" name="Text Box 2"/>
          <p:cNvSpPr txBox="1"/>
          <p:nvPr/>
        </p:nvSpPr>
        <p:spPr>
          <a:xfrm>
            <a:off x="3644264" y="4465618"/>
            <a:ext cx="27406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03</a:t>
            </a:r>
            <a:r>
              <a:rPr lang="en-US" altLang="zh-CN" sz="2400" kern="0" dirty="0">
                <a:solidFill>
                  <a:srgbClr val="E640E4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01</a:t>
            </a:r>
            <a:r>
              <a:rPr lang="en-US" altLang="zh-CN" sz="2400" kern="0" dirty="0">
                <a:solidFill>
                  <a:srgbClr val="E640E4"/>
                </a:solidFill>
                <a:cs typeface="+mn-ea"/>
                <a:sym typeface="+mn-lt"/>
              </a:rPr>
              <a:t>+</a:t>
            </a: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12</a:t>
            </a:r>
            <a:r>
              <a:rPr lang="en-US" altLang="zh-CN" sz="2400" kern="0" dirty="0">
                <a:solidFill>
                  <a:srgbClr val="E640E4"/>
                </a:solidFill>
                <a:cs typeface="+mn-ea"/>
                <a:sym typeface="+mn-lt"/>
              </a:rPr>
              <a:t>+</a:t>
            </a:r>
            <a:r>
              <a:rPr lang="en-US" altLang="zh-CN" sz="2400" i="1" kern="0" dirty="0">
                <a:solidFill>
                  <a:srgbClr val="E640E4"/>
                </a:solidFill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E640E4"/>
                </a:solidFill>
                <a:cs typeface="+mn-ea"/>
                <a:sym typeface="+mn-lt"/>
              </a:rPr>
              <a:t>23</a:t>
            </a:r>
          </a:p>
        </p:txBody>
      </p:sp>
      <p:sp>
        <p:nvSpPr>
          <p:cNvPr id="37891" name="Text Box 3"/>
          <p:cNvSpPr txBox="1"/>
          <p:nvPr/>
        </p:nvSpPr>
        <p:spPr>
          <a:xfrm>
            <a:off x="633306" y="5415280"/>
            <a:ext cx="10683240" cy="11695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b="1" kern="0">
                <a:cs typeface="+mn-ea"/>
                <a:sym typeface="+mn-lt"/>
              </a:rPr>
              <a:t>③</a:t>
            </a:r>
            <a:r>
              <a:rPr lang="zh-CN" altLang="en-US" sz="2800" b="1" kern="0" dirty="0">
                <a:cs typeface="+mn-ea"/>
                <a:sym typeface="+mn-lt"/>
              </a:rPr>
              <a:t>结论</a:t>
            </a:r>
            <a:r>
              <a:rPr lang="en-US" altLang="zh-CN" sz="2800" b="1" kern="0">
                <a:cs typeface="+mn-ea"/>
                <a:sym typeface="+mn-lt"/>
              </a:rPr>
              <a:t>:</a:t>
            </a:r>
            <a:r>
              <a:rPr lang="zh-CN" altLang="en-US" sz="2800" b="1" kern="0" dirty="0">
                <a:cs typeface="+mn-ea"/>
                <a:sym typeface="+mn-lt"/>
              </a:rPr>
              <a:t>串联电路两端的总电压等于各部分电路电压之和</a:t>
            </a:r>
          </a:p>
          <a:p>
            <a:pPr defTabSz="1219170">
              <a:spcBef>
                <a:spcPct val="50000"/>
              </a:spcBef>
            </a:pPr>
            <a:endParaRPr lang="zh-CN" altLang="en-US" sz="2800" b="1" kern="0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91AF884-D408-40A1-BC29-0731EC33DDC4}"/>
              </a:ext>
            </a:extLst>
          </p:cNvPr>
          <p:cNvSpPr txBox="1"/>
          <p:nvPr/>
        </p:nvSpPr>
        <p:spPr>
          <a:xfrm>
            <a:off x="8091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（三）串并联电路的电压特点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1" grpId="0"/>
      <p:bldP spid="37913" grpId="0"/>
      <p:bldP spid="37912" grpId="0"/>
      <p:bldP spid="37915" grpId="0"/>
      <p:bldP spid="37914" grpId="0"/>
      <p:bldP spid="37917" grpId="0"/>
      <p:bldP spid="37916" grpId="0"/>
      <p:bldP spid="37890" grpId="0"/>
      <p:bldP spid="378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/>
          <p:nvPr/>
        </p:nvSpPr>
        <p:spPr>
          <a:xfrm>
            <a:off x="7487907" y="3042221"/>
            <a:ext cx="3160827" cy="112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133" kern="0">
                <a:solidFill>
                  <a:sysClr val="windowText" lastClr="000000"/>
                </a:solidFill>
                <a:cs typeface="+mn-ea"/>
                <a:sym typeface="+mn-lt"/>
              </a:rPr>
              <a:t>U=U</a:t>
            </a:r>
            <a:r>
              <a:rPr lang="en-US" altLang="zh-CN" sz="133" kern="0" baseline="-25000">
                <a:solidFill>
                  <a:sysClr val="windowText" lastClr="000000"/>
                </a:solidFill>
                <a:cs typeface="+mn-ea"/>
                <a:sym typeface="+mn-lt"/>
              </a:rPr>
              <a:t>14</a:t>
            </a:r>
            <a:r>
              <a:rPr lang="en-US" altLang="zh-CN" sz="133" kern="0">
                <a:solidFill>
                  <a:sysClr val="windowText" lastClr="000000"/>
                </a:solidFill>
                <a:cs typeface="+mn-ea"/>
                <a:sym typeface="+mn-lt"/>
              </a:rPr>
              <a:t>=U</a:t>
            </a:r>
            <a:r>
              <a:rPr lang="en-US" altLang="zh-CN" sz="133" kern="0" baseline="-25000">
                <a:solidFill>
                  <a:sysClr val="windowText" lastClr="000000"/>
                </a:solidFill>
                <a:cs typeface="+mn-ea"/>
                <a:sym typeface="+mn-lt"/>
              </a:rPr>
              <a:t>25</a:t>
            </a:r>
            <a:r>
              <a:rPr lang="en-US" altLang="zh-CN" sz="133" kern="0">
                <a:solidFill>
                  <a:sysClr val="windowText" lastClr="000000"/>
                </a:solidFill>
                <a:cs typeface="+mn-ea"/>
                <a:sym typeface="+mn-lt"/>
              </a:rPr>
              <a:t>=U</a:t>
            </a:r>
            <a:r>
              <a:rPr lang="en-US" altLang="zh-CN" sz="133" kern="0" baseline="-25000">
                <a:solidFill>
                  <a:sysClr val="windowText" lastClr="000000"/>
                </a:solidFill>
                <a:cs typeface="+mn-ea"/>
                <a:sym typeface="+mn-lt"/>
              </a:rPr>
              <a:t>36</a:t>
            </a:r>
          </a:p>
        </p:txBody>
      </p:sp>
      <p:sp>
        <p:nvSpPr>
          <p:cNvPr id="15362" name="Text Box 3"/>
          <p:cNvSpPr txBox="1"/>
          <p:nvPr/>
        </p:nvSpPr>
        <p:spPr>
          <a:xfrm>
            <a:off x="836507" y="4729490"/>
            <a:ext cx="790206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100" kern="0" dirty="0">
                <a:cs typeface="+mn-ea"/>
                <a:sym typeface="+mn-lt"/>
              </a:rPr>
              <a:t>  </a:t>
            </a:r>
            <a:r>
              <a:rPr lang="zh-CN" altLang="en-US" sz="2400" b="1" kern="0" dirty="0">
                <a:cs typeface="+mn-ea"/>
                <a:sym typeface="+mn-lt"/>
              </a:rPr>
              <a:t>并联电路的总电压与各支路的电压相等</a:t>
            </a:r>
          </a:p>
        </p:txBody>
      </p:sp>
      <p:sp>
        <p:nvSpPr>
          <p:cNvPr id="15363" name="Text Box 4"/>
          <p:cNvSpPr txBox="1"/>
          <p:nvPr/>
        </p:nvSpPr>
        <p:spPr>
          <a:xfrm>
            <a:off x="809171" y="1148583"/>
            <a:ext cx="25859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 dirty="0">
                <a:cs typeface="+mn-ea"/>
                <a:sym typeface="+mn-lt"/>
              </a:rPr>
              <a:t>2.</a:t>
            </a:r>
            <a:r>
              <a:rPr lang="zh-CN" altLang="en-US" sz="2400" b="1" kern="0" dirty="0">
                <a:cs typeface="+mn-ea"/>
                <a:sym typeface="+mn-lt"/>
              </a:rPr>
              <a:t>并联电路</a:t>
            </a:r>
            <a:r>
              <a:rPr lang="en-US" altLang="zh-CN" sz="2400" b="1" kern="0" dirty="0">
                <a:cs typeface="+mn-ea"/>
                <a:sym typeface="+mn-lt"/>
              </a:rPr>
              <a:t>:</a:t>
            </a:r>
          </a:p>
        </p:txBody>
      </p:sp>
      <p:sp>
        <p:nvSpPr>
          <p:cNvPr id="15364" name="Text Box 35"/>
          <p:cNvSpPr txBox="1"/>
          <p:nvPr/>
        </p:nvSpPr>
        <p:spPr>
          <a:xfrm>
            <a:off x="657146" y="1715299"/>
            <a:ext cx="546018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000" b="1" kern="0" dirty="0">
                <a:cs typeface="+mn-ea"/>
                <a:sym typeface="+mn-lt"/>
              </a:rPr>
              <a:t>①</a:t>
            </a:r>
            <a:r>
              <a:rPr lang="zh-CN" altLang="en-US" sz="2000" b="1" kern="0" dirty="0">
                <a:cs typeface="+mn-ea"/>
                <a:sym typeface="+mn-lt"/>
              </a:rPr>
              <a:t>比较</a:t>
            </a:r>
            <a:r>
              <a:rPr lang="en-US" altLang="zh-CN" sz="2000" b="1" kern="0" dirty="0">
                <a:cs typeface="+mn-ea"/>
                <a:sym typeface="+mn-lt"/>
              </a:rPr>
              <a:t>0</a:t>
            </a:r>
            <a:r>
              <a:rPr lang="zh-CN" altLang="en-US" sz="2000" b="1" kern="0" dirty="0">
                <a:cs typeface="+mn-ea"/>
                <a:sym typeface="+mn-lt"/>
              </a:rPr>
              <a:t>、</a:t>
            </a:r>
            <a:r>
              <a:rPr lang="en-US" altLang="zh-CN" sz="2000" b="1" kern="0" dirty="0">
                <a:cs typeface="+mn-ea"/>
                <a:sym typeface="+mn-lt"/>
              </a:rPr>
              <a:t>1</a:t>
            </a:r>
            <a:r>
              <a:rPr lang="zh-CN" altLang="en-US" sz="2000" b="1" kern="0" dirty="0">
                <a:cs typeface="+mn-ea"/>
                <a:sym typeface="+mn-lt"/>
              </a:rPr>
              <a:t>、</a:t>
            </a:r>
            <a:r>
              <a:rPr lang="en-US" altLang="zh-CN" sz="2000" b="1" kern="0" dirty="0">
                <a:cs typeface="+mn-ea"/>
                <a:sym typeface="+mn-lt"/>
              </a:rPr>
              <a:t>2</a:t>
            </a:r>
            <a:r>
              <a:rPr lang="zh-CN" altLang="en-US" sz="2000" b="1" kern="0" dirty="0">
                <a:cs typeface="+mn-ea"/>
                <a:sym typeface="+mn-lt"/>
              </a:rPr>
              <a:t>、</a:t>
            </a:r>
            <a:r>
              <a:rPr lang="en-US" altLang="zh-CN" sz="2000" b="1" kern="0" dirty="0">
                <a:cs typeface="+mn-ea"/>
                <a:sym typeface="+mn-lt"/>
              </a:rPr>
              <a:t>3</a:t>
            </a:r>
            <a:r>
              <a:rPr lang="zh-CN" altLang="en-US" sz="2000" b="1" kern="0" dirty="0">
                <a:cs typeface="+mn-ea"/>
                <a:sym typeface="+mn-lt"/>
              </a:rPr>
              <a:t>点的电势关系</a:t>
            </a:r>
          </a:p>
        </p:txBody>
      </p:sp>
      <p:sp>
        <p:nvSpPr>
          <p:cNvPr id="15365" name="Text Box 36"/>
          <p:cNvSpPr txBox="1"/>
          <p:nvPr/>
        </p:nvSpPr>
        <p:spPr>
          <a:xfrm>
            <a:off x="657146" y="2934507"/>
            <a:ext cx="560270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000" b="1" kern="0">
                <a:cs typeface="+mn-ea"/>
                <a:sym typeface="+mn-lt"/>
              </a:rPr>
              <a:t>②</a:t>
            </a:r>
            <a:r>
              <a:rPr lang="zh-CN" altLang="en-US" sz="2000" b="1" kern="0" dirty="0">
                <a:cs typeface="+mn-ea"/>
                <a:sym typeface="+mn-lt"/>
              </a:rPr>
              <a:t>比较</a:t>
            </a:r>
            <a:r>
              <a:rPr lang="en-US" altLang="zh-CN" sz="2000" b="1" kern="0">
                <a:cs typeface="+mn-ea"/>
                <a:sym typeface="+mn-lt"/>
              </a:rPr>
              <a:t>4</a:t>
            </a:r>
            <a:r>
              <a:rPr lang="zh-CN" altLang="en-US" sz="2000" b="1" kern="0" dirty="0">
                <a:cs typeface="+mn-ea"/>
                <a:sym typeface="+mn-lt"/>
              </a:rPr>
              <a:t>、</a:t>
            </a:r>
            <a:r>
              <a:rPr lang="en-US" altLang="zh-CN" sz="2000" b="1" kern="0">
                <a:cs typeface="+mn-ea"/>
                <a:sym typeface="+mn-lt"/>
              </a:rPr>
              <a:t>5</a:t>
            </a:r>
            <a:r>
              <a:rPr lang="zh-CN" altLang="en-US" sz="2000" b="1" kern="0" dirty="0">
                <a:cs typeface="+mn-ea"/>
                <a:sym typeface="+mn-lt"/>
              </a:rPr>
              <a:t>、</a:t>
            </a:r>
            <a:r>
              <a:rPr lang="en-US" altLang="zh-CN" sz="2000" b="1" kern="0">
                <a:cs typeface="+mn-ea"/>
                <a:sym typeface="+mn-lt"/>
              </a:rPr>
              <a:t>6</a:t>
            </a:r>
            <a:r>
              <a:rPr lang="zh-CN" altLang="en-US" sz="2000" b="1" kern="0" dirty="0">
                <a:cs typeface="+mn-ea"/>
                <a:sym typeface="+mn-lt"/>
              </a:rPr>
              <a:t>点的电势关系</a:t>
            </a:r>
          </a:p>
        </p:txBody>
      </p:sp>
      <p:sp>
        <p:nvSpPr>
          <p:cNvPr id="15366" name="Text Box 37"/>
          <p:cNvSpPr txBox="1"/>
          <p:nvPr/>
        </p:nvSpPr>
        <p:spPr>
          <a:xfrm>
            <a:off x="657146" y="4153511"/>
            <a:ext cx="3160827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000" b="1" kern="0">
                <a:cs typeface="+mn-ea"/>
                <a:sym typeface="+mn-lt"/>
              </a:rPr>
              <a:t>③</a:t>
            </a:r>
            <a:r>
              <a:rPr lang="zh-CN" altLang="en-US" sz="2000" b="1" kern="0" dirty="0">
                <a:cs typeface="+mn-ea"/>
                <a:sym typeface="+mn-lt"/>
              </a:rPr>
              <a:t>比较电压关系</a:t>
            </a:r>
          </a:p>
        </p:txBody>
      </p:sp>
      <p:sp>
        <p:nvSpPr>
          <p:cNvPr id="592940" name="Text Box 44"/>
          <p:cNvSpPr txBox="1"/>
          <p:nvPr/>
        </p:nvSpPr>
        <p:spPr>
          <a:xfrm>
            <a:off x="836507" y="5367021"/>
            <a:ext cx="101447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【互动探究】如果有更多的导体串联或并联，结论如何？</a:t>
            </a:r>
          </a:p>
        </p:txBody>
      </p:sp>
      <p:graphicFrame>
        <p:nvGraphicFramePr>
          <p:cNvPr id="15368" name="对象 592943"/>
          <p:cNvGraphicFramePr/>
          <p:nvPr>
            <p:extLst>
              <p:ext uri="{D42A27DB-BD31-4B8C-83A1-F6EECF244321}">
                <p14:modId xmlns:p14="http://schemas.microsoft.com/office/powerpoint/2010/main" val="223476359"/>
              </p:ext>
            </p:extLst>
          </p:nvPr>
        </p:nvGraphicFramePr>
        <p:xfrm>
          <a:off x="1163336" y="2291278"/>
          <a:ext cx="2498513" cy="46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765300" imgH="330200" progId="Equation.DSMT4">
                  <p:embed/>
                </p:oleObj>
              </mc:Choice>
              <mc:Fallback>
                <p:oleObj r:id="rId3" imgW="1765300" imgH="330200" progId="Equation.DSMT4">
                  <p:embed/>
                  <p:pic>
                    <p:nvPicPr>
                      <p:cNvPr id="15368" name="对象 59294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3336" y="2291278"/>
                        <a:ext cx="2498513" cy="4673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对象 592944"/>
          <p:cNvGraphicFramePr/>
          <p:nvPr>
            <p:extLst>
              <p:ext uri="{D42A27DB-BD31-4B8C-83A1-F6EECF244321}">
                <p14:modId xmlns:p14="http://schemas.microsoft.com/office/powerpoint/2010/main" val="2409983949"/>
              </p:ext>
            </p:extLst>
          </p:nvPr>
        </p:nvGraphicFramePr>
        <p:xfrm>
          <a:off x="1330167" y="3510486"/>
          <a:ext cx="1814783" cy="46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282065" imgH="330200" progId="Equation.DSMT4">
                  <p:embed/>
                </p:oleObj>
              </mc:Choice>
              <mc:Fallback>
                <p:oleObj r:id="rId5" imgW="1282065" imgH="330200" progId="Equation.DSMT4">
                  <p:embed/>
                  <p:pic>
                    <p:nvPicPr>
                      <p:cNvPr id="15369" name="对象 59294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0167" y="3510486"/>
                        <a:ext cx="1814783" cy="46715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0" name="组合 592959"/>
          <p:cNvGrpSpPr/>
          <p:nvPr/>
        </p:nvGrpSpPr>
        <p:grpSpPr>
          <a:xfrm>
            <a:off x="6381045" y="2129661"/>
            <a:ext cx="3480709" cy="2270855"/>
            <a:chOff x="3086" y="1157"/>
            <a:chExt cx="2198" cy="1434"/>
          </a:xfrm>
        </p:grpSpPr>
        <p:pic>
          <p:nvPicPr>
            <p:cNvPr id="15371" name="图片 59295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16" y="1157"/>
              <a:ext cx="1968" cy="143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5372" name="矩形 592956"/>
            <p:cNvSpPr/>
            <p:nvPr/>
          </p:nvSpPr>
          <p:spPr>
            <a:xfrm>
              <a:off x="3086" y="1539"/>
              <a:ext cx="864" cy="2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/>
              <a:r>
                <a:rPr lang="en-US" altLang="zh-CN" sz="15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0</a:t>
              </a:r>
            </a:p>
          </p:txBody>
        </p:sp>
        <p:sp>
          <p:nvSpPr>
            <p:cNvPr id="15373" name="文本框 592958"/>
            <p:cNvSpPr txBox="1"/>
            <p:nvPr/>
          </p:nvSpPr>
          <p:spPr>
            <a:xfrm>
              <a:off x="4275" y="2275"/>
              <a:ext cx="288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5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U</a:t>
              </a: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0BF56A63-373D-4279-BC92-FB4D87D2DEF7}"/>
              </a:ext>
            </a:extLst>
          </p:cNvPr>
          <p:cNvSpPr txBox="1"/>
          <p:nvPr/>
        </p:nvSpPr>
        <p:spPr>
          <a:xfrm>
            <a:off x="8091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（三）串并联电路的电压特点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/>
      <p:bldP spid="15363" grpId="0"/>
      <p:bldP spid="15364" grpId="0"/>
      <p:bldP spid="15365" grpId="0"/>
      <p:bldP spid="15366" grpId="0"/>
      <p:bldP spid="5929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/>
          <p:nvPr/>
        </p:nvSpPr>
        <p:spPr>
          <a:xfrm>
            <a:off x="639078" y="5506882"/>
            <a:ext cx="743490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串联电路的总电阻等于各部分电路电阻之和</a:t>
            </a:r>
          </a:p>
        </p:txBody>
      </p:sp>
      <p:sp>
        <p:nvSpPr>
          <p:cNvPr id="39941" name="Text Box 5"/>
          <p:cNvSpPr txBox="1"/>
          <p:nvPr/>
        </p:nvSpPr>
        <p:spPr>
          <a:xfrm>
            <a:off x="639078" y="1431398"/>
            <a:ext cx="265724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>
                <a:cs typeface="+mn-ea"/>
                <a:sym typeface="+mn-lt"/>
              </a:rPr>
              <a:t>1.</a:t>
            </a:r>
            <a:r>
              <a:rPr lang="zh-CN" altLang="en-US" sz="2400" b="1" kern="0" dirty="0">
                <a:cs typeface="+mn-ea"/>
                <a:sym typeface="+mn-lt"/>
              </a:rPr>
              <a:t>串联电路</a:t>
            </a:r>
            <a:r>
              <a:rPr lang="en-US" altLang="zh-CN" sz="2400" b="1" kern="0">
                <a:cs typeface="+mn-ea"/>
                <a:sym typeface="+mn-lt"/>
              </a:rPr>
              <a:t>:</a:t>
            </a:r>
          </a:p>
        </p:txBody>
      </p:sp>
      <p:sp>
        <p:nvSpPr>
          <p:cNvPr id="16387" name="Rectangle 6"/>
          <p:cNvSpPr/>
          <p:nvPr/>
        </p:nvSpPr>
        <p:spPr>
          <a:xfrm>
            <a:off x="1535290" y="3131653"/>
            <a:ext cx="184731" cy="36824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1793" kern="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593927" name="Object 7"/>
          <p:cNvGraphicFramePr/>
          <p:nvPr>
            <p:extLst>
              <p:ext uri="{D42A27DB-BD31-4B8C-83A1-F6EECF244321}">
                <p14:modId xmlns:p14="http://schemas.microsoft.com/office/powerpoint/2010/main" val="2012971097"/>
              </p:ext>
            </p:extLst>
          </p:nvPr>
        </p:nvGraphicFramePr>
        <p:xfrm>
          <a:off x="950789" y="2183853"/>
          <a:ext cx="1759675" cy="511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87400" imgH="228600" progId="Equation.DSMT4">
                  <p:embed/>
                </p:oleObj>
              </mc:Choice>
              <mc:Fallback>
                <p:oleObj r:id="rId3" imgW="787400" imgH="228600" progId="Equation.DSMT4">
                  <p:embed/>
                  <p:pic>
                    <p:nvPicPr>
                      <p:cNvPr id="593927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0789" y="2183853"/>
                        <a:ext cx="1759675" cy="5111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29" name="Object 9"/>
          <p:cNvGraphicFramePr/>
          <p:nvPr>
            <p:extLst>
              <p:ext uri="{D42A27DB-BD31-4B8C-83A1-F6EECF244321}">
                <p14:modId xmlns:p14="http://schemas.microsoft.com/office/powerpoint/2010/main" val="403833536"/>
              </p:ext>
            </p:extLst>
          </p:nvPr>
        </p:nvGraphicFramePr>
        <p:xfrm>
          <a:off x="2459942" y="2922498"/>
          <a:ext cx="1769176" cy="76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002665" imgH="431800" progId="Equation.DSMT4">
                  <p:embed/>
                </p:oleObj>
              </mc:Choice>
              <mc:Fallback>
                <p:oleObj r:id="rId5" imgW="1002665" imgH="431800" progId="Equation.DSMT4">
                  <p:embed/>
                  <p:pic>
                    <p:nvPicPr>
                      <p:cNvPr id="593929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9942" y="2922498"/>
                        <a:ext cx="1769176" cy="7620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30" name="Object 10"/>
          <p:cNvGraphicFramePr/>
          <p:nvPr>
            <p:extLst>
              <p:ext uri="{D42A27DB-BD31-4B8C-83A1-F6EECF244321}">
                <p14:modId xmlns:p14="http://schemas.microsoft.com/office/powerpoint/2010/main" val="1348643213"/>
              </p:ext>
            </p:extLst>
          </p:nvPr>
        </p:nvGraphicFramePr>
        <p:xfrm>
          <a:off x="4828345" y="3061659"/>
          <a:ext cx="1577245" cy="466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774065" imgH="228600" progId="Equation.DSMT4">
                  <p:embed/>
                </p:oleObj>
              </mc:Choice>
              <mc:Fallback>
                <p:oleObj r:id="rId7" imgW="774065" imgH="228600" progId="Equation.DSMT4">
                  <p:embed/>
                  <p:pic>
                    <p:nvPicPr>
                      <p:cNvPr id="593930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28345" y="3061659"/>
                        <a:ext cx="1577245" cy="4668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31" name="Text Box 11"/>
          <p:cNvSpPr txBox="1"/>
          <p:nvPr/>
        </p:nvSpPr>
        <p:spPr>
          <a:xfrm>
            <a:off x="639078" y="4181426"/>
            <a:ext cx="570880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cs typeface="+mn-ea"/>
                <a:sym typeface="+mn-lt"/>
              </a:rPr>
              <a:t>【互动探究】多个电阻串联呢？</a:t>
            </a:r>
          </a:p>
        </p:txBody>
      </p:sp>
      <p:graphicFrame>
        <p:nvGraphicFramePr>
          <p:cNvPr id="593932" name="Object 12"/>
          <p:cNvGraphicFramePr/>
          <p:nvPr>
            <p:extLst>
              <p:ext uri="{D42A27DB-BD31-4B8C-83A1-F6EECF244321}">
                <p14:modId xmlns:p14="http://schemas.microsoft.com/office/powerpoint/2010/main" val="2386154953"/>
              </p:ext>
            </p:extLst>
          </p:nvPr>
        </p:nvGraphicFramePr>
        <p:xfrm>
          <a:off x="2790231" y="4814610"/>
          <a:ext cx="2775700" cy="481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320165" imgH="228600" progId="Equation.DSMT4">
                  <p:embed/>
                </p:oleObj>
              </mc:Choice>
              <mc:Fallback>
                <p:oleObj r:id="rId9" imgW="1320165" imgH="228600" progId="Equation.DSMT4">
                  <p:embed/>
                  <p:pic>
                    <p:nvPicPr>
                      <p:cNvPr id="593932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90231" y="4814610"/>
                        <a:ext cx="2775700" cy="48140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3957" name="组合 593956"/>
          <p:cNvGrpSpPr/>
          <p:nvPr/>
        </p:nvGrpSpPr>
        <p:grpSpPr>
          <a:xfrm>
            <a:off x="6920159" y="1560602"/>
            <a:ext cx="3951033" cy="1425221"/>
            <a:chOff x="2744" y="809"/>
            <a:chExt cx="2495" cy="900"/>
          </a:xfrm>
        </p:grpSpPr>
        <p:sp>
          <p:nvSpPr>
            <p:cNvPr id="16394" name="Rectangle 2"/>
            <p:cNvSpPr/>
            <p:nvPr/>
          </p:nvSpPr>
          <p:spPr>
            <a:xfrm>
              <a:off x="3243" y="932"/>
              <a:ext cx="1542" cy="233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28575" cap="flat" cmpd="sng">
              <a:solidFill>
                <a:srgbClr val="00CC99">
                  <a:alpha val="14117"/>
                </a:srgbClr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pPr defTabSz="1219170"/>
              <a:endParaRPr lang="zh-CN" altLang="en-US" sz="1793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95" name="Text Box 14"/>
            <p:cNvSpPr txBox="1"/>
            <p:nvPr/>
          </p:nvSpPr>
          <p:spPr>
            <a:xfrm>
              <a:off x="3342" y="809"/>
              <a:ext cx="40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2393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6396" name="Text Box 15"/>
            <p:cNvSpPr txBox="1"/>
            <p:nvPr/>
          </p:nvSpPr>
          <p:spPr>
            <a:xfrm>
              <a:off x="4332" y="812"/>
              <a:ext cx="40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2393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6397" name="Line 16"/>
            <p:cNvSpPr/>
            <p:nvPr/>
          </p:nvSpPr>
          <p:spPr>
            <a:xfrm>
              <a:off x="2744" y="1187"/>
              <a:ext cx="2495" cy="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98" name="Rectangle 17"/>
            <p:cNvSpPr/>
            <p:nvPr/>
          </p:nvSpPr>
          <p:spPr>
            <a:xfrm>
              <a:off x="3379" y="1061"/>
              <a:ext cx="63" cy="233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pPr defTabSz="1219170"/>
              <a:endParaRPr lang="zh-CN" altLang="en-US" sz="1793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99" name="Rectangle 18"/>
            <p:cNvSpPr/>
            <p:nvPr/>
          </p:nvSpPr>
          <p:spPr>
            <a:xfrm>
              <a:off x="4332" y="1076"/>
              <a:ext cx="55" cy="233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pPr defTabSz="1219170"/>
              <a:endParaRPr lang="zh-CN" altLang="en-US" sz="1793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400" name="Line 19"/>
            <p:cNvSpPr/>
            <p:nvPr/>
          </p:nvSpPr>
          <p:spPr>
            <a:xfrm>
              <a:off x="2789" y="1192"/>
              <a:ext cx="418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401" name="Group 20"/>
            <p:cNvGrpSpPr/>
            <p:nvPr/>
          </p:nvGrpSpPr>
          <p:grpSpPr>
            <a:xfrm>
              <a:off x="2916" y="860"/>
              <a:ext cx="2162" cy="849"/>
              <a:chOff x="2916" y="860"/>
              <a:chExt cx="2162" cy="849"/>
            </a:xfrm>
          </p:grpSpPr>
          <p:sp>
            <p:nvSpPr>
              <p:cNvPr id="16402" name="Line 21"/>
              <p:cNvSpPr/>
              <p:nvPr/>
            </p:nvSpPr>
            <p:spPr>
              <a:xfrm flipH="1">
                <a:off x="3969" y="1383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6403" name="Group 22"/>
              <p:cNvGrpSpPr/>
              <p:nvPr/>
            </p:nvGrpSpPr>
            <p:grpSpPr>
              <a:xfrm>
                <a:off x="2916" y="860"/>
                <a:ext cx="2162" cy="849"/>
                <a:chOff x="2916" y="860"/>
                <a:chExt cx="2162" cy="849"/>
              </a:xfrm>
            </p:grpSpPr>
            <p:grpSp>
              <p:nvGrpSpPr>
                <p:cNvPr id="16404" name="Group 23"/>
                <p:cNvGrpSpPr/>
                <p:nvPr/>
              </p:nvGrpSpPr>
              <p:grpSpPr>
                <a:xfrm>
                  <a:off x="2916" y="1191"/>
                  <a:ext cx="2162" cy="518"/>
                  <a:chOff x="2916" y="1191"/>
                  <a:chExt cx="2162" cy="518"/>
                </a:xfrm>
              </p:grpSpPr>
              <p:sp>
                <p:nvSpPr>
                  <p:cNvPr id="16405" name="Line 24"/>
                  <p:cNvSpPr/>
                  <p:nvPr/>
                </p:nvSpPr>
                <p:spPr>
                  <a:xfrm>
                    <a:off x="2916" y="1191"/>
                    <a:ext cx="0" cy="454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06" name="Line 25"/>
                  <p:cNvSpPr/>
                  <p:nvPr/>
                </p:nvSpPr>
                <p:spPr>
                  <a:xfrm>
                    <a:off x="5078" y="1191"/>
                    <a:ext cx="0" cy="409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07" name="Text Box 26"/>
                  <p:cNvSpPr txBox="1"/>
                  <p:nvPr/>
                </p:nvSpPr>
                <p:spPr>
                  <a:xfrm>
                    <a:off x="3556" y="1418"/>
                    <a:ext cx="862" cy="29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ctr" defTabSz="1219170">
                      <a:spcBef>
                        <a:spcPct val="50000"/>
                      </a:spcBef>
                    </a:pPr>
                    <a:r>
                      <a:rPr lang="en-US" altLang="zh-CN" sz="2393" kern="0">
                        <a:solidFill>
                          <a:sysClr val="windowText" lastClr="000000"/>
                        </a:solidFill>
                        <a:cs typeface="+mn-ea"/>
                        <a:sym typeface="+mn-lt"/>
                      </a:rPr>
                      <a:t>U</a:t>
                    </a:r>
                    <a:endParaRPr lang="en-US" altLang="zh-CN" sz="2393" kern="0" baseline="-2500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08" name="Line 27"/>
                  <p:cNvSpPr/>
                  <p:nvPr/>
                </p:nvSpPr>
                <p:spPr>
                  <a:xfrm>
                    <a:off x="4105" y="1554"/>
                    <a:ext cx="963" cy="0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09" name="Line 28"/>
                  <p:cNvSpPr/>
                  <p:nvPr/>
                </p:nvSpPr>
                <p:spPr>
                  <a:xfrm flipH="1">
                    <a:off x="2916" y="1564"/>
                    <a:ext cx="962" cy="0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10" name="Line 29"/>
                  <p:cNvSpPr/>
                  <p:nvPr/>
                </p:nvSpPr>
                <p:spPr>
                  <a:xfrm>
                    <a:off x="3969" y="1191"/>
                    <a:ext cx="0" cy="227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11" name="Line 30"/>
                  <p:cNvSpPr/>
                  <p:nvPr/>
                </p:nvSpPr>
                <p:spPr>
                  <a:xfrm>
                    <a:off x="3561" y="1387"/>
                    <a:ext cx="418" cy="0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12" name="Line 31"/>
                  <p:cNvSpPr/>
                  <p:nvPr/>
                </p:nvSpPr>
                <p:spPr>
                  <a:xfrm flipH="1">
                    <a:off x="2916" y="1393"/>
                    <a:ext cx="408" cy="0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13" name="Line 32"/>
                  <p:cNvSpPr/>
                  <p:nvPr/>
                </p:nvSpPr>
                <p:spPr>
                  <a:xfrm>
                    <a:off x="4659" y="1378"/>
                    <a:ext cx="418" cy="0"/>
                  </a:xfrm>
                  <a:prstGeom prst="line">
                    <a:avLst/>
                  </a:prstGeom>
                  <a:ln w="2857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414" name="Text Box 33"/>
                  <p:cNvSpPr txBox="1"/>
                  <p:nvPr/>
                </p:nvSpPr>
                <p:spPr>
                  <a:xfrm>
                    <a:off x="3042" y="1257"/>
                    <a:ext cx="862" cy="29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ctr" defTabSz="1219170">
                      <a:spcBef>
                        <a:spcPct val="50000"/>
                      </a:spcBef>
                    </a:pPr>
                    <a:r>
                      <a:rPr lang="en-US" altLang="zh-CN" sz="2393" kern="0">
                        <a:solidFill>
                          <a:sysClr val="windowText" lastClr="000000"/>
                        </a:solidFill>
                        <a:cs typeface="+mn-ea"/>
                        <a:sym typeface="+mn-lt"/>
                      </a:rPr>
                      <a:t>U</a:t>
                    </a:r>
                    <a:r>
                      <a:rPr lang="en-US" altLang="zh-CN" sz="2393" kern="0" baseline="-25000">
                        <a:solidFill>
                          <a:sysClr val="windowText" lastClr="000000"/>
                        </a:solidFill>
                        <a:cs typeface="+mn-ea"/>
                        <a:sym typeface="+mn-lt"/>
                      </a:rPr>
                      <a:t>1</a:t>
                    </a:r>
                  </a:p>
                </p:txBody>
              </p:sp>
              <p:sp>
                <p:nvSpPr>
                  <p:cNvPr id="16415" name="Text Box 34"/>
                  <p:cNvSpPr txBox="1"/>
                  <p:nvPr/>
                </p:nvSpPr>
                <p:spPr>
                  <a:xfrm>
                    <a:off x="4105" y="1221"/>
                    <a:ext cx="862" cy="29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ctr" defTabSz="1219170">
                      <a:spcBef>
                        <a:spcPct val="50000"/>
                      </a:spcBef>
                    </a:pPr>
                    <a:r>
                      <a:rPr lang="en-US" altLang="zh-CN" sz="2393" kern="0">
                        <a:solidFill>
                          <a:sysClr val="windowText" lastClr="000000"/>
                        </a:solidFill>
                        <a:cs typeface="+mn-ea"/>
                        <a:sym typeface="+mn-lt"/>
                      </a:rPr>
                      <a:t>U</a:t>
                    </a:r>
                    <a:r>
                      <a:rPr lang="en-US" altLang="zh-CN" sz="2393" kern="0" baseline="-25000">
                        <a:solidFill>
                          <a:sysClr val="windowText" lastClr="000000"/>
                        </a:solidFill>
                        <a:cs typeface="+mn-ea"/>
                        <a:sym typeface="+mn-lt"/>
                      </a:rPr>
                      <a:t>2</a:t>
                    </a:r>
                  </a:p>
                </p:txBody>
              </p:sp>
            </p:grpSp>
            <p:sp>
              <p:nvSpPr>
                <p:cNvPr id="16416" name="Text Box 35"/>
                <p:cNvSpPr txBox="1"/>
                <p:nvPr/>
              </p:nvSpPr>
              <p:spPr>
                <a:xfrm>
                  <a:off x="3026" y="860"/>
                  <a:ext cx="272" cy="33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1219170">
                    <a:spcBef>
                      <a:spcPct val="50000"/>
                    </a:spcBef>
                  </a:pPr>
                  <a:r>
                    <a:rPr lang="en-US" altLang="zh-CN" sz="2793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I</a:t>
                  </a:r>
                  <a:endParaRPr lang="en-US" altLang="zh-CN" sz="2793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39947" name="Text Box 11"/>
          <p:cNvSpPr txBox="1"/>
          <p:nvPr/>
        </p:nvSpPr>
        <p:spPr>
          <a:xfrm>
            <a:off x="917693" y="2985823"/>
            <a:ext cx="2164755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kern="0">
                <a:solidFill>
                  <a:srgbClr val="00B050"/>
                </a:solidFill>
                <a:cs typeface="+mn-ea"/>
                <a:sym typeface="+mn-lt"/>
              </a:rPr>
              <a:t>I</a:t>
            </a:r>
            <a:r>
              <a:rPr lang="en-US" altLang="zh-CN" sz="2793" b="1" kern="0" baseline="-25000">
                <a:solidFill>
                  <a:srgbClr val="00B050"/>
                </a:solidFill>
                <a:cs typeface="+mn-ea"/>
                <a:sym typeface="+mn-lt"/>
              </a:rPr>
              <a:t> </a:t>
            </a:r>
            <a:r>
              <a:rPr lang="en-US" altLang="zh-CN" sz="2393" b="1" kern="0">
                <a:solidFill>
                  <a:srgbClr val="00B050"/>
                </a:solidFill>
                <a:cs typeface="+mn-ea"/>
                <a:sym typeface="+mn-lt"/>
              </a:rPr>
              <a:t>= </a:t>
            </a:r>
            <a:r>
              <a:rPr lang="en-US" altLang="zh-CN" sz="2793" b="1" kern="0">
                <a:solidFill>
                  <a:srgbClr val="00B050"/>
                </a:solidFill>
                <a:cs typeface="+mn-ea"/>
                <a:sym typeface="+mn-lt"/>
              </a:rPr>
              <a:t>I</a:t>
            </a:r>
            <a:r>
              <a:rPr lang="en-US" altLang="zh-CN" sz="2793" b="1" kern="0" baseline="-25000">
                <a:solidFill>
                  <a:srgbClr val="00B050"/>
                </a:solidFill>
                <a:cs typeface="+mn-ea"/>
                <a:sym typeface="+mn-lt"/>
              </a:rPr>
              <a:t>1</a:t>
            </a:r>
            <a:r>
              <a:rPr lang="en-US" altLang="zh-CN" sz="2793" b="1" kern="0">
                <a:solidFill>
                  <a:srgbClr val="00B050"/>
                </a:solidFill>
                <a:cs typeface="+mn-ea"/>
                <a:sym typeface="+mn-lt"/>
              </a:rPr>
              <a:t>=I</a:t>
            </a:r>
            <a:r>
              <a:rPr lang="en-US" altLang="zh-CN" sz="2793" b="1" kern="0" baseline="-25000">
                <a:solidFill>
                  <a:srgbClr val="00B05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B6487FFC-46B4-4B7F-B144-93FCB7D95E14}"/>
              </a:ext>
            </a:extLst>
          </p:cNvPr>
          <p:cNvSpPr txBox="1"/>
          <p:nvPr/>
        </p:nvSpPr>
        <p:spPr>
          <a:xfrm>
            <a:off x="809171" y="381801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（四）串并联电路的电阻特点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1" grpId="0"/>
      <p:bldP spid="593931" grpId="0"/>
      <p:bldP spid="399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4vijwzgr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2117</Words>
  <Application>Microsoft Office PowerPoint</Application>
  <PresentationFormat>宽屏</PresentationFormat>
  <Paragraphs>389</Paragraphs>
  <Slides>31</Slides>
  <Notes>31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FandolFang R</vt:lpstr>
      <vt:lpstr>思源黑体 CN Light</vt:lpstr>
      <vt:lpstr>Arial</vt:lpstr>
      <vt:lpstr>Times New Roman</vt:lpstr>
      <vt:lpstr>Wingdings</vt:lpstr>
      <vt:lpstr>办公资源网：www.bangongziyuan.com</vt:lpstr>
      <vt:lpstr>Equation.DSMT4</vt:lpstr>
      <vt:lpstr>Microsoft 公式 3.0</vt:lpstr>
      <vt:lpstr>Microsoft Word 97 - 2003 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2020-05-19T08:08:53Z</dcterms:created>
  <dcterms:modified xsi:type="dcterms:W3CDTF">2021-01-09T09:51:04Z</dcterms:modified>
</cp:coreProperties>
</file>