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991" r:id="rId2"/>
    <p:sldId id="3053" r:id="rId3"/>
    <p:sldId id="287" r:id="rId4"/>
    <p:sldId id="288" r:id="rId5"/>
    <p:sldId id="289" r:id="rId6"/>
    <p:sldId id="290" r:id="rId7"/>
    <p:sldId id="291" r:id="rId8"/>
    <p:sldId id="270" r:id="rId9"/>
    <p:sldId id="293" r:id="rId10"/>
    <p:sldId id="294" r:id="rId11"/>
    <p:sldId id="296" r:id="rId12"/>
    <p:sldId id="299" r:id="rId13"/>
    <p:sldId id="300" r:id="rId14"/>
    <p:sldId id="303" r:id="rId15"/>
    <p:sldId id="301" r:id="rId16"/>
    <p:sldId id="279" r:id="rId17"/>
    <p:sldId id="3055" r:id="rId18"/>
    <p:sldId id="3054"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63" userDrawn="1">
          <p15:clr>
            <a:srgbClr val="A4A3A4"/>
          </p15:clr>
        </p15:guide>
        <p15:guide id="4" orient="horz" pos="709" userDrawn="1">
          <p15:clr>
            <a:srgbClr val="A4A3A4"/>
          </p15:clr>
        </p15:guide>
        <p15:guide id="5" orient="horz" pos="3928" userDrawn="1">
          <p15:clr>
            <a:srgbClr val="A4A3A4"/>
          </p15:clr>
        </p15:guide>
        <p15:guide id="6" orient="horz" pos="4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86" y="324"/>
      </p:cViewPr>
      <p:guideLst>
        <p:guide pos="416"/>
        <p:guide pos="7256"/>
        <p:guide orient="horz" pos="663"/>
        <p:guide orient="horz" pos="709"/>
        <p:guide orient="horz" pos="3928"/>
        <p:guide orient="horz" pos="41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9D17639A-2A1B-47A1-8A69-B45F71E97346}"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C0D2119-9A6F-4985-BBF2-558A90AAF1E7}" type="slidenum">
              <a:rPr lang="zh-CN" altLang="en-US" smtClean="0"/>
              <a:pPr/>
              <a:t>‹#›</a:t>
            </a:fld>
            <a:endParaRPr lang="zh-CN" altLang="en-US" dirty="0"/>
          </a:p>
        </p:txBody>
      </p:sp>
    </p:spTree>
    <p:extLst>
      <p:ext uri="{BB962C8B-B14F-4D97-AF65-F5344CB8AC3E}">
        <p14:creationId xmlns:p14="http://schemas.microsoft.com/office/powerpoint/2010/main" val="1217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0D2119-9A6F-4985-BBF2-558A90AAF1E7}" type="slidenum">
              <a:rPr lang="zh-CN" altLang="en-US" smtClean="0"/>
              <a:t>1</a:t>
            </a:fld>
            <a:endParaRPr lang="zh-CN" altLang="en-US"/>
          </a:p>
        </p:txBody>
      </p:sp>
    </p:spTree>
    <p:extLst>
      <p:ext uri="{BB962C8B-B14F-4D97-AF65-F5344CB8AC3E}">
        <p14:creationId xmlns:p14="http://schemas.microsoft.com/office/powerpoint/2010/main" val="289886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87106-35F4-47A5-8458-3EBB09554466}"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82427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0D2119-9A6F-4985-BBF2-558A90AAF1E7}" type="slidenum">
              <a:rPr lang="zh-CN" altLang="en-US" smtClean="0"/>
              <a:t>18</a:t>
            </a:fld>
            <a:endParaRPr lang="zh-CN" altLang="en-US"/>
          </a:p>
        </p:txBody>
      </p:sp>
    </p:spTree>
    <p:extLst>
      <p:ext uri="{BB962C8B-B14F-4D97-AF65-F5344CB8AC3E}">
        <p14:creationId xmlns:p14="http://schemas.microsoft.com/office/powerpoint/2010/main" val="62619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5A16FA8-8326-47C0-970B-2D9008F5EB6F}"/>
              </a:ext>
            </a:extLst>
          </p:cNvPr>
          <p:cNvSpPr>
            <a:spLocks noGrp="1"/>
          </p:cNvSpPr>
          <p:nvPr>
            <p:ph type="pic" sz="quarter" idx="10"/>
          </p:nvPr>
        </p:nvSpPr>
        <p:spPr>
          <a:xfrm>
            <a:off x="6518565" y="520764"/>
            <a:ext cx="2701637" cy="2701637"/>
          </a:xfrm>
          <a:custGeom>
            <a:avLst/>
            <a:gdLst>
              <a:gd name="connsiteX0" fmla="*/ 1350819 w 2701637"/>
              <a:gd name="connsiteY0" fmla="*/ 0 h 2701637"/>
              <a:gd name="connsiteX1" fmla="*/ 2701637 w 2701637"/>
              <a:gd name="connsiteY1" fmla="*/ 1350819 h 2701637"/>
              <a:gd name="connsiteX2" fmla="*/ 1350819 w 2701637"/>
              <a:gd name="connsiteY2" fmla="*/ 2701637 h 2701637"/>
              <a:gd name="connsiteX3" fmla="*/ 0 w 2701637"/>
              <a:gd name="connsiteY3" fmla="*/ 1350819 h 2701637"/>
            </a:gdLst>
            <a:ahLst/>
            <a:cxnLst>
              <a:cxn ang="0">
                <a:pos x="connsiteX0" y="connsiteY0"/>
              </a:cxn>
              <a:cxn ang="0">
                <a:pos x="connsiteX1" y="connsiteY1"/>
              </a:cxn>
              <a:cxn ang="0">
                <a:pos x="connsiteX2" y="connsiteY2"/>
              </a:cxn>
              <a:cxn ang="0">
                <a:pos x="connsiteX3" y="connsiteY3"/>
              </a:cxn>
            </a:cxnLst>
            <a:rect l="l" t="t" r="r" b="b"/>
            <a:pathLst>
              <a:path w="2701637" h="2701637">
                <a:moveTo>
                  <a:pt x="1350819" y="0"/>
                </a:moveTo>
                <a:lnTo>
                  <a:pt x="2701637" y="1350819"/>
                </a:lnTo>
                <a:lnTo>
                  <a:pt x="1350819" y="2701637"/>
                </a:lnTo>
                <a:lnTo>
                  <a:pt x="0" y="1350819"/>
                </a:lnTo>
                <a:close/>
              </a:path>
            </a:pathLst>
          </a:custGeom>
          <a:solidFill>
            <a:schemeClr val="bg1">
              <a:lumMod val="9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11DF4893-682B-4BF8-9EC2-AE3C217A94A8}"/>
              </a:ext>
            </a:extLst>
          </p:cNvPr>
          <p:cNvSpPr>
            <a:spLocks noGrp="1"/>
          </p:cNvSpPr>
          <p:nvPr>
            <p:ph type="pic" sz="quarter" idx="11"/>
          </p:nvPr>
        </p:nvSpPr>
        <p:spPr>
          <a:xfrm>
            <a:off x="7959437" y="2003200"/>
            <a:ext cx="2701637" cy="2701637"/>
          </a:xfrm>
          <a:custGeom>
            <a:avLst/>
            <a:gdLst>
              <a:gd name="connsiteX0" fmla="*/ 1350819 w 2701637"/>
              <a:gd name="connsiteY0" fmla="*/ 0 h 2701637"/>
              <a:gd name="connsiteX1" fmla="*/ 2701637 w 2701637"/>
              <a:gd name="connsiteY1" fmla="*/ 1350819 h 2701637"/>
              <a:gd name="connsiteX2" fmla="*/ 1350819 w 2701637"/>
              <a:gd name="connsiteY2" fmla="*/ 2701637 h 2701637"/>
              <a:gd name="connsiteX3" fmla="*/ 0 w 2701637"/>
              <a:gd name="connsiteY3" fmla="*/ 1350819 h 2701637"/>
            </a:gdLst>
            <a:ahLst/>
            <a:cxnLst>
              <a:cxn ang="0">
                <a:pos x="connsiteX0" y="connsiteY0"/>
              </a:cxn>
              <a:cxn ang="0">
                <a:pos x="connsiteX1" y="connsiteY1"/>
              </a:cxn>
              <a:cxn ang="0">
                <a:pos x="connsiteX2" y="connsiteY2"/>
              </a:cxn>
              <a:cxn ang="0">
                <a:pos x="connsiteX3" y="connsiteY3"/>
              </a:cxn>
            </a:cxnLst>
            <a:rect l="l" t="t" r="r" b="b"/>
            <a:pathLst>
              <a:path w="2701637" h="2701637">
                <a:moveTo>
                  <a:pt x="1350819" y="0"/>
                </a:moveTo>
                <a:lnTo>
                  <a:pt x="2701637" y="1350819"/>
                </a:lnTo>
                <a:lnTo>
                  <a:pt x="1350819" y="2701637"/>
                </a:lnTo>
                <a:lnTo>
                  <a:pt x="0" y="1350819"/>
                </a:lnTo>
                <a:close/>
              </a:path>
            </a:pathLst>
          </a:custGeom>
          <a:solidFill>
            <a:schemeClr val="bg1">
              <a:lumMod val="9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8CD518C5-12AE-4208-B167-525F75F0DC45}"/>
              </a:ext>
            </a:extLst>
          </p:cNvPr>
          <p:cNvSpPr>
            <a:spLocks noGrp="1"/>
          </p:cNvSpPr>
          <p:nvPr>
            <p:ph type="pic" sz="quarter" idx="12"/>
          </p:nvPr>
        </p:nvSpPr>
        <p:spPr>
          <a:xfrm>
            <a:off x="9400309" y="3485636"/>
            <a:ext cx="2701637" cy="2701637"/>
          </a:xfrm>
          <a:custGeom>
            <a:avLst/>
            <a:gdLst>
              <a:gd name="connsiteX0" fmla="*/ 1350819 w 2701637"/>
              <a:gd name="connsiteY0" fmla="*/ 0 h 2701637"/>
              <a:gd name="connsiteX1" fmla="*/ 2701637 w 2701637"/>
              <a:gd name="connsiteY1" fmla="*/ 1350819 h 2701637"/>
              <a:gd name="connsiteX2" fmla="*/ 1350819 w 2701637"/>
              <a:gd name="connsiteY2" fmla="*/ 2701637 h 2701637"/>
              <a:gd name="connsiteX3" fmla="*/ 0 w 2701637"/>
              <a:gd name="connsiteY3" fmla="*/ 1350819 h 2701637"/>
            </a:gdLst>
            <a:ahLst/>
            <a:cxnLst>
              <a:cxn ang="0">
                <a:pos x="connsiteX0" y="connsiteY0"/>
              </a:cxn>
              <a:cxn ang="0">
                <a:pos x="connsiteX1" y="connsiteY1"/>
              </a:cxn>
              <a:cxn ang="0">
                <a:pos x="connsiteX2" y="connsiteY2"/>
              </a:cxn>
              <a:cxn ang="0">
                <a:pos x="connsiteX3" y="connsiteY3"/>
              </a:cxn>
            </a:cxnLst>
            <a:rect l="l" t="t" r="r" b="b"/>
            <a:pathLst>
              <a:path w="2701637" h="2701637">
                <a:moveTo>
                  <a:pt x="1350819" y="0"/>
                </a:moveTo>
                <a:lnTo>
                  <a:pt x="2701637" y="1350819"/>
                </a:lnTo>
                <a:lnTo>
                  <a:pt x="1350819" y="2701637"/>
                </a:lnTo>
                <a:lnTo>
                  <a:pt x="0" y="1350819"/>
                </a:lnTo>
                <a:close/>
              </a:path>
            </a:pathLst>
          </a:custGeom>
          <a:solidFill>
            <a:schemeClr val="bg1">
              <a:lumMod val="95000"/>
            </a:schemeClr>
          </a:solidFill>
        </p:spPr>
        <p:txBody>
          <a:bodyPr wrap="square">
            <a:noAutofit/>
          </a:bodyPr>
          <a:lstStyle/>
          <a:p>
            <a:endParaRPr lang="en-US"/>
          </a:p>
        </p:txBody>
      </p:sp>
      <p:sp>
        <p:nvSpPr>
          <p:cNvPr id="24" name="Picture Placeholder 23">
            <a:extLst>
              <a:ext uri="{FF2B5EF4-FFF2-40B4-BE49-F238E27FC236}">
                <a16:creationId xmlns:a16="http://schemas.microsoft.com/office/drawing/2014/main" id="{6F5F235A-EE1E-4931-9C55-252983217C60}"/>
              </a:ext>
            </a:extLst>
          </p:cNvPr>
          <p:cNvSpPr>
            <a:spLocks noGrp="1"/>
          </p:cNvSpPr>
          <p:nvPr>
            <p:ph type="pic" sz="quarter" idx="13"/>
          </p:nvPr>
        </p:nvSpPr>
        <p:spPr>
          <a:xfrm>
            <a:off x="6497783" y="3464854"/>
            <a:ext cx="2701637" cy="2701637"/>
          </a:xfrm>
          <a:custGeom>
            <a:avLst/>
            <a:gdLst>
              <a:gd name="connsiteX0" fmla="*/ 1350819 w 2701637"/>
              <a:gd name="connsiteY0" fmla="*/ 0 h 2701637"/>
              <a:gd name="connsiteX1" fmla="*/ 2701637 w 2701637"/>
              <a:gd name="connsiteY1" fmla="*/ 1350819 h 2701637"/>
              <a:gd name="connsiteX2" fmla="*/ 1350819 w 2701637"/>
              <a:gd name="connsiteY2" fmla="*/ 2701637 h 2701637"/>
              <a:gd name="connsiteX3" fmla="*/ 0 w 2701637"/>
              <a:gd name="connsiteY3" fmla="*/ 1350819 h 2701637"/>
            </a:gdLst>
            <a:ahLst/>
            <a:cxnLst>
              <a:cxn ang="0">
                <a:pos x="connsiteX0" y="connsiteY0"/>
              </a:cxn>
              <a:cxn ang="0">
                <a:pos x="connsiteX1" y="connsiteY1"/>
              </a:cxn>
              <a:cxn ang="0">
                <a:pos x="connsiteX2" y="connsiteY2"/>
              </a:cxn>
              <a:cxn ang="0">
                <a:pos x="connsiteX3" y="connsiteY3"/>
              </a:cxn>
            </a:cxnLst>
            <a:rect l="l" t="t" r="r" b="b"/>
            <a:pathLst>
              <a:path w="2701637" h="2701637">
                <a:moveTo>
                  <a:pt x="1350819" y="0"/>
                </a:moveTo>
                <a:lnTo>
                  <a:pt x="2701637" y="1350819"/>
                </a:lnTo>
                <a:lnTo>
                  <a:pt x="1350819" y="2701637"/>
                </a:lnTo>
                <a:lnTo>
                  <a:pt x="0" y="1350819"/>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5021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0E31243-880F-41F9-ABEC-987B31A0CA01}"/>
              </a:ext>
            </a:extLst>
          </p:cNvPr>
          <p:cNvSpPr/>
          <p:nvPr userDrawn="1"/>
        </p:nvSpPr>
        <p:spPr>
          <a:xfrm rot="20700000">
            <a:off x="-3543300" y="-2438400"/>
            <a:ext cx="3810000" cy="381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429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2537649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E900C-0F83-451A-B06E-2074E74F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91378-EBA7-4084-B388-A01A40E5D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A2B4C-1B44-4617-96C0-7DC415A51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5E5F-8B5A-4C1C-92A8-44608DDE635C}" type="datetimeFigureOut">
              <a:rPr lang="en-US" smtClean="0"/>
              <a:t>1/9/2021</a:t>
            </a:fld>
            <a:endParaRPr lang="en-US"/>
          </a:p>
        </p:txBody>
      </p:sp>
      <p:sp>
        <p:nvSpPr>
          <p:cNvPr id="5" name="Footer Placeholder 4">
            <a:extLst>
              <a:ext uri="{FF2B5EF4-FFF2-40B4-BE49-F238E27FC236}">
                <a16:creationId xmlns:a16="http://schemas.microsoft.com/office/drawing/2014/main" id="{66090B08-0A5D-4358-81FF-41F597874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C457AF-4304-4456-87FF-F00FAEC61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5A871-DE93-4DF0-92ED-0F31C2468586}" type="slidenum">
              <a:rPr lang="en-US" smtClean="0"/>
              <a:t>‹#›</a:t>
            </a:fld>
            <a:endParaRPr lang="en-US"/>
          </a:p>
        </p:txBody>
      </p:sp>
    </p:spTree>
    <p:extLst>
      <p:ext uri="{BB962C8B-B14F-4D97-AF65-F5344CB8AC3E}">
        <p14:creationId xmlns:p14="http://schemas.microsoft.com/office/powerpoint/2010/main" val="87231063"/>
      </p:ext>
    </p:extLst>
  </p:cSld>
  <p:clrMap bg1="lt1" tx1="dk1" bg2="lt2" tx2="dk2" accent1="accent1" accent2="accent2" accent3="accent3" accent4="accent4" accent5="accent5" accent6="accent6" hlink="hlink" folHlink="folHlink"/>
  <p:sldLayoutIdLst>
    <p:sldLayoutId id="2147483672" r:id="rId1"/>
    <p:sldLayoutId id="214748369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24211;&#20177;&#23450;&#24459;.sw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24211;&#20177;&#25197;&#31204;1.sw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A172BD8E-B7A8-41D6-9ADB-6066891937BC}"/>
              </a:ext>
            </a:extLst>
          </p:cNvPr>
          <p:cNvSpPr/>
          <p:nvPr/>
        </p:nvSpPr>
        <p:spPr>
          <a:xfrm flipH="1" flipV="1">
            <a:off x="7548880" y="-19104"/>
            <a:ext cx="4643120" cy="4723939"/>
          </a:xfrm>
          <a:prstGeom prst="r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9" name="图片占位符 8">
            <a:extLst>
              <a:ext uri="{FF2B5EF4-FFF2-40B4-BE49-F238E27FC236}">
                <a16:creationId xmlns:a16="http://schemas.microsoft.com/office/drawing/2014/main" id="{D08F44B4-3E75-4F23-AA0D-4F206A14BCA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000" b="10000"/>
          <a:stretch>
            <a:fillRect/>
          </a:stretch>
        </p:blipFill>
        <p:spPr/>
      </p:pic>
      <p:pic>
        <p:nvPicPr>
          <p:cNvPr id="5" name="图片占位符 4">
            <a:extLst>
              <a:ext uri="{FF2B5EF4-FFF2-40B4-BE49-F238E27FC236}">
                <a16:creationId xmlns:a16="http://schemas.microsoft.com/office/drawing/2014/main" id="{C2A8BFE2-1103-4A97-9FB3-6BE6961163C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9" b="29"/>
          <a:stretch>
            <a:fillRect/>
          </a:stretch>
        </p:blipFill>
        <p:spPr/>
      </p:pic>
      <p:pic>
        <p:nvPicPr>
          <p:cNvPr id="12" name="图片占位符 11">
            <a:extLst>
              <a:ext uri="{FF2B5EF4-FFF2-40B4-BE49-F238E27FC236}">
                <a16:creationId xmlns:a16="http://schemas.microsoft.com/office/drawing/2014/main" id="{6893F61D-3BD9-424E-B13D-79E55EECA8C4}"/>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6667" r="16667"/>
          <a:stretch>
            <a:fillRect/>
          </a:stretch>
        </p:blipFill>
        <p:spPr/>
      </p:pic>
      <p:pic>
        <p:nvPicPr>
          <p:cNvPr id="14" name="图片占位符 13">
            <a:extLst>
              <a:ext uri="{FF2B5EF4-FFF2-40B4-BE49-F238E27FC236}">
                <a16:creationId xmlns:a16="http://schemas.microsoft.com/office/drawing/2014/main" id="{FD199048-F53E-4647-81AB-72F713BB5994}"/>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647" r="16647"/>
          <a:stretch>
            <a:fillRect/>
          </a:stretch>
        </p:blipFill>
        <p:spPr/>
      </p:pic>
      <p:grpSp>
        <p:nvGrpSpPr>
          <p:cNvPr id="15" name="组合 14">
            <a:extLst>
              <a:ext uri="{FF2B5EF4-FFF2-40B4-BE49-F238E27FC236}">
                <a16:creationId xmlns:a16="http://schemas.microsoft.com/office/drawing/2014/main" id="{1474C6F1-BED0-4C76-9CE7-0CBECEECF17F}"/>
              </a:ext>
            </a:extLst>
          </p:cNvPr>
          <p:cNvGrpSpPr/>
          <p:nvPr/>
        </p:nvGrpSpPr>
        <p:grpSpPr>
          <a:xfrm>
            <a:off x="548027" y="3443514"/>
            <a:ext cx="5032837" cy="1743365"/>
            <a:chOff x="-4766137" y="1956424"/>
            <a:chExt cx="5032837" cy="1743365"/>
          </a:xfrm>
        </p:grpSpPr>
        <p:sp>
          <p:nvSpPr>
            <p:cNvPr id="16" name="矩形: 圆角 15">
              <a:extLst>
                <a:ext uri="{FF2B5EF4-FFF2-40B4-BE49-F238E27FC236}">
                  <a16:creationId xmlns:a16="http://schemas.microsoft.com/office/drawing/2014/main" id="{4DBB70ED-2D28-4D11-A191-91AB1E306C84}"/>
                </a:ext>
              </a:extLst>
            </p:cNvPr>
            <p:cNvSpPr/>
            <p:nvPr/>
          </p:nvSpPr>
          <p:spPr>
            <a:xfrm>
              <a:off x="-4766137"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17" name="组合 16">
              <a:extLst>
                <a:ext uri="{FF2B5EF4-FFF2-40B4-BE49-F238E27FC236}">
                  <a16:creationId xmlns:a16="http://schemas.microsoft.com/office/drawing/2014/main" id="{BFA038C2-1AF6-4014-81E6-6CF8D720EF2B}"/>
                </a:ext>
              </a:extLst>
            </p:cNvPr>
            <p:cNvGrpSpPr/>
            <p:nvPr/>
          </p:nvGrpSpPr>
          <p:grpSpPr>
            <a:xfrm>
              <a:off x="-4714868" y="1956424"/>
              <a:ext cx="4981568" cy="1172215"/>
              <a:chOff x="-4714868" y="1956424"/>
              <a:chExt cx="4981568" cy="1172215"/>
            </a:xfrm>
          </p:grpSpPr>
          <p:sp>
            <p:nvSpPr>
              <p:cNvPr id="18" name="文本框 17">
                <a:extLst>
                  <a:ext uri="{FF2B5EF4-FFF2-40B4-BE49-F238E27FC236}">
                    <a16:creationId xmlns:a16="http://schemas.microsoft.com/office/drawing/2014/main" id="{11977B42-DC4C-4724-AFB6-D027232B4642}"/>
                  </a:ext>
                </a:extLst>
              </p:cNvPr>
              <p:cNvSpPr txBox="1"/>
              <p:nvPr/>
            </p:nvSpPr>
            <p:spPr>
              <a:xfrm>
                <a:off x="-4714868" y="2808615"/>
                <a:ext cx="4981567"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19" name="直接连接符 18">
                <a:extLst>
                  <a:ext uri="{FF2B5EF4-FFF2-40B4-BE49-F238E27FC236}">
                    <a16:creationId xmlns:a16="http://schemas.microsoft.com/office/drawing/2014/main" id="{43ABF2C6-C80B-4260-9A13-5261B4360AF4}"/>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文本占位符 19">
                <a:extLst>
                  <a:ext uri="{FF2B5EF4-FFF2-40B4-BE49-F238E27FC236}">
                    <a16:creationId xmlns:a16="http://schemas.microsoft.com/office/drawing/2014/main" id="{A441F818-56E8-4A9C-BEE7-5ED8F9375CBC}"/>
                  </a:ext>
                </a:extLst>
              </p:cNvPr>
              <p:cNvSpPr txBox="1"/>
              <p:nvPr/>
            </p:nvSpPr>
            <p:spPr>
              <a:xfrm>
                <a:off x="-4708756" y="1956424"/>
                <a:ext cx="481473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00B0F0"/>
                    </a:solidFill>
                    <a:cs typeface="+mn-ea"/>
                    <a:sym typeface="+mn-lt"/>
                  </a:rPr>
                  <a:t>第</a:t>
                </a:r>
                <a:r>
                  <a:rPr lang="en-US" altLang="zh-CN" sz="4800" b="1" dirty="0">
                    <a:solidFill>
                      <a:srgbClr val="00B0F0"/>
                    </a:solidFill>
                    <a:cs typeface="+mn-ea"/>
                    <a:sym typeface="+mn-lt"/>
                  </a:rPr>
                  <a:t>2</a:t>
                </a:r>
                <a:r>
                  <a:rPr lang="zh-CN" altLang="en-US" sz="4800" b="1" dirty="0">
                    <a:solidFill>
                      <a:srgbClr val="00B0F0"/>
                    </a:solidFill>
                    <a:cs typeface="+mn-ea"/>
                    <a:sym typeface="+mn-lt"/>
                  </a:rPr>
                  <a:t>节 库仑定律 </a:t>
                </a:r>
              </a:p>
            </p:txBody>
          </p:sp>
        </p:grpSp>
      </p:grpSp>
      <p:sp>
        <p:nvSpPr>
          <p:cNvPr id="21" name="文本占位符 20">
            <a:extLst>
              <a:ext uri="{FF2B5EF4-FFF2-40B4-BE49-F238E27FC236}">
                <a16:creationId xmlns:a16="http://schemas.microsoft.com/office/drawing/2014/main" id="{02E31E7D-D78C-4B28-B668-48497F79878C}"/>
              </a:ext>
            </a:extLst>
          </p:cNvPr>
          <p:cNvSpPr txBox="1"/>
          <p:nvPr/>
        </p:nvSpPr>
        <p:spPr>
          <a:xfrm>
            <a:off x="629776" y="276040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第一章  静电场</a:t>
            </a:r>
          </a:p>
        </p:txBody>
      </p:sp>
      <p:sp>
        <p:nvSpPr>
          <p:cNvPr id="22" name="矩形 21">
            <a:extLst>
              <a:ext uri="{FF2B5EF4-FFF2-40B4-BE49-F238E27FC236}">
                <a16:creationId xmlns:a16="http://schemas.microsoft.com/office/drawing/2014/main" id="{158D46EE-58E9-40A6-8F67-C0FCC2659617}"/>
              </a:ext>
            </a:extLst>
          </p:cNvPr>
          <p:cNvSpPr/>
          <p:nvPr/>
        </p:nvSpPr>
        <p:spPr>
          <a:xfrm>
            <a:off x="-1619997"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cs typeface="+mn-ea"/>
                <a:sym typeface="+mn-lt"/>
              </a:rPr>
              <a:t>人教</a:t>
            </a:r>
            <a:r>
              <a:rPr lang="zh-CN" altLang="en-US" sz="1200" kern="0" spc="300" dirty="0">
                <a:solidFill>
                  <a:prstClr val="white"/>
                </a:solidFill>
                <a:cs typeface="+mn-ea"/>
                <a:sym typeface="+mn-lt"/>
              </a:rPr>
              <a:t>版高中物理选修</a:t>
            </a:r>
            <a:r>
              <a:rPr kumimoji="0" lang="en-US" altLang="zh-CN" sz="1200" b="0" i="0" u="none" strike="noStrike" kern="0" cap="none" spc="300" normalizeH="0" baseline="0" noProof="0" dirty="0">
                <a:ln>
                  <a:noFill/>
                </a:ln>
                <a:solidFill>
                  <a:prstClr val="white"/>
                </a:solidFill>
                <a:effectLst/>
                <a:uLnTx/>
                <a:uFillTx/>
                <a:cs typeface="+mn-ea"/>
                <a:sym typeface="+mn-lt"/>
              </a:rPr>
              <a:t>3-1</a:t>
            </a:r>
            <a:endParaRPr kumimoji="0" lang="zh-CN" altLang="en-US" sz="1200" b="0" i="0" u="none" strike="noStrike" kern="0" cap="none" spc="3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8463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p:nvPr/>
        </p:nvSpPr>
        <p:spPr>
          <a:xfrm>
            <a:off x="809171" y="1267898"/>
            <a:ext cx="4028628" cy="523220"/>
          </a:xfrm>
          <a:prstGeom prst="rect">
            <a:avLst/>
          </a:prstGeom>
          <a:noFill/>
          <a:ln w="28575">
            <a:noFill/>
          </a:ln>
        </p:spPr>
        <p:txBody>
          <a:bodyPr>
            <a:spAutoFit/>
          </a:bodyPr>
          <a:lstStyle/>
          <a:p>
            <a:pPr defTabSz="1219170"/>
            <a:r>
              <a:rPr lang="en-US" altLang="zh-CN" sz="2800" kern="0" dirty="0">
                <a:cs typeface="+mn-ea"/>
                <a:sym typeface="+mn-lt"/>
              </a:rPr>
              <a:t>3.</a:t>
            </a:r>
            <a:r>
              <a:rPr lang="zh-CN" altLang="en-US" sz="2800" kern="0" dirty="0">
                <a:cs typeface="+mn-ea"/>
                <a:sym typeface="+mn-lt"/>
              </a:rPr>
              <a:t>适用范围：</a:t>
            </a:r>
          </a:p>
        </p:txBody>
      </p:sp>
      <p:sp>
        <p:nvSpPr>
          <p:cNvPr id="17410" name="Text Box 3"/>
          <p:cNvSpPr txBox="1"/>
          <p:nvPr/>
        </p:nvSpPr>
        <p:spPr>
          <a:xfrm>
            <a:off x="757950" y="3355349"/>
            <a:ext cx="2156836" cy="461665"/>
          </a:xfrm>
          <a:prstGeom prst="rect">
            <a:avLst/>
          </a:prstGeom>
          <a:noFill/>
          <a:ln w="28575">
            <a:noFill/>
          </a:ln>
        </p:spPr>
        <p:txBody>
          <a:bodyPr>
            <a:spAutoFit/>
          </a:bodyPr>
          <a:lstStyle/>
          <a:p>
            <a:pPr algn="ctr" defTabSz="1219170"/>
            <a:r>
              <a:rPr lang="zh-CN" altLang="en-US" sz="2400" kern="0" dirty="0">
                <a:cs typeface="+mn-ea"/>
                <a:sym typeface="+mn-lt"/>
              </a:rPr>
              <a:t>  </a:t>
            </a:r>
          </a:p>
        </p:txBody>
      </p:sp>
      <p:sp>
        <p:nvSpPr>
          <p:cNvPr id="6" name="矩形 5"/>
          <p:cNvSpPr/>
          <p:nvPr/>
        </p:nvSpPr>
        <p:spPr>
          <a:xfrm>
            <a:off x="1765979" y="1820624"/>
            <a:ext cx="1935145" cy="461665"/>
          </a:xfrm>
          <a:prstGeom prst="rect">
            <a:avLst/>
          </a:prstGeom>
          <a:noFill/>
          <a:ln w="9525">
            <a:noFill/>
          </a:ln>
        </p:spPr>
        <p:txBody>
          <a:bodyPr wrap="none">
            <a:spAutoFit/>
          </a:bodyPr>
          <a:lstStyle/>
          <a:p>
            <a:pPr algn="ctr" defTabSz="1219170"/>
            <a:r>
              <a:rPr lang="zh-CN" altLang="en-US" sz="2400" kern="0" dirty="0">
                <a:cs typeface="+mn-ea"/>
                <a:sym typeface="+mn-lt"/>
              </a:rPr>
              <a:t>（</a:t>
            </a:r>
            <a:r>
              <a:rPr lang="en-US" altLang="zh-CN" sz="2400" kern="0" dirty="0">
                <a:cs typeface="+mn-ea"/>
                <a:sym typeface="+mn-lt"/>
              </a:rPr>
              <a:t>1</a:t>
            </a:r>
            <a:r>
              <a:rPr lang="zh-CN" altLang="en-US" sz="2400" kern="0" dirty="0">
                <a:cs typeface="+mn-ea"/>
                <a:sym typeface="+mn-lt"/>
              </a:rPr>
              <a:t>）真空中</a:t>
            </a:r>
          </a:p>
        </p:txBody>
      </p:sp>
      <p:sp>
        <p:nvSpPr>
          <p:cNvPr id="7" name="矩形 6"/>
          <p:cNvSpPr/>
          <p:nvPr/>
        </p:nvSpPr>
        <p:spPr>
          <a:xfrm>
            <a:off x="4091449" y="1820624"/>
            <a:ext cx="1935145" cy="461665"/>
          </a:xfrm>
          <a:prstGeom prst="rect">
            <a:avLst/>
          </a:prstGeom>
          <a:noFill/>
          <a:ln w="9525">
            <a:noFill/>
          </a:ln>
        </p:spPr>
        <p:txBody>
          <a:bodyPr wrap="none">
            <a:spAutoFit/>
          </a:bodyPr>
          <a:lstStyle/>
          <a:p>
            <a:pPr algn="ctr" defTabSz="1219170"/>
            <a:r>
              <a:rPr lang="zh-CN" altLang="en-US" sz="2400" kern="0" dirty="0">
                <a:cs typeface="+mn-ea"/>
                <a:sym typeface="+mn-lt"/>
              </a:rPr>
              <a:t>（</a:t>
            </a:r>
            <a:r>
              <a:rPr lang="en-US" altLang="zh-CN" sz="2400" kern="0" dirty="0">
                <a:cs typeface="+mn-ea"/>
                <a:sym typeface="+mn-lt"/>
              </a:rPr>
              <a:t>2</a:t>
            </a:r>
            <a:r>
              <a:rPr lang="zh-CN" altLang="en-US" sz="2400" kern="0" dirty="0">
                <a:cs typeface="+mn-ea"/>
                <a:sym typeface="+mn-lt"/>
              </a:rPr>
              <a:t>）静止的</a:t>
            </a:r>
          </a:p>
        </p:txBody>
      </p:sp>
      <p:sp>
        <p:nvSpPr>
          <p:cNvPr id="8" name="矩形 7">
            <a:hlinkClick r:id="rId2" action="ppaction://hlinksldjump"/>
          </p:cNvPr>
          <p:cNvSpPr/>
          <p:nvPr/>
        </p:nvSpPr>
        <p:spPr>
          <a:xfrm>
            <a:off x="6416920" y="1820624"/>
            <a:ext cx="1935145" cy="461665"/>
          </a:xfrm>
          <a:prstGeom prst="rect">
            <a:avLst/>
          </a:prstGeom>
          <a:noFill/>
          <a:ln w="9525">
            <a:noFill/>
          </a:ln>
        </p:spPr>
        <p:txBody>
          <a:bodyPr wrap="none">
            <a:spAutoFit/>
          </a:bodyPr>
          <a:lstStyle/>
          <a:p>
            <a:pPr algn="ctr" defTabSz="1219170"/>
            <a:r>
              <a:rPr lang="zh-CN" altLang="en-US" sz="2400" kern="0" dirty="0">
                <a:cs typeface="+mn-ea"/>
                <a:sym typeface="+mn-lt"/>
              </a:rPr>
              <a:t>（</a:t>
            </a:r>
            <a:r>
              <a:rPr lang="en-US" altLang="zh-CN" sz="2400" kern="0" dirty="0">
                <a:cs typeface="+mn-ea"/>
                <a:sym typeface="+mn-lt"/>
              </a:rPr>
              <a:t>3</a:t>
            </a:r>
            <a:r>
              <a:rPr lang="zh-CN" altLang="en-US" sz="2400" kern="0" dirty="0">
                <a:cs typeface="+mn-ea"/>
                <a:sym typeface="+mn-lt"/>
              </a:rPr>
              <a:t>）点电荷</a:t>
            </a:r>
          </a:p>
        </p:txBody>
      </p:sp>
      <p:sp>
        <p:nvSpPr>
          <p:cNvPr id="9" name="Text Box 5"/>
          <p:cNvSpPr txBox="1"/>
          <p:nvPr/>
        </p:nvSpPr>
        <p:spPr>
          <a:xfrm>
            <a:off x="1052121" y="4332507"/>
            <a:ext cx="6858485" cy="400110"/>
          </a:xfrm>
          <a:prstGeom prst="rect">
            <a:avLst/>
          </a:prstGeom>
          <a:noFill/>
          <a:ln w="28575">
            <a:noFill/>
          </a:ln>
        </p:spPr>
        <p:txBody>
          <a:bodyPr>
            <a:spAutoFit/>
          </a:bodyPr>
          <a:lstStyle/>
          <a:p>
            <a:pPr defTabSz="1219170"/>
            <a:r>
              <a:rPr lang="zh-CN" altLang="en-US" sz="2000" kern="0" dirty="0">
                <a:cs typeface="+mn-ea"/>
                <a:sym typeface="+mn-lt"/>
              </a:rPr>
              <a:t>②点电荷是一种理想化的物理模型。</a:t>
            </a:r>
          </a:p>
        </p:txBody>
      </p:sp>
      <p:sp>
        <p:nvSpPr>
          <p:cNvPr id="10" name="Text Box 3"/>
          <p:cNvSpPr txBox="1"/>
          <p:nvPr/>
        </p:nvSpPr>
        <p:spPr>
          <a:xfrm>
            <a:off x="809170" y="2320859"/>
            <a:ext cx="10709729" cy="1850699"/>
          </a:xfrm>
          <a:prstGeom prst="rect">
            <a:avLst/>
          </a:prstGeom>
          <a:noFill/>
          <a:ln w="28575">
            <a:noFill/>
          </a:ln>
        </p:spPr>
        <p:txBody>
          <a:bodyPr wrap="square">
            <a:spAutoFit/>
          </a:bodyPr>
          <a:lstStyle/>
          <a:p>
            <a:pPr defTabSz="1219170">
              <a:lnSpc>
                <a:spcPct val="200000"/>
              </a:lnSpc>
            </a:pPr>
            <a:r>
              <a:rPr lang="en-US" altLang="zh-CN" sz="2000" kern="0" dirty="0">
                <a:cs typeface="+mn-ea"/>
                <a:sym typeface="+mn-lt"/>
              </a:rPr>
              <a:t>  </a:t>
            </a:r>
            <a:r>
              <a:rPr lang="zh-CN" altLang="en-US" sz="2000" kern="0" dirty="0">
                <a:cs typeface="+mn-ea"/>
                <a:sym typeface="+mn-lt"/>
              </a:rPr>
              <a:t>①看成点电荷的条件：当带电体间的距离比它们自身的大小大得多，以致带电体的形状、大小及电荷分布状况对它们之间的作用力的影响可以忽略时，这样的带电体就可以看作带电的点，叫做点电荷。</a:t>
            </a:r>
          </a:p>
        </p:txBody>
      </p:sp>
      <p:sp>
        <p:nvSpPr>
          <p:cNvPr id="12" name="Text Box 4"/>
          <p:cNvSpPr txBox="1"/>
          <p:nvPr/>
        </p:nvSpPr>
        <p:spPr>
          <a:xfrm>
            <a:off x="523798" y="5149282"/>
            <a:ext cx="6565524" cy="586507"/>
          </a:xfrm>
          <a:prstGeom prst="rect">
            <a:avLst/>
          </a:prstGeom>
          <a:noFill/>
          <a:ln w="28575">
            <a:noFill/>
          </a:ln>
        </p:spPr>
        <p:txBody>
          <a:bodyPr>
            <a:spAutoFit/>
          </a:bodyPr>
          <a:lstStyle/>
          <a:p>
            <a:pPr defTabSz="1219170">
              <a:lnSpc>
                <a:spcPct val="150000"/>
              </a:lnSpc>
              <a:spcBef>
                <a:spcPct val="0"/>
              </a:spcBef>
            </a:pPr>
            <a:r>
              <a:rPr lang="en-US" altLang="zh-CN" sz="2400" kern="0" dirty="0">
                <a:cs typeface="+mn-ea"/>
                <a:sym typeface="+mn-lt"/>
              </a:rPr>
              <a:t>【</a:t>
            </a:r>
            <a:r>
              <a:rPr lang="zh-CN" altLang="en-US" sz="2400" kern="0" dirty="0">
                <a:cs typeface="+mn-ea"/>
                <a:sym typeface="+mn-lt"/>
              </a:rPr>
              <a:t>类比</a:t>
            </a:r>
            <a:r>
              <a:rPr lang="en-US" altLang="zh-CN" sz="2400" kern="0" dirty="0">
                <a:cs typeface="+mn-ea"/>
                <a:sym typeface="+mn-lt"/>
              </a:rPr>
              <a:t>】</a:t>
            </a:r>
            <a:r>
              <a:rPr lang="zh-CN" altLang="en-US" sz="2400" kern="0" dirty="0">
                <a:cs typeface="+mn-ea"/>
                <a:sym typeface="+mn-lt"/>
              </a:rPr>
              <a:t>点电荷类似于力学中的质点</a:t>
            </a:r>
          </a:p>
        </p:txBody>
      </p:sp>
      <p:sp>
        <p:nvSpPr>
          <p:cNvPr id="13" name="文本框 12">
            <a:extLst>
              <a:ext uri="{FF2B5EF4-FFF2-40B4-BE49-F238E27FC236}">
                <a16:creationId xmlns:a16="http://schemas.microsoft.com/office/drawing/2014/main" id="{D67C8B55-A632-4C68-977B-6C6EE4FA5828}"/>
              </a:ext>
            </a:extLst>
          </p:cNvPr>
          <p:cNvSpPr txBox="1"/>
          <p:nvPr/>
        </p:nvSpPr>
        <p:spPr>
          <a:xfrm>
            <a:off x="809171" y="381801"/>
            <a:ext cx="3257623"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知识点</a:t>
            </a:r>
            <a:r>
              <a:rPr lang="en-US" altLang="zh-CN" sz="2800" dirty="0">
                <a:solidFill>
                  <a:prstClr val="black"/>
                </a:solidFill>
                <a:cs typeface="+mn-ea"/>
                <a:sym typeface="+mn-lt"/>
              </a:rPr>
              <a:t>1</a:t>
            </a:r>
            <a:r>
              <a:rPr lang="zh-CN" altLang="en-US" sz="2800" dirty="0">
                <a:solidFill>
                  <a:prstClr val="black"/>
                </a:solidFill>
                <a:cs typeface="+mn-ea"/>
                <a:sym typeface="+mn-lt"/>
              </a:rPr>
              <a:t>：库仑定律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p:nvPr/>
        </p:nvSpPr>
        <p:spPr>
          <a:xfrm>
            <a:off x="1086394" y="3429000"/>
            <a:ext cx="9636760" cy="2350836"/>
          </a:xfrm>
          <a:prstGeom prst="rect">
            <a:avLst/>
          </a:prstGeom>
          <a:noFill/>
          <a:ln w="28575">
            <a:noFill/>
          </a:ln>
        </p:spPr>
        <p:txBody>
          <a:bodyPr wrap="square">
            <a:spAutoFit/>
          </a:bodyPr>
          <a:lstStyle/>
          <a:p>
            <a:pPr defTabSz="1219170">
              <a:lnSpc>
                <a:spcPct val="150000"/>
              </a:lnSpc>
            </a:pPr>
            <a:r>
              <a:rPr lang="zh-CN" altLang="en-US" sz="2000" kern="0" dirty="0">
                <a:cs typeface="+mn-ea"/>
                <a:sym typeface="+mn-lt"/>
              </a:rPr>
              <a:t>⑴ 库仑力是一种性质力，与重力、弹力、摩擦力地位等同。</a:t>
            </a:r>
          </a:p>
          <a:p>
            <a:pPr defTabSz="1219170">
              <a:lnSpc>
                <a:spcPct val="150000"/>
              </a:lnSpc>
            </a:pPr>
            <a:r>
              <a:rPr lang="zh-CN" altLang="en-US" sz="2000" kern="0" dirty="0">
                <a:cs typeface="+mn-ea"/>
                <a:sym typeface="+mn-lt"/>
              </a:rPr>
              <a:t>⑵ 对带电体的受力分析，一定不要忘记画库仑力。</a:t>
            </a:r>
          </a:p>
          <a:p>
            <a:pPr defTabSz="1219170">
              <a:lnSpc>
                <a:spcPct val="150000"/>
              </a:lnSpc>
            </a:pPr>
            <a:r>
              <a:rPr lang="zh-CN" altLang="en-US" sz="2000" kern="0" dirty="0">
                <a:cs typeface="+mn-ea"/>
                <a:sym typeface="+mn-lt"/>
              </a:rPr>
              <a:t>⑶ 库仑力的合成与分解遵循平行四边形定则。</a:t>
            </a:r>
          </a:p>
          <a:p>
            <a:pPr defTabSz="1219170">
              <a:lnSpc>
                <a:spcPct val="150000"/>
              </a:lnSpc>
            </a:pPr>
            <a:r>
              <a:rPr lang="zh-CN" altLang="en-US" sz="2000" kern="0" dirty="0">
                <a:cs typeface="+mn-ea"/>
                <a:sym typeface="+mn-lt"/>
              </a:rPr>
              <a:t>⑷ 库仑力遵守牛顿第三定律，一对库仑力大小相等，方向相反，作用在同一条线上。</a:t>
            </a:r>
          </a:p>
          <a:p>
            <a:pPr defTabSz="1219170">
              <a:lnSpc>
                <a:spcPct val="150000"/>
              </a:lnSpc>
            </a:pPr>
            <a:r>
              <a:rPr lang="zh-CN" altLang="en-US" sz="2000" kern="0" dirty="0">
                <a:cs typeface="+mn-ea"/>
                <a:sym typeface="+mn-lt"/>
              </a:rPr>
              <a:t>（注意：一对库仑力大小一定相等 ，与各自的带电量无关）</a:t>
            </a:r>
          </a:p>
        </p:txBody>
      </p:sp>
      <p:sp>
        <p:nvSpPr>
          <p:cNvPr id="18434" name="Text Box 2"/>
          <p:cNvSpPr txBox="1"/>
          <p:nvPr/>
        </p:nvSpPr>
        <p:spPr>
          <a:xfrm>
            <a:off x="809171" y="1233505"/>
            <a:ext cx="3091148" cy="523220"/>
          </a:xfrm>
          <a:prstGeom prst="rect">
            <a:avLst/>
          </a:prstGeom>
          <a:noFill/>
          <a:ln w="28575">
            <a:noFill/>
          </a:ln>
        </p:spPr>
        <p:txBody>
          <a:bodyPr>
            <a:spAutoFit/>
          </a:bodyPr>
          <a:lstStyle/>
          <a:p>
            <a:pPr defTabSz="1219170"/>
            <a:r>
              <a:rPr lang="en-US" altLang="zh-CN" sz="2800" b="1" kern="0" dirty="0">
                <a:cs typeface="+mn-ea"/>
                <a:sym typeface="+mn-lt"/>
              </a:rPr>
              <a:t>4.</a:t>
            </a:r>
            <a:r>
              <a:rPr lang="zh-CN" altLang="en-US" sz="2800" b="1" kern="0" dirty="0">
                <a:cs typeface="+mn-ea"/>
                <a:sym typeface="+mn-lt"/>
              </a:rPr>
              <a:t>方向：</a:t>
            </a:r>
          </a:p>
        </p:txBody>
      </p:sp>
      <p:sp>
        <p:nvSpPr>
          <p:cNvPr id="18435" name="矩形 3"/>
          <p:cNvSpPr/>
          <p:nvPr/>
        </p:nvSpPr>
        <p:spPr>
          <a:xfrm>
            <a:off x="1086394" y="1848658"/>
            <a:ext cx="11468947" cy="1315232"/>
          </a:xfrm>
          <a:prstGeom prst="rect">
            <a:avLst/>
          </a:prstGeom>
          <a:noFill/>
          <a:ln w="9525">
            <a:noFill/>
          </a:ln>
        </p:spPr>
        <p:txBody>
          <a:bodyPr wrap="square">
            <a:spAutoFit/>
          </a:bodyPr>
          <a:lstStyle/>
          <a:p>
            <a:pPr defTabSz="1219170">
              <a:lnSpc>
                <a:spcPct val="150000"/>
              </a:lnSpc>
            </a:pPr>
            <a:r>
              <a:rPr lang="zh-CN" altLang="en-US" sz="2800" kern="0" dirty="0">
                <a:cs typeface="+mn-ea"/>
                <a:sym typeface="+mn-lt"/>
              </a:rPr>
              <a:t>同种电荷间为排斥力，沿着连线背离电荷向外；</a:t>
            </a:r>
          </a:p>
          <a:p>
            <a:pPr defTabSz="1219170">
              <a:lnSpc>
                <a:spcPct val="150000"/>
              </a:lnSpc>
            </a:pPr>
            <a:r>
              <a:rPr lang="zh-CN" altLang="en-US" sz="2800" kern="0" dirty="0">
                <a:cs typeface="+mn-ea"/>
                <a:sym typeface="+mn-lt"/>
              </a:rPr>
              <a:t>异种电荷间为吸引力，沿着连线向内。</a:t>
            </a:r>
          </a:p>
        </p:txBody>
      </p:sp>
      <p:sp>
        <p:nvSpPr>
          <p:cNvPr id="7" name="文本框 6">
            <a:extLst>
              <a:ext uri="{FF2B5EF4-FFF2-40B4-BE49-F238E27FC236}">
                <a16:creationId xmlns:a16="http://schemas.microsoft.com/office/drawing/2014/main" id="{6F9630DD-B208-4EA1-9531-DC31856669D0}"/>
              </a:ext>
            </a:extLst>
          </p:cNvPr>
          <p:cNvSpPr txBox="1"/>
          <p:nvPr/>
        </p:nvSpPr>
        <p:spPr>
          <a:xfrm>
            <a:off x="809171" y="381801"/>
            <a:ext cx="3257623"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知识点</a:t>
            </a:r>
            <a:r>
              <a:rPr lang="en-US" altLang="zh-CN" sz="2800" dirty="0">
                <a:solidFill>
                  <a:prstClr val="black"/>
                </a:solidFill>
                <a:cs typeface="+mn-ea"/>
                <a:sym typeface="+mn-lt"/>
              </a:rPr>
              <a:t>1</a:t>
            </a:r>
            <a:r>
              <a:rPr lang="zh-CN" altLang="en-US" sz="2800" dirty="0">
                <a:solidFill>
                  <a:prstClr val="black"/>
                </a:solidFill>
                <a:cs typeface="+mn-ea"/>
                <a:sym typeface="+mn-lt"/>
              </a:rPr>
              <a:t>：库仑定律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00"/>
                                        <p:tgtEl>
                                          <p:spTgt spid="184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wipe(down)">
                                      <p:cBhvr>
                                        <p:cTn id="10"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721826" y="1217756"/>
            <a:ext cx="6129338" cy="457200"/>
          </a:xfrm>
          <a:prstGeom prst="rect">
            <a:avLst/>
          </a:prstGeom>
          <a:solidFill>
            <a:srgbClr val="FFFFFF"/>
          </a:solidFill>
          <a:ln w="9525">
            <a:noFill/>
          </a:ln>
        </p:spPr>
        <p:txBody>
          <a:bodyPr>
            <a:normAutofit fontScale="90000"/>
          </a:bodyPr>
          <a:lstStyle/>
          <a:p>
            <a:pPr algn="l"/>
            <a:r>
              <a:rPr lang="zh-CN" altLang="en-US" sz="2793" b="1" dirty="0">
                <a:solidFill>
                  <a:srgbClr val="FF0000"/>
                </a:solidFill>
                <a:latin typeface="+mn-lt"/>
                <a:ea typeface="+mn-ea"/>
                <a:cs typeface="+mn-ea"/>
                <a:sym typeface="+mn-lt"/>
              </a:rPr>
              <a:t>多个点电荷间的库仑力</a:t>
            </a:r>
          </a:p>
        </p:txBody>
      </p:sp>
      <p:sp>
        <p:nvSpPr>
          <p:cNvPr id="23554" name="Line 3"/>
          <p:cNvSpPr/>
          <p:nvPr/>
        </p:nvSpPr>
        <p:spPr>
          <a:xfrm>
            <a:off x="5133447" y="2176459"/>
            <a:ext cx="2326279" cy="1162348"/>
          </a:xfrm>
          <a:prstGeom prst="line">
            <a:avLst/>
          </a:prstGeom>
          <a:ln w="28575" cap="flat" cmpd="sng">
            <a:solidFill>
              <a:srgbClr val="00121E"/>
            </a:solidFill>
            <a:prstDash val="dash"/>
            <a:headEnd type="none" w="sm" len="sm"/>
            <a:tailEnd type="none" w="sm" len="sm"/>
          </a:ln>
        </p:spPr>
        <p:txBody>
          <a:bodyPr/>
          <a:lstStyle/>
          <a:p>
            <a:endParaRPr lang="zh-CN" altLang="en-US">
              <a:cs typeface="+mn-ea"/>
              <a:sym typeface="+mn-lt"/>
            </a:endParaRPr>
          </a:p>
        </p:txBody>
      </p:sp>
      <p:grpSp>
        <p:nvGrpSpPr>
          <p:cNvPr id="23555" name="Group 4"/>
          <p:cNvGrpSpPr/>
          <p:nvPr/>
        </p:nvGrpSpPr>
        <p:grpSpPr>
          <a:xfrm>
            <a:off x="4745467" y="1658627"/>
            <a:ext cx="2945459" cy="2801353"/>
            <a:chOff x="4377" y="1447"/>
            <a:chExt cx="1135" cy="1267"/>
          </a:xfrm>
        </p:grpSpPr>
        <p:sp>
          <p:nvSpPr>
            <p:cNvPr id="23556" name="Text Box 5"/>
            <p:cNvSpPr txBox="1"/>
            <p:nvPr/>
          </p:nvSpPr>
          <p:spPr>
            <a:xfrm>
              <a:off x="4649" y="2478"/>
              <a:ext cx="257" cy="208"/>
            </a:xfrm>
            <a:prstGeom prst="rect">
              <a:avLst/>
            </a:prstGeom>
            <a:noFill/>
            <a:ln w="12700">
              <a:noFill/>
            </a:ln>
          </p:spPr>
          <p:txBody>
            <a:bodyPr>
              <a:spAutoFit/>
            </a:bodyPr>
            <a:lstStyle/>
            <a:p>
              <a:pPr defTabSz="1219170">
                <a:spcBef>
                  <a:spcPct val="0"/>
                </a:spcBef>
              </a:pPr>
              <a:r>
                <a:rPr lang="en-US" altLang="zh-CN" sz="2393" b="1" kern="0">
                  <a:solidFill>
                    <a:srgbClr val="00121E"/>
                  </a:solidFill>
                  <a:cs typeface="+mn-ea"/>
                  <a:sym typeface="+mn-lt"/>
                </a:rPr>
                <a:t>q</a:t>
              </a:r>
              <a:r>
                <a:rPr lang="en-US" altLang="zh-CN" sz="2393" b="1" kern="0" baseline="-25000">
                  <a:solidFill>
                    <a:srgbClr val="00121E"/>
                  </a:solidFill>
                  <a:cs typeface="+mn-ea"/>
                  <a:sym typeface="+mn-lt"/>
                </a:rPr>
                <a:t>2</a:t>
              </a:r>
            </a:p>
          </p:txBody>
        </p:sp>
        <p:grpSp>
          <p:nvGrpSpPr>
            <p:cNvPr id="23557" name="Group 6"/>
            <p:cNvGrpSpPr/>
            <p:nvPr/>
          </p:nvGrpSpPr>
          <p:grpSpPr>
            <a:xfrm>
              <a:off x="4377" y="1447"/>
              <a:ext cx="1135" cy="1267"/>
              <a:chOff x="4241" y="1492"/>
              <a:chExt cx="1135" cy="1267"/>
            </a:xfrm>
          </p:grpSpPr>
          <p:sp>
            <p:nvSpPr>
              <p:cNvPr id="23558" name="Line 7"/>
              <p:cNvSpPr/>
              <p:nvPr/>
            </p:nvSpPr>
            <p:spPr>
              <a:xfrm flipV="1">
                <a:off x="4468" y="2251"/>
                <a:ext cx="726" cy="363"/>
              </a:xfrm>
              <a:prstGeom prst="line">
                <a:avLst/>
              </a:prstGeom>
              <a:ln w="28575" cap="flat" cmpd="sng">
                <a:solidFill>
                  <a:srgbClr val="00121E"/>
                </a:solidFill>
                <a:prstDash val="dash"/>
                <a:headEnd type="none" w="sm" len="sm"/>
                <a:tailEnd type="none" w="sm" len="sm"/>
              </a:ln>
            </p:spPr>
            <p:txBody>
              <a:bodyPr/>
              <a:lstStyle/>
              <a:p>
                <a:endParaRPr lang="zh-CN" altLang="en-US">
                  <a:cs typeface="+mn-ea"/>
                  <a:sym typeface="+mn-lt"/>
                </a:endParaRPr>
              </a:p>
            </p:txBody>
          </p:sp>
          <p:grpSp>
            <p:nvGrpSpPr>
              <p:cNvPr id="23559" name="Group 8"/>
              <p:cNvGrpSpPr/>
              <p:nvPr/>
            </p:nvGrpSpPr>
            <p:grpSpPr>
              <a:xfrm>
                <a:off x="4241" y="1616"/>
                <a:ext cx="227" cy="227"/>
                <a:chOff x="3606" y="2024"/>
                <a:chExt cx="227" cy="227"/>
              </a:xfrm>
            </p:grpSpPr>
            <p:sp>
              <p:nvSpPr>
                <p:cNvPr id="23560" name="Oval 9"/>
                <p:cNvSpPr/>
                <p:nvPr/>
              </p:nvSpPr>
              <p:spPr>
                <a:xfrm>
                  <a:off x="3606" y="2024"/>
                  <a:ext cx="227" cy="227"/>
                </a:xfrm>
                <a:prstGeom prst="ellipse">
                  <a:avLst/>
                </a:prstGeom>
                <a:solidFill>
                  <a:srgbClr val="00121E"/>
                </a:solidFill>
                <a:ln w="12700" cap="sq" cmpd="sng">
                  <a:solidFill>
                    <a:srgbClr val="00121E"/>
                  </a:solidFill>
                  <a:prstDash val="solid"/>
                  <a:headEnd type="none" w="sm" len="sm"/>
                  <a:tailEnd type="none" w="sm" len="sm"/>
                </a:ln>
              </p:spPr>
              <p:txBody>
                <a:bodyPr wrap="none" anchor="ctr"/>
                <a:lstStyle/>
                <a:p>
                  <a:pPr defTabSz="1219170">
                    <a:spcBef>
                      <a:spcPct val="0"/>
                    </a:spcBef>
                  </a:pPr>
                  <a:endParaRPr lang="zh-CN" altLang="zh-CN" sz="2393" b="1" kern="0" dirty="0">
                    <a:solidFill>
                      <a:srgbClr val="00121E"/>
                    </a:solidFill>
                    <a:cs typeface="+mn-ea"/>
                    <a:sym typeface="+mn-lt"/>
                  </a:endParaRPr>
                </a:p>
              </p:txBody>
            </p:sp>
            <p:grpSp>
              <p:nvGrpSpPr>
                <p:cNvPr id="23561" name="Group 10"/>
                <p:cNvGrpSpPr/>
                <p:nvPr/>
              </p:nvGrpSpPr>
              <p:grpSpPr>
                <a:xfrm>
                  <a:off x="3651" y="2051"/>
                  <a:ext cx="136" cy="182"/>
                  <a:chOff x="3470" y="2840"/>
                  <a:chExt cx="136" cy="182"/>
                </a:xfrm>
              </p:grpSpPr>
              <p:sp>
                <p:nvSpPr>
                  <p:cNvPr id="23562" name="Line 11"/>
                  <p:cNvSpPr/>
                  <p:nvPr/>
                </p:nvSpPr>
                <p:spPr>
                  <a:xfrm flipH="1" flipV="1">
                    <a:off x="3533" y="2840"/>
                    <a:ext cx="0" cy="182"/>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sp>
                <p:nvSpPr>
                  <p:cNvPr id="23563" name="Line 12"/>
                  <p:cNvSpPr/>
                  <p:nvPr/>
                </p:nvSpPr>
                <p:spPr>
                  <a:xfrm>
                    <a:off x="3470" y="2931"/>
                    <a:ext cx="136" cy="0"/>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grpSp>
          </p:grpSp>
          <p:grpSp>
            <p:nvGrpSpPr>
              <p:cNvPr id="23564" name="Group 13"/>
              <p:cNvGrpSpPr/>
              <p:nvPr/>
            </p:nvGrpSpPr>
            <p:grpSpPr>
              <a:xfrm>
                <a:off x="4241" y="2532"/>
                <a:ext cx="227" cy="227"/>
                <a:chOff x="3606" y="2024"/>
                <a:chExt cx="227" cy="227"/>
              </a:xfrm>
            </p:grpSpPr>
            <p:sp>
              <p:nvSpPr>
                <p:cNvPr id="23565" name="Oval 14"/>
                <p:cNvSpPr/>
                <p:nvPr/>
              </p:nvSpPr>
              <p:spPr>
                <a:xfrm>
                  <a:off x="3606" y="2024"/>
                  <a:ext cx="227" cy="227"/>
                </a:xfrm>
                <a:prstGeom prst="ellipse">
                  <a:avLst/>
                </a:prstGeom>
                <a:solidFill>
                  <a:srgbClr val="00121E"/>
                </a:solidFill>
                <a:ln w="12700" cap="sq" cmpd="sng">
                  <a:solidFill>
                    <a:srgbClr val="00121E"/>
                  </a:solidFill>
                  <a:prstDash val="solid"/>
                  <a:headEnd type="none" w="sm" len="sm"/>
                  <a:tailEnd type="none" w="sm" len="sm"/>
                </a:ln>
              </p:spPr>
              <p:txBody>
                <a:bodyPr wrap="none" anchor="ctr"/>
                <a:lstStyle/>
                <a:p>
                  <a:pPr defTabSz="1219170">
                    <a:spcBef>
                      <a:spcPct val="0"/>
                    </a:spcBef>
                  </a:pPr>
                  <a:endParaRPr lang="zh-CN" altLang="zh-CN" sz="2393" b="1" kern="0" dirty="0">
                    <a:solidFill>
                      <a:srgbClr val="00121E"/>
                    </a:solidFill>
                    <a:cs typeface="+mn-ea"/>
                    <a:sym typeface="+mn-lt"/>
                  </a:endParaRPr>
                </a:p>
              </p:txBody>
            </p:sp>
            <p:grpSp>
              <p:nvGrpSpPr>
                <p:cNvPr id="23566" name="Group 15"/>
                <p:cNvGrpSpPr/>
                <p:nvPr/>
              </p:nvGrpSpPr>
              <p:grpSpPr>
                <a:xfrm>
                  <a:off x="3651" y="2051"/>
                  <a:ext cx="136" cy="182"/>
                  <a:chOff x="3470" y="2840"/>
                  <a:chExt cx="136" cy="182"/>
                </a:xfrm>
              </p:grpSpPr>
              <p:sp>
                <p:nvSpPr>
                  <p:cNvPr id="23567" name="Line 16"/>
                  <p:cNvSpPr/>
                  <p:nvPr/>
                </p:nvSpPr>
                <p:spPr>
                  <a:xfrm flipH="1" flipV="1">
                    <a:off x="3533" y="2840"/>
                    <a:ext cx="0" cy="182"/>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sp>
                <p:nvSpPr>
                  <p:cNvPr id="23568" name="Line 17"/>
                  <p:cNvSpPr/>
                  <p:nvPr/>
                </p:nvSpPr>
                <p:spPr>
                  <a:xfrm>
                    <a:off x="3470" y="2931"/>
                    <a:ext cx="136" cy="0"/>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grpSp>
          </p:grpSp>
          <p:sp>
            <p:nvSpPr>
              <p:cNvPr id="23569" name="Line 18"/>
              <p:cNvSpPr/>
              <p:nvPr/>
            </p:nvSpPr>
            <p:spPr>
              <a:xfrm>
                <a:off x="4331" y="1843"/>
                <a:ext cx="0" cy="726"/>
              </a:xfrm>
              <a:prstGeom prst="line">
                <a:avLst/>
              </a:prstGeom>
              <a:ln w="28575" cap="flat" cmpd="sng">
                <a:solidFill>
                  <a:srgbClr val="00121E"/>
                </a:solidFill>
                <a:prstDash val="dash"/>
                <a:headEnd type="none" w="sm" len="sm"/>
                <a:tailEnd type="none" w="sm" len="sm"/>
              </a:ln>
            </p:spPr>
            <p:txBody>
              <a:bodyPr/>
              <a:lstStyle/>
              <a:p>
                <a:endParaRPr lang="zh-CN" altLang="en-US">
                  <a:cs typeface="+mn-ea"/>
                  <a:sym typeface="+mn-lt"/>
                </a:endParaRPr>
              </a:p>
            </p:txBody>
          </p:sp>
          <p:grpSp>
            <p:nvGrpSpPr>
              <p:cNvPr id="23570" name="Group 19"/>
              <p:cNvGrpSpPr/>
              <p:nvPr/>
            </p:nvGrpSpPr>
            <p:grpSpPr>
              <a:xfrm>
                <a:off x="5149" y="2115"/>
                <a:ext cx="227" cy="227"/>
                <a:chOff x="3606" y="2024"/>
                <a:chExt cx="227" cy="227"/>
              </a:xfrm>
            </p:grpSpPr>
            <p:sp>
              <p:nvSpPr>
                <p:cNvPr id="23571" name="Oval 20"/>
                <p:cNvSpPr/>
                <p:nvPr/>
              </p:nvSpPr>
              <p:spPr>
                <a:xfrm>
                  <a:off x="3606" y="2024"/>
                  <a:ext cx="227" cy="227"/>
                </a:xfrm>
                <a:prstGeom prst="ellipse">
                  <a:avLst/>
                </a:prstGeom>
                <a:solidFill>
                  <a:srgbClr val="00121E"/>
                </a:solidFill>
                <a:ln w="12700" cap="sq" cmpd="sng">
                  <a:solidFill>
                    <a:srgbClr val="00121E"/>
                  </a:solidFill>
                  <a:prstDash val="solid"/>
                  <a:headEnd type="none" w="sm" len="sm"/>
                  <a:tailEnd type="none" w="sm" len="sm"/>
                </a:ln>
              </p:spPr>
              <p:txBody>
                <a:bodyPr wrap="none" anchor="ctr"/>
                <a:lstStyle/>
                <a:p>
                  <a:pPr defTabSz="1219170">
                    <a:spcBef>
                      <a:spcPct val="0"/>
                    </a:spcBef>
                  </a:pPr>
                  <a:endParaRPr lang="zh-CN" altLang="zh-CN" sz="2393" b="1" kern="0" dirty="0">
                    <a:solidFill>
                      <a:srgbClr val="00121E"/>
                    </a:solidFill>
                    <a:cs typeface="+mn-ea"/>
                    <a:sym typeface="+mn-lt"/>
                  </a:endParaRPr>
                </a:p>
              </p:txBody>
            </p:sp>
            <p:grpSp>
              <p:nvGrpSpPr>
                <p:cNvPr id="23572" name="Group 21"/>
                <p:cNvGrpSpPr/>
                <p:nvPr/>
              </p:nvGrpSpPr>
              <p:grpSpPr>
                <a:xfrm>
                  <a:off x="3651" y="2051"/>
                  <a:ext cx="136" cy="182"/>
                  <a:chOff x="3470" y="2840"/>
                  <a:chExt cx="136" cy="182"/>
                </a:xfrm>
              </p:grpSpPr>
              <p:sp>
                <p:nvSpPr>
                  <p:cNvPr id="23573" name="Line 22"/>
                  <p:cNvSpPr/>
                  <p:nvPr/>
                </p:nvSpPr>
                <p:spPr>
                  <a:xfrm flipH="1" flipV="1">
                    <a:off x="3533" y="2840"/>
                    <a:ext cx="0" cy="182"/>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sp>
                <p:nvSpPr>
                  <p:cNvPr id="23574" name="Line 23"/>
                  <p:cNvSpPr/>
                  <p:nvPr/>
                </p:nvSpPr>
                <p:spPr>
                  <a:xfrm>
                    <a:off x="3470" y="2931"/>
                    <a:ext cx="136" cy="0"/>
                  </a:xfrm>
                  <a:prstGeom prst="line">
                    <a:avLst/>
                  </a:prstGeom>
                  <a:ln w="57150" cap="sq" cmpd="sng">
                    <a:solidFill>
                      <a:srgbClr val="FF0066"/>
                    </a:solidFill>
                    <a:prstDash val="solid"/>
                    <a:headEnd type="none" w="sm" len="sm"/>
                    <a:tailEnd type="none" w="sm" len="sm"/>
                  </a:ln>
                </p:spPr>
                <p:txBody>
                  <a:bodyPr/>
                  <a:lstStyle/>
                  <a:p>
                    <a:endParaRPr lang="zh-CN" altLang="en-US">
                      <a:cs typeface="+mn-ea"/>
                      <a:sym typeface="+mn-lt"/>
                    </a:endParaRPr>
                  </a:p>
                </p:txBody>
              </p:sp>
            </p:grpSp>
          </p:grpSp>
          <p:sp>
            <p:nvSpPr>
              <p:cNvPr id="23575" name="Text Box 24"/>
              <p:cNvSpPr txBox="1"/>
              <p:nvPr/>
            </p:nvSpPr>
            <p:spPr>
              <a:xfrm>
                <a:off x="4558" y="1492"/>
                <a:ext cx="187" cy="208"/>
              </a:xfrm>
              <a:prstGeom prst="rect">
                <a:avLst/>
              </a:prstGeom>
              <a:noFill/>
              <a:ln w="12700">
                <a:noFill/>
              </a:ln>
            </p:spPr>
            <p:txBody>
              <a:bodyPr wrap="none">
                <a:spAutoFit/>
              </a:bodyPr>
              <a:lstStyle/>
              <a:p>
                <a:pPr defTabSz="1219170">
                  <a:spcBef>
                    <a:spcPct val="0"/>
                  </a:spcBef>
                </a:pPr>
                <a:r>
                  <a:rPr lang="en-US" altLang="zh-CN" sz="2393" b="1" kern="0">
                    <a:solidFill>
                      <a:srgbClr val="00121E"/>
                    </a:solidFill>
                    <a:cs typeface="+mn-ea"/>
                    <a:sym typeface="+mn-lt"/>
                  </a:rPr>
                  <a:t>q</a:t>
                </a:r>
                <a:r>
                  <a:rPr lang="en-US" altLang="zh-CN" sz="2393" b="1" kern="0" baseline="-25000">
                    <a:solidFill>
                      <a:srgbClr val="00121E"/>
                    </a:solidFill>
                    <a:cs typeface="+mn-ea"/>
                    <a:sym typeface="+mn-lt"/>
                  </a:rPr>
                  <a:t>1</a:t>
                </a:r>
              </a:p>
            </p:txBody>
          </p:sp>
          <p:sp>
            <p:nvSpPr>
              <p:cNvPr id="23576" name="Text Box 25"/>
              <p:cNvSpPr txBox="1"/>
              <p:nvPr/>
            </p:nvSpPr>
            <p:spPr>
              <a:xfrm>
                <a:off x="5058" y="1851"/>
                <a:ext cx="187" cy="208"/>
              </a:xfrm>
              <a:prstGeom prst="rect">
                <a:avLst/>
              </a:prstGeom>
              <a:noFill/>
              <a:ln w="12700">
                <a:noFill/>
              </a:ln>
            </p:spPr>
            <p:txBody>
              <a:bodyPr wrap="none">
                <a:spAutoFit/>
              </a:bodyPr>
              <a:lstStyle/>
              <a:p>
                <a:pPr defTabSz="1219170">
                  <a:spcBef>
                    <a:spcPct val="0"/>
                  </a:spcBef>
                </a:pPr>
                <a:r>
                  <a:rPr lang="en-US" altLang="zh-CN" sz="2393" b="1" kern="0">
                    <a:solidFill>
                      <a:srgbClr val="00121E"/>
                    </a:solidFill>
                    <a:cs typeface="+mn-ea"/>
                    <a:sym typeface="+mn-lt"/>
                  </a:rPr>
                  <a:t>q</a:t>
                </a:r>
                <a:r>
                  <a:rPr lang="en-US" altLang="zh-CN" sz="2393" b="1" kern="0" baseline="-25000">
                    <a:solidFill>
                      <a:srgbClr val="00121E"/>
                    </a:solidFill>
                    <a:cs typeface="+mn-ea"/>
                    <a:sym typeface="+mn-lt"/>
                  </a:rPr>
                  <a:t>3</a:t>
                </a:r>
              </a:p>
            </p:txBody>
          </p:sp>
        </p:grpSp>
      </p:grpSp>
      <p:sp>
        <p:nvSpPr>
          <p:cNvPr id="23577" name="Text Box 26"/>
          <p:cNvSpPr txBox="1"/>
          <p:nvPr/>
        </p:nvSpPr>
        <p:spPr>
          <a:xfrm>
            <a:off x="8911868" y="4667431"/>
            <a:ext cx="430733" cy="460575"/>
          </a:xfrm>
          <a:prstGeom prst="rect">
            <a:avLst/>
          </a:prstGeom>
          <a:noFill/>
          <a:ln w="76200">
            <a:noFill/>
          </a:ln>
        </p:spPr>
        <p:txBody>
          <a:bodyPr>
            <a:spAutoFit/>
          </a:bodyPr>
          <a:lstStyle/>
          <a:p>
            <a:pPr defTabSz="1219170" eaLnBrk="0" hangingPunct="0"/>
            <a:endParaRPr lang="zh-CN" altLang="zh-CN" sz="2393" b="1" kern="0" dirty="0">
              <a:solidFill>
                <a:srgbClr val="000000"/>
              </a:solidFill>
              <a:cs typeface="+mn-ea"/>
              <a:sym typeface="+mn-lt"/>
            </a:endParaRPr>
          </a:p>
        </p:txBody>
      </p:sp>
      <p:sp>
        <p:nvSpPr>
          <p:cNvPr id="460827" name="Text Box 27"/>
          <p:cNvSpPr txBox="1"/>
          <p:nvPr/>
        </p:nvSpPr>
        <p:spPr>
          <a:xfrm>
            <a:off x="646393" y="4890510"/>
            <a:ext cx="10761836" cy="965842"/>
          </a:xfrm>
          <a:prstGeom prst="rect">
            <a:avLst/>
          </a:prstGeom>
          <a:noFill/>
          <a:ln w="76200">
            <a:noFill/>
          </a:ln>
        </p:spPr>
        <p:txBody>
          <a:bodyPr wrap="square">
            <a:spAutoFit/>
          </a:bodyPr>
          <a:lstStyle/>
          <a:p>
            <a:pPr defTabSz="1219170" eaLnBrk="0" hangingPunct="0">
              <a:lnSpc>
                <a:spcPct val="150000"/>
              </a:lnSpc>
            </a:pPr>
            <a:r>
              <a:rPr lang="zh-CN" altLang="en-US" sz="2000" kern="0" dirty="0">
                <a:cs typeface="+mn-ea"/>
                <a:sym typeface="+mn-lt"/>
              </a:rPr>
              <a:t>实验证明：两个点电荷之间的作用力不因第三个点电荷的存在而有所改变。因此两个或两个以上点电荷对某一个点电荷的作用力，等于各点电荷单独对这个电荷的作用力的矢量和。</a:t>
            </a:r>
          </a:p>
        </p:txBody>
      </p:sp>
      <p:sp>
        <p:nvSpPr>
          <p:cNvPr id="30" name="文本框 29">
            <a:extLst>
              <a:ext uri="{FF2B5EF4-FFF2-40B4-BE49-F238E27FC236}">
                <a16:creationId xmlns:a16="http://schemas.microsoft.com/office/drawing/2014/main" id="{2C864C71-E84D-44B1-B68D-C14406DEEB1C}"/>
              </a:ext>
            </a:extLst>
          </p:cNvPr>
          <p:cNvSpPr txBox="1"/>
          <p:nvPr/>
        </p:nvSpPr>
        <p:spPr>
          <a:xfrm>
            <a:off x="809171" y="381801"/>
            <a:ext cx="3257623"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知识点</a:t>
            </a:r>
            <a:r>
              <a:rPr lang="en-US" altLang="zh-CN" sz="2800" dirty="0">
                <a:solidFill>
                  <a:prstClr val="black"/>
                </a:solidFill>
                <a:cs typeface="+mn-ea"/>
                <a:sym typeface="+mn-lt"/>
              </a:rPr>
              <a:t>2</a:t>
            </a:r>
            <a:r>
              <a:rPr lang="zh-CN" altLang="en-US" sz="2800" dirty="0">
                <a:solidFill>
                  <a:prstClr val="black"/>
                </a:solidFill>
                <a:cs typeface="+mn-ea"/>
                <a:sym typeface="+mn-lt"/>
              </a:rPr>
              <a:t>：场强叠加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7">
                                            <p:txEl>
                                              <p:pRg st="0" end="0"/>
                                            </p:txEl>
                                          </p:spTgt>
                                        </p:tgtEl>
                                        <p:attrNameLst>
                                          <p:attrName>style.visibility</p:attrName>
                                        </p:attrNameLst>
                                      </p:cBhvr>
                                      <p:to>
                                        <p:strVal val="visible"/>
                                      </p:to>
                                    </p:set>
                                    <p:anim calcmode="lin" valueType="num">
                                      <p:cBhvr additive="base">
                                        <p:cTn id="7" dur="500" fill="hold"/>
                                        <p:tgtEl>
                                          <p:spTgt spid="460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32769"/>
          <p:cNvPicPr>
            <a:picLocks noChangeAspect="1"/>
          </p:cNvPicPr>
          <p:nvPr/>
        </p:nvPicPr>
        <p:blipFill>
          <a:blip r:embed="rId2">
            <a:lum bright="-41998" contrast="66000"/>
          </a:blip>
          <a:stretch>
            <a:fillRect/>
          </a:stretch>
        </p:blipFill>
        <p:spPr>
          <a:xfrm>
            <a:off x="1073376" y="1235770"/>
            <a:ext cx="7069139" cy="1334055"/>
          </a:xfrm>
          <a:prstGeom prst="rect">
            <a:avLst/>
          </a:prstGeom>
          <a:noFill/>
          <a:ln w="38100">
            <a:noFill/>
          </a:ln>
        </p:spPr>
      </p:pic>
      <p:pic>
        <p:nvPicPr>
          <p:cNvPr id="32771" name="图片 32770"/>
          <p:cNvPicPr>
            <a:picLocks noChangeAspect="1"/>
          </p:cNvPicPr>
          <p:nvPr/>
        </p:nvPicPr>
        <p:blipFill>
          <a:blip r:embed="rId3">
            <a:lum bright="-29999" contrast="48000"/>
          </a:blip>
          <a:stretch>
            <a:fillRect/>
          </a:stretch>
        </p:blipFill>
        <p:spPr>
          <a:xfrm>
            <a:off x="972409" y="2686466"/>
            <a:ext cx="4703310" cy="3503352"/>
          </a:xfrm>
          <a:prstGeom prst="rect">
            <a:avLst/>
          </a:prstGeom>
          <a:noFill/>
          <a:ln w="38100">
            <a:noFill/>
          </a:ln>
        </p:spPr>
      </p:pic>
      <p:sp>
        <p:nvSpPr>
          <p:cNvPr id="32772" name="文本框 32771"/>
          <p:cNvSpPr txBox="1"/>
          <p:nvPr/>
        </p:nvSpPr>
        <p:spPr>
          <a:xfrm>
            <a:off x="6647542" y="3493556"/>
            <a:ext cx="4572049" cy="1889172"/>
          </a:xfrm>
          <a:prstGeom prst="rect">
            <a:avLst/>
          </a:prstGeom>
          <a:noFill/>
          <a:ln w="9525">
            <a:noFill/>
          </a:ln>
        </p:spPr>
        <p:txBody>
          <a:bodyPr wrap="square" anchor="t">
            <a:spAutoFit/>
          </a:bodyPr>
          <a:lstStyle/>
          <a:p>
            <a:pPr defTabSz="1219170">
              <a:lnSpc>
                <a:spcPct val="150000"/>
              </a:lnSpc>
              <a:spcBef>
                <a:spcPct val="50000"/>
              </a:spcBef>
            </a:pPr>
            <a:r>
              <a:rPr lang="zh-CN" altLang="en-US" sz="2000" kern="0" dirty="0">
                <a:cs typeface="+mn-ea"/>
                <a:sym typeface="+mn-lt"/>
              </a:rPr>
              <a:t>  从例题可以看出：电子和质子的静电力是它们间万有引力的</a:t>
            </a:r>
            <a:r>
              <a:rPr lang="en-US" altLang="zh-CN" sz="2000" kern="0" dirty="0">
                <a:cs typeface="+mn-ea"/>
                <a:sym typeface="+mn-lt"/>
              </a:rPr>
              <a:t>2.3×10</a:t>
            </a:r>
            <a:r>
              <a:rPr lang="en-US" altLang="zh-CN" sz="2000" kern="0" baseline="30000" dirty="0">
                <a:cs typeface="+mn-ea"/>
                <a:sym typeface="+mn-lt"/>
              </a:rPr>
              <a:t>39</a:t>
            </a:r>
            <a:r>
              <a:rPr lang="zh-CN" altLang="en-US" sz="2000" kern="0" dirty="0">
                <a:cs typeface="+mn-ea"/>
                <a:sym typeface="+mn-lt"/>
              </a:rPr>
              <a:t>倍</a:t>
            </a:r>
            <a:r>
              <a:rPr lang="en-US" altLang="zh-CN" sz="2000" kern="0" dirty="0">
                <a:cs typeface="+mn-ea"/>
                <a:sym typeface="+mn-lt"/>
              </a:rPr>
              <a:t>.</a:t>
            </a:r>
            <a:r>
              <a:rPr lang="zh-CN" altLang="en-US" sz="2000" kern="0" dirty="0">
                <a:cs typeface="+mn-ea"/>
                <a:sym typeface="+mn-lt"/>
              </a:rPr>
              <a:t>正因如此</a:t>
            </a:r>
            <a:r>
              <a:rPr lang="en-US" altLang="zh-CN" sz="2000" kern="0" dirty="0">
                <a:cs typeface="+mn-ea"/>
                <a:sym typeface="+mn-lt"/>
              </a:rPr>
              <a:t>,</a:t>
            </a:r>
            <a:r>
              <a:rPr lang="zh-CN" altLang="en-US" sz="2000" kern="0" dirty="0">
                <a:cs typeface="+mn-ea"/>
                <a:sym typeface="+mn-lt"/>
              </a:rPr>
              <a:t>以后在研究带电微粒间相互作用时</a:t>
            </a:r>
            <a:r>
              <a:rPr lang="en-US" altLang="zh-CN" sz="2000" kern="0" dirty="0">
                <a:cs typeface="+mn-ea"/>
                <a:sym typeface="+mn-lt"/>
              </a:rPr>
              <a:t>,</a:t>
            </a:r>
            <a:r>
              <a:rPr lang="zh-CN" altLang="en-US" sz="2000" kern="0" dirty="0">
                <a:cs typeface="+mn-ea"/>
                <a:sym typeface="+mn-lt"/>
              </a:rPr>
              <a:t>经常忽略万有引力</a:t>
            </a:r>
            <a:r>
              <a:rPr lang="en-US" altLang="zh-CN" sz="2000" kern="0" dirty="0">
                <a:cs typeface="+mn-ea"/>
                <a:sym typeface="+mn-lt"/>
              </a:rPr>
              <a:t>.</a:t>
            </a:r>
          </a:p>
        </p:txBody>
      </p:sp>
      <p:sp>
        <p:nvSpPr>
          <p:cNvPr id="5" name="文本框 4">
            <a:extLst>
              <a:ext uri="{FF2B5EF4-FFF2-40B4-BE49-F238E27FC236}">
                <a16:creationId xmlns:a16="http://schemas.microsoft.com/office/drawing/2014/main" id="{AC321CBA-AC38-4882-99D5-EF9A61F30911}"/>
              </a:ext>
            </a:extLst>
          </p:cNvPr>
          <p:cNvSpPr txBox="1"/>
          <p:nvPr/>
        </p:nvSpPr>
        <p:spPr>
          <a:xfrm>
            <a:off x="809171" y="381801"/>
            <a:ext cx="1620957" cy="523220"/>
          </a:xfrm>
          <a:prstGeom prst="rect">
            <a:avLst/>
          </a:prstGeom>
          <a:noFill/>
        </p:spPr>
        <p:txBody>
          <a:bodyPr wrap="none" rtlCol="0">
            <a:spAutoFit/>
          </a:bodyPr>
          <a:lstStyle/>
          <a:p>
            <a:pPr lvl="0">
              <a:defRPr/>
            </a:pPr>
            <a:r>
              <a:rPr lang="zh-CN" altLang="en-US" sz="2800" dirty="0">
                <a:solidFill>
                  <a:prstClr val="black"/>
                </a:solidFill>
                <a:cs typeface="+mn-ea"/>
                <a:sym typeface="+mn-lt"/>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linds(horizontal)">
                                      <p:cBhvr>
                                        <p:cTn id="12" dur="500"/>
                                        <p:tgtEl>
                                          <p:spTgt spid="327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blinds(horizontal)">
                                      <p:cBhvr>
                                        <p:cTn id="1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body" idx="4294967295"/>
          </p:nvPr>
        </p:nvSpPr>
        <p:spPr>
          <a:xfrm>
            <a:off x="746159" y="1347514"/>
            <a:ext cx="8208963" cy="411646"/>
          </a:xfrm>
          <a:prstGeom prst="rect">
            <a:avLst/>
          </a:prstGeom>
          <a:noFill/>
          <a:ln w="76200">
            <a:noFill/>
          </a:ln>
        </p:spPr>
        <p:txBody>
          <a:bodyPr lIns="91208" tIns="45604" rIns="91208" bIns="45604">
            <a:normAutofit fontScale="92500" lnSpcReduction="20000"/>
          </a:bodyPr>
          <a:lstStyle/>
          <a:p>
            <a:pPr>
              <a:buNone/>
            </a:pPr>
            <a:r>
              <a:rPr lang="zh-CN" altLang="en-US" sz="2793" dirty="0">
                <a:cs typeface="+mn-ea"/>
                <a:sym typeface="+mn-lt"/>
              </a:rPr>
              <a:t>库仑定律与万有引力定律的对比</a:t>
            </a:r>
          </a:p>
        </p:txBody>
      </p:sp>
      <p:grpSp>
        <p:nvGrpSpPr>
          <p:cNvPr id="2" name="组合 1">
            <a:extLst>
              <a:ext uri="{FF2B5EF4-FFF2-40B4-BE49-F238E27FC236}">
                <a16:creationId xmlns:a16="http://schemas.microsoft.com/office/drawing/2014/main" id="{BFFF8F43-7E75-460B-8467-9703E4AFE415}"/>
              </a:ext>
            </a:extLst>
          </p:cNvPr>
          <p:cNvGrpSpPr/>
          <p:nvPr/>
        </p:nvGrpSpPr>
        <p:grpSpPr>
          <a:xfrm>
            <a:off x="1978722" y="1933864"/>
            <a:ext cx="8321719" cy="3814844"/>
            <a:chOff x="2056283" y="1400435"/>
            <a:chExt cx="8321719" cy="3814844"/>
          </a:xfrm>
          <a:solidFill>
            <a:srgbClr val="0070C0"/>
          </a:solidFill>
        </p:grpSpPr>
        <p:sp>
          <p:nvSpPr>
            <p:cNvPr id="507907" name="Text Box 3"/>
            <p:cNvSpPr txBox="1"/>
            <p:nvPr/>
          </p:nvSpPr>
          <p:spPr>
            <a:xfrm>
              <a:off x="2056284" y="1967356"/>
              <a:ext cx="2126745" cy="399875"/>
            </a:xfrm>
            <a:prstGeom prst="rect">
              <a:avLst/>
            </a:prstGeom>
            <a:grpFill/>
            <a:ln w="9525" cap="flat" cmpd="sng">
              <a:solidFill>
                <a:srgbClr val="0070C0"/>
              </a:solidFill>
              <a:prstDash val="solid"/>
              <a:miter/>
              <a:headEnd type="none" w="med" len="med"/>
              <a:tailEnd type="none" w="med" len="med"/>
            </a:ln>
          </p:spPr>
          <p:txBody>
            <a:bodyPr wrap="square" lIns="91208" tIns="45604" rIns="91208" bIns="45604">
              <a:spAutoFit/>
            </a:bodyPr>
            <a:lstStyle/>
            <a:p>
              <a:pPr defTabSz="1219170"/>
              <a:endParaRPr lang="zh-CN" altLang="zh-CN" sz="2000" b="1" kern="0" dirty="0">
                <a:solidFill>
                  <a:srgbClr val="F2F2F2"/>
                </a:solidFill>
                <a:cs typeface="+mn-ea"/>
                <a:sym typeface="+mn-lt"/>
              </a:endParaRPr>
            </a:p>
          </p:txBody>
        </p:sp>
        <p:sp>
          <p:nvSpPr>
            <p:cNvPr id="507908" name="Line 5"/>
            <p:cNvSpPr/>
            <p:nvPr/>
          </p:nvSpPr>
          <p:spPr>
            <a:xfrm>
              <a:off x="4300220" y="2423427"/>
              <a:ext cx="646101" cy="0"/>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09" name="Line 6"/>
            <p:cNvSpPr/>
            <p:nvPr/>
          </p:nvSpPr>
          <p:spPr>
            <a:xfrm>
              <a:off x="4946321" y="2423427"/>
              <a:ext cx="0" cy="2297775"/>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0" name="Line 7"/>
            <p:cNvSpPr/>
            <p:nvPr/>
          </p:nvSpPr>
          <p:spPr>
            <a:xfrm>
              <a:off x="4515587" y="4721201"/>
              <a:ext cx="430733" cy="0"/>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1" name="Line 8"/>
            <p:cNvSpPr/>
            <p:nvPr/>
          </p:nvSpPr>
          <p:spPr>
            <a:xfrm>
              <a:off x="4946322" y="3500261"/>
              <a:ext cx="288212" cy="0"/>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2" name="Line 9"/>
            <p:cNvSpPr/>
            <p:nvPr/>
          </p:nvSpPr>
          <p:spPr>
            <a:xfrm>
              <a:off x="5234532" y="2423427"/>
              <a:ext cx="0" cy="2297775"/>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3" name="Line 10"/>
            <p:cNvSpPr/>
            <p:nvPr/>
          </p:nvSpPr>
          <p:spPr>
            <a:xfrm flipV="1">
              <a:off x="5234532" y="2418677"/>
              <a:ext cx="421232" cy="4751"/>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4" name="Line 13"/>
            <p:cNvSpPr/>
            <p:nvPr/>
          </p:nvSpPr>
          <p:spPr>
            <a:xfrm>
              <a:off x="5234531" y="4721201"/>
              <a:ext cx="475071" cy="9240"/>
            </a:xfrm>
            <a:prstGeom prst="line">
              <a:avLst/>
            </a:prstGeom>
            <a:grpFill/>
            <a:ln w="28575" cap="flat" cmpd="sng">
              <a:solidFill>
                <a:srgbClr val="0070C0"/>
              </a:solidFill>
              <a:prstDash val="solid"/>
              <a:headEnd type="none" w="med" len="med"/>
              <a:tailEnd type="none" w="med" len="med"/>
            </a:ln>
          </p:spPr>
          <p:txBody>
            <a:bodyPr/>
            <a:lstStyle/>
            <a:p>
              <a:endParaRPr lang="zh-CN" altLang="en-US" sz="1400">
                <a:cs typeface="+mn-ea"/>
                <a:sym typeface="+mn-lt"/>
              </a:endParaRPr>
            </a:p>
          </p:txBody>
        </p:sp>
        <p:sp>
          <p:nvSpPr>
            <p:cNvPr id="507915" name="Text Box 15"/>
            <p:cNvSpPr txBox="1"/>
            <p:nvPr/>
          </p:nvSpPr>
          <p:spPr>
            <a:xfrm>
              <a:off x="6886207" y="1400435"/>
              <a:ext cx="3479125" cy="1323205"/>
            </a:xfrm>
            <a:prstGeom prst="rect">
              <a:avLst/>
            </a:prstGeom>
            <a:grpFill/>
            <a:ln w="9525" cap="flat" cmpd="sng">
              <a:solidFill>
                <a:srgbClr val="0070C0"/>
              </a:solidFill>
              <a:prstDash val="solid"/>
              <a:miter/>
              <a:headEnd type="none" w="med" len="med"/>
              <a:tailEnd type="none" w="med" len="med"/>
            </a:ln>
          </p:spPr>
          <p:txBody>
            <a:bodyPr lIns="91208" tIns="45604" rIns="91208" bIns="45604">
              <a:spAutoFit/>
            </a:bodyPr>
            <a:lstStyle/>
            <a:p>
              <a:pPr defTabSz="1219170"/>
              <a:r>
                <a:rPr lang="en-US" altLang="zh-CN" sz="1600" b="1" kern="0">
                  <a:solidFill>
                    <a:srgbClr val="F2F2F2"/>
                  </a:solidFill>
                  <a:cs typeface="+mn-ea"/>
                  <a:sym typeface="+mn-lt"/>
                </a:rPr>
                <a:t>      </a:t>
              </a:r>
              <a:r>
                <a:rPr lang="zh-CN" altLang="en-US" sz="2000" b="1" kern="0" dirty="0">
                  <a:solidFill>
                    <a:srgbClr val="F2F2F2"/>
                  </a:solidFill>
                  <a:cs typeface="+mn-ea"/>
                  <a:sym typeface="+mn-lt"/>
                </a:rPr>
                <a:t>库仑定律反映了微观带电粒子相互作用规律，万有引力定律反映了宏观物体相互作用规律</a:t>
              </a:r>
              <a:r>
                <a:rPr lang="zh-CN" altLang="en-US" sz="2000" kern="0" dirty="0">
                  <a:solidFill>
                    <a:srgbClr val="F2F2F2"/>
                  </a:solidFill>
                  <a:cs typeface="+mn-ea"/>
                  <a:sym typeface="+mn-lt"/>
                </a:rPr>
                <a:t>。</a:t>
              </a:r>
            </a:p>
          </p:txBody>
        </p:sp>
        <p:sp>
          <p:nvSpPr>
            <p:cNvPr id="507916" name="Text Box 17"/>
            <p:cNvSpPr txBox="1"/>
            <p:nvPr/>
          </p:nvSpPr>
          <p:spPr>
            <a:xfrm>
              <a:off x="6902043" y="3821729"/>
              <a:ext cx="3475959" cy="1323205"/>
            </a:xfrm>
            <a:prstGeom prst="rect">
              <a:avLst/>
            </a:prstGeom>
            <a:grpFill/>
            <a:ln w="9525" cap="flat" cmpd="sng">
              <a:solidFill>
                <a:srgbClr val="0070C0"/>
              </a:solidFill>
              <a:prstDash val="solid"/>
              <a:miter/>
              <a:headEnd type="none" w="med" len="med"/>
              <a:tailEnd type="none" w="med" len="med"/>
            </a:ln>
          </p:spPr>
          <p:txBody>
            <a:bodyPr lIns="91208" tIns="45604" rIns="91208" bIns="45604">
              <a:spAutoFit/>
            </a:bodyPr>
            <a:lstStyle/>
            <a:p>
              <a:pPr defTabSz="1219170"/>
              <a:r>
                <a:rPr lang="en-US" altLang="zh-CN" sz="1600" b="1" kern="0">
                  <a:solidFill>
                    <a:srgbClr val="F2F2F2"/>
                  </a:solidFill>
                  <a:cs typeface="+mn-ea"/>
                  <a:sym typeface="+mn-lt"/>
                </a:rPr>
                <a:t>   </a:t>
              </a:r>
              <a:r>
                <a:rPr lang="zh-CN" altLang="en-US" sz="2000" b="1" kern="0" dirty="0">
                  <a:solidFill>
                    <a:srgbClr val="F2F2F2"/>
                  </a:solidFill>
                  <a:cs typeface="+mn-ea"/>
                  <a:sym typeface="+mn-lt"/>
                </a:rPr>
                <a:t>它们均分别有常量</a:t>
              </a:r>
              <a:r>
                <a:rPr lang="en-US" altLang="zh-CN" sz="2000" b="1" kern="0">
                  <a:solidFill>
                    <a:srgbClr val="F2F2F2"/>
                  </a:solidFill>
                  <a:cs typeface="+mn-ea"/>
                  <a:sym typeface="+mn-lt"/>
                </a:rPr>
                <a:t>k</a:t>
              </a:r>
              <a:r>
                <a:rPr lang="zh-CN" altLang="en-US" sz="2000" b="1" kern="0" dirty="0">
                  <a:solidFill>
                    <a:srgbClr val="F2F2F2"/>
                  </a:solidFill>
                  <a:cs typeface="+mn-ea"/>
                  <a:sym typeface="+mn-lt"/>
                </a:rPr>
                <a:t>和</a:t>
              </a:r>
              <a:r>
                <a:rPr lang="en-US" altLang="zh-CN" sz="2000" b="1" kern="0">
                  <a:solidFill>
                    <a:srgbClr val="F2F2F2"/>
                  </a:solidFill>
                  <a:cs typeface="+mn-ea"/>
                  <a:sym typeface="+mn-lt"/>
                </a:rPr>
                <a:t>G</a:t>
              </a:r>
              <a:r>
                <a:rPr lang="zh-CN" altLang="en-US" sz="2000" b="1" kern="0" dirty="0">
                  <a:solidFill>
                    <a:srgbClr val="F2F2F2"/>
                  </a:solidFill>
                  <a:cs typeface="+mn-ea"/>
                  <a:sym typeface="+mn-lt"/>
                </a:rPr>
                <a:t>，分别跟电量的乘积和质量的乘积成正比，都跟距离的平方成反比</a:t>
              </a:r>
            </a:p>
          </p:txBody>
        </p:sp>
        <p:sp>
          <p:nvSpPr>
            <p:cNvPr id="507917" name="Text Box 19"/>
            <p:cNvSpPr txBox="1"/>
            <p:nvPr/>
          </p:nvSpPr>
          <p:spPr>
            <a:xfrm>
              <a:off x="2056283" y="2760958"/>
              <a:ext cx="2126747" cy="1015428"/>
            </a:xfrm>
            <a:prstGeom prst="rect">
              <a:avLst/>
            </a:prstGeom>
            <a:grpFill/>
            <a:ln w="9525" cap="flat" cmpd="sng">
              <a:solidFill>
                <a:srgbClr val="0070C0"/>
              </a:solidFill>
              <a:prstDash val="solid"/>
              <a:miter/>
              <a:headEnd type="none" w="med" len="med"/>
              <a:tailEnd type="none" w="med" len="med"/>
            </a:ln>
          </p:spPr>
          <p:txBody>
            <a:bodyPr wrap="square" lIns="91208" tIns="45604" rIns="91208" bIns="45604">
              <a:spAutoFit/>
            </a:bodyPr>
            <a:lstStyle/>
            <a:p>
              <a:pPr defTabSz="1219170"/>
              <a:r>
                <a:rPr lang="en-US" altLang="zh-CN" sz="1600" kern="0" dirty="0">
                  <a:solidFill>
                    <a:srgbClr val="000000"/>
                  </a:solidFill>
                  <a:cs typeface="+mn-ea"/>
                  <a:sym typeface="+mn-lt"/>
                </a:rPr>
                <a:t>     </a:t>
              </a:r>
              <a:r>
                <a:rPr lang="zh-CN" altLang="en-US" sz="2000" b="1" kern="0" dirty="0">
                  <a:solidFill>
                    <a:srgbClr val="F2F2F2"/>
                  </a:solidFill>
                  <a:cs typeface="+mn-ea"/>
                  <a:sym typeface="+mn-lt"/>
                </a:rPr>
                <a:t>体现自然规律的多样性和统一性</a:t>
              </a:r>
            </a:p>
          </p:txBody>
        </p:sp>
        <p:sp>
          <p:nvSpPr>
            <p:cNvPr id="507918" name="Line 20"/>
            <p:cNvSpPr/>
            <p:nvPr/>
          </p:nvSpPr>
          <p:spPr>
            <a:xfrm>
              <a:off x="4243211" y="3500261"/>
              <a:ext cx="703109" cy="0"/>
            </a:xfrm>
            <a:prstGeom prst="line">
              <a:avLst/>
            </a:prstGeom>
            <a:grpFill/>
            <a:ln w="28575" cap="flat" cmpd="sng">
              <a:solidFill>
                <a:srgbClr val="0070C0"/>
              </a:solidFill>
              <a:prstDash val="solid"/>
              <a:headEnd type="none" w="med" len="med"/>
              <a:tailEnd type="triangle" w="med" len="med"/>
            </a:ln>
          </p:spPr>
          <p:txBody>
            <a:bodyPr/>
            <a:lstStyle/>
            <a:p>
              <a:endParaRPr lang="zh-CN" altLang="en-US" sz="1400">
                <a:cs typeface="+mn-ea"/>
                <a:sym typeface="+mn-lt"/>
              </a:endParaRPr>
            </a:p>
          </p:txBody>
        </p:sp>
        <p:sp>
          <p:nvSpPr>
            <p:cNvPr id="507919" name="Text Box 12"/>
            <p:cNvSpPr txBox="1"/>
            <p:nvPr/>
          </p:nvSpPr>
          <p:spPr>
            <a:xfrm>
              <a:off x="5671643" y="4264472"/>
              <a:ext cx="1007157" cy="399875"/>
            </a:xfrm>
            <a:prstGeom prst="rect">
              <a:avLst/>
            </a:prstGeom>
            <a:grpFill/>
            <a:ln w="9525" cap="flat" cmpd="sng">
              <a:solidFill>
                <a:srgbClr val="0070C0"/>
              </a:solidFill>
              <a:prstDash val="solid"/>
              <a:miter/>
              <a:headEnd type="none" w="med" len="med"/>
              <a:tailEnd type="none" w="med" len="med"/>
            </a:ln>
          </p:spPr>
          <p:txBody>
            <a:bodyPr lIns="91208" tIns="45604" rIns="91208" bIns="45604">
              <a:spAutoFit/>
            </a:bodyPr>
            <a:lstStyle/>
            <a:p>
              <a:pPr defTabSz="1219170"/>
              <a:r>
                <a:rPr lang="zh-CN" altLang="en-US" sz="2000" b="1" kern="0" dirty="0">
                  <a:solidFill>
                    <a:srgbClr val="F2F2F2"/>
                  </a:solidFill>
                  <a:cs typeface="+mn-ea"/>
                  <a:sym typeface="+mn-lt"/>
                </a:rPr>
                <a:t>相似处</a:t>
              </a:r>
            </a:p>
          </p:txBody>
        </p:sp>
        <p:sp>
          <p:nvSpPr>
            <p:cNvPr id="507920" name="Text Box 11"/>
            <p:cNvSpPr txBox="1"/>
            <p:nvPr/>
          </p:nvSpPr>
          <p:spPr>
            <a:xfrm>
              <a:off x="5674768" y="1995860"/>
              <a:ext cx="1005573" cy="399875"/>
            </a:xfrm>
            <a:prstGeom prst="rect">
              <a:avLst/>
            </a:prstGeom>
            <a:grpFill/>
            <a:ln w="9525" cap="flat" cmpd="sng">
              <a:solidFill>
                <a:srgbClr val="0070C0"/>
              </a:solidFill>
              <a:prstDash val="solid"/>
              <a:miter/>
              <a:headEnd type="none" w="med" len="med"/>
              <a:tailEnd type="none" w="med" len="med"/>
            </a:ln>
          </p:spPr>
          <p:txBody>
            <a:bodyPr lIns="91208" tIns="45604" rIns="91208" bIns="45604">
              <a:spAutoFit/>
            </a:bodyPr>
            <a:lstStyle/>
            <a:p>
              <a:pPr defTabSz="1219170"/>
              <a:r>
                <a:rPr lang="zh-CN" altLang="en-US" sz="2000" b="1" kern="0" dirty="0">
                  <a:solidFill>
                    <a:srgbClr val="F2F2F2"/>
                  </a:solidFill>
                  <a:cs typeface="+mn-ea"/>
                  <a:sym typeface="+mn-lt"/>
                </a:rPr>
                <a:t>不同点</a:t>
              </a:r>
            </a:p>
          </p:txBody>
        </p:sp>
        <p:graphicFrame>
          <p:nvGraphicFramePr>
            <p:cNvPr id="507921" name="Object 17"/>
            <p:cNvGraphicFramePr/>
            <p:nvPr>
              <p:extLst>
                <p:ext uri="{D42A27DB-BD31-4B8C-83A1-F6EECF244321}">
                  <p14:modId xmlns:p14="http://schemas.microsoft.com/office/powerpoint/2010/main" val="2029545767"/>
                </p:ext>
              </p:extLst>
            </p:nvPr>
          </p:nvGraphicFramePr>
          <p:xfrm>
            <a:off x="2670709" y="1885757"/>
            <a:ext cx="1076835" cy="608095"/>
          </p:xfrm>
          <a:graphic>
            <a:graphicData uri="http://schemas.openxmlformats.org/presentationml/2006/ole">
              <mc:AlternateContent xmlns:mc="http://schemas.openxmlformats.org/markup-compatibility/2006">
                <mc:Choice xmlns:v="urn:schemas-microsoft-com:vml" Requires="v">
                  <p:oleObj r:id="rId2" imgW="1079500" imgH="609600" progId="Equation.DSMT4">
                    <p:embed/>
                  </p:oleObj>
                </mc:Choice>
                <mc:Fallback>
                  <p:oleObj r:id="rId2" imgW="1079500" imgH="609600" progId="Equation.DSMT4">
                    <p:embed/>
                    <p:pic>
                      <p:nvPicPr>
                        <p:cNvPr id="507921" name="Object 17"/>
                        <p:cNvPicPr/>
                        <p:nvPr/>
                      </p:nvPicPr>
                      <p:blipFill>
                        <a:blip r:embed="rId3"/>
                        <a:stretch>
                          <a:fillRect/>
                        </a:stretch>
                      </p:blipFill>
                      <p:spPr>
                        <a:xfrm>
                          <a:off x="2670709" y="1885757"/>
                          <a:ext cx="1076835" cy="608095"/>
                        </a:xfrm>
                        <a:prstGeom prst="rect">
                          <a:avLst/>
                        </a:prstGeom>
                        <a:noFill/>
                        <a:ln w="38100">
                          <a:noFill/>
                          <a:miter/>
                        </a:ln>
                      </p:spPr>
                    </p:pic>
                  </p:oleObj>
                </mc:Fallback>
              </mc:AlternateContent>
            </a:graphicData>
          </a:graphic>
        </p:graphicFrame>
        <p:sp>
          <p:nvSpPr>
            <p:cNvPr id="507922" name="Rectangle 18"/>
            <p:cNvSpPr/>
            <p:nvPr/>
          </p:nvSpPr>
          <p:spPr>
            <a:xfrm>
              <a:off x="2056284" y="4379148"/>
              <a:ext cx="2126753" cy="836131"/>
            </a:xfrm>
            <a:prstGeom prst="rect">
              <a:avLst/>
            </a:prstGeom>
            <a:grpFill/>
            <a:ln w="12700" cap="flat" cmpd="sng">
              <a:solidFill>
                <a:srgbClr val="0070C0"/>
              </a:solidFill>
              <a:prstDash val="solid"/>
              <a:miter/>
              <a:headEnd type="none" w="med" len="med"/>
              <a:tailEnd type="none" w="med" len="med"/>
            </a:ln>
          </p:spPr>
          <p:txBody>
            <a:bodyPr wrap="none" anchor="ctr"/>
            <a:lstStyle/>
            <a:p>
              <a:pPr algn="ctr" defTabSz="1219170"/>
              <a:endParaRPr lang="zh-CN" altLang="en-US" sz="100" kern="0" dirty="0">
                <a:solidFill>
                  <a:sysClr val="windowText" lastClr="000000"/>
                </a:solidFill>
                <a:cs typeface="+mn-ea"/>
                <a:sym typeface="+mn-lt"/>
              </a:endParaRPr>
            </a:p>
          </p:txBody>
        </p:sp>
        <p:graphicFrame>
          <p:nvGraphicFramePr>
            <p:cNvPr id="507923" name="Object 19"/>
            <p:cNvGraphicFramePr/>
            <p:nvPr>
              <p:extLst>
                <p:ext uri="{D42A27DB-BD31-4B8C-83A1-F6EECF244321}">
                  <p14:modId xmlns:p14="http://schemas.microsoft.com/office/powerpoint/2010/main" val="1856879081"/>
                </p:ext>
              </p:extLst>
            </p:nvPr>
          </p:nvGraphicFramePr>
          <p:xfrm>
            <a:off x="2523443" y="4505835"/>
            <a:ext cx="1266864" cy="608095"/>
          </p:xfrm>
          <a:graphic>
            <a:graphicData uri="http://schemas.openxmlformats.org/presentationml/2006/ole">
              <mc:AlternateContent xmlns:mc="http://schemas.openxmlformats.org/markup-compatibility/2006">
                <mc:Choice xmlns:v="urn:schemas-microsoft-com:vml" Requires="v">
                  <p:oleObj r:id="rId4" imgW="1269365" imgH="609600" progId="Equation.DSMT4">
                    <p:embed/>
                  </p:oleObj>
                </mc:Choice>
                <mc:Fallback>
                  <p:oleObj r:id="rId4" imgW="1269365" imgH="609600" progId="Equation.DSMT4">
                    <p:embed/>
                    <p:pic>
                      <p:nvPicPr>
                        <p:cNvPr id="507923" name="Object 19"/>
                        <p:cNvPicPr/>
                        <p:nvPr/>
                      </p:nvPicPr>
                      <p:blipFill>
                        <a:blip r:embed="rId5"/>
                        <a:stretch>
                          <a:fillRect/>
                        </a:stretch>
                      </p:blipFill>
                      <p:spPr>
                        <a:xfrm>
                          <a:off x="2523443" y="4505835"/>
                          <a:ext cx="1266864" cy="608095"/>
                        </a:xfrm>
                        <a:prstGeom prst="rect">
                          <a:avLst/>
                        </a:prstGeom>
                        <a:noFill/>
                        <a:ln w="38100">
                          <a:noFill/>
                          <a:miter/>
                        </a:ln>
                      </p:spPr>
                    </p:pic>
                  </p:oleObj>
                </mc:Fallback>
              </mc:AlternateContent>
            </a:graphicData>
          </a:graphic>
        </p:graphicFrame>
      </p:grpSp>
      <p:sp>
        <p:nvSpPr>
          <p:cNvPr id="21" name="文本框 20">
            <a:extLst>
              <a:ext uri="{FF2B5EF4-FFF2-40B4-BE49-F238E27FC236}">
                <a16:creationId xmlns:a16="http://schemas.microsoft.com/office/drawing/2014/main" id="{B961E33E-D064-4868-8070-1804F63D9932}"/>
              </a:ext>
            </a:extLst>
          </p:cNvPr>
          <p:cNvSpPr txBox="1"/>
          <p:nvPr/>
        </p:nvSpPr>
        <p:spPr>
          <a:xfrm>
            <a:off x="809171" y="381801"/>
            <a:ext cx="2339102" cy="523220"/>
          </a:xfrm>
          <a:prstGeom prst="rect">
            <a:avLst/>
          </a:prstGeom>
          <a:noFill/>
        </p:spPr>
        <p:txBody>
          <a:bodyPr wrap="none" rtlCol="0">
            <a:spAutoFit/>
          </a:bodyPr>
          <a:lstStyle/>
          <a:p>
            <a:pPr lvl="0">
              <a:defRPr/>
            </a:pPr>
            <a:r>
              <a:rPr lang="en-US" altLang="zh-CN" sz="2800" dirty="0">
                <a:solidFill>
                  <a:prstClr val="black"/>
                </a:solidFill>
                <a:cs typeface="+mn-ea"/>
                <a:sym typeface="+mn-lt"/>
              </a:rPr>
              <a:t>【</a:t>
            </a:r>
            <a:r>
              <a:rPr lang="zh-CN" altLang="en-US" sz="2800" dirty="0">
                <a:solidFill>
                  <a:prstClr val="black"/>
                </a:solidFill>
                <a:cs typeface="+mn-ea"/>
                <a:sym typeface="+mn-lt"/>
              </a:rPr>
              <a:t>升华总结</a:t>
            </a:r>
            <a:r>
              <a:rPr lang="en-US" altLang="zh-CN" sz="2800" dirty="0">
                <a:solidFill>
                  <a:prstClr val="black"/>
                </a:solidFill>
                <a:cs typeface="+mn-ea"/>
                <a:sym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文本框 18433"/>
          <p:cNvSpPr txBox="1"/>
          <p:nvPr/>
        </p:nvSpPr>
        <p:spPr>
          <a:xfrm>
            <a:off x="751392" y="1165020"/>
            <a:ext cx="10767507" cy="1140505"/>
          </a:xfrm>
          <a:prstGeom prst="rect">
            <a:avLst/>
          </a:prstGeom>
          <a:noFill/>
          <a:ln w="9525">
            <a:noFill/>
          </a:ln>
        </p:spPr>
        <p:txBody>
          <a:bodyPr wrap="square" anchor="t">
            <a:spAutoFit/>
          </a:bodyPr>
          <a:lstStyle/>
          <a:p>
            <a:pPr defTabSz="1219170">
              <a:lnSpc>
                <a:spcPct val="150000"/>
              </a:lnSpc>
            </a:pPr>
            <a:r>
              <a:rPr lang="zh-CN" altLang="en-US" sz="2000" kern="0" dirty="0">
                <a:cs typeface="+mn-ea"/>
                <a:sym typeface="+mn-lt"/>
              </a:rPr>
              <a:t>       例</a:t>
            </a:r>
            <a:r>
              <a:rPr lang="zh-CN" altLang="en-US" sz="2400" kern="0" dirty="0">
                <a:cs typeface="+mn-ea"/>
                <a:sym typeface="+mn-lt"/>
              </a:rPr>
              <a:t>2、真空中有三个点电荷，它们固定在边长</a:t>
            </a:r>
            <a:r>
              <a:rPr lang="en-US" altLang="zh-CN" sz="2400" kern="0" dirty="0">
                <a:cs typeface="+mn-ea"/>
                <a:sym typeface="+mn-lt"/>
              </a:rPr>
              <a:t>50 cm</a:t>
            </a:r>
            <a:r>
              <a:rPr lang="zh-CN" altLang="en-US" sz="2400" kern="0" dirty="0">
                <a:cs typeface="+mn-ea"/>
                <a:sym typeface="+mn-lt"/>
              </a:rPr>
              <a:t>的等边三角形的三个顶点上，每个点电荷都是 </a:t>
            </a:r>
            <a:r>
              <a:rPr lang="en-US" altLang="zh-CN" sz="2400" kern="0" dirty="0">
                <a:cs typeface="+mn-ea"/>
                <a:sym typeface="+mn-lt"/>
              </a:rPr>
              <a:t>+2 × 10</a:t>
            </a:r>
            <a:r>
              <a:rPr lang="en-US" altLang="zh-CN" sz="2400" kern="0" baseline="30000" dirty="0">
                <a:cs typeface="+mn-ea"/>
                <a:sym typeface="+mn-lt"/>
              </a:rPr>
              <a:t>-6 </a:t>
            </a:r>
            <a:r>
              <a:rPr lang="en-US" altLang="zh-CN" sz="2400" kern="0" dirty="0">
                <a:cs typeface="+mn-ea"/>
                <a:sym typeface="+mn-lt"/>
              </a:rPr>
              <a:t>c,</a:t>
            </a:r>
            <a:r>
              <a:rPr lang="zh-CN" altLang="en-US" sz="2400" kern="0" dirty="0">
                <a:cs typeface="+mn-ea"/>
                <a:sym typeface="+mn-lt"/>
              </a:rPr>
              <a:t>求 它们所受的库仑力。</a:t>
            </a:r>
          </a:p>
        </p:txBody>
      </p:sp>
      <p:sp>
        <p:nvSpPr>
          <p:cNvPr id="18435" name="文本框 18434"/>
          <p:cNvSpPr txBox="1"/>
          <p:nvPr/>
        </p:nvSpPr>
        <p:spPr>
          <a:xfrm>
            <a:off x="756072" y="2301813"/>
            <a:ext cx="9625096" cy="423386"/>
          </a:xfrm>
          <a:prstGeom prst="rect">
            <a:avLst/>
          </a:prstGeom>
          <a:noFill/>
          <a:ln w="9525">
            <a:noFill/>
          </a:ln>
        </p:spPr>
        <p:txBody>
          <a:bodyPr wrap="square" anchor="t">
            <a:spAutoFit/>
          </a:bodyPr>
          <a:lstStyle/>
          <a:p>
            <a:pPr defTabSz="1219170">
              <a:lnSpc>
                <a:spcPct val="115000"/>
              </a:lnSpc>
            </a:pPr>
            <a:r>
              <a:rPr lang="zh-CN" altLang="en-US" sz="2000" kern="0" dirty="0">
                <a:cs typeface="+mn-ea"/>
                <a:sym typeface="+mn-lt"/>
              </a:rPr>
              <a:t>解：</a:t>
            </a:r>
            <a:r>
              <a:rPr lang="en-US" altLang="zh-CN" sz="2000" i="1" kern="0" dirty="0">
                <a:cs typeface="+mn-ea"/>
                <a:sym typeface="+mn-lt"/>
              </a:rPr>
              <a:t>q</a:t>
            </a:r>
            <a:r>
              <a:rPr lang="en-US" altLang="zh-CN" sz="2000" i="1" kern="0" baseline="-25000" dirty="0">
                <a:cs typeface="+mn-ea"/>
                <a:sym typeface="+mn-lt"/>
              </a:rPr>
              <a:t>3</a:t>
            </a:r>
            <a:r>
              <a:rPr lang="zh-CN" altLang="en-US" sz="2000" kern="0" dirty="0">
                <a:cs typeface="+mn-ea"/>
                <a:sym typeface="+mn-lt"/>
              </a:rPr>
              <a:t>共受</a:t>
            </a:r>
            <a:r>
              <a:rPr lang="en-US" altLang="zh-CN" sz="2000" i="1" kern="0" dirty="0">
                <a:cs typeface="+mn-ea"/>
                <a:sym typeface="+mn-lt"/>
              </a:rPr>
              <a:t>F</a:t>
            </a:r>
            <a:r>
              <a:rPr lang="en-US" altLang="zh-CN" sz="2000" i="1" kern="0" baseline="-25000" dirty="0">
                <a:cs typeface="+mn-ea"/>
                <a:sym typeface="+mn-lt"/>
              </a:rPr>
              <a:t>1</a:t>
            </a:r>
            <a:r>
              <a:rPr lang="zh-CN" altLang="en-US" sz="2000" kern="0" dirty="0">
                <a:cs typeface="+mn-ea"/>
                <a:sym typeface="+mn-lt"/>
              </a:rPr>
              <a:t>和</a:t>
            </a:r>
            <a:r>
              <a:rPr lang="en-US" altLang="zh-CN" sz="2000" i="1" kern="0" dirty="0">
                <a:cs typeface="+mn-ea"/>
                <a:sym typeface="+mn-lt"/>
              </a:rPr>
              <a:t>F</a:t>
            </a:r>
            <a:r>
              <a:rPr lang="en-US" altLang="zh-CN" sz="2000" i="1" kern="0" baseline="-25000" dirty="0">
                <a:cs typeface="+mn-ea"/>
                <a:sym typeface="+mn-lt"/>
              </a:rPr>
              <a:t>2</a:t>
            </a:r>
            <a:r>
              <a:rPr lang="zh-CN" altLang="en-US" sz="2000" kern="0" dirty="0">
                <a:cs typeface="+mn-ea"/>
                <a:sym typeface="+mn-lt"/>
              </a:rPr>
              <a:t>两个力的作用，</a:t>
            </a:r>
            <a:r>
              <a:rPr lang="en-US" altLang="zh-CN" sz="2000" i="1" kern="0" dirty="0">
                <a:cs typeface="+mn-ea"/>
                <a:sym typeface="+mn-lt"/>
              </a:rPr>
              <a:t>q</a:t>
            </a:r>
            <a:r>
              <a:rPr lang="en-US" altLang="zh-CN" sz="2000" i="1" kern="0" baseline="-25000" dirty="0">
                <a:cs typeface="+mn-ea"/>
                <a:sym typeface="+mn-lt"/>
              </a:rPr>
              <a:t>1</a:t>
            </a:r>
            <a:r>
              <a:rPr lang="en-US" altLang="zh-CN" sz="2000" i="1" kern="0" dirty="0">
                <a:cs typeface="+mn-ea"/>
                <a:sym typeface="+mn-lt"/>
              </a:rPr>
              <a:t>=q</a:t>
            </a:r>
            <a:r>
              <a:rPr lang="en-US" altLang="zh-CN" sz="2000" i="1" kern="0" baseline="-25000" dirty="0">
                <a:cs typeface="+mn-ea"/>
                <a:sym typeface="+mn-lt"/>
              </a:rPr>
              <a:t>2</a:t>
            </a:r>
            <a:r>
              <a:rPr lang="en-US" altLang="zh-CN" sz="2000" i="1" kern="0" dirty="0">
                <a:cs typeface="+mn-ea"/>
                <a:sym typeface="+mn-lt"/>
              </a:rPr>
              <a:t>=q</a:t>
            </a:r>
            <a:r>
              <a:rPr lang="en-US" altLang="zh-CN" sz="2000" i="1" kern="0" baseline="-25000" dirty="0">
                <a:cs typeface="+mn-ea"/>
                <a:sym typeface="+mn-lt"/>
              </a:rPr>
              <a:t>3</a:t>
            </a:r>
            <a:r>
              <a:rPr lang="en-US" altLang="zh-CN" sz="2000" i="1" kern="0" dirty="0">
                <a:cs typeface="+mn-ea"/>
                <a:sym typeface="+mn-lt"/>
              </a:rPr>
              <a:t>=q</a:t>
            </a:r>
            <a:r>
              <a:rPr lang="zh-CN" altLang="en-US" sz="2000" kern="0" dirty="0">
                <a:cs typeface="+mn-ea"/>
                <a:sym typeface="+mn-lt"/>
              </a:rPr>
              <a:t>，相互间的距离 </a:t>
            </a:r>
            <a:r>
              <a:rPr lang="en-US" altLang="zh-CN" sz="2000" i="1" kern="0" dirty="0">
                <a:cs typeface="+mn-ea"/>
                <a:sym typeface="+mn-lt"/>
              </a:rPr>
              <a:t>r</a:t>
            </a:r>
            <a:r>
              <a:rPr lang="en-US" altLang="zh-CN" sz="2000" kern="0" dirty="0">
                <a:cs typeface="+mn-ea"/>
                <a:sym typeface="+mn-lt"/>
              </a:rPr>
              <a:t> </a:t>
            </a:r>
            <a:r>
              <a:rPr lang="zh-CN" altLang="en-US" sz="2000" kern="0" dirty="0">
                <a:cs typeface="+mn-ea"/>
                <a:sym typeface="+mn-lt"/>
              </a:rPr>
              <a:t>都相同</a:t>
            </a:r>
            <a:r>
              <a:rPr lang="en-US" altLang="zh-CN" sz="2000" kern="0" dirty="0">
                <a:cs typeface="+mn-ea"/>
                <a:sym typeface="+mn-lt"/>
              </a:rPr>
              <a:t>,</a:t>
            </a:r>
            <a:r>
              <a:rPr lang="zh-CN" altLang="en-US" sz="2000" kern="0" dirty="0">
                <a:cs typeface="+mn-ea"/>
                <a:sym typeface="+mn-lt"/>
              </a:rPr>
              <a:t>所以</a:t>
            </a:r>
          </a:p>
        </p:txBody>
      </p:sp>
      <p:grpSp>
        <p:nvGrpSpPr>
          <p:cNvPr id="18437" name="组合 18436"/>
          <p:cNvGrpSpPr/>
          <p:nvPr/>
        </p:nvGrpSpPr>
        <p:grpSpPr>
          <a:xfrm>
            <a:off x="1455154" y="2979264"/>
            <a:ext cx="1518655" cy="934312"/>
            <a:chOff x="-66" y="0"/>
            <a:chExt cx="959" cy="590"/>
          </a:xfrm>
        </p:grpSpPr>
        <p:sp>
          <p:nvSpPr>
            <p:cNvPr id="21508" name="文本框 18437"/>
            <p:cNvSpPr txBox="1"/>
            <p:nvPr/>
          </p:nvSpPr>
          <p:spPr>
            <a:xfrm>
              <a:off x="-66" y="197"/>
              <a:ext cx="690" cy="240"/>
            </a:xfrm>
            <a:prstGeom prst="rect">
              <a:avLst/>
            </a:prstGeom>
            <a:noFill/>
            <a:ln w="9525">
              <a:noFill/>
            </a:ln>
          </p:spPr>
          <p:txBody>
            <a:bodyPr wrap="none" anchor="t">
              <a:spAutoFit/>
            </a:bodyPr>
            <a:lstStyle/>
            <a:p>
              <a:pPr defTabSz="1219170"/>
              <a:r>
                <a:rPr lang="en-US" altLang="zh-CN" sz="1867" kern="0" dirty="0">
                  <a:solidFill>
                    <a:srgbClr val="00121E"/>
                  </a:solidFill>
                  <a:cs typeface="+mn-ea"/>
                  <a:sym typeface="+mn-lt"/>
                </a:rPr>
                <a:t>F</a:t>
              </a:r>
              <a:r>
                <a:rPr lang="en-US" altLang="zh-CN" sz="1867" kern="0" baseline="-25000" dirty="0">
                  <a:solidFill>
                    <a:srgbClr val="00121E"/>
                  </a:solidFill>
                  <a:cs typeface="+mn-ea"/>
                  <a:sym typeface="+mn-lt"/>
                </a:rPr>
                <a:t>1</a:t>
              </a:r>
              <a:r>
                <a:rPr lang="en-US" altLang="zh-CN" sz="1867" kern="0" dirty="0">
                  <a:solidFill>
                    <a:srgbClr val="00121E"/>
                  </a:solidFill>
                  <a:cs typeface="+mn-ea"/>
                  <a:sym typeface="+mn-lt"/>
                </a:rPr>
                <a:t>=F</a:t>
              </a:r>
              <a:r>
                <a:rPr lang="en-US" altLang="zh-CN" sz="1867" kern="0" baseline="-25000" dirty="0">
                  <a:solidFill>
                    <a:srgbClr val="00121E"/>
                  </a:solidFill>
                  <a:cs typeface="+mn-ea"/>
                  <a:sym typeface="+mn-lt"/>
                </a:rPr>
                <a:t>2</a:t>
              </a:r>
              <a:r>
                <a:rPr lang="en-US" altLang="zh-CN" sz="1867" kern="0" dirty="0">
                  <a:solidFill>
                    <a:srgbClr val="00121E"/>
                  </a:solidFill>
                  <a:cs typeface="+mn-ea"/>
                  <a:sym typeface="+mn-lt"/>
                </a:rPr>
                <a:t>=K</a:t>
              </a:r>
            </a:p>
          </p:txBody>
        </p:sp>
        <p:graphicFrame>
          <p:nvGraphicFramePr>
            <p:cNvPr id="21509" name="对象 18438"/>
            <p:cNvGraphicFramePr>
              <a:graphicFrameLocks noChangeAspect="1"/>
            </p:cNvGraphicFramePr>
            <p:nvPr/>
          </p:nvGraphicFramePr>
          <p:xfrm>
            <a:off x="621" y="0"/>
            <a:ext cx="272" cy="590"/>
          </p:xfrm>
          <a:graphic>
            <a:graphicData uri="http://schemas.openxmlformats.org/presentationml/2006/ole">
              <mc:AlternateContent xmlns:mc="http://schemas.openxmlformats.org/markup-compatibility/2006">
                <mc:Choice xmlns:v="urn:schemas-microsoft-com:vml" Requires="v">
                  <p:oleObj r:id="rId2" imgW="228600" imgH="419100" progId="Equation.3">
                    <p:embed/>
                  </p:oleObj>
                </mc:Choice>
                <mc:Fallback>
                  <p:oleObj r:id="rId2" imgW="228600" imgH="419100" progId="Equation.3">
                    <p:embed/>
                    <p:pic>
                      <p:nvPicPr>
                        <p:cNvPr id="21509" name="对象 18438"/>
                        <p:cNvPicPr/>
                        <p:nvPr/>
                      </p:nvPicPr>
                      <p:blipFill>
                        <a:blip r:embed="rId3"/>
                        <a:stretch>
                          <a:fillRect/>
                        </a:stretch>
                      </p:blipFill>
                      <p:spPr>
                        <a:xfrm>
                          <a:off x="621" y="0"/>
                          <a:ext cx="272" cy="590"/>
                        </a:xfrm>
                        <a:prstGeom prst="rect">
                          <a:avLst/>
                        </a:prstGeom>
                        <a:noFill/>
                        <a:ln w="38100">
                          <a:noFill/>
                          <a:miter/>
                        </a:ln>
                      </p:spPr>
                    </p:pic>
                  </p:oleObj>
                </mc:Fallback>
              </mc:AlternateContent>
            </a:graphicData>
          </a:graphic>
        </p:graphicFrame>
      </p:grpSp>
      <p:grpSp>
        <p:nvGrpSpPr>
          <p:cNvPr id="18441" name="组合 18440"/>
          <p:cNvGrpSpPr/>
          <p:nvPr/>
        </p:nvGrpSpPr>
        <p:grpSpPr>
          <a:xfrm>
            <a:off x="2906184" y="2872598"/>
            <a:ext cx="3313672" cy="1184519"/>
            <a:chOff x="0" y="0"/>
            <a:chExt cx="1819" cy="660"/>
          </a:xfrm>
        </p:grpSpPr>
        <p:grpSp>
          <p:nvGrpSpPr>
            <p:cNvPr id="21511" name="组合 18441"/>
            <p:cNvGrpSpPr/>
            <p:nvPr/>
          </p:nvGrpSpPr>
          <p:grpSpPr>
            <a:xfrm>
              <a:off x="0" y="0"/>
              <a:ext cx="1723" cy="660"/>
              <a:chOff x="0" y="0"/>
              <a:chExt cx="1723" cy="660"/>
            </a:xfrm>
          </p:grpSpPr>
          <p:sp>
            <p:nvSpPr>
              <p:cNvPr id="21512" name="文本框 18442"/>
              <p:cNvSpPr txBox="1"/>
              <p:nvPr/>
            </p:nvSpPr>
            <p:spPr>
              <a:xfrm>
                <a:off x="0" y="272"/>
                <a:ext cx="167" cy="189"/>
              </a:xfrm>
              <a:prstGeom prst="rect">
                <a:avLst/>
              </a:prstGeom>
              <a:noFill/>
              <a:ln w="9525">
                <a:noFill/>
              </a:ln>
            </p:spPr>
            <p:txBody>
              <a:bodyPr wrap="none" anchor="t">
                <a:spAutoFit/>
              </a:bodyPr>
              <a:lstStyle/>
              <a:p>
                <a:pPr defTabSz="1219170"/>
                <a:r>
                  <a:rPr lang="en-US" altLang="zh-CN" sz="1600" kern="0">
                    <a:solidFill>
                      <a:srgbClr val="00121E"/>
                    </a:solidFill>
                    <a:cs typeface="+mn-ea"/>
                    <a:sym typeface="+mn-lt"/>
                  </a:rPr>
                  <a:t>=</a:t>
                </a:r>
              </a:p>
            </p:txBody>
          </p:sp>
          <p:graphicFrame>
            <p:nvGraphicFramePr>
              <p:cNvPr id="21513" name="对象 18443"/>
              <p:cNvGraphicFramePr>
                <a:graphicFrameLocks noChangeAspect="1"/>
              </p:cNvGraphicFramePr>
              <p:nvPr>
                <p:extLst>
                  <p:ext uri="{D42A27DB-BD31-4B8C-83A1-F6EECF244321}">
                    <p14:modId xmlns:p14="http://schemas.microsoft.com/office/powerpoint/2010/main" val="8607210"/>
                  </p:ext>
                </p:extLst>
              </p:nvPr>
            </p:nvGraphicFramePr>
            <p:xfrm>
              <a:off x="181" y="0"/>
              <a:ext cx="1542" cy="660"/>
            </p:xfrm>
            <a:graphic>
              <a:graphicData uri="http://schemas.openxmlformats.org/presentationml/2006/ole">
                <mc:AlternateContent xmlns:mc="http://schemas.openxmlformats.org/markup-compatibility/2006">
                  <mc:Choice xmlns:v="urn:schemas-microsoft-com:vml" Requires="v">
                    <p:oleObj r:id="rId4" imgW="1352550" imgH="446405" progId="Equation.3">
                      <p:embed/>
                    </p:oleObj>
                  </mc:Choice>
                  <mc:Fallback>
                    <p:oleObj r:id="rId4" imgW="1352550" imgH="446405" progId="Equation.3">
                      <p:embed/>
                      <p:pic>
                        <p:nvPicPr>
                          <p:cNvPr id="21513" name="对象 18443"/>
                          <p:cNvPicPr/>
                          <p:nvPr/>
                        </p:nvPicPr>
                        <p:blipFill>
                          <a:blip r:embed="rId5"/>
                          <a:stretch>
                            <a:fillRect/>
                          </a:stretch>
                        </p:blipFill>
                        <p:spPr>
                          <a:xfrm>
                            <a:off x="181" y="0"/>
                            <a:ext cx="1542" cy="660"/>
                          </a:xfrm>
                          <a:prstGeom prst="rect">
                            <a:avLst/>
                          </a:prstGeom>
                          <a:noFill/>
                          <a:ln w="38100">
                            <a:noFill/>
                            <a:miter/>
                          </a:ln>
                        </p:spPr>
                      </p:pic>
                    </p:oleObj>
                  </mc:Fallback>
                </mc:AlternateContent>
              </a:graphicData>
            </a:graphic>
          </p:graphicFrame>
        </p:grpSp>
        <p:sp>
          <p:nvSpPr>
            <p:cNvPr id="21514" name="文本框 18444"/>
            <p:cNvSpPr txBox="1"/>
            <p:nvPr/>
          </p:nvSpPr>
          <p:spPr>
            <a:xfrm>
              <a:off x="1711" y="239"/>
              <a:ext cx="108" cy="63"/>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N</a:t>
              </a:r>
            </a:p>
          </p:txBody>
        </p:sp>
      </p:grpSp>
      <p:sp>
        <p:nvSpPr>
          <p:cNvPr id="18446" name="文本框 18445"/>
          <p:cNvSpPr txBox="1"/>
          <p:nvPr/>
        </p:nvSpPr>
        <p:spPr>
          <a:xfrm>
            <a:off x="2032368" y="3984271"/>
            <a:ext cx="1435008" cy="460575"/>
          </a:xfrm>
          <a:prstGeom prst="rect">
            <a:avLst/>
          </a:prstGeom>
          <a:noFill/>
          <a:ln w="9525">
            <a:noFill/>
          </a:ln>
        </p:spPr>
        <p:txBody>
          <a:bodyPr wrap="none" anchor="t">
            <a:spAutoFit/>
          </a:bodyPr>
          <a:lstStyle/>
          <a:p>
            <a:pPr defTabSz="1219170"/>
            <a:r>
              <a:rPr lang="en-US" altLang="zh-CN" sz="2393" kern="0" dirty="0">
                <a:solidFill>
                  <a:srgbClr val="00121E"/>
                </a:solidFill>
                <a:cs typeface="+mn-ea"/>
                <a:sym typeface="+mn-lt"/>
              </a:rPr>
              <a:t>=0.144 N</a:t>
            </a:r>
          </a:p>
        </p:txBody>
      </p:sp>
      <p:sp>
        <p:nvSpPr>
          <p:cNvPr id="18447" name="文本框 18446"/>
          <p:cNvSpPr txBox="1"/>
          <p:nvPr/>
        </p:nvSpPr>
        <p:spPr>
          <a:xfrm>
            <a:off x="696806" y="4567529"/>
            <a:ext cx="3589444" cy="400110"/>
          </a:xfrm>
          <a:prstGeom prst="rect">
            <a:avLst/>
          </a:prstGeom>
          <a:noFill/>
          <a:ln w="9525">
            <a:noFill/>
          </a:ln>
        </p:spPr>
        <p:txBody>
          <a:bodyPr wrap="none" anchor="t">
            <a:spAutoFit/>
          </a:bodyPr>
          <a:lstStyle/>
          <a:p>
            <a:pPr defTabSz="1219170"/>
            <a:r>
              <a:rPr lang="zh-CN" altLang="en-US" sz="2000" kern="0" dirty="0">
                <a:cs typeface="+mn-ea"/>
                <a:sym typeface="+mn-lt"/>
              </a:rPr>
              <a:t>根据平行四边形定则，合力是</a:t>
            </a:r>
            <a:r>
              <a:rPr lang="en-US" altLang="zh-CN" sz="2000" kern="0" dirty="0">
                <a:cs typeface="+mn-ea"/>
                <a:sym typeface="+mn-lt"/>
              </a:rPr>
              <a:t>:</a:t>
            </a:r>
          </a:p>
        </p:txBody>
      </p:sp>
      <p:sp>
        <p:nvSpPr>
          <p:cNvPr id="18450" name="直接连接符 18449"/>
          <p:cNvSpPr/>
          <p:nvPr/>
        </p:nvSpPr>
        <p:spPr>
          <a:xfrm>
            <a:off x="10629019" y="3518139"/>
            <a:ext cx="932727" cy="579589"/>
          </a:xfrm>
          <a:prstGeom prst="line">
            <a:avLst/>
          </a:prstGeom>
          <a:ln w="28575" cap="flat" cmpd="sng">
            <a:solidFill>
              <a:srgbClr val="00121E"/>
            </a:solidFill>
            <a:prstDash val="dash"/>
            <a:round/>
            <a:headEnd type="none" w="med" len="med"/>
            <a:tailEnd type="none" w="med" len="med"/>
          </a:ln>
        </p:spPr>
        <p:txBody>
          <a:bodyPr/>
          <a:lstStyle/>
          <a:p>
            <a:endParaRPr lang="zh-CN" altLang="en-US">
              <a:cs typeface="+mn-ea"/>
              <a:sym typeface="+mn-lt"/>
            </a:endParaRPr>
          </a:p>
        </p:txBody>
      </p:sp>
      <p:sp>
        <p:nvSpPr>
          <p:cNvPr id="18451" name="直接连接符 18450"/>
          <p:cNvSpPr/>
          <p:nvPr/>
        </p:nvSpPr>
        <p:spPr>
          <a:xfrm flipV="1">
            <a:off x="10643270" y="4175325"/>
            <a:ext cx="936577" cy="525748"/>
          </a:xfrm>
          <a:prstGeom prst="line">
            <a:avLst/>
          </a:prstGeom>
          <a:ln w="28575" cap="flat" cmpd="sng">
            <a:solidFill>
              <a:srgbClr val="00121E"/>
            </a:solidFill>
            <a:prstDash val="dash"/>
            <a:round/>
            <a:headEnd type="none" w="med" len="med"/>
            <a:tailEnd type="none" w="med" len="med"/>
          </a:ln>
        </p:spPr>
        <p:txBody>
          <a:bodyPr/>
          <a:lstStyle/>
          <a:p>
            <a:endParaRPr lang="zh-CN" altLang="en-US">
              <a:cs typeface="+mn-ea"/>
              <a:sym typeface="+mn-lt"/>
            </a:endParaRPr>
          </a:p>
        </p:txBody>
      </p:sp>
      <p:grpSp>
        <p:nvGrpSpPr>
          <p:cNvPr id="18452" name="组合 18451"/>
          <p:cNvGrpSpPr/>
          <p:nvPr/>
        </p:nvGrpSpPr>
        <p:grpSpPr>
          <a:xfrm>
            <a:off x="7943265" y="2659839"/>
            <a:ext cx="1830619" cy="2338947"/>
            <a:chOff x="0" y="0"/>
            <a:chExt cx="1156" cy="1477"/>
          </a:xfrm>
        </p:grpSpPr>
        <p:grpSp>
          <p:nvGrpSpPr>
            <p:cNvPr id="21520" name="组合 18452"/>
            <p:cNvGrpSpPr/>
            <p:nvPr/>
          </p:nvGrpSpPr>
          <p:grpSpPr>
            <a:xfrm>
              <a:off x="21" y="260"/>
              <a:ext cx="1135" cy="1143"/>
              <a:chOff x="0" y="0"/>
              <a:chExt cx="1135" cy="1143"/>
            </a:xfrm>
          </p:grpSpPr>
          <p:sp>
            <p:nvSpPr>
              <p:cNvPr id="21521" name="直接连接符 18453"/>
              <p:cNvSpPr/>
              <p:nvPr/>
            </p:nvSpPr>
            <p:spPr>
              <a:xfrm flipV="1">
                <a:off x="227" y="635"/>
                <a:ext cx="726" cy="363"/>
              </a:xfrm>
              <a:prstGeom prst="line">
                <a:avLst/>
              </a:prstGeom>
              <a:ln w="28575" cap="flat" cmpd="sng">
                <a:solidFill>
                  <a:srgbClr val="00121E"/>
                </a:solidFill>
                <a:prstDash val="dash"/>
                <a:round/>
                <a:headEnd type="none" w="med" len="med"/>
                <a:tailEnd type="none" w="med" len="med"/>
              </a:ln>
            </p:spPr>
            <p:txBody>
              <a:bodyPr/>
              <a:lstStyle/>
              <a:p>
                <a:endParaRPr lang="zh-CN" altLang="en-US">
                  <a:cs typeface="+mn-ea"/>
                  <a:sym typeface="+mn-lt"/>
                </a:endParaRPr>
              </a:p>
            </p:txBody>
          </p:sp>
          <p:grpSp>
            <p:nvGrpSpPr>
              <p:cNvPr id="21522" name="组合 18454"/>
              <p:cNvGrpSpPr/>
              <p:nvPr/>
            </p:nvGrpSpPr>
            <p:grpSpPr>
              <a:xfrm>
                <a:off x="0" y="0"/>
                <a:ext cx="227" cy="227"/>
                <a:chOff x="0" y="0"/>
                <a:chExt cx="227" cy="227"/>
              </a:xfrm>
            </p:grpSpPr>
            <p:sp>
              <p:nvSpPr>
                <p:cNvPr id="21523" name="椭圆 18455"/>
                <p:cNvSpPr/>
                <p:nvPr/>
              </p:nvSpPr>
              <p:spPr>
                <a:xfrm>
                  <a:off x="0" y="0"/>
                  <a:ext cx="227" cy="227"/>
                </a:xfrm>
                <a:prstGeom prst="ellipse">
                  <a:avLst/>
                </a:prstGeom>
                <a:solidFill>
                  <a:srgbClr val="00121E"/>
                </a:solidFill>
                <a:ln w="12700" cap="sq" cmpd="sng">
                  <a:solidFill>
                    <a:srgbClr val="00121E"/>
                  </a:solidFill>
                  <a:prstDash val="solid"/>
                  <a:round/>
                  <a:headEnd type="none" w="med" len="med"/>
                  <a:tailEnd type="none" w="med" len="med"/>
                </a:ln>
              </p:spPr>
              <p:txBody>
                <a:bodyPr wrap="none" anchor="ctr"/>
                <a:lstStyle/>
                <a:p>
                  <a:pPr algn="ctr" defTabSz="1219170"/>
                  <a:endParaRPr lang="zh-CN" altLang="en-US" sz="133" kern="0" dirty="0">
                    <a:solidFill>
                      <a:srgbClr val="00121E"/>
                    </a:solidFill>
                    <a:cs typeface="+mn-ea"/>
                    <a:sym typeface="+mn-lt"/>
                  </a:endParaRPr>
                </a:p>
              </p:txBody>
            </p:sp>
            <p:grpSp>
              <p:nvGrpSpPr>
                <p:cNvPr id="21524" name="组合 18456"/>
                <p:cNvGrpSpPr/>
                <p:nvPr/>
              </p:nvGrpSpPr>
              <p:grpSpPr>
                <a:xfrm>
                  <a:off x="45" y="27"/>
                  <a:ext cx="136" cy="182"/>
                  <a:chOff x="0" y="0"/>
                  <a:chExt cx="136" cy="182"/>
                </a:xfrm>
              </p:grpSpPr>
              <p:sp>
                <p:nvSpPr>
                  <p:cNvPr id="21525" name="直接连接符 18457"/>
                  <p:cNvSpPr/>
                  <p:nvPr/>
                </p:nvSpPr>
                <p:spPr>
                  <a:xfrm flipH="1" flipV="1">
                    <a:off x="63" y="0"/>
                    <a:ext cx="0" cy="182"/>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sp>
                <p:nvSpPr>
                  <p:cNvPr id="21526" name="直接连接符 18458"/>
                  <p:cNvSpPr/>
                  <p:nvPr/>
                </p:nvSpPr>
                <p:spPr>
                  <a:xfrm>
                    <a:off x="0" y="91"/>
                    <a:ext cx="136" cy="0"/>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grpSp>
          </p:grpSp>
          <p:grpSp>
            <p:nvGrpSpPr>
              <p:cNvPr id="21527" name="组合 18459"/>
              <p:cNvGrpSpPr/>
              <p:nvPr/>
            </p:nvGrpSpPr>
            <p:grpSpPr>
              <a:xfrm>
                <a:off x="0" y="916"/>
                <a:ext cx="227" cy="227"/>
                <a:chOff x="0" y="0"/>
                <a:chExt cx="227" cy="227"/>
              </a:xfrm>
            </p:grpSpPr>
            <p:sp>
              <p:nvSpPr>
                <p:cNvPr id="21528" name="椭圆 18460"/>
                <p:cNvSpPr/>
                <p:nvPr/>
              </p:nvSpPr>
              <p:spPr>
                <a:xfrm>
                  <a:off x="0" y="0"/>
                  <a:ext cx="227" cy="227"/>
                </a:xfrm>
                <a:prstGeom prst="ellipse">
                  <a:avLst/>
                </a:prstGeom>
                <a:solidFill>
                  <a:srgbClr val="00121E"/>
                </a:solidFill>
                <a:ln w="12700" cap="sq" cmpd="sng">
                  <a:solidFill>
                    <a:srgbClr val="00121E"/>
                  </a:solidFill>
                  <a:prstDash val="solid"/>
                  <a:round/>
                  <a:headEnd type="none" w="med" len="med"/>
                  <a:tailEnd type="none" w="med" len="med"/>
                </a:ln>
              </p:spPr>
              <p:txBody>
                <a:bodyPr wrap="none" anchor="ctr"/>
                <a:lstStyle/>
                <a:p>
                  <a:pPr algn="ctr" defTabSz="1219170"/>
                  <a:endParaRPr lang="zh-CN" altLang="en-US" sz="133" kern="0" dirty="0">
                    <a:solidFill>
                      <a:srgbClr val="00121E"/>
                    </a:solidFill>
                    <a:cs typeface="+mn-ea"/>
                    <a:sym typeface="+mn-lt"/>
                  </a:endParaRPr>
                </a:p>
              </p:txBody>
            </p:sp>
            <p:grpSp>
              <p:nvGrpSpPr>
                <p:cNvPr id="21529" name="组合 18461"/>
                <p:cNvGrpSpPr/>
                <p:nvPr/>
              </p:nvGrpSpPr>
              <p:grpSpPr>
                <a:xfrm>
                  <a:off x="45" y="27"/>
                  <a:ext cx="136" cy="182"/>
                  <a:chOff x="0" y="0"/>
                  <a:chExt cx="136" cy="182"/>
                </a:xfrm>
              </p:grpSpPr>
              <p:sp>
                <p:nvSpPr>
                  <p:cNvPr id="21530" name="直接连接符 18462"/>
                  <p:cNvSpPr/>
                  <p:nvPr/>
                </p:nvSpPr>
                <p:spPr>
                  <a:xfrm flipH="1" flipV="1">
                    <a:off x="63" y="0"/>
                    <a:ext cx="0" cy="182"/>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sp>
                <p:nvSpPr>
                  <p:cNvPr id="21531" name="直接连接符 18463"/>
                  <p:cNvSpPr/>
                  <p:nvPr/>
                </p:nvSpPr>
                <p:spPr>
                  <a:xfrm>
                    <a:off x="0" y="91"/>
                    <a:ext cx="136" cy="0"/>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grpSp>
          </p:grpSp>
          <p:sp>
            <p:nvSpPr>
              <p:cNvPr id="21532" name="直接连接符 18464"/>
              <p:cNvSpPr/>
              <p:nvPr/>
            </p:nvSpPr>
            <p:spPr>
              <a:xfrm>
                <a:off x="227" y="181"/>
                <a:ext cx="817" cy="499"/>
              </a:xfrm>
              <a:prstGeom prst="line">
                <a:avLst/>
              </a:prstGeom>
              <a:ln w="28575" cap="flat" cmpd="sng">
                <a:solidFill>
                  <a:srgbClr val="00121E"/>
                </a:solidFill>
                <a:prstDash val="dash"/>
                <a:round/>
                <a:headEnd type="none" w="med" len="med"/>
                <a:tailEnd type="none" w="med" len="med"/>
              </a:ln>
            </p:spPr>
            <p:txBody>
              <a:bodyPr/>
              <a:lstStyle/>
              <a:p>
                <a:endParaRPr lang="zh-CN" altLang="en-US">
                  <a:cs typeface="+mn-ea"/>
                  <a:sym typeface="+mn-lt"/>
                </a:endParaRPr>
              </a:p>
            </p:txBody>
          </p:sp>
          <p:sp>
            <p:nvSpPr>
              <p:cNvPr id="21533" name="直接连接符 18465"/>
              <p:cNvSpPr/>
              <p:nvPr/>
            </p:nvSpPr>
            <p:spPr>
              <a:xfrm>
                <a:off x="90" y="227"/>
                <a:ext cx="0" cy="726"/>
              </a:xfrm>
              <a:prstGeom prst="line">
                <a:avLst/>
              </a:prstGeom>
              <a:ln w="28575" cap="flat" cmpd="sng">
                <a:solidFill>
                  <a:srgbClr val="00121E"/>
                </a:solidFill>
                <a:prstDash val="dash"/>
                <a:round/>
                <a:headEnd type="none" w="med" len="med"/>
                <a:tailEnd type="none" w="med" len="med"/>
              </a:ln>
            </p:spPr>
            <p:txBody>
              <a:bodyPr/>
              <a:lstStyle/>
              <a:p>
                <a:endParaRPr lang="zh-CN" altLang="en-US">
                  <a:cs typeface="+mn-ea"/>
                  <a:sym typeface="+mn-lt"/>
                </a:endParaRPr>
              </a:p>
            </p:txBody>
          </p:sp>
          <p:grpSp>
            <p:nvGrpSpPr>
              <p:cNvPr id="21534" name="组合 18466"/>
              <p:cNvGrpSpPr/>
              <p:nvPr/>
            </p:nvGrpSpPr>
            <p:grpSpPr>
              <a:xfrm>
                <a:off x="908" y="499"/>
                <a:ext cx="227" cy="227"/>
                <a:chOff x="0" y="0"/>
                <a:chExt cx="227" cy="227"/>
              </a:xfrm>
            </p:grpSpPr>
            <p:sp>
              <p:nvSpPr>
                <p:cNvPr id="21535" name="椭圆 18467"/>
                <p:cNvSpPr/>
                <p:nvPr/>
              </p:nvSpPr>
              <p:spPr>
                <a:xfrm>
                  <a:off x="0" y="0"/>
                  <a:ext cx="227" cy="227"/>
                </a:xfrm>
                <a:prstGeom prst="ellipse">
                  <a:avLst/>
                </a:prstGeom>
                <a:solidFill>
                  <a:srgbClr val="00121E"/>
                </a:solidFill>
                <a:ln w="12700" cap="sq" cmpd="sng">
                  <a:solidFill>
                    <a:srgbClr val="00121E"/>
                  </a:solidFill>
                  <a:prstDash val="solid"/>
                  <a:round/>
                  <a:headEnd type="none" w="med" len="med"/>
                  <a:tailEnd type="none" w="med" len="med"/>
                </a:ln>
              </p:spPr>
              <p:txBody>
                <a:bodyPr wrap="none" anchor="ctr"/>
                <a:lstStyle/>
                <a:p>
                  <a:pPr algn="ctr" defTabSz="1219170"/>
                  <a:endParaRPr lang="zh-CN" altLang="en-US" sz="133" kern="0" dirty="0">
                    <a:solidFill>
                      <a:srgbClr val="00121E"/>
                    </a:solidFill>
                    <a:cs typeface="+mn-ea"/>
                    <a:sym typeface="+mn-lt"/>
                  </a:endParaRPr>
                </a:p>
              </p:txBody>
            </p:sp>
            <p:grpSp>
              <p:nvGrpSpPr>
                <p:cNvPr id="21536" name="组合 18468"/>
                <p:cNvGrpSpPr/>
                <p:nvPr/>
              </p:nvGrpSpPr>
              <p:grpSpPr>
                <a:xfrm>
                  <a:off x="45" y="27"/>
                  <a:ext cx="136" cy="182"/>
                  <a:chOff x="0" y="0"/>
                  <a:chExt cx="136" cy="182"/>
                </a:xfrm>
              </p:grpSpPr>
              <p:sp>
                <p:nvSpPr>
                  <p:cNvPr id="21537" name="直接连接符 18469"/>
                  <p:cNvSpPr/>
                  <p:nvPr/>
                </p:nvSpPr>
                <p:spPr>
                  <a:xfrm flipH="1" flipV="1">
                    <a:off x="63" y="0"/>
                    <a:ext cx="0" cy="182"/>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sp>
                <p:nvSpPr>
                  <p:cNvPr id="21538" name="直接连接符 18470"/>
                  <p:cNvSpPr/>
                  <p:nvPr/>
                </p:nvSpPr>
                <p:spPr>
                  <a:xfrm>
                    <a:off x="0" y="91"/>
                    <a:ext cx="136" cy="0"/>
                  </a:xfrm>
                  <a:prstGeom prst="line">
                    <a:avLst/>
                  </a:prstGeom>
                  <a:ln w="57150" cap="sq" cmpd="sng">
                    <a:solidFill>
                      <a:srgbClr val="FF0066"/>
                    </a:solidFill>
                    <a:prstDash val="solid"/>
                    <a:round/>
                    <a:headEnd type="none" w="med" len="med"/>
                    <a:tailEnd type="none" w="med" len="med"/>
                  </a:ln>
                </p:spPr>
                <p:txBody>
                  <a:bodyPr/>
                  <a:lstStyle/>
                  <a:p>
                    <a:endParaRPr lang="zh-CN" altLang="en-US">
                      <a:cs typeface="+mn-ea"/>
                      <a:sym typeface="+mn-lt"/>
                    </a:endParaRPr>
                  </a:p>
                </p:txBody>
              </p:sp>
            </p:grpSp>
          </p:grpSp>
          <p:sp>
            <p:nvSpPr>
              <p:cNvPr id="21539" name="直接连接符 18471"/>
              <p:cNvSpPr/>
              <p:nvPr/>
            </p:nvSpPr>
            <p:spPr>
              <a:xfrm>
                <a:off x="91" y="635"/>
                <a:ext cx="998" cy="0"/>
              </a:xfrm>
              <a:prstGeom prst="line">
                <a:avLst/>
              </a:prstGeom>
              <a:ln w="38100" cap="flat" cmpd="sng">
                <a:solidFill>
                  <a:srgbClr val="00121E"/>
                </a:solidFill>
                <a:prstDash val="dash"/>
                <a:round/>
                <a:headEnd type="none" w="med" len="med"/>
                <a:tailEnd type="none" w="med" len="med"/>
              </a:ln>
            </p:spPr>
            <p:txBody>
              <a:bodyPr/>
              <a:lstStyle/>
              <a:p>
                <a:endParaRPr lang="zh-CN" altLang="en-US">
                  <a:cs typeface="+mn-ea"/>
                  <a:sym typeface="+mn-lt"/>
                </a:endParaRPr>
              </a:p>
            </p:txBody>
          </p:sp>
        </p:grpSp>
        <p:sp>
          <p:nvSpPr>
            <p:cNvPr id="21540" name="文本框 18472"/>
            <p:cNvSpPr txBox="1"/>
            <p:nvPr/>
          </p:nvSpPr>
          <p:spPr>
            <a:xfrm>
              <a:off x="0" y="0"/>
              <a:ext cx="127"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q</a:t>
              </a:r>
              <a:r>
                <a:rPr lang="en-US" altLang="zh-CN" sz="133" kern="0" baseline="-25000">
                  <a:solidFill>
                    <a:srgbClr val="00121E"/>
                  </a:solidFill>
                  <a:cs typeface="+mn-ea"/>
                  <a:sym typeface="+mn-lt"/>
                </a:rPr>
                <a:t>1</a:t>
              </a:r>
            </a:p>
          </p:txBody>
        </p:sp>
        <p:sp>
          <p:nvSpPr>
            <p:cNvPr id="21541" name="文本框 18473"/>
            <p:cNvSpPr txBox="1"/>
            <p:nvPr/>
          </p:nvSpPr>
          <p:spPr>
            <a:xfrm>
              <a:off x="3" y="1406"/>
              <a:ext cx="127"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q</a:t>
              </a:r>
              <a:r>
                <a:rPr lang="en-US" altLang="zh-CN" sz="133" kern="0" baseline="-25000">
                  <a:solidFill>
                    <a:srgbClr val="00121E"/>
                  </a:solidFill>
                  <a:cs typeface="+mn-ea"/>
                  <a:sym typeface="+mn-lt"/>
                </a:rPr>
                <a:t>2</a:t>
              </a:r>
            </a:p>
          </p:txBody>
        </p:sp>
        <p:sp>
          <p:nvSpPr>
            <p:cNvPr id="21542" name="文本框 18474"/>
            <p:cNvSpPr txBox="1"/>
            <p:nvPr/>
          </p:nvSpPr>
          <p:spPr>
            <a:xfrm>
              <a:off x="838" y="528"/>
              <a:ext cx="127"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q</a:t>
              </a:r>
              <a:r>
                <a:rPr lang="en-US" altLang="zh-CN" sz="133" kern="0" baseline="-25000">
                  <a:solidFill>
                    <a:srgbClr val="00121E"/>
                  </a:solidFill>
                  <a:cs typeface="+mn-ea"/>
                  <a:sym typeface="+mn-lt"/>
                </a:rPr>
                <a:t>3</a:t>
              </a:r>
            </a:p>
          </p:txBody>
        </p:sp>
      </p:grpSp>
      <p:grpSp>
        <p:nvGrpSpPr>
          <p:cNvPr id="18476" name="组合 18475"/>
          <p:cNvGrpSpPr/>
          <p:nvPr/>
        </p:nvGrpSpPr>
        <p:grpSpPr>
          <a:xfrm>
            <a:off x="9637698" y="3055733"/>
            <a:ext cx="1005573" cy="986569"/>
            <a:chOff x="0" y="0"/>
            <a:chExt cx="635" cy="623"/>
          </a:xfrm>
        </p:grpSpPr>
        <p:sp>
          <p:nvSpPr>
            <p:cNvPr id="21544" name="直接连接符 18476"/>
            <p:cNvSpPr/>
            <p:nvPr/>
          </p:nvSpPr>
          <p:spPr>
            <a:xfrm flipV="1">
              <a:off x="0" y="260"/>
              <a:ext cx="635" cy="363"/>
            </a:xfrm>
            <a:prstGeom prst="line">
              <a:avLst/>
            </a:prstGeom>
            <a:ln w="38100" cap="sq" cmpd="sng">
              <a:solidFill>
                <a:srgbClr val="FF0066"/>
              </a:solidFill>
              <a:prstDash val="solid"/>
              <a:round/>
              <a:headEnd type="none" w="med" len="med"/>
              <a:tailEnd type="triangle" w="sm" len="sm"/>
            </a:ln>
          </p:spPr>
          <p:txBody>
            <a:bodyPr/>
            <a:lstStyle/>
            <a:p>
              <a:endParaRPr lang="zh-CN" altLang="en-US">
                <a:cs typeface="+mn-ea"/>
                <a:sym typeface="+mn-lt"/>
              </a:endParaRPr>
            </a:p>
          </p:txBody>
        </p:sp>
        <p:sp>
          <p:nvSpPr>
            <p:cNvPr id="21545" name="文本框 18477"/>
            <p:cNvSpPr txBox="1"/>
            <p:nvPr/>
          </p:nvSpPr>
          <p:spPr>
            <a:xfrm>
              <a:off x="441" y="0"/>
              <a:ext cx="127"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F</a:t>
              </a:r>
              <a:r>
                <a:rPr lang="en-US" altLang="zh-CN" sz="133" kern="0" baseline="-25000">
                  <a:solidFill>
                    <a:srgbClr val="00121E"/>
                  </a:solidFill>
                  <a:cs typeface="+mn-ea"/>
                  <a:sym typeface="+mn-lt"/>
                </a:rPr>
                <a:t>2</a:t>
              </a:r>
            </a:p>
          </p:txBody>
        </p:sp>
      </p:grpSp>
      <p:grpSp>
        <p:nvGrpSpPr>
          <p:cNvPr id="18479" name="组合 18478"/>
          <p:cNvGrpSpPr/>
          <p:nvPr/>
        </p:nvGrpSpPr>
        <p:grpSpPr>
          <a:xfrm>
            <a:off x="9666202" y="4097729"/>
            <a:ext cx="1015075" cy="752199"/>
            <a:chOff x="0" y="0"/>
            <a:chExt cx="641" cy="475"/>
          </a:xfrm>
        </p:grpSpPr>
        <p:sp>
          <p:nvSpPr>
            <p:cNvPr id="21547" name="直接连接符 18479"/>
            <p:cNvSpPr/>
            <p:nvPr/>
          </p:nvSpPr>
          <p:spPr>
            <a:xfrm>
              <a:off x="0" y="0"/>
              <a:ext cx="635" cy="408"/>
            </a:xfrm>
            <a:prstGeom prst="line">
              <a:avLst/>
            </a:prstGeom>
            <a:ln w="28575" cap="sq" cmpd="sng">
              <a:solidFill>
                <a:srgbClr val="FF0066"/>
              </a:solidFill>
              <a:prstDash val="solid"/>
              <a:round/>
              <a:headEnd type="none" w="med" len="med"/>
              <a:tailEnd type="triangle" w="sm" len="sm"/>
            </a:ln>
          </p:spPr>
          <p:txBody>
            <a:bodyPr/>
            <a:lstStyle/>
            <a:p>
              <a:endParaRPr lang="zh-CN" altLang="en-US">
                <a:cs typeface="+mn-ea"/>
                <a:sym typeface="+mn-lt"/>
              </a:endParaRPr>
            </a:p>
          </p:txBody>
        </p:sp>
        <p:sp>
          <p:nvSpPr>
            <p:cNvPr id="21548" name="文本框 18480"/>
            <p:cNvSpPr txBox="1"/>
            <p:nvPr/>
          </p:nvSpPr>
          <p:spPr>
            <a:xfrm>
              <a:off x="514" y="404"/>
              <a:ext cx="127"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F</a:t>
              </a:r>
              <a:r>
                <a:rPr lang="en-US" altLang="zh-CN" sz="133" kern="0" baseline="-25000">
                  <a:solidFill>
                    <a:srgbClr val="00121E"/>
                  </a:solidFill>
                  <a:cs typeface="+mn-ea"/>
                  <a:sym typeface="+mn-lt"/>
                </a:rPr>
                <a:t>1</a:t>
              </a:r>
            </a:p>
          </p:txBody>
        </p:sp>
      </p:grpSp>
      <p:grpSp>
        <p:nvGrpSpPr>
          <p:cNvPr id="18482" name="组合 18481"/>
          <p:cNvGrpSpPr/>
          <p:nvPr/>
        </p:nvGrpSpPr>
        <p:grpSpPr>
          <a:xfrm>
            <a:off x="9739046" y="4059724"/>
            <a:ext cx="1878126" cy="228035"/>
            <a:chOff x="0" y="0"/>
            <a:chExt cx="1186" cy="144"/>
          </a:xfrm>
        </p:grpSpPr>
        <p:sp>
          <p:nvSpPr>
            <p:cNvPr id="21550" name="直接连接符 18482"/>
            <p:cNvSpPr/>
            <p:nvPr/>
          </p:nvSpPr>
          <p:spPr>
            <a:xfrm>
              <a:off x="0" y="0"/>
              <a:ext cx="1186" cy="37"/>
            </a:xfrm>
            <a:prstGeom prst="line">
              <a:avLst/>
            </a:prstGeom>
            <a:ln w="38100" cap="sq" cmpd="sng">
              <a:solidFill>
                <a:srgbClr val="FF0066"/>
              </a:solidFill>
              <a:prstDash val="solid"/>
              <a:round/>
              <a:headEnd type="none" w="med" len="med"/>
              <a:tailEnd type="triangle" w="sm" len="sm"/>
            </a:ln>
          </p:spPr>
          <p:txBody>
            <a:bodyPr/>
            <a:lstStyle/>
            <a:p>
              <a:endParaRPr lang="zh-CN" altLang="en-US">
                <a:cs typeface="+mn-ea"/>
                <a:sym typeface="+mn-lt"/>
              </a:endParaRPr>
            </a:p>
          </p:txBody>
        </p:sp>
        <p:sp>
          <p:nvSpPr>
            <p:cNvPr id="21551" name="文本框 18483"/>
            <p:cNvSpPr txBox="1"/>
            <p:nvPr/>
          </p:nvSpPr>
          <p:spPr>
            <a:xfrm>
              <a:off x="1035" y="73"/>
              <a:ext cx="123" cy="71"/>
            </a:xfrm>
            <a:prstGeom prst="rect">
              <a:avLst/>
            </a:prstGeom>
            <a:noFill/>
            <a:ln w="9525">
              <a:noFill/>
            </a:ln>
          </p:spPr>
          <p:txBody>
            <a:bodyPr wrap="none" anchor="t">
              <a:spAutoFit/>
            </a:bodyPr>
            <a:lstStyle/>
            <a:p>
              <a:pPr defTabSz="1219170"/>
              <a:r>
                <a:rPr lang="en-US" altLang="zh-CN" sz="133" kern="0">
                  <a:solidFill>
                    <a:srgbClr val="00121E"/>
                  </a:solidFill>
                  <a:cs typeface="+mn-ea"/>
                  <a:sym typeface="+mn-lt"/>
                </a:rPr>
                <a:t>F</a:t>
              </a:r>
            </a:p>
          </p:txBody>
        </p:sp>
      </p:grpSp>
      <p:grpSp>
        <p:nvGrpSpPr>
          <p:cNvPr id="18485" name="组合 18484"/>
          <p:cNvGrpSpPr/>
          <p:nvPr/>
        </p:nvGrpSpPr>
        <p:grpSpPr>
          <a:xfrm>
            <a:off x="10494416" y="3475383"/>
            <a:ext cx="144105" cy="1292201"/>
            <a:chOff x="0" y="0"/>
            <a:chExt cx="91" cy="816"/>
          </a:xfrm>
        </p:grpSpPr>
        <p:sp>
          <p:nvSpPr>
            <p:cNvPr id="21553" name="直接连接符 18485"/>
            <p:cNvSpPr/>
            <p:nvPr/>
          </p:nvSpPr>
          <p:spPr>
            <a:xfrm>
              <a:off x="82" y="0"/>
              <a:ext cx="0" cy="816"/>
            </a:xfrm>
            <a:prstGeom prst="line">
              <a:avLst/>
            </a:prstGeom>
            <a:ln w="28575" cap="flat" cmpd="sng">
              <a:solidFill>
                <a:srgbClr val="000000"/>
              </a:solidFill>
              <a:prstDash val="dash"/>
              <a:round/>
              <a:headEnd type="none" w="med" len="med"/>
              <a:tailEnd type="none" w="med" len="med"/>
            </a:ln>
          </p:spPr>
          <p:txBody>
            <a:bodyPr/>
            <a:lstStyle/>
            <a:p>
              <a:endParaRPr lang="zh-CN" altLang="en-US">
                <a:cs typeface="+mn-ea"/>
                <a:sym typeface="+mn-lt"/>
              </a:endParaRPr>
            </a:p>
          </p:txBody>
        </p:sp>
        <p:grpSp>
          <p:nvGrpSpPr>
            <p:cNvPr id="21554" name="组合 18486"/>
            <p:cNvGrpSpPr/>
            <p:nvPr/>
          </p:nvGrpSpPr>
          <p:grpSpPr>
            <a:xfrm>
              <a:off x="0" y="290"/>
              <a:ext cx="91" cy="91"/>
              <a:chOff x="0" y="0"/>
              <a:chExt cx="91" cy="91"/>
            </a:xfrm>
          </p:grpSpPr>
          <p:sp>
            <p:nvSpPr>
              <p:cNvPr id="21555" name="直接连接符 18487"/>
              <p:cNvSpPr/>
              <p:nvPr/>
            </p:nvSpPr>
            <p:spPr>
              <a:xfrm flipH="1">
                <a:off x="0" y="0"/>
                <a:ext cx="91" cy="1"/>
              </a:xfrm>
              <a:prstGeom prst="line">
                <a:avLst/>
              </a:prstGeom>
              <a:ln w="28575" cap="flat" cmpd="sng">
                <a:solidFill>
                  <a:srgbClr val="000000"/>
                </a:solidFill>
                <a:prstDash val="dash"/>
                <a:round/>
                <a:headEnd type="none" w="med" len="med"/>
                <a:tailEnd type="none" w="med" len="med"/>
              </a:ln>
            </p:spPr>
            <p:txBody>
              <a:bodyPr/>
              <a:lstStyle/>
              <a:p>
                <a:endParaRPr lang="zh-CN" altLang="en-US">
                  <a:cs typeface="+mn-ea"/>
                  <a:sym typeface="+mn-lt"/>
                </a:endParaRPr>
              </a:p>
            </p:txBody>
          </p:sp>
          <p:sp>
            <p:nvSpPr>
              <p:cNvPr id="21556" name="直接连接符 18488"/>
              <p:cNvSpPr/>
              <p:nvPr/>
            </p:nvSpPr>
            <p:spPr>
              <a:xfrm>
                <a:off x="0" y="0"/>
                <a:ext cx="0" cy="91"/>
              </a:xfrm>
              <a:prstGeom prst="line">
                <a:avLst/>
              </a:prstGeom>
              <a:ln w="28575" cap="flat" cmpd="sng">
                <a:solidFill>
                  <a:srgbClr val="000000"/>
                </a:solidFill>
                <a:prstDash val="dash"/>
                <a:round/>
                <a:headEnd type="none" w="med" len="med"/>
                <a:tailEnd type="none" w="med" len="med"/>
              </a:ln>
            </p:spPr>
            <p:txBody>
              <a:bodyPr/>
              <a:lstStyle/>
              <a:p>
                <a:endParaRPr lang="zh-CN" altLang="en-US">
                  <a:cs typeface="+mn-ea"/>
                  <a:sym typeface="+mn-lt"/>
                </a:endParaRPr>
              </a:p>
            </p:txBody>
          </p:sp>
        </p:grpSp>
      </p:grpSp>
      <p:graphicFrame>
        <p:nvGraphicFramePr>
          <p:cNvPr id="18491" name="内容占位符 18490"/>
          <p:cNvGraphicFramePr>
            <a:graphicFrameLocks noGrp="1" noChangeAspect="1"/>
          </p:cNvGraphicFramePr>
          <p:nvPr>
            <p:ph idx="4294967295"/>
            <p:extLst>
              <p:ext uri="{D42A27DB-BD31-4B8C-83A1-F6EECF244321}">
                <p14:modId xmlns:p14="http://schemas.microsoft.com/office/powerpoint/2010/main" val="2814748722"/>
              </p:ext>
            </p:extLst>
          </p:nvPr>
        </p:nvGraphicFramePr>
        <p:xfrm>
          <a:off x="1861762" y="4986802"/>
          <a:ext cx="4286250" cy="641350"/>
        </p:xfrm>
        <a:graphic>
          <a:graphicData uri="http://schemas.openxmlformats.org/presentationml/2006/ole">
            <mc:AlternateContent xmlns:mc="http://schemas.openxmlformats.org/markup-compatibility/2006">
              <mc:Choice xmlns:v="urn:schemas-microsoft-com:vml" Requires="v">
                <p:oleObj r:id="rId6" imgW="1549400" imgH="228600" progId="Equation.3">
                  <p:embed/>
                </p:oleObj>
              </mc:Choice>
              <mc:Fallback>
                <p:oleObj r:id="rId6" imgW="1549400" imgH="228600" progId="Equation.3">
                  <p:embed/>
                  <p:pic>
                    <p:nvPicPr>
                      <p:cNvPr id="18491" name="内容占位符 18490"/>
                      <p:cNvPicPr/>
                      <p:nvPr/>
                    </p:nvPicPr>
                    <p:blipFill>
                      <a:blip r:embed="rId7"/>
                      <a:stretch>
                        <a:fillRect/>
                      </a:stretch>
                    </p:blipFill>
                    <p:spPr>
                      <a:xfrm>
                        <a:off x="1861762" y="4986802"/>
                        <a:ext cx="4286250" cy="641350"/>
                      </a:xfrm>
                      <a:prstGeom prst="rect">
                        <a:avLst/>
                      </a:prstGeom>
                      <a:solidFill>
                        <a:srgbClr val="FFFFFF"/>
                      </a:solidFill>
                      <a:ln w="38100">
                        <a:noFill/>
                        <a:miter/>
                      </a:ln>
                    </p:spPr>
                  </p:pic>
                </p:oleObj>
              </mc:Fallback>
            </mc:AlternateContent>
          </a:graphicData>
        </a:graphic>
      </p:graphicFrame>
      <p:sp>
        <p:nvSpPr>
          <p:cNvPr id="18492" name="文本框 18491"/>
          <p:cNvSpPr txBox="1"/>
          <p:nvPr/>
        </p:nvSpPr>
        <p:spPr>
          <a:xfrm>
            <a:off x="696806" y="5793324"/>
            <a:ext cx="5089855" cy="400110"/>
          </a:xfrm>
          <a:prstGeom prst="rect">
            <a:avLst/>
          </a:prstGeom>
          <a:noFill/>
          <a:ln w="9525">
            <a:noFill/>
          </a:ln>
        </p:spPr>
        <p:txBody>
          <a:bodyPr wrap="none" anchor="t">
            <a:spAutoFit/>
          </a:bodyPr>
          <a:lstStyle/>
          <a:p>
            <a:pPr defTabSz="1219170"/>
            <a:r>
              <a:rPr lang="zh-CN" altLang="en-US" sz="2000" kern="0" dirty="0">
                <a:solidFill>
                  <a:srgbClr val="000000"/>
                </a:solidFill>
                <a:cs typeface="+mn-ea"/>
                <a:sym typeface="+mn-lt"/>
              </a:rPr>
              <a:t>合力的方向沿</a:t>
            </a:r>
            <a:r>
              <a:rPr lang="en-US" altLang="zh-CN" sz="2000" kern="0" dirty="0">
                <a:solidFill>
                  <a:srgbClr val="000000"/>
                </a:solidFill>
                <a:cs typeface="+mn-ea"/>
                <a:sym typeface="+mn-lt"/>
              </a:rPr>
              <a:t>q</a:t>
            </a:r>
            <a:r>
              <a:rPr lang="en-US" altLang="zh-CN" sz="2000" kern="0" baseline="-25000" dirty="0">
                <a:solidFill>
                  <a:srgbClr val="000000"/>
                </a:solidFill>
                <a:cs typeface="+mn-ea"/>
                <a:sym typeface="+mn-lt"/>
              </a:rPr>
              <a:t>1</a:t>
            </a:r>
            <a:r>
              <a:rPr lang="zh-CN" altLang="en-US" sz="2000" kern="0" dirty="0">
                <a:solidFill>
                  <a:srgbClr val="000000"/>
                </a:solidFill>
                <a:cs typeface="+mn-ea"/>
                <a:sym typeface="+mn-lt"/>
              </a:rPr>
              <a:t>与</a:t>
            </a:r>
            <a:r>
              <a:rPr lang="en-US" altLang="zh-CN" sz="2000" kern="0" dirty="0">
                <a:solidFill>
                  <a:srgbClr val="000000"/>
                </a:solidFill>
                <a:cs typeface="+mn-ea"/>
                <a:sym typeface="+mn-lt"/>
              </a:rPr>
              <a:t>q</a:t>
            </a:r>
            <a:r>
              <a:rPr lang="en-US" altLang="zh-CN" sz="2000" kern="0" baseline="-25000" dirty="0">
                <a:solidFill>
                  <a:srgbClr val="000000"/>
                </a:solidFill>
                <a:cs typeface="+mn-ea"/>
                <a:sym typeface="+mn-lt"/>
              </a:rPr>
              <a:t>2</a:t>
            </a:r>
            <a:r>
              <a:rPr lang="zh-CN" altLang="en-US" sz="2000" kern="0" dirty="0">
                <a:solidFill>
                  <a:srgbClr val="000000"/>
                </a:solidFill>
                <a:cs typeface="+mn-ea"/>
                <a:sym typeface="+mn-lt"/>
              </a:rPr>
              <a:t>连线的垂直平分线向外</a:t>
            </a:r>
            <a:r>
              <a:rPr lang="en-US" altLang="zh-CN" sz="2000" kern="0" dirty="0">
                <a:solidFill>
                  <a:srgbClr val="000000"/>
                </a:solidFill>
                <a:cs typeface="+mn-ea"/>
                <a:sym typeface="+mn-lt"/>
              </a:rPr>
              <a:t>.</a:t>
            </a:r>
          </a:p>
        </p:txBody>
      </p:sp>
      <p:grpSp>
        <p:nvGrpSpPr>
          <p:cNvPr id="18493" name="组合 18492"/>
          <p:cNvGrpSpPr/>
          <p:nvPr/>
        </p:nvGrpSpPr>
        <p:grpSpPr>
          <a:xfrm>
            <a:off x="9810309" y="3738256"/>
            <a:ext cx="861468" cy="307215"/>
            <a:chOff x="0" y="0"/>
            <a:chExt cx="544" cy="194"/>
          </a:xfrm>
        </p:grpSpPr>
        <p:sp>
          <p:nvSpPr>
            <p:cNvPr id="21560" name="文本框 18493"/>
            <p:cNvSpPr txBox="1"/>
            <p:nvPr/>
          </p:nvSpPr>
          <p:spPr>
            <a:xfrm>
              <a:off x="0" y="0"/>
              <a:ext cx="544" cy="194"/>
            </a:xfrm>
            <a:prstGeom prst="rect">
              <a:avLst/>
            </a:prstGeom>
            <a:noFill/>
            <a:ln w="9525">
              <a:noFill/>
            </a:ln>
          </p:spPr>
          <p:txBody>
            <a:bodyPr anchor="t">
              <a:spAutoFit/>
            </a:bodyPr>
            <a:lstStyle/>
            <a:p>
              <a:pPr algn="ctr" defTabSz="1219170" eaLnBrk="0" hangingPunct="0">
                <a:spcBef>
                  <a:spcPct val="50000"/>
                </a:spcBef>
              </a:pPr>
              <a:r>
                <a:rPr lang="en-US" altLang="zh-CN" sz="1393" kern="0">
                  <a:solidFill>
                    <a:srgbClr val="535353"/>
                  </a:solidFill>
                  <a:cs typeface="+mn-ea"/>
                  <a:sym typeface="+mn-lt"/>
                </a:rPr>
                <a:t>30</a:t>
              </a:r>
              <a:r>
                <a:rPr lang="en-US" altLang="zh-CN" sz="133" kern="0">
                  <a:solidFill>
                    <a:srgbClr val="535353"/>
                  </a:solidFill>
                  <a:cs typeface="+mn-ea"/>
                  <a:sym typeface="+mn-lt"/>
                </a:rPr>
                <a:t>°</a:t>
              </a:r>
            </a:p>
          </p:txBody>
        </p:sp>
        <p:sp>
          <p:nvSpPr>
            <p:cNvPr id="21561" name="任意多边形 18494"/>
            <p:cNvSpPr/>
            <p:nvPr/>
          </p:nvSpPr>
          <p:spPr>
            <a:xfrm>
              <a:off x="45" y="91"/>
              <a:ext cx="46" cy="90"/>
            </a:xfrm>
            <a:custGeom>
              <a:avLst/>
              <a:gdLst/>
              <a:ahLst/>
              <a:cxnLst>
                <a:cxn ang="270">
                  <a:pos x="0" y="0"/>
                </a:cxn>
                <a:cxn ang="90">
                  <a:pos x="21600" y="21600"/>
                </a:cxn>
                <a:cxn ang="90">
                  <a:pos x="0" y="21600"/>
                </a:cxn>
              </a:cxnLst>
              <a:rect l="0" t="0" r="0" b="0"/>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close/>
                </a:path>
              </a:pathLst>
            </a:custGeom>
            <a:noFill/>
            <a:ln w="19050" cap="sq" cmpd="sng">
              <a:solidFill>
                <a:srgbClr val="00121E"/>
              </a:solidFill>
              <a:prstDash val="solid"/>
              <a:round/>
              <a:headEnd type="none" w="med" len="med"/>
              <a:tailEnd type="none" w="med" len="med"/>
            </a:ln>
          </p:spPr>
          <p:txBody>
            <a:bodyPr/>
            <a:lstStyle/>
            <a:p>
              <a:pPr defTabSz="1219170"/>
              <a:endParaRPr lang="zh-CN" altLang="en-US" sz="133" kern="0">
                <a:solidFill>
                  <a:sysClr val="windowText" lastClr="000000"/>
                </a:solidFill>
                <a:cs typeface="+mn-ea"/>
                <a:sym typeface="+mn-lt"/>
              </a:endParaRPr>
            </a:p>
          </p:txBody>
        </p:sp>
      </p:grpSp>
      <p:sp>
        <p:nvSpPr>
          <p:cNvPr id="60" name="文本框 59">
            <a:extLst>
              <a:ext uri="{FF2B5EF4-FFF2-40B4-BE49-F238E27FC236}">
                <a16:creationId xmlns:a16="http://schemas.microsoft.com/office/drawing/2014/main" id="{B914DF23-4F29-49F1-9E13-B4599764A5D8}"/>
              </a:ext>
            </a:extLst>
          </p:cNvPr>
          <p:cNvSpPr txBox="1"/>
          <p:nvPr/>
        </p:nvSpPr>
        <p:spPr>
          <a:xfrm>
            <a:off x="809171" y="381801"/>
            <a:ext cx="1620957" cy="523220"/>
          </a:xfrm>
          <a:prstGeom prst="rect">
            <a:avLst/>
          </a:prstGeom>
          <a:noFill/>
        </p:spPr>
        <p:txBody>
          <a:bodyPr wrap="none" rtlCol="0">
            <a:spAutoFit/>
          </a:bodyPr>
          <a:lstStyle/>
          <a:p>
            <a:pPr lvl="0">
              <a:defRPr/>
            </a:pPr>
            <a:r>
              <a:rPr lang="zh-CN" altLang="en-US" sz="2800" dirty="0">
                <a:solidFill>
                  <a:prstClr val="black"/>
                </a:solidFill>
                <a:cs typeface="+mn-ea"/>
                <a:sym typeface="+mn-lt"/>
              </a:rPr>
              <a:t>典型例题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ipe(up)">
                                      <p:cBhvr>
                                        <p:cTn id="11" dur="500"/>
                                        <p:tgtEl>
                                          <p:spTgt spid="184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479"/>
                                        </p:tgtEl>
                                        <p:attrNameLst>
                                          <p:attrName>style.visibility</p:attrName>
                                        </p:attrNameLst>
                                      </p:cBhvr>
                                      <p:to>
                                        <p:strVal val="visible"/>
                                      </p:to>
                                    </p:set>
                                    <p:animEffect transition="in" filter="wipe(up)">
                                      <p:cBhvr>
                                        <p:cTn id="16" dur="500"/>
                                        <p:tgtEl>
                                          <p:spTgt spid="184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476"/>
                                        </p:tgtEl>
                                        <p:attrNameLst>
                                          <p:attrName>style.visibility</p:attrName>
                                        </p:attrNameLst>
                                      </p:cBhvr>
                                      <p:to>
                                        <p:strVal val="visible"/>
                                      </p:to>
                                    </p:set>
                                    <p:animEffect transition="in" filter="wipe(down)">
                                      <p:cBhvr>
                                        <p:cTn id="21" dur="500"/>
                                        <p:tgtEl>
                                          <p:spTgt spid="1847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437"/>
                                        </p:tgtEl>
                                        <p:attrNameLst>
                                          <p:attrName>style.visibility</p:attrName>
                                        </p:attrNameLst>
                                      </p:cBhvr>
                                      <p:to>
                                        <p:strVal val="visible"/>
                                      </p:to>
                                    </p:set>
                                    <p:animEffect transition="in" filter="wipe(left)">
                                      <p:cBhvr>
                                        <p:cTn id="26" dur="500"/>
                                        <p:tgtEl>
                                          <p:spTgt spid="184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animEffect transition="in" filter="wipe(left)">
                                      <p:cBhvr>
                                        <p:cTn id="31" dur="500"/>
                                        <p:tgtEl>
                                          <p:spTgt spid="184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446"/>
                                        </p:tgtEl>
                                        <p:attrNameLst>
                                          <p:attrName>style.visibility</p:attrName>
                                        </p:attrNameLst>
                                      </p:cBhvr>
                                      <p:to>
                                        <p:strVal val="visible"/>
                                      </p:to>
                                    </p:set>
                                    <p:animEffect transition="in" filter="wipe(left)">
                                      <p:cBhvr>
                                        <p:cTn id="36" dur="500"/>
                                        <p:tgtEl>
                                          <p:spTgt spid="1844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447"/>
                                        </p:tgtEl>
                                        <p:attrNameLst>
                                          <p:attrName>style.visibility</p:attrName>
                                        </p:attrNameLst>
                                      </p:cBhvr>
                                      <p:to>
                                        <p:strVal val="visible"/>
                                      </p:to>
                                    </p:set>
                                    <p:animEffect transition="in" filter="wipe(up)">
                                      <p:cBhvr>
                                        <p:cTn id="41" dur="500"/>
                                        <p:tgtEl>
                                          <p:spTgt spid="1844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8450"/>
                                        </p:tgtEl>
                                        <p:attrNameLst>
                                          <p:attrName>style.visibility</p:attrName>
                                        </p:attrNameLst>
                                      </p:cBhvr>
                                      <p:to>
                                        <p:strVal val="visible"/>
                                      </p:to>
                                    </p:set>
                                    <p:anim calcmode="lin" valueType="num">
                                      <p:cBhvr>
                                        <p:cTn id="46" dur="1000" fill="hold"/>
                                        <p:tgtEl>
                                          <p:spTgt spid="18450"/>
                                        </p:tgtEl>
                                        <p:attrNameLst>
                                          <p:attrName>ppt_w</p:attrName>
                                        </p:attrNameLst>
                                      </p:cBhvr>
                                      <p:tavLst>
                                        <p:tav tm="0">
                                          <p:val>
                                            <p:strVal val="#ppt_w*0.70"/>
                                          </p:val>
                                        </p:tav>
                                        <p:tav tm="100000">
                                          <p:val>
                                            <p:strVal val="#ppt_w"/>
                                          </p:val>
                                        </p:tav>
                                      </p:tavLst>
                                    </p:anim>
                                    <p:anim calcmode="lin" valueType="num">
                                      <p:cBhvr>
                                        <p:cTn id="47" dur="1000" fill="hold"/>
                                        <p:tgtEl>
                                          <p:spTgt spid="18450"/>
                                        </p:tgtEl>
                                        <p:attrNameLst>
                                          <p:attrName>ppt_h</p:attrName>
                                        </p:attrNameLst>
                                      </p:cBhvr>
                                      <p:tavLst>
                                        <p:tav tm="0">
                                          <p:val>
                                            <p:strVal val="#ppt_h"/>
                                          </p:val>
                                        </p:tav>
                                        <p:tav tm="100000">
                                          <p:val>
                                            <p:strVal val="#ppt_h"/>
                                          </p:val>
                                        </p:tav>
                                      </p:tavLst>
                                    </p:anim>
                                    <p:animEffect transition="in" filter="fade">
                                      <p:cBhvr>
                                        <p:cTn id="48" dur="1000"/>
                                        <p:tgtEl>
                                          <p:spTgt spid="1845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18451"/>
                                        </p:tgtEl>
                                        <p:attrNameLst>
                                          <p:attrName>style.visibility</p:attrName>
                                        </p:attrNameLst>
                                      </p:cBhvr>
                                      <p:to>
                                        <p:strVal val="visible"/>
                                      </p:to>
                                    </p:set>
                                    <p:anim calcmode="lin" valueType="num">
                                      <p:cBhvr>
                                        <p:cTn id="53" dur="1000" fill="hold"/>
                                        <p:tgtEl>
                                          <p:spTgt spid="18451"/>
                                        </p:tgtEl>
                                        <p:attrNameLst>
                                          <p:attrName>ppt_w</p:attrName>
                                        </p:attrNameLst>
                                      </p:cBhvr>
                                      <p:tavLst>
                                        <p:tav tm="0">
                                          <p:val>
                                            <p:strVal val="#ppt_w*0.70"/>
                                          </p:val>
                                        </p:tav>
                                        <p:tav tm="100000">
                                          <p:val>
                                            <p:strVal val="#ppt_w"/>
                                          </p:val>
                                        </p:tav>
                                      </p:tavLst>
                                    </p:anim>
                                    <p:anim calcmode="lin" valueType="num">
                                      <p:cBhvr>
                                        <p:cTn id="54" dur="1000" fill="hold"/>
                                        <p:tgtEl>
                                          <p:spTgt spid="18451"/>
                                        </p:tgtEl>
                                        <p:attrNameLst>
                                          <p:attrName>ppt_h</p:attrName>
                                        </p:attrNameLst>
                                      </p:cBhvr>
                                      <p:tavLst>
                                        <p:tav tm="0">
                                          <p:val>
                                            <p:strVal val="#ppt_h"/>
                                          </p:val>
                                        </p:tav>
                                        <p:tav tm="100000">
                                          <p:val>
                                            <p:strVal val="#ppt_h"/>
                                          </p:val>
                                        </p:tav>
                                      </p:tavLst>
                                    </p:anim>
                                    <p:animEffect transition="in" filter="fade">
                                      <p:cBhvr>
                                        <p:cTn id="55" dur="1000"/>
                                        <p:tgtEl>
                                          <p:spTgt spid="1845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482"/>
                                        </p:tgtEl>
                                        <p:attrNameLst>
                                          <p:attrName>style.visibility</p:attrName>
                                        </p:attrNameLst>
                                      </p:cBhvr>
                                      <p:to>
                                        <p:strVal val="visible"/>
                                      </p:to>
                                    </p:set>
                                    <p:animEffect transition="in" filter="wipe(left)">
                                      <p:cBhvr>
                                        <p:cTn id="60" dur="500"/>
                                        <p:tgtEl>
                                          <p:spTgt spid="1848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8485"/>
                                        </p:tgtEl>
                                        <p:attrNameLst>
                                          <p:attrName>style.visibility</p:attrName>
                                        </p:attrNameLst>
                                      </p:cBhvr>
                                      <p:to>
                                        <p:strVal val="visible"/>
                                      </p:to>
                                    </p:set>
                                    <p:animEffect transition="in" filter="wipe(up)">
                                      <p:cBhvr>
                                        <p:cTn id="65" dur="500"/>
                                        <p:tgtEl>
                                          <p:spTgt spid="1848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849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8491"/>
                                        </p:tgtEl>
                                        <p:attrNameLst>
                                          <p:attrName>style.visibility</p:attrName>
                                        </p:attrNameLst>
                                      </p:cBhvr>
                                      <p:to>
                                        <p:strVal val="visible"/>
                                      </p:to>
                                    </p:set>
                                    <p:animEffect transition="in" filter="wipe(left)">
                                      <p:cBhvr>
                                        <p:cTn id="74" dur="500"/>
                                        <p:tgtEl>
                                          <p:spTgt spid="1849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8492"/>
                                        </p:tgtEl>
                                        <p:attrNameLst>
                                          <p:attrName>style.visibility</p:attrName>
                                        </p:attrNameLst>
                                      </p:cBhvr>
                                      <p:to>
                                        <p:strVal val="visible"/>
                                      </p:to>
                                    </p:set>
                                    <p:animEffect transition="in" filter="wipe(left)">
                                      <p:cBhvr>
                                        <p:cTn id="79" dur="500"/>
                                        <p:tgtEl>
                                          <p:spTgt spid="18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6" grpId="0"/>
      <p:bldP spid="18447" grpId="0"/>
      <p:bldP spid="184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19458"/>
          <p:cNvSpPr/>
          <p:nvPr/>
        </p:nvSpPr>
        <p:spPr>
          <a:xfrm>
            <a:off x="809171" y="1281213"/>
            <a:ext cx="10560049" cy="3551767"/>
          </a:xfrm>
          <a:prstGeom prst="rect">
            <a:avLst/>
          </a:prstGeom>
          <a:noFill/>
          <a:ln w="9525">
            <a:noFill/>
          </a:ln>
        </p:spPr>
        <p:txBody>
          <a:bodyPr anchor="t"/>
          <a:lstStyle/>
          <a:p>
            <a:pPr marL="457189" indent="-457189" algn="just" defTabSz="1219170">
              <a:lnSpc>
                <a:spcPct val="150000"/>
              </a:lnSpc>
              <a:spcBef>
                <a:spcPct val="20000"/>
              </a:spcBef>
              <a:buClr>
                <a:srgbClr val="A7A7A7"/>
              </a:buClr>
              <a:buSzPct val="90000"/>
            </a:pPr>
            <a:r>
              <a:rPr lang="en-US" altLang="zh-CN" sz="2400" kern="0" dirty="0">
                <a:cs typeface="+mn-ea"/>
                <a:sym typeface="+mn-lt"/>
              </a:rPr>
              <a:t>1.</a:t>
            </a:r>
            <a:r>
              <a:rPr lang="zh-CN" altLang="en-US" sz="2400" kern="0" dirty="0">
                <a:cs typeface="+mn-ea"/>
                <a:sym typeface="+mn-lt"/>
              </a:rPr>
              <a:t>库仑定律的内容和表达式及适用条件</a:t>
            </a:r>
          </a:p>
          <a:p>
            <a:pPr marL="457189" indent="-457189" algn="just" defTabSz="1219170">
              <a:lnSpc>
                <a:spcPct val="150000"/>
              </a:lnSpc>
              <a:spcBef>
                <a:spcPct val="20000"/>
              </a:spcBef>
              <a:buClr>
                <a:srgbClr val="A7A7A7"/>
              </a:buClr>
              <a:buSzPct val="90000"/>
            </a:pPr>
            <a:r>
              <a:rPr lang="zh-CN" altLang="en-US" sz="2000" kern="0" dirty="0">
                <a:cs typeface="+mn-ea"/>
                <a:sym typeface="+mn-lt"/>
              </a:rPr>
              <a:t>        真空中两个静止点电荷之间相互作用力，与它们的电荷量的乘积成正比，与它们距离的二次方成反比，作用力的方向在它们的连线上。</a:t>
            </a:r>
          </a:p>
          <a:p>
            <a:pPr marL="457189" indent="-457189" algn="just" defTabSz="1219170">
              <a:lnSpc>
                <a:spcPct val="150000"/>
              </a:lnSpc>
              <a:spcBef>
                <a:spcPct val="20000"/>
              </a:spcBef>
              <a:buClr>
                <a:srgbClr val="A7A7A7"/>
              </a:buClr>
              <a:buSzPct val="90000"/>
            </a:pPr>
            <a:r>
              <a:rPr lang="en-US" altLang="zh-CN" sz="2400" kern="0" dirty="0">
                <a:cs typeface="+mn-ea"/>
                <a:sym typeface="+mn-lt"/>
              </a:rPr>
              <a:t>2.</a:t>
            </a:r>
            <a:r>
              <a:rPr lang="zh-CN" altLang="en-US" sz="2400" kern="0" dirty="0">
                <a:cs typeface="+mn-ea"/>
                <a:sym typeface="+mn-lt"/>
              </a:rPr>
              <a:t>表达式</a:t>
            </a:r>
            <a:r>
              <a:rPr lang="zh-CN" altLang="en-US" sz="4000" kern="0" dirty="0">
                <a:cs typeface="+mn-ea"/>
                <a:sym typeface="+mn-lt"/>
              </a:rPr>
              <a:t>：</a:t>
            </a:r>
            <a:endParaRPr lang="zh-CN" altLang="en-US" sz="3200" kern="0" dirty="0">
              <a:cs typeface="+mn-ea"/>
              <a:sym typeface="+mn-lt"/>
            </a:endParaRPr>
          </a:p>
        </p:txBody>
      </p:sp>
      <p:graphicFrame>
        <p:nvGraphicFramePr>
          <p:cNvPr id="19462" name="对象 19461"/>
          <p:cNvGraphicFramePr>
            <a:graphicFrameLocks noChangeAspect="1"/>
          </p:cNvGraphicFramePr>
          <p:nvPr>
            <p:extLst>
              <p:ext uri="{D42A27DB-BD31-4B8C-83A1-F6EECF244321}">
                <p14:modId xmlns:p14="http://schemas.microsoft.com/office/powerpoint/2010/main" val="390434882"/>
              </p:ext>
            </p:extLst>
          </p:nvPr>
        </p:nvGraphicFramePr>
        <p:xfrm>
          <a:off x="2720824" y="2724150"/>
          <a:ext cx="3553460" cy="1550247"/>
        </p:xfrm>
        <a:graphic>
          <a:graphicData uri="http://schemas.openxmlformats.org/presentationml/2006/ole">
            <mc:AlternateContent xmlns:mc="http://schemas.openxmlformats.org/markup-compatibility/2006">
              <mc:Choice xmlns:v="urn:schemas-microsoft-com:vml" Requires="v">
                <p:oleObj r:id="rId2" imgW="774065" imgH="533400" progId="Equation.3">
                  <p:embed/>
                </p:oleObj>
              </mc:Choice>
              <mc:Fallback>
                <p:oleObj r:id="rId2" imgW="774065" imgH="533400" progId="Equation.3">
                  <p:embed/>
                  <p:pic>
                    <p:nvPicPr>
                      <p:cNvPr id="19462" name="对象 19461"/>
                      <p:cNvPicPr/>
                      <p:nvPr/>
                    </p:nvPicPr>
                    <p:blipFill>
                      <a:blip r:embed="rId3"/>
                      <a:stretch>
                        <a:fillRect/>
                      </a:stretch>
                    </p:blipFill>
                    <p:spPr>
                      <a:xfrm>
                        <a:off x="2720824" y="2724150"/>
                        <a:ext cx="3553460" cy="1550247"/>
                      </a:xfrm>
                      <a:prstGeom prst="rect">
                        <a:avLst/>
                      </a:prstGeom>
                      <a:noFill/>
                      <a:ln w="38100">
                        <a:noFill/>
                        <a:miter/>
                      </a:ln>
                    </p:spPr>
                  </p:pic>
                </p:oleObj>
              </mc:Fallback>
            </mc:AlternateContent>
          </a:graphicData>
        </a:graphic>
      </p:graphicFrame>
      <p:graphicFrame>
        <p:nvGraphicFramePr>
          <p:cNvPr id="19464" name="对象 19463"/>
          <p:cNvGraphicFramePr>
            <a:graphicFrameLocks noChangeAspect="1"/>
          </p:cNvGraphicFramePr>
          <p:nvPr>
            <p:extLst>
              <p:ext uri="{D42A27DB-BD31-4B8C-83A1-F6EECF244321}">
                <p14:modId xmlns:p14="http://schemas.microsoft.com/office/powerpoint/2010/main" val="204166353"/>
              </p:ext>
            </p:extLst>
          </p:nvPr>
        </p:nvGraphicFramePr>
        <p:xfrm>
          <a:off x="6585857" y="3125470"/>
          <a:ext cx="3914987" cy="607060"/>
        </p:xfrm>
        <a:graphic>
          <a:graphicData uri="http://schemas.openxmlformats.org/presentationml/2006/ole">
            <mc:AlternateContent xmlns:mc="http://schemas.openxmlformats.org/markup-compatibility/2006">
              <mc:Choice xmlns:v="urn:schemas-microsoft-com:vml" Requires="v">
                <p:oleObj r:id="rId4" imgW="1511300" imgH="203200" progId="Equation.3">
                  <p:embed/>
                </p:oleObj>
              </mc:Choice>
              <mc:Fallback>
                <p:oleObj r:id="rId4" imgW="1511300" imgH="203200" progId="Equation.3">
                  <p:embed/>
                  <p:pic>
                    <p:nvPicPr>
                      <p:cNvPr id="19464" name="对象 19463"/>
                      <p:cNvPicPr/>
                      <p:nvPr/>
                    </p:nvPicPr>
                    <p:blipFill>
                      <a:blip r:embed="rId5"/>
                      <a:stretch>
                        <a:fillRect/>
                      </a:stretch>
                    </p:blipFill>
                    <p:spPr>
                      <a:xfrm>
                        <a:off x="6585857" y="3125470"/>
                        <a:ext cx="3914987" cy="607060"/>
                      </a:xfrm>
                      <a:prstGeom prst="rect">
                        <a:avLst/>
                      </a:prstGeom>
                      <a:noFill/>
                      <a:ln w="38100">
                        <a:noFill/>
                        <a:miter/>
                      </a:ln>
                    </p:spPr>
                  </p:pic>
                </p:oleObj>
              </mc:Fallback>
            </mc:AlternateContent>
          </a:graphicData>
        </a:graphic>
      </p:graphicFrame>
      <p:sp>
        <p:nvSpPr>
          <p:cNvPr id="19460" name="矩形 19459"/>
          <p:cNvSpPr/>
          <p:nvPr/>
        </p:nvSpPr>
        <p:spPr>
          <a:xfrm>
            <a:off x="809171" y="4667903"/>
            <a:ext cx="8640233" cy="766233"/>
          </a:xfrm>
          <a:prstGeom prst="rect">
            <a:avLst/>
          </a:prstGeom>
          <a:noFill/>
          <a:ln w="9525">
            <a:noFill/>
          </a:ln>
        </p:spPr>
        <p:txBody>
          <a:bodyPr anchor="t"/>
          <a:lstStyle/>
          <a:p>
            <a:pPr marL="457189" indent="-457189" algn="just" defTabSz="1219170">
              <a:lnSpc>
                <a:spcPct val="90000"/>
              </a:lnSpc>
              <a:spcBef>
                <a:spcPct val="20000"/>
              </a:spcBef>
              <a:buClr>
                <a:srgbClr val="A7A7A7"/>
              </a:buClr>
              <a:buSzPct val="90000"/>
            </a:pPr>
            <a:r>
              <a:rPr lang="en-US" altLang="zh-CN" sz="2400" kern="0" dirty="0">
                <a:cs typeface="+mn-ea"/>
                <a:sym typeface="+mn-lt"/>
              </a:rPr>
              <a:t>3.</a:t>
            </a:r>
            <a:r>
              <a:rPr lang="zh-CN" altLang="en-US" sz="2400" kern="0" dirty="0">
                <a:cs typeface="+mn-ea"/>
                <a:sym typeface="+mn-lt"/>
              </a:rPr>
              <a:t>点电荷理想模型的建立</a:t>
            </a:r>
          </a:p>
        </p:txBody>
      </p:sp>
      <p:sp>
        <p:nvSpPr>
          <p:cNvPr id="19461" name="矩形 19460"/>
          <p:cNvSpPr/>
          <p:nvPr/>
        </p:nvSpPr>
        <p:spPr>
          <a:xfrm>
            <a:off x="815308" y="5463293"/>
            <a:ext cx="9505949" cy="766233"/>
          </a:xfrm>
          <a:prstGeom prst="rect">
            <a:avLst/>
          </a:prstGeom>
          <a:noFill/>
          <a:ln w="9525">
            <a:noFill/>
          </a:ln>
        </p:spPr>
        <p:txBody>
          <a:bodyPr anchor="t"/>
          <a:lstStyle/>
          <a:p>
            <a:pPr marL="457189" indent="-457189" algn="just" defTabSz="1219170">
              <a:lnSpc>
                <a:spcPct val="90000"/>
              </a:lnSpc>
              <a:spcBef>
                <a:spcPct val="20000"/>
              </a:spcBef>
              <a:buClr>
                <a:srgbClr val="A7A7A7"/>
              </a:buClr>
              <a:buSzPct val="90000"/>
            </a:pPr>
            <a:r>
              <a:rPr lang="en-US" altLang="zh-CN" sz="2400" kern="0" dirty="0">
                <a:cs typeface="+mn-ea"/>
                <a:sym typeface="+mn-lt"/>
              </a:rPr>
              <a:t>4.</a:t>
            </a:r>
            <a:r>
              <a:rPr lang="zh-CN" altLang="en-US" sz="2400" kern="0" dirty="0">
                <a:cs typeface="+mn-ea"/>
                <a:sym typeface="+mn-lt"/>
              </a:rPr>
              <a:t>库仑实验的方法：控制变量法</a:t>
            </a:r>
          </a:p>
        </p:txBody>
      </p:sp>
      <p:sp>
        <p:nvSpPr>
          <p:cNvPr id="11" name="文本框 10">
            <a:extLst>
              <a:ext uri="{FF2B5EF4-FFF2-40B4-BE49-F238E27FC236}">
                <a16:creationId xmlns:a16="http://schemas.microsoft.com/office/drawing/2014/main" id="{87A3EEBA-28D1-496E-9BA6-D1F48EEB3811}"/>
              </a:ext>
            </a:extLst>
          </p:cNvPr>
          <p:cNvSpPr txBox="1"/>
          <p:nvPr/>
        </p:nvSpPr>
        <p:spPr>
          <a:xfrm>
            <a:off x="809171" y="381801"/>
            <a:ext cx="1620957" cy="523220"/>
          </a:xfrm>
          <a:prstGeom prst="rect">
            <a:avLst/>
          </a:prstGeom>
          <a:noFill/>
        </p:spPr>
        <p:txBody>
          <a:bodyPr wrap="none" rtlCol="0">
            <a:spAutoFit/>
          </a:bodyPr>
          <a:lstStyle/>
          <a:p>
            <a:pPr lvl="0">
              <a:defRPr/>
            </a:pPr>
            <a:r>
              <a:rPr lang="zh-CN" altLang="en-US" sz="2800" dirty="0">
                <a:solidFill>
                  <a:prstClr val="black"/>
                </a:solidFill>
                <a:cs typeface="+mn-ea"/>
                <a:sym typeface="+mn-lt"/>
              </a:rPr>
              <a:t>课堂小结</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wipe(left)">
                                      <p:cBhvr>
                                        <p:cTn id="19" dur="500"/>
                                        <p:tgtEl>
                                          <p:spTgt spid="1946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46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4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A172BD8E-B7A8-41D6-9ADB-6066891937BC}"/>
              </a:ext>
            </a:extLst>
          </p:cNvPr>
          <p:cNvSpPr/>
          <p:nvPr/>
        </p:nvSpPr>
        <p:spPr>
          <a:xfrm flipH="1" flipV="1">
            <a:off x="7548880" y="-19104"/>
            <a:ext cx="4643120" cy="4723939"/>
          </a:xfrm>
          <a:prstGeom prst="r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pic>
        <p:nvPicPr>
          <p:cNvPr id="9" name="图片占位符 8">
            <a:extLst>
              <a:ext uri="{FF2B5EF4-FFF2-40B4-BE49-F238E27FC236}">
                <a16:creationId xmlns:a16="http://schemas.microsoft.com/office/drawing/2014/main" id="{D08F44B4-3E75-4F23-AA0D-4F206A14BCA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000" b="10000"/>
          <a:stretch>
            <a:fillRect/>
          </a:stretch>
        </p:blipFill>
        <p:spPr/>
      </p:pic>
      <p:pic>
        <p:nvPicPr>
          <p:cNvPr id="5" name="图片占位符 4">
            <a:extLst>
              <a:ext uri="{FF2B5EF4-FFF2-40B4-BE49-F238E27FC236}">
                <a16:creationId xmlns:a16="http://schemas.microsoft.com/office/drawing/2014/main" id="{C2A8BFE2-1103-4A97-9FB3-6BE6961163C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9" b="29"/>
          <a:stretch>
            <a:fillRect/>
          </a:stretch>
        </p:blipFill>
        <p:spPr/>
      </p:pic>
      <p:pic>
        <p:nvPicPr>
          <p:cNvPr id="12" name="图片占位符 11">
            <a:extLst>
              <a:ext uri="{FF2B5EF4-FFF2-40B4-BE49-F238E27FC236}">
                <a16:creationId xmlns:a16="http://schemas.microsoft.com/office/drawing/2014/main" id="{6893F61D-3BD9-424E-B13D-79E55EECA8C4}"/>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6667" r="16667"/>
          <a:stretch>
            <a:fillRect/>
          </a:stretch>
        </p:blipFill>
        <p:spPr/>
      </p:pic>
      <p:pic>
        <p:nvPicPr>
          <p:cNvPr id="14" name="图片占位符 13">
            <a:extLst>
              <a:ext uri="{FF2B5EF4-FFF2-40B4-BE49-F238E27FC236}">
                <a16:creationId xmlns:a16="http://schemas.microsoft.com/office/drawing/2014/main" id="{FD199048-F53E-4647-81AB-72F713BB5994}"/>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6647" r="16647"/>
          <a:stretch>
            <a:fillRect/>
          </a:stretch>
        </p:blipFill>
        <p:spPr/>
      </p:pic>
      <p:grpSp>
        <p:nvGrpSpPr>
          <p:cNvPr id="15" name="组合 14">
            <a:extLst>
              <a:ext uri="{FF2B5EF4-FFF2-40B4-BE49-F238E27FC236}">
                <a16:creationId xmlns:a16="http://schemas.microsoft.com/office/drawing/2014/main" id="{1474C6F1-BED0-4C76-9CE7-0CBECEECF17F}"/>
              </a:ext>
            </a:extLst>
          </p:cNvPr>
          <p:cNvGrpSpPr/>
          <p:nvPr/>
        </p:nvGrpSpPr>
        <p:grpSpPr>
          <a:xfrm>
            <a:off x="548027" y="3443514"/>
            <a:ext cx="5032837" cy="1743365"/>
            <a:chOff x="-4766137" y="1956424"/>
            <a:chExt cx="5032837" cy="1743365"/>
          </a:xfrm>
        </p:grpSpPr>
        <p:sp>
          <p:nvSpPr>
            <p:cNvPr id="16" name="矩形: 圆角 15">
              <a:extLst>
                <a:ext uri="{FF2B5EF4-FFF2-40B4-BE49-F238E27FC236}">
                  <a16:creationId xmlns:a16="http://schemas.microsoft.com/office/drawing/2014/main" id="{4DBB70ED-2D28-4D11-A191-91AB1E306C84}"/>
                </a:ext>
              </a:extLst>
            </p:cNvPr>
            <p:cNvSpPr/>
            <p:nvPr/>
          </p:nvSpPr>
          <p:spPr>
            <a:xfrm>
              <a:off x="-4766137" y="3345066"/>
              <a:ext cx="3562392" cy="35472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cs typeface="+mn-ea"/>
                  <a:sym typeface="+mn-lt"/>
                </a:rPr>
                <a:t>讲解人：</a:t>
              </a:r>
              <a:r>
                <a:rPr lang="en-US" altLang="zh-CN" sz="1600">
                  <a:solidFill>
                    <a:prstClr val="white"/>
                  </a:solidFill>
                  <a:cs typeface="+mn-ea"/>
                  <a:sym typeface="+mn-lt"/>
                </a:rPr>
                <a:t>xippt  </a:t>
              </a:r>
              <a:r>
                <a:rPr lang="zh-CN" altLang="en-US" sz="1600">
                  <a:solidFill>
                    <a:prstClr val="white"/>
                  </a:solidFill>
                  <a:cs typeface="+mn-ea"/>
                  <a:sym typeface="+mn-lt"/>
                </a:rPr>
                <a:t>时间：</a:t>
              </a:r>
              <a:r>
                <a:rPr lang="en-US" altLang="zh-CN" sz="1600">
                  <a:solidFill>
                    <a:prstClr val="white"/>
                  </a:solidFill>
                  <a:cs typeface="+mn-ea"/>
                  <a:sym typeface="+mn-lt"/>
                </a:rPr>
                <a:t>2020.5.20</a:t>
              </a:r>
              <a:endParaRPr lang="en-US" altLang="zh-CN" sz="1600" dirty="0">
                <a:solidFill>
                  <a:prstClr val="white"/>
                </a:solidFill>
                <a:cs typeface="+mn-ea"/>
                <a:sym typeface="+mn-lt"/>
              </a:endParaRPr>
            </a:p>
          </p:txBody>
        </p:sp>
        <p:grpSp>
          <p:nvGrpSpPr>
            <p:cNvPr id="17" name="组合 16">
              <a:extLst>
                <a:ext uri="{FF2B5EF4-FFF2-40B4-BE49-F238E27FC236}">
                  <a16:creationId xmlns:a16="http://schemas.microsoft.com/office/drawing/2014/main" id="{BFA038C2-1AF6-4014-81E6-6CF8D720EF2B}"/>
                </a:ext>
              </a:extLst>
            </p:cNvPr>
            <p:cNvGrpSpPr/>
            <p:nvPr/>
          </p:nvGrpSpPr>
          <p:grpSpPr>
            <a:xfrm>
              <a:off x="-4714868" y="1956424"/>
              <a:ext cx="4981568" cy="1172215"/>
              <a:chOff x="-4714868" y="1956424"/>
              <a:chExt cx="4981568" cy="1172215"/>
            </a:xfrm>
          </p:grpSpPr>
          <p:sp>
            <p:nvSpPr>
              <p:cNvPr id="18" name="文本框 17">
                <a:extLst>
                  <a:ext uri="{FF2B5EF4-FFF2-40B4-BE49-F238E27FC236}">
                    <a16:creationId xmlns:a16="http://schemas.microsoft.com/office/drawing/2014/main" id="{11977B42-DC4C-4724-AFB6-D027232B4642}"/>
                  </a:ext>
                </a:extLst>
              </p:cNvPr>
              <p:cNvSpPr txBox="1"/>
              <p:nvPr/>
            </p:nvSpPr>
            <p:spPr>
              <a:xfrm>
                <a:off x="-4714868" y="2808615"/>
                <a:ext cx="4981567" cy="32002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cs typeface="+mn-ea"/>
                    <a:sym typeface="+mn-lt"/>
                  </a:rPr>
                  <a:t>MENTAL HEALTH COUNSELING PPT</a:t>
                </a:r>
              </a:p>
            </p:txBody>
          </p:sp>
          <p:cxnSp>
            <p:nvCxnSpPr>
              <p:cNvPr id="19" name="直接连接符 18">
                <a:extLst>
                  <a:ext uri="{FF2B5EF4-FFF2-40B4-BE49-F238E27FC236}">
                    <a16:creationId xmlns:a16="http://schemas.microsoft.com/office/drawing/2014/main" id="{43ABF2C6-C80B-4260-9A13-5261B4360AF4}"/>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文本占位符 19">
                <a:extLst>
                  <a:ext uri="{FF2B5EF4-FFF2-40B4-BE49-F238E27FC236}">
                    <a16:creationId xmlns:a16="http://schemas.microsoft.com/office/drawing/2014/main" id="{A441F818-56E8-4A9C-BEE7-5ED8F9375CBC}"/>
                  </a:ext>
                </a:extLst>
              </p:cNvPr>
              <p:cNvSpPr txBox="1"/>
              <p:nvPr/>
            </p:nvSpPr>
            <p:spPr>
              <a:xfrm>
                <a:off x="-4708756" y="1956424"/>
                <a:ext cx="481473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00B0F0"/>
                    </a:solidFill>
                    <a:cs typeface="+mn-ea"/>
                    <a:sym typeface="+mn-lt"/>
                  </a:rPr>
                  <a:t>感谢各位的聆听</a:t>
                </a:r>
              </a:p>
            </p:txBody>
          </p:sp>
        </p:grpSp>
      </p:grpSp>
      <p:sp>
        <p:nvSpPr>
          <p:cNvPr id="21" name="文本占位符 20">
            <a:extLst>
              <a:ext uri="{FF2B5EF4-FFF2-40B4-BE49-F238E27FC236}">
                <a16:creationId xmlns:a16="http://schemas.microsoft.com/office/drawing/2014/main" id="{02E31E7D-D78C-4B28-B668-48497F79878C}"/>
              </a:ext>
            </a:extLst>
          </p:cNvPr>
          <p:cNvSpPr txBox="1"/>
          <p:nvPr/>
        </p:nvSpPr>
        <p:spPr>
          <a:xfrm>
            <a:off x="629776" y="2760406"/>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cs typeface="+mn-ea"/>
                <a:sym typeface="+mn-lt"/>
              </a:rPr>
              <a:t>第一章  静电场</a:t>
            </a:r>
          </a:p>
        </p:txBody>
      </p:sp>
      <p:sp>
        <p:nvSpPr>
          <p:cNvPr id="22" name="矩形 21">
            <a:extLst>
              <a:ext uri="{FF2B5EF4-FFF2-40B4-BE49-F238E27FC236}">
                <a16:creationId xmlns:a16="http://schemas.microsoft.com/office/drawing/2014/main" id="{158D46EE-58E9-40A6-8F67-C0FCC2659617}"/>
              </a:ext>
            </a:extLst>
          </p:cNvPr>
          <p:cNvSpPr/>
          <p:nvPr/>
        </p:nvSpPr>
        <p:spPr>
          <a:xfrm>
            <a:off x="-1619997" y="324651"/>
            <a:ext cx="4062342" cy="300975"/>
          </a:xfrm>
          <a:prstGeom prst="rect">
            <a:avLst/>
          </a:prstGeom>
          <a:solidFill>
            <a:schemeClr val="accent2"/>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lvl="0" algn="r" defTabSz="1151890" latinLnBrk="1">
              <a:defRPr/>
            </a:pPr>
            <a:r>
              <a:rPr kumimoji="0" lang="zh-CN" altLang="en-US" sz="1200" b="0" i="0" u="none" strike="noStrike" kern="0" cap="none" spc="300" normalizeH="0" baseline="0" noProof="0" dirty="0">
                <a:ln>
                  <a:noFill/>
                </a:ln>
                <a:solidFill>
                  <a:prstClr val="white"/>
                </a:solidFill>
                <a:effectLst/>
                <a:uLnTx/>
                <a:uFillTx/>
                <a:cs typeface="+mn-ea"/>
                <a:sym typeface="+mn-lt"/>
              </a:rPr>
              <a:t>人教</a:t>
            </a:r>
            <a:r>
              <a:rPr lang="zh-CN" altLang="en-US" sz="1200" kern="0" spc="300" dirty="0">
                <a:solidFill>
                  <a:prstClr val="white"/>
                </a:solidFill>
                <a:cs typeface="+mn-ea"/>
                <a:sym typeface="+mn-lt"/>
              </a:rPr>
              <a:t>版高中物理选修</a:t>
            </a:r>
            <a:r>
              <a:rPr kumimoji="0" lang="en-US" altLang="zh-CN" sz="1200" b="0" i="0" u="none" strike="noStrike" kern="0" cap="none" spc="300" normalizeH="0" baseline="0" noProof="0" dirty="0">
                <a:ln>
                  <a:noFill/>
                </a:ln>
                <a:solidFill>
                  <a:prstClr val="white"/>
                </a:solidFill>
                <a:effectLst/>
                <a:uLnTx/>
                <a:uFillTx/>
                <a:cs typeface="+mn-ea"/>
                <a:sym typeface="+mn-lt"/>
              </a:rPr>
              <a:t>3-1</a:t>
            </a:r>
            <a:endParaRPr kumimoji="0" lang="zh-CN" altLang="en-US" sz="1200" b="0" i="0" u="none" strike="noStrike" kern="0" cap="none" spc="30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77122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C22029A0-B0A1-4C63-BAA2-EB3C4C8DAA96}"/>
              </a:ext>
            </a:extLst>
          </p:cNvPr>
          <p:cNvSpPr txBox="1"/>
          <p:nvPr/>
        </p:nvSpPr>
        <p:spPr>
          <a:xfrm>
            <a:off x="809171" y="381801"/>
            <a:ext cx="1620957" cy="523220"/>
          </a:xfrm>
          <a:prstGeom prst="rect">
            <a:avLst/>
          </a:prstGeom>
          <a:noFill/>
        </p:spPr>
        <p:txBody>
          <a:bodyPr wrap="none" rtlCol="0">
            <a:spAutoFit/>
          </a:bodyPr>
          <a:lstStyle/>
          <a:p>
            <a:pPr lvl="0">
              <a:defRPr/>
            </a:pPr>
            <a:r>
              <a:rPr lang="zh-CN" altLang="en-US" sz="2800" dirty="0">
                <a:solidFill>
                  <a:prstClr val="black"/>
                </a:solidFill>
                <a:cs typeface="+mn-ea"/>
                <a:sym typeface="+mn-lt"/>
              </a:rPr>
              <a:t>课堂导入</a:t>
            </a:r>
          </a:p>
        </p:txBody>
      </p:sp>
      <p:pic>
        <p:nvPicPr>
          <p:cNvPr id="4" name="Picture 11">
            <a:extLst>
              <a:ext uri="{FF2B5EF4-FFF2-40B4-BE49-F238E27FC236}">
                <a16:creationId xmlns:a16="http://schemas.microsoft.com/office/drawing/2014/main" id="{E7016215-5567-4BBD-83C2-3D485E537899}"/>
              </a:ext>
            </a:extLst>
          </p:cNvPr>
          <p:cNvPicPr>
            <a:picLocks noChangeAspect="1"/>
          </p:cNvPicPr>
          <p:nvPr/>
        </p:nvPicPr>
        <p:blipFill>
          <a:blip r:embed="rId3"/>
          <a:stretch>
            <a:fillRect/>
          </a:stretch>
        </p:blipFill>
        <p:spPr>
          <a:xfrm>
            <a:off x="1866718" y="1633506"/>
            <a:ext cx="8458563" cy="2579324"/>
          </a:xfrm>
          <a:prstGeom prst="rect">
            <a:avLst/>
          </a:prstGeom>
          <a:noFill/>
          <a:ln w="9525">
            <a:noFill/>
          </a:ln>
        </p:spPr>
      </p:pic>
      <p:sp>
        <p:nvSpPr>
          <p:cNvPr id="5" name="Text Box 3">
            <a:extLst>
              <a:ext uri="{FF2B5EF4-FFF2-40B4-BE49-F238E27FC236}">
                <a16:creationId xmlns:a16="http://schemas.microsoft.com/office/drawing/2014/main" id="{1E19D107-8241-4B28-83FD-5371259D0BB5}"/>
              </a:ext>
            </a:extLst>
          </p:cNvPr>
          <p:cNvSpPr txBox="1"/>
          <p:nvPr/>
        </p:nvSpPr>
        <p:spPr>
          <a:xfrm>
            <a:off x="809170" y="4655588"/>
            <a:ext cx="10709729" cy="1312090"/>
          </a:xfrm>
          <a:prstGeom prst="rect">
            <a:avLst/>
          </a:prstGeom>
          <a:noFill/>
          <a:ln w="9525">
            <a:noFill/>
          </a:ln>
        </p:spPr>
        <p:txBody>
          <a:bodyPr wrap="square">
            <a:spAutoFit/>
          </a:bodyPr>
          <a:lstStyle/>
          <a:p>
            <a:pPr defTabSz="1219170">
              <a:lnSpc>
                <a:spcPct val="150000"/>
              </a:lnSpc>
            </a:pPr>
            <a:r>
              <a:rPr lang="zh-CN" altLang="en-US" sz="2800" kern="0" dirty="0">
                <a:cs typeface="+mn-ea"/>
                <a:sym typeface="+mn-lt"/>
              </a:rPr>
              <a:t>既然电荷之间存在相互作用，那么电荷之间相互作用力的大小取决于哪些因素呢？</a:t>
            </a:r>
          </a:p>
        </p:txBody>
      </p:sp>
    </p:spTree>
    <p:extLst>
      <p:ext uri="{BB962C8B-B14F-4D97-AF65-F5344CB8AC3E}">
        <p14:creationId xmlns:p14="http://schemas.microsoft.com/office/powerpoint/2010/main" val="181630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6" descr="点击画面播放"/>
          <p:cNvPicPr>
            <a:picLocks noChangeAspect="1"/>
          </p:cNvPicPr>
          <p:nvPr/>
        </p:nvPicPr>
        <p:blipFill>
          <a:blip r:embed="rId4"/>
          <a:stretch>
            <a:fillRect/>
          </a:stretch>
        </p:blipFill>
        <p:spPr>
          <a:xfrm>
            <a:off x="2071098" y="5630521"/>
            <a:ext cx="2929624" cy="503579"/>
          </a:xfrm>
          <a:prstGeom prst="rect">
            <a:avLst/>
          </a:prstGeom>
          <a:noFill/>
          <a:ln w="9525">
            <a:noFill/>
          </a:ln>
        </p:spPr>
      </p:pic>
      <p:sp>
        <p:nvSpPr>
          <p:cNvPr id="451591" name="Text Box 7"/>
          <p:cNvSpPr txBox="1"/>
          <p:nvPr/>
        </p:nvSpPr>
        <p:spPr>
          <a:xfrm>
            <a:off x="7121390" y="2324747"/>
            <a:ext cx="4237853" cy="2248501"/>
          </a:xfrm>
          <a:prstGeom prst="rect">
            <a:avLst/>
          </a:prstGeom>
          <a:noFill/>
          <a:ln w="28575">
            <a:noFill/>
          </a:ln>
        </p:spPr>
        <p:txBody>
          <a:bodyPr wrap="square">
            <a:spAutoFit/>
          </a:bodyPr>
          <a:lstStyle/>
          <a:p>
            <a:pPr defTabSz="1219170">
              <a:lnSpc>
                <a:spcPct val="150000"/>
              </a:lnSpc>
            </a:pPr>
            <a:r>
              <a:rPr lang="en-US" altLang="zh-CN" sz="2400" kern="0" dirty="0">
                <a:cs typeface="+mn-ea"/>
                <a:sym typeface="+mn-lt"/>
              </a:rPr>
              <a:t>1.</a:t>
            </a:r>
            <a:r>
              <a:rPr lang="zh-CN" altLang="en-US" sz="2400" kern="0" dirty="0">
                <a:cs typeface="+mn-ea"/>
                <a:sym typeface="+mn-lt"/>
              </a:rPr>
              <a:t>悬绳为什么发生了偏转？</a:t>
            </a:r>
          </a:p>
          <a:p>
            <a:pPr defTabSz="1219170">
              <a:lnSpc>
                <a:spcPct val="150000"/>
              </a:lnSpc>
            </a:pPr>
            <a:r>
              <a:rPr lang="en-US" altLang="zh-CN" sz="2400" kern="0" dirty="0">
                <a:cs typeface="+mn-ea"/>
                <a:sym typeface="+mn-lt"/>
              </a:rPr>
              <a:t>2.</a:t>
            </a:r>
            <a:r>
              <a:rPr lang="zh-CN" altLang="en-US" sz="2400" kern="0" dirty="0">
                <a:cs typeface="+mn-ea"/>
                <a:sym typeface="+mn-lt"/>
              </a:rPr>
              <a:t>当棉球的位置发生变化时，悬绳的偏转程度也发生了变化，你发现什么规律？</a:t>
            </a:r>
          </a:p>
        </p:txBody>
      </p:sp>
      <p:sp>
        <p:nvSpPr>
          <p:cNvPr id="5" name="文本框 4">
            <a:extLst>
              <a:ext uri="{FF2B5EF4-FFF2-40B4-BE49-F238E27FC236}">
                <a16:creationId xmlns:a16="http://schemas.microsoft.com/office/drawing/2014/main" id="{DCEF619C-E9D0-438C-8314-434A61CB9005}"/>
              </a:ext>
            </a:extLst>
          </p:cNvPr>
          <p:cNvSpPr txBox="1"/>
          <p:nvPr/>
        </p:nvSpPr>
        <p:spPr>
          <a:xfrm>
            <a:off x="809171" y="381801"/>
            <a:ext cx="1620957" cy="523220"/>
          </a:xfrm>
          <a:prstGeom prst="rect">
            <a:avLst/>
          </a:prstGeom>
          <a:noFill/>
        </p:spPr>
        <p:txBody>
          <a:bodyPr wrap="none" rtlCol="0">
            <a:spAutoFit/>
          </a:bodyPr>
          <a:lstStyle/>
          <a:p>
            <a:pPr lvl="0">
              <a:defRPr/>
            </a:pPr>
            <a:r>
              <a:rPr lang="zh-CN" altLang="en-US" sz="2800" dirty="0">
                <a:solidFill>
                  <a:prstClr val="black"/>
                </a:solidFill>
                <a:cs typeface="+mn-ea"/>
                <a:sym typeface="+mn-lt"/>
              </a:rPr>
              <a:t>课堂导入</a:t>
            </a:r>
          </a:p>
        </p:txBody>
      </p:sp>
      <p:pic>
        <p:nvPicPr>
          <p:cNvPr id="2" name="库仑定律引入（录像）">
            <a:hlinkClick r:id="" action="ppaction://media"/>
            <a:extLst>
              <a:ext uri="{FF2B5EF4-FFF2-40B4-BE49-F238E27FC236}">
                <a16:creationId xmlns:a16="http://schemas.microsoft.com/office/drawing/2014/main" id="{45B98453-2A8F-4C39-83D1-DB7E355361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58769" y="1511040"/>
            <a:ext cx="4737231" cy="38759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1591">
                                            <p:txEl>
                                              <p:pRg st="0" end="0"/>
                                            </p:txEl>
                                          </p:spTgt>
                                        </p:tgtEl>
                                        <p:attrNameLst>
                                          <p:attrName>style.visibility</p:attrName>
                                        </p:attrNameLst>
                                      </p:cBhvr>
                                      <p:to>
                                        <p:strVal val="visible"/>
                                      </p:to>
                                    </p:set>
                                    <p:animEffect transition="in" filter="blinds(horizontal)">
                                      <p:cBhvr>
                                        <p:cTn id="7" dur="500"/>
                                        <p:tgtEl>
                                          <p:spTgt spid="451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1591">
                                            <p:txEl>
                                              <p:pRg st="1" end="1"/>
                                            </p:txEl>
                                          </p:spTgt>
                                        </p:tgtEl>
                                        <p:attrNameLst>
                                          <p:attrName>style.visibility</p:attrName>
                                        </p:attrNameLst>
                                      </p:cBhvr>
                                      <p:to>
                                        <p:strVal val="visible"/>
                                      </p:to>
                                    </p:set>
                                    <p:animEffect transition="in" filter="blinds(horizontal)">
                                      <p:cBhvr>
                                        <p:cTn id="12" dur="500"/>
                                        <p:tgtEl>
                                          <p:spTgt spid="4515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09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p:nvPr/>
        </p:nvSpPr>
        <p:spPr>
          <a:xfrm>
            <a:off x="1051199" y="2579422"/>
            <a:ext cx="3038176" cy="1463670"/>
          </a:xfrm>
          <a:prstGeom prst="rect">
            <a:avLst/>
          </a:prstGeom>
          <a:noFill/>
          <a:ln w="28575" cap="flat" cmpd="sng">
            <a:solidFill>
              <a:schemeClr val="accent1"/>
            </a:solidFill>
            <a:prstDash val="solid"/>
            <a:miter/>
            <a:headEnd type="none" w="med" len="med"/>
            <a:tailEnd type="none" w="med" len="med"/>
          </a:ln>
        </p:spPr>
        <p:txBody>
          <a:bodyPr wrap="square" anchor="ctr">
            <a:spAutoFit/>
          </a:bodyPr>
          <a:lstStyle/>
          <a:p>
            <a:pPr algn="ctr" defTabSz="1219170">
              <a:lnSpc>
                <a:spcPct val="200000"/>
              </a:lnSpc>
            </a:pPr>
            <a:r>
              <a:rPr lang="zh-CN" altLang="en-US" sz="2400" kern="0" dirty="0">
                <a:cs typeface="+mn-ea"/>
                <a:sym typeface="+mn-lt"/>
              </a:rPr>
              <a:t>移动电荷或改变电量观察现象</a:t>
            </a:r>
          </a:p>
        </p:txBody>
      </p:sp>
      <p:pic>
        <p:nvPicPr>
          <p:cNvPr id="9219" name="Picture 22">
            <a:hlinkClick r:id="rId2" action="ppaction://hlinkfile"/>
          </p:cNvPr>
          <p:cNvPicPr>
            <a:picLocks noChangeAspect="1"/>
          </p:cNvPicPr>
          <p:nvPr/>
        </p:nvPicPr>
        <p:blipFill>
          <a:blip r:embed="rId3"/>
          <a:stretch>
            <a:fillRect/>
          </a:stretch>
        </p:blipFill>
        <p:spPr>
          <a:xfrm>
            <a:off x="5706955" y="1798716"/>
            <a:ext cx="4372453" cy="3360501"/>
          </a:xfrm>
          <a:prstGeom prst="rect">
            <a:avLst/>
          </a:prstGeom>
          <a:noFill/>
          <a:ln w="28575">
            <a:noFill/>
          </a:ln>
        </p:spPr>
      </p:pic>
      <p:pic>
        <p:nvPicPr>
          <p:cNvPr id="9220" name="Picture 23" descr="点击画面播放"/>
          <p:cNvPicPr>
            <a:picLocks noChangeAspect="1"/>
          </p:cNvPicPr>
          <p:nvPr/>
        </p:nvPicPr>
        <p:blipFill>
          <a:blip r:embed="rId4"/>
          <a:stretch>
            <a:fillRect/>
          </a:stretch>
        </p:blipFill>
        <p:spPr>
          <a:xfrm>
            <a:off x="6216169" y="5588015"/>
            <a:ext cx="3354023" cy="647685"/>
          </a:xfrm>
          <a:prstGeom prst="rect">
            <a:avLst/>
          </a:prstGeom>
          <a:noFill/>
          <a:ln w="9525">
            <a:noFill/>
          </a:ln>
        </p:spPr>
      </p:pic>
      <p:sp>
        <p:nvSpPr>
          <p:cNvPr id="8" name="文本框 7">
            <a:extLst>
              <a:ext uri="{FF2B5EF4-FFF2-40B4-BE49-F238E27FC236}">
                <a16:creationId xmlns:a16="http://schemas.microsoft.com/office/drawing/2014/main" id="{2FA11FDE-5BAA-44C6-9483-1AD65391EF4F}"/>
              </a:ext>
            </a:extLst>
          </p:cNvPr>
          <p:cNvSpPr txBox="1"/>
          <p:nvPr/>
        </p:nvSpPr>
        <p:spPr>
          <a:xfrm>
            <a:off x="809171" y="381801"/>
            <a:ext cx="7007046" cy="523220"/>
          </a:xfrm>
          <a:prstGeom prst="rect">
            <a:avLst/>
          </a:prstGeom>
          <a:noFill/>
        </p:spPr>
        <p:txBody>
          <a:bodyPr wrap="none" rtlCol="0">
            <a:spAutoFit/>
          </a:bodyPr>
          <a:lstStyle/>
          <a:p>
            <a:pPr lvl="0">
              <a:defRPr/>
            </a:pPr>
            <a:r>
              <a:rPr lang="en-US" altLang="zh-CN" sz="2800" dirty="0">
                <a:solidFill>
                  <a:prstClr val="black"/>
                </a:solidFill>
                <a:cs typeface="+mn-ea"/>
                <a:sym typeface="+mn-lt"/>
              </a:rPr>
              <a:t>【</a:t>
            </a:r>
            <a:r>
              <a:rPr lang="zh-CN" altLang="en-US" sz="2800" dirty="0">
                <a:solidFill>
                  <a:prstClr val="black"/>
                </a:solidFill>
                <a:cs typeface="+mn-ea"/>
                <a:sym typeface="+mn-lt"/>
              </a:rPr>
              <a:t>活动一：影响电荷间相互作用力的因素</a:t>
            </a:r>
            <a:r>
              <a:rPr lang="en-US" altLang="zh-CN" sz="2800" dirty="0">
                <a:solidFill>
                  <a:prstClr val="black"/>
                </a:solidFill>
                <a:cs typeface="+mn-ea"/>
                <a:sym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nodeType="with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500" fill="hold"/>
                                        <p:tgtEl>
                                          <p:spTgt spid="9219"/>
                                        </p:tgtEl>
                                        <p:attrNameLst>
                                          <p:attrName>ppt_w</p:attrName>
                                        </p:attrNameLst>
                                      </p:cBhvr>
                                      <p:tavLst>
                                        <p:tav tm="0">
                                          <p:val>
                                            <p:fltVal val="0"/>
                                          </p:val>
                                        </p:tav>
                                        <p:tav tm="100000">
                                          <p:val>
                                            <p:strVal val="#ppt_w"/>
                                          </p:val>
                                        </p:tav>
                                      </p:tavLst>
                                    </p:anim>
                                    <p:anim calcmode="lin" valueType="num">
                                      <p:cBhvr>
                                        <p:cTn id="13" dur="500" fill="hold"/>
                                        <p:tgtEl>
                                          <p:spTgt spid="9219"/>
                                        </p:tgtEl>
                                        <p:attrNameLst>
                                          <p:attrName>ppt_h</p:attrName>
                                        </p:attrNameLst>
                                      </p:cBhvr>
                                      <p:tavLst>
                                        <p:tav tm="0">
                                          <p:val>
                                            <p:fltVal val="0"/>
                                          </p:val>
                                        </p:tav>
                                        <p:tav tm="100000">
                                          <p:val>
                                            <p:strVal val="#ppt_h"/>
                                          </p:val>
                                        </p:tav>
                                      </p:tavLst>
                                    </p:anim>
                                    <p:animEffect transition="in" filter="fade">
                                      <p:cBhvr>
                                        <p:cTn id="14" dur="500"/>
                                        <p:tgtEl>
                                          <p:spTgt spid="9219"/>
                                        </p:tgtEl>
                                      </p:cBhvr>
                                    </p:animEffect>
                                  </p:childTnLst>
                                </p:cTn>
                              </p:par>
                              <p:par>
                                <p:cTn id="15" presetID="53" presetClass="entr" presetSubtype="16" fill="hold" nodeType="with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500" fill="hold"/>
                                        <p:tgtEl>
                                          <p:spTgt spid="9220"/>
                                        </p:tgtEl>
                                        <p:attrNameLst>
                                          <p:attrName>ppt_w</p:attrName>
                                        </p:attrNameLst>
                                      </p:cBhvr>
                                      <p:tavLst>
                                        <p:tav tm="0">
                                          <p:val>
                                            <p:fltVal val="0"/>
                                          </p:val>
                                        </p:tav>
                                        <p:tav tm="100000">
                                          <p:val>
                                            <p:strVal val="#ppt_w"/>
                                          </p:val>
                                        </p:tav>
                                      </p:tavLst>
                                    </p:anim>
                                    <p:anim calcmode="lin" valueType="num">
                                      <p:cBhvr>
                                        <p:cTn id="18" dur="500" fill="hold"/>
                                        <p:tgtEl>
                                          <p:spTgt spid="9220"/>
                                        </p:tgtEl>
                                        <p:attrNameLst>
                                          <p:attrName>ppt_h</p:attrName>
                                        </p:attrNameLst>
                                      </p:cBhvr>
                                      <p:tavLst>
                                        <p:tav tm="0">
                                          <p:val>
                                            <p:fltVal val="0"/>
                                          </p:val>
                                        </p:tav>
                                        <p:tav tm="100000">
                                          <p:val>
                                            <p:strVal val="#ppt_h"/>
                                          </p:val>
                                        </p:tav>
                                      </p:tavLst>
                                    </p:anim>
                                    <p:animEffect transition="in" filter="fade">
                                      <p:cBhvr>
                                        <p:cTn id="1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4"/>
          <p:cNvSpPr/>
          <p:nvPr/>
        </p:nvSpPr>
        <p:spPr>
          <a:xfrm>
            <a:off x="783776" y="1643230"/>
            <a:ext cx="7662944" cy="2940998"/>
          </a:xfrm>
          <a:prstGeom prst="rect">
            <a:avLst/>
          </a:prstGeom>
          <a:noFill/>
          <a:ln w="28575">
            <a:noFill/>
          </a:ln>
        </p:spPr>
        <p:txBody>
          <a:bodyPr>
            <a:spAutoFit/>
          </a:bodyPr>
          <a:lstStyle/>
          <a:p>
            <a:pPr defTabSz="1219170">
              <a:lnSpc>
                <a:spcPct val="200000"/>
              </a:lnSpc>
            </a:pPr>
            <a:r>
              <a:rPr lang="zh-CN" altLang="en-US" sz="2400" kern="0" dirty="0">
                <a:cs typeface="+mn-ea"/>
                <a:sym typeface="+mn-lt"/>
              </a:rPr>
              <a:t>实验方法：控制变量法</a:t>
            </a:r>
          </a:p>
          <a:p>
            <a:pPr defTabSz="1219170">
              <a:lnSpc>
                <a:spcPct val="200000"/>
              </a:lnSpc>
            </a:pPr>
            <a:r>
              <a:rPr lang="zh-CN" altLang="en-US" sz="2400" kern="0" dirty="0">
                <a:cs typeface="+mn-ea"/>
                <a:sym typeface="+mn-lt"/>
              </a:rPr>
              <a:t>实验现象：</a:t>
            </a:r>
          </a:p>
          <a:p>
            <a:pPr defTabSz="1219170">
              <a:lnSpc>
                <a:spcPct val="200000"/>
              </a:lnSpc>
            </a:pPr>
            <a:r>
              <a:rPr lang="zh-CN" altLang="en-US" sz="2400" kern="0" dirty="0">
                <a:cs typeface="+mn-ea"/>
                <a:sym typeface="+mn-lt"/>
              </a:rPr>
              <a:t>当两小球电量不变时，力随距离增加而减小</a:t>
            </a:r>
          </a:p>
          <a:p>
            <a:pPr defTabSz="1219170">
              <a:lnSpc>
                <a:spcPct val="200000"/>
              </a:lnSpc>
            </a:pPr>
            <a:r>
              <a:rPr lang="zh-CN" altLang="en-US" sz="2400" kern="0" dirty="0">
                <a:cs typeface="+mn-ea"/>
                <a:sym typeface="+mn-lt"/>
              </a:rPr>
              <a:t>当距离不变时，力随电量的增加而增加</a:t>
            </a:r>
          </a:p>
        </p:txBody>
      </p:sp>
      <p:sp>
        <p:nvSpPr>
          <p:cNvPr id="455685" name="Text Box 5"/>
          <p:cNvSpPr txBox="1"/>
          <p:nvPr/>
        </p:nvSpPr>
        <p:spPr>
          <a:xfrm>
            <a:off x="660400" y="4931197"/>
            <a:ext cx="11117944" cy="523220"/>
          </a:xfrm>
          <a:prstGeom prst="rect">
            <a:avLst/>
          </a:prstGeom>
          <a:noFill/>
          <a:ln w="28575">
            <a:noFill/>
          </a:ln>
        </p:spPr>
        <p:txBody>
          <a:bodyPr wrap="square">
            <a:spAutoFit/>
          </a:bodyPr>
          <a:lstStyle/>
          <a:p>
            <a:pPr defTabSz="1219170"/>
            <a:r>
              <a:rPr lang="en-US" altLang="zh-CN" sz="2800" kern="0" dirty="0">
                <a:solidFill>
                  <a:srgbClr val="00B0F0"/>
                </a:solidFill>
                <a:cs typeface="+mn-ea"/>
                <a:sym typeface="+mn-lt"/>
              </a:rPr>
              <a:t>【</a:t>
            </a:r>
            <a:r>
              <a:rPr lang="zh-CN" altLang="en-US" sz="2800" kern="0" dirty="0">
                <a:solidFill>
                  <a:srgbClr val="00B0F0"/>
                </a:solidFill>
                <a:cs typeface="+mn-ea"/>
                <a:sym typeface="+mn-lt"/>
              </a:rPr>
              <a:t>活动小结</a:t>
            </a:r>
            <a:r>
              <a:rPr lang="en-US" altLang="zh-CN" sz="2800" kern="0" dirty="0">
                <a:solidFill>
                  <a:srgbClr val="00B0F0"/>
                </a:solidFill>
                <a:cs typeface="+mn-ea"/>
                <a:sym typeface="+mn-lt"/>
              </a:rPr>
              <a:t>】</a:t>
            </a:r>
            <a:r>
              <a:rPr lang="zh-CN" altLang="en-US" sz="2800" kern="0" dirty="0">
                <a:solidFill>
                  <a:srgbClr val="00B0F0"/>
                </a:solidFill>
                <a:cs typeface="+mn-ea"/>
                <a:sym typeface="+mn-lt"/>
              </a:rPr>
              <a:t>电荷之间的相互作用力与带电量及距离有关系</a:t>
            </a:r>
          </a:p>
        </p:txBody>
      </p:sp>
      <p:sp>
        <p:nvSpPr>
          <p:cNvPr id="5" name="文本框 4">
            <a:extLst>
              <a:ext uri="{FF2B5EF4-FFF2-40B4-BE49-F238E27FC236}">
                <a16:creationId xmlns:a16="http://schemas.microsoft.com/office/drawing/2014/main" id="{AEFE012A-E17A-41F0-BE61-CFED21FA5249}"/>
              </a:ext>
            </a:extLst>
          </p:cNvPr>
          <p:cNvSpPr txBox="1"/>
          <p:nvPr/>
        </p:nvSpPr>
        <p:spPr>
          <a:xfrm>
            <a:off x="809171" y="381801"/>
            <a:ext cx="7366119" cy="523220"/>
          </a:xfrm>
          <a:prstGeom prst="rect">
            <a:avLst/>
          </a:prstGeom>
          <a:noFill/>
        </p:spPr>
        <p:txBody>
          <a:bodyPr wrap="none" rtlCol="0">
            <a:spAutoFit/>
          </a:bodyPr>
          <a:lstStyle/>
          <a:p>
            <a:pPr lvl="0">
              <a:defRPr/>
            </a:pPr>
            <a:r>
              <a:rPr lang="en-US" altLang="zh-CN" sz="2800" dirty="0">
                <a:solidFill>
                  <a:prstClr val="black"/>
                </a:solidFill>
                <a:cs typeface="+mn-ea"/>
                <a:sym typeface="+mn-lt"/>
              </a:rPr>
              <a:t>【</a:t>
            </a:r>
            <a:r>
              <a:rPr lang="zh-CN" altLang="en-US" sz="2800" dirty="0">
                <a:solidFill>
                  <a:prstClr val="black"/>
                </a:solidFill>
                <a:cs typeface="+mn-ea"/>
                <a:sym typeface="+mn-lt"/>
              </a:rPr>
              <a:t>活动探究：影响电荷间相互作用力的因素</a:t>
            </a:r>
            <a:r>
              <a:rPr lang="en-US" altLang="zh-CN" sz="2800" dirty="0">
                <a:solidFill>
                  <a:prstClr val="black"/>
                </a:solidFill>
                <a:cs typeface="+mn-ea"/>
                <a:sym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5684">
                                            <p:txEl>
                                              <p:pRg st="1" end="1"/>
                                            </p:txEl>
                                          </p:spTgt>
                                        </p:tgtEl>
                                        <p:attrNameLst>
                                          <p:attrName>style.visibility</p:attrName>
                                        </p:attrNameLst>
                                      </p:cBhvr>
                                      <p:to>
                                        <p:strVal val="visible"/>
                                      </p:to>
                                    </p:set>
                                    <p:animEffect transition="in" filter="blinds(horizontal)">
                                      <p:cBhvr>
                                        <p:cTn id="7" dur="500"/>
                                        <p:tgtEl>
                                          <p:spTgt spid="4556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5684">
                                            <p:txEl>
                                              <p:pRg st="2" end="2"/>
                                            </p:txEl>
                                          </p:spTgt>
                                        </p:tgtEl>
                                        <p:attrNameLst>
                                          <p:attrName>style.visibility</p:attrName>
                                        </p:attrNameLst>
                                      </p:cBhvr>
                                      <p:to>
                                        <p:strVal val="visible"/>
                                      </p:to>
                                    </p:set>
                                    <p:animEffect transition="in" filter="blinds(horizontal)">
                                      <p:cBhvr>
                                        <p:cTn id="12" dur="500"/>
                                        <p:tgtEl>
                                          <p:spTgt spid="4556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5684">
                                            <p:txEl>
                                              <p:pRg st="3" end="3"/>
                                            </p:txEl>
                                          </p:spTgt>
                                        </p:tgtEl>
                                        <p:attrNameLst>
                                          <p:attrName>style.visibility</p:attrName>
                                        </p:attrNameLst>
                                      </p:cBhvr>
                                      <p:to>
                                        <p:strVal val="visible"/>
                                      </p:to>
                                    </p:set>
                                    <p:animEffect transition="in" filter="blinds(horizontal)">
                                      <p:cBhvr>
                                        <p:cTn id="17" dur="500"/>
                                        <p:tgtEl>
                                          <p:spTgt spid="45568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5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4"/>
          <p:cNvSpPr txBox="1"/>
          <p:nvPr/>
        </p:nvSpPr>
        <p:spPr>
          <a:xfrm>
            <a:off x="660400" y="1343609"/>
            <a:ext cx="10472057" cy="586507"/>
          </a:xfrm>
          <a:prstGeom prst="rect">
            <a:avLst/>
          </a:prstGeom>
          <a:noFill/>
          <a:ln w="28575">
            <a:noFill/>
          </a:ln>
        </p:spPr>
        <p:txBody>
          <a:bodyPr wrap="square">
            <a:spAutoFit/>
          </a:bodyPr>
          <a:lstStyle/>
          <a:p>
            <a:pPr defTabSz="1219170">
              <a:lnSpc>
                <a:spcPct val="150000"/>
              </a:lnSpc>
            </a:pPr>
            <a:r>
              <a:rPr lang="zh-CN" altLang="en-US" sz="2400" kern="0" dirty="0">
                <a:cs typeface="+mn-ea"/>
                <a:sym typeface="+mn-lt"/>
              </a:rPr>
              <a:t>卡文迪许和普里斯特利等人都确信“平方反比”规律适用于电荷间的力。</a:t>
            </a:r>
          </a:p>
        </p:txBody>
      </p:sp>
      <p:sp>
        <p:nvSpPr>
          <p:cNvPr id="11266" name="Text Box 5"/>
          <p:cNvSpPr txBox="1"/>
          <p:nvPr/>
        </p:nvSpPr>
        <p:spPr>
          <a:xfrm>
            <a:off x="660400" y="2679384"/>
            <a:ext cx="5754914" cy="2248501"/>
          </a:xfrm>
          <a:prstGeom prst="rect">
            <a:avLst/>
          </a:prstGeom>
          <a:noFill/>
          <a:ln w="28575">
            <a:noFill/>
          </a:ln>
        </p:spPr>
        <p:txBody>
          <a:bodyPr wrap="square">
            <a:spAutoFit/>
          </a:bodyPr>
          <a:lstStyle/>
          <a:p>
            <a:pPr defTabSz="1219170">
              <a:lnSpc>
                <a:spcPct val="150000"/>
              </a:lnSpc>
            </a:pPr>
            <a:r>
              <a:rPr lang="zh-CN" altLang="en-US" sz="2400" kern="0" dirty="0">
                <a:cs typeface="+mn-ea"/>
                <a:sym typeface="+mn-lt"/>
              </a:rPr>
              <a:t>定量讨论电荷间的相互作用的则是两千年后的法国物理学家库仑。库仑做了大量实验</a:t>
            </a:r>
            <a:r>
              <a:rPr lang="en-US" altLang="zh-CN" sz="2400" kern="0" dirty="0">
                <a:cs typeface="+mn-ea"/>
                <a:sym typeface="+mn-lt"/>
              </a:rPr>
              <a:t>,</a:t>
            </a:r>
            <a:r>
              <a:rPr lang="zh-CN" altLang="en-US" sz="2400" kern="0" dirty="0">
                <a:cs typeface="+mn-ea"/>
                <a:sym typeface="+mn-lt"/>
              </a:rPr>
              <a:t>于</a:t>
            </a:r>
            <a:r>
              <a:rPr lang="en-US" altLang="zh-CN" sz="2400" kern="0" dirty="0">
                <a:cs typeface="+mn-ea"/>
                <a:sym typeface="+mn-lt"/>
              </a:rPr>
              <a:t>1785</a:t>
            </a:r>
            <a:r>
              <a:rPr lang="zh-CN" altLang="en-US" sz="2400" kern="0" dirty="0">
                <a:cs typeface="+mn-ea"/>
                <a:sym typeface="+mn-lt"/>
              </a:rPr>
              <a:t>年根据扭秤实验发现并确定了电荷之间的相互作用规律。</a:t>
            </a:r>
          </a:p>
        </p:txBody>
      </p:sp>
      <p:pic>
        <p:nvPicPr>
          <p:cNvPr id="11267" name="图片 11268"/>
          <p:cNvPicPr>
            <a:picLocks noChangeAspect="1"/>
          </p:cNvPicPr>
          <p:nvPr/>
        </p:nvPicPr>
        <p:blipFill>
          <a:blip r:embed="rId2"/>
          <a:stretch>
            <a:fillRect/>
          </a:stretch>
        </p:blipFill>
        <p:spPr>
          <a:xfrm>
            <a:off x="6526577" y="2862943"/>
            <a:ext cx="4431709" cy="2345478"/>
          </a:xfrm>
          <a:prstGeom prst="rect">
            <a:avLst/>
          </a:prstGeom>
          <a:noFill/>
          <a:ln w="9525">
            <a:noFill/>
          </a:ln>
        </p:spPr>
      </p:pic>
      <p:sp>
        <p:nvSpPr>
          <p:cNvPr id="9" name="文本框 8">
            <a:extLst>
              <a:ext uri="{FF2B5EF4-FFF2-40B4-BE49-F238E27FC236}">
                <a16:creationId xmlns:a16="http://schemas.microsoft.com/office/drawing/2014/main" id="{BD72069C-658E-4DFA-8743-5465C9FA6007}"/>
              </a:ext>
            </a:extLst>
          </p:cNvPr>
          <p:cNvSpPr txBox="1"/>
          <p:nvPr/>
        </p:nvSpPr>
        <p:spPr>
          <a:xfrm>
            <a:off x="809171" y="381801"/>
            <a:ext cx="2339102"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物理学史介绍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500" fill="hold"/>
                                        <p:tgtEl>
                                          <p:spTgt spid="11265"/>
                                        </p:tgtEl>
                                        <p:attrNameLst>
                                          <p:attrName>ppt_w</p:attrName>
                                        </p:attrNameLst>
                                      </p:cBhvr>
                                      <p:tavLst>
                                        <p:tav tm="0">
                                          <p:val>
                                            <p:fltVal val="0"/>
                                          </p:val>
                                        </p:tav>
                                        <p:tav tm="100000">
                                          <p:val>
                                            <p:strVal val="#ppt_w"/>
                                          </p:val>
                                        </p:tav>
                                      </p:tavLst>
                                    </p:anim>
                                    <p:anim calcmode="lin" valueType="num">
                                      <p:cBhvr>
                                        <p:cTn id="8" dur="500" fill="hold"/>
                                        <p:tgtEl>
                                          <p:spTgt spid="11265"/>
                                        </p:tgtEl>
                                        <p:attrNameLst>
                                          <p:attrName>ppt_h</p:attrName>
                                        </p:attrNameLst>
                                      </p:cBhvr>
                                      <p:tavLst>
                                        <p:tav tm="0">
                                          <p:val>
                                            <p:fltVal val="0"/>
                                          </p:val>
                                        </p:tav>
                                        <p:tav tm="100000">
                                          <p:val>
                                            <p:strVal val="#ppt_h"/>
                                          </p:val>
                                        </p:tav>
                                      </p:tavLst>
                                    </p:anim>
                                    <p:animEffect transition="in" filter="fade">
                                      <p:cBhvr>
                                        <p:cTn id="9" dur="500"/>
                                        <p:tgtEl>
                                          <p:spTgt spid="112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500" fill="hold"/>
                                        <p:tgtEl>
                                          <p:spTgt spid="11267"/>
                                        </p:tgtEl>
                                        <p:attrNameLst>
                                          <p:attrName>ppt_w</p:attrName>
                                        </p:attrNameLst>
                                      </p:cBhvr>
                                      <p:tavLst>
                                        <p:tav tm="0">
                                          <p:val>
                                            <p:fltVal val="0"/>
                                          </p:val>
                                        </p:tav>
                                        <p:tav tm="100000">
                                          <p:val>
                                            <p:strVal val="#ppt_w"/>
                                          </p:val>
                                        </p:tav>
                                      </p:tavLst>
                                    </p:anim>
                                    <p:anim calcmode="lin" valueType="num">
                                      <p:cBhvr>
                                        <p:cTn id="18" dur="500" fill="hold"/>
                                        <p:tgtEl>
                                          <p:spTgt spid="11267"/>
                                        </p:tgtEl>
                                        <p:attrNameLst>
                                          <p:attrName>ppt_h</p:attrName>
                                        </p:attrNameLst>
                                      </p:cBhvr>
                                      <p:tavLst>
                                        <p:tav tm="0">
                                          <p:val>
                                            <p:fltVal val="0"/>
                                          </p:val>
                                        </p:tav>
                                        <p:tav tm="100000">
                                          <p:val>
                                            <p:strVal val="#ppt_h"/>
                                          </p:val>
                                        </p:tav>
                                      </p:tavLst>
                                    </p:anim>
                                    <p:animEffect transition="in" filter="fade">
                                      <p:cBhvr>
                                        <p:cTn id="1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112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p:nvPr/>
        </p:nvSpPr>
        <p:spPr>
          <a:xfrm>
            <a:off x="1084943" y="1669140"/>
            <a:ext cx="10134600" cy="1140505"/>
          </a:xfrm>
          <a:prstGeom prst="rect">
            <a:avLst/>
          </a:prstGeom>
          <a:noFill/>
          <a:ln w="9525">
            <a:noFill/>
          </a:ln>
        </p:spPr>
        <p:txBody>
          <a:bodyPr wrap="square">
            <a:spAutoFit/>
          </a:bodyPr>
          <a:lstStyle/>
          <a:p>
            <a:pPr defTabSz="1219170">
              <a:lnSpc>
                <a:spcPct val="150000"/>
              </a:lnSpc>
              <a:spcBef>
                <a:spcPct val="0"/>
              </a:spcBef>
            </a:pPr>
            <a:r>
              <a:rPr lang="en-US" altLang="zh-CN" sz="2400" b="1" kern="0" dirty="0">
                <a:solidFill>
                  <a:srgbClr val="000000"/>
                </a:solidFill>
                <a:cs typeface="+mn-ea"/>
                <a:sym typeface="+mn-lt"/>
              </a:rPr>
              <a:t>  </a:t>
            </a:r>
            <a:r>
              <a:rPr lang="zh-CN" altLang="en-US" sz="2400" b="1" kern="0" dirty="0">
                <a:solidFill>
                  <a:srgbClr val="00B050"/>
                </a:solidFill>
                <a:cs typeface="+mn-ea"/>
                <a:sym typeface="+mn-lt"/>
              </a:rPr>
              <a:t>法国</a:t>
            </a:r>
            <a:r>
              <a:rPr lang="zh-CN" altLang="en-US" sz="2400" b="1" kern="0" dirty="0">
                <a:solidFill>
                  <a:srgbClr val="000000"/>
                </a:solidFill>
                <a:cs typeface="+mn-ea"/>
                <a:sym typeface="+mn-lt"/>
              </a:rPr>
              <a:t>物理学家库仑利用扭秤研究出了电荷间相互作用力的大小跟电量和距离的关系。</a:t>
            </a:r>
          </a:p>
        </p:txBody>
      </p:sp>
      <p:pic>
        <p:nvPicPr>
          <p:cNvPr id="12291" name="Picture 4"/>
          <p:cNvPicPr>
            <a:picLocks noChangeAspect="1"/>
          </p:cNvPicPr>
          <p:nvPr/>
        </p:nvPicPr>
        <p:blipFill>
          <a:blip r:embed="rId2"/>
          <a:stretch>
            <a:fillRect/>
          </a:stretch>
        </p:blipFill>
        <p:spPr>
          <a:xfrm>
            <a:off x="2608943" y="3244507"/>
            <a:ext cx="2017481" cy="2343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3" name="Picture 7">
            <a:hlinkClick r:id="rId3" action="ppaction://hlinkfile"/>
          </p:cNvPr>
          <p:cNvPicPr>
            <a:picLocks noChangeAspect="1"/>
          </p:cNvPicPr>
          <p:nvPr/>
        </p:nvPicPr>
        <p:blipFill>
          <a:blip r:embed="rId4"/>
          <a:stretch>
            <a:fillRect/>
          </a:stretch>
        </p:blipFill>
        <p:spPr>
          <a:xfrm>
            <a:off x="7457719" y="2902334"/>
            <a:ext cx="2388047" cy="3028043"/>
          </a:xfrm>
          <a:prstGeom prst="rect">
            <a:avLst/>
          </a:prstGeom>
          <a:noFill/>
          <a:ln w="28575">
            <a:noFill/>
          </a:ln>
        </p:spPr>
      </p:pic>
      <p:sp>
        <p:nvSpPr>
          <p:cNvPr id="8" name="文本框 7">
            <a:extLst>
              <a:ext uri="{FF2B5EF4-FFF2-40B4-BE49-F238E27FC236}">
                <a16:creationId xmlns:a16="http://schemas.microsoft.com/office/drawing/2014/main" id="{ED764D7C-1152-49C8-B994-D7C7F37337D3}"/>
              </a:ext>
            </a:extLst>
          </p:cNvPr>
          <p:cNvSpPr txBox="1"/>
          <p:nvPr/>
        </p:nvSpPr>
        <p:spPr>
          <a:xfrm>
            <a:off x="809171" y="381801"/>
            <a:ext cx="1980029" cy="523220"/>
          </a:xfrm>
          <a:prstGeom prst="rect">
            <a:avLst/>
          </a:prstGeom>
          <a:noFill/>
        </p:spPr>
        <p:txBody>
          <a:bodyPr wrap="none" rtlCol="0">
            <a:spAutoFit/>
          </a:bodyPr>
          <a:lstStyle/>
          <a:p>
            <a:pPr lvl="0">
              <a:defRPr/>
            </a:pPr>
            <a:r>
              <a:rPr lang="zh-CN" altLang="en-US" sz="2800" dirty="0">
                <a:solidFill>
                  <a:prstClr val="black"/>
                </a:solidFill>
                <a:cs typeface="+mn-ea"/>
                <a:sym typeface="+mn-lt"/>
              </a:rPr>
              <a:t>库仑的实验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transition="in" filter="fade">
                                      <p:cBhvr>
                                        <p:cTn id="14" dur="500"/>
                                        <p:tgtEl>
                                          <p:spTgt spid="12291"/>
                                        </p:tgtEl>
                                      </p:cBhvr>
                                    </p:animEffect>
                                  </p:childTnLst>
                                </p:cTn>
                              </p:par>
                              <p:par>
                                <p:cTn id="15" presetID="53" presetClass="entr" presetSubtype="16" fill="hold" nodeType="with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p:cTn id="17" dur="500" fill="hold"/>
                                        <p:tgtEl>
                                          <p:spTgt spid="12293"/>
                                        </p:tgtEl>
                                        <p:attrNameLst>
                                          <p:attrName>ppt_w</p:attrName>
                                        </p:attrNameLst>
                                      </p:cBhvr>
                                      <p:tavLst>
                                        <p:tav tm="0">
                                          <p:val>
                                            <p:fltVal val="0"/>
                                          </p:val>
                                        </p:tav>
                                        <p:tav tm="100000">
                                          <p:val>
                                            <p:strVal val="#ppt_w"/>
                                          </p:val>
                                        </p:tav>
                                      </p:tavLst>
                                    </p:anim>
                                    <p:anim calcmode="lin" valueType="num">
                                      <p:cBhvr>
                                        <p:cTn id="18" dur="500" fill="hold"/>
                                        <p:tgtEl>
                                          <p:spTgt spid="12293"/>
                                        </p:tgtEl>
                                        <p:attrNameLst>
                                          <p:attrName>ppt_h</p:attrName>
                                        </p:attrNameLst>
                                      </p:cBhvr>
                                      <p:tavLst>
                                        <p:tav tm="0">
                                          <p:val>
                                            <p:fltVal val="0"/>
                                          </p:val>
                                        </p:tav>
                                        <p:tav tm="100000">
                                          <p:val>
                                            <p:strVal val="#ppt_h"/>
                                          </p:val>
                                        </p:tav>
                                      </p:tavLst>
                                    </p:anim>
                                    <p:animEffect transition="in" filter="fade">
                                      <p:cBhvr>
                                        <p:cTn id="19"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p:nvPr/>
        </p:nvSpPr>
        <p:spPr>
          <a:xfrm>
            <a:off x="620614" y="1233883"/>
            <a:ext cx="10950772" cy="1140505"/>
          </a:xfrm>
          <a:prstGeom prst="rect">
            <a:avLst/>
          </a:prstGeom>
          <a:noFill/>
          <a:ln w="9525">
            <a:noFill/>
          </a:ln>
        </p:spPr>
        <p:txBody>
          <a:bodyPr wrap="square">
            <a:spAutoFit/>
          </a:bodyPr>
          <a:lstStyle/>
          <a:p>
            <a:pPr defTabSz="1219170">
              <a:lnSpc>
                <a:spcPct val="150000"/>
              </a:lnSpc>
              <a:spcBef>
                <a:spcPct val="0"/>
              </a:spcBef>
            </a:pPr>
            <a:r>
              <a:rPr lang="en-US" altLang="zh-CN" sz="2400" kern="0" dirty="0">
                <a:cs typeface="+mn-ea"/>
                <a:sym typeface="+mn-lt"/>
              </a:rPr>
              <a:t>1.</a:t>
            </a:r>
            <a:r>
              <a:rPr lang="zh-CN" altLang="en-US" sz="2400" kern="0" dirty="0">
                <a:cs typeface="+mn-ea"/>
                <a:sym typeface="+mn-lt"/>
              </a:rPr>
              <a:t>内容：真空中两个静止点电荷之间的相互作用力，与它们的电荷量的乘积成正比，与它们的距离的二次方成反比，作用力的方向在它们的连线上。</a:t>
            </a:r>
          </a:p>
        </p:txBody>
      </p:sp>
      <p:sp>
        <p:nvSpPr>
          <p:cNvPr id="494597" name="Text Box 5"/>
          <p:cNvSpPr txBox="1"/>
          <p:nvPr/>
        </p:nvSpPr>
        <p:spPr>
          <a:xfrm>
            <a:off x="620613" y="2703250"/>
            <a:ext cx="10566400" cy="461665"/>
          </a:xfrm>
          <a:prstGeom prst="rect">
            <a:avLst/>
          </a:prstGeom>
          <a:noFill/>
          <a:ln w="28575">
            <a:noFill/>
          </a:ln>
        </p:spPr>
        <p:txBody>
          <a:bodyPr>
            <a:spAutoFit/>
          </a:bodyPr>
          <a:lstStyle/>
          <a:p>
            <a:pPr defTabSz="1219170"/>
            <a:r>
              <a:rPr lang="zh-CN" altLang="en-US" sz="2400" kern="0" dirty="0">
                <a:cs typeface="+mn-ea"/>
                <a:sym typeface="+mn-lt"/>
              </a:rPr>
              <a:t>电荷间的这种相互作用力叫做静电力或库仑力。</a:t>
            </a:r>
          </a:p>
        </p:txBody>
      </p:sp>
      <p:sp>
        <p:nvSpPr>
          <p:cNvPr id="6" name="文本框 5">
            <a:extLst>
              <a:ext uri="{FF2B5EF4-FFF2-40B4-BE49-F238E27FC236}">
                <a16:creationId xmlns:a16="http://schemas.microsoft.com/office/drawing/2014/main" id="{F48F353B-3A45-444B-AECD-EBE0E6C7F5E5}"/>
              </a:ext>
            </a:extLst>
          </p:cNvPr>
          <p:cNvSpPr txBox="1"/>
          <p:nvPr/>
        </p:nvSpPr>
        <p:spPr>
          <a:xfrm>
            <a:off x="809171" y="381801"/>
            <a:ext cx="3257623"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知识点</a:t>
            </a:r>
            <a:r>
              <a:rPr lang="en-US" altLang="zh-CN" sz="2800" dirty="0">
                <a:solidFill>
                  <a:prstClr val="black"/>
                </a:solidFill>
                <a:cs typeface="+mn-ea"/>
                <a:sym typeface="+mn-lt"/>
              </a:rPr>
              <a:t>1</a:t>
            </a:r>
            <a:r>
              <a:rPr lang="zh-CN" altLang="en-US" sz="2800" dirty="0">
                <a:solidFill>
                  <a:prstClr val="black"/>
                </a:solidFill>
                <a:cs typeface="+mn-ea"/>
                <a:sym typeface="+mn-lt"/>
              </a:rPr>
              <a:t>：库仑定律</a:t>
            </a:r>
          </a:p>
        </p:txBody>
      </p:sp>
      <p:sp>
        <p:nvSpPr>
          <p:cNvPr id="8" name="Text Box 2">
            <a:extLst>
              <a:ext uri="{FF2B5EF4-FFF2-40B4-BE49-F238E27FC236}">
                <a16:creationId xmlns:a16="http://schemas.microsoft.com/office/drawing/2014/main" id="{7DBD1034-43EF-40A9-85B4-15EE40D5C451}"/>
              </a:ext>
            </a:extLst>
          </p:cNvPr>
          <p:cNvSpPr txBox="1"/>
          <p:nvPr/>
        </p:nvSpPr>
        <p:spPr>
          <a:xfrm>
            <a:off x="620613" y="3293633"/>
            <a:ext cx="5181600" cy="461665"/>
          </a:xfrm>
          <a:prstGeom prst="rect">
            <a:avLst/>
          </a:prstGeom>
          <a:noFill/>
          <a:ln w="28575">
            <a:noFill/>
          </a:ln>
        </p:spPr>
        <p:txBody>
          <a:bodyPr>
            <a:spAutoFit/>
          </a:bodyPr>
          <a:lstStyle/>
          <a:p>
            <a:pPr defTabSz="1219170"/>
            <a:r>
              <a:rPr lang="en-US" altLang="zh-CN" sz="2400" b="1" kern="0" dirty="0">
                <a:solidFill>
                  <a:srgbClr val="FF0000"/>
                </a:solidFill>
                <a:cs typeface="+mn-ea"/>
                <a:sym typeface="+mn-lt"/>
              </a:rPr>
              <a:t>2.</a:t>
            </a:r>
            <a:r>
              <a:rPr lang="zh-CN" altLang="en-US" sz="2400" b="1" kern="0" dirty="0">
                <a:solidFill>
                  <a:srgbClr val="FF0000"/>
                </a:solidFill>
                <a:cs typeface="+mn-ea"/>
                <a:sym typeface="+mn-lt"/>
              </a:rPr>
              <a:t>库仑定律的表达式</a:t>
            </a:r>
          </a:p>
        </p:txBody>
      </p:sp>
      <p:graphicFrame>
        <p:nvGraphicFramePr>
          <p:cNvPr id="9" name="对象 8">
            <a:extLst>
              <a:ext uri="{FF2B5EF4-FFF2-40B4-BE49-F238E27FC236}">
                <a16:creationId xmlns:a16="http://schemas.microsoft.com/office/drawing/2014/main" id="{FB4D97B8-3F34-48CA-BEAC-A0280704583D}"/>
              </a:ext>
            </a:extLst>
          </p:cNvPr>
          <p:cNvGraphicFramePr>
            <a:graphicFrameLocks noChangeAspect="1"/>
          </p:cNvGraphicFramePr>
          <p:nvPr>
            <p:extLst>
              <p:ext uri="{D42A27DB-BD31-4B8C-83A1-F6EECF244321}">
                <p14:modId xmlns:p14="http://schemas.microsoft.com/office/powerpoint/2010/main" val="2890407422"/>
              </p:ext>
            </p:extLst>
          </p:nvPr>
        </p:nvGraphicFramePr>
        <p:xfrm>
          <a:off x="3853545" y="3164915"/>
          <a:ext cx="1948668" cy="1098514"/>
        </p:xfrm>
        <a:graphic>
          <a:graphicData uri="http://schemas.openxmlformats.org/presentationml/2006/ole">
            <mc:AlternateContent xmlns:mc="http://schemas.openxmlformats.org/markup-compatibility/2006">
              <mc:Choice xmlns:v="urn:schemas-microsoft-com:vml" Requires="v">
                <p:oleObj r:id="rId2" imgW="698500" imgH="393700" progId="Equation.3">
                  <p:embed/>
                </p:oleObj>
              </mc:Choice>
              <mc:Fallback>
                <p:oleObj r:id="rId2" imgW="698500" imgH="393700" progId="Equation.3">
                  <p:embed/>
                  <p:pic>
                    <p:nvPicPr>
                      <p:cNvPr id="8196" name="对象 8195"/>
                      <p:cNvPicPr/>
                      <p:nvPr/>
                    </p:nvPicPr>
                    <p:blipFill>
                      <a:blip r:embed="rId3"/>
                      <a:stretch>
                        <a:fillRect/>
                      </a:stretch>
                    </p:blipFill>
                    <p:spPr>
                      <a:xfrm>
                        <a:off x="3853545" y="3164915"/>
                        <a:ext cx="1948668" cy="1098514"/>
                      </a:xfrm>
                      <a:prstGeom prst="rect">
                        <a:avLst/>
                      </a:prstGeom>
                      <a:solidFill>
                        <a:schemeClr val="bg1"/>
                      </a:solidFill>
                      <a:ln w="38100">
                        <a:noFill/>
                        <a:miter/>
                      </a:ln>
                    </p:spPr>
                  </p:pic>
                </p:oleObj>
              </mc:Fallback>
            </mc:AlternateContent>
          </a:graphicData>
        </a:graphic>
      </p:graphicFrame>
      <p:sp>
        <p:nvSpPr>
          <p:cNvPr id="10" name="Text Box 4">
            <a:extLst>
              <a:ext uri="{FF2B5EF4-FFF2-40B4-BE49-F238E27FC236}">
                <a16:creationId xmlns:a16="http://schemas.microsoft.com/office/drawing/2014/main" id="{90B1957B-CA1C-41BE-8690-89BC1A220DD1}"/>
              </a:ext>
            </a:extLst>
          </p:cNvPr>
          <p:cNvSpPr txBox="1"/>
          <p:nvPr/>
        </p:nvSpPr>
        <p:spPr>
          <a:xfrm>
            <a:off x="660400" y="4284714"/>
            <a:ext cx="7130627" cy="461665"/>
          </a:xfrm>
          <a:prstGeom prst="rect">
            <a:avLst/>
          </a:prstGeom>
          <a:noFill/>
          <a:ln w="28575">
            <a:noFill/>
          </a:ln>
        </p:spPr>
        <p:txBody>
          <a:bodyPr wrap="square">
            <a:spAutoFit/>
          </a:bodyPr>
          <a:lstStyle/>
          <a:p>
            <a:pPr defTabSz="1219170"/>
            <a:r>
              <a:rPr lang="zh-CN" altLang="en-US" sz="2400" kern="0" dirty="0">
                <a:cs typeface="+mn-ea"/>
                <a:sym typeface="+mn-lt"/>
              </a:rPr>
              <a:t>式中的</a:t>
            </a:r>
            <a:r>
              <a:rPr lang="en-US" altLang="zh-CN" sz="2400" i="1" kern="0" dirty="0">
                <a:cs typeface="+mn-ea"/>
                <a:sym typeface="+mn-lt"/>
              </a:rPr>
              <a:t>k</a:t>
            </a:r>
            <a:r>
              <a:rPr lang="zh-CN" altLang="en-US" sz="2400" kern="0" dirty="0">
                <a:cs typeface="+mn-ea"/>
                <a:sym typeface="+mn-lt"/>
              </a:rPr>
              <a:t>是比例系数，叫做静电力常量。</a:t>
            </a:r>
          </a:p>
        </p:txBody>
      </p:sp>
      <p:grpSp>
        <p:nvGrpSpPr>
          <p:cNvPr id="11" name="组合 10">
            <a:extLst>
              <a:ext uri="{FF2B5EF4-FFF2-40B4-BE49-F238E27FC236}">
                <a16:creationId xmlns:a16="http://schemas.microsoft.com/office/drawing/2014/main" id="{8EE7ACA3-A022-4B86-A2B5-C722E347E01E}"/>
              </a:ext>
            </a:extLst>
          </p:cNvPr>
          <p:cNvGrpSpPr/>
          <p:nvPr/>
        </p:nvGrpSpPr>
        <p:grpSpPr>
          <a:xfrm>
            <a:off x="810083" y="4997453"/>
            <a:ext cx="6781801" cy="770465"/>
            <a:chOff x="311" y="2940"/>
            <a:chExt cx="3204" cy="364"/>
          </a:xfrm>
        </p:grpSpPr>
        <p:sp>
          <p:nvSpPr>
            <p:cNvPr id="12" name="文本框 11">
              <a:extLst>
                <a:ext uri="{FF2B5EF4-FFF2-40B4-BE49-F238E27FC236}">
                  <a16:creationId xmlns:a16="http://schemas.microsoft.com/office/drawing/2014/main" id="{447AD730-2577-43AB-BF16-62E8A996130F}"/>
                </a:ext>
              </a:extLst>
            </p:cNvPr>
            <p:cNvSpPr txBox="1"/>
            <p:nvPr/>
          </p:nvSpPr>
          <p:spPr>
            <a:xfrm>
              <a:off x="311" y="3038"/>
              <a:ext cx="1227" cy="247"/>
            </a:xfrm>
            <a:prstGeom prst="rect">
              <a:avLst/>
            </a:prstGeom>
            <a:noFill/>
            <a:ln w="9525">
              <a:noFill/>
            </a:ln>
          </p:spPr>
          <p:txBody>
            <a:bodyPr wrap="none">
              <a:spAutoFit/>
            </a:bodyPr>
            <a:lstStyle/>
            <a:p>
              <a:pPr defTabSz="1219170"/>
              <a:r>
                <a:rPr lang="en-US" altLang="zh-CN" sz="2800" b="1" i="1" kern="0" dirty="0">
                  <a:cs typeface="+mn-ea"/>
                  <a:sym typeface="+mn-lt"/>
                </a:rPr>
                <a:t>k</a:t>
              </a:r>
              <a:r>
                <a:rPr lang="zh-CN" altLang="en-US" sz="2800" b="1" kern="0" dirty="0">
                  <a:cs typeface="+mn-ea"/>
                  <a:sym typeface="+mn-lt"/>
                </a:rPr>
                <a:t>为静电力常量</a:t>
              </a:r>
            </a:p>
          </p:txBody>
        </p:sp>
        <p:pic>
          <p:nvPicPr>
            <p:cNvPr id="13" name="Picture 35">
              <a:extLst>
                <a:ext uri="{FF2B5EF4-FFF2-40B4-BE49-F238E27FC236}">
                  <a16:creationId xmlns:a16="http://schemas.microsoft.com/office/drawing/2014/main" id="{94E1140F-1BC3-440D-8B9D-D464382E3ED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55" y="2940"/>
              <a:ext cx="1860" cy="364"/>
            </a:xfrm>
            <a:prstGeom prst="rect">
              <a:avLst/>
            </a:prstGeom>
            <a:noFill/>
            <a:ln w="9525">
              <a:noFill/>
            </a:ln>
          </p:spPr>
        </p:pic>
      </p:gr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4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4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 fill="hold"/>
                                        <p:tgtEl>
                                          <p:spTgt spid="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p:bldP spid="49459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7"/>
          <p:cNvSpPr txBox="1"/>
          <p:nvPr/>
        </p:nvSpPr>
        <p:spPr>
          <a:xfrm>
            <a:off x="775494" y="3231867"/>
            <a:ext cx="10641011" cy="2466253"/>
          </a:xfrm>
          <a:prstGeom prst="rect">
            <a:avLst/>
          </a:prstGeom>
          <a:noFill/>
          <a:ln w="28575">
            <a:noFill/>
          </a:ln>
        </p:spPr>
        <p:txBody>
          <a:bodyPr wrap="square">
            <a:spAutoFit/>
          </a:bodyPr>
          <a:lstStyle/>
          <a:p>
            <a:pPr marL="0" lvl="1" indent="609585" defTabSz="1219170">
              <a:lnSpc>
                <a:spcPct val="200000"/>
              </a:lnSpc>
              <a:spcBef>
                <a:spcPct val="0"/>
              </a:spcBef>
            </a:pPr>
            <a:r>
              <a:rPr lang="en-US" altLang="zh-CN" sz="2000" kern="0" dirty="0">
                <a:cs typeface="+mn-ea"/>
                <a:sym typeface="+mn-lt"/>
              </a:rPr>
              <a:t>①</a:t>
            </a:r>
            <a:r>
              <a:rPr lang="zh-CN" altLang="en-US" sz="2000" kern="0" dirty="0">
                <a:cs typeface="+mn-ea"/>
                <a:sym typeface="+mn-lt"/>
              </a:rPr>
              <a:t>若是点电荷，</a:t>
            </a:r>
            <a:r>
              <a:rPr lang="en-US" altLang="zh-CN" sz="2000" i="1" kern="0" dirty="0">
                <a:cs typeface="+mn-ea"/>
                <a:sym typeface="+mn-lt"/>
              </a:rPr>
              <a:t>r</a:t>
            </a:r>
            <a:r>
              <a:rPr lang="zh-CN" altLang="en-US" sz="2000" kern="0" dirty="0">
                <a:cs typeface="+mn-ea"/>
                <a:sym typeface="+mn-lt"/>
              </a:rPr>
              <a:t>为两点间距离</a:t>
            </a:r>
          </a:p>
          <a:p>
            <a:pPr marL="0" lvl="1" indent="609585" defTabSz="1219170">
              <a:lnSpc>
                <a:spcPct val="200000"/>
              </a:lnSpc>
              <a:spcBef>
                <a:spcPct val="0"/>
              </a:spcBef>
            </a:pPr>
            <a:r>
              <a:rPr lang="zh-CN" altLang="en-US" sz="2000" kern="0" dirty="0">
                <a:cs typeface="+mn-ea"/>
                <a:sym typeface="+mn-lt"/>
              </a:rPr>
              <a:t>②相距较远时，均匀带电球体或球壳对其外部点电荷的作用，</a:t>
            </a:r>
            <a:r>
              <a:rPr lang="en-US" altLang="zh-CN" sz="2000" i="1" kern="0" dirty="0">
                <a:cs typeface="+mn-ea"/>
                <a:sym typeface="+mn-lt"/>
              </a:rPr>
              <a:t>r</a:t>
            </a:r>
            <a:r>
              <a:rPr lang="zh-CN" altLang="en-US" sz="2000" kern="0" dirty="0">
                <a:cs typeface="+mn-ea"/>
                <a:sym typeface="+mn-lt"/>
              </a:rPr>
              <a:t>是球心与球外点电荷间的距离</a:t>
            </a:r>
          </a:p>
          <a:p>
            <a:pPr marL="0" lvl="1" indent="609585" defTabSz="1219170">
              <a:lnSpc>
                <a:spcPct val="200000"/>
              </a:lnSpc>
              <a:spcBef>
                <a:spcPct val="0"/>
              </a:spcBef>
            </a:pPr>
            <a:r>
              <a:rPr lang="zh-CN" altLang="en-US" sz="2000" kern="0" dirty="0">
                <a:cs typeface="+mn-ea"/>
                <a:sym typeface="+mn-lt"/>
              </a:rPr>
              <a:t>③公式不适用于</a:t>
            </a:r>
            <a:r>
              <a:rPr lang="en-US" altLang="zh-CN" sz="2000" i="1" kern="0" dirty="0">
                <a:cs typeface="+mn-ea"/>
                <a:sym typeface="+mn-lt"/>
              </a:rPr>
              <a:t>r</a:t>
            </a:r>
            <a:r>
              <a:rPr lang="en-US" altLang="zh-CN" sz="2000" kern="0" dirty="0">
                <a:cs typeface="+mn-ea"/>
                <a:sym typeface="+mn-lt"/>
              </a:rPr>
              <a:t>→0</a:t>
            </a:r>
            <a:r>
              <a:rPr lang="zh-CN" altLang="en-US" sz="2000" kern="0" dirty="0">
                <a:cs typeface="+mn-ea"/>
                <a:sym typeface="+mn-lt"/>
              </a:rPr>
              <a:t>的情况</a:t>
            </a:r>
          </a:p>
        </p:txBody>
      </p:sp>
      <p:sp>
        <p:nvSpPr>
          <p:cNvPr id="495621" name="Text Box 5"/>
          <p:cNvSpPr txBox="1"/>
          <p:nvPr/>
        </p:nvSpPr>
        <p:spPr>
          <a:xfrm>
            <a:off x="809171" y="1152752"/>
            <a:ext cx="9344660" cy="2597827"/>
          </a:xfrm>
          <a:prstGeom prst="rect">
            <a:avLst/>
          </a:prstGeom>
          <a:noFill/>
          <a:ln w="28575">
            <a:noFill/>
          </a:ln>
        </p:spPr>
        <p:txBody>
          <a:bodyPr wrap="square">
            <a:spAutoFit/>
          </a:bodyPr>
          <a:lstStyle/>
          <a:p>
            <a:pPr defTabSz="1219170">
              <a:lnSpc>
                <a:spcPct val="150000"/>
              </a:lnSpc>
              <a:spcBef>
                <a:spcPct val="0"/>
              </a:spcBef>
            </a:pPr>
            <a:r>
              <a:rPr lang="zh-CN" altLang="en-US" sz="2800" kern="0" dirty="0">
                <a:cs typeface="+mn-ea"/>
                <a:sym typeface="+mn-lt"/>
              </a:rPr>
              <a:t>【特别提醒】</a:t>
            </a:r>
          </a:p>
          <a:p>
            <a:pPr defTabSz="1219170">
              <a:lnSpc>
                <a:spcPct val="150000"/>
              </a:lnSpc>
              <a:spcBef>
                <a:spcPct val="0"/>
              </a:spcBef>
            </a:pPr>
            <a:r>
              <a:rPr lang="zh-CN" altLang="en-US" sz="2800" kern="0" dirty="0">
                <a:cs typeface="+mn-ea"/>
                <a:sym typeface="+mn-lt"/>
              </a:rPr>
              <a:t>  （</a:t>
            </a:r>
            <a:r>
              <a:rPr lang="en-US" altLang="zh-CN" sz="2800" kern="0" dirty="0">
                <a:cs typeface="+mn-ea"/>
                <a:sym typeface="+mn-lt"/>
              </a:rPr>
              <a:t>1</a:t>
            </a:r>
            <a:r>
              <a:rPr lang="zh-CN" altLang="en-US" sz="2800" kern="0" dirty="0">
                <a:cs typeface="+mn-ea"/>
                <a:sym typeface="+mn-lt"/>
              </a:rPr>
              <a:t>）计算大小时只需将电荷量的绝对值代入。</a:t>
            </a:r>
            <a:endParaRPr lang="en-US" altLang="zh-CN" sz="2800" kern="0" dirty="0">
              <a:cs typeface="+mn-ea"/>
              <a:sym typeface="+mn-lt"/>
            </a:endParaRPr>
          </a:p>
          <a:p>
            <a:pPr defTabSz="1219170">
              <a:lnSpc>
                <a:spcPct val="150000"/>
              </a:lnSpc>
              <a:spcBef>
                <a:spcPct val="0"/>
              </a:spcBef>
            </a:pPr>
            <a:r>
              <a:rPr lang="zh-CN" altLang="en-US" sz="2800" kern="0" dirty="0">
                <a:cs typeface="+mn-ea"/>
                <a:sym typeface="+mn-lt"/>
              </a:rPr>
              <a:t>  （</a:t>
            </a:r>
            <a:r>
              <a:rPr lang="en-US" altLang="zh-CN" sz="2800" kern="0" dirty="0">
                <a:cs typeface="+mn-ea"/>
                <a:sym typeface="+mn-lt"/>
              </a:rPr>
              <a:t>2</a:t>
            </a:r>
            <a:r>
              <a:rPr lang="zh-CN" altLang="en-US" sz="2800" kern="0" dirty="0">
                <a:cs typeface="+mn-ea"/>
                <a:sym typeface="+mn-lt"/>
              </a:rPr>
              <a:t>）如何确定</a:t>
            </a:r>
          </a:p>
          <a:p>
            <a:pPr defTabSz="1219170">
              <a:lnSpc>
                <a:spcPct val="150000"/>
              </a:lnSpc>
              <a:spcBef>
                <a:spcPct val="0"/>
              </a:spcBef>
            </a:pPr>
            <a:endParaRPr lang="zh-CN" altLang="en-US" sz="2800" kern="0" dirty="0">
              <a:cs typeface="+mn-ea"/>
              <a:sym typeface="+mn-lt"/>
            </a:endParaRPr>
          </a:p>
        </p:txBody>
      </p:sp>
      <p:sp>
        <p:nvSpPr>
          <p:cNvPr id="5" name="文本框 4">
            <a:extLst>
              <a:ext uri="{FF2B5EF4-FFF2-40B4-BE49-F238E27FC236}">
                <a16:creationId xmlns:a16="http://schemas.microsoft.com/office/drawing/2014/main" id="{0928F4B5-75EA-40FC-9F92-0BCD41A7F756}"/>
              </a:ext>
            </a:extLst>
          </p:cNvPr>
          <p:cNvSpPr txBox="1"/>
          <p:nvPr/>
        </p:nvSpPr>
        <p:spPr>
          <a:xfrm>
            <a:off x="809171" y="381801"/>
            <a:ext cx="3257623" cy="523220"/>
          </a:xfrm>
          <a:prstGeom prst="rect">
            <a:avLst/>
          </a:prstGeom>
          <a:noFill/>
        </p:spPr>
        <p:txBody>
          <a:bodyPr wrap="none" rtlCol="0">
            <a:spAutoFit/>
          </a:bodyPr>
          <a:lstStyle/>
          <a:p>
            <a:pPr lvl="0">
              <a:defRPr/>
            </a:pPr>
            <a:r>
              <a:rPr lang="zh-CN" altLang="en-US" sz="2800" dirty="0">
                <a:solidFill>
                  <a:prstClr val="black"/>
                </a:solidFill>
                <a:cs typeface="+mn-ea"/>
                <a:sym typeface="+mn-lt"/>
              </a:rPr>
              <a:t>知识点</a:t>
            </a:r>
            <a:r>
              <a:rPr lang="en-US" altLang="zh-CN" sz="2800" dirty="0">
                <a:solidFill>
                  <a:prstClr val="black"/>
                </a:solidFill>
                <a:cs typeface="+mn-ea"/>
                <a:sym typeface="+mn-lt"/>
              </a:rPr>
              <a:t>1</a:t>
            </a:r>
            <a:r>
              <a:rPr lang="zh-CN" altLang="en-US" sz="2800" dirty="0">
                <a:solidFill>
                  <a:prstClr val="black"/>
                </a:solidFill>
                <a:cs typeface="+mn-ea"/>
                <a:sym typeface="+mn-lt"/>
              </a:rPr>
              <a:t>：库仑定律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down)">
                                      <p:cBhvr>
                                        <p:cTn id="7" dur="500"/>
                                        <p:tgtEl>
                                          <p:spTgt spid="163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5621"/>
                                        </p:tgtEl>
                                        <p:attrNameLst>
                                          <p:attrName>style.visibility</p:attrName>
                                        </p:attrNameLst>
                                      </p:cBhvr>
                                      <p:to>
                                        <p:strVal val="visible"/>
                                      </p:to>
                                    </p:set>
                                    <p:animEffect transition="in" filter="wipe(down)">
                                      <p:cBhvr>
                                        <p:cTn id="10" dur="500"/>
                                        <p:tgtEl>
                                          <p:spTgt spid="49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4956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13">
      <a:dk1>
        <a:sysClr val="windowText" lastClr="000000"/>
      </a:dk1>
      <a:lt1>
        <a:sysClr val="window" lastClr="FFFFFF"/>
      </a:lt1>
      <a:dk2>
        <a:srgbClr val="44546A"/>
      </a:dk2>
      <a:lt2>
        <a:srgbClr val="E7E6E6"/>
      </a:lt2>
      <a:accent1>
        <a:srgbClr val="1DC4FF"/>
      </a:accent1>
      <a:accent2>
        <a:srgbClr val="00B0F0"/>
      </a:accent2>
      <a:accent3>
        <a:srgbClr val="00A7E2"/>
      </a:accent3>
      <a:accent4>
        <a:srgbClr val="00A1DA"/>
      </a:accent4>
      <a:accent5>
        <a:srgbClr val="5B9BD5"/>
      </a:accent5>
      <a:accent6>
        <a:srgbClr val="0094C8"/>
      </a:accent6>
      <a:hlink>
        <a:srgbClr val="0088B8"/>
      </a:hlink>
      <a:folHlink>
        <a:srgbClr val="954F72"/>
      </a:folHlink>
    </a:clrScheme>
    <a:fontScheme name="0gzhedtd">
      <a:majorFont>
        <a:latin typeface="Arial" panose="020F0302020204030204"/>
        <a:ea typeface="思源黑体 CN Regular"/>
        <a:cs typeface=""/>
      </a:majorFont>
      <a:minorFont>
        <a:latin typeface="Arial" panose="020F0502020204030204"/>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TotalTime>
  <Words>1122</Words>
  <Application>Microsoft Office PowerPoint</Application>
  <PresentationFormat>宽屏</PresentationFormat>
  <Paragraphs>105</Paragraphs>
  <Slides>18</Slides>
  <Notes>4</Notes>
  <HiddenSlides>0</HiddenSlides>
  <MMClips>1</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24" baseType="lpstr">
      <vt:lpstr>FandolFang R</vt:lpstr>
      <vt:lpstr>思源黑体 CN Light</vt:lpstr>
      <vt:lpstr>Arial</vt:lpstr>
      <vt:lpstr>办公资源网：www.bangongziyuan.com</vt:lpstr>
      <vt:lpstr>Microsoft 公式 3.0</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多个点电荷间的库仑力</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2020-05-19T07:47:36Z</dcterms:created>
  <dcterms:modified xsi:type="dcterms:W3CDTF">2021-01-09T09:52:57Z</dcterms:modified>
</cp:coreProperties>
</file>