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92" r:id="rId2"/>
    <p:sldId id="294" r:id="rId3"/>
    <p:sldId id="545" r:id="rId4"/>
    <p:sldId id="546" r:id="rId5"/>
    <p:sldId id="547" r:id="rId6"/>
    <p:sldId id="548" r:id="rId7"/>
    <p:sldId id="549" r:id="rId8"/>
    <p:sldId id="550" r:id="rId9"/>
    <p:sldId id="551" r:id="rId10"/>
    <p:sldId id="552" r:id="rId11"/>
    <p:sldId id="553" r:id="rId12"/>
    <p:sldId id="554" r:id="rId13"/>
    <p:sldId id="555" r:id="rId14"/>
    <p:sldId id="556" r:id="rId15"/>
    <p:sldId id="563" r:id="rId16"/>
    <p:sldId id="557" r:id="rId17"/>
    <p:sldId id="558" r:id="rId18"/>
    <p:sldId id="559" r:id="rId19"/>
    <p:sldId id="561" r:id="rId20"/>
    <p:sldId id="562" r:id="rId21"/>
    <p:sldId id="564" r:id="rId22"/>
    <p:sldId id="287" r:id="rId23"/>
    <p:sldId id="293" r:id="rId24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8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pos="415" userDrawn="1">
          <p15:clr>
            <a:srgbClr val="A4A3A4"/>
          </p15:clr>
        </p15:guide>
        <p15:guide id="4" pos="7256" userDrawn="1">
          <p15:clr>
            <a:srgbClr val="A4A3A4"/>
          </p15:clr>
        </p15:guide>
        <p15:guide id="5" orient="horz" pos="663" userDrawn="1">
          <p15:clr>
            <a:srgbClr val="A4A3A4"/>
          </p15:clr>
        </p15:guide>
        <p15:guide id="6" orient="horz" pos="712" userDrawn="1">
          <p15:clr>
            <a:srgbClr val="A4A3A4"/>
          </p15:clr>
        </p15:guide>
        <p15:guide id="7" orient="horz" pos="3294" userDrawn="1">
          <p15:clr>
            <a:srgbClr val="A4A3A4"/>
          </p15:clr>
        </p15:guide>
        <p15:guide id="8" orient="horz" pos="26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5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750" y="96"/>
      </p:cViewPr>
      <p:guideLst>
        <p:guide orient="horz" pos="2288"/>
        <p:guide pos="3863"/>
        <p:guide pos="415"/>
        <p:guide pos="7256"/>
        <p:guide orient="horz" pos="663"/>
        <p:guide orient="horz" pos="712"/>
        <p:guide orient="horz" pos="3294"/>
        <p:guide orient="horz" pos="26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514AC56-3CC6-4F6E-9932-A613148CB69D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909F8A18-18FC-4829-A8C8-E0182E524D7C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70481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9F8A18-18FC-4829-A8C8-E0182E524D7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8807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9F8A18-18FC-4829-A8C8-E0182E524D7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2924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9F8A18-18FC-4829-A8C8-E0182E524D7C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0823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D4F7E95-CA23-426F-90AB-DE35433C855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62017" y="0"/>
            <a:ext cx="7621604" cy="5140911"/>
          </a:xfrm>
          <a:custGeom>
            <a:avLst/>
            <a:gdLst>
              <a:gd name="connsiteX0" fmla="*/ 6268679 w 7621604"/>
              <a:gd name="connsiteY0" fmla="*/ 2048572 h 5140911"/>
              <a:gd name="connsiteX1" fmla="*/ 7621604 w 7621604"/>
              <a:gd name="connsiteY1" fmla="*/ 2048572 h 5140911"/>
              <a:gd name="connsiteX2" fmla="*/ 6044976 w 7621604"/>
              <a:gd name="connsiteY2" fmla="*/ 4250351 h 5140911"/>
              <a:gd name="connsiteX3" fmla="*/ 4692051 w 7621604"/>
              <a:gd name="connsiteY3" fmla="*/ 4250351 h 5140911"/>
              <a:gd name="connsiteX4" fmla="*/ 5471957 w 7621604"/>
              <a:gd name="connsiteY4" fmla="*/ 1113756 h 5140911"/>
              <a:gd name="connsiteX5" fmla="*/ 6847411 w 7621604"/>
              <a:gd name="connsiteY5" fmla="*/ 1113756 h 5140911"/>
              <a:gd name="connsiteX6" fmla="*/ 3963686 w 7621604"/>
              <a:gd name="connsiteY6" fmla="*/ 5140911 h 5140911"/>
              <a:gd name="connsiteX7" fmla="*/ 2588232 w 7621604"/>
              <a:gd name="connsiteY7" fmla="*/ 5140911 h 5140911"/>
              <a:gd name="connsiteX8" fmla="*/ 2883725 w 7621604"/>
              <a:gd name="connsiteY8" fmla="*/ 556878 h 5140911"/>
              <a:gd name="connsiteX9" fmla="*/ 4259179 w 7621604"/>
              <a:gd name="connsiteY9" fmla="*/ 556878 h 5140911"/>
              <a:gd name="connsiteX10" fmla="*/ 1375454 w 7621604"/>
              <a:gd name="connsiteY10" fmla="*/ 4584033 h 5140911"/>
              <a:gd name="connsiteX11" fmla="*/ 0 w 7621604"/>
              <a:gd name="connsiteY11" fmla="*/ 4584033 h 5140911"/>
              <a:gd name="connsiteX12" fmla="*/ 4781374 w 7621604"/>
              <a:gd name="connsiteY12" fmla="*/ 0 h 5140911"/>
              <a:gd name="connsiteX13" fmla="*/ 6156828 w 7621604"/>
              <a:gd name="connsiteY13" fmla="*/ 0 h 5140911"/>
              <a:gd name="connsiteX14" fmla="*/ 3273103 w 7621604"/>
              <a:gd name="connsiteY14" fmla="*/ 4027155 h 5140911"/>
              <a:gd name="connsiteX15" fmla="*/ 1897649 w 7621604"/>
              <a:gd name="connsiteY15" fmla="*/ 4027155 h 514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621604" h="5140911">
                <a:moveTo>
                  <a:pt x="6268679" y="2048572"/>
                </a:moveTo>
                <a:lnTo>
                  <a:pt x="7621604" y="2048572"/>
                </a:lnTo>
                <a:lnTo>
                  <a:pt x="6044976" y="4250351"/>
                </a:lnTo>
                <a:lnTo>
                  <a:pt x="4692051" y="4250351"/>
                </a:lnTo>
                <a:close/>
                <a:moveTo>
                  <a:pt x="5471957" y="1113756"/>
                </a:moveTo>
                <a:lnTo>
                  <a:pt x="6847411" y="1113756"/>
                </a:lnTo>
                <a:lnTo>
                  <a:pt x="3963686" y="5140911"/>
                </a:lnTo>
                <a:lnTo>
                  <a:pt x="2588232" y="5140911"/>
                </a:lnTo>
                <a:close/>
                <a:moveTo>
                  <a:pt x="2883725" y="556878"/>
                </a:moveTo>
                <a:lnTo>
                  <a:pt x="4259179" y="556878"/>
                </a:lnTo>
                <a:lnTo>
                  <a:pt x="1375454" y="4584033"/>
                </a:lnTo>
                <a:lnTo>
                  <a:pt x="0" y="4584033"/>
                </a:lnTo>
                <a:close/>
                <a:moveTo>
                  <a:pt x="4781374" y="0"/>
                </a:moveTo>
                <a:lnTo>
                  <a:pt x="6156828" y="0"/>
                </a:lnTo>
                <a:lnTo>
                  <a:pt x="3273103" y="4027155"/>
                </a:lnTo>
                <a:lnTo>
                  <a:pt x="1897649" y="402715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3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FC5E0498-3BA4-4C5D-AB82-1AC2AF2BB246}"/>
              </a:ext>
            </a:extLst>
          </p:cNvPr>
          <p:cNvSpPr/>
          <p:nvPr userDrawn="1"/>
        </p:nvSpPr>
        <p:spPr>
          <a:xfrm>
            <a:off x="381000" y="0"/>
            <a:ext cx="330200" cy="863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62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4918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7542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88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16" userDrawn="1">
          <p15:clr>
            <a:srgbClr val="F26B43"/>
          </p15:clr>
        </p15:guide>
        <p15:guide id="4" pos="7256" userDrawn="1">
          <p15:clr>
            <a:srgbClr val="F26B43"/>
          </p15:clr>
        </p15:guide>
        <p15:guide id="5" orient="horz" pos="648" userDrawn="1">
          <p15:clr>
            <a:srgbClr val="F26B43"/>
          </p15:clr>
        </p15:guide>
        <p15:guide id="6" orient="horz" pos="712" userDrawn="1">
          <p15:clr>
            <a:srgbClr val="F26B43"/>
          </p15:clr>
        </p15:guide>
        <p15:guide id="7" orient="horz" pos="3928" userDrawn="1">
          <p15:clr>
            <a:srgbClr val="F26B43"/>
          </p15:clr>
        </p15:guide>
        <p15:guide id="8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1.w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3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arallelogram 22">
            <a:extLst>
              <a:ext uri="{FF2B5EF4-FFF2-40B4-BE49-F238E27FC236}">
                <a16:creationId xmlns:a16="http://schemas.microsoft.com/office/drawing/2014/main" id="{F8548E39-7088-49D5-8C73-951CE13A9BC5}"/>
              </a:ext>
            </a:extLst>
          </p:cNvPr>
          <p:cNvSpPr/>
          <p:nvPr/>
        </p:nvSpPr>
        <p:spPr>
          <a:xfrm>
            <a:off x="6229982" y="4099343"/>
            <a:ext cx="2929553" cy="2201779"/>
          </a:xfrm>
          <a:prstGeom prst="parallelogram">
            <a:avLst>
              <a:gd name="adj" fmla="val 7160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07D1296D-AF90-4960-88D9-843AD17EA09C}"/>
              </a:ext>
            </a:extLst>
          </p:cNvPr>
          <p:cNvSpPr/>
          <p:nvPr/>
        </p:nvSpPr>
        <p:spPr>
          <a:xfrm>
            <a:off x="8897564" y="-223196"/>
            <a:ext cx="1882731" cy="707886"/>
          </a:xfrm>
          <a:prstGeom prst="parallelogram">
            <a:avLst>
              <a:gd name="adj" fmla="val 7160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8CF3ED18-4F20-484C-8987-1E20615FE039}"/>
              </a:ext>
            </a:extLst>
          </p:cNvPr>
          <p:cNvSpPr/>
          <p:nvPr/>
        </p:nvSpPr>
        <p:spPr>
          <a:xfrm>
            <a:off x="11510384" y="333682"/>
            <a:ext cx="1882731" cy="707886"/>
          </a:xfrm>
          <a:prstGeom prst="parallelogram">
            <a:avLst>
              <a:gd name="adj" fmla="val 7160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03BE729D-2942-49B9-8570-CE393EB7D2D0}"/>
              </a:ext>
            </a:extLst>
          </p:cNvPr>
          <p:cNvGrpSpPr/>
          <p:nvPr/>
        </p:nvGrpSpPr>
        <p:grpSpPr>
          <a:xfrm>
            <a:off x="528302" y="2350802"/>
            <a:ext cx="5846818" cy="2374759"/>
            <a:chOff x="6147269" y="2844265"/>
            <a:chExt cx="5112385" cy="2076459"/>
          </a:xfrm>
        </p:grpSpPr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D156CA07-7642-4289-B8C9-D18E6DA2793C}"/>
                </a:ext>
              </a:extLst>
            </p:cNvPr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19" name="矩形: 圆角 18">
                <a:extLst>
                  <a:ext uri="{FF2B5EF4-FFF2-40B4-BE49-F238E27FC236}">
                    <a16:creationId xmlns:a16="http://schemas.microsoft.com/office/drawing/2014/main" id="{176BEAAD-2A46-4DB1-8FC7-B0243DE3F0BB}"/>
                  </a:ext>
                </a:extLst>
              </p:cNvPr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3E538E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914400">
                  <a:defRPr/>
                </a:pPr>
                <a:r>
                  <a:rPr lang="zh-CN" altLang="en-US">
                    <a:solidFill>
                      <a:prstClr val="white"/>
                    </a:solidFill>
                    <a:cs typeface="+mn-ea"/>
                    <a:sym typeface="+mn-lt"/>
                  </a:rPr>
                  <a:t>讲解人：</a:t>
                </a:r>
                <a:r>
                  <a:rPr lang="en-US" altLang="zh-CN">
                    <a:solidFill>
                      <a:prstClr val="white"/>
                    </a:solidFill>
                    <a:cs typeface="+mn-ea"/>
                    <a:sym typeface="+mn-lt"/>
                  </a:rPr>
                  <a:t>xippt  </a:t>
                </a:r>
                <a:r>
                  <a:rPr lang="zh-CN" altLang="en-US">
                    <a:solidFill>
                      <a:prstClr val="white"/>
                    </a:solidFill>
                    <a:cs typeface="+mn-ea"/>
                    <a:sym typeface="+mn-lt"/>
                  </a:rPr>
                  <a:t>时间：</a:t>
                </a:r>
                <a:r>
                  <a:rPr lang="en-US" altLang="zh-CN">
                    <a:solidFill>
                      <a:prstClr val="white"/>
                    </a:solidFill>
                    <a:cs typeface="+mn-ea"/>
                    <a:sym typeface="+mn-lt"/>
                  </a:rPr>
                  <a:t>2020.5.25</a:t>
                </a:r>
                <a:endParaRPr lang="en-US" altLang="zh-CN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0" name="组合 19">
                <a:extLst>
                  <a:ext uri="{FF2B5EF4-FFF2-40B4-BE49-F238E27FC236}">
                    <a16:creationId xmlns:a16="http://schemas.microsoft.com/office/drawing/2014/main" id="{D7CAD2AE-9155-48F0-99C6-7504698DD634}"/>
                  </a:ext>
                </a:extLst>
              </p:cNvPr>
              <p:cNvGrpSpPr/>
              <p:nvPr/>
            </p:nvGrpSpPr>
            <p:grpSpPr>
              <a:xfrm>
                <a:off x="-4714868" y="2110674"/>
                <a:ext cx="5033250" cy="990997"/>
                <a:chOff x="-4714868" y="2110674"/>
                <a:chExt cx="5033250" cy="990997"/>
              </a:xfrm>
            </p:grpSpPr>
            <p:sp>
              <p:nvSpPr>
                <p:cNvPr id="21" name="文本框 20">
                  <a:extLst>
                    <a:ext uri="{FF2B5EF4-FFF2-40B4-BE49-F238E27FC236}">
                      <a16:creationId xmlns:a16="http://schemas.microsoft.com/office/drawing/2014/main" id="{0D2035C8-DB17-49B2-972E-2F032F166B51}"/>
                    </a:ext>
                  </a:extLst>
                </p:cNvPr>
                <p:cNvSpPr txBox="1"/>
                <p:nvPr/>
              </p:nvSpPr>
              <p:spPr>
                <a:xfrm>
                  <a:off x="-4714868" y="2808615"/>
                  <a:ext cx="5033249" cy="2930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cs typeface="+mn-ea"/>
                      <a:sym typeface="+mn-lt"/>
                    </a:rPr>
                    <a:t>MENTAL HEALTH COUNSELING PPT</a:t>
                  </a:r>
                </a:p>
              </p:txBody>
            </p:sp>
            <p:cxnSp>
              <p:nvCxnSpPr>
                <p:cNvPr id="22" name="直接连接符 21">
                  <a:extLst>
                    <a:ext uri="{FF2B5EF4-FFF2-40B4-BE49-F238E27FC236}">
                      <a16:creationId xmlns:a16="http://schemas.microsoft.com/office/drawing/2014/main" id="{8C8C54F9-C1CE-44C0-9245-1B511373E41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文本占位符 19">
                  <a:extLst>
                    <a:ext uri="{FF2B5EF4-FFF2-40B4-BE49-F238E27FC236}">
                      <a16:creationId xmlns:a16="http://schemas.microsoft.com/office/drawing/2014/main" id="{D5828D99-68DE-4E56-8A84-5C4A0661C160}"/>
                    </a:ext>
                  </a:extLst>
                </p:cNvPr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4400" b="1" dirty="0">
                      <a:solidFill>
                        <a:srgbClr val="E5386D"/>
                      </a:solidFill>
                      <a:cs typeface="+mn-ea"/>
                      <a:sym typeface="+mn-lt"/>
                    </a:rPr>
                    <a:t>第</a:t>
                  </a:r>
                  <a:r>
                    <a:rPr lang="en-US" altLang="zh-CN" sz="4400" b="1" dirty="0">
                      <a:solidFill>
                        <a:srgbClr val="E5386D"/>
                      </a:solidFill>
                      <a:cs typeface="+mn-ea"/>
                      <a:sym typeface="+mn-lt"/>
                    </a:rPr>
                    <a:t>3</a:t>
                  </a:r>
                  <a:r>
                    <a:rPr lang="zh-CN" altLang="en-US" sz="4400" b="1" dirty="0">
                      <a:solidFill>
                        <a:srgbClr val="E5386D"/>
                      </a:solidFill>
                      <a:cs typeface="+mn-ea"/>
                      <a:sym typeface="+mn-lt"/>
                    </a:rPr>
                    <a:t>节 动量守恒定律</a:t>
                  </a:r>
                </a:p>
              </p:txBody>
            </p:sp>
          </p:grpSp>
        </p:grpSp>
        <p:sp>
          <p:nvSpPr>
            <p:cNvPr id="18" name="文本占位符 20">
              <a:extLst>
                <a:ext uri="{FF2B5EF4-FFF2-40B4-BE49-F238E27FC236}">
                  <a16:creationId xmlns:a16="http://schemas.microsoft.com/office/drawing/2014/main" id="{C0C871B7-0E3D-4E6B-9593-404A83FBE660}"/>
                </a:ext>
              </a:extLst>
            </p:cNvPr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dirty="0">
                  <a:solidFill>
                    <a:prstClr val="black"/>
                  </a:solidFill>
                  <a:cs typeface="+mn-ea"/>
                  <a:sym typeface="+mn-lt"/>
                </a:rPr>
                <a:t>第</a:t>
              </a:r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16</a:t>
              </a:r>
              <a:r>
                <a:rPr lang="zh-CN" altLang="en-US" dirty="0">
                  <a:solidFill>
                    <a:prstClr val="black"/>
                  </a:solidFill>
                  <a:cs typeface="+mn-ea"/>
                  <a:sym typeface="+mn-lt"/>
                </a:rPr>
                <a:t>章  动量守恒定律</a:t>
              </a:r>
            </a:p>
          </p:txBody>
        </p:sp>
      </p:grpSp>
      <p:sp>
        <p:nvSpPr>
          <p:cNvPr id="27" name="矩形 26">
            <a:extLst>
              <a:ext uri="{FF2B5EF4-FFF2-40B4-BE49-F238E27FC236}">
                <a16:creationId xmlns:a16="http://schemas.microsoft.com/office/drawing/2014/main" id="{B4BEF513-D104-45BC-BDA2-5C1D980A2EB4}"/>
              </a:ext>
            </a:extLst>
          </p:cNvPr>
          <p:cNvSpPr/>
          <p:nvPr/>
        </p:nvSpPr>
        <p:spPr>
          <a:xfrm>
            <a:off x="-1667968" y="324651"/>
            <a:ext cx="4062342" cy="300975"/>
          </a:xfrm>
          <a:prstGeom prst="rect">
            <a:avLst/>
          </a:prstGeom>
          <a:solidFill>
            <a:srgbClr val="3E538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algn="r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cs typeface="+mn-ea"/>
                <a:sym typeface="+mn-lt"/>
              </a:rPr>
              <a:t>版高中物理选修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3-5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6" name="图片占位符 5">
            <a:extLst>
              <a:ext uri="{FF2B5EF4-FFF2-40B4-BE49-F238E27FC236}">
                <a16:creationId xmlns:a16="http://schemas.microsoft.com/office/drawing/2014/main" id="{916E5C7A-48CD-4E43-A034-5F20D6A58A6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9" r="82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2546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4680" y="1446954"/>
            <a:ext cx="10192173" cy="10112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30000"/>
              </a:lnSpc>
            </a:pPr>
            <a:r>
              <a:rPr lang="en-US" altLang="zh-CN" sz="2400" b="1" kern="0" dirty="0">
                <a:cs typeface="+mn-ea"/>
                <a:sym typeface="+mn-lt"/>
              </a:rPr>
              <a:t>1.  </a:t>
            </a:r>
            <a:r>
              <a:rPr lang="zh-CN" altLang="en-US" sz="2400" b="1" kern="0" dirty="0">
                <a:cs typeface="+mn-ea"/>
                <a:sym typeface="+mn-lt"/>
              </a:rPr>
              <a:t>内容：如果</a:t>
            </a:r>
            <a:r>
              <a:rPr lang="zh-CN" altLang="zh-CN" sz="2400" b="1" kern="0" dirty="0">
                <a:cs typeface="+mn-ea"/>
                <a:sym typeface="+mn-lt"/>
              </a:rPr>
              <a:t>一个系统不受外力</a:t>
            </a:r>
            <a:r>
              <a:rPr lang="zh-CN" altLang="en-US" sz="2400" b="1" kern="0" dirty="0">
                <a:cs typeface="+mn-ea"/>
                <a:sym typeface="+mn-lt"/>
              </a:rPr>
              <a:t>，或者所</a:t>
            </a:r>
            <a:r>
              <a:rPr lang="zh-CN" altLang="zh-CN" sz="2400" b="1" kern="0" dirty="0">
                <a:cs typeface="+mn-ea"/>
                <a:sym typeface="+mn-lt"/>
              </a:rPr>
              <a:t>受外力的矢量和为零，</a:t>
            </a:r>
            <a:r>
              <a:rPr lang="en-US" altLang="zh-CN" sz="2400" b="1" kern="0" dirty="0">
                <a:cs typeface="+mn-ea"/>
                <a:sym typeface="+mn-lt"/>
              </a:rPr>
              <a:t> </a:t>
            </a:r>
            <a:r>
              <a:rPr lang="zh-CN" altLang="zh-CN" sz="2400" b="1" kern="0" dirty="0">
                <a:cs typeface="+mn-ea"/>
                <a:sym typeface="+mn-lt"/>
              </a:rPr>
              <a:t>这个系统的总动量保持不变</a:t>
            </a:r>
            <a:r>
              <a:rPr lang="zh-CN" altLang="en-US" sz="2400" b="1" kern="0" dirty="0">
                <a:cs typeface="+mn-ea"/>
                <a:sym typeface="+mn-lt"/>
              </a:rPr>
              <a:t>。</a:t>
            </a:r>
          </a:p>
        </p:txBody>
      </p:sp>
      <p:sp>
        <p:nvSpPr>
          <p:cNvPr id="3" name="矩形 2"/>
          <p:cNvSpPr/>
          <p:nvPr/>
        </p:nvSpPr>
        <p:spPr>
          <a:xfrm>
            <a:off x="695788" y="2848173"/>
            <a:ext cx="1558440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1219170"/>
            <a:r>
              <a:rPr lang="en-US" altLang="zh-CN" sz="2400" b="1" kern="0" dirty="0">
                <a:cs typeface="+mn-ea"/>
                <a:sym typeface="+mn-lt"/>
              </a:rPr>
              <a:t>2.  </a:t>
            </a:r>
            <a:r>
              <a:rPr lang="zh-CN" altLang="zh-CN" sz="2400" b="1" kern="0" dirty="0">
                <a:cs typeface="+mn-ea"/>
                <a:sym typeface="+mn-lt"/>
              </a:rPr>
              <a:t>表达式</a:t>
            </a:r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2456384" y="3400497"/>
          <a:ext cx="3992205" cy="631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765300" imgH="279400" progId="Equation.DSMT4">
                  <p:embed/>
                </p:oleObj>
              </mc:Choice>
              <mc:Fallback>
                <p:oleObj r:id="rId2" imgW="1765300" imgH="279400" progId="Equation.DSMT4">
                  <p:embed/>
                  <p:pic>
                    <p:nvPicPr>
                      <p:cNvPr id="25" name="Object 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56384" y="3400497"/>
                        <a:ext cx="3992205" cy="63184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3"/>
          <p:cNvGraphicFramePr>
            <a:graphicFrameLocks noChangeAspect="1"/>
          </p:cNvGraphicFramePr>
          <p:nvPr/>
        </p:nvGraphicFramePr>
        <p:xfrm>
          <a:off x="2570684" y="4031937"/>
          <a:ext cx="1005573" cy="603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443865" imgH="266700" progId="Equation.DSMT4">
                  <p:embed/>
                </p:oleObj>
              </mc:Choice>
              <mc:Fallback>
                <p:oleObj r:id="rId4" imgW="443865" imgH="266700" progId="Equation.DSMT4">
                  <p:embed/>
                  <p:pic>
                    <p:nvPicPr>
                      <p:cNvPr id="26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70684" y="4031937"/>
                        <a:ext cx="1005573" cy="60334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/>
        </p:nvGraphicFramePr>
        <p:xfrm>
          <a:off x="2570685" y="4754363"/>
          <a:ext cx="1665927" cy="517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736600" imgH="228600" progId="Equation.DSMT4">
                  <p:embed/>
                </p:oleObj>
              </mc:Choice>
              <mc:Fallback>
                <p:oleObj r:id="rId6" imgW="736600" imgH="228600" progId="Equation.DSMT4">
                  <p:embed/>
                  <p:pic>
                    <p:nvPicPr>
                      <p:cNvPr id="27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70685" y="4754363"/>
                        <a:ext cx="1665927" cy="51783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5"/>
          <p:cNvGraphicFramePr>
            <a:graphicFrameLocks noChangeAspect="1"/>
          </p:cNvGraphicFramePr>
          <p:nvPr/>
        </p:nvGraphicFramePr>
        <p:xfrm>
          <a:off x="2542744" y="5271786"/>
          <a:ext cx="1034077" cy="460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457200" imgH="203200" progId="Equation.DSMT4">
                  <p:embed/>
                </p:oleObj>
              </mc:Choice>
              <mc:Fallback>
                <p:oleObj r:id="rId8" imgW="457200" imgH="203200" progId="Equation.DSMT4">
                  <p:embed/>
                  <p:pic>
                    <p:nvPicPr>
                      <p:cNvPr id="28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42744" y="5271786"/>
                        <a:ext cx="1034077" cy="46082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11">
            <a:extLst>
              <a:ext uri="{FF2B5EF4-FFF2-40B4-BE49-F238E27FC236}">
                <a16:creationId xmlns:a16="http://schemas.microsoft.com/office/drawing/2014/main" id="{66B7126F-92A0-4A34-A7BE-992706EEFA0A}"/>
              </a:ext>
            </a:extLst>
          </p:cNvPr>
          <p:cNvSpPr txBox="1"/>
          <p:nvPr/>
        </p:nvSpPr>
        <p:spPr>
          <a:xfrm>
            <a:off x="878114" y="369102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一、动量守恒定律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/>
          <p:nvPr/>
        </p:nvSpPr>
        <p:spPr>
          <a:xfrm>
            <a:off x="759460" y="1115610"/>
            <a:ext cx="10673079" cy="50184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en-US" altLang="zh-CN" sz="2400" kern="0" dirty="0">
                <a:cs typeface="+mn-ea"/>
                <a:sym typeface="+mn-lt"/>
              </a:rPr>
              <a:t>3. </a:t>
            </a:r>
            <a:r>
              <a:rPr lang="zh-CN" altLang="en-US" sz="2400" kern="0" dirty="0">
                <a:cs typeface="+mn-ea"/>
                <a:sym typeface="+mn-lt"/>
              </a:rPr>
              <a:t>动量守恒的条件</a:t>
            </a:r>
          </a:p>
          <a:p>
            <a:pPr defTabSz="1219170">
              <a:lnSpc>
                <a:spcPct val="150000"/>
              </a:lnSpc>
            </a:pPr>
            <a:r>
              <a:rPr lang="zh-CN" altLang="en-US" sz="2400" kern="0" dirty="0">
                <a:cs typeface="+mn-ea"/>
                <a:sym typeface="+mn-lt"/>
              </a:rPr>
              <a:t>动量守恒定律成立的条件是：系统不受外力或者所受外力之和为零。</a:t>
            </a:r>
          </a:p>
          <a:p>
            <a:pPr defTabSz="1219170">
              <a:lnSpc>
                <a:spcPct val="150000"/>
              </a:lnSpc>
            </a:pPr>
            <a:r>
              <a:rPr lang="zh-CN" altLang="en-US" sz="2400" kern="0" dirty="0">
                <a:cs typeface="+mn-ea"/>
                <a:sym typeface="+mn-lt"/>
              </a:rPr>
              <a:t>在具体应用中分如下几种情况：</a:t>
            </a:r>
          </a:p>
          <a:p>
            <a:pPr defTabSz="1219170">
              <a:lnSpc>
                <a:spcPct val="150000"/>
              </a:lnSpc>
            </a:pPr>
            <a:r>
              <a:rPr lang="zh-CN" altLang="en-US" sz="2400" kern="0" dirty="0">
                <a:cs typeface="+mn-ea"/>
                <a:sym typeface="+mn-lt"/>
              </a:rPr>
              <a:t>⑴系统不受外力；</a:t>
            </a:r>
          </a:p>
          <a:p>
            <a:pPr defTabSz="1219170">
              <a:lnSpc>
                <a:spcPct val="150000"/>
              </a:lnSpc>
            </a:pPr>
            <a:r>
              <a:rPr lang="zh-CN" altLang="en-US" sz="2400" kern="0" dirty="0">
                <a:cs typeface="+mn-ea"/>
                <a:sym typeface="+mn-lt"/>
              </a:rPr>
              <a:t>⑵系统受外力，但外力的矢量和为零；</a:t>
            </a:r>
          </a:p>
          <a:p>
            <a:pPr defTabSz="1219170">
              <a:lnSpc>
                <a:spcPct val="150000"/>
              </a:lnSpc>
            </a:pPr>
            <a:r>
              <a:rPr lang="zh-CN" altLang="en-US" sz="2400" kern="0" dirty="0">
                <a:cs typeface="+mn-ea"/>
                <a:sym typeface="+mn-lt"/>
              </a:rPr>
              <a:t>⑶系统所受外力之和不为零，但系统内物体间相互作用的内力远大于外力，外力相对来说可以忽略不计，因而系统动量近似守恒；</a:t>
            </a:r>
          </a:p>
          <a:p>
            <a:pPr defTabSz="1219170">
              <a:lnSpc>
                <a:spcPct val="150000"/>
              </a:lnSpc>
            </a:pPr>
            <a:r>
              <a:rPr lang="zh-CN" altLang="en-US" sz="2400" kern="0" dirty="0">
                <a:cs typeface="+mn-ea"/>
                <a:sym typeface="+mn-lt"/>
              </a:rPr>
              <a:t>⑷系统总的来看虽不符合以上三条中的任何一条，但在某一方向上符合以上三条中的某一条，则系统在这一方向上动量守恒。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BDAE392-0613-4372-A6F4-EDC675D64871}"/>
              </a:ext>
            </a:extLst>
          </p:cNvPr>
          <p:cNvSpPr txBox="1"/>
          <p:nvPr/>
        </p:nvSpPr>
        <p:spPr>
          <a:xfrm>
            <a:off x="878114" y="369102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一、动量守恒定律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569023" y="1566952"/>
            <a:ext cx="73837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dirty="0">
                <a:cs typeface="+mn-ea"/>
                <a:sym typeface="+mn-lt"/>
              </a:rPr>
              <a:t>1.</a:t>
            </a:r>
            <a:r>
              <a:rPr lang="zh-CN" altLang="en-US" sz="2400" b="1" dirty="0">
                <a:cs typeface="+mn-ea"/>
                <a:sym typeface="+mn-lt"/>
              </a:rPr>
              <a:t>系统性</a:t>
            </a:r>
            <a:r>
              <a:rPr lang="en-US" altLang="zh-CN" sz="2400" b="1" dirty="0">
                <a:cs typeface="+mn-ea"/>
                <a:sym typeface="+mn-lt"/>
              </a:rPr>
              <a:t>:  </a:t>
            </a:r>
            <a:r>
              <a:rPr lang="zh-CN" altLang="en-US" sz="2400" b="1" dirty="0">
                <a:cs typeface="+mn-ea"/>
                <a:sym typeface="+mn-lt"/>
              </a:rPr>
              <a:t>通常为两个物体组成的系统；</a:t>
            </a:r>
          </a:p>
        </p:txBody>
      </p:sp>
      <p:sp>
        <p:nvSpPr>
          <p:cNvPr id="158724" name="Rectangle 4"/>
          <p:cNvSpPr/>
          <p:nvPr/>
        </p:nvSpPr>
        <p:spPr>
          <a:xfrm>
            <a:off x="625750" y="2495453"/>
            <a:ext cx="10893150" cy="169450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en-US" altLang="zh-CN" sz="2400" b="1" kern="0">
                <a:cs typeface="+mn-ea"/>
                <a:sym typeface="+mn-lt"/>
              </a:rPr>
              <a:t>2.</a:t>
            </a:r>
            <a:r>
              <a:rPr lang="zh-CN" altLang="en-US" sz="2400" b="1" kern="0" dirty="0">
                <a:cs typeface="+mn-ea"/>
                <a:sym typeface="+mn-lt"/>
              </a:rPr>
              <a:t>矢量性</a:t>
            </a:r>
            <a:r>
              <a:rPr lang="en-US" altLang="zh-CN" sz="2400" b="1" kern="0">
                <a:cs typeface="+mn-ea"/>
                <a:sym typeface="+mn-lt"/>
              </a:rPr>
              <a:t>: </a:t>
            </a:r>
            <a:r>
              <a:rPr lang="zh-CN" altLang="en-US" sz="2400" b="1" kern="0" dirty="0">
                <a:cs typeface="+mn-ea"/>
                <a:sym typeface="+mn-lt"/>
              </a:rPr>
              <a:t>要规定正方向，已知量跟规定正方向相同的为正值，相反的为负值，求出的未知量是正值，则跟规定正方向相同，求出的未知量是负值，则跟规定正方向相反。</a:t>
            </a:r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625749" y="4656792"/>
            <a:ext cx="11039149" cy="11405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17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dirty="0">
                <a:cs typeface="+mn-ea"/>
                <a:sym typeface="+mn-lt"/>
              </a:rPr>
              <a:t>3.</a:t>
            </a:r>
            <a:r>
              <a:rPr lang="zh-CN" altLang="en-US" sz="2400" b="1" dirty="0">
                <a:cs typeface="+mn-ea"/>
                <a:sym typeface="+mn-lt"/>
              </a:rPr>
              <a:t>同时性</a:t>
            </a:r>
            <a:r>
              <a:rPr lang="en-US" altLang="zh-CN" sz="2400" b="1" dirty="0">
                <a:cs typeface="+mn-ea"/>
                <a:sym typeface="+mn-lt"/>
              </a:rPr>
              <a:t>: </a:t>
            </a:r>
            <a:r>
              <a:rPr lang="zh-CN" altLang="en-US" sz="2400" b="1" dirty="0">
                <a:cs typeface="+mn-ea"/>
                <a:sym typeface="+mn-lt"/>
              </a:rPr>
              <a:t>公式中的</a:t>
            </a:r>
            <a:r>
              <a:rPr lang="en-US" altLang="zh-CN" sz="2400" b="1" i="1" dirty="0">
                <a:cs typeface="+mn-ea"/>
                <a:sym typeface="+mn-lt"/>
              </a:rPr>
              <a:t>v</a:t>
            </a:r>
            <a:r>
              <a:rPr lang="en-US" altLang="zh-CN" sz="2400" b="1" baseline="-25000" dirty="0">
                <a:cs typeface="+mn-ea"/>
                <a:sym typeface="+mn-lt"/>
              </a:rPr>
              <a:t>1</a:t>
            </a:r>
            <a:r>
              <a:rPr lang="en-US" altLang="zh-CN" sz="2400" b="1" dirty="0">
                <a:cs typeface="+mn-ea"/>
                <a:sym typeface="+mn-lt"/>
              </a:rPr>
              <a:t> </a:t>
            </a:r>
            <a:r>
              <a:rPr lang="zh-CN" altLang="en-US" sz="2400" b="1" dirty="0">
                <a:cs typeface="+mn-ea"/>
                <a:sym typeface="+mn-lt"/>
              </a:rPr>
              <a:t>、</a:t>
            </a:r>
            <a:r>
              <a:rPr lang="en-US" altLang="zh-CN" sz="2400" b="1" i="1" dirty="0">
                <a:cs typeface="+mn-ea"/>
                <a:sym typeface="+mn-lt"/>
              </a:rPr>
              <a:t>v</a:t>
            </a:r>
            <a:r>
              <a:rPr lang="en-US" altLang="zh-CN" sz="2400" b="1" baseline="-25000" dirty="0">
                <a:cs typeface="+mn-ea"/>
                <a:sym typeface="+mn-lt"/>
              </a:rPr>
              <a:t>2</a:t>
            </a:r>
            <a:r>
              <a:rPr lang="zh-CN" altLang="en-US" sz="2400" b="1" dirty="0">
                <a:cs typeface="+mn-ea"/>
                <a:sym typeface="+mn-lt"/>
              </a:rPr>
              <a:t>是相互作用前同一时刻的速度，</a:t>
            </a:r>
            <a:r>
              <a:rPr lang="en-US" altLang="zh-CN" sz="2400" b="1" i="1" dirty="0">
                <a:cs typeface="+mn-ea"/>
                <a:sym typeface="+mn-lt"/>
              </a:rPr>
              <a:t>v</a:t>
            </a:r>
            <a:r>
              <a:rPr lang="en-US" altLang="zh-CN" sz="2400" b="1" baseline="-25000" dirty="0">
                <a:cs typeface="+mn-ea"/>
                <a:sym typeface="+mn-lt"/>
              </a:rPr>
              <a:t>1</a:t>
            </a:r>
            <a:r>
              <a:rPr lang="en-US" altLang="zh-CN" sz="2400" b="1" dirty="0">
                <a:cs typeface="+mn-ea"/>
                <a:sym typeface="+mn-lt"/>
              </a:rPr>
              <a:t>′ </a:t>
            </a:r>
            <a:r>
              <a:rPr lang="zh-CN" altLang="en-US" sz="2400" b="1" dirty="0">
                <a:cs typeface="+mn-ea"/>
                <a:sym typeface="+mn-lt"/>
              </a:rPr>
              <a:t>、</a:t>
            </a:r>
            <a:r>
              <a:rPr lang="en-US" altLang="zh-CN" sz="2400" b="1" i="1" dirty="0">
                <a:cs typeface="+mn-ea"/>
                <a:sym typeface="+mn-lt"/>
              </a:rPr>
              <a:t>v</a:t>
            </a:r>
            <a:r>
              <a:rPr lang="en-US" altLang="zh-CN" sz="2400" b="1" baseline="-25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′</a:t>
            </a:r>
            <a:r>
              <a:rPr lang="zh-CN" altLang="en-US" sz="2400" b="1" dirty="0">
                <a:cs typeface="+mn-ea"/>
                <a:sym typeface="+mn-lt"/>
              </a:rPr>
              <a:t>是相互作用后同一时刻的速度。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5C46FCA-DC6B-4A9D-BEDC-B82F5F7A9FCF}"/>
              </a:ext>
            </a:extLst>
          </p:cNvPr>
          <p:cNvSpPr txBox="1"/>
          <p:nvPr/>
        </p:nvSpPr>
        <p:spPr>
          <a:xfrm>
            <a:off x="878114" y="369102"/>
            <a:ext cx="58833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二、动量守恒定律的理解及应用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8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/>
          <p:nvPr/>
        </p:nvSpPr>
        <p:spPr>
          <a:xfrm>
            <a:off x="658813" y="1052513"/>
            <a:ext cx="10860087" cy="1863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ts val="4800"/>
              </a:lnSpc>
            </a:pPr>
            <a:r>
              <a:rPr lang="en-US" altLang="zh-CN" sz="2400" kern="0" dirty="0">
                <a:cs typeface="+mn-ea"/>
                <a:sym typeface="+mn-lt"/>
              </a:rPr>
              <a:t>4.</a:t>
            </a:r>
            <a:r>
              <a:rPr lang="zh-CN" altLang="en-US" sz="2400" kern="0" dirty="0">
                <a:cs typeface="+mn-ea"/>
                <a:sym typeface="+mn-lt"/>
              </a:rPr>
              <a:t>相对性：动量大小与参考系的选取有关，各物体的速度必须是相对同一参考系的速度。一般以地面为参考系。如果题目中告诉的速度是物体间的相对速度，则要把它变换成对地的速度。</a:t>
            </a:r>
          </a:p>
        </p:txBody>
      </p:sp>
      <p:sp>
        <p:nvSpPr>
          <p:cNvPr id="159747" name="Rectangle 3"/>
          <p:cNvSpPr/>
          <p:nvPr/>
        </p:nvSpPr>
        <p:spPr>
          <a:xfrm>
            <a:off x="790894" y="3149370"/>
            <a:ext cx="10728006" cy="126162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ts val="4800"/>
              </a:lnSpc>
            </a:pPr>
            <a:r>
              <a:rPr lang="en-US" altLang="zh-CN" sz="2400" kern="0" dirty="0">
                <a:cs typeface="+mn-ea"/>
                <a:sym typeface="+mn-lt"/>
              </a:rPr>
              <a:t>5.</a:t>
            </a:r>
            <a:r>
              <a:rPr lang="zh-CN" altLang="en-US" sz="2400" kern="0" dirty="0">
                <a:cs typeface="+mn-ea"/>
                <a:sym typeface="+mn-lt"/>
              </a:rPr>
              <a:t>广泛性</a:t>
            </a:r>
            <a:r>
              <a:rPr lang="en-US" altLang="zh-CN" sz="2400" kern="0" dirty="0">
                <a:cs typeface="+mn-ea"/>
                <a:sym typeface="+mn-lt"/>
              </a:rPr>
              <a:t>:</a:t>
            </a:r>
            <a:r>
              <a:rPr lang="zh-CN" altLang="en-US" sz="2400" kern="0" dirty="0">
                <a:cs typeface="+mn-ea"/>
                <a:sym typeface="+mn-lt"/>
              </a:rPr>
              <a:t>不仅适用于宏观世界，也适用于微观世界；不仅能解决低速运动问题，而且能解决高速运动问题。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790895" y="4644073"/>
            <a:ext cx="10954616" cy="12616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170" fontAlgn="base">
              <a:lnSpc>
                <a:spcPts val="4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dirty="0">
                <a:cs typeface="+mn-ea"/>
                <a:sym typeface="+mn-lt"/>
              </a:rPr>
              <a:t>6.</a:t>
            </a:r>
            <a:r>
              <a:rPr lang="zh-CN" altLang="en-US" sz="2400" dirty="0">
                <a:cs typeface="+mn-ea"/>
                <a:sym typeface="+mn-lt"/>
              </a:rPr>
              <a:t>动量为状态量，对应的速度应为瞬时速度，动量守恒定律中的“总动量保持不变”指系统在整个过程中任意两个时刻的总动量相等。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F0FAC1A-2BA6-4881-9C1E-DF1FAF18A51C}"/>
              </a:ext>
            </a:extLst>
          </p:cNvPr>
          <p:cNvSpPr txBox="1"/>
          <p:nvPr/>
        </p:nvSpPr>
        <p:spPr>
          <a:xfrm>
            <a:off x="878114" y="369102"/>
            <a:ext cx="58833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二、动量守恒定律的理解及应用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/>
          <p:cNvSpPr txBox="1"/>
          <p:nvPr/>
        </p:nvSpPr>
        <p:spPr>
          <a:xfrm>
            <a:off x="658813" y="1290209"/>
            <a:ext cx="11076940" cy="427758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200000"/>
              </a:lnSpc>
            </a:pPr>
            <a:r>
              <a:rPr lang="zh-CN" altLang="en-US" sz="2800" b="1" kern="0" dirty="0">
                <a:cs typeface="+mn-ea"/>
                <a:sym typeface="+mn-lt"/>
              </a:rPr>
              <a:t>【典例</a:t>
            </a:r>
            <a:r>
              <a:rPr lang="en-US" altLang="en-US" sz="2800" b="1" kern="0" dirty="0">
                <a:cs typeface="+mn-ea"/>
                <a:sym typeface="+mn-lt"/>
              </a:rPr>
              <a:t>1</a:t>
            </a:r>
            <a:r>
              <a:rPr lang="zh-CN" altLang="en-US" sz="2800" b="1" kern="0" dirty="0">
                <a:cs typeface="+mn-ea"/>
                <a:sym typeface="+mn-lt"/>
              </a:rPr>
              <a:t>】</a:t>
            </a:r>
            <a:r>
              <a:rPr lang="en-US" altLang="en-US" sz="2800" b="1" kern="0" dirty="0">
                <a:cs typeface="+mn-ea"/>
                <a:sym typeface="+mn-lt"/>
              </a:rPr>
              <a:t>.</a:t>
            </a:r>
            <a:r>
              <a:rPr lang="zh-CN" altLang="en-US" sz="2800" b="1" kern="0" dirty="0">
                <a:cs typeface="+mn-ea"/>
                <a:sym typeface="+mn-lt"/>
              </a:rPr>
              <a:t>关于动量守恒的条件，下列说法中正确的是</a:t>
            </a:r>
            <a:r>
              <a:rPr lang="en-US" altLang="zh-CN" sz="2800" b="1" kern="0" dirty="0">
                <a:cs typeface="+mn-ea"/>
                <a:sym typeface="+mn-lt"/>
              </a:rPr>
              <a:t>(          )</a:t>
            </a:r>
          </a:p>
          <a:p>
            <a:pPr defTabSz="1219170">
              <a:lnSpc>
                <a:spcPct val="200000"/>
              </a:lnSpc>
            </a:pPr>
            <a:r>
              <a:rPr lang="en-US" altLang="zh-CN" sz="2800" b="1" kern="0" dirty="0">
                <a:cs typeface="+mn-ea"/>
                <a:sym typeface="+mn-lt"/>
              </a:rPr>
              <a:t>A</a:t>
            </a:r>
            <a:r>
              <a:rPr lang="zh-CN" altLang="en-US" sz="2800" b="1" kern="0" dirty="0">
                <a:cs typeface="+mn-ea"/>
                <a:sym typeface="+mn-lt"/>
              </a:rPr>
              <a:t>．只要系统内存在摩擦力，动量不可能守恒</a:t>
            </a:r>
          </a:p>
          <a:p>
            <a:pPr defTabSz="1219170">
              <a:lnSpc>
                <a:spcPct val="200000"/>
              </a:lnSpc>
            </a:pPr>
            <a:r>
              <a:rPr lang="en-US" altLang="zh-CN" sz="2800" b="1" kern="0" dirty="0">
                <a:cs typeface="+mn-ea"/>
                <a:sym typeface="+mn-lt"/>
              </a:rPr>
              <a:t>B</a:t>
            </a:r>
            <a:r>
              <a:rPr lang="zh-CN" altLang="en-US" sz="2800" b="1" kern="0" dirty="0">
                <a:cs typeface="+mn-ea"/>
                <a:sym typeface="+mn-lt"/>
              </a:rPr>
              <a:t>．只要系统内某个物体做加速运动，动量就不守恒</a:t>
            </a:r>
          </a:p>
          <a:p>
            <a:pPr defTabSz="1219170">
              <a:lnSpc>
                <a:spcPct val="200000"/>
              </a:lnSpc>
            </a:pPr>
            <a:r>
              <a:rPr lang="en-US" altLang="zh-CN" sz="2800" b="1" kern="0" dirty="0">
                <a:cs typeface="+mn-ea"/>
                <a:sym typeface="+mn-lt"/>
              </a:rPr>
              <a:t>C</a:t>
            </a:r>
            <a:r>
              <a:rPr lang="zh-CN" altLang="en-US" sz="2800" b="1" kern="0" dirty="0">
                <a:cs typeface="+mn-ea"/>
                <a:sym typeface="+mn-lt"/>
              </a:rPr>
              <a:t>．只要系统所受合外力恒定，动量守恒</a:t>
            </a:r>
          </a:p>
          <a:p>
            <a:pPr defTabSz="1219170">
              <a:lnSpc>
                <a:spcPct val="200000"/>
              </a:lnSpc>
            </a:pPr>
            <a:r>
              <a:rPr lang="en-US" altLang="zh-CN" sz="2800" b="1" kern="0" dirty="0">
                <a:cs typeface="+mn-ea"/>
                <a:sym typeface="+mn-lt"/>
              </a:rPr>
              <a:t>D</a:t>
            </a:r>
            <a:r>
              <a:rPr lang="zh-CN" altLang="en-US" sz="2800" b="1" kern="0" dirty="0">
                <a:cs typeface="+mn-ea"/>
                <a:sym typeface="+mn-lt"/>
              </a:rPr>
              <a:t>．只要系统所受外力的合力为零，动量守恒</a:t>
            </a:r>
          </a:p>
        </p:txBody>
      </p:sp>
      <p:sp>
        <p:nvSpPr>
          <p:cNvPr id="3" name="矩形 2"/>
          <p:cNvSpPr/>
          <p:nvPr/>
        </p:nvSpPr>
        <p:spPr>
          <a:xfrm>
            <a:off x="9795088" y="1554480"/>
            <a:ext cx="695113" cy="5836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/>
            <a:r>
              <a:rPr lang="en-US" altLang="zh-CN" sz="3193" b="1" i="1" kern="0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  <a:r>
              <a:rPr lang="en-US" altLang="zh-CN" sz="3193" b="1" kern="0" dirty="0">
                <a:solidFill>
                  <a:srgbClr val="FF0000"/>
                </a:solidFill>
                <a:cs typeface="+mn-ea"/>
                <a:sym typeface="+mn-lt"/>
              </a:rPr>
              <a:t>  </a:t>
            </a:r>
            <a:endParaRPr lang="zh-CN" altLang="zh-CN" sz="3193" b="1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2A374DF1-3AB5-4736-A0A3-1649420A76A3}"/>
              </a:ext>
            </a:extLst>
          </p:cNvPr>
          <p:cNvSpPr txBox="1"/>
          <p:nvPr/>
        </p:nvSpPr>
        <p:spPr>
          <a:xfrm>
            <a:off x="878114" y="3691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典型例题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/>
          <p:nvPr/>
        </p:nvSpPr>
        <p:spPr>
          <a:xfrm>
            <a:off x="1535290" y="-47927"/>
            <a:ext cx="184731" cy="11278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defTabSz="1219170"/>
            <a:endParaRPr lang="zh-CN" altLang="en-US" sz="133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3554" name="Rectangle 5"/>
          <p:cNvSpPr/>
          <p:nvPr/>
        </p:nvSpPr>
        <p:spPr>
          <a:xfrm>
            <a:off x="1535290" y="-47927"/>
            <a:ext cx="184731" cy="11278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defTabSz="1219170"/>
            <a:endParaRPr lang="zh-CN" altLang="en-US" sz="133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3556" name="Text Box 4"/>
          <p:cNvSpPr txBox="1"/>
          <p:nvPr/>
        </p:nvSpPr>
        <p:spPr>
          <a:xfrm>
            <a:off x="660401" y="990600"/>
            <a:ext cx="10858500" cy="515698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200000"/>
              </a:lnSpc>
            </a:pPr>
            <a:r>
              <a:rPr lang="zh-CN" altLang="en-US" sz="2400" b="1" kern="0" dirty="0">
                <a:cs typeface="+mn-ea"/>
                <a:sym typeface="+mn-lt"/>
              </a:rPr>
              <a:t>课堂练习（多选）如图所示，</a:t>
            </a:r>
            <a:r>
              <a:rPr lang="en-US" altLang="zh-CN" sz="2400" b="1" i="1" kern="0" dirty="0">
                <a:cs typeface="+mn-ea"/>
                <a:sym typeface="+mn-lt"/>
              </a:rPr>
              <a:t>A</a:t>
            </a:r>
            <a:r>
              <a:rPr lang="zh-CN" altLang="en-US" sz="2400" b="1" i="1" kern="0" dirty="0">
                <a:cs typeface="+mn-ea"/>
                <a:sym typeface="+mn-lt"/>
              </a:rPr>
              <a:t>、</a:t>
            </a:r>
            <a:r>
              <a:rPr lang="en-US" altLang="zh-CN" sz="2400" b="1" i="1" kern="0" dirty="0">
                <a:cs typeface="+mn-ea"/>
                <a:sym typeface="+mn-lt"/>
              </a:rPr>
              <a:t>B</a:t>
            </a:r>
            <a:r>
              <a:rPr lang="zh-CN" altLang="en-US" sz="2400" b="1" kern="0" dirty="0">
                <a:cs typeface="+mn-ea"/>
                <a:sym typeface="+mn-lt"/>
              </a:rPr>
              <a:t>两物体的质量比</a:t>
            </a:r>
            <a:r>
              <a:rPr lang="en-US" altLang="zh-CN" sz="2400" b="1" i="1" kern="0" dirty="0" err="1">
                <a:cs typeface="+mn-ea"/>
                <a:sym typeface="+mn-lt"/>
              </a:rPr>
              <a:t>m</a:t>
            </a:r>
            <a:r>
              <a:rPr lang="en-US" altLang="zh-CN" sz="2400" b="1" i="1" kern="0" baseline="-25000" dirty="0" err="1">
                <a:cs typeface="+mn-ea"/>
                <a:sym typeface="+mn-lt"/>
              </a:rPr>
              <a:t>A</a:t>
            </a:r>
            <a:r>
              <a:rPr lang="en-US" altLang="zh-CN" sz="2400" b="1" kern="0" dirty="0" err="1">
                <a:cs typeface="+mn-ea"/>
                <a:sym typeface="+mn-lt"/>
              </a:rPr>
              <a:t>∶</a:t>
            </a:r>
            <a:r>
              <a:rPr lang="en-US" altLang="zh-CN" sz="2400" b="1" i="1" kern="0" dirty="0" err="1">
                <a:cs typeface="+mn-ea"/>
                <a:sym typeface="+mn-lt"/>
              </a:rPr>
              <a:t>m</a:t>
            </a:r>
            <a:r>
              <a:rPr lang="en-US" altLang="zh-CN" sz="2400" b="1" i="1" kern="0" baseline="-25000" dirty="0" err="1">
                <a:cs typeface="+mn-ea"/>
                <a:sym typeface="+mn-lt"/>
              </a:rPr>
              <a:t>B</a:t>
            </a:r>
            <a:r>
              <a:rPr lang="en-US" altLang="zh-CN" sz="2400" b="1" kern="0" dirty="0">
                <a:cs typeface="+mn-ea"/>
                <a:sym typeface="+mn-lt"/>
              </a:rPr>
              <a:t>=3∶2</a:t>
            </a:r>
            <a:r>
              <a:rPr lang="zh-CN" altLang="en-US" sz="2400" b="1" kern="0" dirty="0">
                <a:cs typeface="+mn-ea"/>
                <a:sym typeface="+mn-lt"/>
              </a:rPr>
              <a:t>，它们原来静止在平板车</a:t>
            </a:r>
            <a:r>
              <a:rPr lang="en-US" altLang="zh-CN" sz="2400" b="1" i="1" kern="0" dirty="0">
                <a:cs typeface="+mn-ea"/>
                <a:sym typeface="+mn-lt"/>
              </a:rPr>
              <a:t>C</a:t>
            </a:r>
            <a:r>
              <a:rPr lang="zh-CN" altLang="en-US" sz="2400" b="1" kern="0" dirty="0">
                <a:cs typeface="+mn-ea"/>
                <a:sym typeface="+mn-lt"/>
              </a:rPr>
              <a:t>上，</a:t>
            </a:r>
            <a:r>
              <a:rPr lang="en-US" altLang="zh-CN" sz="2400" b="1" i="1" kern="0" dirty="0">
                <a:cs typeface="+mn-ea"/>
                <a:sym typeface="+mn-lt"/>
              </a:rPr>
              <a:t>A</a:t>
            </a:r>
            <a:r>
              <a:rPr lang="zh-CN" altLang="en-US" sz="2400" b="1" i="1" kern="0" dirty="0">
                <a:cs typeface="+mn-ea"/>
                <a:sym typeface="+mn-lt"/>
              </a:rPr>
              <a:t>、</a:t>
            </a:r>
            <a:r>
              <a:rPr lang="en-US" altLang="zh-CN" sz="2400" b="1" i="1" kern="0" dirty="0">
                <a:cs typeface="+mn-ea"/>
                <a:sym typeface="+mn-lt"/>
              </a:rPr>
              <a:t>B</a:t>
            </a:r>
            <a:r>
              <a:rPr lang="zh-CN" altLang="en-US" sz="2400" b="1" kern="0" dirty="0">
                <a:cs typeface="+mn-ea"/>
                <a:sym typeface="+mn-lt"/>
              </a:rPr>
              <a:t>间有一根被压缩了的弹簧，</a:t>
            </a:r>
            <a:r>
              <a:rPr lang="en-US" altLang="zh-CN" sz="2400" b="1" i="1" kern="0" dirty="0">
                <a:cs typeface="+mn-ea"/>
                <a:sym typeface="+mn-lt"/>
              </a:rPr>
              <a:t>A</a:t>
            </a:r>
            <a:r>
              <a:rPr lang="zh-CN" altLang="en-US" sz="2400" b="1" i="1" kern="0" dirty="0">
                <a:cs typeface="+mn-ea"/>
                <a:sym typeface="+mn-lt"/>
              </a:rPr>
              <a:t>、</a:t>
            </a:r>
            <a:r>
              <a:rPr lang="en-US" altLang="zh-CN" sz="2400" b="1" i="1" kern="0" dirty="0">
                <a:cs typeface="+mn-ea"/>
                <a:sym typeface="+mn-lt"/>
              </a:rPr>
              <a:t>B</a:t>
            </a:r>
            <a:r>
              <a:rPr lang="zh-CN" altLang="en-US" sz="2400" b="1" kern="0" dirty="0">
                <a:cs typeface="+mn-ea"/>
                <a:sym typeface="+mn-lt"/>
              </a:rPr>
              <a:t>与平板车上表面间动摩擦因数相同，地面光滑</a:t>
            </a:r>
            <a:r>
              <a:rPr lang="en-US" altLang="zh-CN" sz="2400" b="1" kern="0" dirty="0">
                <a:cs typeface="+mn-ea"/>
                <a:sym typeface="+mn-lt"/>
              </a:rPr>
              <a:t>.</a:t>
            </a:r>
            <a:r>
              <a:rPr lang="zh-CN" altLang="en-US" sz="2400" b="1" kern="0" dirty="0">
                <a:cs typeface="+mn-ea"/>
                <a:sym typeface="+mn-lt"/>
              </a:rPr>
              <a:t>当弹簧突然释放后，则有（            ）</a:t>
            </a:r>
          </a:p>
          <a:p>
            <a:pPr defTabSz="1219170">
              <a:lnSpc>
                <a:spcPct val="200000"/>
              </a:lnSpc>
            </a:pPr>
            <a:r>
              <a:rPr lang="en-US" altLang="zh-CN" sz="2400" b="1" kern="0" dirty="0">
                <a:cs typeface="+mn-ea"/>
                <a:sym typeface="+mn-lt"/>
              </a:rPr>
              <a:t>A.</a:t>
            </a:r>
            <a:r>
              <a:rPr lang="en-US" altLang="zh-CN" sz="2400" b="1" i="1" kern="0" dirty="0">
                <a:cs typeface="+mn-ea"/>
                <a:sym typeface="+mn-lt"/>
              </a:rPr>
              <a:t>A</a:t>
            </a:r>
            <a:r>
              <a:rPr lang="zh-CN" altLang="en-US" sz="2400" b="1" i="1" kern="0" dirty="0">
                <a:cs typeface="+mn-ea"/>
                <a:sym typeface="+mn-lt"/>
              </a:rPr>
              <a:t>、</a:t>
            </a:r>
            <a:r>
              <a:rPr lang="en-US" altLang="zh-CN" sz="2400" b="1" i="1" kern="0" dirty="0">
                <a:cs typeface="+mn-ea"/>
                <a:sym typeface="+mn-lt"/>
              </a:rPr>
              <a:t>B</a:t>
            </a:r>
            <a:r>
              <a:rPr lang="zh-CN" altLang="en-US" sz="2400" b="1" kern="0" dirty="0">
                <a:cs typeface="+mn-ea"/>
                <a:sym typeface="+mn-lt"/>
              </a:rPr>
              <a:t>系统动量守恒</a:t>
            </a:r>
          </a:p>
          <a:p>
            <a:pPr defTabSz="1219170">
              <a:lnSpc>
                <a:spcPct val="200000"/>
              </a:lnSpc>
            </a:pPr>
            <a:r>
              <a:rPr lang="en-US" altLang="zh-CN" sz="2400" b="1" kern="0" dirty="0">
                <a:cs typeface="+mn-ea"/>
                <a:sym typeface="+mn-lt"/>
              </a:rPr>
              <a:t>B.</a:t>
            </a:r>
            <a:r>
              <a:rPr lang="en-US" altLang="zh-CN" sz="2400" b="1" i="1" kern="0" dirty="0">
                <a:cs typeface="+mn-ea"/>
                <a:sym typeface="+mn-lt"/>
              </a:rPr>
              <a:t>A</a:t>
            </a:r>
            <a:r>
              <a:rPr lang="zh-CN" altLang="en-US" sz="2400" b="1" i="1" kern="0" dirty="0">
                <a:cs typeface="+mn-ea"/>
                <a:sym typeface="+mn-lt"/>
              </a:rPr>
              <a:t>、</a:t>
            </a:r>
            <a:r>
              <a:rPr lang="en-US" altLang="zh-CN" sz="2400" b="1" i="1" kern="0" dirty="0">
                <a:cs typeface="+mn-ea"/>
                <a:sym typeface="+mn-lt"/>
              </a:rPr>
              <a:t>B</a:t>
            </a:r>
            <a:r>
              <a:rPr lang="zh-CN" altLang="en-US" sz="2400" b="1" i="1" kern="0" dirty="0">
                <a:cs typeface="+mn-ea"/>
                <a:sym typeface="+mn-lt"/>
              </a:rPr>
              <a:t>、</a:t>
            </a:r>
            <a:r>
              <a:rPr lang="en-US" altLang="zh-CN" sz="2400" b="1" i="1" kern="0" dirty="0">
                <a:cs typeface="+mn-ea"/>
                <a:sym typeface="+mn-lt"/>
              </a:rPr>
              <a:t>C</a:t>
            </a:r>
            <a:r>
              <a:rPr lang="zh-CN" altLang="en-US" sz="2400" b="1" kern="0" dirty="0">
                <a:cs typeface="+mn-ea"/>
                <a:sym typeface="+mn-lt"/>
              </a:rPr>
              <a:t>系统动量守恒</a:t>
            </a:r>
          </a:p>
          <a:p>
            <a:pPr defTabSz="1219170">
              <a:lnSpc>
                <a:spcPct val="200000"/>
              </a:lnSpc>
            </a:pPr>
            <a:r>
              <a:rPr lang="en-US" altLang="zh-CN" sz="2400" b="1" kern="0" dirty="0">
                <a:cs typeface="+mn-ea"/>
                <a:sym typeface="+mn-lt"/>
              </a:rPr>
              <a:t>C.</a:t>
            </a:r>
            <a:r>
              <a:rPr lang="zh-CN" altLang="en-US" sz="2400" b="1" kern="0" dirty="0">
                <a:cs typeface="+mn-ea"/>
                <a:sym typeface="+mn-lt"/>
              </a:rPr>
              <a:t>小车向左运动</a:t>
            </a:r>
            <a:endParaRPr lang="en-US" altLang="zh-CN" sz="2400" b="1" kern="0" dirty="0">
              <a:cs typeface="+mn-ea"/>
              <a:sym typeface="+mn-lt"/>
            </a:endParaRPr>
          </a:p>
          <a:p>
            <a:pPr defTabSz="1219170">
              <a:lnSpc>
                <a:spcPct val="200000"/>
              </a:lnSpc>
            </a:pPr>
            <a:r>
              <a:rPr lang="en-US" altLang="zh-CN" sz="2400" b="1" kern="0" dirty="0">
                <a:cs typeface="+mn-ea"/>
                <a:sym typeface="+mn-lt"/>
              </a:rPr>
              <a:t>D.</a:t>
            </a:r>
            <a:r>
              <a:rPr lang="zh-CN" altLang="en-US" sz="2400" b="1" kern="0" dirty="0">
                <a:cs typeface="+mn-ea"/>
                <a:sym typeface="+mn-lt"/>
              </a:rPr>
              <a:t>小车向右运动</a:t>
            </a:r>
          </a:p>
        </p:txBody>
      </p:sp>
      <p:sp>
        <p:nvSpPr>
          <p:cNvPr id="24" name="矩形 23"/>
          <p:cNvSpPr/>
          <p:nvPr/>
        </p:nvSpPr>
        <p:spPr>
          <a:xfrm>
            <a:off x="8450581" y="2616623"/>
            <a:ext cx="1106593" cy="5836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/>
            <a:r>
              <a:rPr lang="en-US" altLang="zh-CN" sz="3193" b="1" i="1" kern="0" dirty="0">
                <a:solidFill>
                  <a:srgbClr val="E519E3"/>
                </a:solidFill>
                <a:cs typeface="+mn-ea"/>
                <a:sym typeface="+mn-lt"/>
              </a:rPr>
              <a:t>BC  </a:t>
            </a:r>
          </a:p>
        </p:txBody>
      </p:sp>
      <p:graphicFrame>
        <p:nvGraphicFramePr>
          <p:cNvPr id="23558" name="Object 2"/>
          <p:cNvGraphicFramePr>
            <a:graphicFrameLocks noChangeAspect="1"/>
          </p:cNvGraphicFramePr>
          <p:nvPr/>
        </p:nvGraphicFramePr>
        <p:xfrm>
          <a:off x="6434887" y="4241377"/>
          <a:ext cx="3483876" cy="1409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562100" imgH="742950" progId="MSPhotoEd.3">
                  <p:embed/>
                </p:oleObj>
              </mc:Choice>
              <mc:Fallback>
                <p:oleObj r:id="rId2" imgW="1562100" imgH="742950" progId="MSPhotoEd.3">
                  <p:embed/>
                  <p:pic>
                    <p:nvPicPr>
                      <p:cNvPr id="23558" name="Object 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434887" y="4241377"/>
                        <a:ext cx="3483876" cy="14093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8A3DFCDE-815F-43D5-8EE7-ECEF3A51F796}"/>
              </a:ext>
            </a:extLst>
          </p:cNvPr>
          <p:cNvSpPr txBox="1"/>
          <p:nvPr/>
        </p:nvSpPr>
        <p:spPr>
          <a:xfrm>
            <a:off x="878114" y="3691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典型例题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26"/>
          <p:cNvSpPr/>
          <p:nvPr/>
        </p:nvSpPr>
        <p:spPr>
          <a:xfrm>
            <a:off x="660399" y="1105747"/>
            <a:ext cx="10627361" cy="367966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200000"/>
              </a:lnSpc>
            </a:pPr>
            <a:r>
              <a:rPr lang="zh-CN" altLang="en-US" sz="2400" kern="0" dirty="0">
                <a:cs typeface="+mn-ea"/>
                <a:sym typeface="+mn-lt"/>
              </a:rPr>
              <a:t>【典例</a:t>
            </a:r>
            <a:r>
              <a:rPr lang="en-US" altLang="en-US" sz="2400" kern="0" dirty="0">
                <a:cs typeface="+mn-ea"/>
                <a:sym typeface="+mn-lt"/>
              </a:rPr>
              <a:t>2</a:t>
            </a:r>
            <a:r>
              <a:rPr lang="zh-CN" altLang="en-US" sz="2400" kern="0" dirty="0">
                <a:cs typeface="+mn-ea"/>
                <a:sym typeface="+mn-lt"/>
              </a:rPr>
              <a:t>】</a:t>
            </a:r>
            <a:r>
              <a:rPr lang="en-US" altLang="en-US" sz="2400" kern="0" dirty="0">
                <a:cs typeface="+mn-ea"/>
                <a:sym typeface="+mn-lt"/>
              </a:rPr>
              <a:t>.</a:t>
            </a:r>
            <a:r>
              <a:rPr lang="zh-CN" altLang="en-US" sz="2400" kern="0" dirty="0">
                <a:cs typeface="+mn-ea"/>
                <a:sym typeface="+mn-lt"/>
              </a:rPr>
              <a:t>如图所示，光滑水平面轨道上有三个木块</a:t>
            </a:r>
            <a:r>
              <a:rPr lang="en-US" altLang="zh-CN" sz="2400" i="1" kern="0" dirty="0">
                <a:cs typeface="+mn-ea"/>
                <a:sym typeface="+mn-lt"/>
              </a:rPr>
              <a:t>A</a:t>
            </a:r>
            <a:r>
              <a:rPr lang="zh-CN" altLang="en-US" sz="2400" i="1" kern="0" dirty="0">
                <a:cs typeface="+mn-ea"/>
                <a:sym typeface="+mn-lt"/>
              </a:rPr>
              <a:t>、</a:t>
            </a:r>
            <a:r>
              <a:rPr lang="en-US" altLang="zh-CN" sz="2400" i="1" kern="0" dirty="0">
                <a:cs typeface="+mn-ea"/>
                <a:sym typeface="+mn-lt"/>
              </a:rPr>
              <a:t>B</a:t>
            </a:r>
            <a:r>
              <a:rPr lang="zh-CN" altLang="en-US" sz="2400" i="1" kern="0" dirty="0">
                <a:cs typeface="+mn-ea"/>
                <a:sym typeface="+mn-lt"/>
              </a:rPr>
              <a:t>、</a:t>
            </a:r>
            <a:r>
              <a:rPr lang="en-US" altLang="zh-CN" sz="2400" i="1" kern="0" dirty="0">
                <a:cs typeface="+mn-ea"/>
                <a:sym typeface="+mn-lt"/>
              </a:rPr>
              <a:t>C</a:t>
            </a:r>
            <a:r>
              <a:rPr lang="zh-CN" altLang="en-US" sz="2400" kern="0" dirty="0">
                <a:cs typeface="+mn-ea"/>
                <a:sym typeface="+mn-lt"/>
              </a:rPr>
              <a:t>，质量分别为</a:t>
            </a:r>
            <a:r>
              <a:rPr lang="en-US" altLang="zh-CN" sz="2400" i="1" kern="0" dirty="0">
                <a:cs typeface="+mn-ea"/>
                <a:sym typeface="+mn-lt"/>
              </a:rPr>
              <a:t>m</a:t>
            </a:r>
            <a:r>
              <a:rPr lang="en-US" altLang="zh-CN" sz="2400" kern="0" baseline="-25000" dirty="0">
                <a:cs typeface="+mn-ea"/>
                <a:sym typeface="+mn-lt"/>
              </a:rPr>
              <a:t>A</a:t>
            </a:r>
            <a:r>
              <a:rPr lang="en-US" altLang="zh-CN" sz="2400" kern="0" dirty="0">
                <a:cs typeface="+mn-ea"/>
                <a:sym typeface="+mn-lt"/>
              </a:rPr>
              <a:t>=</a:t>
            </a:r>
            <a:r>
              <a:rPr lang="en-US" altLang="zh-CN" sz="2400" i="1" kern="0" dirty="0" err="1">
                <a:cs typeface="+mn-ea"/>
                <a:sym typeface="+mn-lt"/>
              </a:rPr>
              <a:t>m</a:t>
            </a:r>
            <a:r>
              <a:rPr lang="en-US" altLang="zh-CN" sz="2400" kern="0" baseline="-25000" dirty="0" err="1">
                <a:cs typeface="+mn-ea"/>
                <a:sym typeface="+mn-lt"/>
              </a:rPr>
              <a:t>C</a:t>
            </a:r>
            <a:r>
              <a:rPr lang="en-US" altLang="zh-CN" sz="2400" kern="0" dirty="0">
                <a:cs typeface="+mn-ea"/>
                <a:sym typeface="+mn-lt"/>
              </a:rPr>
              <a:t>=2</a:t>
            </a:r>
            <a:r>
              <a:rPr lang="en-US" altLang="zh-CN" sz="2400" i="1" kern="0" dirty="0">
                <a:cs typeface="+mn-ea"/>
                <a:sym typeface="+mn-lt"/>
              </a:rPr>
              <a:t>m</a:t>
            </a:r>
            <a:r>
              <a:rPr lang="en-US" altLang="zh-CN" sz="2400" kern="0" dirty="0">
                <a:cs typeface="+mn-ea"/>
                <a:sym typeface="+mn-lt"/>
              </a:rPr>
              <a:t>,</a:t>
            </a:r>
            <a:r>
              <a:rPr lang="en-US" altLang="zh-CN" sz="2400" i="1" kern="0" dirty="0">
                <a:cs typeface="+mn-ea"/>
                <a:sym typeface="+mn-lt"/>
              </a:rPr>
              <a:t>m</a:t>
            </a:r>
            <a:r>
              <a:rPr lang="en-US" altLang="zh-CN" sz="2400" kern="0" baseline="-25000" dirty="0">
                <a:cs typeface="+mn-ea"/>
                <a:sym typeface="+mn-lt"/>
              </a:rPr>
              <a:t>B</a:t>
            </a:r>
            <a:r>
              <a:rPr lang="en-US" altLang="zh-CN" sz="2400" kern="0" dirty="0">
                <a:cs typeface="+mn-ea"/>
                <a:sym typeface="+mn-lt"/>
              </a:rPr>
              <a:t>=</a:t>
            </a:r>
            <a:r>
              <a:rPr lang="en-US" altLang="zh-CN" sz="2400" i="1" kern="0" dirty="0">
                <a:cs typeface="+mn-ea"/>
                <a:sym typeface="+mn-lt"/>
              </a:rPr>
              <a:t>m</a:t>
            </a:r>
            <a:r>
              <a:rPr lang="zh-CN" altLang="en-US" sz="2400" kern="0" dirty="0">
                <a:cs typeface="+mn-ea"/>
                <a:sym typeface="+mn-lt"/>
              </a:rPr>
              <a:t>，</a:t>
            </a:r>
            <a:r>
              <a:rPr lang="en-US" altLang="zh-CN" sz="2400" i="1" kern="0" dirty="0">
                <a:cs typeface="+mn-ea"/>
                <a:sym typeface="+mn-lt"/>
              </a:rPr>
              <a:t>A</a:t>
            </a:r>
            <a:r>
              <a:rPr lang="zh-CN" altLang="en-US" sz="2400" i="1" kern="0" dirty="0">
                <a:cs typeface="+mn-ea"/>
                <a:sym typeface="+mn-lt"/>
              </a:rPr>
              <a:t>、</a:t>
            </a:r>
            <a:r>
              <a:rPr lang="en-US" altLang="zh-CN" sz="2400" i="1" kern="0" dirty="0">
                <a:cs typeface="+mn-ea"/>
                <a:sym typeface="+mn-lt"/>
              </a:rPr>
              <a:t>B</a:t>
            </a:r>
            <a:r>
              <a:rPr lang="zh-CN" altLang="en-US" sz="2400" kern="0" dirty="0">
                <a:cs typeface="+mn-ea"/>
                <a:sym typeface="+mn-lt"/>
              </a:rPr>
              <a:t>用细绳连接，中间有一压缩的弹簧 </a:t>
            </a:r>
            <a:r>
              <a:rPr lang="en-US" altLang="zh-CN" sz="2400" kern="0" dirty="0">
                <a:cs typeface="+mn-ea"/>
                <a:sym typeface="+mn-lt"/>
              </a:rPr>
              <a:t>(</a:t>
            </a:r>
            <a:r>
              <a:rPr lang="zh-CN" altLang="en-US" sz="2400" kern="0" dirty="0">
                <a:cs typeface="+mn-ea"/>
                <a:sym typeface="+mn-lt"/>
              </a:rPr>
              <a:t>弹簧与滑块不栓接</a:t>
            </a:r>
            <a:r>
              <a:rPr lang="en-US" altLang="zh-CN" sz="2400" kern="0" dirty="0">
                <a:cs typeface="+mn-ea"/>
                <a:sym typeface="+mn-lt"/>
              </a:rPr>
              <a:t>)</a:t>
            </a:r>
            <a:r>
              <a:rPr lang="zh-CN" altLang="en-US" sz="2400" kern="0" dirty="0">
                <a:cs typeface="+mn-ea"/>
                <a:sym typeface="+mn-lt"/>
              </a:rPr>
              <a:t>。开始时</a:t>
            </a:r>
            <a:r>
              <a:rPr lang="en-US" altLang="zh-CN" sz="2400" i="1" kern="0" dirty="0">
                <a:cs typeface="+mn-ea"/>
                <a:sym typeface="+mn-lt"/>
              </a:rPr>
              <a:t>A</a:t>
            </a:r>
            <a:r>
              <a:rPr lang="zh-CN" altLang="en-US" sz="2400" i="1" kern="0" dirty="0">
                <a:cs typeface="+mn-ea"/>
                <a:sym typeface="+mn-lt"/>
              </a:rPr>
              <a:t>、</a:t>
            </a:r>
            <a:r>
              <a:rPr lang="en-US" altLang="zh-CN" sz="2400" i="1" kern="0" dirty="0">
                <a:cs typeface="+mn-ea"/>
                <a:sym typeface="+mn-lt"/>
              </a:rPr>
              <a:t>B</a:t>
            </a:r>
            <a:r>
              <a:rPr lang="zh-CN" altLang="en-US" sz="2400" kern="0" dirty="0">
                <a:cs typeface="+mn-ea"/>
                <a:sym typeface="+mn-lt"/>
              </a:rPr>
              <a:t>以共同速度</a:t>
            </a:r>
            <a:r>
              <a:rPr lang="en-US" altLang="zh-CN" sz="2400" i="1" kern="0" dirty="0">
                <a:cs typeface="+mn-ea"/>
                <a:sym typeface="+mn-lt"/>
              </a:rPr>
              <a:t>v</a:t>
            </a:r>
            <a:r>
              <a:rPr lang="en-US" altLang="zh-CN" sz="2400" kern="0" baseline="-25000" dirty="0">
                <a:cs typeface="+mn-ea"/>
                <a:sym typeface="+mn-lt"/>
              </a:rPr>
              <a:t>0</a:t>
            </a:r>
            <a:r>
              <a:rPr lang="zh-CN" altLang="en-US" sz="2400" kern="0" dirty="0">
                <a:cs typeface="+mn-ea"/>
                <a:sym typeface="+mn-lt"/>
              </a:rPr>
              <a:t>运动，</a:t>
            </a:r>
            <a:r>
              <a:rPr lang="en-US" altLang="zh-CN" sz="2400" i="1" kern="0" dirty="0">
                <a:cs typeface="+mn-ea"/>
                <a:sym typeface="+mn-lt"/>
              </a:rPr>
              <a:t>C</a:t>
            </a:r>
            <a:r>
              <a:rPr lang="zh-CN" altLang="en-US" sz="2400" kern="0" dirty="0">
                <a:cs typeface="+mn-ea"/>
                <a:sym typeface="+mn-lt"/>
              </a:rPr>
              <a:t>静止。某时刻细绳突然断开，</a:t>
            </a:r>
            <a:r>
              <a:rPr lang="en-US" altLang="zh-CN" sz="2400" i="1" kern="0" dirty="0">
                <a:cs typeface="+mn-ea"/>
                <a:sym typeface="+mn-lt"/>
              </a:rPr>
              <a:t>A</a:t>
            </a:r>
            <a:r>
              <a:rPr lang="zh-CN" altLang="en-US" sz="2400" i="1" kern="0" dirty="0">
                <a:cs typeface="+mn-ea"/>
                <a:sym typeface="+mn-lt"/>
              </a:rPr>
              <a:t>、</a:t>
            </a:r>
            <a:r>
              <a:rPr lang="en-US" altLang="zh-CN" sz="2400" i="1" kern="0" dirty="0">
                <a:cs typeface="+mn-ea"/>
                <a:sym typeface="+mn-lt"/>
              </a:rPr>
              <a:t>B</a:t>
            </a:r>
            <a:r>
              <a:rPr lang="zh-CN" altLang="en-US" sz="2400" kern="0" dirty="0">
                <a:cs typeface="+mn-ea"/>
                <a:sym typeface="+mn-lt"/>
              </a:rPr>
              <a:t>被弹开，然后</a:t>
            </a:r>
            <a:r>
              <a:rPr lang="en-US" altLang="zh-CN" sz="2400" i="1" kern="0" dirty="0">
                <a:cs typeface="+mn-ea"/>
                <a:sym typeface="+mn-lt"/>
              </a:rPr>
              <a:t>B</a:t>
            </a:r>
            <a:r>
              <a:rPr lang="zh-CN" altLang="en-US" sz="2400" kern="0" dirty="0">
                <a:cs typeface="+mn-ea"/>
                <a:sym typeface="+mn-lt"/>
              </a:rPr>
              <a:t>又与</a:t>
            </a:r>
            <a:r>
              <a:rPr lang="en-US" altLang="zh-CN" sz="2400" i="1" kern="0" dirty="0">
                <a:cs typeface="+mn-ea"/>
                <a:sym typeface="+mn-lt"/>
              </a:rPr>
              <a:t>C</a:t>
            </a:r>
            <a:r>
              <a:rPr lang="zh-CN" altLang="en-US" sz="2400" kern="0" dirty="0">
                <a:cs typeface="+mn-ea"/>
                <a:sym typeface="+mn-lt"/>
              </a:rPr>
              <a:t>发生碰撞并粘在一起，最终三滑块速度恰好相同。求：</a:t>
            </a:r>
            <a:r>
              <a:rPr lang="en-US" altLang="zh-CN" sz="2400" i="1" kern="0" dirty="0">
                <a:cs typeface="+mn-ea"/>
                <a:sym typeface="+mn-lt"/>
              </a:rPr>
              <a:t>B</a:t>
            </a:r>
            <a:r>
              <a:rPr lang="zh-CN" altLang="en-US" sz="2400" kern="0" dirty="0">
                <a:cs typeface="+mn-ea"/>
                <a:sym typeface="+mn-lt"/>
              </a:rPr>
              <a:t>与</a:t>
            </a:r>
            <a:r>
              <a:rPr lang="en-US" altLang="zh-CN" sz="2400" i="1" kern="0" dirty="0">
                <a:cs typeface="+mn-ea"/>
                <a:sym typeface="+mn-lt"/>
              </a:rPr>
              <a:t>C</a:t>
            </a:r>
            <a:r>
              <a:rPr lang="zh-CN" altLang="en-US" sz="2400" kern="0" dirty="0">
                <a:cs typeface="+mn-ea"/>
                <a:sym typeface="+mn-lt"/>
              </a:rPr>
              <a:t>碰撞前</a:t>
            </a:r>
            <a:r>
              <a:rPr lang="en-US" altLang="zh-CN" sz="2400" i="1" kern="0" dirty="0">
                <a:cs typeface="+mn-ea"/>
                <a:sym typeface="+mn-lt"/>
              </a:rPr>
              <a:t>B</a:t>
            </a:r>
            <a:r>
              <a:rPr lang="zh-CN" altLang="en-US" sz="2400" kern="0" dirty="0">
                <a:cs typeface="+mn-ea"/>
                <a:sym typeface="+mn-lt"/>
              </a:rPr>
              <a:t>的速度。</a:t>
            </a:r>
          </a:p>
        </p:txBody>
      </p:sp>
      <p:pic>
        <p:nvPicPr>
          <p:cNvPr id="19458" name="Picture 28" descr="https://gss0.baidu.com/7LsWdDW5_xN3otqbppnN2DJv/doc/pic/item/4e4a20a4462309f74966c3797a0e0cf3d7cad6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1643" y="4594453"/>
            <a:ext cx="2924872" cy="106099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7AD1499F-A28A-49D3-9626-3098636283AC}"/>
              </a:ext>
            </a:extLst>
          </p:cNvPr>
          <p:cNvSpPr txBox="1"/>
          <p:nvPr/>
        </p:nvSpPr>
        <p:spPr>
          <a:xfrm>
            <a:off x="878114" y="3691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典型例题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7"/>
          <p:cNvSpPr/>
          <p:nvPr/>
        </p:nvSpPr>
        <p:spPr>
          <a:xfrm>
            <a:off x="660400" y="1130300"/>
            <a:ext cx="10858500" cy="3785652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defTabSz="1219170" eaLnBrk="0" fontAlgn="ctr" hangingPunct="0">
              <a:lnSpc>
                <a:spcPct val="200000"/>
              </a:lnSpc>
            </a:pPr>
            <a:r>
              <a:rPr lang="zh-CN" altLang="en-US" sz="2000" kern="0" dirty="0">
                <a:cs typeface="+mn-ea"/>
                <a:sym typeface="+mn-lt"/>
              </a:rPr>
              <a:t>【解析】三滑块</a:t>
            </a:r>
            <a:r>
              <a:rPr lang="zh-CN" altLang="zh-CN" sz="2000" kern="0" dirty="0">
                <a:cs typeface="+mn-ea"/>
                <a:sym typeface="+mn-lt"/>
              </a:rPr>
              <a:t>共同速度为</a:t>
            </a:r>
            <a:r>
              <a:rPr lang="zh-CN" altLang="zh-CN" sz="2000" i="1" kern="0" dirty="0">
                <a:cs typeface="+mn-ea"/>
                <a:sym typeface="+mn-lt"/>
              </a:rPr>
              <a:t>v</a:t>
            </a:r>
            <a:r>
              <a:rPr lang="zh-CN" altLang="zh-CN" sz="2000" kern="0" dirty="0">
                <a:cs typeface="+mn-ea"/>
                <a:sym typeface="+mn-lt"/>
              </a:rPr>
              <a:t>，</a:t>
            </a:r>
            <a:r>
              <a:rPr lang="zh-CN" altLang="en-US" sz="2000" kern="0" dirty="0">
                <a:cs typeface="+mn-ea"/>
                <a:sym typeface="+mn-lt"/>
              </a:rPr>
              <a:t>木块</a:t>
            </a:r>
            <a:r>
              <a:rPr lang="zh-CN" altLang="zh-CN" sz="2000" i="1" kern="0" dirty="0">
                <a:cs typeface="+mn-ea"/>
                <a:sym typeface="+mn-lt"/>
              </a:rPr>
              <a:t>A</a:t>
            </a:r>
            <a:r>
              <a:rPr lang="zh-CN" altLang="zh-CN" sz="2000" kern="0" dirty="0">
                <a:cs typeface="+mn-ea"/>
                <a:sym typeface="+mn-lt"/>
              </a:rPr>
              <a:t>和</a:t>
            </a:r>
            <a:r>
              <a:rPr lang="zh-CN" altLang="zh-CN" sz="2000" i="1" kern="0" dirty="0">
                <a:cs typeface="+mn-ea"/>
                <a:sym typeface="+mn-lt"/>
              </a:rPr>
              <a:t>B</a:t>
            </a:r>
            <a:r>
              <a:rPr lang="zh-CN" altLang="zh-CN" sz="2000" kern="0" dirty="0">
                <a:cs typeface="+mn-ea"/>
                <a:sym typeface="+mn-lt"/>
              </a:rPr>
              <a:t>分开后，</a:t>
            </a:r>
            <a:r>
              <a:rPr lang="zh-CN" altLang="zh-CN" sz="2000" i="1" kern="0" dirty="0">
                <a:cs typeface="+mn-ea"/>
                <a:sym typeface="+mn-lt"/>
              </a:rPr>
              <a:t>B</a:t>
            </a:r>
            <a:r>
              <a:rPr lang="zh-CN" altLang="zh-CN" sz="2000" kern="0" dirty="0">
                <a:cs typeface="+mn-ea"/>
                <a:sym typeface="+mn-lt"/>
              </a:rPr>
              <a:t>的速度为</a:t>
            </a:r>
            <a:r>
              <a:rPr lang="zh-CN" altLang="zh-CN" sz="2000" i="1" kern="0" dirty="0">
                <a:cs typeface="+mn-ea"/>
                <a:sym typeface="+mn-lt"/>
              </a:rPr>
              <a:t>v</a:t>
            </a:r>
            <a:r>
              <a:rPr lang="zh-CN" altLang="zh-CN" sz="2000" kern="0" baseline="-30000" dirty="0">
                <a:cs typeface="+mn-ea"/>
                <a:sym typeface="+mn-lt"/>
              </a:rPr>
              <a:t>B</a:t>
            </a:r>
            <a:r>
              <a:rPr lang="zh-CN" altLang="zh-CN" sz="2000" kern="0" dirty="0">
                <a:cs typeface="+mn-ea"/>
                <a:sym typeface="+mn-lt"/>
              </a:rPr>
              <a:t>，绳子断裂</a:t>
            </a:r>
            <a:r>
              <a:rPr lang="en-US" altLang="zh-CN" sz="2000" i="1" kern="0" dirty="0">
                <a:cs typeface="+mn-ea"/>
                <a:sym typeface="+mn-lt"/>
              </a:rPr>
              <a:t>A</a:t>
            </a:r>
            <a:r>
              <a:rPr lang="zh-CN" altLang="en-US" sz="2000" i="1" kern="0" dirty="0">
                <a:cs typeface="+mn-ea"/>
                <a:sym typeface="+mn-lt"/>
              </a:rPr>
              <a:t>、</a:t>
            </a:r>
            <a:r>
              <a:rPr lang="en-US" altLang="zh-CN" sz="2000" i="1" kern="0" dirty="0">
                <a:cs typeface="+mn-ea"/>
                <a:sym typeface="+mn-lt"/>
              </a:rPr>
              <a:t>B</a:t>
            </a:r>
            <a:r>
              <a:rPr lang="zh-CN" altLang="en-US" sz="2000" kern="0" dirty="0">
                <a:cs typeface="+mn-ea"/>
                <a:sym typeface="+mn-lt"/>
              </a:rPr>
              <a:t>弹开的</a:t>
            </a:r>
            <a:r>
              <a:rPr lang="zh-CN" altLang="zh-CN" sz="2000" kern="0" dirty="0">
                <a:cs typeface="+mn-ea"/>
                <a:sym typeface="+mn-lt"/>
              </a:rPr>
              <a:t>过程</a:t>
            </a:r>
            <a:r>
              <a:rPr lang="zh-CN" altLang="zh-CN" sz="2000" i="1" kern="0" dirty="0">
                <a:cs typeface="+mn-ea"/>
                <a:sym typeface="+mn-lt"/>
              </a:rPr>
              <a:t>A、B</a:t>
            </a:r>
            <a:r>
              <a:rPr lang="zh-CN" altLang="zh-CN" sz="2000" kern="0" dirty="0">
                <a:cs typeface="+mn-ea"/>
                <a:sym typeface="+mn-lt"/>
              </a:rPr>
              <a:t>系统动量守恒，以向右为正方向，由动量守恒定律得：</a:t>
            </a:r>
            <a:endParaRPr lang="en-US" altLang="zh-CN" sz="2000" i="1" kern="0" dirty="0">
              <a:cs typeface="+mn-ea"/>
              <a:sym typeface="+mn-lt"/>
            </a:endParaRPr>
          </a:p>
          <a:p>
            <a:pPr defTabSz="1219170" eaLnBrk="0" fontAlgn="ctr" hangingPunct="0">
              <a:lnSpc>
                <a:spcPct val="200000"/>
              </a:lnSpc>
            </a:pPr>
            <a:r>
              <a:rPr lang="en-US" altLang="zh-CN" sz="2000" kern="0" dirty="0">
                <a:cs typeface="+mn-ea"/>
                <a:sym typeface="+mn-lt"/>
              </a:rPr>
              <a:t>        </a:t>
            </a:r>
            <a:r>
              <a:rPr lang="zh-CN" altLang="zh-CN" sz="2000" kern="0" dirty="0">
                <a:cs typeface="+mn-ea"/>
                <a:sym typeface="+mn-lt"/>
              </a:rPr>
              <a:t>（</a:t>
            </a:r>
            <a:r>
              <a:rPr lang="zh-CN" altLang="zh-CN" sz="2000" i="1" kern="0" dirty="0">
                <a:cs typeface="+mn-ea"/>
                <a:sym typeface="+mn-lt"/>
              </a:rPr>
              <a:t>m</a:t>
            </a:r>
            <a:r>
              <a:rPr lang="zh-CN" altLang="zh-CN" sz="2000" kern="0" baseline="-30000" dirty="0">
                <a:cs typeface="+mn-ea"/>
                <a:sym typeface="+mn-lt"/>
              </a:rPr>
              <a:t>A</a:t>
            </a:r>
            <a:r>
              <a:rPr lang="zh-CN" altLang="zh-CN" sz="2000" kern="0" dirty="0">
                <a:cs typeface="+mn-ea"/>
                <a:sym typeface="+mn-lt"/>
              </a:rPr>
              <a:t>+</a:t>
            </a:r>
            <a:r>
              <a:rPr lang="zh-CN" altLang="zh-CN" sz="2000" i="1" kern="0" dirty="0">
                <a:cs typeface="+mn-ea"/>
                <a:sym typeface="+mn-lt"/>
              </a:rPr>
              <a:t>m</a:t>
            </a:r>
            <a:r>
              <a:rPr lang="zh-CN" altLang="zh-CN" sz="2000" kern="0" baseline="-30000" dirty="0">
                <a:cs typeface="+mn-ea"/>
                <a:sym typeface="+mn-lt"/>
              </a:rPr>
              <a:t>B</a:t>
            </a:r>
            <a:r>
              <a:rPr lang="zh-CN" altLang="zh-CN" sz="2000" kern="0" dirty="0">
                <a:cs typeface="+mn-ea"/>
                <a:sym typeface="+mn-lt"/>
              </a:rPr>
              <a:t>）</a:t>
            </a:r>
            <a:r>
              <a:rPr lang="zh-CN" altLang="zh-CN" sz="2000" i="1" kern="0" dirty="0">
                <a:cs typeface="+mn-ea"/>
                <a:sym typeface="+mn-lt"/>
              </a:rPr>
              <a:t>v</a:t>
            </a:r>
            <a:r>
              <a:rPr lang="zh-CN" altLang="zh-CN" sz="2000" kern="0" baseline="-30000" dirty="0">
                <a:cs typeface="+mn-ea"/>
                <a:sym typeface="+mn-lt"/>
              </a:rPr>
              <a:t>0</a:t>
            </a:r>
            <a:r>
              <a:rPr lang="zh-CN" altLang="zh-CN" sz="2000" kern="0" dirty="0">
                <a:cs typeface="+mn-ea"/>
                <a:sym typeface="+mn-lt"/>
              </a:rPr>
              <a:t>=</a:t>
            </a:r>
            <a:r>
              <a:rPr lang="zh-CN" altLang="zh-CN" sz="2000" i="1" kern="0" dirty="0">
                <a:cs typeface="+mn-ea"/>
                <a:sym typeface="+mn-lt"/>
              </a:rPr>
              <a:t>m</a:t>
            </a:r>
            <a:r>
              <a:rPr lang="zh-CN" altLang="zh-CN" sz="2000" kern="0" baseline="-30000" dirty="0">
                <a:cs typeface="+mn-ea"/>
                <a:sym typeface="+mn-lt"/>
              </a:rPr>
              <a:t>A</a:t>
            </a:r>
            <a:r>
              <a:rPr lang="zh-CN" altLang="zh-CN" sz="2000" i="1" kern="0" dirty="0">
                <a:cs typeface="+mn-ea"/>
                <a:sym typeface="+mn-lt"/>
              </a:rPr>
              <a:t>v</a:t>
            </a:r>
            <a:r>
              <a:rPr lang="zh-CN" altLang="zh-CN" sz="2000" kern="0" dirty="0">
                <a:cs typeface="+mn-ea"/>
                <a:sym typeface="+mn-lt"/>
              </a:rPr>
              <a:t>+</a:t>
            </a:r>
            <a:r>
              <a:rPr lang="zh-CN" altLang="zh-CN" sz="2000" i="1" kern="0" dirty="0">
                <a:cs typeface="+mn-ea"/>
                <a:sym typeface="+mn-lt"/>
              </a:rPr>
              <a:t>m</a:t>
            </a:r>
            <a:r>
              <a:rPr lang="zh-CN" altLang="zh-CN" sz="2000" kern="0" baseline="-30000" dirty="0">
                <a:cs typeface="+mn-ea"/>
                <a:sym typeface="+mn-lt"/>
              </a:rPr>
              <a:t>B</a:t>
            </a:r>
            <a:r>
              <a:rPr lang="zh-CN" altLang="zh-CN" sz="2000" i="1" kern="0" dirty="0">
                <a:cs typeface="+mn-ea"/>
                <a:sym typeface="+mn-lt"/>
              </a:rPr>
              <a:t>v</a:t>
            </a:r>
            <a:r>
              <a:rPr lang="zh-CN" altLang="zh-CN" sz="2000" kern="0" baseline="-30000" dirty="0">
                <a:cs typeface="+mn-ea"/>
                <a:sym typeface="+mn-lt"/>
              </a:rPr>
              <a:t>B</a:t>
            </a:r>
            <a:r>
              <a:rPr lang="zh-CN" altLang="zh-CN" sz="2000" kern="0" dirty="0">
                <a:cs typeface="+mn-ea"/>
                <a:sym typeface="+mn-lt"/>
              </a:rPr>
              <a:t>，</a:t>
            </a:r>
            <a:endParaRPr lang="en-US" altLang="zh-CN" sz="2000" kern="0" dirty="0">
              <a:cs typeface="+mn-ea"/>
              <a:sym typeface="+mn-lt"/>
            </a:endParaRPr>
          </a:p>
          <a:p>
            <a:pPr defTabSz="1219170" eaLnBrk="0" fontAlgn="ctr" hangingPunct="0">
              <a:lnSpc>
                <a:spcPct val="200000"/>
              </a:lnSpc>
            </a:pPr>
            <a:r>
              <a:rPr lang="en-US" altLang="zh-CN" sz="2000" kern="0" dirty="0">
                <a:cs typeface="+mn-ea"/>
                <a:sym typeface="+mn-lt"/>
              </a:rPr>
              <a:t>B</a:t>
            </a:r>
            <a:r>
              <a:rPr lang="zh-CN" altLang="en-US" sz="2000" kern="0" dirty="0">
                <a:cs typeface="+mn-ea"/>
                <a:sym typeface="+mn-lt"/>
              </a:rPr>
              <a:t>、</a:t>
            </a:r>
            <a:r>
              <a:rPr lang="en-US" altLang="zh-CN" sz="2000" kern="0" dirty="0">
                <a:cs typeface="+mn-ea"/>
                <a:sym typeface="+mn-lt"/>
              </a:rPr>
              <a:t>C</a:t>
            </a:r>
            <a:r>
              <a:rPr lang="zh-CN" altLang="en-US" sz="2000" kern="0" dirty="0">
                <a:cs typeface="+mn-ea"/>
                <a:sym typeface="+mn-lt"/>
              </a:rPr>
              <a:t>碰撞动量守恒</a:t>
            </a:r>
            <a:endParaRPr lang="en-US" altLang="zh-CN" sz="2000" kern="0" dirty="0">
              <a:cs typeface="+mn-ea"/>
              <a:sym typeface="+mn-lt"/>
            </a:endParaRPr>
          </a:p>
          <a:p>
            <a:pPr defTabSz="1219170" eaLnBrk="0" fontAlgn="ctr" hangingPunct="0">
              <a:lnSpc>
                <a:spcPct val="200000"/>
              </a:lnSpc>
            </a:pPr>
            <a:r>
              <a:rPr lang="en-US" altLang="zh-CN" sz="2000" i="1" kern="0" dirty="0">
                <a:cs typeface="+mn-ea"/>
                <a:sym typeface="+mn-lt"/>
              </a:rPr>
              <a:t>            </a:t>
            </a:r>
            <a:r>
              <a:rPr lang="zh-CN" altLang="zh-CN" sz="2000" i="1" kern="0" dirty="0">
                <a:cs typeface="+mn-ea"/>
                <a:sym typeface="+mn-lt"/>
              </a:rPr>
              <a:t>m</a:t>
            </a:r>
            <a:r>
              <a:rPr lang="zh-CN" altLang="zh-CN" sz="2000" kern="0" baseline="-30000" dirty="0">
                <a:cs typeface="+mn-ea"/>
                <a:sym typeface="+mn-lt"/>
              </a:rPr>
              <a:t>B</a:t>
            </a:r>
            <a:r>
              <a:rPr lang="zh-CN" altLang="zh-CN" sz="2000" i="1" kern="0" dirty="0">
                <a:cs typeface="+mn-ea"/>
                <a:sym typeface="+mn-lt"/>
              </a:rPr>
              <a:t>v</a:t>
            </a:r>
            <a:r>
              <a:rPr lang="zh-CN" altLang="zh-CN" sz="2000" kern="0" baseline="-30000" dirty="0">
                <a:cs typeface="+mn-ea"/>
                <a:sym typeface="+mn-lt"/>
              </a:rPr>
              <a:t>B</a:t>
            </a:r>
            <a:r>
              <a:rPr lang="zh-CN" altLang="zh-CN" sz="2000" kern="0" dirty="0">
                <a:cs typeface="+mn-ea"/>
                <a:sym typeface="+mn-lt"/>
              </a:rPr>
              <a:t>=（</a:t>
            </a:r>
            <a:r>
              <a:rPr lang="zh-CN" altLang="zh-CN" sz="2000" i="1" kern="0" dirty="0">
                <a:cs typeface="+mn-ea"/>
                <a:sym typeface="+mn-lt"/>
              </a:rPr>
              <a:t>m</a:t>
            </a:r>
            <a:r>
              <a:rPr lang="en-US" altLang="zh-CN" sz="2000" i="1" kern="0" baseline="-25000" dirty="0">
                <a:cs typeface="+mn-ea"/>
                <a:sym typeface="+mn-lt"/>
              </a:rPr>
              <a:t>C</a:t>
            </a:r>
            <a:r>
              <a:rPr lang="zh-CN" altLang="zh-CN" sz="2000" kern="0" dirty="0">
                <a:cs typeface="+mn-ea"/>
                <a:sym typeface="+mn-lt"/>
              </a:rPr>
              <a:t>+</a:t>
            </a:r>
            <a:r>
              <a:rPr lang="zh-CN" altLang="zh-CN" sz="2000" i="1" kern="0" dirty="0">
                <a:cs typeface="+mn-ea"/>
                <a:sym typeface="+mn-lt"/>
              </a:rPr>
              <a:t>m</a:t>
            </a:r>
            <a:r>
              <a:rPr lang="zh-CN" altLang="zh-CN" sz="2000" kern="0" baseline="-30000" dirty="0">
                <a:cs typeface="+mn-ea"/>
                <a:sym typeface="+mn-lt"/>
              </a:rPr>
              <a:t>B</a:t>
            </a:r>
            <a:r>
              <a:rPr lang="zh-CN" altLang="zh-CN" sz="2000" kern="0" dirty="0">
                <a:cs typeface="+mn-ea"/>
                <a:sym typeface="+mn-lt"/>
              </a:rPr>
              <a:t>）</a:t>
            </a:r>
            <a:r>
              <a:rPr lang="zh-CN" altLang="zh-CN" sz="2000" i="1" kern="0" dirty="0">
                <a:cs typeface="+mn-ea"/>
                <a:sym typeface="+mn-lt"/>
              </a:rPr>
              <a:t>v</a:t>
            </a:r>
            <a:r>
              <a:rPr lang="zh-CN" altLang="zh-CN" sz="2000" kern="0" dirty="0">
                <a:cs typeface="+mn-ea"/>
                <a:sym typeface="+mn-lt"/>
              </a:rPr>
              <a:t>，</a:t>
            </a:r>
          </a:p>
          <a:p>
            <a:pPr defTabSz="1219170" eaLnBrk="0" fontAlgn="ctr" hangingPunct="0">
              <a:lnSpc>
                <a:spcPct val="200000"/>
              </a:lnSpc>
            </a:pPr>
            <a:r>
              <a:rPr lang="zh-CN" altLang="zh-CN" sz="2000" kern="0" dirty="0">
                <a:cs typeface="+mn-ea"/>
                <a:sym typeface="+mn-lt"/>
              </a:rPr>
              <a:t>解得，B和C碰撞前B的速度为：</a:t>
            </a:r>
          </a:p>
        </p:txBody>
      </p:sp>
      <p:graphicFrame>
        <p:nvGraphicFramePr>
          <p:cNvPr id="20483" name="对象 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292321"/>
              </p:ext>
            </p:extLst>
          </p:nvPr>
        </p:nvGraphicFramePr>
        <p:xfrm>
          <a:off x="3037763" y="4950877"/>
          <a:ext cx="1800937" cy="942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71500" imgH="393700" progId="Equation.KSEE3">
                  <p:embed/>
                </p:oleObj>
              </mc:Choice>
              <mc:Fallback>
                <p:oleObj r:id="rId2" imgW="571500" imgH="393700" progId="Equation.KSEE3">
                  <p:embed/>
                  <p:pic>
                    <p:nvPicPr>
                      <p:cNvPr id="20483" name="对象 1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37763" y="4950877"/>
                        <a:ext cx="1800937" cy="94208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对象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639930" y="3321317"/>
          <a:ext cx="912143" cy="2153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914400" imgH="215900" progId="Equation.KSEE3">
                  <p:embed/>
                </p:oleObj>
              </mc:Choice>
              <mc:Fallback>
                <p:oleObj r:id="rId4" imgW="914400" imgH="215900" progId="Equation.KSEE3">
                  <p:embed/>
                  <p:pic>
                    <p:nvPicPr>
                      <p:cNvPr id="20484" name="对象 2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39930" y="3321317"/>
                        <a:ext cx="912143" cy="21536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本框 5">
            <a:extLst>
              <a:ext uri="{FF2B5EF4-FFF2-40B4-BE49-F238E27FC236}">
                <a16:creationId xmlns:a16="http://schemas.microsoft.com/office/drawing/2014/main" id="{DF5458CB-40EB-4B8C-B1A6-6C5758888EDF}"/>
              </a:ext>
            </a:extLst>
          </p:cNvPr>
          <p:cNvSpPr txBox="1"/>
          <p:nvPr/>
        </p:nvSpPr>
        <p:spPr>
          <a:xfrm>
            <a:off x="878114" y="3691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/>
          <p:nvPr/>
        </p:nvSpPr>
        <p:spPr>
          <a:xfrm>
            <a:off x="695961" y="1130300"/>
            <a:ext cx="10997353" cy="515698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200000"/>
              </a:lnSpc>
            </a:pPr>
            <a:r>
              <a:rPr lang="en-US" altLang="zh-CN" sz="2400" kern="0" dirty="0">
                <a:cs typeface="+mn-ea"/>
                <a:sym typeface="+mn-lt"/>
              </a:rPr>
              <a:t>1.</a:t>
            </a:r>
            <a:r>
              <a:rPr lang="zh-CN" altLang="en-US" sz="2400" kern="0" dirty="0">
                <a:cs typeface="+mn-ea"/>
                <a:sym typeface="+mn-lt"/>
              </a:rPr>
              <a:t>分析题意，确定研究对象；</a:t>
            </a:r>
          </a:p>
          <a:p>
            <a:pPr defTabSz="1219170">
              <a:lnSpc>
                <a:spcPct val="200000"/>
              </a:lnSpc>
            </a:pPr>
            <a:r>
              <a:rPr lang="en-US" altLang="zh-CN" sz="2400" kern="0" dirty="0">
                <a:cs typeface="+mn-ea"/>
                <a:sym typeface="+mn-lt"/>
              </a:rPr>
              <a:t>2.</a:t>
            </a:r>
            <a:r>
              <a:rPr lang="zh-CN" altLang="en-US" sz="2400" kern="0" dirty="0">
                <a:cs typeface="+mn-ea"/>
                <a:sym typeface="+mn-lt"/>
              </a:rPr>
              <a:t>分析作为研究对象的系统内各物体的受力情况，分清内力与外力</a:t>
            </a:r>
            <a:r>
              <a:rPr lang="en-US" altLang="zh-CN" sz="2400" kern="0" dirty="0">
                <a:cs typeface="+mn-ea"/>
                <a:sym typeface="+mn-lt"/>
              </a:rPr>
              <a:t>,</a:t>
            </a:r>
            <a:r>
              <a:rPr lang="zh-CN" altLang="en-US" sz="2400" kern="0" dirty="0">
                <a:cs typeface="+mn-ea"/>
                <a:sym typeface="+mn-lt"/>
              </a:rPr>
              <a:t>确定系统动量是否守恒；</a:t>
            </a:r>
          </a:p>
          <a:p>
            <a:pPr defTabSz="1219170">
              <a:lnSpc>
                <a:spcPct val="200000"/>
              </a:lnSpc>
            </a:pPr>
            <a:r>
              <a:rPr lang="en-US" altLang="zh-CN" sz="2400" kern="0" dirty="0">
                <a:cs typeface="+mn-ea"/>
                <a:sym typeface="+mn-lt"/>
              </a:rPr>
              <a:t>3.</a:t>
            </a:r>
            <a:r>
              <a:rPr lang="zh-CN" altLang="en-US" sz="2400" kern="0" dirty="0">
                <a:cs typeface="+mn-ea"/>
                <a:sym typeface="+mn-lt"/>
              </a:rPr>
              <a:t>在确认动量守恒的前提下，确定所研究的相互作用过程的始末状态，规定正方向，确定始、末状态的动量值的表达式；</a:t>
            </a:r>
          </a:p>
          <a:p>
            <a:pPr defTabSz="1219170">
              <a:lnSpc>
                <a:spcPct val="200000"/>
              </a:lnSpc>
            </a:pPr>
            <a:r>
              <a:rPr lang="en-US" altLang="zh-CN" sz="2400" kern="0" dirty="0">
                <a:cs typeface="+mn-ea"/>
                <a:sym typeface="+mn-lt"/>
              </a:rPr>
              <a:t>4.</a:t>
            </a:r>
            <a:r>
              <a:rPr lang="zh-CN" altLang="en-US" sz="2400" kern="0" dirty="0">
                <a:cs typeface="+mn-ea"/>
                <a:sym typeface="+mn-lt"/>
              </a:rPr>
              <a:t>列动量守恒方程；</a:t>
            </a:r>
          </a:p>
          <a:p>
            <a:pPr defTabSz="1219170">
              <a:lnSpc>
                <a:spcPct val="200000"/>
              </a:lnSpc>
            </a:pPr>
            <a:r>
              <a:rPr lang="en-US" altLang="zh-CN" sz="2400" kern="0" dirty="0">
                <a:cs typeface="+mn-ea"/>
                <a:sym typeface="+mn-lt"/>
              </a:rPr>
              <a:t>5.</a:t>
            </a:r>
            <a:r>
              <a:rPr lang="zh-CN" altLang="en-US" sz="2400" kern="0" dirty="0">
                <a:cs typeface="+mn-ea"/>
                <a:sym typeface="+mn-lt"/>
              </a:rPr>
              <a:t>求解，如果求得的是矢量，要注意它的正负，以确定它的方向。</a:t>
            </a:r>
          </a:p>
        </p:txBody>
      </p:sp>
      <p:sp>
        <p:nvSpPr>
          <p:cNvPr id="21506" name="标题 273409"/>
          <p:cNvSpPr txBox="1"/>
          <p:nvPr/>
        </p:nvSpPr>
        <p:spPr>
          <a:xfrm>
            <a:off x="410571" y="756341"/>
            <a:ext cx="8126933" cy="597009"/>
          </a:xfrm>
          <a:prstGeom prst="rect">
            <a:avLst/>
          </a:prstGeom>
          <a:noFill/>
          <a:ln w="9525">
            <a:noFill/>
          </a:ln>
        </p:spPr>
        <p:txBody>
          <a:bodyPr lIns="86279" tIns="43140" rIns="86279" bIns="43140"/>
          <a:lstStyle/>
          <a:p>
            <a:pPr defTabSz="1219170" eaLnBrk="0" hangingPunct="0"/>
            <a:endParaRPr lang="zh-CN" altLang="en-US" sz="2793" b="1" kern="0" dirty="0">
              <a:solidFill>
                <a:srgbClr val="E519E3"/>
              </a:solidFill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60A42D21-A9F9-4971-B9B7-23F05C538F75}"/>
              </a:ext>
            </a:extLst>
          </p:cNvPr>
          <p:cNvSpPr txBox="1"/>
          <p:nvPr/>
        </p:nvSpPr>
        <p:spPr>
          <a:xfrm>
            <a:off x="878114" y="369102"/>
            <a:ext cx="782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三、应用动量守恒定律解题的一般步骤：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charRg st="14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charRg st="56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charRg st="110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charRg st="120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/>
          <p:nvPr/>
        </p:nvSpPr>
        <p:spPr>
          <a:xfrm>
            <a:off x="1535290" y="-47927"/>
            <a:ext cx="184731" cy="11278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defTabSz="1219170"/>
            <a:endParaRPr lang="zh-CN" altLang="en-US" sz="133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5602" name="Rectangle 5"/>
          <p:cNvSpPr/>
          <p:nvPr/>
        </p:nvSpPr>
        <p:spPr>
          <a:xfrm>
            <a:off x="1535290" y="-47927"/>
            <a:ext cx="184731" cy="11278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defTabSz="1219170"/>
            <a:endParaRPr lang="zh-CN" altLang="en-US" sz="133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pic>
        <p:nvPicPr>
          <p:cNvPr id="2560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9486" y="3381492"/>
            <a:ext cx="4883761" cy="115918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548641" y="969433"/>
            <a:ext cx="10971953" cy="186378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219170" eaLnBrk="1" fontAlgn="base" hangingPunct="1">
              <a:lnSpc>
                <a:spcPts val="4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【典例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】．在列车编组站里，一辆质量</a:t>
            </a:r>
            <a:r>
              <a:rPr lang="zh-CN" altLang="zh-CN" sz="2400" i="1" dirty="0">
                <a:latin typeface="+mn-lt"/>
                <a:ea typeface="+mn-ea"/>
                <a:cs typeface="+mn-ea"/>
                <a:sym typeface="+mn-lt"/>
              </a:rPr>
              <a:t>m</a:t>
            </a:r>
            <a:r>
              <a:rPr lang="zh-CN" altLang="zh-CN" sz="2400" baseline="-2500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zh-CN" sz="2400" dirty="0">
                <a:latin typeface="+mn-lt"/>
                <a:ea typeface="+mn-ea"/>
                <a:cs typeface="+mn-ea"/>
                <a:sym typeface="+mn-lt"/>
              </a:rPr>
              <a:t>=1.8×10</a:t>
            </a:r>
            <a:r>
              <a:rPr lang="zh-CN" altLang="zh-CN" sz="2400" baseline="30000" dirty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zh-CN" sz="2400" dirty="0">
                <a:latin typeface="+mn-lt"/>
                <a:ea typeface="+mn-ea"/>
                <a:cs typeface="+mn-ea"/>
                <a:sym typeface="+mn-lt"/>
              </a:rPr>
              <a:t>kg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的货车在平直轨道上以</a:t>
            </a:r>
            <a:r>
              <a:rPr lang="en-US" altLang="zh-CN" sz="2400" i="1" dirty="0">
                <a:latin typeface="+mn-lt"/>
                <a:ea typeface="+mn-ea"/>
                <a:cs typeface="+mn-ea"/>
                <a:sym typeface="+mn-lt"/>
              </a:rPr>
              <a:t>v</a:t>
            </a:r>
            <a:r>
              <a:rPr lang="zh-CN" altLang="zh-CN" sz="2400" baseline="-2500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zh-CN" sz="2400" dirty="0">
                <a:latin typeface="+mn-lt"/>
                <a:ea typeface="+mn-ea"/>
                <a:cs typeface="+mn-ea"/>
                <a:sym typeface="+mn-lt"/>
              </a:rPr>
              <a:t>=2m/s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的速度运动，碰上一辆质量</a:t>
            </a:r>
            <a:r>
              <a:rPr lang="zh-CN" altLang="zh-CN" sz="2400" i="1" dirty="0">
                <a:latin typeface="+mn-lt"/>
                <a:ea typeface="+mn-ea"/>
                <a:cs typeface="+mn-ea"/>
                <a:sym typeface="+mn-lt"/>
              </a:rPr>
              <a:t>m</a:t>
            </a:r>
            <a:r>
              <a:rPr lang="zh-CN" altLang="zh-CN" sz="2400" baseline="-250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zh-CN" sz="2400" dirty="0">
                <a:latin typeface="+mn-lt"/>
                <a:ea typeface="+mn-ea"/>
                <a:cs typeface="+mn-ea"/>
                <a:sym typeface="+mn-lt"/>
              </a:rPr>
              <a:t>=2.2×10</a:t>
            </a:r>
            <a:r>
              <a:rPr lang="zh-CN" altLang="zh-CN" sz="2400" baseline="30000" dirty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zh-CN" sz="2400" dirty="0">
                <a:latin typeface="+mn-lt"/>
                <a:ea typeface="+mn-ea"/>
                <a:cs typeface="+mn-ea"/>
                <a:sym typeface="+mn-lt"/>
              </a:rPr>
              <a:t>kg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的静止货车，它们碰撞后结合在一起继续运动，求货车碰撞后的运动速度。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98420" y="5366436"/>
            <a:ext cx="3794259" cy="5221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/>
            <a:r>
              <a:rPr lang="zh-CN" altLang="en-US" sz="2793" b="1" kern="0" dirty="0">
                <a:cs typeface="+mn-ea"/>
                <a:sym typeface="+mn-lt"/>
              </a:rPr>
              <a:t>【答案】：</a:t>
            </a:r>
            <a:r>
              <a:rPr lang="en-US" altLang="zh-CN" sz="2793" b="1" kern="0" dirty="0">
                <a:cs typeface="+mn-ea"/>
                <a:sym typeface="+mn-lt"/>
              </a:rPr>
              <a:t>0.9 m/s</a:t>
            </a:r>
            <a:endParaRPr lang="zh-CN" altLang="en-US" sz="2793" b="1" kern="0" dirty="0">
              <a:cs typeface="+mn-ea"/>
              <a:sym typeface="+mn-lt"/>
            </a:endParaRPr>
          </a:p>
        </p:txBody>
      </p:sp>
      <p:graphicFrame>
        <p:nvGraphicFramePr>
          <p:cNvPr id="25606" name="Object 2"/>
          <p:cNvGraphicFramePr>
            <a:graphicFrameLocks noChangeAspect="1"/>
          </p:cNvGraphicFramePr>
          <p:nvPr/>
        </p:nvGraphicFramePr>
        <p:xfrm>
          <a:off x="4482332" y="4516921"/>
          <a:ext cx="370557" cy="406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27000" imgH="139700" progId="Equation.DSMT4">
                  <p:embed/>
                </p:oleObj>
              </mc:Choice>
              <mc:Fallback>
                <p:oleObj r:id="rId3" imgW="127000" imgH="139700" progId="Equation.DSMT4">
                  <p:embed/>
                  <p:pic>
                    <p:nvPicPr>
                      <p:cNvPr id="25606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82332" y="4516921"/>
                        <a:ext cx="370557" cy="40698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3"/>
          <p:cNvGraphicFramePr>
            <a:graphicFrameLocks noChangeAspect="1"/>
          </p:cNvGraphicFramePr>
          <p:nvPr/>
        </p:nvGraphicFramePr>
        <p:xfrm>
          <a:off x="7906034" y="4501085"/>
          <a:ext cx="315132" cy="345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27000" imgH="139700" progId="Equation.DSMT4">
                  <p:embed/>
                </p:oleObj>
              </mc:Choice>
              <mc:Fallback>
                <p:oleObj r:id="rId5" imgW="127000" imgH="139700" progId="Equation.DSMT4">
                  <p:embed/>
                  <p:pic>
                    <p:nvPicPr>
                      <p:cNvPr id="25607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906034" y="4501085"/>
                        <a:ext cx="315132" cy="34522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直接连接符 5"/>
          <p:cNvCxnSpPr/>
          <p:nvPr/>
        </p:nvCxnSpPr>
        <p:spPr>
          <a:xfrm>
            <a:off x="4686613" y="439973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4686613" y="439973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4689781" y="4292053"/>
            <a:ext cx="0" cy="175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23B7F039-2BB8-4033-9BA4-A69E9870B425}"/>
              </a:ext>
            </a:extLst>
          </p:cNvPr>
          <p:cNvSpPr txBox="1"/>
          <p:nvPr/>
        </p:nvSpPr>
        <p:spPr>
          <a:xfrm>
            <a:off x="878114" y="3691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典型例题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>
            <a:extLst>
              <a:ext uri="{FF2B5EF4-FFF2-40B4-BE49-F238E27FC236}">
                <a16:creationId xmlns:a16="http://schemas.microsoft.com/office/drawing/2014/main" id="{1E77A3D8-720B-4AD5-9059-9FDDDBEB6D19}"/>
              </a:ext>
            </a:extLst>
          </p:cNvPr>
          <p:cNvSpPr txBox="1"/>
          <p:nvPr/>
        </p:nvSpPr>
        <p:spPr>
          <a:xfrm>
            <a:off x="878114" y="3691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课堂引入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BFBF36B-9849-4DA6-AD32-73F8099CF3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426" y="1470358"/>
            <a:ext cx="4702174" cy="31298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9996AD73-30CC-4E1D-B43F-36414959455E}"/>
              </a:ext>
            </a:extLst>
          </p:cNvPr>
          <p:cNvSpPr txBox="1"/>
          <p:nvPr/>
        </p:nvSpPr>
        <p:spPr>
          <a:xfrm>
            <a:off x="3885744" y="5229225"/>
            <a:ext cx="44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冰壶的滑行距离为什么这么长？</a:t>
            </a:r>
          </a:p>
        </p:txBody>
      </p:sp>
    </p:spTree>
    <p:extLst>
      <p:ext uri="{BB962C8B-B14F-4D97-AF65-F5344CB8AC3E}">
        <p14:creationId xmlns:p14="http://schemas.microsoft.com/office/powerpoint/2010/main" val="12765552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/>
          <p:nvPr/>
        </p:nvSpPr>
        <p:spPr>
          <a:xfrm>
            <a:off x="1535290" y="-47927"/>
            <a:ext cx="184731" cy="11278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defTabSz="1219170"/>
            <a:endParaRPr lang="zh-CN" altLang="en-US" sz="133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6626" name="Rectangle 5"/>
          <p:cNvSpPr/>
          <p:nvPr/>
        </p:nvSpPr>
        <p:spPr>
          <a:xfrm>
            <a:off x="1535290" y="-47927"/>
            <a:ext cx="184731" cy="11278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defTabSz="1219170"/>
            <a:endParaRPr lang="zh-CN" altLang="en-US" sz="133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6627" name="Text Box 10"/>
          <p:cNvSpPr txBox="1"/>
          <p:nvPr/>
        </p:nvSpPr>
        <p:spPr>
          <a:xfrm>
            <a:off x="660400" y="1189591"/>
            <a:ext cx="10858500" cy="14913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defTabSz="1219170">
              <a:lnSpc>
                <a:spcPct val="130000"/>
              </a:lnSpc>
            </a:pPr>
            <a:r>
              <a:rPr lang="zh-CN" altLang="en-US" sz="2400" b="1" kern="0" dirty="0">
                <a:cs typeface="+mn-ea"/>
                <a:sym typeface="+mn-lt"/>
              </a:rPr>
              <a:t>【典例</a:t>
            </a:r>
            <a:r>
              <a:rPr lang="en-US" altLang="zh-CN" sz="2400" b="1" kern="0" dirty="0">
                <a:cs typeface="+mn-ea"/>
                <a:sym typeface="+mn-lt"/>
              </a:rPr>
              <a:t>4</a:t>
            </a:r>
            <a:r>
              <a:rPr lang="zh-CN" altLang="en-US" sz="2400" b="1" kern="0" dirty="0">
                <a:cs typeface="+mn-ea"/>
                <a:sym typeface="+mn-lt"/>
              </a:rPr>
              <a:t>】．一枚在空中飞行的火箭，质量为 </a:t>
            </a:r>
            <a:r>
              <a:rPr lang="zh-CN" altLang="zh-CN" sz="2400" b="1" i="1" kern="0" dirty="0">
                <a:cs typeface="+mn-ea"/>
                <a:sym typeface="+mn-lt"/>
              </a:rPr>
              <a:t>m</a:t>
            </a:r>
            <a:r>
              <a:rPr lang="zh-CN" altLang="en-US" sz="2400" b="1" kern="0" dirty="0">
                <a:cs typeface="+mn-ea"/>
                <a:sym typeface="+mn-lt"/>
              </a:rPr>
              <a:t>，在某点的速度为</a:t>
            </a:r>
            <a:r>
              <a:rPr lang="en-US" altLang="zh-CN" sz="2400" b="1" i="1" kern="0" dirty="0">
                <a:cs typeface="+mn-ea"/>
                <a:sym typeface="+mn-lt"/>
              </a:rPr>
              <a:t>v</a:t>
            </a:r>
            <a:r>
              <a:rPr lang="zh-CN" altLang="en-US" sz="2400" b="1" kern="0" dirty="0">
                <a:cs typeface="+mn-ea"/>
                <a:sym typeface="+mn-lt"/>
              </a:rPr>
              <a:t>，方向水平，燃料即将耗尽。火箭在该点突然炸裂成两块，其中质量为</a:t>
            </a:r>
            <a:r>
              <a:rPr lang="zh-CN" altLang="zh-CN" sz="2400" b="1" i="1" kern="0" dirty="0">
                <a:cs typeface="+mn-ea"/>
                <a:sym typeface="+mn-lt"/>
              </a:rPr>
              <a:t>m</a:t>
            </a:r>
            <a:r>
              <a:rPr lang="en-US" altLang="zh-CN" sz="2400" b="1" kern="0" baseline="-25000" dirty="0">
                <a:cs typeface="+mn-ea"/>
                <a:sym typeface="+mn-lt"/>
              </a:rPr>
              <a:t>1 </a:t>
            </a:r>
            <a:r>
              <a:rPr lang="zh-CN" altLang="en-US" sz="2400" b="1" kern="0" dirty="0">
                <a:cs typeface="+mn-ea"/>
                <a:sym typeface="+mn-lt"/>
              </a:rPr>
              <a:t>一块沿着与</a:t>
            </a:r>
            <a:r>
              <a:rPr lang="en-US" altLang="zh-CN" sz="2400" b="1" i="1" kern="0" dirty="0">
                <a:cs typeface="+mn-ea"/>
                <a:sym typeface="+mn-lt"/>
              </a:rPr>
              <a:t>v</a:t>
            </a:r>
            <a:r>
              <a:rPr lang="zh-CN" altLang="en-US" sz="2400" b="1" kern="0" dirty="0">
                <a:cs typeface="+mn-ea"/>
                <a:sym typeface="+mn-lt"/>
              </a:rPr>
              <a:t>相反的方向飞去，速度为</a:t>
            </a:r>
            <a:r>
              <a:rPr lang="en-US" altLang="zh-CN" sz="2400" b="1" i="1" kern="0" dirty="0">
                <a:cs typeface="+mn-ea"/>
                <a:sym typeface="+mn-lt"/>
              </a:rPr>
              <a:t>v</a:t>
            </a:r>
            <a:r>
              <a:rPr lang="zh-CN" altLang="zh-CN" sz="2400" b="1" kern="0" baseline="-25000" dirty="0">
                <a:cs typeface="+mn-ea"/>
                <a:sym typeface="+mn-lt"/>
              </a:rPr>
              <a:t>1</a:t>
            </a:r>
            <a:r>
              <a:rPr lang="zh-CN" altLang="en-US" sz="2400" b="1" kern="0" dirty="0">
                <a:cs typeface="+mn-ea"/>
                <a:sym typeface="+mn-lt"/>
              </a:rPr>
              <a:t>。求炸裂后另一块的速度</a:t>
            </a:r>
            <a:r>
              <a:rPr lang="en-US" altLang="zh-CN" sz="2400" b="1" i="1" kern="0" dirty="0">
                <a:cs typeface="+mn-ea"/>
                <a:sym typeface="+mn-lt"/>
              </a:rPr>
              <a:t>v</a:t>
            </a:r>
            <a:r>
              <a:rPr lang="en-US" altLang="zh-CN" sz="2400" b="1" kern="0" baseline="-25000" dirty="0">
                <a:cs typeface="+mn-ea"/>
                <a:sym typeface="+mn-lt"/>
              </a:rPr>
              <a:t>2</a:t>
            </a:r>
            <a:r>
              <a:rPr lang="zh-CN" altLang="en-US" sz="2400" b="1" kern="0" dirty="0">
                <a:cs typeface="+mn-ea"/>
                <a:sym typeface="+mn-lt"/>
              </a:rPr>
              <a:t>。</a:t>
            </a:r>
          </a:p>
        </p:txBody>
      </p:sp>
      <p:grpSp>
        <p:nvGrpSpPr>
          <p:cNvPr id="26628" name="组合 29"/>
          <p:cNvGrpSpPr/>
          <p:nvPr/>
        </p:nvGrpSpPr>
        <p:grpSpPr>
          <a:xfrm>
            <a:off x="5168116" y="3429000"/>
            <a:ext cx="5335083" cy="1969973"/>
            <a:chOff x="2140348" y="3363674"/>
            <a:chExt cx="5348288" cy="1974609"/>
          </a:xfrm>
        </p:grpSpPr>
        <p:grpSp>
          <p:nvGrpSpPr>
            <p:cNvPr id="26629" name="组合 9"/>
            <p:cNvGrpSpPr/>
            <p:nvPr/>
          </p:nvGrpSpPr>
          <p:grpSpPr>
            <a:xfrm>
              <a:off x="2771800" y="3429000"/>
              <a:ext cx="3014989" cy="1909283"/>
              <a:chOff x="2771800" y="3429000"/>
              <a:chExt cx="3014989" cy="1909283"/>
            </a:xfrm>
          </p:grpSpPr>
          <p:pic>
            <p:nvPicPr>
              <p:cNvPr id="26630" name="Picture 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771800" y="3429000"/>
                <a:ext cx="3014989" cy="1909283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8" name="矩形 7"/>
              <p:cNvSpPr/>
              <p:nvPr/>
            </p:nvSpPr>
            <p:spPr>
              <a:xfrm>
                <a:off x="3426223" y="3573198"/>
                <a:ext cx="352425" cy="21587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21917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793">
                  <a:solidFill>
                    <a:srgbClr val="F2F2F2"/>
                  </a:solidFill>
                  <a:cs typeface="+mn-ea"/>
                  <a:sym typeface="+mn-lt"/>
                </a:endParaRPr>
              </a:p>
            </p:txBody>
          </p:sp>
        </p:grpSp>
        <p:graphicFrame>
          <p:nvGraphicFramePr>
            <p:cNvPr id="26632" name="Object 2"/>
            <p:cNvGraphicFramePr>
              <a:graphicFrameLocks noChangeAspect="1"/>
            </p:cNvGraphicFramePr>
            <p:nvPr/>
          </p:nvGraphicFramePr>
          <p:xfrm>
            <a:off x="3592911" y="3363674"/>
            <a:ext cx="369887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3" imgW="203200" imgH="228600" progId="Equation.DSMT4">
                    <p:embed/>
                  </p:oleObj>
                </mc:Choice>
                <mc:Fallback>
                  <p:oleObj r:id="rId3" imgW="203200" imgH="228600" progId="Equation.DSMT4">
                    <p:embed/>
                    <p:pic>
                      <p:nvPicPr>
                        <p:cNvPr id="26632" name="Object 2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592911" y="3363674"/>
                          <a:ext cx="369887" cy="4191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33" name="Object 3"/>
            <p:cNvGraphicFramePr>
              <a:graphicFrameLocks noChangeAspect="1"/>
            </p:cNvGraphicFramePr>
            <p:nvPr/>
          </p:nvGraphicFramePr>
          <p:xfrm>
            <a:off x="5193111" y="3412887"/>
            <a:ext cx="1090612" cy="417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5" imgW="596900" imgH="228600" progId="Equation.DSMT4">
                    <p:embed/>
                  </p:oleObj>
                </mc:Choice>
                <mc:Fallback>
                  <p:oleObj r:id="rId5" imgW="596900" imgH="228600" progId="Equation.DSMT4">
                    <p:embed/>
                    <p:pic>
                      <p:nvPicPr>
                        <p:cNvPr id="26633" name="Object 3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193111" y="3412887"/>
                          <a:ext cx="1090612" cy="41751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2" name="直接箭头连接符 11"/>
            <p:cNvCxnSpPr/>
            <p:nvPr/>
          </p:nvCxnSpPr>
          <p:spPr>
            <a:xfrm flipH="1">
              <a:off x="2483248" y="4004946"/>
              <a:ext cx="94297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箭头连接符 26"/>
            <p:cNvCxnSpPr/>
            <p:nvPr/>
          </p:nvCxnSpPr>
          <p:spPr>
            <a:xfrm flipH="1">
              <a:off x="5702698" y="4031929"/>
              <a:ext cx="94297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6636" name="Object 4"/>
            <p:cNvGraphicFramePr>
              <a:graphicFrameLocks noChangeAspect="1"/>
            </p:cNvGraphicFramePr>
            <p:nvPr/>
          </p:nvGraphicFramePr>
          <p:xfrm>
            <a:off x="6721873" y="3789124"/>
            <a:ext cx="766763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7" imgW="419100" imgH="228600" progId="Equation.DSMT4">
                    <p:embed/>
                  </p:oleObj>
                </mc:Choice>
                <mc:Fallback>
                  <p:oleObj r:id="rId7" imgW="419100" imgH="228600" progId="Equation.DSMT4">
                    <p:embed/>
                    <p:pic>
                      <p:nvPicPr>
                        <p:cNvPr id="26636" name="Object 4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721873" y="3789124"/>
                          <a:ext cx="766763" cy="4191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37" name="Object 5"/>
            <p:cNvGraphicFramePr>
              <a:graphicFrameLocks noChangeAspect="1"/>
            </p:cNvGraphicFramePr>
            <p:nvPr/>
          </p:nvGraphicFramePr>
          <p:xfrm>
            <a:off x="2140348" y="3768487"/>
            <a:ext cx="303213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9" imgW="165100" imgH="228600" progId="Equation.DSMT4">
                    <p:embed/>
                  </p:oleObj>
                </mc:Choice>
                <mc:Fallback>
                  <p:oleObj r:id="rId9" imgW="165100" imgH="228600" progId="Equation.DSMT4">
                    <p:embed/>
                    <p:pic>
                      <p:nvPicPr>
                        <p:cNvPr id="26637" name="Object 5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140348" y="3768487"/>
                          <a:ext cx="303213" cy="4191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6638" name="对象 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119705"/>
              </p:ext>
            </p:extLst>
          </p:nvPr>
        </p:nvGraphicFramePr>
        <p:xfrm>
          <a:off x="1268198" y="4791530"/>
          <a:ext cx="1637421" cy="1092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1" imgW="647700" imgH="431800" progId="Equation.DSMT4">
                  <p:embed/>
                </p:oleObj>
              </mc:Choice>
              <mc:Fallback>
                <p:oleObj r:id="rId11" imgW="647700" imgH="431800" progId="Equation.DSMT4">
                  <p:embed/>
                  <p:pic>
                    <p:nvPicPr>
                      <p:cNvPr id="26638" name="对象 1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68198" y="4791530"/>
                        <a:ext cx="1637421" cy="109267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9" name="文本框 2"/>
          <p:cNvSpPr txBox="1"/>
          <p:nvPr/>
        </p:nvSpPr>
        <p:spPr>
          <a:xfrm>
            <a:off x="1029076" y="4162849"/>
            <a:ext cx="1960472" cy="5221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 eaLnBrk="0" hangingPunct="0"/>
            <a:r>
              <a:rPr lang="zh-CN" altLang="en-US" sz="2793" b="1" kern="0">
                <a:cs typeface="+mn-ea"/>
                <a:sym typeface="+mn-lt"/>
              </a:rPr>
              <a:t>答案：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A3F50866-4224-41F3-8AF0-7320AF20E5C2}"/>
              </a:ext>
            </a:extLst>
          </p:cNvPr>
          <p:cNvSpPr txBox="1"/>
          <p:nvPr/>
        </p:nvSpPr>
        <p:spPr>
          <a:xfrm>
            <a:off x="878114" y="3691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典型例题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660400" y="1130300"/>
            <a:ext cx="6036608" cy="531107"/>
          </a:xfrm>
          <a:prstGeom prst="rect">
            <a:avLst/>
          </a:prstGeom>
          <a:noFill/>
          <a:ln w="25400" algn="ctr">
            <a:noFill/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defRPr>
            </a:lvl9pPr>
          </a:lstStyle>
          <a:p>
            <a:pPr defTabSz="121917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一、动量守恒定律的内容及表达式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660401" y="3413141"/>
            <a:ext cx="7407988" cy="531107"/>
          </a:xfrm>
          <a:prstGeom prst="rect">
            <a:avLst/>
          </a:prstGeom>
          <a:noFill/>
          <a:ln w="25400" algn="ctr">
            <a:noFill/>
            <a:miter lim="800000"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defRPr>
            </a:lvl9pPr>
          </a:lstStyle>
          <a:p>
            <a:pPr defTabSz="121917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二、动量守恒定律成立的条件</a:t>
            </a:r>
          </a:p>
        </p:txBody>
      </p:sp>
      <p:sp>
        <p:nvSpPr>
          <p:cNvPr id="21" name="矩形 20"/>
          <p:cNvSpPr/>
          <p:nvPr/>
        </p:nvSpPr>
        <p:spPr>
          <a:xfrm>
            <a:off x="801260" y="1957118"/>
            <a:ext cx="10717640" cy="45801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30000"/>
              </a:lnSpc>
            </a:pPr>
            <a:r>
              <a:rPr lang="zh-CN" altLang="en-US" sz="2000" kern="0" dirty="0">
                <a:cs typeface="+mn-ea"/>
                <a:sym typeface="+mn-lt"/>
              </a:rPr>
              <a:t>如果</a:t>
            </a:r>
            <a:r>
              <a:rPr lang="zh-CN" altLang="zh-CN" sz="2000" kern="0" dirty="0">
                <a:cs typeface="+mn-ea"/>
                <a:sym typeface="+mn-lt"/>
              </a:rPr>
              <a:t>一个系统不受外力</a:t>
            </a:r>
            <a:r>
              <a:rPr lang="zh-CN" altLang="en-US" sz="2000" kern="0" dirty="0">
                <a:cs typeface="+mn-ea"/>
                <a:sym typeface="+mn-lt"/>
              </a:rPr>
              <a:t>，或者所</a:t>
            </a:r>
            <a:r>
              <a:rPr lang="zh-CN" altLang="zh-CN" sz="2000" kern="0" dirty="0">
                <a:cs typeface="+mn-ea"/>
                <a:sym typeface="+mn-lt"/>
              </a:rPr>
              <a:t>受外力的矢量和为零，这个系统的总动量保持不变</a:t>
            </a:r>
            <a:r>
              <a:rPr lang="zh-CN" altLang="en-US" sz="2000" kern="0" dirty="0">
                <a:cs typeface="+mn-ea"/>
                <a:sym typeface="+mn-lt"/>
              </a:rPr>
              <a:t>。</a:t>
            </a:r>
          </a:p>
        </p:txBody>
      </p:sp>
      <p:sp>
        <p:nvSpPr>
          <p:cNvPr id="25" name="矩形 24"/>
          <p:cNvSpPr/>
          <p:nvPr/>
        </p:nvSpPr>
        <p:spPr>
          <a:xfrm>
            <a:off x="844966" y="4218342"/>
            <a:ext cx="8218763" cy="45801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30000"/>
              </a:lnSpc>
            </a:pPr>
            <a:r>
              <a:rPr lang="en-US" altLang="zh-CN" sz="2000" kern="0" dirty="0">
                <a:cs typeface="+mn-ea"/>
                <a:sym typeface="+mn-lt"/>
              </a:rPr>
              <a:t>1.  </a:t>
            </a:r>
            <a:r>
              <a:rPr lang="zh-CN" altLang="en-US" sz="2000" kern="0" dirty="0">
                <a:cs typeface="+mn-ea"/>
                <a:sym typeface="+mn-lt"/>
              </a:rPr>
              <a:t>系统不受外力，或者 </a:t>
            </a:r>
            <a:r>
              <a:rPr lang="en-US" altLang="zh-CN" sz="2000" i="1" kern="0" dirty="0">
                <a:cs typeface="+mn-ea"/>
                <a:sym typeface="+mn-lt"/>
              </a:rPr>
              <a:t>F</a:t>
            </a:r>
            <a:r>
              <a:rPr lang="zh-CN" altLang="zh-CN" sz="2000" kern="0" baseline="-25000" dirty="0">
                <a:cs typeface="+mn-ea"/>
                <a:sym typeface="+mn-lt"/>
              </a:rPr>
              <a:t>外合</a:t>
            </a:r>
            <a:r>
              <a:rPr lang="en-US" altLang="zh-CN" sz="2000" kern="0" baseline="-25000" dirty="0">
                <a:cs typeface="+mn-ea"/>
                <a:sym typeface="+mn-lt"/>
              </a:rPr>
              <a:t> </a:t>
            </a:r>
            <a:r>
              <a:rPr lang="en-US" altLang="zh-CN" sz="2000" kern="0" dirty="0">
                <a:cs typeface="+mn-ea"/>
                <a:sym typeface="+mn-lt"/>
              </a:rPr>
              <a:t>= 0</a:t>
            </a:r>
          </a:p>
        </p:txBody>
      </p:sp>
      <p:sp>
        <p:nvSpPr>
          <p:cNvPr id="32" name="矩形 31"/>
          <p:cNvSpPr/>
          <p:nvPr/>
        </p:nvSpPr>
        <p:spPr>
          <a:xfrm>
            <a:off x="844966" y="4778396"/>
            <a:ext cx="3718577" cy="4508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30000"/>
              </a:lnSpc>
            </a:pPr>
            <a:r>
              <a:rPr lang="en-US" altLang="zh-CN" sz="2000" kern="0">
                <a:cs typeface="+mn-ea"/>
                <a:sym typeface="+mn-lt"/>
              </a:rPr>
              <a:t>2.  </a:t>
            </a:r>
            <a:r>
              <a:rPr lang="en-US" altLang="zh-CN" sz="2000" i="1" kern="0">
                <a:cs typeface="+mn-ea"/>
                <a:sym typeface="+mn-lt"/>
              </a:rPr>
              <a:t>F</a:t>
            </a:r>
            <a:r>
              <a:rPr lang="zh-CN" altLang="zh-CN" sz="2000" kern="0" baseline="-25000" dirty="0">
                <a:cs typeface="+mn-ea"/>
                <a:sym typeface="+mn-lt"/>
              </a:rPr>
              <a:t>内</a:t>
            </a:r>
            <a:r>
              <a:rPr lang="en-US" altLang="zh-CN" sz="2000" kern="0" baseline="-25000">
                <a:cs typeface="+mn-ea"/>
                <a:sym typeface="+mn-lt"/>
              </a:rPr>
              <a:t> </a:t>
            </a:r>
            <a:r>
              <a:rPr lang="en-US" altLang="zh-CN" sz="2000" kern="0">
                <a:cs typeface="+mn-ea"/>
                <a:sym typeface="+mn-lt"/>
              </a:rPr>
              <a:t>&gt;&gt; </a:t>
            </a:r>
            <a:r>
              <a:rPr lang="en-US" altLang="zh-CN" sz="2000" i="1" kern="0">
                <a:cs typeface="+mn-ea"/>
                <a:sym typeface="+mn-lt"/>
              </a:rPr>
              <a:t>F</a:t>
            </a:r>
            <a:r>
              <a:rPr lang="zh-CN" altLang="zh-CN" sz="2000" kern="0" baseline="-25000" dirty="0">
                <a:cs typeface="+mn-ea"/>
                <a:sym typeface="+mn-lt"/>
              </a:rPr>
              <a:t>外合</a:t>
            </a:r>
          </a:p>
        </p:txBody>
      </p:sp>
      <p:sp>
        <p:nvSpPr>
          <p:cNvPr id="36" name="矩形 35"/>
          <p:cNvSpPr/>
          <p:nvPr/>
        </p:nvSpPr>
        <p:spPr>
          <a:xfrm>
            <a:off x="844966" y="5459947"/>
            <a:ext cx="9255446" cy="45801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30000"/>
              </a:lnSpc>
            </a:pPr>
            <a:r>
              <a:rPr lang="en-US" altLang="zh-CN" sz="2000" kern="0">
                <a:cs typeface="+mn-ea"/>
                <a:sym typeface="+mn-lt"/>
              </a:rPr>
              <a:t>3.  </a:t>
            </a:r>
            <a:r>
              <a:rPr lang="zh-CN" altLang="en-US" sz="2000" kern="0" dirty="0">
                <a:cs typeface="+mn-ea"/>
                <a:sym typeface="+mn-lt"/>
              </a:rPr>
              <a:t>若</a:t>
            </a:r>
            <a:r>
              <a:rPr lang="zh-CN" altLang="zh-CN" sz="2000" kern="0" dirty="0">
                <a:cs typeface="+mn-ea"/>
                <a:sym typeface="+mn-lt"/>
              </a:rPr>
              <a:t>系统在某一方向上满足上述</a:t>
            </a:r>
            <a:r>
              <a:rPr lang="en-US" altLang="zh-CN" sz="2000" kern="0">
                <a:cs typeface="+mn-ea"/>
                <a:sym typeface="+mn-lt"/>
              </a:rPr>
              <a:t> 1 </a:t>
            </a:r>
            <a:r>
              <a:rPr lang="zh-CN" altLang="zh-CN" sz="2000" kern="0" dirty="0">
                <a:cs typeface="+mn-ea"/>
                <a:sym typeface="+mn-lt"/>
              </a:rPr>
              <a:t>或</a:t>
            </a:r>
            <a:r>
              <a:rPr lang="en-US" altLang="zh-CN" sz="2000" kern="0">
                <a:cs typeface="+mn-ea"/>
                <a:sym typeface="+mn-lt"/>
              </a:rPr>
              <a:t> 2</a:t>
            </a:r>
            <a:r>
              <a:rPr lang="zh-CN" altLang="zh-CN" sz="2000" kern="0" dirty="0">
                <a:cs typeface="+mn-ea"/>
                <a:sym typeface="+mn-lt"/>
              </a:rPr>
              <a:t>，则在该方向上系统的总动量守恒</a:t>
            </a:r>
            <a:r>
              <a:rPr lang="zh-CN" altLang="en-US" sz="2000" kern="0" dirty="0">
                <a:cs typeface="+mn-ea"/>
                <a:sym typeface="+mn-lt"/>
              </a:rPr>
              <a:t>。 </a:t>
            </a:r>
          </a:p>
        </p:txBody>
      </p:sp>
      <p:sp>
        <p:nvSpPr>
          <p:cNvPr id="22538" name="矩形 33"/>
          <p:cNvSpPr/>
          <p:nvPr/>
        </p:nvSpPr>
        <p:spPr>
          <a:xfrm>
            <a:off x="1536032" y="2659504"/>
            <a:ext cx="5966931" cy="5221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defTabSz="1219170">
              <a:spcBef>
                <a:spcPct val="50000"/>
              </a:spcBef>
            </a:pPr>
            <a:r>
              <a:rPr lang="en-US" altLang="zh-CN" sz="2793" b="1" i="1" kern="0" dirty="0">
                <a:cs typeface="+mn-ea"/>
                <a:sym typeface="+mn-lt"/>
              </a:rPr>
              <a:t>m</a:t>
            </a:r>
            <a:r>
              <a:rPr lang="en-US" altLang="zh-CN" sz="2793" b="1" kern="0" baseline="-25000" dirty="0">
                <a:cs typeface="+mn-ea"/>
                <a:sym typeface="+mn-lt"/>
              </a:rPr>
              <a:t>1</a:t>
            </a:r>
            <a:r>
              <a:rPr lang="en-US" altLang="zh-CN" sz="2793" b="1" i="1" kern="0" dirty="0">
                <a:cs typeface="+mn-ea"/>
                <a:sym typeface="+mn-lt"/>
              </a:rPr>
              <a:t>v</a:t>
            </a:r>
            <a:r>
              <a:rPr lang="en-US" altLang="zh-CN" sz="2793" b="1" kern="0" dirty="0">
                <a:cs typeface="+mn-ea"/>
                <a:sym typeface="+mn-lt"/>
              </a:rPr>
              <a:t>′</a:t>
            </a:r>
            <a:r>
              <a:rPr lang="en-US" altLang="zh-CN" sz="2793" b="1" kern="0" baseline="-25000" dirty="0">
                <a:cs typeface="+mn-ea"/>
                <a:sym typeface="+mn-lt"/>
              </a:rPr>
              <a:t>1</a:t>
            </a:r>
            <a:r>
              <a:rPr lang="en-US" altLang="zh-CN" sz="2793" b="1" kern="0" dirty="0">
                <a:cs typeface="+mn-ea"/>
                <a:sym typeface="+mn-lt"/>
              </a:rPr>
              <a:t>+ </a:t>
            </a:r>
            <a:r>
              <a:rPr lang="en-US" altLang="zh-CN" sz="2793" b="1" i="1" kern="0" dirty="0">
                <a:cs typeface="+mn-ea"/>
                <a:sym typeface="+mn-lt"/>
              </a:rPr>
              <a:t>m</a:t>
            </a:r>
            <a:r>
              <a:rPr lang="en-US" altLang="zh-CN" sz="2793" b="1" kern="0" baseline="-25000" dirty="0">
                <a:cs typeface="+mn-ea"/>
                <a:sym typeface="+mn-lt"/>
              </a:rPr>
              <a:t>2</a:t>
            </a:r>
            <a:r>
              <a:rPr lang="en-US" altLang="zh-CN" sz="2793" b="1" i="1" kern="0" dirty="0">
                <a:cs typeface="+mn-ea"/>
                <a:sym typeface="+mn-lt"/>
              </a:rPr>
              <a:t>v</a:t>
            </a:r>
            <a:r>
              <a:rPr lang="en-US" altLang="zh-CN" sz="2793" b="1" kern="0" dirty="0">
                <a:cs typeface="+mn-ea"/>
                <a:sym typeface="+mn-lt"/>
              </a:rPr>
              <a:t>′</a:t>
            </a:r>
            <a:r>
              <a:rPr lang="en-US" altLang="zh-CN" sz="2793" b="1" kern="0" baseline="-25000" dirty="0">
                <a:cs typeface="+mn-ea"/>
                <a:sym typeface="+mn-lt"/>
              </a:rPr>
              <a:t>2</a:t>
            </a:r>
            <a:r>
              <a:rPr lang="en-US" altLang="zh-CN" sz="2793" b="1" kern="0" dirty="0">
                <a:cs typeface="+mn-ea"/>
                <a:sym typeface="+mn-lt"/>
              </a:rPr>
              <a:t>= </a:t>
            </a:r>
            <a:r>
              <a:rPr lang="en-US" altLang="zh-CN" sz="2793" b="1" i="1" kern="0" dirty="0">
                <a:cs typeface="+mn-ea"/>
                <a:sym typeface="+mn-lt"/>
              </a:rPr>
              <a:t>m</a:t>
            </a:r>
            <a:r>
              <a:rPr lang="en-US" altLang="zh-CN" sz="2793" b="1" kern="0" baseline="-25000" dirty="0">
                <a:cs typeface="+mn-ea"/>
                <a:sym typeface="+mn-lt"/>
              </a:rPr>
              <a:t>1</a:t>
            </a:r>
            <a:r>
              <a:rPr lang="en-US" altLang="zh-CN" sz="2793" b="1" i="1" kern="0" dirty="0">
                <a:cs typeface="+mn-ea"/>
                <a:sym typeface="+mn-lt"/>
              </a:rPr>
              <a:t>v</a:t>
            </a:r>
            <a:r>
              <a:rPr lang="en-US" altLang="zh-CN" sz="2793" b="1" kern="0" baseline="-25000" dirty="0">
                <a:cs typeface="+mn-ea"/>
                <a:sym typeface="+mn-lt"/>
              </a:rPr>
              <a:t>1</a:t>
            </a:r>
            <a:r>
              <a:rPr lang="en-US" altLang="zh-CN" sz="2793" b="1" kern="0" dirty="0">
                <a:cs typeface="+mn-ea"/>
                <a:sym typeface="+mn-lt"/>
              </a:rPr>
              <a:t>+ </a:t>
            </a:r>
            <a:r>
              <a:rPr lang="en-US" altLang="zh-CN" sz="2793" b="1" i="1" kern="0" dirty="0">
                <a:cs typeface="+mn-ea"/>
                <a:sym typeface="+mn-lt"/>
              </a:rPr>
              <a:t>m</a:t>
            </a:r>
            <a:r>
              <a:rPr lang="en-US" altLang="zh-CN" sz="2793" b="1" kern="0" baseline="-25000" dirty="0">
                <a:cs typeface="+mn-ea"/>
                <a:sym typeface="+mn-lt"/>
              </a:rPr>
              <a:t>2</a:t>
            </a:r>
            <a:r>
              <a:rPr lang="en-US" altLang="zh-CN" sz="2793" b="1" i="1" kern="0" dirty="0">
                <a:cs typeface="+mn-ea"/>
                <a:sym typeface="+mn-lt"/>
              </a:rPr>
              <a:t>v</a:t>
            </a:r>
            <a:r>
              <a:rPr lang="en-US" altLang="zh-CN" sz="2793" b="1" kern="0" baseline="-25000" dirty="0">
                <a:cs typeface="+mn-ea"/>
                <a:sym typeface="+mn-lt"/>
              </a:rPr>
              <a:t>2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A27BE4E-BE17-4311-A7D9-EAEA897158B3}"/>
              </a:ext>
            </a:extLst>
          </p:cNvPr>
          <p:cNvSpPr txBox="1"/>
          <p:nvPr/>
        </p:nvSpPr>
        <p:spPr>
          <a:xfrm>
            <a:off x="878114" y="3691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课堂小结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5" grpId="0"/>
      <p:bldP spid="32" grpId="0"/>
      <p:bldP spid="3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arallelogram 22">
            <a:extLst>
              <a:ext uri="{FF2B5EF4-FFF2-40B4-BE49-F238E27FC236}">
                <a16:creationId xmlns:a16="http://schemas.microsoft.com/office/drawing/2014/main" id="{F8548E39-7088-49D5-8C73-951CE13A9BC5}"/>
              </a:ext>
            </a:extLst>
          </p:cNvPr>
          <p:cNvSpPr/>
          <p:nvPr/>
        </p:nvSpPr>
        <p:spPr>
          <a:xfrm>
            <a:off x="6229982" y="4099343"/>
            <a:ext cx="2929553" cy="2201779"/>
          </a:xfrm>
          <a:prstGeom prst="parallelogram">
            <a:avLst>
              <a:gd name="adj" fmla="val 7160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07D1296D-AF90-4960-88D9-843AD17EA09C}"/>
              </a:ext>
            </a:extLst>
          </p:cNvPr>
          <p:cNvSpPr/>
          <p:nvPr/>
        </p:nvSpPr>
        <p:spPr>
          <a:xfrm>
            <a:off x="8897564" y="-223196"/>
            <a:ext cx="1882731" cy="707886"/>
          </a:xfrm>
          <a:prstGeom prst="parallelogram">
            <a:avLst>
              <a:gd name="adj" fmla="val 7160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8CF3ED18-4F20-484C-8987-1E20615FE039}"/>
              </a:ext>
            </a:extLst>
          </p:cNvPr>
          <p:cNvSpPr/>
          <p:nvPr/>
        </p:nvSpPr>
        <p:spPr>
          <a:xfrm>
            <a:off x="11510384" y="333682"/>
            <a:ext cx="1882731" cy="707886"/>
          </a:xfrm>
          <a:prstGeom prst="parallelogram">
            <a:avLst>
              <a:gd name="adj" fmla="val 7160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03BE729D-2942-49B9-8570-CE393EB7D2D0}"/>
              </a:ext>
            </a:extLst>
          </p:cNvPr>
          <p:cNvGrpSpPr/>
          <p:nvPr/>
        </p:nvGrpSpPr>
        <p:grpSpPr>
          <a:xfrm>
            <a:off x="528302" y="2350802"/>
            <a:ext cx="5846818" cy="2374759"/>
            <a:chOff x="6147269" y="2844265"/>
            <a:chExt cx="5112385" cy="2076459"/>
          </a:xfrm>
        </p:grpSpPr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D156CA07-7642-4289-B8C9-D18E6DA2793C}"/>
                </a:ext>
              </a:extLst>
            </p:cNvPr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19" name="矩形: 圆角 18">
                <a:extLst>
                  <a:ext uri="{FF2B5EF4-FFF2-40B4-BE49-F238E27FC236}">
                    <a16:creationId xmlns:a16="http://schemas.microsoft.com/office/drawing/2014/main" id="{176BEAAD-2A46-4DB1-8FC7-B0243DE3F0BB}"/>
                  </a:ext>
                </a:extLst>
              </p:cNvPr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3E538E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914400">
                  <a:defRPr/>
                </a:pPr>
                <a:r>
                  <a:rPr lang="zh-CN" altLang="en-US">
                    <a:solidFill>
                      <a:prstClr val="white"/>
                    </a:solidFill>
                    <a:cs typeface="+mn-ea"/>
                    <a:sym typeface="+mn-lt"/>
                  </a:rPr>
                  <a:t>讲解人：</a:t>
                </a:r>
                <a:r>
                  <a:rPr lang="en-US" altLang="zh-CN">
                    <a:solidFill>
                      <a:prstClr val="white"/>
                    </a:solidFill>
                    <a:cs typeface="+mn-ea"/>
                    <a:sym typeface="+mn-lt"/>
                  </a:rPr>
                  <a:t>xippt  </a:t>
                </a:r>
                <a:r>
                  <a:rPr lang="zh-CN" altLang="en-US">
                    <a:solidFill>
                      <a:prstClr val="white"/>
                    </a:solidFill>
                    <a:cs typeface="+mn-ea"/>
                    <a:sym typeface="+mn-lt"/>
                  </a:rPr>
                  <a:t>时间：</a:t>
                </a:r>
                <a:r>
                  <a:rPr lang="en-US" altLang="zh-CN">
                    <a:solidFill>
                      <a:prstClr val="white"/>
                    </a:solidFill>
                    <a:cs typeface="+mn-ea"/>
                    <a:sym typeface="+mn-lt"/>
                  </a:rPr>
                  <a:t>2020.5.25</a:t>
                </a:r>
                <a:endParaRPr lang="en-US" altLang="zh-CN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0" name="组合 19">
                <a:extLst>
                  <a:ext uri="{FF2B5EF4-FFF2-40B4-BE49-F238E27FC236}">
                    <a16:creationId xmlns:a16="http://schemas.microsoft.com/office/drawing/2014/main" id="{D7CAD2AE-9155-48F0-99C6-7504698DD634}"/>
                  </a:ext>
                </a:extLst>
              </p:cNvPr>
              <p:cNvGrpSpPr/>
              <p:nvPr/>
            </p:nvGrpSpPr>
            <p:grpSpPr>
              <a:xfrm>
                <a:off x="-4714868" y="2110674"/>
                <a:ext cx="5033250" cy="990997"/>
                <a:chOff x="-4714868" y="2110674"/>
                <a:chExt cx="5033250" cy="990997"/>
              </a:xfrm>
            </p:grpSpPr>
            <p:sp>
              <p:nvSpPr>
                <p:cNvPr id="21" name="文本框 20">
                  <a:extLst>
                    <a:ext uri="{FF2B5EF4-FFF2-40B4-BE49-F238E27FC236}">
                      <a16:creationId xmlns:a16="http://schemas.microsoft.com/office/drawing/2014/main" id="{0D2035C8-DB17-49B2-972E-2F032F166B51}"/>
                    </a:ext>
                  </a:extLst>
                </p:cNvPr>
                <p:cNvSpPr txBox="1"/>
                <p:nvPr/>
              </p:nvSpPr>
              <p:spPr>
                <a:xfrm>
                  <a:off x="-4714868" y="2808615"/>
                  <a:ext cx="5033249" cy="2930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cs typeface="+mn-ea"/>
                      <a:sym typeface="+mn-lt"/>
                    </a:rPr>
                    <a:t>MENTAL HEALTH COUNSELING PPT</a:t>
                  </a:r>
                </a:p>
              </p:txBody>
            </p:sp>
            <p:cxnSp>
              <p:nvCxnSpPr>
                <p:cNvPr id="22" name="直接连接符 21">
                  <a:extLst>
                    <a:ext uri="{FF2B5EF4-FFF2-40B4-BE49-F238E27FC236}">
                      <a16:creationId xmlns:a16="http://schemas.microsoft.com/office/drawing/2014/main" id="{8C8C54F9-C1CE-44C0-9245-1B511373E41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文本占位符 19">
                  <a:extLst>
                    <a:ext uri="{FF2B5EF4-FFF2-40B4-BE49-F238E27FC236}">
                      <a16:creationId xmlns:a16="http://schemas.microsoft.com/office/drawing/2014/main" id="{D5828D99-68DE-4E56-8A84-5C4A0661C160}"/>
                    </a:ext>
                  </a:extLst>
                </p:cNvPr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4400" b="1" dirty="0">
                      <a:solidFill>
                        <a:srgbClr val="E5386D"/>
                      </a:solidFill>
                      <a:cs typeface="+mn-ea"/>
                      <a:sym typeface="+mn-lt"/>
                    </a:rPr>
                    <a:t>感谢各位的聆听</a:t>
                  </a:r>
                </a:p>
              </p:txBody>
            </p:sp>
          </p:grpSp>
        </p:grpSp>
        <p:sp>
          <p:nvSpPr>
            <p:cNvPr id="18" name="文本占位符 20">
              <a:extLst>
                <a:ext uri="{FF2B5EF4-FFF2-40B4-BE49-F238E27FC236}">
                  <a16:creationId xmlns:a16="http://schemas.microsoft.com/office/drawing/2014/main" id="{C0C871B7-0E3D-4E6B-9593-404A83FBE660}"/>
                </a:ext>
              </a:extLst>
            </p:cNvPr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dirty="0">
                  <a:solidFill>
                    <a:prstClr val="black"/>
                  </a:solidFill>
                  <a:cs typeface="+mn-ea"/>
                  <a:sym typeface="+mn-lt"/>
                </a:rPr>
                <a:t>第</a:t>
              </a:r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16</a:t>
              </a:r>
              <a:r>
                <a:rPr lang="zh-CN" altLang="en-US" dirty="0">
                  <a:solidFill>
                    <a:prstClr val="black"/>
                  </a:solidFill>
                  <a:cs typeface="+mn-ea"/>
                  <a:sym typeface="+mn-lt"/>
                </a:rPr>
                <a:t>章  动量守恒定律</a:t>
              </a:r>
            </a:p>
          </p:txBody>
        </p:sp>
      </p:grpSp>
      <p:sp>
        <p:nvSpPr>
          <p:cNvPr id="27" name="矩形 26">
            <a:extLst>
              <a:ext uri="{FF2B5EF4-FFF2-40B4-BE49-F238E27FC236}">
                <a16:creationId xmlns:a16="http://schemas.microsoft.com/office/drawing/2014/main" id="{B4BEF513-D104-45BC-BDA2-5C1D980A2EB4}"/>
              </a:ext>
            </a:extLst>
          </p:cNvPr>
          <p:cNvSpPr/>
          <p:nvPr/>
        </p:nvSpPr>
        <p:spPr>
          <a:xfrm>
            <a:off x="-1667968" y="324651"/>
            <a:ext cx="4062342" cy="300975"/>
          </a:xfrm>
          <a:prstGeom prst="rect">
            <a:avLst/>
          </a:prstGeom>
          <a:solidFill>
            <a:srgbClr val="3E538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algn="r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cs typeface="+mn-ea"/>
                <a:sym typeface="+mn-lt"/>
              </a:rPr>
              <a:t>版高中物理选修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3-5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6" name="图片占位符 5">
            <a:extLst>
              <a:ext uri="{FF2B5EF4-FFF2-40B4-BE49-F238E27FC236}">
                <a16:creationId xmlns:a16="http://schemas.microsoft.com/office/drawing/2014/main" id="{916E5C7A-48CD-4E43-A034-5F20D6A58A6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9" r="82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2538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/>
          </p:cNvPicPr>
          <p:nvPr/>
        </p:nvPicPr>
        <p:blipFill>
          <a:blip r:embed="rId2"/>
          <a:srcRect t="15082" r="13797" b="58389"/>
          <a:stretch>
            <a:fillRect/>
          </a:stretch>
        </p:blipFill>
        <p:spPr>
          <a:xfrm>
            <a:off x="2067373" y="1158149"/>
            <a:ext cx="3520299" cy="80604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Text Box 3"/>
          <p:cNvSpPr txBox="1"/>
          <p:nvPr/>
        </p:nvSpPr>
        <p:spPr>
          <a:xfrm>
            <a:off x="2119630" y="2337840"/>
            <a:ext cx="6823648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000" b="1" kern="0" dirty="0">
                <a:cs typeface="+mn-ea"/>
                <a:sym typeface="+mn-lt"/>
              </a:rPr>
              <a:t>地面光滑，小球以</a:t>
            </a:r>
            <a:r>
              <a:rPr lang="en-US" altLang="zh-CN" sz="2000" b="1" i="1" kern="0" dirty="0">
                <a:cs typeface="+mn-ea"/>
                <a:sym typeface="+mn-lt"/>
              </a:rPr>
              <a:t>v</a:t>
            </a:r>
            <a:r>
              <a:rPr lang="zh-CN" altLang="en-US" sz="2000" b="1" kern="0" dirty="0">
                <a:cs typeface="+mn-ea"/>
                <a:sym typeface="+mn-lt"/>
              </a:rPr>
              <a:t>做匀速直线运动。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6449140" y="1357321"/>
            <a:ext cx="2658832" cy="400110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000" b="1" kern="0" dirty="0">
                <a:cs typeface="+mn-ea"/>
                <a:sym typeface="+mn-lt"/>
              </a:rPr>
              <a:t>动量不变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t="14613" b="58484"/>
          <a:stretch>
            <a:fillRect/>
          </a:stretch>
        </p:blipFill>
        <p:spPr>
          <a:xfrm>
            <a:off x="2007197" y="2930173"/>
            <a:ext cx="4023877" cy="80604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 Box 6"/>
          <p:cNvSpPr txBox="1"/>
          <p:nvPr/>
        </p:nvSpPr>
        <p:spPr>
          <a:xfrm>
            <a:off x="2086376" y="3856569"/>
            <a:ext cx="4261413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000" b="1" kern="0" dirty="0">
                <a:cs typeface="+mn-ea"/>
                <a:sym typeface="+mn-lt"/>
              </a:rPr>
              <a:t>发生碰撞后，小球反弹。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6449140" y="3058086"/>
            <a:ext cx="2658832" cy="400110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000" b="1" kern="0">
                <a:cs typeface="+mn-ea"/>
                <a:sym typeface="+mn-lt"/>
              </a:rPr>
              <a:t>动量变化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827429" y="4699033"/>
            <a:ext cx="8115849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b="1" kern="0" dirty="0">
                <a:cs typeface="+mn-ea"/>
                <a:sym typeface="+mn-lt"/>
              </a:rPr>
              <a:t>引起小球动量变化的原因是什么？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1019044" y="5541497"/>
            <a:ext cx="2370620" cy="461665"/>
          </a:xfrm>
          <a:prstGeom prst="rect">
            <a:avLst/>
          </a:prstGeom>
          <a:noFill/>
          <a:ln w="28575" cap="flat" cmpd="sng">
            <a:solidFill>
              <a:srgbClr val="3366CC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 defTabSz="1219170">
              <a:spcBef>
                <a:spcPct val="50000"/>
              </a:spcBef>
            </a:pPr>
            <a:r>
              <a:rPr lang="zh-CN" altLang="en-US" sz="2400" b="1" kern="0" dirty="0">
                <a:cs typeface="+mn-ea"/>
                <a:sym typeface="+mn-lt"/>
              </a:rPr>
              <a:t>发生碰撞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3624033" y="5672934"/>
            <a:ext cx="718945" cy="359473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400" b="1">
              <a:cs typeface="+mn-ea"/>
              <a:sym typeface="+mn-lt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4799051" y="5563667"/>
            <a:ext cx="4308921" cy="461665"/>
          </a:xfrm>
          <a:prstGeom prst="rect">
            <a:avLst/>
          </a:prstGeom>
          <a:noFill/>
          <a:ln w="28575" cap="flat" cmpd="sng">
            <a:solidFill>
              <a:srgbClr val="3366CC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 defTabSz="1219170">
              <a:spcBef>
                <a:spcPct val="50000"/>
              </a:spcBef>
            </a:pPr>
            <a:r>
              <a:rPr lang="zh-CN" altLang="en-US" sz="2400" b="1" kern="0" dirty="0">
                <a:cs typeface="+mn-ea"/>
                <a:sym typeface="+mn-lt"/>
              </a:rPr>
              <a:t>小球受到力的作用</a:t>
            </a:r>
          </a:p>
        </p:txBody>
      </p:sp>
      <p:sp>
        <p:nvSpPr>
          <p:cNvPr id="13" name="Text Box 12"/>
          <p:cNvSpPr txBox="1"/>
          <p:nvPr/>
        </p:nvSpPr>
        <p:spPr>
          <a:xfrm>
            <a:off x="1350063" y="1805091"/>
            <a:ext cx="492443" cy="2513143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000" b="1" kern="0" dirty="0">
                <a:cs typeface="+mn-ea"/>
                <a:sym typeface="+mn-lt"/>
              </a:rPr>
              <a:t>单个物体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314BBC7-6F15-4F61-A7C5-A8B10223DA14}"/>
              </a:ext>
            </a:extLst>
          </p:cNvPr>
          <p:cNvSpPr txBox="1"/>
          <p:nvPr/>
        </p:nvSpPr>
        <p:spPr>
          <a:xfrm>
            <a:off x="878114" y="3691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实验探究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 bldLvl="0" animBg="1"/>
      <p:bldP spid="11" grpId="0" bldLvl="0" animBg="1"/>
      <p:bldP spid="12" grpId="0" bldLvl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/>
          </p:cNvSpPr>
          <p:nvPr>
            <p:ph type="title" idx="4294967295"/>
          </p:nvPr>
        </p:nvSpPr>
        <p:spPr>
          <a:xfrm>
            <a:off x="644371" y="1319213"/>
            <a:ext cx="7113588" cy="4206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l"/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对于单个物体，动量不变的条件是：</a:t>
            </a:r>
          </a:p>
        </p:txBody>
      </p:sp>
      <p:sp>
        <p:nvSpPr>
          <p:cNvPr id="39939" name="Text Box 3"/>
          <p:cNvSpPr txBox="1"/>
          <p:nvPr/>
        </p:nvSpPr>
        <p:spPr>
          <a:xfrm>
            <a:off x="929569" y="2314108"/>
            <a:ext cx="7757959" cy="461665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b="1" kern="0" dirty="0">
                <a:cs typeface="+mn-ea"/>
                <a:sym typeface="+mn-lt"/>
              </a:rPr>
              <a:t>物体不受到外力的作用，保持原来状态不变。</a:t>
            </a:r>
          </a:p>
        </p:txBody>
      </p:sp>
      <p:grpSp>
        <p:nvGrpSpPr>
          <p:cNvPr id="2" name="组合 11"/>
          <p:cNvGrpSpPr/>
          <p:nvPr/>
        </p:nvGrpSpPr>
        <p:grpSpPr>
          <a:xfrm>
            <a:off x="832106" y="4760793"/>
            <a:ext cx="1499579" cy="576423"/>
            <a:chOff x="1441186" y="4697685"/>
            <a:chExt cx="1291133" cy="578256"/>
          </a:xfrm>
        </p:grpSpPr>
        <p:sp>
          <p:nvSpPr>
            <p:cNvPr id="8196" name="AutoShape 4"/>
            <p:cNvSpPr/>
            <p:nvPr/>
          </p:nvSpPr>
          <p:spPr>
            <a:xfrm rot="10800000">
              <a:off x="1441186" y="4697685"/>
              <a:ext cx="967563" cy="578256"/>
            </a:xfrm>
            <a:prstGeom prst="wedgeRoundRectCallout">
              <a:avLst>
                <a:gd name="adj1" fmla="val -136667"/>
                <a:gd name="adj2" fmla="val 405710"/>
                <a:gd name="adj3" fmla="val 16667"/>
              </a:avLst>
            </a:prstGeom>
            <a:solidFill>
              <a:srgbClr val="0070C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rot="10800000"/>
            <a:lstStyle/>
            <a:p>
              <a:pPr algn="ctr" defTabSz="1219170"/>
              <a:endParaRPr lang="zh-CN" altLang="en-US" sz="133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8197" name="Text Box 5"/>
            <p:cNvSpPr txBox="1"/>
            <p:nvPr/>
          </p:nvSpPr>
          <p:spPr>
            <a:xfrm>
              <a:off x="1508356" y="4721451"/>
              <a:ext cx="1223963" cy="5237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zh-CN" altLang="en-US" sz="2793" kern="0" dirty="0">
                  <a:solidFill>
                    <a:schemeClr val="bg1"/>
                  </a:solidFill>
                  <a:cs typeface="+mn-ea"/>
                  <a:sym typeface="+mn-lt"/>
                </a:rPr>
                <a:t>外力</a:t>
              </a:r>
            </a:p>
          </p:txBody>
        </p:sp>
      </p:grpSp>
      <p:grpSp>
        <p:nvGrpSpPr>
          <p:cNvPr id="3" name="组合 9"/>
          <p:cNvGrpSpPr/>
          <p:nvPr/>
        </p:nvGrpSpPr>
        <p:grpSpPr>
          <a:xfrm>
            <a:off x="4201165" y="4349377"/>
            <a:ext cx="2852028" cy="1392344"/>
            <a:chOff x="4806174" y="4705865"/>
            <a:chExt cx="2859900" cy="1397223"/>
          </a:xfrm>
        </p:grpSpPr>
        <p:sp>
          <p:nvSpPr>
            <p:cNvPr id="8199" name="Rectangle 7"/>
            <p:cNvSpPr/>
            <p:nvPr/>
          </p:nvSpPr>
          <p:spPr>
            <a:xfrm>
              <a:off x="4806174" y="4705865"/>
              <a:ext cx="2859900" cy="1397223"/>
            </a:xfrm>
            <a:prstGeom prst="rect">
              <a:avLst/>
            </a:prstGeom>
            <a:solidFill>
              <a:srgbClr val="0070C0"/>
            </a:solidFill>
            <a:ln w="9525" cap="flat" cmpd="sng">
              <a:solidFill>
                <a:srgbClr val="0070C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defTabSz="1219170"/>
              <a:endParaRPr lang="zh-CN" altLang="en-US" sz="2793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8200" name="Text Box 8"/>
            <p:cNvSpPr txBox="1"/>
            <p:nvPr/>
          </p:nvSpPr>
          <p:spPr>
            <a:xfrm>
              <a:off x="5036417" y="4987522"/>
              <a:ext cx="2513727" cy="83390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zh-CN" altLang="en-US" sz="2400" b="1" kern="0" dirty="0">
                  <a:solidFill>
                    <a:schemeClr val="bg1"/>
                  </a:solidFill>
                  <a:cs typeface="+mn-ea"/>
                  <a:sym typeface="+mn-lt"/>
                </a:rPr>
                <a:t>外界对物体施加的力，简称外力</a:t>
              </a:r>
            </a:p>
          </p:txBody>
        </p:sp>
      </p:grp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2704255" y="4829868"/>
            <a:ext cx="862722" cy="431362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793" b="1">
              <a:solidFill>
                <a:srgbClr val="FF00FF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587AA46-8685-4A9D-9195-DDC333E0CA76}"/>
              </a:ext>
            </a:extLst>
          </p:cNvPr>
          <p:cNvSpPr txBox="1"/>
          <p:nvPr/>
        </p:nvSpPr>
        <p:spPr>
          <a:xfrm>
            <a:off x="878114" y="3691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实验探究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  <p:bldP spid="11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6"/>
          <p:cNvSpPr txBox="1"/>
          <p:nvPr/>
        </p:nvSpPr>
        <p:spPr>
          <a:xfrm>
            <a:off x="954132" y="2823928"/>
            <a:ext cx="553998" cy="1913467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kern="0" dirty="0">
                <a:cs typeface="+mn-ea"/>
                <a:sym typeface="+mn-lt"/>
              </a:rPr>
              <a:t>两个物体</a:t>
            </a:r>
          </a:p>
        </p:txBody>
      </p:sp>
      <p:sp>
        <p:nvSpPr>
          <p:cNvPr id="34" name="Text Box 2"/>
          <p:cNvSpPr txBox="1"/>
          <p:nvPr/>
        </p:nvSpPr>
        <p:spPr>
          <a:xfrm>
            <a:off x="878114" y="4910598"/>
            <a:ext cx="8077844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kern="0" dirty="0">
                <a:cs typeface="+mn-ea"/>
                <a:sym typeface="+mn-lt"/>
              </a:rPr>
              <a:t>    碰撞后，</a:t>
            </a:r>
            <a:r>
              <a:rPr lang="en-US" altLang="zh-CN" sz="2400" i="1" kern="0" dirty="0">
                <a:cs typeface="+mn-ea"/>
                <a:sym typeface="+mn-lt"/>
              </a:rPr>
              <a:t>A</a:t>
            </a:r>
            <a:r>
              <a:rPr lang="zh-CN" altLang="en-US" sz="2400" i="1" kern="0" dirty="0">
                <a:cs typeface="+mn-ea"/>
                <a:sym typeface="+mn-lt"/>
              </a:rPr>
              <a:t>、</a:t>
            </a:r>
            <a:r>
              <a:rPr lang="en-US" altLang="zh-CN" sz="2400" i="1" kern="0" dirty="0">
                <a:cs typeface="+mn-ea"/>
                <a:sym typeface="+mn-lt"/>
              </a:rPr>
              <a:t>B</a:t>
            </a:r>
            <a:r>
              <a:rPr lang="zh-CN" altLang="en-US" sz="2400" kern="0" dirty="0">
                <a:cs typeface="+mn-ea"/>
                <a:sym typeface="+mn-lt"/>
              </a:rPr>
              <a:t>小球各自动量有没有变化？</a:t>
            </a:r>
          </a:p>
        </p:txBody>
      </p:sp>
      <p:sp>
        <p:nvSpPr>
          <p:cNvPr id="35" name="Text Box 3"/>
          <p:cNvSpPr txBox="1"/>
          <p:nvPr/>
        </p:nvSpPr>
        <p:spPr>
          <a:xfrm>
            <a:off x="892368" y="5590710"/>
            <a:ext cx="8514911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kern="0" dirty="0">
                <a:cs typeface="+mn-ea"/>
                <a:sym typeface="+mn-lt"/>
              </a:rPr>
              <a:t>    碰撞后，</a:t>
            </a:r>
            <a:r>
              <a:rPr lang="en-US" altLang="zh-CN" sz="2400" i="1" kern="0">
                <a:cs typeface="+mn-ea"/>
                <a:sym typeface="+mn-lt"/>
              </a:rPr>
              <a:t>A</a:t>
            </a:r>
            <a:r>
              <a:rPr lang="zh-CN" altLang="en-US" sz="2400" i="1" kern="0" dirty="0">
                <a:cs typeface="+mn-ea"/>
                <a:sym typeface="+mn-lt"/>
              </a:rPr>
              <a:t>、</a:t>
            </a:r>
            <a:r>
              <a:rPr lang="en-US" altLang="zh-CN" sz="2400" i="1" kern="0">
                <a:cs typeface="+mn-ea"/>
                <a:sym typeface="+mn-lt"/>
              </a:rPr>
              <a:t>B</a:t>
            </a:r>
            <a:r>
              <a:rPr lang="zh-CN" altLang="en-US" sz="2400" kern="0" dirty="0">
                <a:cs typeface="+mn-ea"/>
                <a:sym typeface="+mn-lt"/>
              </a:rPr>
              <a:t>小球的总动量是否发生变化？</a:t>
            </a:r>
          </a:p>
        </p:txBody>
      </p:sp>
      <p:pic>
        <p:nvPicPr>
          <p:cNvPr id="9220" name="图片 10263" descr="DRA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011" y="1330532"/>
            <a:ext cx="1819535" cy="847216"/>
          </a:xfrm>
          <a:prstGeom prst="rect">
            <a:avLst/>
          </a:prstGeom>
          <a:noFill/>
          <a:ln w="9525">
            <a:noFill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37" name="文本框 10264"/>
          <p:cNvSpPr txBox="1"/>
          <p:nvPr/>
        </p:nvSpPr>
        <p:spPr bwMode="auto">
          <a:xfrm>
            <a:off x="997640" y="1418208"/>
            <a:ext cx="1444225" cy="64524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/>
            <a:r>
              <a:rPr lang="zh-CN" altLang="en-US" sz="3593" b="1" kern="0" noProof="1">
                <a:cs typeface="+mn-ea"/>
                <a:sym typeface="+mn-lt"/>
              </a:rPr>
              <a:t>  思考</a:t>
            </a:r>
          </a:p>
        </p:txBody>
      </p:sp>
      <p:grpSp>
        <p:nvGrpSpPr>
          <p:cNvPr id="9222" name="组合 64"/>
          <p:cNvGrpSpPr/>
          <p:nvPr/>
        </p:nvGrpSpPr>
        <p:grpSpPr>
          <a:xfrm>
            <a:off x="1590727" y="2504312"/>
            <a:ext cx="7225877" cy="1849375"/>
            <a:chOff x="1069929" y="1477577"/>
            <a:chExt cx="7244732" cy="1854294"/>
          </a:xfrm>
        </p:grpSpPr>
        <p:sp>
          <p:nvSpPr>
            <p:cNvPr id="41" name="矩形 40"/>
            <p:cNvSpPr/>
            <p:nvPr/>
          </p:nvSpPr>
          <p:spPr>
            <a:xfrm>
              <a:off x="1069929" y="2315931"/>
              <a:ext cx="2448252" cy="181008"/>
            </a:xfrm>
            <a:prstGeom prst="rect">
              <a:avLst/>
            </a:prstGeom>
            <a:gradFill>
              <a:gsLst>
                <a:gs pos="0">
                  <a:srgbClr val="CC6600"/>
                </a:gs>
                <a:gs pos="40000">
                  <a:srgbClr val="FF9900"/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93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1374770" y="1884052"/>
              <a:ext cx="431858" cy="43187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67000">
                  <a:schemeClr val="tx1">
                    <a:lumMod val="75000"/>
                    <a:lumOff val="2500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93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2671931" y="1884052"/>
              <a:ext cx="431858" cy="431879"/>
            </a:xfrm>
            <a:prstGeom prst="ellipse">
              <a:avLst/>
            </a:prstGeom>
            <a:gradFill flip="none" rotWithShape="1">
              <a:gsLst>
                <a:gs pos="0">
                  <a:srgbClr val="00FF00"/>
                </a:gs>
                <a:gs pos="44000">
                  <a:srgbClr val="009900"/>
                </a:gs>
                <a:gs pos="100000">
                  <a:srgbClr val="003300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93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cxnSp>
          <p:nvCxnSpPr>
            <p:cNvPr id="44" name="直接箭头连接符 43"/>
            <p:cNvCxnSpPr/>
            <p:nvPr/>
          </p:nvCxnSpPr>
          <p:spPr>
            <a:xfrm>
              <a:off x="1806628" y="2099991"/>
              <a:ext cx="72082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椭圆 44"/>
            <p:cNvSpPr/>
            <p:nvPr/>
          </p:nvSpPr>
          <p:spPr>
            <a:xfrm>
              <a:off x="5642541" y="1884052"/>
              <a:ext cx="431858" cy="43187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67000">
                  <a:schemeClr val="tx1">
                    <a:lumMod val="75000"/>
                    <a:lumOff val="2500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93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6811097" y="1884052"/>
              <a:ext cx="431858" cy="431879"/>
            </a:xfrm>
            <a:prstGeom prst="ellipse">
              <a:avLst/>
            </a:prstGeom>
            <a:gradFill flip="none" rotWithShape="1">
              <a:gsLst>
                <a:gs pos="0">
                  <a:srgbClr val="00FF00"/>
                </a:gs>
                <a:gs pos="44000">
                  <a:srgbClr val="009900"/>
                </a:gs>
                <a:gs pos="100000">
                  <a:srgbClr val="003300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93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cxnSp>
          <p:nvCxnSpPr>
            <p:cNvPr id="47" name="直接箭头连接符 46"/>
            <p:cNvCxnSpPr/>
            <p:nvPr/>
          </p:nvCxnSpPr>
          <p:spPr>
            <a:xfrm>
              <a:off x="6074398" y="2099991"/>
              <a:ext cx="46837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箭头连接符 47"/>
            <p:cNvCxnSpPr/>
            <p:nvPr/>
          </p:nvCxnSpPr>
          <p:spPr>
            <a:xfrm>
              <a:off x="7242955" y="2099991"/>
              <a:ext cx="104471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矩形 48"/>
            <p:cNvSpPr/>
            <p:nvPr/>
          </p:nvSpPr>
          <p:spPr>
            <a:xfrm>
              <a:off x="1824092" y="2795445"/>
              <a:ext cx="903561" cy="4618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393" b="1" dirty="0">
                  <a:cs typeface="+mn-ea"/>
                  <a:sym typeface="+mn-lt"/>
                </a:rPr>
                <a:t>碰 前</a:t>
              </a:r>
            </a:p>
          </p:txBody>
        </p:sp>
        <p:sp>
          <p:nvSpPr>
            <p:cNvPr id="50" name="矩形 49"/>
            <p:cNvSpPr/>
            <p:nvPr/>
          </p:nvSpPr>
          <p:spPr>
            <a:xfrm>
              <a:off x="6287152" y="2870071"/>
              <a:ext cx="903561" cy="4618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393" b="1" dirty="0">
                  <a:cs typeface="+mn-ea"/>
                  <a:sym typeface="+mn-lt"/>
                </a:rPr>
                <a:t>碰 后</a:t>
              </a:r>
            </a:p>
          </p:txBody>
        </p:sp>
        <p:sp>
          <p:nvSpPr>
            <p:cNvPr id="51" name="矩形 50"/>
            <p:cNvSpPr/>
            <p:nvPr/>
          </p:nvSpPr>
          <p:spPr>
            <a:xfrm>
              <a:off x="5355165" y="2315931"/>
              <a:ext cx="2446664" cy="181008"/>
            </a:xfrm>
            <a:prstGeom prst="rect">
              <a:avLst/>
            </a:prstGeom>
            <a:gradFill>
              <a:gsLst>
                <a:gs pos="0">
                  <a:srgbClr val="CC6600"/>
                </a:gs>
                <a:gs pos="40000">
                  <a:srgbClr val="FF9900"/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93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cxnSp>
          <p:nvCxnSpPr>
            <p:cNvPr id="52" name="直接箭头连接符 51"/>
            <p:cNvCxnSpPr/>
            <p:nvPr/>
          </p:nvCxnSpPr>
          <p:spPr>
            <a:xfrm flipV="1">
              <a:off x="3105376" y="2103167"/>
              <a:ext cx="595393" cy="158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35" name="矩形 52"/>
            <p:cNvSpPr/>
            <p:nvPr/>
          </p:nvSpPr>
          <p:spPr>
            <a:xfrm>
              <a:off x="2092415" y="1491867"/>
              <a:ext cx="517836" cy="5235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2793" b="1" i="1" kern="0">
                  <a:cs typeface="+mn-ea"/>
                  <a:sym typeface="+mn-lt"/>
                </a:rPr>
                <a:t>v</a:t>
              </a:r>
              <a:r>
                <a:rPr lang="en-US" altLang="zh-CN" sz="2793" b="1" kern="0" baseline="-25000">
                  <a:cs typeface="+mn-ea"/>
                  <a:sym typeface="+mn-lt"/>
                </a:rPr>
                <a:t>1</a:t>
              </a:r>
              <a:endParaRPr lang="zh-CN" altLang="zh-CN" sz="2793" b="1" kern="0" baseline="-25000" dirty="0">
                <a:cs typeface="+mn-ea"/>
                <a:sym typeface="+mn-lt"/>
              </a:endParaRPr>
            </a:p>
          </p:txBody>
        </p:sp>
        <p:sp>
          <p:nvSpPr>
            <p:cNvPr id="9236" name="矩形 53"/>
            <p:cNvSpPr/>
            <p:nvPr/>
          </p:nvSpPr>
          <p:spPr>
            <a:xfrm>
              <a:off x="3403866" y="1483929"/>
              <a:ext cx="517836" cy="5235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2793" b="1" i="1" kern="0">
                  <a:cs typeface="+mn-ea"/>
                  <a:sym typeface="+mn-lt"/>
                </a:rPr>
                <a:t>v</a:t>
              </a:r>
              <a:r>
                <a:rPr lang="en-US" altLang="zh-CN" sz="2793" b="1" kern="0" baseline="-25000">
                  <a:cs typeface="+mn-ea"/>
                  <a:sym typeface="+mn-lt"/>
                </a:rPr>
                <a:t>2</a:t>
              </a:r>
              <a:endParaRPr lang="zh-CN" altLang="zh-CN" sz="2793" b="1" kern="0" baseline="-25000" dirty="0">
                <a:cs typeface="+mn-ea"/>
                <a:sym typeface="+mn-lt"/>
              </a:endParaRPr>
            </a:p>
          </p:txBody>
        </p:sp>
        <p:sp>
          <p:nvSpPr>
            <p:cNvPr id="9237" name="矩形 54"/>
            <p:cNvSpPr/>
            <p:nvPr/>
          </p:nvSpPr>
          <p:spPr>
            <a:xfrm>
              <a:off x="6222056" y="1483929"/>
              <a:ext cx="575694" cy="5235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2793" b="1" i="1" kern="0">
                  <a:cs typeface="+mn-ea"/>
                  <a:sym typeface="+mn-lt"/>
                </a:rPr>
                <a:t>v</a:t>
              </a:r>
              <a:r>
                <a:rPr lang="en-US" altLang="zh-CN" sz="2793" b="1" kern="0" baseline="-25000">
                  <a:cs typeface="+mn-ea"/>
                  <a:sym typeface="+mn-lt"/>
                </a:rPr>
                <a:t>1</a:t>
              </a:r>
              <a:r>
                <a:rPr lang="en-US" altLang="zh-CN" sz="2793" b="1" kern="0" baseline="30000">
                  <a:cs typeface="+mn-ea"/>
                  <a:sym typeface="+mn-lt"/>
                </a:rPr>
                <a:t>′</a:t>
              </a:r>
              <a:endParaRPr lang="zh-CN" altLang="zh-CN" sz="2793" b="1" kern="0" baseline="30000" dirty="0">
                <a:cs typeface="+mn-ea"/>
                <a:sym typeface="+mn-lt"/>
              </a:endParaRPr>
            </a:p>
          </p:txBody>
        </p:sp>
        <p:sp>
          <p:nvSpPr>
            <p:cNvPr id="9238" name="矩形 55"/>
            <p:cNvSpPr/>
            <p:nvPr/>
          </p:nvSpPr>
          <p:spPr>
            <a:xfrm>
              <a:off x="7714506" y="1477577"/>
              <a:ext cx="575694" cy="5235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2793" b="1" i="1" kern="0">
                  <a:cs typeface="+mn-ea"/>
                  <a:sym typeface="+mn-lt"/>
                </a:rPr>
                <a:t>v</a:t>
              </a:r>
              <a:r>
                <a:rPr lang="en-US" altLang="zh-CN" sz="2793" b="1" kern="0" baseline="-25000">
                  <a:cs typeface="+mn-ea"/>
                  <a:sym typeface="+mn-lt"/>
                </a:rPr>
                <a:t>2</a:t>
              </a:r>
              <a:r>
                <a:rPr lang="en-US" altLang="zh-CN" sz="2793" b="1" kern="0" baseline="30000">
                  <a:cs typeface="+mn-ea"/>
                  <a:sym typeface="+mn-lt"/>
                </a:rPr>
                <a:t>′</a:t>
              </a:r>
              <a:endParaRPr lang="zh-CN" altLang="zh-CN" sz="2793" b="1" kern="0" baseline="30000" dirty="0">
                <a:cs typeface="+mn-ea"/>
                <a:sym typeface="+mn-lt"/>
              </a:endParaRPr>
            </a:p>
          </p:txBody>
        </p:sp>
        <p:sp>
          <p:nvSpPr>
            <p:cNvPr id="9239" name="矩形 56"/>
            <p:cNvSpPr/>
            <p:nvPr/>
          </p:nvSpPr>
          <p:spPr>
            <a:xfrm>
              <a:off x="1362068" y="2314343"/>
              <a:ext cx="638374" cy="5235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2793" b="1" i="1" kern="0">
                  <a:cs typeface="+mn-ea"/>
                  <a:sym typeface="+mn-lt"/>
                </a:rPr>
                <a:t>m</a:t>
              </a:r>
              <a:r>
                <a:rPr lang="en-US" altLang="zh-CN" sz="2793" b="1" kern="0" baseline="-25000">
                  <a:cs typeface="+mn-ea"/>
                  <a:sym typeface="+mn-lt"/>
                </a:rPr>
                <a:t>1</a:t>
              </a:r>
              <a:endParaRPr lang="zh-CN" altLang="zh-CN" sz="2793" b="1" kern="0" baseline="-25000" dirty="0">
                <a:cs typeface="+mn-ea"/>
                <a:sym typeface="+mn-lt"/>
              </a:endParaRPr>
            </a:p>
          </p:txBody>
        </p:sp>
        <p:sp>
          <p:nvSpPr>
            <p:cNvPr id="9240" name="矩形 57"/>
            <p:cNvSpPr/>
            <p:nvPr/>
          </p:nvSpPr>
          <p:spPr>
            <a:xfrm>
              <a:off x="5629839" y="2306404"/>
              <a:ext cx="638374" cy="5235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2793" b="1" i="1" kern="0">
                  <a:cs typeface="+mn-ea"/>
                  <a:sym typeface="+mn-lt"/>
                </a:rPr>
                <a:t>m</a:t>
              </a:r>
              <a:r>
                <a:rPr lang="en-US" altLang="zh-CN" sz="2793" b="1" kern="0" baseline="-25000">
                  <a:cs typeface="+mn-ea"/>
                  <a:sym typeface="+mn-lt"/>
                </a:rPr>
                <a:t>1</a:t>
              </a:r>
              <a:endParaRPr lang="zh-CN" altLang="zh-CN" sz="2793" b="1" kern="0" baseline="-25000" dirty="0">
                <a:cs typeface="+mn-ea"/>
                <a:sym typeface="+mn-lt"/>
              </a:endParaRPr>
            </a:p>
          </p:txBody>
        </p:sp>
        <p:sp>
          <p:nvSpPr>
            <p:cNvPr id="9241" name="矩形 58"/>
            <p:cNvSpPr/>
            <p:nvPr/>
          </p:nvSpPr>
          <p:spPr>
            <a:xfrm>
              <a:off x="2641764" y="2317518"/>
              <a:ext cx="638374" cy="5235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2793" b="1" i="1" kern="0">
                  <a:cs typeface="+mn-ea"/>
                  <a:sym typeface="+mn-lt"/>
                </a:rPr>
                <a:t>m</a:t>
              </a:r>
              <a:r>
                <a:rPr lang="en-US" altLang="zh-CN" sz="2793" b="1" kern="0" baseline="-25000">
                  <a:cs typeface="+mn-ea"/>
                  <a:sym typeface="+mn-lt"/>
                </a:rPr>
                <a:t>2</a:t>
              </a:r>
              <a:endParaRPr lang="zh-CN" altLang="zh-CN" sz="2793" b="1" kern="0" baseline="-25000" dirty="0">
                <a:cs typeface="+mn-ea"/>
                <a:sym typeface="+mn-lt"/>
              </a:endParaRPr>
            </a:p>
          </p:txBody>
        </p:sp>
        <p:sp>
          <p:nvSpPr>
            <p:cNvPr id="9242" name="矩形 59"/>
            <p:cNvSpPr/>
            <p:nvPr/>
          </p:nvSpPr>
          <p:spPr>
            <a:xfrm>
              <a:off x="6842852" y="2306404"/>
              <a:ext cx="638374" cy="5235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2793" b="1" i="1" kern="0">
                  <a:cs typeface="+mn-ea"/>
                  <a:sym typeface="+mn-lt"/>
                </a:rPr>
                <a:t>m</a:t>
              </a:r>
              <a:r>
                <a:rPr lang="en-US" altLang="zh-CN" sz="2793" b="1" kern="0" baseline="-25000">
                  <a:cs typeface="+mn-ea"/>
                  <a:sym typeface="+mn-lt"/>
                </a:rPr>
                <a:t>2</a:t>
              </a:r>
              <a:endParaRPr lang="zh-CN" altLang="zh-CN" sz="2793" b="1" kern="0" baseline="-25000" dirty="0">
                <a:cs typeface="+mn-ea"/>
                <a:sym typeface="+mn-lt"/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>
              <a:off x="3178411" y="2320694"/>
              <a:ext cx="2448252" cy="179421"/>
            </a:xfrm>
            <a:prstGeom prst="rect">
              <a:avLst/>
            </a:prstGeom>
            <a:gradFill>
              <a:gsLst>
                <a:gs pos="0">
                  <a:srgbClr val="CC6600"/>
                </a:gs>
                <a:gs pos="40000">
                  <a:srgbClr val="FF9900"/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93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62" name="椭圆 61"/>
            <p:cNvSpPr/>
            <p:nvPr/>
          </p:nvSpPr>
          <p:spPr>
            <a:xfrm>
              <a:off x="4218363" y="1877701"/>
              <a:ext cx="431858" cy="43187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67000">
                  <a:schemeClr val="tx1">
                    <a:lumMod val="75000"/>
                    <a:lumOff val="2500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93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63" name="椭圆 62"/>
            <p:cNvSpPr/>
            <p:nvPr/>
          </p:nvSpPr>
          <p:spPr>
            <a:xfrm>
              <a:off x="4631168" y="1887227"/>
              <a:ext cx="431858" cy="433467"/>
            </a:xfrm>
            <a:prstGeom prst="ellipse">
              <a:avLst/>
            </a:prstGeom>
            <a:gradFill flip="none" rotWithShape="1">
              <a:gsLst>
                <a:gs pos="0">
                  <a:srgbClr val="00FF00"/>
                </a:gs>
                <a:gs pos="44000">
                  <a:srgbClr val="009900"/>
                </a:gs>
                <a:gs pos="100000">
                  <a:srgbClr val="003300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93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6414169" y="2317518"/>
              <a:ext cx="1900492" cy="185772"/>
            </a:xfrm>
            <a:prstGeom prst="rect">
              <a:avLst/>
            </a:prstGeom>
            <a:gradFill>
              <a:gsLst>
                <a:gs pos="0">
                  <a:srgbClr val="CC6600"/>
                </a:gs>
                <a:gs pos="40000">
                  <a:srgbClr val="FF9900"/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93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247" name="矩形 10272"/>
          <p:cNvSpPr/>
          <p:nvPr/>
        </p:nvSpPr>
        <p:spPr>
          <a:xfrm>
            <a:off x="1902691" y="3761675"/>
            <a:ext cx="1377715" cy="5221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/>
            <a:r>
              <a:rPr lang="en-US" altLang="zh-CN" sz="2793" b="1" i="1" kern="0">
                <a:cs typeface="+mn-ea"/>
                <a:sym typeface="+mn-lt"/>
              </a:rPr>
              <a:t>A</a:t>
            </a:r>
            <a:endParaRPr lang="zh-CN" altLang="en-US" sz="2793" b="1" i="1" kern="0" dirty="0">
              <a:cs typeface="+mn-ea"/>
              <a:sym typeface="+mn-lt"/>
            </a:endParaRPr>
          </a:p>
        </p:txBody>
      </p:sp>
      <p:sp>
        <p:nvSpPr>
          <p:cNvPr id="9248" name="矩形 10273"/>
          <p:cNvSpPr/>
          <p:nvPr/>
        </p:nvSpPr>
        <p:spPr>
          <a:xfrm>
            <a:off x="3369087" y="3788595"/>
            <a:ext cx="1377715" cy="5221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/>
            <a:r>
              <a:rPr lang="en-US" altLang="zh-CN" sz="2793" b="1" i="1" kern="0">
                <a:cs typeface="+mn-ea"/>
                <a:sym typeface="+mn-lt"/>
              </a:rPr>
              <a:t>B</a:t>
            </a:r>
            <a:endParaRPr lang="en-US" altLang="zh-CN" sz="2793" b="1" i="1" kern="0" dirty="0">
              <a:cs typeface="+mn-ea"/>
              <a:sym typeface="+mn-lt"/>
            </a:endParaRPr>
          </a:p>
        </p:txBody>
      </p:sp>
      <p:sp>
        <p:nvSpPr>
          <p:cNvPr id="9249" name="矩形 10274"/>
          <p:cNvSpPr/>
          <p:nvPr/>
        </p:nvSpPr>
        <p:spPr>
          <a:xfrm>
            <a:off x="6179940" y="3737920"/>
            <a:ext cx="1377715" cy="5221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/>
            <a:r>
              <a:rPr lang="en-US" altLang="zh-CN" sz="2793" b="1" i="1" kern="0">
                <a:cs typeface="+mn-ea"/>
                <a:sym typeface="+mn-lt"/>
              </a:rPr>
              <a:t>A</a:t>
            </a:r>
            <a:endParaRPr lang="en-US" altLang="zh-CN" sz="2793" b="1" i="1" kern="0" dirty="0">
              <a:cs typeface="+mn-ea"/>
              <a:sym typeface="+mn-lt"/>
            </a:endParaRPr>
          </a:p>
        </p:txBody>
      </p:sp>
      <p:sp>
        <p:nvSpPr>
          <p:cNvPr id="9250" name="矩形 10275"/>
          <p:cNvSpPr/>
          <p:nvPr/>
        </p:nvSpPr>
        <p:spPr>
          <a:xfrm>
            <a:off x="7771439" y="3755340"/>
            <a:ext cx="1377715" cy="5221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/>
            <a:r>
              <a:rPr lang="en-US" altLang="zh-CN" sz="2793" b="1" i="1" kern="0">
                <a:cs typeface="+mn-ea"/>
                <a:sym typeface="+mn-lt"/>
              </a:rPr>
              <a:t>B</a:t>
            </a:r>
            <a:endParaRPr lang="zh-CN" altLang="en-US" sz="2793" b="1" i="1" kern="0" dirty="0"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C83F56BA-89B9-48CB-873C-8C92CFA1D8C3}"/>
              </a:ext>
            </a:extLst>
          </p:cNvPr>
          <p:cNvSpPr txBox="1"/>
          <p:nvPr/>
        </p:nvSpPr>
        <p:spPr>
          <a:xfrm>
            <a:off x="878114" y="3691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实验探究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/>
          <p:nvPr/>
        </p:nvSpPr>
        <p:spPr>
          <a:xfrm>
            <a:off x="654646" y="1355783"/>
            <a:ext cx="10864253" cy="169450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400" kern="0" dirty="0">
                <a:cs typeface="+mn-ea"/>
                <a:sym typeface="+mn-lt"/>
              </a:rPr>
              <a:t>两个小球在光滑水平面上做匀速运动，质量分别是</a:t>
            </a:r>
            <a:r>
              <a:rPr lang="en-US" altLang="zh-CN" sz="2400" i="1" kern="0" dirty="0">
                <a:cs typeface="+mn-ea"/>
                <a:sym typeface="+mn-lt"/>
              </a:rPr>
              <a:t>m</a:t>
            </a:r>
            <a:r>
              <a:rPr lang="en-US" altLang="zh-CN" sz="2400" kern="0" baseline="-25000" dirty="0">
                <a:cs typeface="+mn-ea"/>
                <a:sym typeface="+mn-lt"/>
              </a:rPr>
              <a:t>1</a:t>
            </a:r>
            <a:r>
              <a:rPr lang="zh-CN" altLang="en-US" sz="2400" kern="0" dirty="0">
                <a:cs typeface="+mn-ea"/>
                <a:sym typeface="+mn-lt"/>
              </a:rPr>
              <a:t>和</a:t>
            </a:r>
            <a:r>
              <a:rPr lang="en-US" altLang="zh-CN" sz="2400" i="1" kern="0" dirty="0">
                <a:cs typeface="+mn-ea"/>
                <a:sym typeface="+mn-lt"/>
              </a:rPr>
              <a:t>m</a:t>
            </a:r>
            <a:r>
              <a:rPr lang="en-US" altLang="zh-CN" sz="2400" kern="0" baseline="-25000" dirty="0">
                <a:cs typeface="+mn-ea"/>
                <a:sym typeface="+mn-lt"/>
              </a:rPr>
              <a:t>2</a:t>
            </a:r>
            <a:r>
              <a:rPr lang="zh-CN" altLang="en-US" sz="2400" kern="0" dirty="0">
                <a:cs typeface="+mn-ea"/>
                <a:sym typeface="+mn-lt"/>
              </a:rPr>
              <a:t>，沿着同一直线向相同的方向运动，速度分别是</a:t>
            </a:r>
            <a:r>
              <a:rPr lang="en-US" altLang="zh-CN" sz="2400" i="1" kern="0" dirty="0">
                <a:cs typeface="+mn-ea"/>
                <a:sym typeface="+mn-lt"/>
              </a:rPr>
              <a:t>v</a:t>
            </a:r>
            <a:r>
              <a:rPr lang="en-US" altLang="zh-CN" sz="2400" kern="0" baseline="-25000" dirty="0">
                <a:cs typeface="+mn-ea"/>
                <a:sym typeface="+mn-lt"/>
              </a:rPr>
              <a:t>1</a:t>
            </a:r>
            <a:r>
              <a:rPr lang="zh-CN" altLang="en-US" sz="2400" kern="0" dirty="0">
                <a:cs typeface="+mn-ea"/>
                <a:sym typeface="+mn-lt"/>
              </a:rPr>
              <a:t>和</a:t>
            </a:r>
            <a:r>
              <a:rPr lang="en-US" altLang="zh-CN" sz="2400" i="1" kern="0" dirty="0">
                <a:cs typeface="+mn-ea"/>
                <a:sym typeface="+mn-lt"/>
              </a:rPr>
              <a:t>v</a:t>
            </a:r>
            <a:r>
              <a:rPr lang="en-US" altLang="zh-CN" sz="2400" kern="0" baseline="-25000" dirty="0">
                <a:cs typeface="+mn-ea"/>
                <a:sym typeface="+mn-lt"/>
              </a:rPr>
              <a:t>2</a:t>
            </a:r>
            <a:r>
              <a:rPr lang="zh-CN" altLang="en-US" sz="2400" kern="0" dirty="0">
                <a:cs typeface="+mn-ea"/>
                <a:sym typeface="+mn-lt"/>
              </a:rPr>
              <a:t>，且</a:t>
            </a:r>
            <a:r>
              <a:rPr lang="en-US" altLang="zh-CN" sz="2400" i="1" kern="0" dirty="0">
                <a:cs typeface="+mn-ea"/>
                <a:sym typeface="+mn-lt"/>
              </a:rPr>
              <a:t>v</a:t>
            </a:r>
            <a:r>
              <a:rPr lang="en-US" altLang="zh-CN" sz="2400" kern="0" baseline="-25000" dirty="0">
                <a:cs typeface="+mn-ea"/>
                <a:sym typeface="+mn-lt"/>
              </a:rPr>
              <a:t>1</a:t>
            </a:r>
            <a:r>
              <a:rPr lang="en-US" altLang="zh-CN" sz="2400" kern="0" dirty="0">
                <a:cs typeface="+mn-ea"/>
                <a:sym typeface="+mn-lt"/>
              </a:rPr>
              <a:t>&gt;</a:t>
            </a:r>
            <a:r>
              <a:rPr lang="en-US" altLang="zh-CN" sz="2400" i="1" kern="0" dirty="0">
                <a:cs typeface="+mn-ea"/>
                <a:sym typeface="+mn-lt"/>
              </a:rPr>
              <a:t>v</a:t>
            </a:r>
            <a:r>
              <a:rPr lang="en-US" altLang="zh-CN" sz="2400" kern="0" baseline="-25000" dirty="0">
                <a:cs typeface="+mn-ea"/>
                <a:sym typeface="+mn-lt"/>
              </a:rPr>
              <a:t>2</a:t>
            </a:r>
            <a:r>
              <a:rPr lang="zh-CN" altLang="en-US" sz="2400" kern="0" dirty="0">
                <a:cs typeface="+mn-ea"/>
                <a:sym typeface="+mn-lt"/>
              </a:rPr>
              <a:t>，经过一段时间后，</a:t>
            </a:r>
            <a:r>
              <a:rPr lang="en-US" altLang="zh-CN" sz="2400" i="1" kern="0" dirty="0">
                <a:cs typeface="+mn-ea"/>
                <a:sym typeface="+mn-lt"/>
              </a:rPr>
              <a:t>m</a:t>
            </a:r>
            <a:r>
              <a:rPr lang="en-US" altLang="zh-CN" sz="2400" kern="0" baseline="-25000" dirty="0">
                <a:cs typeface="+mn-ea"/>
                <a:sym typeface="+mn-lt"/>
              </a:rPr>
              <a:t>1</a:t>
            </a:r>
            <a:r>
              <a:rPr lang="zh-CN" altLang="en-US" sz="2400" kern="0" dirty="0">
                <a:cs typeface="+mn-ea"/>
                <a:sym typeface="+mn-lt"/>
              </a:rPr>
              <a:t>追上了</a:t>
            </a:r>
            <a:r>
              <a:rPr lang="en-US" altLang="zh-CN" sz="2400" i="1" kern="0" dirty="0">
                <a:cs typeface="+mn-ea"/>
                <a:sym typeface="+mn-lt"/>
              </a:rPr>
              <a:t>m</a:t>
            </a:r>
            <a:r>
              <a:rPr lang="en-US" altLang="zh-CN" sz="2400" kern="0" baseline="-25000" dirty="0">
                <a:cs typeface="+mn-ea"/>
                <a:sym typeface="+mn-lt"/>
              </a:rPr>
              <a:t>2</a:t>
            </a:r>
            <a:r>
              <a:rPr lang="zh-CN" altLang="en-US" sz="2400" kern="0" dirty="0">
                <a:cs typeface="+mn-ea"/>
                <a:sym typeface="+mn-lt"/>
              </a:rPr>
              <a:t>，两球发生碰撞，碰撞后仍然在同一直线上，速度分别是</a:t>
            </a:r>
            <a:r>
              <a:rPr lang="en-US" altLang="zh-CN" sz="2400" i="1" kern="0" dirty="0">
                <a:cs typeface="+mn-ea"/>
                <a:sym typeface="+mn-lt"/>
              </a:rPr>
              <a:t>v</a:t>
            </a:r>
            <a:r>
              <a:rPr lang="en-US" altLang="zh-CN" sz="2400" kern="0" baseline="-25000" dirty="0">
                <a:cs typeface="+mn-ea"/>
                <a:sym typeface="+mn-lt"/>
              </a:rPr>
              <a:t>1</a:t>
            </a:r>
            <a:r>
              <a:rPr lang="en-US" altLang="zh-CN" sz="2400" kern="0" dirty="0">
                <a:cs typeface="+mn-ea"/>
                <a:sym typeface="+mn-lt"/>
              </a:rPr>
              <a:t>′</a:t>
            </a:r>
            <a:r>
              <a:rPr lang="zh-CN" altLang="en-US" sz="2400" kern="0" dirty="0">
                <a:cs typeface="+mn-ea"/>
                <a:sym typeface="+mn-lt"/>
              </a:rPr>
              <a:t>和</a:t>
            </a:r>
            <a:r>
              <a:rPr lang="en-US" altLang="zh-CN" sz="2400" i="1" kern="0" dirty="0">
                <a:cs typeface="+mn-ea"/>
                <a:sym typeface="+mn-lt"/>
              </a:rPr>
              <a:t>v</a:t>
            </a:r>
            <a:r>
              <a:rPr lang="en-US" altLang="zh-CN" sz="2400" kern="0" baseline="-25000" dirty="0">
                <a:cs typeface="+mn-ea"/>
                <a:sym typeface="+mn-lt"/>
              </a:rPr>
              <a:t>2</a:t>
            </a:r>
            <a:r>
              <a:rPr lang="en-US" altLang="zh-CN" sz="2400" kern="0" dirty="0">
                <a:cs typeface="+mn-ea"/>
                <a:sym typeface="+mn-lt"/>
              </a:rPr>
              <a:t>′</a:t>
            </a:r>
          </a:p>
        </p:txBody>
      </p:sp>
      <p:grpSp>
        <p:nvGrpSpPr>
          <p:cNvPr id="10242" name="组合 3"/>
          <p:cNvGrpSpPr/>
          <p:nvPr/>
        </p:nvGrpSpPr>
        <p:grpSpPr>
          <a:xfrm>
            <a:off x="2732096" y="4008157"/>
            <a:ext cx="6800833" cy="1267997"/>
            <a:chOff x="1069929" y="1477577"/>
            <a:chExt cx="7257565" cy="1428711"/>
          </a:xfrm>
        </p:grpSpPr>
        <p:sp>
          <p:nvSpPr>
            <p:cNvPr id="5" name="矩形 4"/>
            <p:cNvSpPr/>
            <p:nvPr/>
          </p:nvSpPr>
          <p:spPr>
            <a:xfrm>
              <a:off x="1069929" y="2316195"/>
              <a:ext cx="2448710" cy="180213"/>
            </a:xfrm>
            <a:prstGeom prst="rect">
              <a:avLst/>
            </a:prstGeom>
            <a:gradFill>
              <a:gsLst>
                <a:gs pos="0">
                  <a:srgbClr val="CC6600"/>
                </a:gs>
                <a:gs pos="40000">
                  <a:srgbClr val="FF9900"/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93">
                <a:solidFill>
                  <a:srgbClr val="F2F2F2"/>
                </a:solidFill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1375807" y="1884396"/>
              <a:ext cx="430932" cy="43179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67000">
                  <a:schemeClr val="tx1">
                    <a:lumMod val="75000"/>
                    <a:lumOff val="2500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93">
                <a:solidFill>
                  <a:srgbClr val="F2F2F2"/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2671983" y="1884396"/>
              <a:ext cx="430933" cy="431799"/>
            </a:xfrm>
            <a:prstGeom prst="ellipse">
              <a:avLst/>
            </a:prstGeom>
            <a:gradFill flip="none" rotWithShape="1">
              <a:gsLst>
                <a:gs pos="0">
                  <a:srgbClr val="00FF00"/>
                </a:gs>
                <a:gs pos="44000">
                  <a:srgbClr val="009900"/>
                </a:gs>
                <a:gs pos="100000">
                  <a:srgbClr val="003300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93">
                <a:solidFill>
                  <a:srgbClr val="F2F2F2"/>
                </a:solidFill>
                <a:cs typeface="+mn-ea"/>
                <a:sym typeface="+mn-lt"/>
              </a:endParaRPr>
            </a:p>
          </p:txBody>
        </p:sp>
        <p:cxnSp>
          <p:nvCxnSpPr>
            <p:cNvPr id="8" name="直接箭头连接符 7"/>
            <p:cNvCxnSpPr/>
            <p:nvPr/>
          </p:nvCxnSpPr>
          <p:spPr>
            <a:xfrm>
              <a:off x="1806739" y="2100295"/>
              <a:ext cx="71991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椭圆 8"/>
            <p:cNvSpPr/>
            <p:nvPr/>
          </p:nvSpPr>
          <p:spPr>
            <a:xfrm>
              <a:off x="5642881" y="1884396"/>
              <a:ext cx="430933" cy="43179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67000">
                  <a:schemeClr val="tx1">
                    <a:lumMod val="75000"/>
                    <a:lumOff val="2500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93">
                <a:solidFill>
                  <a:srgbClr val="F2F2F2"/>
                </a:solidFill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6810623" y="1884396"/>
              <a:ext cx="432622" cy="431799"/>
            </a:xfrm>
            <a:prstGeom prst="ellipse">
              <a:avLst/>
            </a:prstGeom>
            <a:gradFill flip="none" rotWithShape="1">
              <a:gsLst>
                <a:gs pos="0">
                  <a:srgbClr val="00FF00"/>
                </a:gs>
                <a:gs pos="44000">
                  <a:srgbClr val="009900"/>
                </a:gs>
                <a:gs pos="100000">
                  <a:srgbClr val="003300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93">
                <a:solidFill>
                  <a:srgbClr val="F2F2F2"/>
                </a:solidFill>
                <a:cs typeface="+mn-ea"/>
                <a:sym typeface="+mn-lt"/>
              </a:endParaRPr>
            </a:p>
          </p:txBody>
        </p:sp>
        <p:cxnSp>
          <p:nvCxnSpPr>
            <p:cNvPr id="11" name="直接箭头连接符 10"/>
            <p:cNvCxnSpPr/>
            <p:nvPr/>
          </p:nvCxnSpPr>
          <p:spPr>
            <a:xfrm>
              <a:off x="6073813" y="2100295"/>
              <a:ext cx="46811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箭头连接符 11"/>
            <p:cNvCxnSpPr/>
            <p:nvPr/>
          </p:nvCxnSpPr>
          <p:spPr>
            <a:xfrm>
              <a:off x="7243245" y="2100295"/>
              <a:ext cx="104437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矩形 14"/>
            <p:cNvSpPr/>
            <p:nvPr/>
          </p:nvSpPr>
          <p:spPr>
            <a:xfrm>
              <a:off x="5353903" y="2316195"/>
              <a:ext cx="2448709" cy="180213"/>
            </a:xfrm>
            <a:prstGeom prst="rect">
              <a:avLst/>
            </a:prstGeom>
            <a:gradFill>
              <a:gsLst>
                <a:gs pos="0">
                  <a:srgbClr val="CC6600"/>
                </a:gs>
                <a:gs pos="40000">
                  <a:srgbClr val="FF9900"/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93">
                <a:solidFill>
                  <a:srgbClr val="F2F2F2"/>
                </a:solidFill>
                <a:cs typeface="+mn-ea"/>
                <a:sym typeface="+mn-lt"/>
              </a:endParaRPr>
            </a:p>
          </p:txBody>
        </p:sp>
        <p:cxnSp>
          <p:nvCxnSpPr>
            <p:cNvPr id="16" name="直接箭头连接符 15"/>
            <p:cNvCxnSpPr/>
            <p:nvPr/>
          </p:nvCxnSpPr>
          <p:spPr>
            <a:xfrm flipV="1">
              <a:off x="3104605" y="2103863"/>
              <a:ext cx="596546" cy="178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53" name="矩形 16"/>
            <p:cNvSpPr/>
            <p:nvPr/>
          </p:nvSpPr>
          <p:spPr>
            <a:xfrm>
              <a:off x="2092336" y="1491851"/>
              <a:ext cx="551174" cy="5883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2793" b="1" i="1" kern="0">
                  <a:solidFill>
                    <a:srgbClr val="0000FF"/>
                  </a:solidFill>
                  <a:cs typeface="+mn-ea"/>
                  <a:sym typeface="+mn-lt"/>
                </a:rPr>
                <a:t>v</a:t>
              </a:r>
              <a:r>
                <a:rPr lang="en-US" altLang="zh-CN" sz="2793" b="1" kern="0" baseline="-25000">
                  <a:solidFill>
                    <a:srgbClr val="0000FF"/>
                  </a:solidFill>
                  <a:cs typeface="+mn-ea"/>
                  <a:sym typeface="+mn-lt"/>
                </a:rPr>
                <a:t>1</a:t>
              </a:r>
              <a:endParaRPr lang="zh-CN" altLang="zh-CN" sz="2793" b="1" kern="0" baseline="-25000" dirty="0">
                <a:solidFill>
                  <a:srgbClr val="0000FF"/>
                </a:solidFill>
                <a:cs typeface="+mn-ea"/>
                <a:sym typeface="+mn-lt"/>
              </a:endParaRPr>
            </a:p>
          </p:txBody>
        </p:sp>
        <p:sp>
          <p:nvSpPr>
            <p:cNvPr id="10254" name="矩形 17"/>
            <p:cNvSpPr/>
            <p:nvPr/>
          </p:nvSpPr>
          <p:spPr>
            <a:xfrm>
              <a:off x="3403723" y="1484715"/>
              <a:ext cx="551174" cy="5883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2793" b="1" i="1" kern="0">
                  <a:solidFill>
                    <a:srgbClr val="0000FF"/>
                  </a:solidFill>
                  <a:cs typeface="+mn-ea"/>
                  <a:sym typeface="+mn-lt"/>
                </a:rPr>
                <a:t>v</a:t>
              </a:r>
              <a:r>
                <a:rPr lang="en-US" altLang="zh-CN" sz="2793" b="1" kern="0" baseline="-25000">
                  <a:solidFill>
                    <a:srgbClr val="0000FF"/>
                  </a:solidFill>
                  <a:cs typeface="+mn-ea"/>
                  <a:sym typeface="+mn-lt"/>
                </a:rPr>
                <a:t>2</a:t>
              </a:r>
              <a:endParaRPr lang="zh-CN" altLang="zh-CN" sz="2793" b="1" kern="0" baseline="-25000" dirty="0">
                <a:solidFill>
                  <a:srgbClr val="0000FF"/>
                </a:solidFill>
                <a:cs typeface="+mn-ea"/>
                <a:sym typeface="+mn-lt"/>
              </a:endParaRPr>
            </a:p>
          </p:txBody>
        </p:sp>
        <p:sp>
          <p:nvSpPr>
            <p:cNvPr id="10255" name="矩形 18"/>
            <p:cNvSpPr/>
            <p:nvPr/>
          </p:nvSpPr>
          <p:spPr>
            <a:xfrm>
              <a:off x="6222527" y="1484715"/>
              <a:ext cx="612758" cy="5883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2793" b="1" i="1" kern="0">
                  <a:solidFill>
                    <a:srgbClr val="0000FF"/>
                  </a:solidFill>
                  <a:cs typeface="+mn-ea"/>
                  <a:sym typeface="+mn-lt"/>
                </a:rPr>
                <a:t>v</a:t>
              </a:r>
              <a:r>
                <a:rPr lang="en-US" altLang="zh-CN" sz="2793" b="1" kern="0" baseline="-25000">
                  <a:solidFill>
                    <a:srgbClr val="0000FF"/>
                  </a:solidFill>
                  <a:cs typeface="+mn-ea"/>
                  <a:sym typeface="+mn-lt"/>
                </a:rPr>
                <a:t>1</a:t>
              </a:r>
              <a:r>
                <a:rPr lang="en-US" altLang="zh-CN" sz="2793" b="1" kern="0" baseline="30000">
                  <a:solidFill>
                    <a:srgbClr val="0000FF"/>
                  </a:solidFill>
                  <a:cs typeface="+mn-ea"/>
                  <a:sym typeface="+mn-lt"/>
                </a:rPr>
                <a:t>′</a:t>
              </a:r>
              <a:endParaRPr lang="zh-CN" altLang="zh-CN" sz="2793" b="1" kern="0" baseline="30000" dirty="0">
                <a:solidFill>
                  <a:srgbClr val="0000FF"/>
                </a:solidFill>
                <a:cs typeface="+mn-ea"/>
                <a:sym typeface="+mn-lt"/>
              </a:endParaRPr>
            </a:p>
          </p:txBody>
        </p:sp>
        <p:sp>
          <p:nvSpPr>
            <p:cNvPr id="10256" name="矩形 19"/>
            <p:cNvSpPr/>
            <p:nvPr/>
          </p:nvSpPr>
          <p:spPr>
            <a:xfrm>
              <a:off x="7714736" y="1477577"/>
              <a:ext cx="612758" cy="5883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2793" b="1" i="1" kern="0">
                  <a:solidFill>
                    <a:srgbClr val="0000FF"/>
                  </a:solidFill>
                  <a:cs typeface="+mn-ea"/>
                  <a:sym typeface="+mn-lt"/>
                </a:rPr>
                <a:t>v</a:t>
              </a:r>
              <a:r>
                <a:rPr lang="en-US" altLang="zh-CN" sz="2793" b="1" kern="0" baseline="-25000">
                  <a:solidFill>
                    <a:srgbClr val="0000FF"/>
                  </a:solidFill>
                  <a:cs typeface="+mn-ea"/>
                  <a:sym typeface="+mn-lt"/>
                </a:rPr>
                <a:t>2</a:t>
              </a:r>
              <a:r>
                <a:rPr lang="en-US" altLang="zh-CN" sz="2793" b="1" kern="0" baseline="30000">
                  <a:solidFill>
                    <a:srgbClr val="0000FF"/>
                  </a:solidFill>
                  <a:cs typeface="+mn-ea"/>
                  <a:sym typeface="+mn-lt"/>
                </a:rPr>
                <a:t>′</a:t>
              </a:r>
              <a:endParaRPr lang="zh-CN" altLang="zh-CN" sz="2793" b="1" kern="0" baseline="30000" dirty="0">
                <a:solidFill>
                  <a:srgbClr val="0000FF"/>
                </a:solidFill>
                <a:cs typeface="+mn-ea"/>
                <a:sym typeface="+mn-lt"/>
              </a:endParaRPr>
            </a:p>
          </p:txBody>
        </p:sp>
        <p:sp>
          <p:nvSpPr>
            <p:cNvPr id="10257" name="矩形 20"/>
            <p:cNvSpPr/>
            <p:nvPr/>
          </p:nvSpPr>
          <p:spPr>
            <a:xfrm>
              <a:off x="1362288" y="2314412"/>
              <a:ext cx="679474" cy="5883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2793" b="1" i="1" kern="0">
                  <a:solidFill>
                    <a:srgbClr val="0000FF"/>
                  </a:solidFill>
                  <a:cs typeface="+mn-ea"/>
                  <a:sym typeface="+mn-lt"/>
                </a:rPr>
                <a:t>m</a:t>
              </a:r>
              <a:r>
                <a:rPr lang="en-US" altLang="zh-CN" sz="2793" b="1" kern="0" baseline="-25000">
                  <a:solidFill>
                    <a:srgbClr val="0000FF"/>
                  </a:solidFill>
                  <a:cs typeface="+mn-ea"/>
                  <a:sym typeface="+mn-lt"/>
                </a:rPr>
                <a:t>1</a:t>
              </a:r>
              <a:endParaRPr lang="zh-CN" altLang="zh-CN" sz="2793" b="1" kern="0" baseline="-25000" dirty="0">
                <a:solidFill>
                  <a:srgbClr val="0000FF"/>
                </a:solidFill>
                <a:cs typeface="+mn-ea"/>
                <a:sym typeface="+mn-lt"/>
              </a:endParaRPr>
            </a:p>
          </p:txBody>
        </p:sp>
        <p:sp>
          <p:nvSpPr>
            <p:cNvPr id="10258" name="矩形 21"/>
            <p:cNvSpPr/>
            <p:nvPr/>
          </p:nvSpPr>
          <p:spPr>
            <a:xfrm>
              <a:off x="5629362" y="2307274"/>
              <a:ext cx="679474" cy="5883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2793" b="1" i="1" kern="0">
                  <a:solidFill>
                    <a:srgbClr val="0000FF"/>
                  </a:solidFill>
                  <a:cs typeface="+mn-ea"/>
                  <a:sym typeface="+mn-lt"/>
                </a:rPr>
                <a:t>m</a:t>
              </a:r>
              <a:r>
                <a:rPr lang="en-US" altLang="zh-CN" sz="2793" b="1" kern="0" baseline="-25000">
                  <a:solidFill>
                    <a:srgbClr val="0000FF"/>
                  </a:solidFill>
                  <a:cs typeface="+mn-ea"/>
                  <a:sym typeface="+mn-lt"/>
                </a:rPr>
                <a:t>1</a:t>
              </a:r>
              <a:endParaRPr lang="zh-CN" altLang="zh-CN" sz="2793" b="1" kern="0" baseline="-25000" dirty="0">
                <a:solidFill>
                  <a:srgbClr val="0000FF"/>
                </a:solidFill>
                <a:cs typeface="+mn-ea"/>
                <a:sym typeface="+mn-lt"/>
              </a:endParaRPr>
            </a:p>
          </p:txBody>
        </p:sp>
        <p:sp>
          <p:nvSpPr>
            <p:cNvPr id="10259" name="矩形 22"/>
            <p:cNvSpPr/>
            <p:nvPr/>
          </p:nvSpPr>
          <p:spPr>
            <a:xfrm>
              <a:off x="2641564" y="2317979"/>
              <a:ext cx="679474" cy="5883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2793" b="1" i="1" kern="0">
                  <a:solidFill>
                    <a:srgbClr val="0000FF"/>
                  </a:solidFill>
                  <a:cs typeface="+mn-ea"/>
                  <a:sym typeface="+mn-lt"/>
                </a:rPr>
                <a:t>m</a:t>
              </a:r>
              <a:r>
                <a:rPr lang="en-US" altLang="zh-CN" sz="2793" b="1" kern="0" baseline="-25000">
                  <a:solidFill>
                    <a:srgbClr val="0000FF"/>
                  </a:solidFill>
                  <a:cs typeface="+mn-ea"/>
                  <a:sym typeface="+mn-lt"/>
                </a:rPr>
                <a:t>2</a:t>
              </a:r>
              <a:endParaRPr lang="zh-CN" altLang="zh-CN" sz="2793" b="1" kern="0" baseline="-25000" dirty="0">
                <a:solidFill>
                  <a:srgbClr val="0000FF"/>
                </a:solidFill>
                <a:cs typeface="+mn-ea"/>
                <a:sym typeface="+mn-lt"/>
              </a:endParaRPr>
            </a:p>
          </p:txBody>
        </p:sp>
        <p:sp>
          <p:nvSpPr>
            <p:cNvPr id="10260" name="矩形 23"/>
            <p:cNvSpPr/>
            <p:nvPr/>
          </p:nvSpPr>
          <p:spPr>
            <a:xfrm>
              <a:off x="6842732" y="2307272"/>
              <a:ext cx="679474" cy="5883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2793" b="1" i="1" kern="0">
                  <a:solidFill>
                    <a:srgbClr val="0000FF"/>
                  </a:solidFill>
                  <a:cs typeface="+mn-ea"/>
                  <a:sym typeface="+mn-lt"/>
                </a:rPr>
                <a:t>m</a:t>
              </a:r>
              <a:r>
                <a:rPr lang="en-US" altLang="zh-CN" sz="2793" b="1" kern="0" baseline="-25000">
                  <a:solidFill>
                    <a:srgbClr val="0000FF"/>
                  </a:solidFill>
                  <a:cs typeface="+mn-ea"/>
                  <a:sym typeface="+mn-lt"/>
                </a:rPr>
                <a:t>2</a:t>
              </a:r>
              <a:endParaRPr lang="zh-CN" altLang="zh-CN" sz="2793" b="1" kern="0" baseline="-25000" dirty="0">
                <a:solidFill>
                  <a:srgbClr val="0000FF"/>
                </a:solidFill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3178962" y="2319763"/>
              <a:ext cx="2447019" cy="180213"/>
            </a:xfrm>
            <a:prstGeom prst="rect">
              <a:avLst/>
            </a:prstGeom>
            <a:gradFill>
              <a:gsLst>
                <a:gs pos="0">
                  <a:srgbClr val="CC6600"/>
                </a:gs>
                <a:gs pos="40000">
                  <a:srgbClr val="FF9900"/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93">
                <a:solidFill>
                  <a:srgbClr val="F2F2F2"/>
                </a:solidFill>
                <a:cs typeface="+mn-ea"/>
                <a:sym typeface="+mn-lt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4218270" y="1877259"/>
              <a:ext cx="430932" cy="43179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67000">
                  <a:schemeClr val="tx1">
                    <a:lumMod val="75000"/>
                    <a:lumOff val="2500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93">
                <a:solidFill>
                  <a:srgbClr val="F2F2F2"/>
                </a:solidFill>
                <a:cs typeface="+mn-ea"/>
                <a:sym typeface="+mn-lt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4630613" y="1887964"/>
              <a:ext cx="432622" cy="431799"/>
            </a:xfrm>
            <a:prstGeom prst="ellipse">
              <a:avLst/>
            </a:prstGeom>
            <a:gradFill flip="none" rotWithShape="1">
              <a:gsLst>
                <a:gs pos="0">
                  <a:srgbClr val="00FF00"/>
                </a:gs>
                <a:gs pos="44000">
                  <a:srgbClr val="009900"/>
                </a:gs>
                <a:gs pos="100000">
                  <a:srgbClr val="003300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93">
                <a:solidFill>
                  <a:srgbClr val="F2F2F2"/>
                </a:solidFill>
                <a:cs typeface="+mn-ea"/>
                <a:sym typeface="+mn-lt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6415179" y="2317979"/>
              <a:ext cx="1899482" cy="185566"/>
            </a:xfrm>
            <a:prstGeom prst="rect">
              <a:avLst/>
            </a:prstGeom>
            <a:gradFill>
              <a:gsLst>
                <a:gs pos="0">
                  <a:srgbClr val="CC6600"/>
                </a:gs>
                <a:gs pos="40000">
                  <a:srgbClr val="FF9900"/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93">
                <a:solidFill>
                  <a:srgbClr val="F2F2F2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9" name="文本框 28">
            <a:extLst>
              <a:ext uri="{FF2B5EF4-FFF2-40B4-BE49-F238E27FC236}">
                <a16:creationId xmlns:a16="http://schemas.microsoft.com/office/drawing/2014/main" id="{A49984D9-4FC3-4AEC-8B8F-6569149D59AF}"/>
              </a:ext>
            </a:extLst>
          </p:cNvPr>
          <p:cNvSpPr txBox="1"/>
          <p:nvPr/>
        </p:nvSpPr>
        <p:spPr>
          <a:xfrm>
            <a:off x="878114" y="369102"/>
            <a:ext cx="23503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 思考与讨论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/>
          <p:nvPr/>
        </p:nvSpPr>
        <p:spPr>
          <a:xfrm>
            <a:off x="829951" y="1612252"/>
            <a:ext cx="10411460" cy="36334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250000"/>
              </a:lnSpc>
            </a:pPr>
            <a:r>
              <a:rPr lang="en-US" altLang="zh-CN" sz="2400" kern="0" dirty="0">
                <a:cs typeface="+mn-ea"/>
                <a:sym typeface="+mn-lt"/>
              </a:rPr>
              <a:t>(1)</a:t>
            </a:r>
            <a:r>
              <a:rPr lang="zh-CN" altLang="en-IE" sz="2400" kern="0" dirty="0">
                <a:cs typeface="+mn-ea"/>
                <a:sym typeface="+mn-lt"/>
              </a:rPr>
              <a:t>碰撞过程中每个小球所受到的合力及其相应动量的变化</a:t>
            </a:r>
            <a:r>
              <a:rPr lang="en-IE" altLang="zh-CN" sz="2400" kern="0" dirty="0">
                <a:cs typeface="+mn-ea"/>
                <a:sym typeface="+mn-lt"/>
              </a:rPr>
              <a:t>?(</a:t>
            </a:r>
            <a:r>
              <a:rPr lang="zh-CN" altLang="en-IE" sz="2400" kern="0" dirty="0">
                <a:cs typeface="+mn-ea"/>
                <a:sym typeface="+mn-lt"/>
              </a:rPr>
              <a:t>假定</a:t>
            </a:r>
            <a:r>
              <a:rPr lang="en-US" altLang="zh-CN" sz="2400" i="1" kern="0" dirty="0">
                <a:cs typeface="+mn-ea"/>
                <a:sym typeface="+mn-lt"/>
              </a:rPr>
              <a:t>m</a:t>
            </a:r>
            <a:r>
              <a:rPr lang="en-US" altLang="zh-CN" sz="2400" kern="0" baseline="-25000" dirty="0">
                <a:cs typeface="+mn-ea"/>
                <a:sym typeface="+mn-lt"/>
              </a:rPr>
              <a:t>1 </a:t>
            </a:r>
            <a:r>
              <a:rPr lang="zh-CN" altLang="en-US" sz="2400" kern="0" baseline="-25000" dirty="0">
                <a:cs typeface="+mn-ea"/>
                <a:sym typeface="+mn-lt"/>
              </a:rPr>
              <a:t>、 </a:t>
            </a:r>
            <a:r>
              <a:rPr lang="en-US" altLang="zh-CN" sz="2400" i="1" kern="0" dirty="0">
                <a:cs typeface="+mn-ea"/>
                <a:sym typeface="+mn-lt"/>
              </a:rPr>
              <a:t>m</a:t>
            </a:r>
            <a:r>
              <a:rPr lang="en-US" altLang="zh-CN" sz="2400" kern="0" baseline="-25000" dirty="0">
                <a:cs typeface="+mn-ea"/>
                <a:sym typeface="+mn-lt"/>
              </a:rPr>
              <a:t>2</a:t>
            </a:r>
            <a:r>
              <a:rPr lang="zh-CN" altLang="en-US" sz="2400" kern="0" dirty="0">
                <a:cs typeface="+mn-ea"/>
                <a:sym typeface="+mn-lt"/>
              </a:rPr>
              <a:t>相互作用的平均作用力分别为</a:t>
            </a:r>
            <a:r>
              <a:rPr lang="en-US" altLang="zh-CN" sz="2400" i="1" kern="0" dirty="0">
                <a:cs typeface="+mn-ea"/>
                <a:sym typeface="+mn-lt"/>
              </a:rPr>
              <a:t>F</a:t>
            </a:r>
            <a:r>
              <a:rPr lang="en-US" altLang="zh-CN" sz="2400" kern="0" baseline="-25000" dirty="0">
                <a:cs typeface="+mn-ea"/>
                <a:sym typeface="+mn-lt"/>
              </a:rPr>
              <a:t>1 </a:t>
            </a:r>
            <a:r>
              <a:rPr lang="zh-CN" altLang="en-US" sz="2400" kern="0" dirty="0">
                <a:cs typeface="+mn-ea"/>
                <a:sym typeface="+mn-lt"/>
              </a:rPr>
              <a:t>、</a:t>
            </a:r>
            <a:r>
              <a:rPr lang="zh-CN" altLang="en-US" sz="2400" kern="0" baseline="-25000" dirty="0">
                <a:cs typeface="+mn-ea"/>
                <a:sym typeface="+mn-lt"/>
              </a:rPr>
              <a:t> </a:t>
            </a:r>
            <a:r>
              <a:rPr lang="en-US" altLang="zh-CN" sz="2400" i="1" kern="0" dirty="0">
                <a:cs typeface="+mn-ea"/>
                <a:sym typeface="+mn-lt"/>
              </a:rPr>
              <a:t>F</a:t>
            </a:r>
            <a:r>
              <a:rPr lang="en-US" altLang="zh-CN" sz="2400" kern="0" baseline="-25000" dirty="0">
                <a:cs typeface="+mn-ea"/>
                <a:sym typeface="+mn-lt"/>
              </a:rPr>
              <a:t>2</a:t>
            </a:r>
            <a:r>
              <a:rPr lang="zh-CN" altLang="en-US" sz="2400" kern="0" dirty="0">
                <a:cs typeface="+mn-ea"/>
                <a:sym typeface="+mn-lt"/>
              </a:rPr>
              <a:t>，作用时间为△</a:t>
            </a:r>
            <a:r>
              <a:rPr lang="en-US" altLang="zh-CN" sz="2400" i="1" kern="0" dirty="0">
                <a:cs typeface="+mn-ea"/>
                <a:sym typeface="+mn-lt"/>
              </a:rPr>
              <a:t>t</a:t>
            </a:r>
            <a:r>
              <a:rPr lang="en-IE" altLang="zh-CN" sz="2400" kern="0" dirty="0">
                <a:cs typeface="+mn-ea"/>
                <a:sym typeface="+mn-lt"/>
              </a:rPr>
              <a:t>)</a:t>
            </a:r>
          </a:p>
          <a:p>
            <a:pPr defTabSz="1219170">
              <a:lnSpc>
                <a:spcPct val="250000"/>
              </a:lnSpc>
            </a:pPr>
            <a:r>
              <a:rPr lang="en-US" altLang="zh-CN" sz="2400" kern="0" dirty="0">
                <a:cs typeface="+mn-ea"/>
                <a:sym typeface="+mn-lt"/>
              </a:rPr>
              <a:t>(2)</a:t>
            </a:r>
            <a:r>
              <a:rPr lang="zh-CN" altLang="en-US" sz="2400" kern="0" dirty="0">
                <a:cs typeface="+mn-ea"/>
                <a:sym typeface="+mn-lt"/>
              </a:rPr>
              <a:t>两个小球在碰撞过程中所受到的平均作用力</a:t>
            </a:r>
            <a:r>
              <a:rPr lang="en-US" altLang="zh-CN" sz="2400" i="1" kern="0" dirty="0">
                <a:cs typeface="+mn-ea"/>
                <a:sym typeface="+mn-lt"/>
              </a:rPr>
              <a:t>F</a:t>
            </a:r>
            <a:r>
              <a:rPr lang="en-US" altLang="zh-CN" sz="2400" kern="0" baseline="-25000" dirty="0">
                <a:cs typeface="+mn-ea"/>
                <a:sym typeface="+mn-lt"/>
              </a:rPr>
              <a:t>1</a:t>
            </a:r>
            <a:r>
              <a:rPr lang="zh-CN" altLang="en-US" sz="2400" kern="0" dirty="0">
                <a:cs typeface="+mn-ea"/>
                <a:sym typeface="+mn-lt"/>
              </a:rPr>
              <a:t>和</a:t>
            </a:r>
            <a:r>
              <a:rPr lang="en-US" altLang="zh-CN" sz="2400" i="1" kern="0" dirty="0">
                <a:cs typeface="+mn-ea"/>
                <a:sym typeface="+mn-lt"/>
              </a:rPr>
              <a:t>F</a:t>
            </a:r>
            <a:r>
              <a:rPr lang="en-US" altLang="zh-CN" sz="2400" kern="0" baseline="-25000" dirty="0">
                <a:cs typeface="+mn-ea"/>
                <a:sym typeface="+mn-lt"/>
              </a:rPr>
              <a:t>2</a:t>
            </a:r>
            <a:r>
              <a:rPr lang="zh-CN" altLang="en-US" sz="2400" kern="0" dirty="0">
                <a:cs typeface="+mn-ea"/>
                <a:sym typeface="+mn-lt"/>
              </a:rPr>
              <a:t>有什么关系？</a:t>
            </a:r>
          </a:p>
          <a:p>
            <a:pPr defTabSz="1219170">
              <a:lnSpc>
                <a:spcPct val="250000"/>
              </a:lnSpc>
            </a:pPr>
            <a:r>
              <a:rPr lang="en-US" altLang="en-IE" sz="2400" kern="0" dirty="0">
                <a:cs typeface="+mn-ea"/>
                <a:sym typeface="+mn-lt"/>
              </a:rPr>
              <a:t>(3)</a:t>
            </a:r>
            <a:r>
              <a:rPr lang="zh-CN" altLang="en-IE" sz="2400" kern="0" dirty="0">
                <a:cs typeface="+mn-ea"/>
                <a:sym typeface="+mn-lt"/>
              </a:rPr>
              <a:t>结合</a:t>
            </a:r>
            <a:r>
              <a:rPr lang="zh-CN" altLang="en-US" sz="2400" kern="0" dirty="0">
                <a:cs typeface="+mn-ea"/>
                <a:sym typeface="+mn-lt"/>
              </a:rPr>
              <a:t>动量定理</a:t>
            </a:r>
            <a:r>
              <a:rPr lang="zh-CN" altLang="en-IE" sz="2400" kern="0" dirty="0">
                <a:cs typeface="+mn-ea"/>
                <a:sym typeface="+mn-lt"/>
              </a:rPr>
              <a:t>，能否推导出碰撞前后动量守恒的表达式？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ED38D7BF-6599-4D2C-AD00-E5B7C2460EB1}"/>
              </a:ext>
            </a:extLst>
          </p:cNvPr>
          <p:cNvSpPr txBox="1"/>
          <p:nvPr/>
        </p:nvSpPr>
        <p:spPr>
          <a:xfrm>
            <a:off x="878114" y="369102"/>
            <a:ext cx="23503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 思考与讨论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椭圆 16"/>
          <p:cNvSpPr/>
          <p:nvPr/>
        </p:nvSpPr>
        <p:spPr>
          <a:xfrm>
            <a:off x="5539417" y="2108854"/>
            <a:ext cx="430733" cy="43231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700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793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5951147" y="2119938"/>
            <a:ext cx="432317" cy="430733"/>
          </a:xfrm>
          <a:prstGeom prst="ellipse">
            <a:avLst/>
          </a:prstGeom>
          <a:gradFill flip="none" rotWithShape="1">
            <a:gsLst>
              <a:gs pos="0">
                <a:srgbClr val="00FF00"/>
              </a:gs>
              <a:gs pos="44000">
                <a:srgbClr val="009900"/>
              </a:gs>
              <a:gs pos="100000">
                <a:srgbClr val="003300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793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2291" name="组合 18"/>
          <p:cNvGrpSpPr/>
          <p:nvPr/>
        </p:nvGrpSpPr>
        <p:grpSpPr>
          <a:xfrm>
            <a:off x="5197363" y="1226800"/>
            <a:ext cx="1797274" cy="2200725"/>
            <a:chOff x="3843051" y="705072"/>
            <a:chExt cx="1802411" cy="2206872"/>
          </a:xfrm>
        </p:grpSpPr>
        <p:cxnSp>
          <p:nvCxnSpPr>
            <p:cNvPr id="20" name="直接箭头连接符 19"/>
            <p:cNvCxnSpPr/>
            <p:nvPr/>
          </p:nvCxnSpPr>
          <p:spPr>
            <a:xfrm rot="16200000" flipV="1">
              <a:off x="4071756" y="1499069"/>
              <a:ext cx="649493" cy="1111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93" name="椭圆 20"/>
            <p:cNvSpPr/>
            <p:nvPr/>
          </p:nvSpPr>
          <p:spPr>
            <a:xfrm>
              <a:off x="4367478" y="1786240"/>
              <a:ext cx="87571" cy="100235"/>
            </a:xfrm>
            <a:prstGeom prst="ellipse">
              <a:avLst/>
            </a:prstGeom>
            <a:solidFill>
              <a:srgbClr val="FF0000"/>
            </a:solidFill>
            <a:ln w="9525">
              <a:noFill/>
            </a:ln>
          </p:spPr>
          <p:txBody>
            <a:bodyPr/>
            <a:lstStyle/>
            <a:p>
              <a:pPr defTabSz="1219170"/>
              <a:endParaRPr lang="zh-CN" altLang="en-US" sz="133" kern="0" dirty="0">
                <a:cs typeface="+mn-ea"/>
                <a:sym typeface="+mn-lt"/>
              </a:endParaRPr>
            </a:p>
          </p:txBody>
        </p:sp>
        <p:cxnSp>
          <p:nvCxnSpPr>
            <p:cNvPr id="22" name="直接箭头连接符 21"/>
            <p:cNvCxnSpPr/>
            <p:nvPr/>
          </p:nvCxnSpPr>
          <p:spPr>
            <a:xfrm rot="5400000" flipH="1" flipV="1">
              <a:off x="4561682" y="1584027"/>
              <a:ext cx="531981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95" name="椭圆 22"/>
            <p:cNvSpPr/>
            <p:nvPr/>
          </p:nvSpPr>
          <p:spPr>
            <a:xfrm>
              <a:off x="4785703" y="1779145"/>
              <a:ext cx="87571" cy="100235"/>
            </a:xfrm>
            <a:prstGeom prst="ellipse">
              <a:avLst/>
            </a:prstGeom>
            <a:solidFill>
              <a:srgbClr val="FF0000"/>
            </a:solidFill>
            <a:ln w="9525">
              <a:noFill/>
            </a:ln>
          </p:spPr>
          <p:txBody>
            <a:bodyPr/>
            <a:lstStyle/>
            <a:p>
              <a:pPr defTabSz="1219170"/>
              <a:endParaRPr lang="zh-CN" altLang="en-US" sz="133" kern="0" dirty="0">
                <a:cs typeface="+mn-ea"/>
                <a:sym typeface="+mn-lt"/>
              </a:endParaRPr>
            </a:p>
          </p:txBody>
        </p:sp>
        <p:cxnSp>
          <p:nvCxnSpPr>
            <p:cNvPr id="24" name="直接箭头连接符 23"/>
            <p:cNvCxnSpPr/>
            <p:nvPr/>
          </p:nvCxnSpPr>
          <p:spPr>
            <a:xfrm rot="16200000" flipH="1">
              <a:off x="4081284" y="2156502"/>
              <a:ext cx="655846" cy="794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箭头连接符 24"/>
            <p:cNvCxnSpPr/>
            <p:nvPr/>
          </p:nvCxnSpPr>
          <p:spPr>
            <a:xfrm rot="16200000" flipH="1">
              <a:off x="4618058" y="2077101"/>
              <a:ext cx="431937" cy="635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98" name="矩形 20487"/>
            <p:cNvSpPr/>
            <p:nvPr/>
          </p:nvSpPr>
          <p:spPr>
            <a:xfrm>
              <a:off x="4103501" y="705072"/>
              <a:ext cx="577445" cy="52358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IE" altLang="zh-CN" sz="2793" b="1" i="1" kern="0">
                  <a:cs typeface="+mn-ea"/>
                  <a:sym typeface="+mn-lt"/>
                </a:rPr>
                <a:t>N</a:t>
              </a:r>
              <a:r>
                <a:rPr lang="en-IE" altLang="zh-CN" sz="2793" b="1" kern="0" baseline="-25000">
                  <a:cs typeface="+mn-ea"/>
                  <a:sym typeface="+mn-lt"/>
                </a:rPr>
                <a:t>1</a:t>
              </a:r>
              <a:endParaRPr lang="en-US" altLang="zh-CN" sz="2793" b="1" kern="0" baseline="-25000">
                <a:cs typeface="+mn-ea"/>
                <a:sym typeface="+mn-lt"/>
              </a:endParaRPr>
            </a:p>
          </p:txBody>
        </p:sp>
        <p:sp>
          <p:nvSpPr>
            <p:cNvPr id="12299" name="矩形 20487"/>
            <p:cNvSpPr/>
            <p:nvPr/>
          </p:nvSpPr>
          <p:spPr>
            <a:xfrm>
              <a:off x="4618047" y="900396"/>
              <a:ext cx="577445" cy="52358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IE" altLang="zh-CN" sz="2793" b="1" i="1" kern="0">
                  <a:cs typeface="+mn-ea"/>
                  <a:sym typeface="+mn-lt"/>
                </a:rPr>
                <a:t>N</a:t>
              </a:r>
              <a:r>
                <a:rPr lang="en-IE" altLang="zh-CN" sz="2793" b="1" kern="0" baseline="-25000">
                  <a:cs typeface="+mn-ea"/>
                  <a:sym typeface="+mn-lt"/>
                </a:rPr>
                <a:t>2</a:t>
              </a:r>
              <a:endParaRPr lang="en-US" altLang="zh-CN" sz="2793" b="1" kern="0" baseline="-25000">
                <a:cs typeface="+mn-ea"/>
                <a:sym typeface="+mn-lt"/>
              </a:endParaRPr>
            </a:p>
          </p:txBody>
        </p:sp>
        <p:sp>
          <p:nvSpPr>
            <p:cNvPr id="12300" name="矩形 20489"/>
            <p:cNvSpPr/>
            <p:nvPr/>
          </p:nvSpPr>
          <p:spPr>
            <a:xfrm>
              <a:off x="4200375" y="2388355"/>
              <a:ext cx="598343" cy="52358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IE" altLang="zh-CN" sz="2793" b="1" i="1" kern="0">
                  <a:cs typeface="+mn-ea"/>
                  <a:sym typeface="+mn-lt"/>
                </a:rPr>
                <a:t>G</a:t>
              </a:r>
              <a:r>
                <a:rPr lang="en-IE" altLang="zh-CN" sz="2793" b="1" kern="0" baseline="-25000">
                  <a:cs typeface="+mn-ea"/>
                  <a:sym typeface="+mn-lt"/>
                </a:rPr>
                <a:t>1</a:t>
              </a:r>
              <a:endParaRPr lang="en-US" altLang="zh-CN" sz="2793" b="1" kern="0" baseline="-25000">
                <a:cs typeface="+mn-ea"/>
                <a:sym typeface="+mn-lt"/>
              </a:endParaRPr>
            </a:p>
          </p:txBody>
        </p:sp>
        <p:sp>
          <p:nvSpPr>
            <p:cNvPr id="12301" name="矩形 20489"/>
            <p:cNvSpPr/>
            <p:nvPr/>
          </p:nvSpPr>
          <p:spPr>
            <a:xfrm>
              <a:off x="4587873" y="2178739"/>
              <a:ext cx="598343" cy="52358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IE" altLang="zh-CN" sz="2793" b="1" i="1" kern="0">
                  <a:cs typeface="+mn-ea"/>
                  <a:sym typeface="+mn-lt"/>
                </a:rPr>
                <a:t>G</a:t>
              </a:r>
              <a:r>
                <a:rPr lang="en-IE" altLang="zh-CN" sz="2793" b="1" kern="0" baseline="-25000">
                  <a:cs typeface="+mn-ea"/>
                  <a:sym typeface="+mn-lt"/>
                </a:rPr>
                <a:t>2</a:t>
              </a:r>
              <a:endParaRPr lang="en-US" altLang="zh-CN" sz="2793" b="1" kern="0" baseline="-25000">
                <a:cs typeface="+mn-ea"/>
                <a:sym typeface="+mn-lt"/>
              </a:endParaRPr>
            </a:p>
          </p:txBody>
        </p:sp>
        <p:cxnSp>
          <p:nvCxnSpPr>
            <p:cNvPr id="30" name="直接箭头连接符 29"/>
            <p:cNvCxnSpPr/>
            <p:nvPr/>
          </p:nvCxnSpPr>
          <p:spPr>
            <a:xfrm rot="10800000" flipV="1">
              <a:off x="3858932" y="1821438"/>
              <a:ext cx="568542" cy="7940"/>
            </a:xfrm>
            <a:prstGeom prst="straightConnector1">
              <a:avLst/>
            </a:prstGeom>
            <a:ln w="28575">
              <a:solidFill>
                <a:srgbClr val="FF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箭头连接符 30"/>
            <p:cNvCxnSpPr/>
            <p:nvPr/>
          </p:nvCxnSpPr>
          <p:spPr>
            <a:xfrm flipV="1">
              <a:off x="4781623" y="1818262"/>
              <a:ext cx="598716" cy="6352"/>
            </a:xfrm>
            <a:prstGeom prst="straightConnector1">
              <a:avLst/>
            </a:prstGeom>
            <a:ln w="28575">
              <a:solidFill>
                <a:srgbClr val="FF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04" name="矩形 20489"/>
            <p:cNvSpPr/>
            <p:nvPr/>
          </p:nvSpPr>
          <p:spPr>
            <a:xfrm>
              <a:off x="3843051" y="1264049"/>
              <a:ext cx="403825" cy="52358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2793" b="1" i="1" kern="0">
                  <a:cs typeface="+mn-ea"/>
                  <a:sym typeface="+mn-lt"/>
                </a:rPr>
                <a:t>F</a:t>
              </a:r>
              <a:endParaRPr lang="en-US" altLang="zh-CN" sz="2793" b="1" kern="0" baseline="-25000">
                <a:cs typeface="+mn-ea"/>
                <a:sym typeface="+mn-lt"/>
              </a:endParaRPr>
            </a:p>
          </p:txBody>
        </p:sp>
        <p:sp>
          <p:nvSpPr>
            <p:cNvPr id="12305" name="矩形 20489"/>
            <p:cNvSpPr/>
            <p:nvPr/>
          </p:nvSpPr>
          <p:spPr>
            <a:xfrm>
              <a:off x="5154828" y="1289457"/>
              <a:ext cx="490634" cy="52358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2793" b="1" i="1" kern="0">
                  <a:cs typeface="+mn-ea"/>
                  <a:sym typeface="+mn-lt"/>
                </a:rPr>
                <a:t>F′</a:t>
              </a:r>
              <a:endParaRPr lang="en-US" altLang="zh-CN" sz="2793" b="1" kern="0" baseline="-25000">
                <a:cs typeface="+mn-ea"/>
                <a:sym typeface="+mn-lt"/>
              </a:endParaRPr>
            </a:p>
          </p:txBody>
        </p:sp>
      </p:grpSp>
      <p:sp>
        <p:nvSpPr>
          <p:cNvPr id="34" name="椭圆 33"/>
          <p:cNvSpPr/>
          <p:nvPr/>
        </p:nvSpPr>
        <p:spPr>
          <a:xfrm>
            <a:off x="4088858" y="1277474"/>
            <a:ext cx="4308923" cy="2141000"/>
          </a:xfrm>
          <a:prstGeom prst="ellipse">
            <a:avLst/>
          </a:prstGeom>
          <a:noFill/>
          <a:ln w="254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defTabSz="1219170"/>
            <a:endParaRPr lang="zh-CN" altLang="en-US" sz="133" kern="0" dirty="0">
              <a:cs typeface="+mn-ea"/>
              <a:sym typeface="+mn-lt"/>
            </a:endParaRPr>
          </a:p>
        </p:txBody>
      </p:sp>
      <p:sp>
        <p:nvSpPr>
          <p:cNvPr id="35" name="文本框 20516"/>
          <p:cNvSpPr txBox="1"/>
          <p:nvPr/>
        </p:nvSpPr>
        <p:spPr>
          <a:xfrm>
            <a:off x="7400125" y="3253782"/>
            <a:ext cx="1593081" cy="58368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/>
            <a:r>
              <a:rPr lang="zh-CN" altLang="en-US" sz="3193" b="1" kern="0" dirty="0">
                <a:cs typeface="+mn-ea"/>
                <a:sym typeface="+mn-lt"/>
              </a:rPr>
              <a:t>系统</a:t>
            </a:r>
          </a:p>
        </p:txBody>
      </p:sp>
      <p:sp>
        <p:nvSpPr>
          <p:cNvPr id="36" name="文本框 20518"/>
          <p:cNvSpPr txBox="1"/>
          <p:nvPr/>
        </p:nvSpPr>
        <p:spPr>
          <a:xfrm>
            <a:off x="6432557" y="1304395"/>
            <a:ext cx="2009564" cy="58368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/>
            <a:r>
              <a:rPr lang="zh-CN" altLang="en-US" sz="3193" b="1" kern="0" dirty="0">
                <a:cs typeface="+mn-ea"/>
                <a:sym typeface="+mn-lt"/>
              </a:rPr>
              <a:t>外力</a:t>
            </a:r>
          </a:p>
        </p:txBody>
      </p:sp>
      <p:sp>
        <p:nvSpPr>
          <p:cNvPr id="37" name="文本框 20517"/>
          <p:cNvSpPr txBox="1"/>
          <p:nvPr/>
        </p:nvSpPr>
        <p:spPr>
          <a:xfrm>
            <a:off x="6785696" y="2048678"/>
            <a:ext cx="1651673" cy="58368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/>
            <a:r>
              <a:rPr lang="zh-CN" altLang="en-US" sz="3193" b="1" kern="0" dirty="0">
                <a:cs typeface="+mn-ea"/>
                <a:sym typeface="+mn-lt"/>
              </a:rPr>
              <a:t>内力</a:t>
            </a:r>
          </a:p>
        </p:txBody>
      </p:sp>
      <p:sp>
        <p:nvSpPr>
          <p:cNvPr id="38" name="文本框 20519"/>
          <p:cNvSpPr txBox="1"/>
          <p:nvPr/>
        </p:nvSpPr>
        <p:spPr>
          <a:xfrm>
            <a:off x="849610" y="4110390"/>
            <a:ext cx="7856143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/>
            <a:r>
              <a:rPr lang="zh-CN" altLang="en-US" sz="2400" b="1" kern="0" dirty="0">
                <a:cs typeface="+mn-ea"/>
                <a:sym typeface="+mn-lt"/>
              </a:rPr>
              <a:t>系统：</a:t>
            </a:r>
            <a:r>
              <a:rPr lang="zh-CN" altLang="en-IE" sz="2400" b="1" kern="0" dirty="0">
                <a:cs typeface="+mn-ea"/>
                <a:sym typeface="+mn-lt"/>
              </a:rPr>
              <a:t>有相互作用的物体构成一个系统 </a:t>
            </a:r>
          </a:p>
        </p:txBody>
      </p:sp>
      <p:sp>
        <p:nvSpPr>
          <p:cNvPr id="39" name="文本框 20521"/>
          <p:cNvSpPr txBox="1"/>
          <p:nvPr/>
        </p:nvSpPr>
        <p:spPr>
          <a:xfrm>
            <a:off x="878114" y="4756490"/>
            <a:ext cx="832329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/>
            <a:r>
              <a:rPr lang="zh-CN" altLang="en-US" sz="2400" b="1" kern="0" dirty="0">
                <a:cs typeface="+mn-ea"/>
                <a:sym typeface="+mn-lt"/>
              </a:rPr>
              <a:t>内力：</a:t>
            </a:r>
            <a:r>
              <a:rPr lang="zh-CN" altLang="en-IE" sz="2400" b="1" kern="0" dirty="0">
                <a:cs typeface="+mn-ea"/>
                <a:sym typeface="+mn-lt"/>
              </a:rPr>
              <a:t>系统中相互作用的各物体之间的相互作用力</a:t>
            </a:r>
          </a:p>
        </p:txBody>
      </p:sp>
      <p:sp>
        <p:nvSpPr>
          <p:cNvPr id="40" name="文本框 20522"/>
          <p:cNvSpPr txBox="1"/>
          <p:nvPr/>
        </p:nvSpPr>
        <p:spPr>
          <a:xfrm>
            <a:off x="909786" y="5440596"/>
            <a:ext cx="634065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/>
            <a:r>
              <a:rPr lang="zh-CN" altLang="en-US" sz="2400" b="1" kern="0" dirty="0">
                <a:cs typeface="+mn-ea"/>
                <a:sym typeface="+mn-lt"/>
              </a:rPr>
              <a:t>外力：</a:t>
            </a:r>
            <a:r>
              <a:rPr lang="zh-CN" altLang="en-IE" sz="2400" b="1" kern="0" dirty="0">
                <a:cs typeface="+mn-ea"/>
                <a:sym typeface="+mn-lt"/>
              </a:rPr>
              <a:t>外部其他物体对系统的作用力 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51409A2E-7D87-4D18-8F19-292E0F95D9BC}"/>
              </a:ext>
            </a:extLst>
          </p:cNvPr>
          <p:cNvSpPr txBox="1"/>
          <p:nvPr/>
        </p:nvSpPr>
        <p:spPr>
          <a:xfrm>
            <a:off x="878114" y="369102"/>
            <a:ext cx="23503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 思考与讨论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组合 25"/>
          <p:cNvGrpSpPr/>
          <p:nvPr/>
        </p:nvGrpSpPr>
        <p:grpSpPr>
          <a:xfrm>
            <a:off x="3944072" y="1540666"/>
            <a:ext cx="7227461" cy="1360322"/>
            <a:chOff x="1069929" y="1477577"/>
            <a:chExt cx="7244732" cy="1363226"/>
          </a:xfrm>
        </p:grpSpPr>
        <p:sp>
          <p:nvSpPr>
            <p:cNvPr id="27" name="矩形 26"/>
            <p:cNvSpPr/>
            <p:nvPr/>
          </p:nvSpPr>
          <p:spPr>
            <a:xfrm>
              <a:off x="1069929" y="2317080"/>
              <a:ext cx="2447716" cy="179326"/>
            </a:xfrm>
            <a:prstGeom prst="rect">
              <a:avLst/>
            </a:prstGeom>
            <a:gradFill>
              <a:gsLst>
                <a:gs pos="0">
                  <a:srgbClr val="CC6600"/>
                </a:gs>
                <a:gs pos="40000">
                  <a:srgbClr val="FF9900"/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93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1374703" y="1883839"/>
              <a:ext cx="431763" cy="433241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67000">
                  <a:schemeClr val="tx1">
                    <a:lumMod val="75000"/>
                    <a:lumOff val="2500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93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2671579" y="1883839"/>
              <a:ext cx="431763" cy="433241"/>
            </a:xfrm>
            <a:prstGeom prst="ellipse">
              <a:avLst/>
            </a:prstGeom>
            <a:gradFill flip="none" rotWithShape="1">
              <a:gsLst>
                <a:gs pos="0">
                  <a:srgbClr val="00FF00"/>
                </a:gs>
                <a:gs pos="44000">
                  <a:srgbClr val="009900"/>
                </a:gs>
                <a:gs pos="100000">
                  <a:srgbClr val="003300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93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cxnSp>
          <p:nvCxnSpPr>
            <p:cNvPr id="30" name="直接箭头连接符 29"/>
            <p:cNvCxnSpPr/>
            <p:nvPr/>
          </p:nvCxnSpPr>
          <p:spPr>
            <a:xfrm>
              <a:off x="1806466" y="2099666"/>
              <a:ext cx="72066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椭圆 30"/>
            <p:cNvSpPr/>
            <p:nvPr/>
          </p:nvSpPr>
          <p:spPr>
            <a:xfrm>
              <a:off x="5641539" y="1883839"/>
              <a:ext cx="433350" cy="43324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68000"/>
                  </a:schemeClr>
                </a:gs>
                <a:gs pos="67000">
                  <a:schemeClr val="tx1">
                    <a:lumMod val="75000"/>
                    <a:lumOff val="2500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93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6811426" y="1883839"/>
              <a:ext cx="431763" cy="433241"/>
            </a:xfrm>
            <a:prstGeom prst="ellipse">
              <a:avLst/>
            </a:prstGeom>
            <a:gradFill flip="none" rotWithShape="1">
              <a:gsLst>
                <a:gs pos="0">
                  <a:srgbClr val="00FF00"/>
                </a:gs>
                <a:gs pos="44000">
                  <a:srgbClr val="009900"/>
                </a:gs>
                <a:gs pos="100000">
                  <a:srgbClr val="003300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93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cxnSp>
          <p:nvCxnSpPr>
            <p:cNvPr id="33" name="直接箭头连接符 32"/>
            <p:cNvCxnSpPr/>
            <p:nvPr/>
          </p:nvCxnSpPr>
          <p:spPr>
            <a:xfrm>
              <a:off x="6074889" y="2099666"/>
              <a:ext cx="46668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/>
            <p:nvPr/>
          </p:nvCxnSpPr>
          <p:spPr>
            <a:xfrm>
              <a:off x="7243189" y="2099666"/>
              <a:ext cx="104448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矩形 36"/>
            <p:cNvSpPr/>
            <p:nvPr/>
          </p:nvSpPr>
          <p:spPr>
            <a:xfrm>
              <a:off x="5354226" y="2317080"/>
              <a:ext cx="2447716" cy="179326"/>
            </a:xfrm>
            <a:prstGeom prst="rect">
              <a:avLst/>
            </a:prstGeom>
            <a:gradFill>
              <a:gsLst>
                <a:gs pos="0">
                  <a:srgbClr val="CC6600"/>
                </a:gs>
                <a:gs pos="40000">
                  <a:srgbClr val="FF9900"/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93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cxnSp>
          <p:nvCxnSpPr>
            <p:cNvPr id="38" name="直接箭头连接符 37"/>
            <p:cNvCxnSpPr/>
            <p:nvPr/>
          </p:nvCxnSpPr>
          <p:spPr>
            <a:xfrm flipV="1">
              <a:off x="3104930" y="2104427"/>
              <a:ext cx="595261" cy="158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24" name="矩形 38"/>
            <p:cNvSpPr/>
            <p:nvPr/>
          </p:nvSpPr>
          <p:spPr>
            <a:xfrm>
              <a:off x="2092900" y="1491765"/>
              <a:ext cx="517722" cy="5232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2793" b="1" i="1" kern="0">
                  <a:cs typeface="+mn-ea"/>
                  <a:sym typeface="+mn-lt"/>
                </a:rPr>
                <a:t>v</a:t>
              </a:r>
              <a:r>
                <a:rPr lang="en-US" altLang="zh-CN" sz="2793" b="1" kern="0" baseline="-25000">
                  <a:cs typeface="+mn-ea"/>
                  <a:sym typeface="+mn-lt"/>
                </a:rPr>
                <a:t>1</a:t>
              </a:r>
              <a:endParaRPr lang="zh-CN" altLang="zh-CN" sz="2793" b="1" kern="0" baseline="-25000" dirty="0">
                <a:cs typeface="+mn-ea"/>
                <a:sym typeface="+mn-lt"/>
              </a:endParaRPr>
            </a:p>
          </p:txBody>
        </p:sp>
        <p:sp>
          <p:nvSpPr>
            <p:cNvPr id="13325" name="矩形 39"/>
            <p:cNvSpPr/>
            <p:nvPr/>
          </p:nvSpPr>
          <p:spPr>
            <a:xfrm>
              <a:off x="3404249" y="1484673"/>
              <a:ext cx="517722" cy="5232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2793" b="1" i="1" kern="0">
                  <a:cs typeface="+mn-ea"/>
                  <a:sym typeface="+mn-lt"/>
                </a:rPr>
                <a:t>v</a:t>
              </a:r>
              <a:r>
                <a:rPr lang="en-US" altLang="zh-CN" sz="2793" b="1" kern="0" baseline="-25000">
                  <a:cs typeface="+mn-ea"/>
                  <a:sym typeface="+mn-lt"/>
                </a:rPr>
                <a:t>2</a:t>
              </a:r>
              <a:endParaRPr lang="zh-CN" altLang="zh-CN" sz="2793" b="1" kern="0" baseline="-25000" dirty="0">
                <a:cs typeface="+mn-ea"/>
                <a:sym typeface="+mn-lt"/>
              </a:endParaRPr>
            </a:p>
          </p:txBody>
        </p:sp>
        <p:sp>
          <p:nvSpPr>
            <p:cNvPr id="13326" name="矩形 40"/>
            <p:cNvSpPr/>
            <p:nvPr/>
          </p:nvSpPr>
          <p:spPr>
            <a:xfrm>
              <a:off x="6221892" y="1484672"/>
              <a:ext cx="575568" cy="5232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2793" b="1" i="1" kern="0">
                  <a:cs typeface="+mn-ea"/>
                  <a:sym typeface="+mn-lt"/>
                </a:rPr>
                <a:t>v</a:t>
              </a:r>
              <a:r>
                <a:rPr lang="en-US" altLang="zh-CN" sz="2793" b="1" kern="0" baseline="-25000">
                  <a:cs typeface="+mn-ea"/>
                  <a:sym typeface="+mn-lt"/>
                </a:rPr>
                <a:t>1</a:t>
              </a:r>
              <a:r>
                <a:rPr lang="en-US" altLang="zh-CN" sz="2793" b="1" kern="0" baseline="30000">
                  <a:cs typeface="+mn-ea"/>
                  <a:sym typeface="+mn-lt"/>
                </a:rPr>
                <a:t>′</a:t>
              </a:r>
              <a:endParaRPr lang="zh-CN" altLang="zh-CN" sz="2793" b="1" kern="0" baseline="30000" dirty="0">
                <a:cs typeface="+mn-ea"/>
                <a:sym typeface="+mn-lt"/>
              </a:endParaRPr>
            </a:p>
          </p:txBody>
        </p:sp>
        <p:sp>
          <p:nvSpPr>
            <p:cNvPr id="13327" name="矩形 41"/>
            <p:cNvSpPr/>
            <p:nvPr/>
          </p:nvSpPr>
          <p:spPr>
            <a:xfrm>
              <a:off x="7714050" y="1477577"/>
              <a:ext cx="575568" cy="5232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2793" b="1" i="1" kern="0">
                  <a:cs typeface="+mn-ea"/>
                  <a:sym typeface="+mn-lt"/>
                </a:rPr>
                <a:t>v</a:t>
              </a:r>
              <a:r>
                <a:rPr lang="en-US" altLang="zh-CN" sz="2793" b="1" kern="0" baseline="-25000">
                  <a:cs typeface="+mn-ea"/>
                  <a:sym typeface="+mn-lt"/>
                </a:rPr>
                <a:t>2</a:t>
              </a:r>
              <a:r>
                <a:rPr lang="en-US" altLang="zh-CN" sz="2793" b="1" kern="0" baseline="30000">
                  <a:cs typeface="+mn-ea"/>
                  <a:sym typeface="+mn-lt"/>
                </a:rPr>
                <a:t>′</a:t>
              </a:r>
              <a:endParaRPr lang="zh-CN" altLang="zh-CN" sz="2793" b="1" kern="0" baseline="30000" dirty="0">
                <a:cs typeface="+mn-ea"/>
                <a:sym typeface="+mn-lt"/>
              </a:endParaRPr>
            </a:p>
          </p:txBody>
        </p:sp>
        <p:sp>
          <p:nvSpPr>
            <p:cNvPr id="13328" name="矩形 42"/>
            <p:cNvSpPr/>
            <p:nvPr/>
          </p:nvSpPr>
          <p:spPr>
            <a:xfrm>
              <a:off x="1362798" y="2314015"/>
              <a:ext cx="638235" cy="5232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2793" b="1" i="1" kern="0">
                  <a:cs typeface="+mn-ea"/>
                  <a:sym typeface="+mn-lt"/>
                </a:rPr>
                <a:t>m</a:t>
              </a:r>
              <a:r>
                <a:rPr lang="en-US" altLang="zh-CN" sz="2793" b="1" kern="0" baseline="-25000">
                  <a:cs typeface="+mn-ea"/>
                  <a:sym typeface="+mn-lt"/>
                </a:rPr>
                <a:t>1</a:t>
              </a:r>
              <a:endParaRPr lang="zh-CN" altLang="zh-CN" sz="2793" b="1" kern="0" baseline="-25000" dirty="0">
                <a:cs typeface="+mn-ea"/>
                <a:sym typeface="+mn-lt"/>
              </a:endParaRPr>
            </a:p>
          </p:txBody>
        </p:sp>
        <p:sp>
          <p:nvSpPr>
            <p:cNvPr id="13329" name="矩形 43"/>
            <p:cNvSpPr/>
            <p:nvPr/>
          </p:nvSpPr>
          <p:spPr>
            <a:xfrm>
              <a:off x="5630012" y="2306927"/>
              <a:ext cx="638235" cy="5232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2793" b="1" i="1" kern="0">
                  <a:cs typeface="+mn-ea"/>
                  <a:sym typeface="+mn-lt"/>
                </a:rPr>
                <a:t>m</a:t>
              </a:r>
              <a:r>
                <a:rPr lang="en-US" altLang="zh-CN" sz="2793" b="1" kern="0" baseline="-25000">
                  <a:cs typeface="+mn-ea"/>
                  <a:sym typeface="+mn-lt"/>
                </a:rPr>
                <a:t>1</a:t>
              </a:r>
              <a:endParaRPr lang="zh-CN" altLang="zh-CN" sz="2793" b="1" kern="0" baseline="-25000" dirty="0">
                <a:cs typeface="+mn-ea"/>
                <a:sym typeface="+mn-lt"/>
              </a:endParaRPr>
            </a:p>
          </p:txBody>
        </p:sp>
        <p:sp>
          <p:nvSpPr>
            <p:cNvPr id="13330" name="矩形 44"/>
            <p:cNvSpPr/>
            <p:nvPr/>
          </p:nvSpPr>
          <p:spPr>
            <a:xfrm>
              <a:off x="2642249" y="2317557"/>
              <a:ext cx="638235" cy="5232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2793" b="1" i="1" kern="0">
                  <a:cs typeface="+mn-ea"/>
                  <a:sym typeface="+mn-lt"/>
                </a:rPr>
                <a:t>m</a:t>
              </a:r>
              <a:r>
                <a:rPr lang="en-US" altLang="zh-CN" sz="2793" b="1" kern="0" baseline="-25000">
                  <a:cs typeface="+mn-ea"/>
                  <a:sym typeface="+mn-lt"/>
                </a:rPr>
                <a:t>2</a:t>
              </a:r>
              <a:endParaRPr lang="zh-CN" altLang="zh-CN" sz="2793" b="1" kern="0" baseline="-25000" dirty="0">
                <a:cs typeface="+mn-ea"/>
                <a:sym typeface="+mn-lt"/>
              </a:endParaRPr>
            </a:p>
          </p:txBody>
        </p:sp>
        <p:sp>
          <p:nvSpPr>
            <p:cNvPr id="13331" name="矩形 45"/>
            <p:cNvSpPr/>
            <p:nvPr/>
          </p:nvSpPr>
          <p:spPr>
            <a:xfrm>
              <a:off x="6842087" y="2306928"/>
              <a:ext cx="638235" cy="5232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2793" b="1" i="1" kern="0">
                  <a:cs typeface="+mn-ea"/>
                  <a:sym typeface="+mn-lt"/>
                </a:rPr>
                <a:t>m</a:t>
              </a:r>
              <a:r>
                <a:rPr lang="en-US" altLang="zh-CN" sz="2793" b="1" kern="0" baseline="-25000">
                  <a:cs typeface="+mn-ea"/>
                  <a:sym typeface="+mn-lt"/>
                </a:rPr>
                <a:t>2</a:t>
              </a:r>
              <a:endParaRPr lang="zh-CN" altLang="zh-CN" sz="2793" b="1" kern="0" baseline="-25000" dirty="0">
                <a:cs typeface="+mn-ea"/>
                <a:sym typeface="+mn-lt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3177949" y="2320254"/>
              <a:ext cx="2449303" cy="179326"/>
            </a:xfrm>
            <a:prstGeom prst="rect">
              <a:avLst/>
            </a:prstGeom>
            <a:gradFill>
              <a:gsLst>
                <a:gs pos="0">
                  <a:srgbClr val="CC6600"/>
                </a:gs>
                <a:gs pos="40000">
                  <a:srgbClr val="FF9900"/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93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8" name="椭圆 47"/>
            <p:cNvSpPr/>
            <p:nvPr/>
          </p:nvSpPr>
          <p:spPr>
            <a:xfrm>
              <a:off x="4217672" y="1898122"/>
              <a:ext cx="431763" cy="43324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67000">
                  <a:schemeClr val="tx1">
                    <a:lumMod val="75000"/>
                    <a:lumOff val="2500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93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9" name="椭圆 48"/>
            <p:cNvSpPr/>
            <p:nvPr/>
          </p:nvSpPr>
          <p:spPr>
            <a:xfrm>
              <a:off x="4652610" y="1888600"/>
              <a:ext cx="431763" cy="431653"/>
            </a:xfrm>
            <a:prstGeom prst="ellipse">
              <a:avLst/>
            </a:prstGeom>
            <a:gradFill flip="none" rotWithShape="1">
              <a:gsLst>
                <a:gs pos="0">
                  <a:srgbClr val="00FF00"/>
                </a:gs>
                <a:gs pos="44000">
                  <a:srgbClr val="009900"/>
                </a:gs>
                <a:gs pos="100000">
                  <a:srgbClr val="003300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93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6414585" y="2318666"/>
              <a:ext cx="1900076" cy="184087"/>
            </a:xfrm>
            <a:prstGeom prst="rect">
              <a:avLst/>
            </a:prstGeom>
            <a:gradFill>
              <a:gsLst>
                <a:gs pos="0">
                  <a:srgbClr val="CC6600"/>
                </a:gs>
                <a:gs pos="40000">
                  <a:srgbClr val="FF9900"/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93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336" name="组合 122"/>
          <p:cNvGrpSpPr/>
          <p:nvPr/>
        </p:nvGrpSpPr>
        <p:grpSpPr>
          <a:xfrm>
            <a:off x="6753344" y="1035505"/>
            <a:ext cx="1796847" cy="2201169"/>
            <a:chOff x="3843051" y="705072"/>
            <a:chExt cx="1801984" cy="2205729"/>
          </a:xfrm>
        </p:grpSpPr>
        <p:cxnSp>
          <p:nvCxnSpPr>
            <p:cNvPr id="100" name="直接箭头连接符 99"/>
            <p:cNvCxnSpPr/>
            <p:nvPr/>
          </p:nvCxnSpPr>
          <p:spPr>
            <a:xfrm rot="16200000" flipV="1">
              <a:off x="4071988" y="1498493"/>
              <a:ext cx="649026" cy="1111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38" name="椭圆 100"/>
            <p:cNvSpPr/>
            <p:nvPr/>
          </p:nvSpPr>
          <p:spPr>
            <a:xfrm>
              <a:off x="4367478" y="1786240"/>
              <a:ext cx="87571" cy="100235"/>
            </a:xfrm>
            <a:prstGeom prst="ellipse">
              <a:avLst/>
            </a:prstGeom>
            <a:solidFill>
              <a:srgbClr val="FF0000"/>
            </a:solidFill>
            <a:ln w="9525">
              <a:noFill/>
            </a:ln>
          </p:spPr>
          <p:txBody>
            <a:bodyPr/>
            <a:lstStyle/>
            <a:p>
              <a:pPr defTabSz="1219170"/>
              <a:endParaRPr lang="zh-CN" altLang="en-US" sz="133" kern="0" dirty="0">
                <a:cs typeface="+mn-ea"/>
                <a:sym typeface="+mn-lt"/>
              </a:endParaRPr>
            </a:p>
          </p:txBody>
        </p:sp>
        <p:cxnSp>
          <p:nvCxnSpPr>
            <p:cNvPr id="102" name="直接箭头连接符 101"/>
            <p:cNvCxnSpPr/>
            <p:nvPr/>
          </p:nvCxnSpPr>
          <p:spPr>
            <a:xfrm rot="5400000" flipH="1" flipV="1">
              <a:off x="4561874" y="1584981"/>
              <a:ext cx="531599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40" name="椭圆 107"/>
            <p:cNvSpPr/>
            <p:nvPr/>
          </p:nvSpPr>
          <p:spPr>
            <a:xfrm>
              <a:off x="4785703" y="1779145"/>
              <a:ext cx="87571" cy="100235"/>
            </a:xfrm>
            <a:prstGeom prst="ellipse">
              <a:avLst/>
            </a:prstGeom>
            <a:solidFill>
              <a:srgbClr val="FF0000"/>
            </a:solidFill>
            <a:ln w="9525">
              <a:noFill/>
            </a:ln>
          </p:spPr>
          <p:txBody>
            <a:bodyPr/>
            <a:lstStyle/>
            <a:p>
              <a:pPr defTabSz="1219170"/>
              <a:endParaRPr lang="zh-CN" altLang="en-US" sz="133" kern="0" dirty="0">
                <a:cs typeface="+mn-ea"/>
                <a:sym typeface="+mn-lt"/>
              </a:endParaRPr>
            </a:p>
          </p:txBody>
        </p:sp>
        <p:cxnSp>
          <p:nvCxnSpPr>
            <p:cNvPr id="109" name="直接箭头连接符 108"/>
            <p:cNvCxnSpPr/>
            <p:nvPr/>
          </p:nvCxnSpPr>
          <p:spPr>
            <a:xfrm rot="16200000" flipH="1">
              <a:off x="4080731" y="2156253"/>
              <a:ext cx="656960" cy="794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箭头连接符 110"/>
            <p:cNvCxnSpPr/>
            <p:nvPr/>
          </p:nvCxnSpPr>
          <p:spPr>
            <a:xfrm rot="16200000" flipH="1">
              <a:off x="4617423" y="2076911"/>
              <a:ext cx="433212" cy="635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43" name="矩形 20487"/>
            <p:cNvSpPr/>
            <p:nvPr/>
          </p:nvSpPr>
          <p:spPr>
            <a:xfrm>
              <a:off x="4104044" y="705072"/>
              <a:ext cx="577445" cy="52321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IE" altLang="zh-CN" sz="2793" b="1" i="1" kern="0">
                  <a:cs typeface="+mn-ea"/>
                  <a:sym typeface="+mn-lt"/>
                </a:rPr>
                <a:t>N</a:t>
              </a:r>
              <a:r>
                <a:rPr lang="en-IE" altLang="zh-CN" sz="2793" b="1" kern="0" baseline="-25000">
                  <a:cs typeface="+mn-ea"/>
                  <a:sym typeface="+mn-lt"/>
                </a:rPr>
                <a:t>1</a:t>
              </a:r>
              <a:endParaRPr lang="en-US" altLang="zh-CN" sz="2793" b="1" kern="0" baseline="-25000">
                <a:cs typeface="+mn-ea"/>
                <a:sym typeface="+mn-lt"/>
              </a:endParaRPr>
            </a:p>
          </p:txBody>
        </p:sp>
        <p:sp>
          <p:nvSpPr>
            <p:cNvPr id="13344" name="矩形 20487"/>
            <p:cNvSpPr/>
            <p:nvPr/>
          </p:nvSpPr>
          <p:spPr>
            <a:xfrm>
              <a:off x="4617951" y="900004"/>
              <a:ext cx="577445" cy="52321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IE" altLang="zh-CN" sz="2793" b="1" i="1" kern="0">
                  <a:cs typeface="+mn-ea"/>
                  <a:sym typeface="+mn-lt"/>
                </a:rPr>
                <a:t>N</a:t>
              </a:r>
              <a:r>
                <a:rPr lang="en-IE" altLang="zh-CN" sz="2793" b="1" kern="0" baseline="-25000">
                  <a:cs typeface="+mn-ea"/>
                  <a:sym typeface="+mn-lt"/>
                </a:rPr>
                <a:t>2</a:t>
              </a:r>
              <a:endParaRPr lang="en-US" altLang="zh-CN" sz="2793" b="1" kern="0" baseline="-25000">
                <a:cs typeface="+mn-ea"/>
                <a:sym typeface="+mn-lt"/>
              </a:endParaRPr>
            </a:p>
          </p:txBody>
        </p:sp>
        <p:sp>
          <p:nvSpPr>
            <p:cNvPr id="13345" name="矩形 20489"/>
            <p:cNvSpPr/>
            <p:nvPr/>
          </p:nvSpPr>
          <p:spPr>
            <a:xfrm>
              <a:off x="4201016" y="2387588"/>
              <a:ext cx="598344" cy="52321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IE" altLang="zh-CN" sz="2793" b="1" i="1" kern="0">
                  <a:cs typeface="+mn-ea"/>
                  <a:sym typeface="+mn-lt"/>
                </a:rPr>
                <a:t>G</a:t>
              </a:r>
              <a:r>
                <a:rPr lang="en-IE" altLang="zh-CN" sz="2793" b="1" kern="0" baseline="-25000">
                  <a:cs typeface="+mn-ea"/>
                  <a:sym typeface="+mn-lt"/>
                </a:rPr>
                <a:t>1</a:t>
              </a:r>
              <a:endParaRPr lang="en-US" altLang="zh-CN" sz="2793" b="1" kern="0" baseline="-25000">
                <a:cs typeface="+mn-ea"/>
                <a:sym typeface="+mn-lt"/>
              </a:endParaRPr>
            </a:p>
          </p:txBody>
        </p:sp>
        <p:sp>
          <p:nvSpPr>
            <p:cNvPr id="13346" name="矩形 20489"/>
            <p:cNvSpPr/>
            <p:nvPr/>
          </p:nvSpPr>
          <p:spPr>
            <a:xfrm>
              <a:off x="4587341" y="2178466"/>
              <a:ext cx="598344" cy="52321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IE" altLang="zh-CN" sz="2793" b="1" i="1" kern="0">
                  <a:cs typeface="+mn-ea"/>
                  <a:sym typeface="+mn-lt"/>
                </a:rPr>
                <a:t>G</a:t>
              </a:r>
              <a:r>
                <a:rPr lang="en-IE" altLang="zh-CN" sz="2793" b="1" kern="0" baseline="-25000">
                  <a:cs typeface="+mn-ea"/>
                  <a:sym typeface="+mn-lt"/>
                </a:rPr>
                <a:t>2</a:t>
              </a:r>
              <a:endParaRPr lang="en-US" altLang="zh-CN" sz="2793" b="1" kern="0" baseline="-25000">
                <a:cs typeface="+mn-ea"/>
                <a:sym typeface="+mn-lt"/>
              </a:endParaRPr>
            </a:p>
          </p:txBody>
        </p:sp>
        <p:cxnSp>
          <p:nvCxnSpPr>
            <p:cNvPr id="117" name="直接箭头连接符 116"/>
            <p:cNvCxnSpPr/>
            <p:nvPr/>
          </p:nvCxnSpPr>
          <p:spPr>
            <a:xfrm rot="10800000" flipV="1">
              <a:off x="3858932" y="1822222"/>
              <a:ext cx="568542" cy="634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箭头连接符 118"/>
            <p:cNvCxnSpPr/>
            <p:nvPr/>
          </p:nvCxnSpPr>
          <p:spPr>
            <a:xfrm flipV="1">
              <a:off x="4781622" y="1817461"/>
              <a:ext cx="598717" cy="793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49" name="矩形 20489"/>
            <p:cNvSpPr/>
            <p:nvPr/>
          </p:nvSpPr>
          <p:spPr>
            <a:xfrm>
              <a:off x="3843051" y="1264081"/>
              <a:ext cx="403825" cy="52321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2793" b="1" i="1" kern="0">
                  <a:cs typeface="+mn-ea"/>
                  <a:sym typeface="+mn-lt"/>
                </a:rPr>
                <a:t>F</a:t>
              </a:r>
              <a:endParaRPr lang="en-US" altLang="zh-CN" sz="2793" b="1" kern="0" baseline="-25000">
                <a:cs typeface="+mn-ea"/>
                <a:sym typeface="+mn-lt"/>
              </a:endParaRPr>
            </a:p>
          </p:txBody>
        </p:sp>
        <p:sp>
          <p:nvSpPr>
            <p:cNvPr id="13350" name="矩形 20489"/>
            <p:cNvSpPr/>
            <p:nvPr/>
          </p:nvSpPr>
          <p:spPr>
            <a:xfrm>
              <a:off x="5154400" y="1288890"/>
              <a:ext cx="490635" cy="52321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2793" b="1" i="1" kern="0">
                  <a:cs typeface="+mn-ea"/>
                  <a:sym typeface="+mn-lt"/>
                </a:rPr>
                <a:t>F′</a:t>
              </a:r>
              <a:endParaRPr lang="en-US" altLang="zh-CN" sz="2793" b="1" kern="0" baseline="-25000">
                <a:cs typeface="+mn-ea"/>
                <a:sym typeface="+mn-lt"/>
              </a:endParaRPr>
            </a:p>
          </p:txBody>
        </p:sp>
      </p:grpSp>
      <p:sp>
        <p:nvSpPr>
          <p:cNvPr id="124" name="文本框 32773"/>
          <p:cNvSpPr txBox="1"/>
          <p:nvPr/>
        </p:nvSpPr>
        <p:spPr>
          <a:xfrm>
            <a:off x="850525" y="3197539"/>
            <a:ext cx="1893961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000" kern="0" dirty="0">
                <a:cs typeface="+mn-ea"/>
                <a:sym typeface="+mn-lt"/>
              </a:rPr>
              <a:t>对</a:t>
            </a:r>
            <a:r>
              <a:rPr lang="en-US" altLang="zh-CN" sz="2000" i="1" kern="0">
                <a:cs typeface="+mn-ea"/>
                <a:sym typeface="+mn-lt"/>
              </a:rPr>
              <a:t>m</a:t>
            </a:r>
            <a:r>
              <a:rPr lang="en-US" altLang="zh-CN" sz="2000" kern="0" baseline="-25000">
                <a:cs typeface="+mn-ea"/>
                <a:sym typeface="+mn-lt"/>
              </a:rPr>
              <a:t>1</a:t>
            </a:r>
            <a:r>
              <a:rPr lang="zh-CN" altLang="en-US" sz="2000" kern="0" dirty="0">
                <a:cs typeface="+mn-ea"/>
                <a:sym typeface="+mn-lt"/>
              </a:rPr>
              <a:t>：</a:t>
            </a:r>
          </a:p>
        </p:txBody>
      </p:sp>
      <p:sp>
        <p:nvSpPr>
          <p:cNvPr id="125" name="文本框 32774"/>
          <p:cNvSpPr txBox="1"/>
          <p:nvPr/>
        </p:nvSpPr>
        <p:spPr>
          <a:xfrm>
            <a:off x="1660526" y="3205458"/>
            <a:ext cx="4882177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000" i="1" kern="0" dirty="0">
                <a:cs typeface="+mn-ea"/>
                <a:sym typeface="+mn-lt"/>
              </a:rPr>
              <a:t>Ft </a:t>
            </a:r>
            <a:r>
              <a:rPr lang="en-US" altLang="zh-CN" sz="2000" kern="0" dirty="0">
                <a:cs typeface="+mn-ea"/>
                <a:sym typeface="+mn-lt"/>
              </a:rPr>
              <a:t>= </a:t>
            </a:r>
            <a:r>
              <a:rPr lang="en-US" altLang="zh-CN" sz="2000" i="1" kern="0" dirty="0">
                <a:cs typeface="+mn-ea"/>
                <a:sym typeface="+mn-lt"/>
              </a:rPr>
              <a:t>m</a:t>
            </a:r>
            <a:r>
              <a:rPr lang="en-US" altLang="zh-CN" sz="2000" kern="0" baseline="-25000" dirty="0">
                <a:cs typeface="+mn-ea"/>
                <a:sym typeface="+mn-lt"/>
              </a:rPr>
              <a:t>1</a:t>
            </a:r>
            <a:r>
              <a:rPr lang="en-US" altLang="zh-CN" sz="2000" i="1" kern="0" dirty="0">
                <a:cs typeface="+mn-ea"/>
                <a:sym typeface="+mn-lt"/>
              </a:rPr>
              <a:t>v</a:t>
            </a:r>
            <a:r>
              <a:rPr lang="en-US" altLang="zh-CN" sz="2000" kern="0" dirty="0">
                <a:cs typeface="+mn-ea"/>
                <a:sym typeface="+mn-lt"/>
              </a:rPr>
              <a:t>′</a:t>
            </a:r>
            <a:r>
              <a:rPr lang="en-US" altLang="zh-CN" sz="2000" kern="0" baseline="-25000" dirty="0">
                <a:cs typeface="+mn-ea"/>
                <a:sym typeface="+mn-lt"/>
              </a:rPr>
              <a:t>1</a:t>
            </a:r>
            <a:r>
              <a:rPr lang="en-US" altLang="zh-CN" sz="2000" kern="0" dirty="0">
                <a:cs typeface="+mn-ea"/>
                <a:sym typeface="+mn-lt"/>
              </a:rPr>
              <a:t>- </a:t>
            </a:r>
            <a:r>
              <a:rPr lang="en-US" altLang="zh-CN" sz="2000" i="1" kern="0" dirty="0">
                <a:cs typeface="+mn-ea"/>
                <a:sym typeface="+mn-lt"/>
              </a:rPr>
              <a:t>m</a:t>
            </a:r>
            <a:r>
              <a:rPr lang="en-US" altLang="zh-CN" sz="2000" kern="0" baseline="-25000" dirty="0">
                <a:cs typeface="+mn-ea"/>
                <a:sym typeface="+mn-lt"/>
              </a:rPr>
              <a:t>1</a:t>
            </a:r>
            <a:r>
              <a:rPr lang="en-US" altLang="zh-CN" sz="2000" i="1" kern="0" dirty="0">
                <a:cs typeface="+mn-ea"/>
                <a:sym typeface="+mn-lt"/>
              </a:rPr>
              <a:t>v</a:t>
            </a:r>
            <a:r>
              <a:rPr lang="en-US" altLang="zh-CN" sz="2000" kern="0" baseline="-25000" dirty="0">
                <a:cs typeface="+mn-ea"/>
                <a:sym typeface="+mn-lt"/>
              </a:rPr>
              <a:t>1</a:t>
            </a:r>
          </a:p>
        </p:txBody>
      </p:sp>
      <p:sp>
        <p:nvSpPr>
          <p:cNvPr id="126" name="文本框 32775"/>
          <p:cNvSpPr txBox="1"/>
          <p:nvPr/>
        </p:nvSpPr>
        <p:spPr>
          <a:xfrm>
            <a:off x="850525" y="3697160"/>
            <a:ext cx="2110913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000" kern="0" dirty="0">
                <a:cs typeface="+mn-ea"/>
                <a:sym typeface="+mn-lt"/>
              </a:rPr>
              <a:t>对</a:t>
            </a:r>
            <a:r>
              <a:rPr lang="en-US" altLang="zh-CN" sz="2000" i="1" kern="0" dirty="0">
                <a:cs typeface="+mn-ea"/>
                <a:sym typeface="+mn-lt"/>
              </a:rPr>
              <a:t>m</a:t>
            </a:r>
            <a:r>
              <a:rPr lang="en-US" altLang="zh-CN" sz="2000" kern="0" baseline="-25000" dirty="0">
                <a:cs typeface="+mn-ea"/>
                <a:sym typeface="+mn-lt"/>
              </a:rPr>
              <a:t>2</a:t>
            </a:r>
            <a:r>
              <a:rPr lang="zh-CN" altLang="en-US" sz="2000" kern="0" dirty="0">
                <a:cs typeface="+mn-ea"/>
                <a:sym typeface="+mn-lt"/>
              </a:rPr>
              <a:t>：</a:t>
            </a:r>
          </a:p>
        </p:txBody>
      </p:sp>
      <p:sp>
        <p:nvSpPr>
          <p:cNvPr id="127" name="文本框 32776"/>
          <p:cNvSpPr txBox="1"/>
          <p:nvPr/>
        </p:nvSpPr>
        <p:spPr>
          <a:xfrm>
            <a:off x="1669234" y="3714202"/>
            <a:ext cx="4118893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000" i="1" kern="0" err="1">
                <a:cs typeface="+mn-ea"/>
                <a:sym typeface="+mn-lt"/>
              </a:rPr>
              <a:t>F′t</a:t>
            </a:r>
            <a:r>
              <a:rPr lang="en-US" altLang="zh-CN" sz="2000" i="1" kern="0" baseline="-25000">
                <a:cs typeface="+mn-ea"/>
                <a:sym typeface="+mn-lt"/>
              </a:rPr>
              <a:t> </a:t>
            </a:r>
            <a:r>
              <a:rPr lang="en-US" altLang="zh-CN" sz="2000" i="1" kern="0">
                <a:cs typeface="+mn-ea"/>
                <a:sym typeface="+mn-lt"/>
              </a:rPr>
              <a:t>= m</a:t>
            </a:r>
            <a:r>
              <a:rPr lang="en-US" altLang="zh-CN" sz="2000" kern="0" baseline="-25000">
                <a:cs typeface="+mn-ea"/>
                <a:sym typeface="+mn-lt"/>
              </a:rPr>
              <a:t>2</a:t>
            </a:r>
            <a:r>
              <a:rPr lang="en-US" altLang="zh-CN" sz="2000" i="1" kern="0">
                <a:cs typeface="+mn-ea"/>
                <a:sym typeface="+mn-lt"/>
              </a:rPr>
              <a:t>v</a:t>
            </a:r>
            <a:r>
              <a:rPr lang="en-US" altLang="zh-CN" sz="2000" kern="0">
                <a:cs typeface="+mn-ea"/>
                <a:sym typeface="+mn-lt"/>
              </a:rPr>
              <a:t>′</a:t>
            </a:r>
            <a:r>
              <a:rPr lang="en-US" altLang="zh-CN" sz="2000" kern="0" baseline="-25000">
                <a:cs typeface="+mn-ea"/>
                <a:sym typeface="+mn-lt"/>
              </a:rPr>
              <a:t>2 </a:t>
            </a:r>
            <a:r>
              <a:rPr lang="en-US" altLang="zh-CN" sz="2000" kern="0">
                <a:cs typeface="+mn-ea"/>
                <a:sym typeface="+mn-lt"/>
              </a:rPr>
              <a:t>-</a:t>
            </a:r>
            <a:r>
              <a:rPr lang="en-US" altLang="zh-CN" sz="2000" i="1" kern="0">
                <a:cs typeface="+mn-ea"/>
                <a:sym typeface="+mn-lt"/>
              </a:rPr>
              <a:t>m</a:t>
            </a:r>
            <a:r>
              <a:rPr lang="en-US" altLang="zh-CN" sz="2000" kern="0" baseline="-25000">
                <a:cs typeface="+mn-ea"/>
                <a:sym typeface="+mn-lt"/>
              </a:rPr>
              <a:t>2</a:t>
            </a:r>
            <a:r>
              <a:rPr lang="en-US" altLang="zh-CN" sz="2000" i="1" kern="0">
                <a:cs typeface="+mn-ea"/>
                <a:sym typeface="+mn-lt"/>
              </a:rPr>
              <a:t>v</a:t>
            </a:r>
            <a:r>
              <a:rPr lang="en-US" altLang="zh-CN" sz="2000" kern="0" baseline="-25000">
                <a:cs typeface="+mn-ea"/>
                <a:sym typeface="+mn-lt"/>
              </a:rPr>
              <a:t>2</a:t>
            </a:r>
          </a:p>
        </p:txBody>
      </p:sp>
      <p:sp>
        <p:nvSpPr>
          <p:cNvPr id="128" name="文本框 32778"/>
          <p:cNvSpPr txBox="1"/>
          <p:nvPr/>
        </p:nvSpPr>
        <p:spPr>
          <a:xfrm>
            <a:off x="850524" y="4314262"/>
            <a:ext cx="5420596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000" kern="0" dirty="0">
                <a:cs typeface="+mn-ea"/>
                <a:sym typeface="+mn-lt"/>
              </a:rPr>
              <a:t>由牛顿第三定律得    </a:t>
            </a:r>
            <a:r>
              <a:rPr lang="en-US" altLang="zh-CN" sz="2000" kern="0" dirty="0">
                <a:cs typeface="+mn-ea"/>
                <a:sym typeface="+mn-lt"/>
              </a:rPr>
              <a:t>-</a:t>
            </a:r>
            <a:r>
              <a:rPr lang="en-US" altLang="zh-CN" sz="2000" i="1" kern="0" dirty="0">
                <a:cs typeface="+mn-ea"/>
                <a:sym typeface="+mn-lt"/>
              </a:rPr>
              <a:t>F′=F</a:t>
            </a:r>
            <a:endParaRPr lang="en-US" altLang="zh-CN" sz="2000" i="1" kern="0" baseline="-25000" dirty="0">
              <a:cs typeface="+mn-ea"/>
              <a:sym typeface="+mn-lt"/>
            </a:endParaRPr>
          </a:p>
        </p:txBody>
      </p:sp>
      <p:sp>
        <p:nvSpPr>
          <p:cNvPr id="129" name="文本框 32776"/>
          <p:cNvSpPr txBox="1"/>
          <p:nvPr/>
        </p:nvSpPr>
        <p:spPr>
          <a:xfrm>
            <a:off x="3144563" y="4753477"/>
            <a:ext cx="5027868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000" i="1" kern="0" dirty="0">
                <a:cs typeface="+mn-ea"/>
                <a:sym typeface="+mn-lt"/>
              </a:rPr>
              <a:t>-</a:t>
            </a:r>
            <a:r>
              <a:rPr lang="en-US" altLang="zh-CN" sz="2000" i="1" kern="0" dirty="0" err="1">
                <a:cs typeface="+mn-ea"/>
                <a:sym typeface="+mn-lt"/>
              </a:rPr>
              <a:t>F′t</a:t>
            </a:r>
            <a:r>
              <a:rPr lang="en-US" altLang="zh-CN" sz="2000" i="1" kern="0" baseline="-25000" dirty="0">
                <a:cs typeface="+mn-ea"/>
                <a:sym typeface="+mn-lt"/>
              </a:rPr>
              <a:t> </a:t>
            </a:r>
            <a:r>
              <a:rPr lang="en-US" altLang="zh-CN" sz="2000" i="1" kern="0" dirty="0">
                <a:cs typeface="+mn-ea"/>
                <a:sym typeface="+mn-lt"/>
              </a:rPr>
              <a:t>= m</a:t>
            </a:r>
            <a:r>
              <a:rPr lang="en-US" altLang="zh-CN" sz="2000" kern="0" baseline="-25000" dirty="0">
                <a:cs typeface="+mn-ea"/>
                <a:sym typeface="+mn-lt"/>
              </a:rPr>
              <a:t>2</a:t>
            </a:r>
            <a:r>
              <a:rPr lang="en-US" altLang="zh-CN" sz="2000" i="1" kern="0" dirty="0">
                <a:cs typeface="+mn-ea"/>
                <a:sym typeface="+mn-lt"/>
              </a:rPr>
              <a:t>v</a:t>
            </a:r>
            <a:r>
              <a:rPr lang="en-US" altLang="zh-CN" sz="2000" kern="0" baseline="-25000" dirty="0">
                <a:cs typeface="+mn-ea"/>
                <a:sym typeface="+mn-lt"/>
              </a:rPr>
              <a:t>2 </a:t>
            </a:r>
            <a:r>
              <a:rPr lang="en-US" altLang="zh-CN" sz="2000" kern="0" dirty="0">
                <a:cs typeface="+mn-ea"/>
                <a:sym typeface="+mn-lt"/>
              </a:rPr>
              <a:t>-</a:t>
            </a:r>
            <a:r>
              <a:rPr lang="en-US" altLang="zh-CN" sz="2000" kern="0" baseline="-25000" dirty="0">
                <a:cs typeface="+mn-ea"/>
                <a:sym typeface="+mn-lt"/>
              </a:rPr>
              <a:t> </a:t>
            </a:r>
            <a:r>
              <a:rPr lang="en-US" altLang="zh-CN" sz="2000" i="1" kern="0" dirty="0">
                <a:cs typeface="+mn-ea"/>
                <a:sym typeface="+mn-lt"/>
              </a:rPr>
              <a:t>m</a:t>
            </a:r>
            <a:r>
              <a:rPr lang="en-US" altLang="zh-CN" sz="2000" kern="0" baseline="-25000" dirty="0">
                <a:cs typeface="+mn-ea"/>
                <a:sym typeface="+mn-lt"/>
              </a:rPr>
              <a:t>2</a:t>
            </a:r>
            <a:r>
              <a:rPr lang="en-US" altLang="zh-CN" sz="2000" i="1" kern="0" dirty="0">
                <a:cs typeface="+mn-ea"/>
                <a:sym typeface="+mn-lt"/>
              </a:rPr>
              <a:t>v</a:t>
            </a:r>
            <a:r>
              <a:rPr lang="en-US" altLang="zh-CN" sz="2000" kern="0" dirty="0">
                <a:cs typeface="+mn-ea"/>
                <a:sym typeface="+mn-lt"/>
              </a:rPr>
              <a:t>′</a:t>
            </a:r>
            <a:r>
              <a:rPr lang="en-US" altLang="zh-CN" sz="2000" kern="0" baseline="-25000" dirty="0">
                <a:cs typeface="+mn-ea"/>
                <a:sym typeface="+mn-lt"/>
              </a:rPr>
              <a:t>2 </a:t>
            </a:r>
            <a:r>
              <a:rPr lang="en-US" altLang="zh-CN" sz="2000" kern="0" dirty="0">
                <a:cs typeface="+mn-ea"/>
                <a:sym typeface="+mn-lt"/>
              </a:rPr>
              <a:t>= </a:t>
            </a:r>
            <a:r>
              <a:rPr lang="en-US" altLang="zh-CN" sz="2000" i="1" kern="0" dirty="0">
                <a:cs typeface="+mn-ea"/>
                <a:sym typeface="+mn-lt"/>
              </a:rPr>
              <a:t>Ft</a:t>
            </a:r>
          </a:p>
        </p:txBody>
      </p:sp>
      <p:grpSp>
        <p:nvGrpSpPr>
          <p:cNvPr id="4" name="Group 55"/>
          <p:cNvGrpSpPr/>
          <p:nvPr/>
        </p:nvGrpSpPr>
        <p:grpSpPr>
          <a:xfrm>
            <a:off x="945388" y="5292309"/>
            <a:ext cx="6700437" cy="864635"/>
            <a:chOff x="385" y="3291"/>
            <a:chExt cx="3828" cy="546"/>
          </a:xfrm>
        </p:grpSpPr>
        <p:sp>
          <p:nvSpPr>
            <p:cNvPr id="13358" name="文本框 36873"/>
            <p:cNvSpPr txBox="1"/>
            <p:nvPr/>
          </p:nvSpPr>
          <p:spPr>
            <a:xfrm>
              <a:off x="821" y="3293"/>
              <a:ext cx="3392" cy="54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2000" i="1" kern="0" dirty="0">
                  <a:cs typeface="+mn-ea"/>
                  <a:sym typeface="+mn-lt"/>
                </a:rPr>
                <a:t>m</a:t>
              </a:r>
              <a:r>
                <a:rPr lang="en-US" altLang="zh-CN" sz="2000" kern="0" baseline="-25000" dirty="0">
                  <a:cs typeface="+mn-ea"/>
                  <a:sym typeface="+mn-lt"/>
                </a:rPr>
                <a:t>1</a:t>
              </a:r>
              <a:r>
                <a:rPr lang="en-US" altLang="zh-CN" sz="2000" i="1" kern="0" dirty="0">
                  <a:cs typeface="+mn-ea"/>
                  <a:sym typeface="+mn-lt"/>
                </a:rPr>
                <a:t>v</a:t>
              </a:r>
              <a:r>
                <a:rPr lang="en-US" altLang="zh-CN" sz="2000" kern="0" dirty="0">
                  <a:cs typeface="+mn-ea"/>
                  <a:sym typeface="+mn-lt"/>
                </a:rPr>
                <a:t>′</a:t>
              </a:r>
              <a:r>
                <a:rPr lang="en-US" altLang="zh-CN" sz="2000" kern="0" baseline="-25000" dirty="0">
                  <a:cs typeface="+mn-ea"/>
                  <a:sym typeface="+mn-lt"/>
                </a:rPr>
                <a:t>1</a:t>
              </a:r>
              <a:r>
                <a:rPr lang="en-US" altLang="zh-CN" sz="2000" kern="0" dirty="0">
                  <a:cs typeface="+mn-ea"/>
                  <a:sym typeface="+mn-lt"/>
                </a:rPr>
                <a:t>+ </a:t>
              </a:r>
              <a:r>
                <a:rPr lang="en-US" altLang="zh-CN" sz="2000" i="1" kern="0" dirty="0">
                  <a:cs typeface="+mn-ea"/>
                  <a:sym typeface="+mn-lt"/>
                </a:rPr>
                <a:t>m</a:t>
              </a:r>
              <a:r>
                <a:rPr lang="en-US" altLang="zh-CN" sz="2000" kern="0" baseline="-25000" dirty="0">
                  <a:cs typeface="+mn-ea"/>
                  <a:sym typeface="+mn-lt"/>
                </a:rPr>
                <a:t>2</a:t>
              </a:r>
              <a:r>
                <a:rPr lang="en-US" altLang="zh-CN" sz="2000" i="1" kern="0" dirty="0">
                  <a:cs typeface="+mn-ea"/>
                  <a:sym typeface="+mn-lt"/>
                </a:rPr>
                <a:t>v</a:t>
              </a:r>
              <a:r>
                <a:rPr lang="en-US" altLang="zh-CN" sz="2000" kern="0" dirty="0">
                  <a:cs typeface="+mn-ea"/>
                  <a:sym typeface="+mn-lt"/>
                </a:rPr>
                <a:t>′</a:t>
              </a:r>
              <a:r>
                <a:rPr lang="en-US" altLang="zh-CN" sz="2000" kern="0" baseline="-25000" dirty="0">
                  <a:cs typeface="+mn-ea"/>
                  <a:sym typeface="+mn-lt"/>
                </a:rPr>
                <a:t>2</a:t>
              </a:r>
              <a:r>
                <a:rPr lang="en-US" altLang="zh-CN" sz="2000" kern="0" dirty="0">
                  <a:cs typeface="+mn-ea"/>
                  <a:sym typeface="+mn-lt"/>
                </a:rPr>
                <a:t>= </a:t>
              </a:r>
              <a:r>
                <a:rPr lang="en-US" altLang="zh-CN" sz="2000" i="1" kern="0" dirty="0">
                  <a:cs typeface="+mn-ea"/>
                  <a:sym typeface="+mn-lt"/>
                </a:rPr>
                <a:t>m</a:t>
              </a:r>
              <a:r>
                <a:rPr lang="en-US" altLang="zh-CN" sz="2000" kern="0" baseline="-25000" dirty="0">
                  <a:cs typeface="+mn-ea"/>
                  <a:sym typeface="+mn-lt"/>
                </a:rPr>
                <a:t>1</a:t>
              </a:r>
              <a:r>
                <a:rPr lang="en-US" altLang="zh-CN" sz="2000" i="1" kern="0" dirty="0">
                  <a:cs typeface="+mn-ea"/>
                  <a:sym typeface="+mn-lt"/>
                </a:rPr>
                <a:t>v</a:t>
              </a:r>
              <a:r>
                <a:rPr lang="en-US" altLang="zh-CN" sz="2000" kern="0" baseline="-25000" dirty="0">
                  <a:cs typeface="+mn-ea"/>
                  <a:sym typeface="+mn-lt"/>
                </a:rPr>
                <a:t>1</a:t>
              </a:r>
              <a:r>
                <a:rPr lang="en-US" altLang="zh-CN" sz="2000" kern="0" dirty="0">
                  <a:cs typeface="+mn-ea"/>
                  <a:sym typeface="+mn-lt"/>
                </a:rPr>
                <a:t>+ </a:t>
              </a:r>
              <a:r>
                <a:rPr lang="en-US" altLang="zh-CN" sz="2000" i="1" kern="0" dirty="0">
                  <a:cs typeface="+mn-ea"/>
                  <a:sym typeface="+mn-lt"/>
                </a:rPr>
                <a:t>m</a:t>
              </a:r>
              <a:r>
                <a:rPr lang="en-US" altLang="zh-CN" sz="2000" kern="0" baseline="-25000" dirty="0">
                  <a:cs typeface="+mn-ea"/>
                  <a:sym typeface="+mn-lt"/>
                </a:rPr>
                <a:t>2</a:t>
              </a:r>
              <a:r>
                <a:rPr lang="en-US" altLang="zh-CN" sz="2000" i="1" kern="0" dirty="0">
                  <a:cs typeface="+mn-ea"/>
                  <a:sym typeface="+mn-lt"/>
                </a:rPr>
                <a:t>v</a:t>
              </a:r>
              <a:r>
                <a:rPr lang="en-US" altLang="zh-CN" sz="2000" kern="0" baseline="-25000" dirty="0">
                  <a:cs typeface="+mn-ea"/>
                  <a:sym typeface="+mn-lt"/>
                </a:rPr>
                <a:t>2</a:t>
              </a:r>
            </a:p>
            <a:p>
              <a:pPr defTabSz="1219170">
                <a:spcBef>
                  <a:spcPct val="50000"/>
                </a:spcBef>
              </a:pPr>
              <a:r>
                <a:rPr lang="en-US" altLang="zh-CN" sz="2000" i="1" kern="0" dirty="0">
                  <a:cs typeface="+mn-ea"/>
                  <a:sym typeface="+mn-lt"/>
                </a:rPr>
                <a:t>p</a:t>
              </a:r>
              <a:r>
                <a:rPr lang="en-US" altLang="zh-CN" sz="2000" kern="0" dirty="0">
                  <a:cs typeface="+mn-ea"/>
                  <a:sym typeface="+mn-lt"/>
                </a:rPr>
                <a:t>′</a:t>
              </a:r>
              <a:r>
                <a:rPr lang="en-US" altLang="zh-CN" sz="2000" kern="0" baseline="-25000" dirty="0">
                  <a:cs typeface="+mn-ea"/>
                  <a:sym typeface="+mn-lt"/>
                </a:rPr>
                <a:t>1</a:t>
              </a:r>
              <a:r>
                <a:rPr lang="en-US" altLang="zh-CN" sz="2000" kern="0" dirty="0">
                  <a:cs typeface="+mn-ea"/>
                  <a:sym typeface="+mn-lt"/>
                </a:rPr>
                <a:t>+ </a:t>
              </a:r>
              <a:r>
                <a:rPr lang="en-US" altLang="zh-CN" sz="2000" i="1" kern="0" dirty="0">
                  <a:cs typeface="+mn-ea"/>
                  <a:sym typeface="+mn-lt"/>
                </a:rPr>
                <a:t>p</a:t>
              </a:r>
              <a:r>
                <a:rPr lang="en-US" altLang="zh-CN" sz="2000" kern="0" dirty="0">
                  <a:cs typeface="+mn-ea"/>
                  <a:sym typeface="+mn-lt"/>
                </a:rPr>
                <a:t>′</a:t>
              </a:r>
              <a:r>
                <a:rPr lang="en-US" altLang="zh-CN" sz="2000" kern="0" baseline="-25000" dirty="0">
                  <a:cs typeface="+mn-ea"/>
                  <a:sym typeface="+mn-lt"/>
                </a:rPr>
                <a:t>2</a:t>
              </a:r>
              <a:r>
                <a:rPr lang="en-US" altLang="zh-CN" sz="2000" kern="0" dirty="0">
                  <a:cs typeface="+mn-ea"/>
                  <a:sym typeface="+mn-lt"/>
                </a:rPr>
                <a:t>= </a:t>
              </a:r>
              <a:r>
                <a:rPr lang="en-US" altLang="zh-CN" sz="2000" i="1" kern="0" dirty="0">
                  <a:cs typeface="+mn-ea"/>
                  <a:sym typeface="+mn-lt"/>
                </a:rPr>
                <a:t>p</a:t>
              </a:r>
              <a:r>
                <a:rPr lang="en-US" altLang="zh-CN" sz="2000" kern="0" baseline="-25000" dirty="0">
                  <a:cs typeface="+mn-ea"/>
                  <a:sym typeface="+mn-lt"/>
                </a:rPr>
                <a:t>1</a:t>
              </a:r>
              <a:r>
                <a:rPr lang="en-US" altLang="zh-CN" sz="2000" kern="0" dirty="0">
                  <a:cs typeface="+mn-ea"/>
                  <a:sym typeface="+mn-lt"/>
                </a:rPr>
                <a:t>+</a:t>
              </a:r>
              <a:r>
                <a:rPr lang="en-US" altLang="zh-CN" sz="2000" kern="0" baseline="-25000" dirty="0">
                  <a:cs typeface="+mn-ea"/>
                  <a:sym typeface="+mn-lt"/>
                </a:rPr>
                <a:t> </a:t>
              </a:r>
              <a:r>
                <a:rPr lang="en-US" altLang="zh-CN" sz="2000" i="1" kern="0" dirty="0">
                  <a:cs typeface="+mn-ea"/>
                  <a:sym typeface="+mn-lt"/>
                </a:rPr>
                <a:t>p</a:t>
              </a:r>
              <a:r>
                <a:rPr lang="en-US" altLang="zh-CN" sz="2000" kern="0" baseline="-25000" dirty="0"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13359" name="文本框 36876"/>
            <p:cNvSpPr txBox="1"/>
            <p:nvPr/>
          </p:nvSpPr>
          <p:spPr>
            <a:xfrm>
              <a:off x="385" y="3291"/>
              <a:ext cx="726" cy="25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zh-CN" altLang="en-US" sz="2000" kern="0" dirty="0">
                  <a:cs typeface="+mn-ea"/>
                  <a:sym typeface="+mn-lt"/>
                </a:rPr>
                <a:t>结论：</a:t>
              </a:r>
            </a:p>
          </p:txBody>
        </p:sp>
      </p:grpSp>
      <p:sp>
        <p:nvSpPr>
          <p:cNvPr id="135" name="文本框 32773"/>
          <p:cNvSpPr txBox="1"/>
          <p:nvPr/>
        </p:nvSpPr>
        <p:spPr>
          <a:xfrm>
            <a:off x="842607" y="2664926"/>
            <a:ext cx="2757013" cy="400110"/>
          </a:xfrm>
          <a:prstGeom prst="rect">
            <a:avLst/>
          </a:prstGeom>
          <a:noFill/>
          <a:ln w="9525" cap="flat" cmpd="sng">
            <a:solidFill>
              <a:srgbClr val="3C8C93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000" kern="0" dirty="0">
                <a:cs typeface="+mn-ea"/>
                <a:sym typeface="+mn-lt"/>
              </a:rPr>
              <a:t>以向右为正方向</a:t>
            </a: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9BA1F320-889E-471D-A2C1-B7AEDF289958}"/>
              </a:ext>
            </a:extLst>
          </p:cNvPr>
          <p:cNvSpPr txBox="1"/>
          <p:nvPr/>
        </p:nvSpPr>
        <p:spPr>
          <a:xfrm>
            <a:off x="878114" y="369102"/>
            <a:ext cx="23503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 思考与讨论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  <p:bldP spid="125" grpId="0"/>
      <p:bldP spid="126" grpId="0"/>
      <p:bldP spid="127" grpId="0"/>
      <p:bldP spid="128" grpId="0"/>
      <p:bldP spid="129" grpId="0"/>
      <p:bldP spid="135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Custom 42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6699FF"/>
      </a:accent1>
      <a:accent2>
        <a:srgbClr val="00B0F6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vg3umao">
      <a:majorFont>
        <a:latin typeface="Arial" panose="020F0302020204030204"/>
        <a:ea typeface="思源黑体 CN Regular"/>
        <a:cs typeface=""/>
      </a:majorFont>
      <a:minorFont>
        <a:latin typeface="Arial" panose="020F0502020204030204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1793</Words>
  <Application>Microsoft Office PowerPoint</Application>
  <PresentationFormat>宽屏</PresentationFormat>
  <Paragraphs>167</Paragraphs>
  <Slides>23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23</vt:i4>
      </vt:variant>
    </vt:vector>
  </HeadingPairs>
  <TitlesOfParts>
    <vt:vector size="30" baseType="lpstr">
      <vt:lpstr>FandolFang R</vt:lpstr>
      <vt:lpstr>思源黑体 CN Light</vt:lpstr>
      <vt:lpstr>Arial</vt:lpstr>
      <vt:lpstr>办公资源网：www.bangongziyuan.com</vt:lpstr>
      <vt:lpstr>Equation.DSMT4</vt:lpstr>
      <vt:lpstr>MSPhotoEd.3</vt:lpstr>
      <vt:lpstr>Equation.KSEE3</vt:lpstr>
      <vt:lpstr>PowerPoint 演示文稿</vt:lpstr>
      <vt:lpstr>PowerPoint 演示文稿</vt:lpstr>
      <vt:lpstr>PowerPoint 演示文稿</vt:lpstr>
      <vt:lpstr>对于单个物体，动量不变的条件是：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3</cp:revision>
  <dcterms:created xsi:type="dcterms:W3CDTF">2020-05-23T08:07:02Z</dcterms:created>
  <dcterms:modified xsi:type="dcterms:W3CDTF">2021-01-09T09:53:33Z</dcterms:modified>
</cp:coreProperties>
</file>