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2" r:id="rId2"/>
    <p:sldId id="294" r:id="rId3"/>
    <p:sldId id="572" r:id="rId4"/>
    <p:sldId id="573" r:id="rId5"/>
    <p:sldId id="574" r:id="rId6"/>
    <p:sldId id="575" r:id="rId7"/>
    <p:sldId id="576" r:id="rId8"/>
    <p:sldId id="577" r:id="rId9"/>
    <p:sldId id="578" r:id="rId10"/>
    <p:sldId id="579" r:id="rId11"/>
    <p:sldId id="580" r:id="rId12"/>
    <p:sldId id="581" r:id="rId13"/>
    <p:sldId id="582" r:id="rId14"/>
    <p:sldId id="583" r:id="rId15"/>
    <p:sldId id="584" r:id="rId16"/>
    <p:sldId id="585" r:id="rId17"/>
    <p:sldId id="586" r:id="rId18"/>
    <p:sldId id="587" r:id="rId19"/>
    <p:sldId id="588" r:id="rId20"/>
    <p:sldId id="589" r:id="rId21"/>
    <p:sldId id="287" r:id="rId22"/>
    <p:sldId id="293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712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>
        <p:guide orient="horz" pos="2288"/>
        <p:guide pos="3840"/>
        <p:guide pos="416"/>
        <p:guide pos="438"/>
        <p:guide orient="horz" pos="648"/>
        <p:guide orient="horz" pos="712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514AC56-3CC6-4F6E-9932-A613148CB69D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09F8A18-18FC-4829-A8C8-E0182E524D7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048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F8A18-18FC-4829-A8C8-E0182E524D7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80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F8A18-18FC-4829-A8C8-E0182E524D7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92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/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andolFang R" panose="00000500000000000000" pitchFamily="50" charset="-122"/>
                <a:cs typeface="Arial" panose="020B0604020202020204"/>
                <a:sym typeface="Arial" panose="020B0604020202020204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FandolFang R" panose="00000500000000000000" pitchFamily="50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68" name="灯片编号占位符 1"/>
          <p:cNvSpPr txBox="1">
            <a:spLocks noGrp="1" noChangeArrowheads="1"/>
          </p:cNvSpPr>
          <p:nvPr>
            <p:ph type="sldNum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3030D93-D1F8-4BD0-B227-3867DA46AB1F}" type="slidenum">
              <a:rPr kumimoji="0" lang="zh-CN" altLang="en-US" sz="1200" b="0" i="0" u="none" strike="noStrike" kern="1200" cap="none" spc="0" normalizeH="0" baseline="0" noProof="1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Helvetica"/>
                <a:sym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Helvetica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F8A18-18FC-4829-A8C8-E0182E524D7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82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D4F7E95-CA23-426F-90AB-DE35433C85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2017" y="0"/>
            <a:ext cx="7621604" cy="5140911"/>
          </a:xfrm>
          <a:custGeom>
            <a:avLst/>
            <a:gdLst>
              <a:gd name="connsiteX0" fmla="*/ 6268679 w 7621604"/>
              <a:gd name="connsiteY0" fmla="*/ 2048572 h 5140911"/>
              <a:gd name="connsiteX1" fmla="*/ 7621604 w 7621604"/>
              <a:gd name="connsiteY1" fmla="*/ 2048572 h 5140911"/>
              <a:gd name="connsiteX2" fmla="*/ 6044976 w 7621604"/>
              <a:gd name="connsiteY2" fmla="*/ 4250351 h 5140911"/>
              <a:gd name="connsiteX3" fmla="*/ 4692051 w 7621604"/>
              <a:gd name="connsiteY3" fmla="*/ 4250351 h 5140911"/>
              <a:gd name="connsiteX4" fmla="*/ 5471957 w 7621604"/>
              <a:gd name="connsiteY4" fmla="*/ 1113756 h 5140911"/>
              <a:gd name="connsiteX5" fmla="*/ 6847411 w 7621604"/>
              <a:gd name="connsiteY5" fmla="*/ 1113756 h 5140911"/>
              <a:gd name="connsiteX6" fmla="*/ 3963686 w 7621604"/>
              <a:gd name="connsiteY6" fmla="*/ 5140911 h 5140911"/>
              <a:gd name="connsiteX7" fmla="*/ 2588232 w 7621604"/>
              <a:gd name="connsiteY7" fmla="*/ 5140911 h 5140911"/>
              <a:gd name="connsiteX8" fmla="*/ 2883725 w 7621604"/>
              <a:gd name="connsiteY8" fmla="*/ 556878 h 5140911"/>
              <a:gd name="connsiteX9" fmla="*/ 4259179 w 7621604"/>
              <a:gd name="connsiteY9" fmla="*/ 556878 h 5140911"/>
              <a:gd name="connsiteX10" fmla="*/ 1375454 w 7621604"/>
              <a:gd name="connsiteY10" fmla="*/ 4584033 h 5140911"/>
              <a:gd name="connsiteX11" fmla="*/ 0 w 7621604"/>
              <a:gd name="connsiteY11" fmla="*/ 4584033 h 5140911"/>
              <a:gd name="connsiteX12" fmla="*/ 4781374 w 7621604"/>
              <a:gd name="connsiteY12" fmla="*/ 0 h 5140911"/>
              <a:gd name="connsiteX13" fmla="*/ 6156828 w 7621604"/>
              <a:gd name="connsiteY13" fmla="*/ 0 h 5140911"/>
              <a:gd name="connsiteX14" fmla="*/ 3273103 w 7621604"/>
              <a:gd name="connsiteY14" fmla="*/ 4027155 h 5140911"/>
              <a:gd name="connsiteX15" fmla="*/ 1897649 w 7621604"/>
              <a:gd name="connsiteY15" fmla="*/ 4027155 h 514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1604" h="5140911">
                <a:moveTo>
                  <a:pt x="6268679" y="2048572"/>
                </a:moveTo>
                <a:lnTo>
                  <a:pt x="7621604" y="2048572"/>
                </a:lnTo>
                <a:lnTo>
                  <a:pt x="6044976" y="4250351"/>
                </a:lnTo>
                <a:lnTo>
                  <a:pt x="4692051" y="4250351"/>
                </a:lnTo>
                <a:close/>
                <a:moveTo>
                  <a:pt x="5471957" y="1113756"/>
                </a:moveTo>
                <a:lnTo>
                  <a:pt x="6847411" y="1113756"/>
                </a:lnTo>
                <a:lnTo>
                  <a:pt x="3963686" y="5140911"/>
                </a:lnTo>
                <a:lnTo>
                  <a:pt x="2588232" y="5140911"/>
                </a:lnTo>
                <a:close/>
                <a:moveTo>
                  <a:pt x="2883725" y="556878"/>
                </a:moveTo>
                <a:lnTo>
                  <a:pt x="4259179" y="556878"/>
                </a:lnTo>
                <a:lnTo>
                  <a:pt x="1375454" y="4584033"/>
                </a:lnTo>
                <a:lnTo>
                  <a:pt x="0" y="4584033"/>
                </a:lnTo>
                <a:close/>
                <a:moveTo>
                  <a:pt x="4781374" y="0"/>
                </a:moveTo>
                <a:lnTo>
                  <a:pt x="6156828" y="0"/>
                </a:lnTo>
                <a:lnTo>
                  <a:pt x="3273103" y="4027155"/>
                </a:lnTo>
                <a:lnTo>
                  <a:pt x="1897649" y="40271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3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C5E0498-3BA4-4C5D-AB82-1AC2AF2BB246}"/>
              </a:ext>
            </a:extLst>
          </p:cNvPr>
          <p:cNvSpPr/>
          <p:nvPr userDrawn="1"/>
        </p:nvSpPr>
        <p:spPr>
          <a:xfrm>
            <a:off x="381000" y="0"/>
            <a:ext cx="330200" cy="863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62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709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5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3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41.wmf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hyperlink" Target="&#38750;&#24377;&#24615;&#30896;&#25758;.AVI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hyperlink" Target="&#23436;&#20840;&#38750;&#24377;&#24615;&#30896;&#25758;.AVI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 22">
            <a:extLst>
              <a:ext uri="{FF2B5EF4-FFF2-40B4-BE49-F238E27FC236}">
                <a16:creationId xmlns:a16="http://schemas.microsoft.com/office/drawing/2014/main" id="{F8548E39-7088-49D5-8C73-951CE13A9BC5}"/>
              </a:ext>
            </a:extLst>
          </p:cNvPr>
          <p:cNvSpPr/>
          <p:nvPr/>
        </p:nvSpPr>
        <p:spPr>
          <a:xfrm>
            <a:off x="6229982" y="4099343"/>
            <a:ext cx="2929553" cy="2201779"/>
          </a:xfrm>
          <a:prstGeom prst="parallelogram">
            <a:avLst>
              <a:gd name="adj" fmla="val 7160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07D1296D-AF90-4960-88D9-843AD17EA09C}"/>
              </a:ext>
            </a:extLst>
          </p:cNvPr>
          <p:cNvSpPr/>
          <p:nvPr/>
        </p:nvSpPr>
        <p:spPr>
          <a:xfrm>
            <a:off x="8897564" y="-223196"/>
            <a:ext cx="1882731" cy="707886"/>
          </a:xfrm>
          <a:prstGeom prst="parallelogram">
            <a:avLst>
              <a:gd name="adj" fmla="val 7160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8CF3ED18-4F20-484C-8987-1E20615FE039}"/>
              </a:ext>
            </a:extLst>
          </p:cNvPr>
          <p:cNvSpPr/>
          <p:nvPr/>
        </p:nvSpPr>
        <p:spPr>
          <a:xfrm>
            <a:off x="11510384" y="333682"/>
            <a:ext cx="1882731" cy="707886"/>
          </a:xfrm>
          <a:prstGeom prst="parallelogram">
            <a:avLst>
              <a:gd name="adj" fmla="val 7160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3BE729D-2942-49B9-8570-CE393EB7D2D0}"/>
              </a:ext>
            </a:extLst>
          </p:cNvPr>
          <p:cNvGrpSpPr/>
          <p:nvPr/>
        </p:nvGrpSpPr>
        <p:grpSpPr>
          <a:xfrm>
            <a:off x="528302" y="2350802"/>
            <a:ext cx="5846818" cy="2374759"/>
            <a:chOff x="6147269" y="2844265"/>
            <a:chExt cx="5112385" cy="207645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156CA07-7642-4289-B8C9-D18E6DA2793C}"/>
                </a:ext>
              </a:extLst>
            </p:cNvPr>
            <p:cNvGrpSpPr/>
            <p:nvPr/>
          </p:nvGrpSpPr>
          <p:grpSpPr>
            <a:xfrm>
              <a:off x="6147269" y="3331609"/>
              <a:ext cx="4360285" cy="1589115"/>
              <a:chOff x="-4714868" y="2110674"/>
              <a:chExt cx="4360285" cy="1589115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176BEAAD-2A46-4DB1-8FC7-B0243DE3F0BB}"/>
                  </a:ext>
                </a:extLst>
              </p:cNvPr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E538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D7CAD2AE-9155-48F0-99C6-7504698DD634}"/>
                  </a:ext>
                </a:extLst>
              </p:cNvPr>
              <p:cNvGrpSpPr/>
              <p:nvPr/>
            </p:nvGrpSpPr>
            <p:grpSpPr>
              <a:xfrm>
                <a:off x="-4714868" y="2110674"/>
                <a:ext cx="4360285" cy="990997"/>
                <a:chOff x="-4714868" y="2110674"/>
                <a:chExt cx="4360285" cy="990997"/>
              </a:xfrm>
            </p:grpSpPr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D2035C8-DB17-49B2-972E-2F032F166B51}"/>
                    </a:ext>
                  </a:extLst>
                </p:cNvPr>
                <p:cNvSpPr txBox="1"/>
                <p:nvPr/>
              </p:nvSpPr>
              <p:spPr>
                <a:xfrm>
                  <a:off x="-4714868" y="2808615"/>
                  <a:ext cx="4360285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8C8C54F9-C1CE-44C0-9245-1B511373E4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34728" y="2789746"/>
                  <a:ext cx="4038617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文本占位符 19">
                  <a:extLst>
                    <a:ext uri="{FF2B5EF4-FFF2-40B4-BE49-F238E27FC236}">
                      <a16:creationId xmlns:a16="http://schemas.microsoft.com/office/drawing/2014/main" id="{D5828D99-68DE-4E56-8A84-5C4A0661C160}"/>
                    </a:ext>
                  </a:extLst>
                </p:cNvPr>
                <p:cNvSpPr txBox="1"/>
                <p:nvPr/>
              </p:nvSpPr>
              <p:spPr>
                <a:xfrm>
                  <a:off x="-4708755" y="2110674"/>
                  <a:ext cx="4112645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E5386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第</a:t>
                  </a:r>
                  <a:r>
                    <a:rPr lang="en-US" altLang="zh-CN" sz="4400" b="1" dirty="0">
                      <a:solidFill>
                        <a:srgbClr val="E5386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</a:t>
                  </a:r>
                  <a:r>
                    <a:rPr lang="zh-CN" altLang="en-US" sz="4400" b="1" dirty="0">
                      <a:solidFill>
                        <a:srgbClr val="E5386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节 碰撞</a:t>
                  </a:r>
                </a:p>
              </p:txBody>
            </p:sp>
          </p:grpSp>
        </p:grpSp>
        <p:sp>
          <p:nvSpPr>
            <p:cNvPr id="18" name="文本占位符 20">
              <a:extLst>
                <a:ext uri="{FF2B5EF4-FFF2-40B4-BE49-F238E27FC236}">
                  <a16:creationId xmlns:a16="http://schemas.microsoft.com/office/drawing/2014/main" id="{C0C871B7-0E3D-4E6B-9593-404A83FBE660}"/>
                </a:ext>
              </a:extLst>
            </p:cNvPr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16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动量守恒定律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B4BEF513-D104-45BC-BDA2-5C1D980A2EB4}"/>
              </a:ext>
            </a:extLst>
          </p:cNvPr>
          <p:cNvSpPr/>
          <p:nvPr/>
        </p:nvSpPr>
        <p:spPr>
          <a:xfrm>
            <a:off x="-1667968" y="324651"/>
            <a:ext cx="4062342" cy="300975"/>
          </a:xfrm>
          <a:prstGeom prst="rect">
            <a:avLst/>
          </a:prstGeom>
          <a:solidFill>
            <a:srgbClr val="3E538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algn="r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3-5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16E5C7A-48CD-4E43-A034-5F20D6A58A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r="82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54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/>
          <p:nvPr/>
        </p:nvSpPr>
        <p:spPr>
          <a:xfrm>
            <a:off x="1725302" y="3380817"/>
            <a:ext cx="2165696" cy="502766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碰撞球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5798DB-4F4D-43B1-90D4-799A7734A69B}"/>
              </a:ext>
            </a:extLst>
          </p:cNvPr>
          <p:cNvSpPr txBox="1"/>
          <p:nvPr/>
        </p:nvSpPr>
        <p:spPr>
          <a:xfrm>
            <a:off x="8781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四、碰撞的分类</a:t>
            </a:r>
          </a:p>
        </p:txBody>
      </p:sp>
      <p:pic>
        <p:nvPicPr>
          <p:cNvPr id="2" name="碰撞球(1) 高中物理选修三">
            <a:hlinkClick r:id="" action="ppaction://media"/>
            <a:extLst>
              <a:ext uri="{FF2B5EF4-FFF2-40B4-BE49-F238E27FC236}">
                <a16:creationId xmlns:a16="http://schemas.microsoft.com/office/drawing/2014/main" id="{9DDBA927-3C01-4983-A990-492A90787E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1963" y="1924372"/>
            <a:ext cx="4645025" cy="3483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71214"/>
              </p:ext>
            </p:extLst>
          </p:nvPr>
        </p:nvGraphicFramePr>
        <p:xfrm>
          <a:off x="4589463" y="2203450"/>
          <a:ext cx="4852987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68600" imgH="660400" progId="Equation.DSMT4">
                  <p:embed/>
                </p:oleObj>
              </mc:Choice>
              <mc:Fallback>
                <p:oleObj r:id="rId2" imgW="2768600" imgH="660400" progId="Equation.DSMT4">
                  <p:embed/>
                  <p:pic>
                    <p:nvPicPr>
                      <p:cNvPr id="39938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89463" y="2203450"/>
                        <a:ext cx="4852987" cy="1466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687254"/>
              </p:ext>
            </p:extLst>
          </p:nvPr>
        </p:nvGraphicFramePr>
        <p:xfrm>
          <a:off x="4601745" y="4919992"/>
          <a:ext cx="5387340" cy="1292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28900" imgH="635000" progId="Equation.DSMT4">
                  <p:embed/>
                </p:oleObj>
              </mc:Choice>
              <mc:Fallback>
                <p:oleObj r:id="rId4" imgW="2628900" imgH="635000" progId="Equation.DSMT4">
                  <p:embed/>
                  <p:pic>
                    <p:nvPicPr>
                      <p:cNvPr id="39939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01745" y="4919992"/>
                        <a:ext cx="5387340" cy="12922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/>
          <p:nvPr/>
        </p:nvSpPr>
        <p:spPr>
          <a:xfrm>
            <a:off x="2601211" y="1206313"/>
            <a:ext cx="5027868" cy="461665"/>
          </a:xfrm>
          <a:prstGeom prst="rect">
            <a:avLst/>
          </a:prstGeom>
          <a:noFill/>
          <a:ln w="76200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完全非弹性碰撞的常见模型</a:t>
            </a:r>
          </a:p>
        </p:txBody>
      </p:sp>
      <p:pic>
        <p:nvPicPr>
          <p:cNvPr id="39942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9244" y="2681551"/>
            <a:ext cx="2243933" cy="8994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4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244" y="5083790"/>
            <a:ext cx="1893961" cy="93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文本框 14339"/>
          <p:cNvSpPr txBox="1"/>
          <p:nvPr/>
        </p:nvSpPr>
        <p:spPr>
          <a:xfrm>
            <a:off x="660400" y="1206579"/>
            <a:ext cx="20447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【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合作探究</a:t>
            </a:r>
            <a:r>
              <a:rPr lang="en-US" altLang="zh-CN" sz="2400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39946" name="Text Box 10"/>
          <p:cNvSpPr txBox="1"/>
          <p:nvPr/>
        </p:nvSpPr>
        <p:spPr>
          <a:xfrm>
            <a:off x="788325" y="1742486"/>
            <a:ext cx="5027868" cy="461665"/>
          </a:xfrm>
          <a:prstGeom prst="rect">
            <a:avLst/>
          </a:prstGeom>
          <a:noFill/>
          <a:ln w="76200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1.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“一动碰一静”模型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788325" y="4176449"/>
            <a:ext cx="5027867" cy="461665"/>
          </a:xfrm>
          <a:prstGeom prst="rect">
            <a:avLst/>
          </a:prstGeom>
          <a:noFill/>
          <a:ln w="76200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2.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“两动至静”模型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AA2B23-8B29-4A1D-9E40-53548514D7FC}"/>
              </a:ext>
            </a:extLst>
          </p:cNvPr>
          <p:cNvSpPr txBox="1"/>
          <p:nvPr/>
        </p:nvSpPr>
        <p:spPr>
          <a:xfrm>
            <a:off x="8781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四、碰撞的分类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  <p:bldP spid="399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/>
          <p:nvPr/>
        </p:nvSpPr>
        <p:spPr>
          <a:xfrm>
            <a:off x="791635" y="1164167"/>
            <a:ext cx="10727266" cy="2802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【典例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】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在光滑的水平面上，有</a:t>
            </a:r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</a:t>
            </a:r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两球，其质量分别为</a:t>
            </a:r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ma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</a:t>
            </a:r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mb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，两球在</a:t>
            </a:r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t</a:t>
            </a:r>
            <a:r>
              <a:rPr lang="en-US" altLang="zh-CN" sz="2400" b="1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时刻发生正碰，并且在碰撞过程中无机械能损失，两球在碰撞前后的速度图象如图所示，下列关系正确的是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　　  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)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　　　　　　　　　　　　　　　　　　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</a:t>
            </a:r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ma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&gt;</a:t>
            </a:r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mb 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	         B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</a:t>
            </a:r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ma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&lt;</a:t>
            </a:r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mb</a:t>
            </a:r>
            <a:endParaRPr lang="en-US" altLang="zh-CN" sz="2400" b="1" kern="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</a:t>
            </a:r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ma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</a:t>
            </a:r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mb 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           D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．无法判断</a:t>
            </a:r>
          </a:p>
        </p:txBody>
      </p:sp>
      <p:pic>
        <p:nvPicPr>
          <p:cNvPr id="17410" name="Picture 5" descr="W1789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964412" y="3436323"/>
            <a:ext cx="2261352" cy="15424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8" name="Text Box 6"/>
          <p:cNvSpPr txBox="1"/>
          <p:nvPr/>
        </p:nvSpPr>
        <p:spPr>
          <a:xfrm>
            <a:off x="5852804" y="2415540"/>
            <a:ext cx="604928" cy="5027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667" b="1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6389" name="文本框 16388"/>
          <p:cNvSpPr txBox="1"/>
          <p:nvPr/>
        </p:nvSpPr>
        <p:spPr>
          <a:xfrm>
            <a:off x="791635" y="3939695"/>
            <a:ext cx="7719953" cy="2202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解题关键：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此碰撞为“一动碰一静”的弹性碰撞。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2. a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碰后速度反向。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6F99C9-2EA1-44B4-B655-FAF5BA646C41}"/>
              </a:ext>
            </a:extLst>
          </p:cNvPr>
          <p:cNvSpPr txBox="1"/>
          <p:nvPr/>
        </p:nvSpPr>
        <p:spPr>
          <a:xfrm>
            <a:off x="8781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163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/>
          <p:nvPr/>
        </p:nvSpPr>
        <p:spPr>
          <a:xfrm>
            <a:off x="805055" y="1130300"/>
            <a:ext cx="9702800" cy="21936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【典例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】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质量为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速度为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的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球，跟质量为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的静止的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球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发生正碰，碰后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球的速度可能为 （       ）</a:t>
            </a:r>
            <a:endParaRPr lang="en-US" altLang="zh-CN" sz="2400" kern="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A. 0.6v      B. 0.4v        C. 0.2v       D. 0.1v</a:t>
            </a:r>
          </a:p>
        </p:txBody>
      </p:sp>
      <p:sp>
        <p:nvSpPr>
          <p:cNvPr id="40963" name="Text Box 3"/>
          <p:cNvSpPr txBox="1"/>
          <p:nvPr/>
        </p:nvSpPr>
        <p:spPr>
          <a:xfrm>
            <a:off x="561356" y="3618031"/>
            <a:ext cx="8651099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【解析】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球速度的最小值发生在完全非弹性碰撞情形</a:t>
            </a:r>
          </a:p>
        </p:txBody>
      </p:sp>
      <p:sp>
        <p:nvSpPr>
          <p:cNvPr id="40964" name="Text Box 4"/>
          <p:cNvSpPr txBox="1"/>
          <p:nvPr/>
        </p:nvSpPr>
        <p:spPr>
          <a:xfrm>
            <a:off x="1720021" y="4257321"/>
            <a:ext cx="2441881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由动量守恒：</a:t>
            </a:r>
          </a:p>
        </p:txBody>
      </p:sp>
      <p:sp>
        <p:nvSpPr>
          <p:cNvPr id="18436" name="Rectangle 5"/>
          <p:cNvSpPr/>
          <p:nvPr/>
        </p:nvSpPr>
        <p:spPr>
          <a:xfrm>
            <a:off x="1535290" y="3068350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454044"/>
              </p:ext>
            </p:extLst>
          </p:nvPr>
        </p:nvGraphicFramePr>
        <p:xfrm>
          <a:off x="3627109" y="4169908"/>
          <a:ext cx="2740227" cy="53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30300" imgH="215900" progId="Equation.3">
                  <p:embed/>
                </p:oleObj>
              </mc:Choice>
              <mc:Fallback>
                <p:oleObj r:id="rId2" imgW="1130300" imgH="215900" progId="Equation.3">
                  <p:embed/>
                  <p:pic>
                    <p:nvPicPr>
                      <p:cNvPr id="40966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27109" y="4169908"/>
                        <a:ext cx="2740227" cy="53208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7"/>
          <p:cNvSpPr/>
          <p:nvPr/>
        </p:nvSpPr>
        <p:spPr>
          <a:xfrm>
            <a:off x="1535290" y="3068350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334766"/>
              </p:ext>
            </p:extLst>
          </p:nvPr>
        </p:nvGraphicFramePr>
        <p:xfrm>
          <a:off x="6589670" y="4185111"/>
          <a:ext cx="1733704" cy="501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62000" imgH="215900" progId="Equation.3">
                  <p:embed/>
                </p:oleObj>
              </mc:Choice>
              <mc:Fallback>
                <p:oleObj r:id="rId4" imgW="762000" imgH="215900" progId="Equation.3">
                  <p:embed/>
                  <p:pic>
                    <p:nvPicPr>
                      <p:cNvPr id="40968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9670" y="4185111"/>
                        <a:ext cx="1733704" cy="50167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Text Box 9"/>
          <p:cNvSpPr txBox="1"/>
          <p:nvPr/>
        </p:nvSpPr>
        <p:spPr>
          <a:xfrm>
            <a:off x="1720021" y="4857001"/>
            <a:ext cx="648792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球速度的最大值发生在弹性碰撞时：</a:t>
            </a:r>
          </a:p>
        </p:txBody>
      </p:sp>
      <p:sp>
        <p:nvSpPr>
          <p:cNvPr id="18441" name="Rectangle 10"/>
          <p:cNvSpPr/>
          <p:nvPr/>
        </p:nvSpPr>
        <p:spPr>
          <a:xfrm>
            <a:off x="1535290" y="2894157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160496"/>
              </p:ext>
            </p:extLst>
          </p:nvPr>
        </p:nvGraphicFramePr>
        <p:xfrm>
          <a:off x="7055651" y="4710259"/>
          <a:ext cx="2793436" cy="834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308100" imgH="393700" progId="Equation.3">
                  <p:embed/>
                </p:oleObj>
              </mc:Choice>
              <mc:Fallback>
                <p:oleObj r:id="rId6" imgW="1308100" imgH="393700" progId="Equation.3">
                  <p:embed/>
                  <p:pic>
                    <p:nvPicPr>
                      <p:cNvPr id="40971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55651" y="4710259"/>
                        <a:ext cx="2793436" cy="83423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Text Box 12"/>
          <p:cNvSpPr txBox="1"/>
          <p:nvPr/>
        </p:nvSpPr>
        <p:spPr>
          <a:xfrm>
            <a:off x="1720021" y="5464066"/>
            <a:ext cx="546018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所以，只有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0.4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是速度可能值</a:t>
            </a:r>
          </a:p>
        </p:txBody>
      </p:sp>
      <p:sp>
        <p:nvSpPr>
          <p:cNvPr id="40974" name="Text Box 14"/>
          <p:cNvSpPr txBox="1"/>
          <p:nvPr/>
        </p:nvSpPr>
        <p:spPr>
          <a:xfrm>
            <a:off x="5793536" y="2082551"/>
            <a:ext cx="604928" cy="5027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667" b="1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811192F-C1D7-47BB-9768-11802E555739}"/>
              </a:ext>
            </a:extLst>
          </p:cNvPr>
          <p:cNvSpPr txBox="1"/>
          <p:nvPr/>
        </p:nvSpPr>
        <p:spPr>
          <a:xfrm>
            <a:off x="8781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9" grpId="0"/>
      <p:bldP spid="40972" grpId="0"/>
      <p:bldP spid="40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783" y="4152367"/>
            <a:ext cx="7039015" cy="15788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 Box 3"/>
          <p:cNvSpPr txBox="1"/>
          <p:nvPr/>
        </p:nvSpPr>
        <p:spPr>
          <a:xfrm>
            <a:off x="878114" y="1846968"/>
            <a:ext cx="10488386" cy="16945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对心碰撞（正碰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：如图所示，一个运动的小球与一个静止的小球碰撞，碰撞之前，运动小球的速度与两球的球心连线在同一条直线上，碰撞之后两球的速度仍沿这一条直线。</a:t>
            </a:r>
          </a:p>
        </p:txBody>
      </p:sp>
      <p:sp>
        <p:nvSpPr>
          <p:cNvPr id="45063" name="Rectangle 7"/>
          <p:cNvSpPr/>
          <p:nvPr/>
        </p:nvSpPr>
        <p:spPr>
          <a:xfrm>
            <a:off x="695325" y="1298417"/>
            <a:ext cx="825520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（二）对心碰撞和非对心碰撞</a:t>
            </a:r>
          </a:p>
        </p:txBody>
      </p:sp>
      <p:sp>
        <p:nvSpPr>
          <p:cNvPr id="19460" name="Text Box 8"/>
          <p:cNvSpPr txBox="1"/>
          <p:nvPr/>
        </p:nvSpPr>
        <p:spPr>
          <a:xfrm>
            <a:off x="1165061" y="-1168667"/>
            <a:ext cx="3680240" cy="5027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endParaRPr lang="zh-CN" altLang="en-US" sz="2667" b="1" kern="0" dirty="0">
              <a:solidFill>
                <a:srgbClr val="E519E3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F24B23-E229-4D5F-AFE2-8E33032D5C2F}"/>
              </a:ext>
            </a:extLst>
          </p:cNvPr>
          <p:cNvSpPr txBox="1"/>
          <p:nvPr/>
        </p:nvSpPr>
        <p:spPr>
          <a:xfrm>
            <a:off x="8781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四、碰撞的分类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/>
          <p:cNvSpPr txBox="1"/>
          <p:nvPr/>
        </p:nvSpPr>
        <p:spPr>
          <a:xfrm>
            <a:off x="878114" y="1873202"/>
            <a:ext cx="10982113" cy="4757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非对心碰撞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斜碰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：如图所示，碰撞前后两球的速度不在同一条直线。</a:t>
            </a:r>
          </a:p>
        </p:txBody>
      </p:sp>
      <p:pic>
        <p:nvPicPr>
          <p:cNvPr id="4199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96" y="3120488"/>
            <a:ext cx="5203338" cy="27772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8"/>
          <p:cNvSpPr/>
          <p:nvPr/>
        </p:nvSpPr>
        <p:spPr>
          <a:xfrm>
            <a:off x="571501" y="1182707"/>
            <a:ext cx="6250391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（二）对心碰撞和非对心碰撞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4BB4E4-C482-47E3-BFF0-E597256F73F4}"/>
              </a:ext>
            </a:extLst>
          </p:cNvPr>
          <p:cNvSpPr txBox="1"/>
          <p:nvPr/>
        </p:nvSpPr>
        <p:spPr>
          <a:xfrm>
            <a:off x="8781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四、碰撞的分类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/>
          <p:nvPr/>
        </p:nvSpPr>
        <p:spPr>
          <a:xfrm>
            <a:off x="727444" y="1211408"/>
            <a:ext cx="11007356" cy="531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斜碰过程满足动量守恒吗？为什么？如图，能否大致画出碰后</a:t>
            </a:r>
            <a:r>
              <a:rPr lang="en-US" altLang="zh-CN" sz="2400" b="1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球的速度方向？</a:t>
            </a:r>
          </a:p>
        </p:txBody>
      </p:sp>
      <p:grpSp>
        <p:nvGrpSpPr>
          <p:cNvPr id="43011" name="Group 3"/>
          <p:cNvGrpSpPr/>
          <p:nvPr/>
        </p:nvGrpSpPr>
        <p:grpSpPr>
          <a:xfrm>
            <a:off x="2560053" y="2226499"/>
            <a:ext cx="1719768" cy="1054664"/>
            <a:chOff x="0" y="-36"/>
            <a:chExt cx="1086" cy="666"/>
          </a:xfrm>
        </p:grpSpPr>
        <p:sp>
          <p:nvSpPr>
            <p:cNvPr id="21507" name="Text Box 4"/>
            <p:cNvSpPr txBox="1"/>
            <p:nvPr/>
          </p:nvSpPr>
          <p:spPr>
            <a:xfrm>
              <a:off x="0" y="310"/>
              <a:ext cx="340" cy="27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667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1508" name="Oval 5"/>
            <p:cNvSpPr/>
            <p:nvPr/>
          </p:nvSpPr>
          <p:spPr>
            <a:xfrm>
              <a:off x="53" y="206"/>
              <a:ext cx="138" cy="1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509" name="Text Box 6"/>
            <p:cNvSpPr txBox="1"/>
            <p:nvPr/>
          </p:nvSpPr>
          <p:spPr>
            <a:xfrm>
              <a:off x="251" y="-36"/>
              <a:ext cx="450" cy="27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667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v</a:t>
              </a:r>
              <a:r>
                <a:rPr lang="en-US" altLang="zh-CN" sz="2667" kern="0" baseline="-2500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1510" name="Line 7"/>
            <p:cNvSpPr>
              <a:spLocks noChangeAspect="1"/>
            </p:cNvSpPr>
            <p:nvPr/>
          </p:nvSpPr>
          <p:spPr>
            <a:xfrm rot="-15344">
              <a:off x="183" y="275"/>
              <a:ext cx="496" cy="1"/>
            </a:xfrm>
            <a:prstGeom prst="line">
              <a:avLst/>
            </a:prstGeom>
            <a:ln w="38100" cap="flat" cmpd="sng">
              <a:solidFill>
                <a:srgbClr val="0000CC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1" name="Line 8"/>
            <p:cNvSpPr/>
            <p:nvPr/>
          </p:nvSpPr>
          <p:spPr>
            <a:xfrm>
              <a:off x="217" y="275"/>
              <a:ext cx="869" cy="0"/>
            </a:xfrm>
            <a:prstGeom prst="line">
              <a:avLst/>
            </a:prstGeom>
            <a:ln w="9525" cap="flat" cmpd="sng">
              <a:solidFill>
                <a:srgbClr val="9966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2" name="Oval 9"/>
            <p:cNvSpPr/>
            <p:nvPr/>
          </p:nvSpPr>
          <p:spPr>
            <a:xfrm>
              <a:off x="744" y="255"/>
              <a:ext cx="138" cy="13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513" name="Text Box 10"/>
            <p:cNvSpPr txBox="1"/>
            <p:nvPr/>
          </p:nvSpPr>
          <p:spPr>
            <a:xfrm>
              <a:off x="703" y="354"/>
              <a:ext cx="339" cy="2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667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3019" name="Group 11"/>
          <p:cNvGrpSpPr/>
          <p:nvPr/>
        </p:nvGrpSpPr>
        <p:grpSpPr>
          <a:xfrm>
            <a:off x="4544280" y="2234416"/>
            <a:ext cx="2191675" cy="1138595"/>
            <a:chOff x="0" y="0"/>
            <a:chExt cx="1384" cy="719"/>
          </a:xfrm>
        </p:grpSpPr>
        <p:sp>
          <p:nvSpPr>
            <p:cNvPr id="21515" name="Line 12"/>
            <p:cNvSpPr>
              <a:spLocks noChangeAspect="1"/>
            </p:cNvSpPr>
            <p:nvPr/>
          </p:nvSpPr>
          <p:spPr>
            <a:xfrm rot="1974884">
              <a:off x="720" y="536"/>
              <a:ext cx="332" cy="1"/>
            </a:xfrm>
            <a:prstGeom prst="line">
              <a:avLst/>
            </a:prstGeom>
            <a:ln w="38100" cap="flat" cmpd="sng">
              <a:solidFill>
                <a:srgbClr val="0000CC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6" name="Line 13"/>
            <p:cNvSpPr/>
            <p:nvPr/>
          </p:nvSpPr>
          <p:spPr>
            <a:xfrm>
              <a:off x="0" y="304"/>
              <a:ext cx="86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7" name="Oval 14"/>
            <p:cNvSpPr/>
            <p:nvPr/>
          </p:nvSpPr>
          <p:spPr>
            <a:xfrm>
              <a:off x="663" y="373"/>
              <a:ext cx="138" cy="13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518" name="Oval 15"/>
            <p:cNvSpPr/>
            <p:nvPr/>
          </p:nvSpPr>
          <p:spPr>
            <a:xfrm>
              <a:off x="427" y="238"/>
              <a:ext cx="138" cy="13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519" name="Line 16"/>
            <p:cNvSpPr/>
            <p:nvPr/>
          </p:nvSpPr>
          <p:spPr>
            <a:xfrm>
              <a:off x="553" y="333"/>
              <a:ext cx="447" cy="268"/>
            </a:xfrm>
            <a:prstGeom prst="line">
              <a:avLst/>
            </a:prstGeom>
            <a:ln w="9525" cap="flat" cmpd="sng">
              <a:solidFill>
                <a:srgbClr val="996633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0" name="Text Box 17"/>
            <p:cNvSpPr txBox="1"/>
            <p:nvPr/>
          </p:nvSpPr>
          <p:spPr>
            <a:xfrm>
              <a:off x="934" y="378"/>
              <a:ext cx="450" cy="2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667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v</a:t>
              </a:r>
              <a:r>
                <a:rPr lang="en-US" altLang="zh-CN" sz="2667" kern="0" baseline="3000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/</a:t>
              </a:r>
              <a:r>
                <a:rPr lang="en-US" altLang="zh-CN" sz="2667" kern="0" baseline="-2500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1521" name="Text Box 18"/>
            <p:cNvSpPr txBox="1"/>
            <p:nvPr/>
          </p:nvSpPr>
          <p:spPr>
            <a:xfrm>
              <a:off x="499" y="442"/>
              <a:ext cx="340" cy="27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667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21522" name="Text Box 19"/>
            <p:cNvSpPr txBox="1"/>
            <p:nvPr/>
          </p:nvSpPr>
          <p:spPr>
            <a:xfrm>
              <a:off x="377" y="0"/>
              <a:ext cx="339" cy="27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667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3028" name="Group 20"/>
          <p:cNvGrpSpPr/>
          <p:nvPr/>
        </p:nvGrpSpPr>
        <p:grpSpPr>
          <a:xfrm>
            <a:off x="7005165" y="2000046"/>
            <a:ext cx="3133905" cy="1607335"/>
            <a:chOff x="-51" y="0"/>
            <a:chExt cx="1979" cy="1015"/>
          </a:xfrm>
        </p:grpSpPr>
        <p:sp>
          <p:nvSpPr>
            <p:cNvPr id="21524" name="Text Box 21"/>
            <p:cNvSpPr txBox="1"/>
            <p:nvPr/>
          </p:nvSpPr>
          <p:spPr>
            <a:xfrm>
              <a:off x="374" y="718"/>
              <a:ext cx="790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667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m</a:t>
              </a:r>
              <a:r>
                <a:rPr lang="en-US" altLang="zh-CN" sz="2667" kern="0" baseline="-25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2</a:t>
              </a:r>
              <a:r>
                <a:rPr lang="en-US" altLang="zh-CN" sz="2667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v</a:t>
              </a:r>
              <a:r>
                <a:rPr lang="en-US" altLang="zh-CN" sz="2667" kern="0" baseline="-25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2</a:t>
              </a:r>
              <a:r>
                <a:rPr lang="en-US" altLang="zh-CN" sz="2667" kern="0" baseline="30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/</a:t>
              </a:r>
              <a:endParaRPr lang="en-US" altLang="zh-CN" sz="2667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525" name="Line 22"/>
            <p:cNvSpPr>
              <a:spLocks noChangeAspect="1"/>
            </p:cNvSpPr>
            <p:nvPr/>
          </p:nvSpPr>
          <p:spPr>
            <a:xfrm rot="-15344">
              <a:off x="68" y="464"/>
              <a:ext cx="1094" cy="4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6" name="Line 23"/>
            <p:cNvSpPr>
              <a:spLocks noChangeAspect="1"/>
            </p:cNvSpPr>
            <p:nvPr/>
          </p:nvSpPr>
          <p:spPr>
            <a:xfrm rot="1887230">
              <a:off x="9" y="615"/>
              <a:ext cx="567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Line 24"/>
            <p:cNvSpPr/>
            <p:nvPr/>
          </p:nvSpPr>
          <p:spPr>
            <a:xfrm rot="1862071" flipV="1">
              <a:off x="632" y="310"/>
              <a:ext cx="565" cy="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8" name="Line 25"/>
            <p:cNvSpPr>
              <a:spLocks noChangeAspect="1"/>
            </p:cNvSpPr>
            <p:nvPr/>
          </p:nvSpPr>
          <p:spPr>
            <a:xfrm rot="-1538580">
              <a:off x="19" y="317"/>
              <a:ext cx="689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9" name="Line 26"/>
            <p:cNvSpPr/>
            <p:nvPr/>
          </p:nvSpPr>
          <p:spPr>
            <a:xfrm flipV="1">
              <a:off x="524" y="486"/>
              <a:ext cx="614" cy="27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0" name="Text Box 27"/>
            <p:cNvSpPr txBox="1"/>
            <p:nvPr/>
          </p:nvSpPr>
          <p:spPr>
            <a:xfrm>
              <a:off x="1165" y="269"/>
              <a:ext cx="763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667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m</a:t>
              </a:r>
              <a:r>
                <a:rPr lang="en-US" altLang="zh-CN" sz="2667" kern="0" baseline="-25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1</a:t>
              </a:r>
              <a:r>
                <a:rPr lang="en-US" altLang="zh-CN" sz="2667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v</a:t>
              </a:r>
              <a:r>
                <a:rPr lang="en-US" altLang="zh-CN" sz="2667" kern="0" baseline="-25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1531" name="Text Box 28"/>
            <p:cNvSpPr txBox="1"/>
            <p:nvPr/>
          </p:nvSpPr>
          <p:spPr>
            <a:xfrm>
              <a:off x="-51" y="0"/>
              <a:ext cx="726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667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m</a:t>
              </a:r>
              <a:r>
                <a:rPr lang="en-US" altLang="zh-CN" sz="2667" kern="0" baseline="-25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1</a:t>
              </a:r>
              <a:r>
                <a:rPr lang="en-US" altLang="zh-CN" sz="2667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v</a:t>
              </a:r>
              <a:r>
                <a:rPr lang="en-US" altLang="zh-CN" sz="2667" kern="0" baseline="-25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1</a:t>
              </a:r>
              <a:r>
                <a:rPr lang="en-US" altLang="zh-CN" sz="2667" kern="0" baseline="30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/</a:t>
              </a:r>
              <a:endParaRPr lang="en-US" altLang="zh-CN" sz="2667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43037" name="Text Box 29"/>
          <p:cNvSpPr txBox="1"/>
          <p:nvPr/>
        </p:nvSpPr>
        <p:spPr>
          <a:xfrm>
            <a:off x="727444" y="3847773"/>
            <a:ext cx="11007356" cy="531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若两球质量相等，又是弹性碰撞你能进一步确定两球碰后速度方向关系吗？</a:t>
            </a:r>
          </a:p>
        </p:txBody>
      </p:sp>
      <p:graphicFrame>
        <p:nvGraphicFramePr>
          <p:cNvPr id="4303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7539"/>
              </p:ext>
            </p:extLst>
          </p:nvPr>
        </p:nvGraphicFramePr>
        <p:xfrm>
          <a:off x="2441602" y="4858211"/>
          <a:ext cx="2778867" cy="7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98600" imgH="393700" progId="Equation.3">
                  <p:embed/>
                </p:oleObj>
              </mc:Choice>
              <mc:Fallback>
                <p:oleObj r:id="rId2" imgW="1498600" imgH="393700" progId="Equation.3">
                  <p:embed/>
                  <p:pic>
                    <p:nvPicPr>
                      <p:cNvPr id="43039" name="Object 3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1602" y="4858211"/>
                        <a:ext cx="2778867" cy="724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232768"/>
              </p:ext>
            </p:extLst>
          </p:nvPr>
        </p:nvGraphicFramePr>
        <p:xfrm>
          <a:off x="5791826" y="4954967"/>
          <a:ext cx="2130865" cy="5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00100" imgH="228600" progId="Equation.3">
                  <p:embed/>
                </p:oleObj>
              </mc:Choice>
              <mc:Fallback>
                <p:oleObj r:id="rId4" imgW="800100" imgH="228600" progId="Equation.3">
                  <p:embed/>
                  <p:pic>
                    <p:nvPicPr>
                      <p:cNvPr id="43041" name="Object 3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1826" y="4954967"/>
                        <a:ext cx="2130865" cy="58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805311"/>
              </p:ext>
            </p:extLst>
          </p:nvPr>
        </p:nvGraphicFramePr>
        <p:xfrm>
          <a:off x="8469818" y="4954967"/>
          <a:ext cx="1413187" cy="55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58800" imgH="215900" progId="Equation.3">
                  <p:embed/>
                </p:oleObj>
              </mc:Choice>
              <mc:Fallback>
                <p:oleObj r:id="rId6" imgW="558800" imgH="215900" progId="Equation.3">
                  <p:embed/>
                  <p:pic>
                    <p:nvPicPr>
                      <p:cNvPr id="43043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69818" y="4954967"/>
                        <a:ext cx="1413187" cy="551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5">
            <a:extLst>
              <a:ext uri="{FF2B5EF4-FFF2-40B4-BE49-F238E27FC236}">
                <a16:creationId xmlns:a16="http://schemas.microsoft.com/office/drawing/2014/main" id="{DB842912-71B5-4951-94D5-719B5C241A84}"/>
              </a:ext>
            </a:extLst>
          </p:cNvPr>
          <p:cNvSpPr txBox="1"/>
          <p:nvPr/>
        </p:nvSpPr>
        <p:spPr>
          <a:xfrm>
            <a:off x="8781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小组讨论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809" y="3701789"/>
            <a:ext cx="3396779" cy="2622409"/>
          </a:xfrm>
          <a:prstGeom prst="rect">
            <a:avLst/>
          </a:prstGeom>
        </p:spPr>
      </p:pic>
      <p:sp>
        <p:nvSpPr>
          <p:cNvPr id="22531" name="Text Box 6"/>
          <p:cNvSpPr txBox="1"/>
          <p:nvPr/>
        </p:nvSpPr>
        <p:spPr>
          <a:xfrm>
            <a:off x="759883" y="1226666"/>
            <a:ext cx="10672233" cy="22023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在粒子物理与核物理中，常使一束粒子射入物体与物体中的微粒碰撞，研究碰撞后粒子的运动方向，可以得到与微观物质结构有关的很多信息。由于微观粒子相互接近时并不像宏观物体那样“接触”，因此微观粒子的碰撞又叫做散射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AFB2E54-9046-4668-A16B-CB7E3BE88758}"/>
              </a:ext>
            </a:extLst>
          </p:cNvPr>
          <p:cNvSpPr txBox="1"/>
          <p:nvPr/>
        </p:nvSpPr>
        <p:spPr>
          <a:xfrm>
            <a:off x="8781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五、散射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/>
          <p:nvPr/>
        </p:nvSpPr>
        <p:spPr>
          <a:xfrm>
            <a:off x="883771" y="1400591"/>
            <a:ext cx="249255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动量制约</a:t>
            </a:r>
          </a:p>
        </p:txBody>
      </p:sp>
      <p:sp>
        <p:nvSpPr>
          <p:cNvPr id="48131" name="Text Box 3"/>
          <p:cNvSpPr txBox="1"/>
          <p:nvPr/>
        </p:nvSpPr>
        <p:spPr>
          <a:xfrm>
            <a:off x="890107" y="1986516"/>
            <a:ext cx="2429212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defTabSz="1219170">
              <a:spcBef>
                <a:spcPct val="50000"/>
              </a:spcBef>
            </a:pP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动能制约</a:t>
            </a:r>
          </a:p>
          <a:p>
            <a:pPr defTabSz="1219170">
              <a:spcBef>
                <a:spcPct val="50000"/>
              </a:spcBef>
            </a:pPr>
            <a:endParaRPr lang="zh-CN" altLang="en-US" sz="24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8132" name="Text Box 4"/>
          <p:cNvSpPr txBox="1"/>
          <p:nvPr/>
        </p:nvSpPr>
        <p:spPr>
          <a:xfrm>
            <a:off x="882187" y="2523349"/>
            <a:ext cx="262716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defTabSz="1219170">
              <a:spcBef>
                <a:spcPct val="50000"/>
              </a:spcBef>
            </a:pP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运动制约</a:t>
            </a:r>
          </a:p>
        </p:txBody>
      </p:sp>
      <p:sp>
        <p:nvSpPr>
          <p:cNvPr id="48134" name="Text Box 6"/>
          <p:cNvSpPr txBox="1"/>
          <p:nvPr/>
        </p:nvSpPr>
        <p:spPr>
          <a:xfrm>
            <a:off x="2631198" y="1451266"/>
            <a:ext cx="2742761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——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动量守恒</a:t>
            </a:r>
          </a:p>
        </p:txBody>
      </p:sp>
      <p:sp>
        <p:nvSpPr>
          <p:cNvPr id="48135" name="Text Box 7"/>
          <p:cNvSpPr txBox="1"/>
          <p:nvPr/>
        </p:nvSpPr>
        <p:spPr>
          <a:xfrm>
            <a:off x="2629613" y="2010270"/>
            <a:ext cx="2673084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——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动能不增</a:t>
            </a:r>
          </a:p>
        </p:txBody>
      </p:sp>
      <p:sp>
        <p:nvSpPr>
          <p:cNvPr id="48136" name="Text Box 8"/>
          <p:cNvSpPr txBox="1"/>
          <p:nvPr/>
        </p:nvSpPr>
        <p:spPr>
          <a:xfrm>
            <a:off x="2685040" y="2529683"/>
            <a:ext cx="303414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——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速度合理</a:t>
            </a:r>
          </a:p>
        </p:txBody>
      </p:sp>
      <p:sp>
        <p:nvSpPr>
          <p:cNvPr id="48140" name="Text Box 12"/>
          <p:cNvSpPr txBox="1"/>
          <p:nvPr/>
        </p:nvSpPr>
        <p:spPr>
          <a:xfrm>
            <a:off x="695324" y="3107691"/>
            <a:ext cx="10823575" cy="29871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）若碰前两物体同向运动，则应有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zh-CN" altLang="en-US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后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&gt;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zh-CN" altLang="en-US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前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，否则无法实现碰撞。碰后在前的物体速度一定增大，若碰后两物体仍同向运动，则应有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zh-CN" altLang="en-US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前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′≥ v</a:t>
            </a:r>
            <a:r>
              <a:rPr lang="zh-CN" altLang="en-US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后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′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，否则碰撞没有结束。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）若碰前两物体相向运动，碰后两物体的运动方向不可能都不改变，除非两物体碰撞后速度均为零。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FE9AF1-6B9D-43DB-AA34-7F4CAE613287}"/>
              </a:ext>
            </a:extLst>
          </p:cNvPr>
          <p:cNvSpPr txBox="1"/>
          <p:nvPr/>
        </p:nvSpPr>
        <p:spPr>
          <a:xfrm>
            <a:off x="8781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六、碰撞规律总结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8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2" grpId="0"/>
      <p:bldP spid="48134" grpId="0"/>
      <p:bldP spid="48135" grpId="0"/>
      <p:bldP spid="48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26625"/>
          <p:cNvSpPr/>
          <p:nvPr/>
        </p:nvSpPr>
        <p:spPr>
          <a:xfrm>
            <a:off x="889968" y="1216956"/>
            <a:ext cx="10463831" cy="2802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典例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3】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（多选）质量为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的小球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以速度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在光滑水平面上运动，与质量为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的静止小球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发生对心碰撞，则碰撞后小球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的速度大小</a:t>
            </a:r>
            <a:r>
              <a:rPr lang="en-US" altLang="zh-CN" sz="2400" i="1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i="1" kern="0" baseline="-25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和小球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的速度大小</a:t>
            </a:r>
            <a:r>
              <a:rPr lang="en-US" altLang="zh-CN" sz="2400" i="1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i="1" kern="0" baseline="-25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可能为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　    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)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</a:t>
            </a:r>
            <a:r>
              <a:rPr lang="en-US" altLang="zh-CN" sz="2400" i="1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   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　</a:t>
            </a:r>
            <a:r>
              <a:rPr lang="en-US" altLang="zh-CN" sz="2400" i="1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    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      B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</a:t>
            </a:r>
            <a:r>
              <a:rPr lang="en-US" altLang="zh-CN" sz="2400" i="1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   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　</a:t>
            </a:r>
            <a:r>
              <a:rPr lang="en-US" altLang="zh-CN" sz="2400" i="1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   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endParaRPr lang="en-US" altLang="zh-CN" sz="2400" kern="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</a:t>
            </a:r>
            <a:r>
              <a:rPr lang="en-US" altLang="zh-CN" sz="2400" i="1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   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　</a:t>
            </a:r>
            <a:r>
              <a:rPr lang="en-US" altLang="zh-CN" sz="2400" i="1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    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      D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．</a:t>
            </a:r>
            <a:r>
              <a:rPr lang="en-US" altLang="zh-CN" sz="2400" i="1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   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　</a:t>
            </a:r>
            <a:r>
              <a:rPr lang="en-US" altLang="zh-CN" sz="2400" i="1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   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endParaRPr lang="en-US" altLang="zh-CN" sz="2400" kern="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2941917" y="2432047"/>
            <a:ext cx="1149679" cy="5027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altLang="zh-CN" sz="2667" b="1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AC</a:t>
            </a:r>
          </a:p>
        </p:txBody>
      </p:sp>
      <p:sp>
        <p:nvSpPr>
          <p:cNvPr id="49157" name="Text Box 5"/>
          <p:cNvSpPr txBox="1"/>
          <p:nvPr/>
        </p:nvSpPr>
        <p:spPr>
          <a:xfrm>
            <a:off x="660400" y="4603282"/>
            <a:ext cx="10858500" cy="11405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【解题关键】：应满足动量守恒及能量不增加，且后面的小球不能与前面的小球有二次碰撞。</a:t>
            </a:r>
          </a:p>
        </p:txBody>
      </p:sp>
      <p:graphicFrame>
        <p:nvGraphicFramePr>
          <p:cNvPr id="276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205146"/>
              </p:ext>
            </p:extLst>
          </p:nvPr>
        </p:nvGraphicFramePr>
        <p:xfrm>
          <a:off x="2151712" y="2885425"/>
          <a:ext cx="248621" cy="699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700" imgH="393700" progId="Equation.DSMT4">
                  <p:embed/>
                </p:oleObj>
              </mc:Choice>
              <mc:Fallback>
                <p:oleObj r:id="rId2" imgW="139700" imgH="393700" progId="Equation.DSMT4">
                  <p:embed/>
                  <p:pic>
                    <p:nvPicPr>
                      <p:cNvPr id="27652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1712" y="2885425"/>
                        <a:ext cx="248621" cy="69994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405050"/>
              </p:ext>
            </p:extLst>
          </p:nvPr>
        </p:nvGraphicFramePr>
        <p:xfrm>
          <a:off x="3657945" y="2835048"/>
          <a:ext cx="272376" cy="703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2400" imgH="393700" progId="Equation.DSMT4">
                  <p:embed/>
                </p:oleObj>
              </mc:Choice>
              <mc:Fallback>
                <p:oleObj r:id="rId4" imgW="152400" imgH="393700" progId="Equation.DSMT4">
                  <p:embed/>
                  <p:pic>
                    <p:nvPicPr>
                      <p:cNvPr id="27653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945" y="2835048"/>
                        <a:ext cx="272376" cy="70310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089512"/>
              </p:ext>
            </p:extLst>
          </p:nvPr>
        </p:nvGraphicFramePr>
        <p:xfrm>
          <a:off x="6228801" y="2844659"/>
          <a:ext cx="262875" cy="679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2400" imgH="393700" progId="Equation.DSMT4">
                  <p:embed/>
                </p:oleObj>
              </mc:Choice>
              <mc:Fallback>
                <p:oleObj r:id="rId6" imgW="152400" imgH="393700" progId="Equation.DSMT4">
                  <p:embed/>
                  <p:pic>
                    <p:nvPicPr>
                      <p:cNvPr id="27654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8801" y="2844659"/>
                        <a:ext cx="262875" cy="6793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86271"/>
              </p:ext>
            </p:extLst>
          </p:nvPr>
        </p:nvGraphicFramePr>
        <p:xfrm>
          <a:off x="7736056" y="2871579"/>
          <a:ext cx="323051" cy="62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03200" imgH="393700" progId="Equation.DSMT4">
                  <p:embed/>
                </p:oleObj>
              </mc:Choice>
              <mc:Fallback>
                <p:oleObj r:id="rId8" imgW="203200" imgH="393700" progId="Equation.DSMT4">
                  <p:embed/>
                  <p:pic>
                    <p:nvPicPr>
                      <p:cNvPr id="27655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36056" y="2871579"/>
                        <a:ext cx="323051" cy="6255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72276"/>
              </p:ext>
            </p:extLst>
          </p:nvPr>
        </p:nvGraphicFramePr>
        <p:xfrm>
          <a:off x="2158046" y="3548155"/>
          <a:ext cx="242287" cy="6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52400" imgH="393700" progId="Equation.DSMT4">
                  <p:embed/>
                </p:oleObj>
              </mc:Choice>
              <mc:Fallback>
                <p:oleObj r:id="rId10" imgW="152400" imgH="393700" progId="Equation.DSMT4">
                  <p:embed/>
                  <p:pic>
                    <p:nvPicPr>
                      <p:cNvPr id="27656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58046" y="3548155"/>
                        <a:ext cx="242287" cy="625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71486"/>
              </p:ext>
            </p:extLst>
          </p:nvPr>
        </p:nvGraphicFramePr>
        <p:xfrm>
          <a:off x="3679323" y="3548155"/>
          <a:ext cx="229620" cy="646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39700" imgH="393700" progId="Equation.DSMT4">
                  <p:embed/>
                </p:oleObj>
              </mc:Choice>
              <mc:Fallback>
                <p:oleObj r:id="rId12" imgW="139700" imgH="393700" progId="Equation.DSMT4">
                  <p:embed/>
                  <p:pic>
                    <p:nvPicPr>
                      <p:cNvPr id="27657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79323" y="3548155"/>
                        <a:ext cx="229620" cy="6461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894457"/>
              </p:ext>
            </p:extLst>
          </p:nvPr>
        </p:nvGraphicFramePr>
        <p:xfrm>
          <a:off x="6250179" y="3546420"/>
          <a:ext cx="220117" cy="62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39700" imgH="393700" progId="Equation.DSMT4">
                  <p:embed/>
                </p:oleObj>
              </mc:Choice>
              <mc:Fallback>
                <p:oleObj r:id="rId14" imgW="139700" imgH="393700" progId="Equation.DSMT4">
                  <p:embed/>
                  <p:pic>
                    <p:nvPicPr>
                      <p:cNvPr id="27658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50179" y="3546420"/>
                        <a:ext cx="220117" cy="6207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108860"/>
              </p:ext>
            </p:extLst>
          </p:nvPr>
        </p:nvGraphicFramePr>
        <p:xfrm>
          <a:off x="7758789" y="3550333"/>
          <a:ext cx="313549" cy="60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203200" imgH="393700" progId="Equation.DSMT4">
                  <p:embed/>
                </p:oleObj>
              </mc:Choice>
              <mc:Fallback>
                <p:oleObj r:id="rId16" imgW="203200" imgH="393700" progId="Equation.DSMT4">
                  <p:embed/>
                  <p:pic>
                    <p:nvPicPr>
                      <p:cNvPr id="27659" name="Object 1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58789" y="3550333"/>
                        <a:ext cx="313549" cy="608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36450780-084E-4AFD-92C1-E6CEC3744329}"/>
              </a:ext>
            </a:extLst>
          </p:cNvPr>
          <p:cNvSpPr txBox="1"/>
          <p:nvPr/>
        </p:nvSpPr>
        <p:spPr>
          <a:xfrm>
            <a:off x="8781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1E77A3D8-720B-4AD5-9059-9FDDDBEB6D19}"/>
              </a:ext>
            </a:extLst>
          </p:cNvPr>
          <p:cNvSpPr txBox="1"/>
          <p:nvPr/>
        </p:nvSpPr>
        <p:spPr>
          <a:xfrm>
            <a:off x="8781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课堂引入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4C536B-FEB4-44DF-A8EA-BB5800327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73" y="1563670"/>
            <a:ext cx="5492684" cy="3089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B41AC24-9CC7-4D9B-83AD-70BA10262F14}"/>
              </a:ext>
            </a:extLst>
          </p:cNvPr>
          <p:cNvSpPr txBox="1"/>
          <p:nvPr/>
        </p:nvSpPr>
        <p:spPr>
          <a:xfrm>
            <a:off x="2925902" y="5294330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观察台球碰撞及碰撞后的运行轨迹</a:t>
            </a:r>
          </a:p>
        </p:txBody>
      </p:sp>
    </p:spTree>
    <p:extLst>
      <p:ext uri="{BB962C8B-B14F-4D97-AF65-F5344CB8AC3E}">
        <p14:creationId xmlns:p14="http://schemas.microsoft.com/office/powerpoint/2010/main" val="127655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3"/>
          <p:cNvSpPr/>
          <p:nvPr/>
        </p:nvSpPr>
        <p:spPr>
          <a:xfrm>
            <a:off x="2827488" y="1206062"/>
            <a:ext cx="471907" cy="3023055"/>
          </a:xfrm>
          <a:prstGeom prst="leftBrace">
            <a:avLst>
              <a:gd name="adj1" fmla="val 53413"/>
              <a:gd name="adj2" fmla="val 51134"/>
            </a:avLst>
          </a:pr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1219170"/>
            <a:endParaRPr lang="zh-CN" altLang="en-US" sz="24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4578" name="Text Box 4"/>
          <p:cNvSpPr txBox="1"/>
          <p:nvPr/>
        </p:nvSpPr>
        <p:spPr>
          <a:xfrm>
            <a:off x="3307315" y="1028700"/>
            <a:ext cx="5577369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弹性碰撞→动量、机械能守恒</a:t>
            </a:r>
          </a:p>
        </p:txBody>
      </p:sp>
      <p:sp>
        <p:nvSpPr>
          <p:cNvPr id="24579" name="Text Box 5"/>
          <p:cNvSpPr txBox="1"/>
          <p:nvPr/>
        </p:nvSpPr>
        <p:spPr>
          <a:xfrm>
            <a:off x="3294646" y="1703306"/>
            <a:ext cx="6305816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非弹性碰撞→动量守恒、机械能有损失</a:t>
            </a:r>
            <a:endParaRPr lang="zh-CN" altLang="en-US" sz="2400" kern="0" baseline="3000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4580" name="Text Box 6"/>
          <p:cNvSpPr txBox="1"/>
          <p:nvPr/>
        </p:nvSpPr>
        <p:spPr>
          <a:xfrm>
            <a:off x="3177461" y="2433336"/>
            <a:ext cx="746658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完全非弹性碰撞→动量守恒、机械能损失最大</a:t>
            </a:r>
          </a:p>
        </p:txBody>
      </p:sp>
      <p:sp>
        <p:nvSpPr>
          <p:cNvPr id="24581" name="Text Box 12"/>
          <p:cNvSpPr txBox="1"/>
          <p:nvPr/>
        </p:nvSpPr>
        <p:spPr>
          <a:xfrm>
            <a:off x="3274058" y="3152282"/>
            <a:ext cx="736998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对心碰撞（正碰）→碰撞前后速度沿球心连线</a:t>
            </a:r>
          </a:p>
        </p:txBody>
      </p:sp>
      <p:sp>
        <p:nvSpPr>
          <p:cNvPr id="24582" name="Text Box 13"/>
          <p:cNvSpPr txBox="1"/>
          <p:nvPr/>
        </p:nvSpPr>
        <p:spPr>
          <a:xfrm>
            <a:off x="3308897" y="3836388"/>
            <a:ext cx="7005759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非对心碰撞（斜碰）→碰撞前后速度不共线</a:t>
            </a:r>
          </a:p>
        </p:txBody>
      </p:sp>
      <p:sp>
        <p:nvSpPr>
          <p:cNvPr id="24584" name="Text Box 16"/>
          <p:cNvSpPr txBox="1"/>
          <p:nvPr/>
        </p:nvSpPr>
        <p:spPr>
          <a:xfrm>
            <a:off x="2259239" y="2164971"/>
            <a:ext cx="553998" cy="1323439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碰撞分类</a:t>
            </a:r>
          </a:p>
        </p:txBody>
      </p:sp>
      <p:sp>
        <p:nvSpPr>
          <p:cNvPr id="24585" name="Text Box 17"/>
          <p:cNvSpPr txBox="1"/>
          <p:nvPr/>
        </p:nvSpPr>
        <p:spPr>
          <a:xfrm>
            <a:off x="2477774" y="4688355"/>
            <a:ext cx="553998" cy="1323439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碰撞规律</a:t>
            </a:r>
          </a:p>
        </p:txBody>
      </p:sp>
      <p:sp>
        <p:nvSpPr>
          <p:cNvPr id="24586" name="AutoShape 18"/>
          <p:cNvSpPr/>
          <p:nvPr/>
        </p:nvSpPr>
        <p:spPr>
          <a:xfrm>
            <a:off x="3126786" y="4707357"/>
            <a:ext cx="460821" cy="1608917"/>
          </a:xfrm>
          <a:prstGeom prst="leftBrace">
            <a:avLst>
              <a:gd name="adj1" fmla="val 29111"/>
              <a:gd name="adj2" fmla="val 51134"/>
            </a:avLst>
          </a:pr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1219170"/>
            <a:endParaRPr lang="zh-CN" altLang="en-US" sz="24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4587" name="Text Box 19"/>
          <p:cNvSpPr txBox="1"/>
          <p:nvPr/>
        </p:nvSpPr>
        <p:spPr>
          <a:xfrm>
            <a:off x="3658868" y="4621844"/>
            <a:ext cx="249255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动量制约</a:t>
            </a:r>
          </a:p>
        </p:txBody>
      </p:sp>
      <p:sp>
        <p:nvSpPr>
          <p:cNvPr id="24588" name="Text Box 20"/>
          <p:cNvSpPr txBox="1"/>
          <p:nvPr/>
        </p:nvSpPr>
        <p:spPr>
          <a:xfrm>
            <a:off x="3674705" y="5207768"/>
            <a:ext cx="2429212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动能制约</a:t>
            </a:r>
          </a:p>
        </p:txBody>
      </p:sp>
      <p:sp>
        <p:nvSpPr>
          <p:cNvPr id="24589" name="Text Box 21"/>
          <p:cNvSpPr txBox="1"/>
          <p:nvPr/>
        </p:nvSpPr>
        <p:spPr>
          <a:xfrm>
            <a:off x="5264619" y="4672519"/>
            <a:ext cx="171026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——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守恒</a:t>
            </a:r>
          </a:p>
        </p:txBody>
      </p:sp>
      <p:sp>
        <p:nvSpPr>
          <p:cNvPr id="24590" name="Text Box 22"/>
          <p:cNvSpPr txBox="1"/>
          <p:nvPr/>
        </p:nvSpPr>
        <p:spPr>
          <a:xfrm>
            <a:off x="5263035" y="5231523"/>
            <a:ext cx="2012731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——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不增</a:t>
            </a:r>
          </a:p>
        </p:txBody>
      </p:sp>
      <p:sp>
        <p:nvSpPr>
          <p:cNvPr id="24591" name="Text Box 23"/>
          <p:cNvSpPr txBox="1"/>
          <p:nvPr/>
        </p:nvSpPr>
        <p:spPr>
          <a:xfrm>
            <a:off x="5318460" y="5750937"/>
            <a:ext cx="208240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——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合理</a:t>
            </a:r>
          </a:p>
        </p:txBody>
      </p:sp>
      <p:sp>
        <p:nvSpPr>
          <p:cNvPr id="24592" name="Text Box 24"/>
          <p:cNvSpPr txBox="1"/>
          <p:nvPr/>
        </p:nvSpPr>
        <p:spPr>
          <a:xfrm>
            <a:off x="3617696" y="5754104"/>
            <a:ext cx="2627159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运动制约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97FE44A-0FE0-4D06-B33C-07E0B62AD8AD}"/>
              </a:ext>
            </a:extLst>
          </p:cNvPr>
          <p:cNvSpPr txBox="1"/>
          <p:nvPr/>
        </p:nvSpPr>
        <p:spPr>
          <a:xfrm>
            <a:off x="8781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4578" grpId="0"/>
      <p:bldP spid="24579" grpId="0"/>
      <p:bldP spid="24580" grpId="0"/>
      <p:bldP spid="24581" grpId="0"/>
      <p:bldP spid="24582" grpId="0"/>
      <p:bldP spid="24584" grpId="0"/>
      <p:bldP spid="24585" grpId="0"/>
      <p:bldP spid="24586" grpId="0" animBg="1"/>
      <p:bldP spid="24587" grpId="0"/>
      <p:bldP spid="24588" grpId="0"/>
      <p:bldP spid="24589" grpId="0"/>
      <p:bldP spid="24590" grpId="0"/>
      <p:bldP spid="24591" grpId="0"/>
      <p:bldP spid="245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 22">
            <a:extLst>
              <a:ext uri="{FF2B5EF4-FFF2-40B4-BE49-F238E27FC236}">
                <a16:creationId xmlns:a16="http://schemas.microsoft.com/office/drawing/2014/main" id="{F8548E39-7088-49D5-8C73-951CE13A9BC5}"/>
              </a:ext>
            </a:extLst>
          </p:cNvPr>
          <p:cNvSpPr/>
          <p:nvPr/>
        </p:nvSpPr>
        <p:spPr>
          <a:xfrm>
            <a:off x="6229982" y="4099343"/>
            <a:ext cx="2929553" cy="2201779"/>
          </a:xfrm>
          <a:prstGeom prst="parallelogram">
            <a:avLst>
              <a:gd name="adj" fmla="val 7160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07D1296D-AF90-4960-88D9-843AD17EA09C}"/>
              </a:ext>
            </a:extLst>
          </p:cNvPr>
          <p:cNvSpPr/>
          <p:nvPr/>
        </p:nvSpPr>
        <p:spPr>
          <a:xfrm>
            <a:off x="8897564" y="-223196"/>
            <a:ext cx="1882731" cy="707886"/>
          </a:xfrm>
          <a:prstGeom prst="parallelogram">
            <a:avLst>
              <a:gd name="adj" fmla="val 7160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8CF3ED18-4F20-484C-8987-1E20615FE039}"/>
              </a:ext>
            </a:extLst>
          </p:cNvPr>
          <p:cNvSpPr/>
          <p:nvPr/>
        </p:nvSpPr>
        <p:spPr>
          <a:xfrm>
            <a:off x="11510384" y="333682"/>
            <a:ext cx="1882731" cy="707886"/>
          </a:xfrm>
          <a:prstGeom prst="parallelogram">
            <a:avLst>
              <a:gd name="adj" fmla="val 7160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3BE729D-2942-49B9-8570-CE393EB7D2D0}"/>
              </a:ext>
            </a:extLst>
          </p:cNvPr>
          <p:cNvGrpSpPr/>
          <p:nvPr/>
        </p:nvGrpSpPr>
        <p:grpSpPr>
          <a:xfrm>
            <a:off x="528302" y="2350802"/>
            <a:ext cx="5846818" cy="2374759"/>
            <a:chOff x="6147269" y="2844265"/>
            <a:chExt cx="5112385" cy="207645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156CA07-7642-4289-B8C9-D18E6DA2793C}"/>
                </a:ext>
              </a:extLst>
            </p:cNvPr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176BEAAD-2A46-4DB1-8FC7-B0243DE3F0BB}"/>
                  </a:ext>
                </a:extLst>
              </p:cNvPr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E538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D7CAD2AE-9155-48F0-99C6-7504698DD634}"/>
                  </a:ext>
                </a:extLst>
              </p:cNvPr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D2035C8-DB17-49B2-972E-2F032F166B51}"/>
                    </a:ext>
                  </a:extLst>
                </p:cNvPr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8C8C54F9-C1CE-44C0-9245-1B511373E4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文本占位符 19">
                  <a:extLst>
                    <a:ext uri="{FF2B5EF4-FFF2-40B4-BE49-F238E27FC236}">
                      <a16:creationId xmlns:a16="http://schemas.microsoft.com/office/drawing/2014/main" id="{D5828D99-68DE-4E56-8A84-5C4A0661C160}"/>
                    </a:ext>
                  </a:extLst>
                </p:cNvPr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E5386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18" name="文本占位符 20">
              <a:extLst>
                <a:ext uri="{FF2B5EF4-FFF2-40B4-BE49-F238E27FC236}">
                  <a16:creationId xmlns:a16="http://schemas.microsoft.com/office/drawing/2014/main" id="{C0C871B7-0E3D-4E6B-9593-404A83FBE660}"/>
                </a:ext>
              </a:extLst>
            </p:cNvPr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16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动量守恒定律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B4BEF513-D104-45BC-BDA2-5C1D980A2EB4}"/>
              </a:ext>
            </a:extLst>
          </p:cNvPr>
          <p:cNvSpPr/>
          <p:nvPr/>
        </p:nvSpPr>
        <p:spPr>
          <a:xfrm>
            <a:off x="-1667968" y="324651"/>
            <a:ext cx="4062342" cy="300975"/>
          </a:xfrm>
          <a:prstGeom prst="rect">
            <a:avLst/>
          </a:prstGeom>
          <a:solidFill>
            <a:srgbClr val="3E538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algn="r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3-5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16E5C7A-48CD-4E43-A034-5F20D6A58A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r="82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3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0" name="Rectangle 138"/>
          <p:cNvSpPr/>
          <p:nvPr/>
        </p:nvSpPr>
        <p:spPr>
          <a:xfrm>
            <a:off x="660401" y="1421130"/>
            <a:ext cx="10858500" cy="401574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1219170">
              <a:lnSpc>
                <a:spcPct val="250000"/>
              </a:lnSpc>
              <a:spcBef>
                <a:spcPct val="2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最早发表有关碰撞问题研究成果的是布拉格大学校长、物理学教授马尔西（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M.Marci,1595—1667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），他在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1639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年发表的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《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运动的比例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》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中得出一些碰撞的结论。随后著名的物理学家如伽利略、马略特、牛顿、笛卡儿、惠更斯等都先后进行了一系列的实验总结出碰撞规律，为动量守恒定律的建立奠定了基础。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3D4E61-D049-4519-95DC-714CC4262BDF}"/>
              </a:ext>
            </a:extLst>
          </p:cNvPr>
          <p:cNvSpPr txBox="1"/>
          <p:nvPr/>
        </p:nvSpPr>
        <p:spPr>
          <a:xfrm>
            <a:off x="878114" y="369102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一、历史上对碰撞物体的研究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8ECC32E5-0360-4B47-9965-95CCB6D467E5}"/>
              </a:ext>
            </a:extLst>
          </p:cNvPr>
          <p:cNvSpPr txBox="1"/>
          <p:nvPr/>
        </p:nvSpPr>
        <p:spPr>
          <a:xfrm>
            <a:off x="8781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二、生活中的各种碰撞现象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9B4C30-8D51-4923-B079-E052EB909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74" y="2184060"/>
            <a:ext cx="4406384" cy="289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4407DC-FB1F-4B9F-81BE-EC3A3DAA8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71" y="2184061"/>
            <a:ext cx="4852406" cy="289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/>
          <p:nvPr/>
        </p:nvSpPr>
        <p:spPr>
          <a:xfrm>
            <a:off x="692135" y="1389992"/>
            <a:ext cx="8259955" cy="5034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时间特点：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在碰撞过程中，相互作用时间很短；</a:t>
            </a:r>
          </a:p>
        </p:txBody>
      </p:sp>
      <p:sp>
        <p:nvSpPr>
          <p:cNvPr id="33797" name="Text Box 5"/>
          <p:cNvSpPr txBox="1"/>
          <p:nvPr/>
        </p:nvSpPr>
        <p:spPr>
          <a:xfrm>
            <a:off x="635001" y="2282345"/>
            <a:ext cx="10267527" cy="9466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作用力特点：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在碰撞过程中，相互作用力即内力   先急剧增大，后急剧减小，平均作用力很大；</a:t>
            </a:r>
          </a:p>
        </p:txBody>
      </p:sp>
      <p:sp>
        <p:nvSpPr>
          <p:cNvPr id="33798" name="Text Box 6"/>
          <p:cNvSpPr txBox="1"/>
          <p:nvPr/>
        </p:nvSpPr>
        <p:spPr>
          <a:xfrm>
            <a:off x="635001" y="3617896"/>
            <a:ext cx="10370820" cy="9466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位移特点：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由于碰撞时间极短，故可以认为碰撞前后，物体仍在原来的位置，即位移为零。</a:t>
            </a:r>
          </a:p>
        </p:txBody>
      </p:sp>
      <p:sp>
        <p:nvSpPr>
          <p:cNvPr id="33799" name="Text Box 7"/>
          <p:cNvSpPr txBox="1"/>
          <p:nvPr/>
        </p:nvSpPr>
        <p:spPr>
          <a:xfrm>
            <a:off x="691728" y="4953447"/>
            <a:ext cx="10870353" cy="9466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碰撞系统动量的特点：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在碰撞过程中，系统的内力远远大于外力，故即使外力之和不为零，其对系统的作用也可忽略不计，系统的总动量也将近似守恒。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741155" y="5348299"/>
            <a:ext cx="8331216" cy="55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2667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36E7A97-3C31-4BEF-9DE0-BFB2C482D3A3}"/>
              </a:ext>
            </a:extLst>
          </p:cNvPr>
          <p:cNvSpPr txBox="1"/>
          <p:nvPr/>
        </p:nvSpPr>
        <p:spPr>
          <a:xfrm>
            <a:off x="8781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三、碰撞的特点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/>
      <p:bldP spid="33797" grpId="0" bldLvl="0"/>
      <p:bldP spid="33798" grpId="0" bldLvl="0"/>
      <p:bldP spid="33799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/>
          <p:nvPr/>
        </p:nvSpPr>
        <p:spPr>
          <a:xfrm>
            <a:off x="591563" y="1275565"/>
            <a:ext cx="80445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（一）弹性碰撞、非弹性碰撞和完全非弹性碰撞</a:t>
            </a:r>
          </a:p>
        </p:txBody>
      </p:sp>
      <p:sp>
        <p:nvSpPr>
          <p:cNvPr id="35845" name="Text Box 5"/>
          <p:cNvSpPr txBox="1"/>
          <p:nvPr/>
        </p:nvSpPr>
        <p:spPr>
          <a:xfrm>
            <a:off x="6583743" y="3684103"/>
            <a:ext cx="4072968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动量守恒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机械能守恒</a:t>
            </a:r>
          </a:p>
        </p:txBody>
      </p:sp>
      <p:sp>
        <p:nvSpPr>
          <p:cNvPr id="35848" name="Text Box 8"/>
          <p:cNvSpPr txBox="1"/>
          <p:nvPr/>
        </p:nvSpPr>
        <p:spPr>
          <a:xfrm>
            <a:off x="1133060" y="2058918"/>
            <a:ext cx="545068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弹性碰撞：碰后形变完全恢复</a:t>
            </a:r>
          </a:p>
        </p:txBody>
      </p:sp>
      <p:pic>
        <p:nvPicPr>
          <p:cNvPr id="3585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10" y="3632200"/>
            <a:ext cx="3425284" cy="4592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371" y="4254546"/>
            <a:ext cx="3811677" cy="652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5" name="AutoShape 15"/>
          <p:cNvSpPr/>
          <p:nvPr/>
        </p:nvSpPr>
        <p:spPr>
          <a:xfrm>
            <a:off x="2296992" y="3839649"/>
            <a:ext cx="152024" cy="912143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1219170"/>
            <a:endParaRPr lang="zh-CN" altLang="en-US" sz="2667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D22CA08-03D4-4235-9BCA-4EA12CB9228D}"/>
              </a:ext>
            </a:extLst>
          </p:cNvPr>
          <p:cNvSpPr txBox="1"/>
          <p:nvPr/>
        </p:nvSpPr>
        <p:spPr>
          <a:xfrm>
            <a:off x="8781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四、碰撞的分类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5" grpId="0"/>
      <p:bldP spid="358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/>
          <p:nvPr/>
        </p:nvSpPr>
        <p:spPr>
          <a:xfrm>
            <a:off x="695325" y="1214369"/>
            <a:ext cx="672546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2.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非弹性碰撞：碰后形变部分恢复 </a:t>
            </a:r>
          </a:p>
        </p:txBody>
      </p:sp>
      <p:pic>
        <p:nvPicPr>
          <p:cNvPr id="36877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000" y="2327481"/>
            <a:ext cx="3525049" cy="5178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8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344" y="3148168"/>
            <a:ext cx="5217896" cy="7997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9" name="AutoShape 15"/>
          <p:cNvSpPr/>
          <p:nvPr/>
        </p:nvSpPr>
        <p:spPr>
          <a:xfrm>
            <a:off x="1905189" y="2618860"/>
            <a:ext cx="277127" cy="1060999"/>
          </a:xfrm>
          <a:prstGeom prst="leftBrace">
            <a:avLst>
              <a:gd name="adj1" fmla="val 318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6880" name="Text Box 16"/>
          <p:cNvSpPr txBox="1"/>
          <p:nvPr/>
        </p:nvSpPr>
        <p:spPr>
          <a:xfrm>
            <a:off x="7764436" y="2392409"/>
            <a:ext cx="2443465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动量守恒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机械能不守恒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动能有损失</a:t>
            </a:r>
          </a:p>
        </p:txBody>
      </p:sp>
      <p:pic>
        <p:nvPicPr>
          <p:cNvPr id="36882" name="图片 7169" descr="点击画面播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779" y="5246152"/>
            <a:ext cx="2318361" cy="3974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图片 13321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4860" y="4484114"/>
            <a:ext cx="3928863" cy="18717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811F5B9-AD88-40F3-B833-CEA26D0F5849}"/>
              </a:ext>
            </a:extLst>
          </p:cNvPr>
          <p:cNvSpPr txBox="1"/>
          <p:nvPr/>
        </p:nvSpPr>
        <p:spPr>
          <a:xfrm>
            <a:off x="8781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四、碰撞的分类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/>
          <p:nvPr/>
        </p:nvSpPr>
        <p:spPr>
          <a:xfrm>
            <a:off x="878114" y="1276449"/>
            <a:ext cx="7474499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3.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完全非弹性碰撞：碰后形变完全不能恢复 </a:t>
            </a:r>
          </a:p>
        </p:txBody>
      </p:sp>
      <p:sp>
        <p:nvSpPr>
          <p:cNvPr id="37895" name="AutoShape 7"/>
          <p:cNvSpPr/>
          <p:nvPr/>
        </p:nvSpPr>
        <p:spPr>
          <a:xfrm>
            <a:off x="2122005" y="3143825"/>
            <a:ext cx="277127" cy="1060999"/>
          </a:xfrm>
          <a:prstGeom prst="leftBrace">
            <a:avLst>
              <a:gd name="adj1" fmla="val 318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7896" name="Text Box 8"/>
          <p:cNvSpPr txBox="1"/>
          <p:nvPr/>
        </p:nvSpPr>
        <p:spPr>
          <a:xfrm>
            <a:off x="7981252" y="2965972"/>
            <a:ext cx="2443465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动量守恒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机械能不守恒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动能损失最大</a:t>
            </a:r>
          </a:p>
        </p:txBody>
      </p:sp>
      <p:pic>
        <p:nvPicPr>
          <p:cNvPr id="37898" name="图片 7169" descr="点击画面播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24" y="5517269"/>
            <a:ext cx="2318361" cy="3974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10" y="2977548"/>
            <a:ext cx="3710329" cy="380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064" y="3690160"/>
            <a:ext cx="5222648" cy="742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Rectangle 14"/>
          <p:cNvSpPr/>
          <p:nvPr/>
        </p:nvSpPr>
        <p:spPr>
          <a:xfrm>
            <a:off x="1200560" y="2077070"/>
            <a:ext cx="596851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特征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----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碰后以共同速度运动</a:t>
            </a:r>
          </a:p>
        </p:txBody>
      </p:sp>
      <p:pic>
        <p:nvPicPr>
          <p:cNvPr id="13321" name="图片 1434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191" y="4815053"/>
            <a:ext cx="3515548" cy="1673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8191A76-6A25-4D8E-8F6D-88F2A7AD379C}"/>
              </a:ext>
            </a:extLst>
          </p:cNvPr>
          <p:cNvSpPr txBox="1"/>
          <p:nvPr/>
        </p:nvSpPr>
        <p:spPr>
          <a:xfrm>
            <a:off x="8781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四、碰撞的分类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/>
          <p:nvPr/>
        </p:nvSpPr>
        <p:spPr>
          <a:xfrm>
            <a:off x="703863" y="-425797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38915" name="Group 3"/>
          <p:cNvGrpSpPr/>
          <p:nvPr/>
        </p:nvGrpSpPr>
        <p:grpSpPr>
          <a:xfrm>
            <a:off x="2205097" y="1885723"/>
            <a:ext cx="6033441" cy="1187685"/>
            <a:chOff x="0" y="0"/>
            <a:chExt cx="3810" cy="750"/>
          </a:xfrm>
        </p:grpSpPr>
        <p:sp>
          <p:nvSpPr>
            <p:cNvPr id="14339" name="Text Box 4"/>
            <p:cNvSpPr txBox="1"/>
            <p:nvPr/>
          </p:nvSpPr>
          <p:spPr>
            <a:xfrm>
              <a:off x="499" y="21"/>
              <a:ext cx="303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0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v1</a:t>
              </a:r>
            </a:p>
          </p:txBody>
        </p:sp>
        <p:sp>
          <p:nvSpPr>
            <p:cNvPr id="14340" name="Text Box 5"/>
            <p:cNvSpPr txBox="1"/>
            <p:nvPr/>
          </p:nvSpPr>
          <p:spPr>
            <a:xfrm>
              <a:off x="2495" y="0"/>
              <a:ext cx="560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0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v1</a:t>
              </a:r>
              <a:r>
                <a:rPr lang="en-US" altLang="zh-CN" sz="2000" kern="0" baseline="3000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/</a:t>
              </a:r>
              <a:endPara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341" name="Text Box 6"/>
            <p:cNvSpPr txBox="1"/>
            <p:nvPr/>
          </p:nvSpPr>
          <p:spPr>
            <a:xfrm>
              <a:off x="133" y="400"/>
              <a:ext cx="499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0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m1</a:t>
              </a:r>
            </a:p>
          </p:txBody>
        </p:sp>
        <p:sp>
          <p:nvSpPr>
            <p:cNvPr id="14342" name="Text Box 7"/>
            <p:cNvSpPr txBox="1"/>
            <p:nvPr/>
          </p:nvSpPr>
          <p:spPr>
            <a:xfrm>
              <a:off x="3290" y="14"/>
              <a:ext cx="423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0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v2</a:t>
              </a:r>
              <a:r>
                <a:rPr lang="en-US" altLang="zh-CN" sz="2000" kern="0" baseline="3000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/</a:t>
              </a:r>
              <a:endPara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4343" name="Group 8"/>
            <p:cNvGrpSpPr/>
            <p:nvPr/>
          </p:nvGrpSpPr>
          <p:grpSpPr>
            <a:xfrm>
              <a:off x="0" y="410"/>
              <a:ext cx="1296" cy="80"/>
              <a:chOff x="0" y="0"/>
              <a:chExt cx="1664" cy="97"/>
            </a:xfrm>
          </p:grpSpPr>
          <p:sp>
            <p:nvSpPr>
              <p:cNvPr id="14344" name="Line 9"/>
              <p:cNvSpPr/>
              <p:nvPr/>
            </p:nvSpPr>
            <p:spPr>
              <a:xfrm>
                <a:off x="0" y="0"/>
                <a:ext cx="166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4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5" name="Rectangle 10" descr="浅色上对角线"/>
              <p:cNvSpPr/>
              <p:nvPr/>
            </p:nvSpPr>
            <p:spPr>
              <a:xfrm>
                <a:off x="0" y="15"/>
                <a:ext cx="1642" cy="82"/>
              </a:xfrm>
              <a:prstGeom prst="rect">
                <a:avLst/>
              </a:prstGeom>
              <a:blipFill rotWithShape="0">
                <a:blip r:embed="rId2"/>
              </a:blipFill>
              <a:ln w="9525">
                <a:noFill/>
              </a:ln>
            </p:spPr>
            <p:txBody>
              <a:bodyPr/>
              <a:lstStyle/>
              <a:p>
                <a:pPr defTabSz="1219170"/>
                <a:endParaRPr lang="zh-CN" altLang="en-US" sz="2000" kern="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46" name="Group 11"/>
            <p:cNvGrpSpPr/>
            <p:nvPr/>
          </p:nvGrpSpPr>
          <p:grpSpPr>
            <a:xfrm>
              <a:off x="1257" y="410"/>
              <a:ext cx="1296" cy="80"/>
              <a:chOff x="0" y="0"/>
              <a:chExt cx="1664" cy="97"/>
            </a:xfrm>
          </p:grpSpPr>
          <p:sp>
            <p:nvSpPr>
              <p:cNvPr id="14347" name="Line 12"/>
              <p:cNvSpPr/>
              <p:nvPr/>
            </p:nvSpPr>
            <p:spPr>
              <a:xfrm>
                <a:off x="0" y="0"/>
                <a:ext cx="166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4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8" name="Rectangle 13" descr="浅色上对角线"/>
              <p:cNvSpPr/>
              <p:nvPr/>
            </p:nvSpPr>
            <p:spPr>
              <a:xfrm>
                <a:off x="0" y="15"/>
                <a:ext cx="1642" cy="82"/>
              </a:xfrm>
              <a:prstGeom prst="rect">
                <a:avLst/>
              </a:prstGeom>
              <a:blipFill rotWithShape="0">
                <a:blip r:embed="rId2"/>
              </a:blipFill>
              <a:ln w="9525">
                <a:noFill/>
              </a:ln>
            </p:spPr>
            <p:txBody>
              <a:bodyPr/>
              <a:lstStyle/>
              <a:p>
                <a:pPr defTabSz="1219170"/>
                <a:endParaRPr lang="zh-CN" altLang="en-US" sz="2000" kern="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49" name="Group 14"/>
            <p:cNvGrpSpPr/>
            <p:nvPr/>
          </p:nvGrpSpPr>
          <p:grpSpPr>
            <a:xfrm>
              <a:off x="2514" y="410"/>
              <a:ext cx="1296" cy="80"/>
              <a:chOff x="0" y="0"/>
              <a:chExt cx="1664" cy="97"/>
            </a:xfrm>
          </p:grpSpPr>
          <p:sp>
            <p:nvSpPr>
              <p:cNvPr id="14350" name="Line 15"/>
              <p:cNvSpPr/>
              <p:nvPr/>
            </p:nvSpPr>
            <p:spPr>
              <a:xfrm>
                <a:off x="0" y="0"/>
                <a:ext cx="166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4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1" name="Rectangle 16" descr="浅色上对角线"/>
              <p:cNvSpPr/>
              <p:nvPr/>
            </p:nvSpPr>
            <p:spPr>
              <a:xfrm>
                <a:off x="0" y="15"/>
                <a:ext cx="1642" cy="82"/>
              </a:xfrm>
              <a:prstGeom prst="rect">
                <a:avLst/>
              </a:prstGeom>
              <a:blipFill rotWithShape="0">
                <a:blip r:embed="rId2"/>
              </a:blipFill>
              <a:ln w="9525">
                <a:noFill/>
              </a:ln>
            </p:spPr>
            <p:txBody>
              <a:bodyPr/>
              <a:lstStyle/>
              <a:p>
                <a:pPr defTabSz="1219170"/>
                <a:endParaRPr lang="zh-CN" altLang="en-US" sz="2000" kern="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52" name="Line 17"/>
            <p:cNvSpPr>
              <a:spLocks noChangeAspect="1"/>
            </p:cNvSpPr>
            <p:nvPr/>
          </p:nvSpPr>
          <p:spPr>
            <a:xfrm rot="-15344">
              <a:off x="351" y="305"/>
              <a:ext cx="636" cy="2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3" name="Line 18"/>
            <p:cNvSpPr>
              <a:spLocks noChangeAspect="1"/>
            </p:cNvSpPr>
            <p:nvPr/>
          </p:nvSpPr>
          <p:spPr>
            <a:xfrm rot="-15344">
              <a:off x="3163" y="306"/>
              <a:ext cx="518" cy="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4" name="Line 19"/>
            <p:cNvSpPr>
              <a:spLocks noChangeAspect="1"/>
            </p:cNvSpPr>
            <p:nvPr/>
          </p:nvSpPr>
          <p:spPr>
            <a:xfrm rot="-15344">
              <a:off x="2466" y="299"/>
              <a:ext cx="279" cy="1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5" name="Oval 20"/>
            <p:cNvSpPr/>
            <p:nvPr/>
          </p:nvSpPr>
          <p:spPr>
            <a:xfrm>
              <a:off x="1114" y="198"/>
              <a:ext cx="228" cy="21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356" name="Oval 21"/>
            <p:cNvSpPr/>
            <p:nvPr/>
          </p:nvSpPr>
          <p:spPr>
            <a:xfrm>
              <a:off x="138" y="193"/>
              <a:ext cx="227" cy="22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357" name="Text Box 22"/>
            <p:cNvSpPr txBox="1"/>
            <p:nvPr/>
          </p:nvSpPr>
          <p:spPr>
            <a:xfrm>
              <a:off x="1084" y="402"/>
              <a:ext cx="407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0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m2</a:t>
              </a:r>
            </a:p>
          </p:txBody>
        </p:sp>
        <p:sp>
          <p:nvSpPr>
            <p:cNvPr id="14358" name="Text Box 23"/>
            <p:cNvSpPr txBox="1"/>
            <p:nvPr/>
          </p:nvSpPr>
          <p:spPr>
            <a:xfrm>
              <a:off x="2223" y="405"/>
              <a:ext cx="344" cy="34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0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m1</a:t>
              </a:r>
            </a:p>
          </p:txBody>
        </p:sp>
        <p:sp>
          <p:nvSpPr>
            <p:cNvPr id="14359" name="Text Box 24"/>
            <p:cNvSpPr txBox="1"/>
            <p:nvPr/>
          </p:nvSpPr>
          <p:spPr>
            <a:xfrm>
              <a:off x="2948" y="405"/>
              <a:ext cx="332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defTabSz="1219170"/>
              <a:r>
                <a:rPr lang="en-US" altLang="zh-CN" sz="20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m2</a:t>
              </a:r>
            </a:p>
          </p:txBody>
        </p:sp>
        <p:sp>
          <p:nvSpPr>
            <p:cNvPr id="14360" name="Oval 25"/>
            <p:cNvSpPr/>
            <p:nvPr/>
          </p:nvSpPr>
          <p:spPr>
            <a:xfrm>
              <a:off x="2222" y="193"/>
              <a:ext cx="239" cy="221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361" name="Oval 26"/>
            <p:cNvSpPr/>
            <p:nvPr/>
          </p:nvSpPr>
          <p:spPr>
            <a:xfrm>
              <a:off x="2941" y="188"/>
              <a:ext cx="225" cy="221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4362" name="Rectangle 27"/>
          <p:cNvSpPr/>
          <p:nvPr/>
        </p:nvSpPr>
        <p:spPr>
          <a:xfrm>
            <a:off x="703863" y="2885470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63" name="Rectangle 29"/>
          <p:cNvSpPr/>
          <p:nvPr/>
        </p:nvSpPr>
        <p:spPr>
          <a:xfrm>
            <a:off x="1045633" y="3415322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64" name="Rectangle 31"/>
          <p:cNvSpPr/>
          <p:nvPr/>
        </p:nvSpPr>
        <p:spPr>
          <a:xfrm>
            <a:off x="703863" y="2885470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65" name="Rectangle 33"/>
          <p:cNvSpPr/>
          <p:nvPr/>
        </p:nvSpPr>
        <p:spPr>
          <a:xfrm>
            <a:off x="703863" y="2875969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66" name="Rectangle 35"/>
          <p:cNvSpPr/>
          <p:nvPr/>
        </p:nvSpPr>
        <p:spPr>
          <a:xfrm>
            <a:off x="703863" y="2885470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67" name="Rectangle 36"/>
          <p:cNvSpPr/>
          <p:nvPr/>
        </p:nvSpPr>
        <p:spPr>
          <a:xfrm>
            <a:off x="703863" y="2885470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68" name="Rectangle 38"/>
          <p:cNvSpPr/>
          <p:nvPr/>
        </p:nvSpPr>
        <p:spPr>
          <a:xfrm>
            <a:off x="703863" y="2923477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69" name="Rectangle 40"/>
          <p:cNvSpPr/>
          <p:nvPr/>
        </p:nvSpPr>
        <p:spPr>
          <a:xfrm>
            <a:off x="1026913" y="2348635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70" name="Rectangle 53"/>
          <p:cNvSpPr/>
          <p:nvPr/>
        </p:nvSpPr>
        <p:spPr>
          <a:xfrm>
            <a:off x="-4030995" y="3443867"/>
            <a:ext cx="184731" cy="11278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133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71" name="Text Box 58"/>
          <p:cNvSpPr txBox="1"/>
          <p:nvPr/>
        </p:nvSpPr>
        <p:spPr>
          <a:xfrm>
            <a:off x="2656416" y="1239247"/>
            <a:ext cx="6975671" cy="461665"/>
          </a:xfrm>
          <a:prstGeom prst="rect">
            <a:avLst/>
          </a:prstGeom>
          <a:noFill/>
          <a:ln w="76200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弹性碰撞的常见模型：“一动碰一静”</a:t>
            </a:r>
          </a:p>
        </p:txBody>
      </p:sp>
      <p:sp>
        <p:nvSpPr>
          <p:cNvPr id="38973" name="AutoShape 61"/>
          <p:cNvSpPr/>
          <p:nvPr/>
        </p:nvSpPr>
        <p:spPr>
          <a:xfrm>
            <a:off x="1175487" y="3229636"/>
            <a:ext cx="137771" cy="969151"/>
          </a:xfrm>
          <a:prstGeom prst="leftBrace">
            <a:avLst>
              <a:gd name="adj1" fmla="val 5849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pic>
        <p:nvPicPr>
          <p:cNvPr id="38974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013" y="3514870"/>
            <a:ext cx="1998479" cy="856716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897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402938"/>
              </p:ext>
            </p:extLst>
          </p:nvPr>
        </p:nvGraphicFramePr>
        <p:xfrm>
          <a:off x="1427276" y="3023770"/>
          <a:ext cx="2346865" cy="51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04900" imgH="241300" progId="Equation.DSMT4">
                  <p:embed/>
                </p:oleObj>
              </mc:Choice>
              <mc:Fallback>
                <p:oleObj r:id="rId4" imgW="1104900" imgH="241300" progId="Equation.DSMT4">
                  <p:embed/>
                  <p:pic>
                    <p:nvPicPr>
                      <p:cNvPr id="38975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7276" y="3023770"/>
                        <a:ext cx="2346865" cy="51149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7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770913"/>
              </p:ext>
            </p:extLst>
          </p:nvPr>
        </p:nvGraphicFramePr>
        <p:xfrm>
          <a:off x="1325926" y="3807642"/>
          <a:ext cx="3007220" cy="756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62100" imgH="393700" progId="Equation.DSMT4">
                  <p:embed/>
                </p:oleObj>
              </mc:Choice>
              <mc:Fallback>
                <p:oleObj r:id="rId6" imgW="1562100" imgH="393700" progId="Equation.DSMT4">
                  <p:embed/>
                  <p:pic>
                    <p:nvPicPr>
                      <p:cNvPr id="38976" name="Object 6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5926" y="3807642"/>
                        <a:ext cx="3007220" cy="75695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77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8575" y="3492511"/>
            <a:ext cx="1917715" cy="902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78" name="Text Box 66"/>
          <p:cNvSpPr txBox="1"/>
          <p:nvPr/>
        </p:nvSpPr>
        <p:spPr>
          <a:xfrm>
            <a:off x="962928" y="5143760"/>
            <a:ext cx="876353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① 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若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m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，可得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1′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=0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2′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，两球交换速度．</a:t>
            </a:r>
          </a:p>
        </p:txBody>
      </p:sp>
      <p:sp>
        <p:nvSpPr>
          <p:cNvPr id="38979" name="Text Box 67"/>
          <p:cNvSpPr txBox="1"/>
          <p:nvPr/>
        </p:nvSpPr>
        <p:spPr>
          <a:xfrm>
            <a:off x="7088575" y="5218643"/>
            <a:ext cx="8475321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③若 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m</a:t>
            </a:r>
            <a:r>
              <a:rPr lang="en-US" altLang="zh-CN" sz="20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&gt;&gt;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m</a:t>
            </a:r>
            <a:r>
              <a:rPr lang="en-US" altLang="zh-CN" sz="20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 则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v</a:t>
            </a:r>
            <a:r>
              <a:rPr lang="en-US" altLang="zh-CN" sz="20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</a:t>
            </a:r>
            <a:r>
              <a:rPr lang="en-US" altLang="zh-CN" sz="20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′</a:t>
            </a: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=-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0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v</a:t>
            </a:r>
            <a:r>
              <a:rPr lang="en-US" altLang="zh-CN" sz="20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  <a:r>
              <a:rPr lang="en-US" altLang="zh-CN" sz="20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′</a:t>
            </a: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=0</a:t>
            </a:r>
          </a:p>
        </p:txBody>
      </p:sp>
      <p:sp>
        <p:nvSpPr>
          <p:cNvPr id="38980" name="Text Box 68"/>
          <p:cNvSpPr txBox="1"/>
          <p:nvPr/>
        </p:nvSpPr>
        <p:spPr>
          <a:xfrm>
            <a:off x="7083822" y="5783982"/>
            <a:ext cx="865426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④ 若 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m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&gt;&gt;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m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 则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v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′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=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v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′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=2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endParaRPr lang="en-US" altLang="zh-CN" sz="2000" kern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8981" name="Text Box 69"/>
          <p:cNvSpPr txBox="1"/>
          <p:nvPr/>
        </p:nvSpPr>
        <p:spPr>
          <a:xfrm>
            <a:off x="961344" y="5694846"/>
            <a:ext cx="8161772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② 若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m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&gt;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m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 则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v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′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&gt;0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；且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v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′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一定大于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0</a:t>
            </a:r>
          </a:p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　 若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m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&lt;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m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 则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v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′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&lt;0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；且</a:t>
            </a:r>
            <a:r>
              <a:rPr lang="en-US" altLang="zh-CN" sz="2000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v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  <a:r>
              <a:rPr lang="en-US" altLang="zh-CN" sz="2000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′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一定大于</a:t>
            </a: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4381" name="文本框 14339"/>
          <p:cNvSpPr txBox="1"/>
          <p:nvPr/>
        </p:nvSpPr>
        <p:spPr>
          <a:xfrm>
            <a:off x="614079" y="1239544"/>
            <a:ext cx="3849684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【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合作探究</a:t>
            </a:r>
            <a:r>
              <a:rPr lang="en-US" altLang="zh-CN" sz="2400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267D8EE-E24F-4390-A2B8-3CAED8C9A7F1}"/>
              </a:ext>
            </a:extLst>
          </p:cNvPr>
          <p:cNvSpPr txBox="1"/>
          <p:nvPr/>
        </p:nvSpPr>
        <p:spPr>
          <a:xfrm>
            <a:off x="8781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四、碰撞的分类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9" grpId="0"/>
      <p:bldP spid="38980" grpId="0"/>
      <p:bldP spid="389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Custom 4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6699FF"/>
      </a:accent1>
      <a:accent2>
        <a:srgbClr val="00B0F6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1385</Words>
  <Application>Microsoft Office PowerPoint</Application>
  <PresentationFormat>宽屏</PresentationFormat>
  <Paragraphs>136</Paragraphs>
  <Slides>22</Slides>
  <Notes>5</Notes>
  <HiddenSlides>0</HiddenSlides>
  <MMClips>1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FandolFang R</vt:lpstr>
      <vt:lpstr>思源黑体 CN Light</vt:lpstr>
      <vt:lpstr>思源黑体 CN Regular</vt:lpstr>
      <vt:lpstr>Arial</vt:lpstr>
      <vt:lpstr>Calibri</vt:lpstr>
      <vt:lpstr>Calibri Light</vt:lpstr>
      <vt:lpstr>办公资源网：www.bangongziyuan.com</vt:lpstr>
      <vt:lpstr>Equation.DSMT4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4</cp:revision>
  <dcterms:created xsi:type="dcterms:W3CDTF">2020-05-23T08:07:02Z</dcterms:created>
  <dcterms:modified xsi:type="dcterms:W3CDTF">2021-01-09T09:53:40Z</dcterms:modified>
</cp:coreProperties>
</file>