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3"/>
  </p:notesMasterIdLst>
  <p:sldIdLst>
    <p:sldId id="631" r:id="rId2"/>
    <p:sldId id="3053"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8" r:id="rId23"/>
    <p:sldId id="309" r:id="rId24"/>
    <p:sldId id="310" r:id="rId25"/>
    <p:sldId id="311" r:id="rId26"/>
    <p:sldId id="312" r:id="rId27"/>
    <p:sldId id="313" r:id="rId28"/>
    <p:sldId id="314" r:id="rId29"/>
    <p:sldId id="315" r:id="rId30"/>
    <p:sldId id="632" r:id="rId31"/>
    <p:sldId id="287" r:id="rId32"/>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3749" userDrawn="1">
          <p15:clr>
            <a:srgbClr val="A4A3A4"/>
          </p15:clr>
        </p15:guide>
        <p15:guide id="3" orient="horz" pos="663" userDrawn="1">
          <p15:clr>
            <a:srgbClr val="A4A3A4"/>
          </p15:clr>
        </p15:guide>
        <p15:guide id="6"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84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00" d="100"/>
          <a:sy n="100" d="100"/>
        </p:scale>
        <p:origin x="1140" y="90"/>
      </p:cViewPr>
      <p:guideLst>
        <p:guide pos="416"/>
        <p:guide pos="3749"/>
        <p:guide orient="horz" pos="663"/>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7DBEE290-1D62-4124-BCC1-44110034BA11}"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FE4BD06A-D135-4C82-89AE-2FF501F47867}" type="slidenum">
              <a:rPr lang="zh-CN" altLang="en-US" smtClean="0"/>
              <a:pPr/>
              <a:t>‹#›</a:t>
            </a:fld>
            <a:endParaRPr lang="zh-CN" altLang="en-US" dirty="0"/>
          </a:p>
        </p:txBody>
      </p:sp>
    </p:spTree>
    <p:extLst>
      <p:ext uri="{BB962C8B-B14F-4D97-AF65-F5344CB8AC3E}">
        <p14:creationId xmlns:p14="http://schemas.microsoft.com/office/powerpoint/2010/main" val="3237614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4BD06A-D135-4C82-89AE-2FF501F47867}" type="slidenum">
              <a:rPr lang="zh-CN" altLang="en-US" smtClean="0"/>
              <a:t>1</a:t>
            </a:fld>
            <a:endParaRPr lang="zh-CN" altLang="en-US"/>
          </a:p>
        </p:txBody>
      </p:sp>
    </p:spTree>
    <p:extLst>
      <p:ext uri="{BB962C8B-B14F-4D97-AF65-F5344CB8AC3E}">
        <p14:creationId xmlns:p14="http://schemas.microsoft.com/office/powerpoint/2010/main" val="225359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287106-35F4-47A5-8458-3EBB09554466}"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82427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p:cNvSpPr>
          <p:nvPr>
            <p:ph type="sldNum" sz="quarter"/>
          </p:nvPr>
        </p:nvSpPr>
        <p:spPr>
          <a:xfrm>
            <a:off x="3814763" y="9374188"/>
            <a:ext cx="2919412" cy="493712"/>
          </a:xfrm>
          <a:prstGeom prst="rect">
            <a:avLst/>
          </a:prstGeom>
          <a:noFill/>
          <a:ln w="9525">
            <a:noFill/>
          </a:ln>
        </p:spPr>
        <p:txBody>
          <a:bodyPr wrap="square" lIns="91440" tIns="45720" rIns="91440" bIns="45720" anchor="b"/>
          <a:lstStyle/>
          <a:p>
            <a:pPr marL="0" marR="0" lvl="0" indent="0" algn="r" defTabSz="91440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2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Arial" panose="020B0604020202020204"/>
                <a:sym typeface="Arial" panose="020B0604020202020204"/>
              </a:rPr>
              <a:pPr marL="0" marR="0" lvl="0" indent="0" algn="r" defTabSz="914400" eaLnBrk="1" fontAlgn="auto" latinLnBrk="0" hangingPunct="1">
                <a:lnSpc>
                  <a:spcPct val="100000"/>
                </a:lnSpc>
                <a:spcBef>
                  <a:spcPct val="0"/>
                </a:spcBef>
                <a:spcAft>
                  <a:spcPts val="0"/>
                </a:spcAft>
                <a:buClrTx/>
                <a:buSzTx/>
                <a:buFontTx/>
                <a:buNone/>
                <a:tabLst/>
                <a:defRPr/>
              </a:pPr>
              <a:t>24</a:t>
            </a:fld>
            <a:endParaRPr kumimoji="0" lang="en-US" altLang="zh-CN" sz="12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Arial" panose="020B0604020202020204"/>
              <a:sym typeface="Arial" panose="020B0604020202020204"/>
            </a:endParaRPr>
          </a:p>
        </p:txBody>
      </p:sp>
      <p:sp>
        <p:nvSpPr>
          <p:cNvPr id="33794" name="Rectangle 7"/>
          <p:cNvSpPr txBox="1">
            <a:spLocks noGrp="1"/>
          </p:cNvSpPr>
          <p:nvPr/>
        </p:nvSpPr>
        <p:spPr>
          <a:xfrm>
            <a:off x="3816350" y="9375775"/>
            <a:ext cx="2919413" cy="493713"/>
          </a:xfrm>
          <a:prstGeom prst="rect">
            <a:avLst/>
          </a:prstGeom>
          <a:noFill/>
          <a:ln w="9525">
            <a:noFill/>
          </a:ln>
        </p:spPr>
        <p:txBody>
          <a:bodyPr anchor="b"/>
          <a:lstStyle/>
          <a:p>
            <a:pPr marL="0" marR="0" lvl="0" indent="0" algn="r" defTabSz="91440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FandolFang R" panose="00000500000000000000" pitchFamily="50" charset="-122"/>
                <a:cs typeface="Arial" panose="020B0604020202020204"/>
                <a:sym typeface="Arial" panose="020B0604020202020204"/>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en-US" altLang="zh-CN"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FandolFang R" panose="00000500000000000000" pitchFamily="50" charset="-122"/>
              <a:cs typeface="Arial" panose="020B0604020202020204"/>
              <a:sym typeface="Arial" panose="020B0604020202020204"/>
            </a:endParaRPr>
          </a:p>
        </p:txBody>
      </p:sp>
      <p:sp>
        <p:nvSpPr>
          <p:cNvPr id="33795" name="Rectangle 2"/>
          <p:cNvSpPr>
            <a:spLocks noGrp="1" noRot="1" noChangeAspect="1" noTextEdit="1"/>
          </p:cNvSpPr>
          <p:nvPr>
            <p:ph type="sldImg"/>
          </p:nvPr>
        </p:nvSpPr>
        <p:spPr/>
      </p:sp>
      <p:sp>
        <p:nvSpPr>
          <p:cNvPr id="33796" name="Rectangle 3"/>
          <p:cNvSpPr>
            <a:spLocks noGrp="1"/>
          </p:cNvSpPr>
          <p:nvPr>
            <p:ph type="body"/>
          </p:nvPr>
        </p:nvSpPr>
        <p:spPr/>
        <p:txBody>
          <a:bodyPr wrap="square" lIns="91440" tIns="45720" rIns="91440" bIns="45720" anchor="t"/>
          <a:lstStyle/>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4BD06A-D135-4C82-89AE-2FF501F47867}" type="slidenum">
              <a:rPr lang="zh-CN" altLang="en-US" smtClean="0"/>
              <a:t>30</a:t>
            </a:fld>
            <a:endParaRPr lang="zh-CN" altLang="en-US"/>
          </a:p>
        </p:txBody>
      </p:sp>
    </p:spTree>
    <p:extLst>
      <p:ext uri="{BB962C8B-B14F-4D97-AF65-F5344CB8AC3E}">
        <p14:creationId xmlns:p14="http://schemas.microsoft.com/office/powerpoint/2010/main" val="1868037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2C6ACDF-EC6D-4053-884C-674A7CB65415}"/>
              </a:ext>
            </a:extLst>
          </p:cNvPr>
          <p:cNvSpPr/>
          <p:nvPr userDrawn="1"/>
        </p:nvSpPr>
        <p:spPr>
          <a:xfrm>
            <a:off x="7139431" y="1030772"/>
            <a:ext cx="5052569" cy="5826783"/>
          </a:xfrm>
          <a:custGeom>
            <a:avLst/>
            <a:gdLst>
              <a:gd name="connsiteX0" fmla="*/ 4102793 w 5052569"/>
              <a:gd name="connsiteY0" fmla="*/ 646 h 5826783"/>
              <a:gd name="connsiteX1" fmla="*/ 4976574 w 5052569"/>
              <a:gd name="connsiteY1" fmla="*/ 75875 h 5826783"/>
              <a:gd name="connsiteX2" fmla="*/ 5052569 w 5052569"/>
              <a:gd name="connsiteY2" fmla="*/ 93940 h 5826783"/>
              <a:gd name="connsiteX3" fmla="*/ 5052569 w 5052569"/>
              <a:gd name="connsiteY3" fmla="*/ 5826783 h 5826783"/>
              <a:gd name="connsiteX4" fmla="*/ 2403963 w 5052569"/>
              <a:gd name="connsiteY4" fmla="*/ 5826783 h 5826783"/>
              <a:gd name="connsiteX5" fmla="*/ 2367554 w 5052569"/>
              <a:gd name="connsiteY5" fmla="*/ 5804013 h 5826783"/>
              <a:gd name="connsiteX6" fmla="*/ 1391612 w 5052569"/>
              <a:gd name="connsiteY6" fmla="*/ 5006165 h 5826783"/>
              <a:gd name="connsiteX7" fmla="*/ 2944 w 5052569"/>
              <a:gd name="connsiteY7" fmla="*/ 2313193 h 5826783"/>
              <a:gd name="connsiteX8" fmla="*/ 8654 w 5052569"/>
              <a:gd name="connsiteY8" fmla="*/ 2271480 h 5826783"/>
              <a:gd name="connsiteX9" fmla="*/ 13231 w 5052569"/>
              <a:gd name="connsiteY9" fmla="*/ 2169343 h 5826783"/>
              <a:gd name="connsiteX10" fmla="*/ 2665272 w 5052569"/>
              <a:gd name="connsiteY10" fmla="*/ 210460 h 5826783"/>
              <a:gd name="connsiteX11" fmla="*/ 4102793 w 5052569"/>
              <a:gd name="connsiteY11" fmla="*/ 646 h 582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2569" h="5826783">
                <a:moveTo>
                  <a:pt x="4102793" y="646"/>
                </a:moveTo>
                <a:cubicBezTo>
                  <a:pt x="4420731" y="-4512"/>
                  <a:pt x="4715867" y="21299"/>
                  <a:pt x="4976574" y="75875"/>
                </a:cubicBezTo>
                <a:lnTo>
                  <a:pt x="5052569" y="93940"/>
                </a:lnTo>
                <a:lnTo>
                  <a:pt x="5052569" y="5826783"/>
                </a:lnTo>
                <a:lnTo>
                  <a:pt x="2403963" y="5826783"/>
                </a:lnTo>
                <a:lnTo>
                  <a:pt x="2367554" y="5804013"/>
                </a:lnTo>
                <a:cubicBezTo>
                  <a:pt x="2038727" y="5589730"/>
                  <a:pt x="1706979" y="5321533"/>
                  <a:pt x="1391612" y="5006165"/>
                </a:cubicBezTo>
                <a:cubicBezTo>
                  <a:pt x="474181" y="4088734"/>
                  <a:pt x="-44061" y="3032671"/>
                  <a:pt x="2944" y="2313193"/>
                </a:cubicBezTo>
                <a:lnTo>
                  <a:pt x="8654" y="2271480"/>
                </a:lnTo>
                <a:lnTo>
                  <a:pt x="13231" y="2169343"/>
                </a:lnTo>
                <a:cubicBezTo>
                  <a:pt x="117259" y="1429083"/>
                  <a:pt x="1203165" y="602231"/>
                  <a:pt x="2665272" y="210460"/>
                </a:cubicBezTo>
                <a:cubicBezTo>
                  <a:pt x="3167872" y="75789"/>
                  <a:pt x="3657679" y="7868"/>
                  <a:pt x="4102793" y="646"/>
                </a:cubicBezTo>
                <a:close/>
              </a:path>
            </a:pathLst>
          </a:cu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6000FD74-88DA-40CD-B966-F4A06D2E8157}"/>
              </a:ext>
            </a:extLst>
          </p:cNvPr>
          <p:cNvSpPr>
            <a:spLocks noGrp="1"/>
          </p:cNvSpPr>
          <p:nvPr>
            <p:ph type="pic" sz="quarter" idx="10"/>
          </p:nvPr>
        </p:nvSpPr>
        <p:spPr>
          <a:xfrm rot="528861">
            <a:off x="7487079" y="1912003"/>
            <a:ext cx="4342626" cy="2942489"/>
          </a:xfrm>
          <a:prstGeom prst="rect">
            <a:avLst/>
          </a:prstGeom>
        </p:spPr>
        <p:txBody>
          <a:bodyPr/>
          <a:lstStyle/>
          <a:p>
            <a:endParaRPr lang="en-US"/>
          </a:p>
        </p:txBody>
      </p:sp>
    </p:spTree>
    <p:extLst>
      <p:ext uri="{BB962C8B-B14F-4D97-AF65-F5344CB8AC3E}">
        <p14:creationId xmlns:p14="http://schemas.microsoft.com/office/powerpoint/2010/main" val="152310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0E31243-880F-41F9-ABEC-987B31A0CA01}"/>
              </a:ext>
            </a:extLst>
          </p:cNvPr>
          <p:cNvSpPr/>
          <p:nvPr userDrawn="1"/>
        </p:nvSpPr>
        <p:spPr>
          <a:xfrm rot="20700000">
            <a:off x="-3543300" y="-2438400"/>
            <a:ext cx="3810000" cy="381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26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F153D-2634-4A61-86A1-BC20FEA3FC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7F7F9A-A884-481E-94FE-076C159260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BC00A4-AC4B-428D-91CB-B3D28DBEAC09}"/>
              </a:ext>
            </a:extLst>
          </p:cNvPr>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6A8006B1-F14B-4844-9FBA-D5F2D8F4AF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CF8928-CF5D-4210-A8FC-3389789EF6F8}"/>
              </a:ext>
            </a:extLst>
          </p:cNvPr>
          <p:cNvSpPr>
            <a:spLocks noGrp="1"/>
          </p:cNvSpPr>
          <p:nvPr>
            <p:ph type="sldNum" sz="quarter" idx="12"/>
          </p:nvPr>
        </p:nvSpPr>
        <p:spPr/>
        <p:txBody>
          <a:bodyPr/>
          <a:lstStyle/>
          <a:p>
            <a:fld id="{643A03F8-67D8-4B14-B435-8036BD8CFE83}" type="slidenum">
              <a:rPr lang="zh-CN" altLang="en-US" smtClean="0"/>
              <a:t>‹#›</a:t>
            </a:fld>
            <a:endParaRPr lang="zh-CN" altLang="en-US"/>
          </a:p>
        </p:txBody>
      </p:sp>
    </p:spTree>
    <p:extLst>
      <p:ext uri="{BB962C8B-B14F-4D97-AF65-F5344CB8AC3E}">
        <p14:creationId xmlns:p14="http://schemas.microsoft.com/office/powerpoint/2010/main" val="276714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5E5F-8B5A-4C1C-92A8-44608DDE635C}" type="datetimeFigureOut">
              <a:rPr lang="en-US" smtClean="0"/>
              <a:t>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5A871-DE93-4DF0-92ED-0F31C2468586}" type="slidenum">
              <a:rPr lang="en-US" smtClean="0"/>
              <a:t>‹#›</a:t>
            </a:fld>
            <a:endParaRPr lang="en-US"/>
          </a:p>
        </p:txBody>
      </p:sp>
    </p:spTree>
    <p:extLst>
      <p:ext uri="{BB962C8B-B14F-4D97-AF65-F5344CB8AC3E}">
        <p14:creationId xmlns:p14="http://schemas.microsoft.com/office/powerpoint/2010/main" val="58916071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1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6.wmf"/><Relationship Id="rId12" Type="http://schemas.openxmlformats.org/officeDocument/2006/relationships/oleObject" Target="../embeddings/oleObject13.bin"/><Relationship Id="rId2" Type="http://schemas.openxmlformats.org/officeDocument/2006/relationships/oleObject" Target="../embeddings/oleObject8.bin"/><Relationship Id="rId16"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oleObject" Target="../embeddings/oleObject14.bin"/><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7.wmf"/><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0.bin"/><Relationship Id="rId18" Type="http://schemas.openxmlformats.org/officeDocument/2006/relationships/image" Target="../media/image28.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5.wmf"/><Relationship Id="rId17" Type="http://schemas.openxmlformats.org/officeDocument/2006/relationships/oleObject" Target="../embeddings/oleObject22.bin"/><Relationship Id="rId2" Type="http://schemas.openxmlformats.org/officeDocument/2006/relationships/image" Target="../media/image13.png"/><Relationship Id="rId16" Type="http://schemas.openxmlformats.org/officeDocument/2006/relationships/image" Target="../media/image27.wmf"/><Relationship Id="rId20"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2.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24.wmf"/><Relationship Id="rId19" Type="http://schemas.openxmlformats.org/officeDocument/2006/relationships/oleObject" Target="../embeddings/oleObject23.bin"/><Relationship Id="rId4" Type="http://schemas.openxmlformats.org/officeDocument/2006/relationships/image" Target="../media/image21.wmf"/><Relationship Id="rId9" Type="http://schemas.openxmlformats.org/officeDocument/2006/relationships/oleObject" Target="../embeddings/oleObject18.bin"/><Relationship Id="rId14" Type="http://schemas.openxmlformats.org/officeDocument/2006/relationships/image" Target="../media/image2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30.wmf"/><Relationship Id="rId4" Type="http://schemas.openxmlformats.org/officeDocument/2006/relationships/oleObject" Target="../embeddings/oleObject25.bin"/><Relationship Id="rId9" Type="http://schemas.openxmlformats.org/officeDocument/2006/relationships/image" Target="../media/image3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34.wmf"/><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2.wmf"/><Relationship Id="rId18" Type="http://schemas.openxmlformats.org/officeDocument/2006/relationships/oleObject" Target="../embeddings/oleObject39.bin"/><Relationship Id="rId3" Type="http://schemas.openxmlformats.org/officeDocument/2006/relationships/image" Target="../media/image37.wmf"/><Relationship Id="rId21" Type="http://schemas.openxmlformats.org/officeDocument/2006/relationships/image" Target="../media/image46.wmf"/><Relationship Id="rId7" Type="http://schemas.openxmlformats.org/officeDocument/2006/relationships/image" Target="../media/image39.wmf"/><Relationship Id="rId12" Type="http://schemas.openxmlformats.org/officeDocument/2006/relationships/oleObject" Target="../embeddings/oleObject36.bin"/><Relationship Id="rId17" Type="http://schemas.openxmlformats.org/officeDocument/2006/relationships/image" Target="../media/image44.wmf"/><Relationship Id="rId2" Type="http://schemas.openxmlformats.org/officeDocument/2006/relationships/oleObject" Target="../embeddings/oleObject31.bin"/><Relationship Id="rId16" Type="http://schemas.openxmlformats.org/officeDocument/2006/relationships/oleObject" Target="../embeddings/oleObject38.bin"/><Relationship Id="rId20"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33.bin"/><Relationship Id="rId11" Type="http://schemas.openxmlformats.org/officeDocument/2006/relationships/image" Target="../media/image41.wmf"/><Relationship Id="rId5" Type="http://schemas.openxmlformats.org/officeDocument/2006/relationships/image" Target="../media/image38.wmf"/><Relationship Id="rId15" Type="http://schemas.openxmlformats.org/officeDocument/2006/relationships/image" Target="../media/image43.wmf"/><Relationship Id="rId23" Type="http://schemas.openxmlformats.org/officeDocument/2006/relationships/image" Target="../media/image47.wmf"/><Relationship Id="rId10" Type="http://schemas.openxmlformats.org/officeDocument/2006/relationships/oleObject" Target="../embeddings/oleObject35.bin"/><Relationship Id="rId19" Type="http://schemas.openxmlformats.org/officeDocument/2006/relationships/image" Target="../media/image45.wmf"/><Relationship Id="rId4" Type="http://schemas.openxmlformats.org/officeDocument/2006/relationships/oleObject" Target="../embeddings/oleObject32.bin"/><Relationship Id="rId9" Type="http://schemas.openxmlformats.org/officeDocument/2006/relationships/image" Target="../media/image40.wmf"/><Relationship Id="rId14" Type="http://schemas.openxmlformats.org/officeDocument/2006/relationships/oleObject" Target="../embeddings/oleObject37.bin"/><Relationship Id="rId22" Type="http://schemas.openxmlformats.org/officeDocument/2006/relationships/oleObject" Target="../embeddings/oleObject41.bin"/></Relationships>
</file>

<file path=ppt/slides/_rels/slide2.xml.rels><?xml version="1.0" encoding="UTF-8" standalone="yes"?>
<Relationships xmlns="http://schemas.openxmlformats.org/package/2006/relationships"><Relationship Id="rId3" Type="http://schemas.openxmlformats.org/officeDocument/2006/relationships/hyperlink" Target="&#31034;&#27874;&#22120;.sw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51.wmf"/></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31034;&#27874;&#31649;&#30340;&#21407;&#29702;.sw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177A8C-3D05-4CA5-B47F-EC0A240E6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582" y="1192208"/>
            <a:ext cx="8501055" cy="5665346"/>
          </a:xfrm>
          <a:prstGeom prst="rect">
            <a:avLst/>
          </a:prstGeom>
        </p:spPr>
      </p:pic>
      <p:pic>
        <p:nvPicPr>
          <p:cNvPr id="5" name="图片占位符 4">
            <a:extLst>
              <a:ext uri="{FF2B5EF4-FFF2-40B4-BE49-F238E27FC236}">
                <a16:creationId xmlns:a16="http://schemas.microsoft.com/office/drawing/2014/main" id="{165DED51-66CC-4FFA-94E9-D1851A672984}"/>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809" r="809"/>
          <a:stretch>
            <a:fillRect/>
          </a:stretch>
        </p:blipFill>
        <p:spPr/>
      </p:pic>
      <p:grpSp>
        <p:nvGrpSpPr>
          <p:cNvPr id="14" name="组合 13">
            <a:extLst>
              <a:ext uri="{FF2B5EF4-FFF2-40B4-BE49-F238E27FC236}">
                <a16:creationId xmlns:a16="http://schemas.microsoft.com/office/drawing/2014/main" id="{2B9A09C8-21B2-4294-A0DF-B885020ED786}"/>
              </a:ext>
            </a:extLst>
          </p:cNvPr>
          <p:cNvGrpSpPr/>
          <p:nvPr/>
        </p:nvGrpSpPr>
        <p:grpSpPr>
          <a:xfrm>
            <a:off x="548027" y="3067942"/>
            <a:ext cx="6671923" cy="1452187"/>
            <a:chOff x="-4766137" y="2247602"/>
            <a:chExt cx="6671923" cy="1452187"/>
          </a:xfrm>
        </p:grpSpPr>
        <p:sp>
          <p:nvSpPr>
            <p:cNvPr id="15" name="矩形: 圆角 14">
              <a:extLst>
                <a:ext uri="{FF2B5EF4-FFF2-40B4-BE49-F238E27FC236}">
                  <a16:creationId xmlns:a16="http://schemas.microsoft.com/office/drawing/2014/main" id="{15576F9B-0924-4EA2-A0A3-E9906DC8AF48}"/>
                </a:ext>
              </a:extLst>
            </p:cNvPr>
            <p:cNvSpPr/>
            <p:nvPr/>
          </p:nvSpPr>
          <p:spPr>
            <a:xfrm>
              <a:off x="-4766137" y="3345066"/>
              <a:ext cx="3562392" cy="35472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cs typeface="+mn-ea"/>
                  <a:sym typeface="+mn-lt"/>
                </a:rPr>
                <a:t>讲解人：</a:t>
              </a:r>
              <a:r>
                <a:rPr lang="en-US" altLang="zh-CN" sz="1600">
                  <a:solidFill>
                    <a:prstClr val="white"/>
                  </a:solidFill>
                  <a:cs typeface="+mn-ea"/>
                  <a:sym typeface="+mn-lt"/>
                </a:rPr>
                <a:t>xippt  </a:t>
              </a:r>
              <a:r>
                <a:rPr lang="zh-CN" altLang="en-US" sz="1600">
                  <a:solidFill>
                    <a:prstClr val="white"/>
                  </a:solidFill>
                  <a:cs typeface="+mn-ea"/>
                  <a:sym typeface="+mn-lt"/>
                </a:rPr>
                <a:t>时间：</a:t>
              </a:r>
              <a:r>
                <a:rPr lang="en-US" altLang="zh-CN" sz="1600">
                  <a:solidFill>
                    <a:prstClr val="white"/>
                  </a:solidFill>
                  <a:cs typeface="+mn-ea"/>
                  <a:sym typeface="+mn-lt"/>
                </a:rPr>
                <a:t>2020.5.20</a:t>
              </a:r>
              <a:endParaRPr lang="en-US" altLang="zh-CN" sz="1600" dirty="0">
                <a:solidFill>
                  <a:prstClr val="white"/>
                </a:solidFill>
                <a:cs typeface="+mn-ea"/>
                <a:sym typeface="+mn-lt"/>
              </a:endParaRPr>
            </a:p>
          </p:txBody>
        </p:sp>
        <p:grpSp>
          <p:nvGrpSpPr>
            <p:cNvPr id="16" name="组合 15">
              <a:extLst>
                <a:ext uri="{FF2B5EF4-FFF2-40B4-BE49-F238E27FC236}">
                  <a16:creationId xmlns:a16="http://schemas.microsoft.com/office/drawing/2014/main" id="{8DF2FF13-E2F5-4EC9-9257-D1561623A4D2}"/>
                </a:ext>
              </a:extLst>
            </p:cNvPr>
            <p:cNvGrpSpPr/>
            <p:nvPr/>
          </p:nvGrpSpPr>
          <p:grpSpPr>
            <a:xfrm>
              <a:off x="-4714868" y="2247602"/>
              <a:ext cx="6620654" cy="881037"/>
              <a:chOff x="-4714868" y="2247602"/>
              <a:chExt cx="6620654" cy="881037"/>
            </a:xfrm>
          </p:grpSpPr>
          <p:sp>
            <p:nvSpPr>
              <p:cNvPr id="17" name="文本框 16">
                <a:extLst>
                  <a:ext uri="{FF2B5EF4-FFF2-40B4-BE49-F238E27FC236}">
                    <a16:creationId xmlns:a16="http://schemas.microsoft.com/office/drawing/2014/main" id="{BDDB03BA-510E-4099-8341-E94A1D801691}"/>
                  </a:ext>
                </a:extLst>
              </p:cNvPr>
              <p:cNvSpPr txBox="1"/>
              <p:nvPr/>
            </p:nvSpPr>
            <p:spPr>
              <a:xfrm>
                <a:off x="-4714868" y="2808615"/>
                <a:ext cx="4981567" cy="320024"/>
              </a:xfrm>
              <a:prstGeom prst="rect">
                <a:avLst/>
              </a:prstGeom>
              <a:noFill/>
            </p:spPr>
            <p:txBody>
              <a:bodyPr wrap="square" rtlCol="0">
                <a:spAutoFit/>
              </a:bodyPr>
              <a:lstStyle/>
              <a:p>
                <a:pPr algn="dist">
                  <a:lnSpc>
                    <a:spcPct val="150000"/>
                  </a:lnSpc>
                </a:pPr>
                <a:r>
                  <a:rPr lang="en-US" altLang="zh-CN" sz="1100" dirty="0">
                    <a:solidFill>
                      <a:schemeClr val="tx1">
                        <a:lumMod val="65000"/>
                        <a:lumOff val="35000"/>
                      </a:schemeClr>
                    </a:solidFill>
                    <a:cs typeface="+mn-ea"/>
                    <a:sym typeface="+mn-lt"/>
                  </a:rPr>
                  <a:t>MENTAL HEALTH COUNSELING PPT</a:t>
                </a:r>
              </a:p>
            </p:txBody>
          </p:sp>
          <p:cxnSp>
            <p:nvCxnSpPr>
              <p:cNvPr id="18" name="直接连接符 17">
                <a:extLst>
                  <a:ext uri="{FF2B5EF4-FFF2-40B4-BE49-F238E27FC236}">
                    <a16:creationId xmlns:a16="http://schemas.microsoft.com/office/drawing/2014/main" id="{5F26F063-EC86-4217-8D69-ACF50DB48725}"/>
                  </a:ext>
                </a:extLst>
              </p:cNvPr>
              <p:cNvCxnSpPr/>
              <p:nvPr/>
            </p:nvCxnSpPr>
            <p:spPr>
              <a:xfrm>
                <a:off x="-4634728" y="2827846"/>
                <a:ext cx="49014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文本占位符 19">
                <a:extLst>
                  <a:ext uri="{FF2B5EF4-FFF2-40B4-BE49-F238E27FC236}">
                    <a16:creationId xmlns:a16="http://schemas.microsoft.com/office/drawing/2014/main" id="{308D3335-3F7B-48C4-818A-AA1341660889}"/>
                  </a:ext>
                </a:extLst>
              </p:cNvPr>
              <p:cNvSpPr txBox="1"/>
              <p:nvPr/>
            </p:nvSpPr>
            <p:spPr>
              <a:xfrm>
                <a:off x="-4708756" y="2247602"/>
                <a:ext cx="6614542" cy="5513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3200" b="1" dirty="0">
                    <a:solidFill>
                      <a:srgbClr val="9184C7"/>
                    </a:solidFill>
                    <a:cs typeface="+mn-ea"/>
                    <a:sym typeface="+mn-lt"/>
                  </a:rPr>
                  <a:t>第</a:t>
                </a:r>
                <a:r>
                  <a:rPr lang="en-US" altLang="zh-CN" sz="3200" b="1" dirty="0">
                    <a:solidFill>
                      <a:srgbClr val="9184C7"/>
                    </a:solidFill>
                    <a:cs typeface="+mn-ea"/>
                    <a:sym typeface="+mn-lt"/>
                  </a:rPr>
                  <a:t>9</a:t>
                </a:r>
                <a:r>
                  <a:rPr lang="zh-CN" altLang="en-US" sz="3200" b="1" dirty="0">
                    <a:solidFill>
                      <a:srgbClr val="9184C7"/>
                    </a:solidFill>
                    <a:cs typeface="+mn-ea"/>
                    <a:sym typeface="+mn-lt"/>
                  </a:rPr>
                  <a:t>节 带电粒子在电场中的运动 </a:t>
                </a:r>
              </a:p>
            </p:txBody>
          </p:sp>
        </p:grpSp>
      </p:grpSp>
      <p:sp>
        <p:nvSpPr>
          <p:cNvPr id="20" name="文本占位符 20">
            <a:extLst>
              <a:ext uri="{FF2B5EF4-FFF2-40B4-BE49-F238E27FC236}">
                <a16:creationId xmlns:a16="http://schemas.microsoft.com/office/drawing/2014/main" id="{3CAA0FF6-AE23-488A-92D5-A1BD0FC534B2}"/>
              </a:ext>
            </a:extLst>
          </p:cNvPr>
          <p:cNvSpPr txBox="1"/>
          <p:nvPr/>
        </p:nvSpPr>
        <p:spPr>
          <a:xfrm>
            <a:off x="629776" y="2504724"/>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cs typeface="+mn-ea"/>
                <a:sym typeface="+mn-lt"/>
              </a:rPr>
              <a:t>第一章  静电场</a:t>
            </a:r>
          </a:p>
        </p:txBody>
      </p:sp>
      <p:sp>
        <p:nvSpPr>
          <p:cNvPr id="21" name="矩形 20">
            <a:extLst>
              <a:ext uri="{FF2B5EF4-FFF2-40B4-BE49-F238E27FC236}">
                <a16:creationId xmlns:a16="http://schemas.microsoft.com/office/drawing/2014/main" id="{1672B059-C0E3-426D-9D35-595E6115EE53}"/>
              </a:ext>
            </a:extLst>
          </p:cNvPr>
          <p:cNvSpPr/>
          <p:nvPr/>
        </p:nvSpPr>
        <p:spPr>
          <a:xfrm>
            <a:off x="-1619997" y="324651"/>
            <a:ext cx="4062342" cy="300975"/>
          </a:xfrm>
          <a:prstGeom prst="rect">
            <a:avLst/>
          </a:prstGeom>
          <a:solidFill>
            <a:schemeClr val="accent2"/>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cs typeface="+mn-ea"/>
                <a:sym typeface="+mn-lt"/>
              </a:rPr>
              <a:t>人教</a:t>
            </a:r>
            <a:r>
              <a:rPr lang="zh-CN" altLang="en-US" sz="1200" kern="0" spc="300" dirty="0">
                <a:solidFill>
                  <a:prstClr val="white"/>
                </a:solidFill>
                <a:cs typeface="+mn-ea"/>
                <a:sym typeface="+mn-lt"/>
              </a:rPr>
              <a:t>版高中物理选修</a:t>
            </a:r>
            <a:r>
              <a:rPr kumimoji="0" lang="en-US" altLang="zh-CN" sz="1200" b="0" i="0" u="none" strike="noStrike" kern="0" cap="none" spc="300" normalizeH="0" baseline="0" noProof="0" dirty="0">
                <a:ln>
                  <a:noFill/>
                </a:ln>
                <a:solidFill>
                  <a:prstClr val="white"/>
                </a:solidFill>
                <a:effectLst/>
                <a:uLnTx/>
                <a:uFillTx/>
                <a:cs typeface="+mn-ea"/>
                <a:sym typeface="+mn-lt"/>
              </a:rPr>
              <a:t>3-1</a:t>
            </a:r>
            <a:endParaRPr kumimoji="0" lang="zh-CN" altLang="en-US" sz="1200" b="0" i="0" u="none" strike="noStrike" kern="0" cap="none" spc="30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45922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p:nvPr/>
        </p:nvSpPr>
        <p:spPr>
          <a:xfrm>
            <a:off x="809171" y="1297851"/>
            <a:ext cx="7221125" cy="461665"/>
          </a:xfrm>
          <a:prstGeom prst="rect">
            <a:avLst/>
          </a:prstGeom>
          <a:noFill/>
          <a:ln w="9525">
            <a:noFill/>
          </a:ln>
        </p:spPr>
        <p:txBody>
          <a:bodyPr>
            <a:spAutoFit/>
          </a:bodyPr>
          <a:lstStyle/>
          <a:p>
            <a:pPr defTabSz="1219170">
              <a:spcBef>
                <a:spcPct val="0"/>
              </a:spcBef>
            </a:pPr>
            <a:r>
              <a:rPr lang="zh-CN" altLang="en-US" sz="2400" b="1" kern="0" dirty="0">
                <a:cs typeface="+mn-ea"/>
                <a:sym typeface="+mn-lt"/>
              </a:rPr>
              <a:t>带电粒子的偏转：（不计重力）</a:t>
            </a:r>
          </a:p>
        </p:txBody>
      </p:sp>
      <p:sp>
        <p:nvSpPr>
          <p:cNvPr id="15362" name="Text Box 28"/>
          <p:cNvSpPr txBox="1"/>
          <p:nvPr/>
        </p:nvSpPr>
        <p:spPr>
          <a:xfrm>
            <a:off x="3788546" y="2112432"/>
            <a:ext cx="4180652" cy="951927"/>
          </a:xfrm>
          <a:prstGeom prst="rect">
            <a:avLst/>
          </a:prstGeom>
          <a:noFill/>
          <a:ln w="28575">
            <a:noFill/>
          </a:ln>
        </p:spPr>
        <p:txBody>
          <a:bodyPr>
            <a:spAutoFit/>
          </a:bodyPr>
          <a:lstStyle/>
          <a:p>
            <a:pPr defTabSz="1219170"/>
            <a:r>
              <a:rPr lang="en-US" altLang="zh-CN" sz="2793" kern="0">
                <a:solidFill>
                  <a:sysClr val="windowText" lastClr="000000"/>
                </a:solidFill>
                <a:cs typeface="+mn-ea"/>
                <a:sym typeface="+mn-lt"/>
              </a:rPr>
              <a:t>+   +   +   +   +   +   +   +   +     </a:t>
            </a:r>
          </a:p>
        </p:txBody>
      </p:sp>
      <p:grpSp>
        <p:nvGrpSpPr>
          <p:cNvPr id="15363" name="Group 65"/>
          <p:cNvGrpSpPr/>
          <p:nvPr/>
        </p:nvGrpSpPr>
        <p:grpSpPr>
          <a:xfrm>
            <a:off x="3864557" y="2554250"/>
            <a:ext cx="4104640" cy="2128332"/>
            <a:chOff x="1152" y="1488"/>
            <a:chExt cx="2592" cy="1344"/>
          </a:xfrm>
        </p:grpSpPr>
        <p:sp>
          <p:nvSpPr>
            <p:cNvPr id="15364" name="Rectangle 26"/>
            <p:cNvSpPr/>
            <p:nvPr/>
          </p:nvSpPr>
          <p:spPr>
            <a:xfrm>
              <a:off x="1152" y="1488"/>
              <a:ext cx="2544" cy="48"/>
            </a:xfrm>
            <a:prstGeom prst="rect">
              <a:avLst/>
            </a:prstGeom>
            <a:solidFill>
              <a:srgbClr val="339966"/>
            </a:solidFill>
            <a:ln w="28575" cap="flat" cmpd="sng">
              <a:solidFill>
                <a:srgbClr val="339966"/>
              </a:solidFill>
              <a:prstDash val="solid"/>
              <a:miter/>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15365" name="Rectangle 27"/>
            <p:cNvSpPr/>
            <p:nvPr/>
          </p:nvSpPr>
          <p:spPr>
            <a:xfrm>
              <a:off x="1152" y="2784"/>
              <a:ext cx="2592" cy="48"/>
            </a:xfrm>
            <a:prstGeom prst="rect">
              <a:avLst/>
            </a:prstGeom>
            <a:solidFill>
              <a:srgbClr val="339966"/>
            </a:solidFill>
            <a:ln w="28575" cap="flat" cmpd="sng">
              <a:solidFill>
                <a:srgbClr val="339966"/>
              </a:solidFill>
              <a:prstDash val="solid"/>
              <a:miter/>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grpSp>
      <p:sp>
        <p:nvSpPr>
          <p:cNvPr id="15366" name="Text Box 29"/>
          <p:cNvSpPr txBox="1"/>
          <p:nvPr/>
        </p:nvSpPr>
        <p:spPr>
          <a:xfrm>
            <a:off x="3788545" y="4530558"/>
            <a:ext cx="4408688" cy="951927"/>
          </a:xfrm>
          <a:prstGeom prst="rect">
            <a:avLst/>
          </a:prstGeom>
          <a:noFill/>
          <a:ln w="28575">
            <a:noFill/>
          </a:ln>
        </p:spPr>
        <p:txBody>
          <a:bodyPr>
            <a:spAutoFit/>
          </a:bodyPr>
          <a:lstStyle/>
          <a:p>
            <a:pPr defTabSz="1219170"/>
            <a:r>
              <a:rPr lang="en-US" altLang="zh-CN" sz="2793" kern="0">
                <a:solidFill>
                  <a:sysClr val="windowText" lastClr="000000"/>
                </a:solidFill>
                <a:cs typeface="+mn-ea"/>
                <a:sym typeface="+mn-lt"/>
              </a:rPr>
              <a:t> -    -    -    -    -    -    -    -    -      </a:t>
            </a:r>
          </a:p>
        </p:txBody>
      </p:sp>
      <p:grpSp>
        <p:nvGrpSpPr>
          <p:cNvPr id="15367" name="Group 35"/>
          <p:cNvGrpSpPr/>
          <p:nvPr/>
        </p:nvGrpSpPr>
        <p:grpSpPr>
          <a:xfrm>
            <a:off x="3940570" y="3542401"/>
            <a:ext cx="1292201" cy="460821"/>
            <a:chOff x="1248" y="2112"/>
            <a:chExt cx="816" cy="291"/>
          </a:xfrm>
        </p:grpSpPr>
        <p:sp>
          <p:nvSpPr>
            <p:cNvPr id="15368" name="Line 32"/>
            <p:cNvSpPr/>
            <p:nvPr/>
          </p:nvSpPr>
          <p:spPr>
            <a:xfrm>
              <a:off x="1248" y="2144"/>
              <a:ext cx="720" cy="0"/>
            </a:xfrm>
            <a:prstGeom prst="line">
              <a:avLst/>
            </a:prstGeom>
            <a:ln w="28575" cap="flat" cmpd="sng">
              <a:solidFill>
                <a:srgbClr val="FF0066"/>
              </a:solidFill>
              <a:prstDash val="solid"/>
              <a:headEnd type="none" w="med" len="med"/>
              <a:tailEnd type="triangle" w="med" len="med"/>
            </a:ln>
          </p:spPr>
          <p:txBody>
            <a:bodyPr/>
            <a:lstStyle/>
            <a:p>
              <a:endParaRPr lang="zh-CN" altLang="en-US">
                <a:cs typeface="+mn-ea"/>
                <a:sym typeface="+mn-lt"/>
              </a:endParaRPr>
            </a:p>
          </p:txBody>
        </p:sp>
        <p:sp>
          <p:nvSpPr>
            <p:cNvPr id="15369" name="Text Box 33"/>
            <p:cNvSpPr txBox="1"/>
            <p:nvPr/>
          </p:nvSpPr>
          <p:spPr>
            <a:xfrm>
              <a:off x="1728" y="2112"/>
              <a:ext cx="336" cy="291"/>
            </a:xfrm>
            <a:prstGeom prst="rect">
              <a:avLst/>
            </a:prstGeom>
            <a:noFill/>
            <a:ln w="28575">
              <a:noFill/>
            </a:ln>
          </p:spPr>
          <p:txBody>
            <a:bodyPr>
              <a:spAutoFit/>
            </a:bodyPr>
            <a:lstStyle/>
            <a:p>
              <a:pPr algn="ctr" defTabSz="1219170"/>
              <a:r>
                <a:rPr lang="en-US" altLang="zh-CN" sz="2393" i="1" kern="0">
                  <a:solidFill>
                    <a:srgbClr val="FF0066"/>
                  </a:solidFill>
                  <a:cs typeface="+mn-ea"/>
                  <a:sym typeface="+mn-lt"/>
                </a:rPr>
                <a:t>v</a:t>
              </a:r>
              <a:r>
                <a:rPr lang="en-US" altLang="zh-CN" sz="1793" kern="0" baseline="-25000">
                  <a:solidFill>
                    <a:srgbClr val="FF0066"/>
                  </a:solidFill>
                  <a:cs typeface="+mn-ea"/>
                  <a:sym typeface="+mn-lt"/>
                </a:rPr>
                <a:t>0</a:t>
              </a:r>
            </a:p>
          </p:txBody>
        </p:sp>
      </p:grpSp>
      <p:grpSp>
        <p:nvGrpSpPr>
          <p:cNvPr id="15370" name="Group 37"/>
          <p:cNvGrpSpPr/>
          <p:nvPr/>
        </p:nvGrpSpPr>
        <p:grpSpPr>
          <a:xfrm>
            <a:off x="3180452" y="2934309"/>
            <a:ext cx="1292201" cy="760119"/>
            <a:chOff x="720" y="1728"/>
            <a:chExt cx="816" cy="480"/>
          </a:xfrm>
        </p:grpSpPr>
        <p:sp>
          <p:nvSpPr>
            <p:cNvPr id="15371" name="Oval 30"/>
            <p:cNvSpPr/>
            <p:nvPr/>
          </p:nvSpPr>
          <p:spPr>
            <a:xfrm>
              <a:off x="1056" y="2064"/>
              <a:ext cx="144" cy="144"/>
            </a:xfrm>
            <a:prstGeom prst="ellipse">
              <a:avLst/>
            </a:prstGeom>
            <a:solidFill>
              <a:schemeClr val="accent1"/>
            </a:solidFill>
            <a:ln w="19050" cap="flat" cmpd="sng">
              <a:solidFill>
                <a:schemeClr val="tx1"/>
              </a:solidFill>
              <a:prstDash val="solid"/>
              <a:headEnd type="none" w="med" len="med"/>
              <a:tailEnd type="none" w="med" len="med"/>
            </a:ln>
          </p:spPr>
          <p:txBody>
            <a:bodyPr wrap="none" anchor="ctr"/>
            <a:lstStyle/>
            <a:p>
              <a:pPr algn="ctr" defTabSz="1219170"/>
              <a:r>
                <a:rPr lang="en-US" altLang="zh-CN" sz="2793" kern="0">
                  <a:solidFill>
                    <a:sysClr val="windowText" lastClr="000000"/>
                  </a:solidFill>
                  <a:cs typeface="+mn-ea"/>
                  <a:sym typeface="+mn-lt"/>
                </a:rPr>
                <a:t>+</a:t>
              </a:r>
            </a:p>
          </p:txBody>
        </p:sp>
        <p:sp>
          <p:nvSpPr>
            <p:cNvPr id="15372" name="Text Box 36"/>
            <p:cNvSpPr txBox="1"/>
            <p:nvPr/>
          </p:nvSpPr>
          <p:spPr>
            <a:xfrm>
              <a:off x="720" y="1728"/>
              <a:ext cx="816" cy="291"/>
            </a:xfrm>
            <a:prstGeom prst="rect">
              <a:avLst/>
            </a:prstGeom>
            <a:noFill/>
            <a:ln w="28575">
              <a:noFill/>
            </a:ln>
          </p:spPr>
          <p:txBody>
            <a:bodyPr>
              <a:spAutoFit/>
            </a:bodyPr>
            <a:lstStyle/>
            <a:p>
              <a:pPr algn="ctr" defTabSz="1219170"/>
              <a:r>
                <a:rPr lang="en-US" altLang="zh-CN" sz="2393" i="1" kern="0" err="1">
                  <a:solidFill>
                    <a:sysClr val="windowText" lastClr="000000"/>
                  </a:solidFill>
                  <a:cs typeface="+mn-ea"/>
                  <a:sym typeface="+mn-lt"/>
                </a:rPr>
                <a:t>q.m</a:t>
              </a:r>
              <a:endParaRPr lang="en-US" altLang="zh-CN" sz="2393" i="1" kern="0">
                <a:solidFill>
                  <a:sysClr val="windowText" lastClr="000000"/>
                </a:solidFill>
                <a:cs typeface="+mn-ea"/>
                <a:sym typeface="+mn-lt"/>
              </a:endParaRPr>
            </a:p>
          </p:txBody>
        </p:sp>
      </p:grpSp>
      <p:grpSp>
        <p:nvGrpSpPr>
          <p:cNvPr id="15373" name="Group 40"/>
          <p:cNvGrpSpPr/>
          <p:nvPr/>
        </p:nvGrpSpPr>
        <p:grpSpPr>
          <a:xfrm>
            <a:off x="2876403" y="2706273"/>
            <a:ext cx="532083" cy="1824284"/>
            <a:chOff x="720" y="1584"/>
            <a:chExt cx="336" cy="1152"/>
          </a:xfrm>
        </p:grpSpPr>
        <p:sp>
          <p:nvSpPr>
            <p:cNvPr id="15374" name="Line 38"/>
            <p:cNvSpPr/>
            <p:nvPr/>
          </p:nvSpPr>
          <p:spPr>
            <a:xfrm>
              <a:off x="1056" y="1584"/>
              <a:ext cx="0" cy="1152"/>
            </a:xfrm>
            <a:prstGeom prst="line">
              <a:avLst/>
            </a:prstGeom>
            <a:ln w="19050" cap="flat" cmpd="sng">
              <a:solidFill>
                <a:srgbClr val="008000"/>
              </a:solidFill>
              <a:prstDash val="solid"/>
              <a:headEnd type="triangle" w="med" len="med"/>
              <a:tailEnd type="triangle" w="med" len="med"/>
            </a:ln>
          </p:spPr>
          <p:txBody>
            <a:bodyPr/>
            <a:lstStyle/>
            <a:p>
              <a:endParaRPr lang="zh-CN" altLang="en-US">
                <a:cs typeface="+mn-ea"/>
                <a:sym typeface="+mn-lt"/>
              </a:endParaRPr>
            </a:p>
          </p:txBody>
        </p:sp>
        <p:sp>
          <p:nvSpPr>
            <p:cNvPr id="15375" name="Text Box 39"/>
            <p:cNvSpPr txBox="1"/>
            <p:nvPr/>
          </p:nvSpPr>
          <p:spPr>
            <a:xfrm>
              <a:off x="720" y="2112"/>
              <a:ext cx="288" cy="291"/>
            </a:xfrm>
            <a:prstGeom prst="rect">
              <a:avLst/>
            </a:prstGeom>
            <a:noFill/>
            <a:ln w="28575">
              <a:noFill/>
            </a:ln>
          </p:spPr>
          <p:txBody>
            <a:bodyPr>
              <a:spAutoFit/>
            </a:bodyPr>
            <a:lstStyle/>
            <a:p>
              <a:pPr algn="ctr" defTabSz="1219170"/>
              <a:r>
                <a:rPr lang="en-US" altLang="zh-CN" sz="2393" i="1" kern="0">
                  <a:solidFill>
                    <a:srgbClr val="008000"/>
                  </a:solidFill>
                  <a:cs typeface="+mn-ea"/>
                  <a:sym typeface="+mn-lt"/>
                </a:rPr>
                <a:t>d</a:t>
              </a:r>
            </a:p>
          </p:txBody>
        </p:sp>
      </p:grpSp>
      <p:grpSp>
        <p:nvGrpSpPr>
          <p:cNvPr id="15376" name="Group 66"/>
          <p:cNvGrpSpPr/>
          <p:nvPr/>
        </p:nvGrpSpPr>
        <p:grpSpPr>
          <a:xfrm>
            <a:off x="3864557" y="4682579"/>
            <a:ext cx="4104640" cy="931145"/>
            <a:chOff x="1152" y="2832"/>
            <a:chExt cx="2592" cy="588"/>
          </a:xfrm>
        </p:grpSpPr>
        <p:sp>
          <p:nvSpPr>
            <p:cNvPr id="15377" name="Line 4"/>
            <p:cNvSpPr/>
            <p:nvPr/>
          </p:nvSpPr>
          <p:spPr>
            <a:xfrm>
              <a:off x="1152" y="3059"/>
              <a:ext cx="2592" cy="2"/>
            </a:xfrm>
            <a:prstGeom prst="line">
              <a:avLst/>
            </a:prstGeom>
            <a:ln w="9525" cap="flat" cmpd="sng">
              <a:solidFill>
                <a:srgbClr val="000000"/>
              </a:solidFill>
              <a:prstDash val="solid"/>
              <a:headEnd type="triangle" w="med" len="med"/>
              <a:tailEnd type="triangle" w="med" len="med"/>
            </a:ln>
          </p:spPr>
          <p:txBody>
            <a:bodyPr/>
            <a:lstStyle/>
            <a:p>
              <a:endParaRPr lang="zh-CN" altLang="en-US">
                <a:cs typeface="+mn-ea"/>
                <a:sym typeface="+mn-lt"/>
              </a:endParaRPr>
            </a:p>
          </p:txBody>
        </p:sp>
        <p:sp>
          <p:nvSpPr>
            <p:cNvPr id="15378" name="Line 5"/>
            <p:cNvSpPr/>
            <p:nvPr/>
          </p:nvSpPr>
          <p:spPr>
            <a:xfrm flipH="1">
              <a:off x="1152" y="2855"/>
              <a:ext cx="4" cy="325"/>
            </a:xfrm>
            <a:prstGeom prst="line">
              <a:avLst/>
            </a:prstGeom>
            <a:ln w="38100" cap="flat" cmpd="sng">
              <a:solidFill>
                <a:srgbClr val="000000"/>
              </a:solidFill>
              <a:prstDash val="solid"/>
              <a:headEnd type="none" w="med" len="med"/>
              <a:tailEnd type="none" w="med" len="med"/>
            </a:ln>
          </p:spPr>
          <p:txBody>
            <a:bodyPr/>
            <a:lstStyle/>
            <a:p>
              <a:endParaRPr lang="zh-CN" altLang="en-US">
                <a:cs typeface="+mn-ea"/>
                <a:sym typeface="+mn-lt"/>
              </a:endParaRPr>
            </a:p>
          </p:txBody>
        </p:sp>
        <p:sp>
          <p:nvSpPr>
            <p:cNvPr id="15379" name="Line 6"/>
            <p:cNvSpPr/>
            <p:nvPr/>
          </p:nvSpPr>
          <p:spPr>
            <a:xfrm>
              <a:off x="3744" y="2832"/>
              <a:ext cx="0" cy="359"/>
            </a:xfrm>
            <a:prstGeom prst="line">
              <a:avLst/>
            </a:prstGeom>
            <a:ln w="38100" cap="flat" cmpd="sng">
              <a:solidFill>
                <a:srgbClr val="000000"/>
              </a:solidFill>
              <a:prstDash val="solid"/>
              <a:headEnd type="none" w="med" len="med"/>
              <a:tailEnd type="none" w="med" len="med"/>
            </a:ln>
          </p:spPr>
          <p:txBody>
            <a:bodyPr/>
            <a:lstStyle/>
            <a:p>
              <a:endParaRPr lang="zh-CN" altLang="en-US">
                <a:cs typeface="+mn-ea"/>
                <a:sym typeface="+mn-lt"/>
              </a:endParaRPr>
            </a:p>
          </p:txBody>
        </p:sp>
        <p:sp>
          <p:nvSpPr>
            <p:cNvPr id="15380" name="Text Box 7"/>
            <p:cNvSpPr txBox="1"/>
            <p:nvPr/>
          </p:nvSpPr>
          <p:spPr>
            <a:xfrm>
              <a:off x="2012" y="3013"/>
              <a:ext cx="738" cy="407"/>
            </a:xfrm>
            <a:prstGeom prst="rect">
              <a:avLst/>
            </a:prstGeom>
            <a:noFill/>
            <a:ln w="38100">
              <a:noFill/>
            </a:ln>
          </p:spPr>
          <p:txBody>
            <a:bodyPr>
              <a:spAutoFit/>
            </a:bodyPr>
            <a:lstStyle/>
            <a:p>
              <a:pPr defTabSz="1219170"/>
              <a:r>
                <a:rPr lang="en-US" altLang="zh-CN" sz="3593" i="1" kern="0">
                  <a:solidFill>
                    <a:srgbClr val="FF0000"/>
                  </a:solidFill>
                  <a:cs typeface="+mn-ea"/>
                  <a:sym typeface="+mn-lt"/>
                </a:rPr>
                <a:t>     l</a:t>
              </a:r>
            </a:p>
          </p:txBody>
        </p:sp>
      </p:grpSp>
      <p:grpSp>
        <p:nvGrpSpPr>
          <p:cNvPr id="7" name="Group 67"/>
          <p:cNvGrpSpPr/>
          <p:nvPr/>
        </p:nvGrpSpPr>
        <p:grpSpPr>
          <a:xfrm>
            <a:off x="3826553" y="3591498"/>
            <a:ext cx="570089" cy="863051"/>
            <a:chOff x="1128" y="2143"/>
            <a:chExt cx="360" cy="545"/>
          </a:xfrm>
        </p:grpSpPr>
        <p:sp>
          <p:nvSpPr>
            <p:cNvPr id="15382" name="Line 24"/>
            <p:cNvSpPr/>
            <p:nvPr/>
          </p:nvSpPr>
          <p:spPr>
            <a:xfrm>
              <a:off x="1128" y="2143"/>
              <a:ext cx="0" cy="545"/>
            </a:xfrm>
            <a:prstGeom prst="line">
              <a:avLst/>
            </a:prstGeom>
            <a:ln w="38100" cap="flat" cmpd="sng">
              <a:solidFill>
                <a:srgbClr val="FF0000"/>
              </a:solidFill>
              <a:prstDash val="solid"/>
              <a:headEnd type="none" w="med" len="med"/>
              <a:tailEnd type="triangle" w="med" len="med"/>
            </a:ln>
          </p:spPr>
          <p:txBody>
            <a:bodyPr/>
            <a:lstStyle/>
            <a:p>
              <a:endParaRPr lang="zh-CN" altLang="en-US">
                <a:cs typeface="+mn-ea"/>
                <a:sym typeface="+mn-lt"/>
              </a:endParaRPr>
            </a:p>
          </p:txBody>
        </p:sp>
        <p:sp>
          <p:nvSpPr>
            <p:cNvPr id="15383" name="Text Box 25"/>
            <p:cNvSpPr txBox="1"/>
            <p:nvPr/>
          </p:nvSpPr>
          <p:spPr>
            <a:xfrm>
              <a:off x="1200" y="2304"/>
              <a:ext cx="288" cy="291"/>
            </a:xfrm>
            <a:prstGeom prst="rect">
              <a:avLst/>
            </a:prstGeom>
            <a:noFill/>
            <a:ln w="9525">
              <a:noFill/>
            </a:ln>
          </p:spPr>
          <p:txBody>
            <a:bodyPr>
              <a:spAutoFit/>
            </a:bodyPr>
            <a:lstStyle/>
            <a:p>
              <a:pPr defTabSz="1219170"/>
              <a:r>
                <a:rPr lang="en-US" altLang="zh-CN" sz="2393" i="1" kern="0">
                  <a:solidFill>
                    <a:srgbClr val="FF0000"/>
                  </a:solidFill>
                  <a:cs typeface="+mn-ea"/>
                  <a:sym typeface="+mn-lt"/>
                </a:rPr>
                <a:t>F</a:t>
              </a:r>
              <a:endParaRPr lang="en-US" altLang="zh-CN" sz="2393" i="1" kern="0" baseline="-25000">
                <a:solidFill>
                  <a:srgbClr val="FF0000"/>
                </a:solidFill>
                <a:cs typeface="+mn-ea"/>
                <a:sym typeface="+mn-lt"/>
              </a:endParaRPr>
            </a:p>
          </p:txBody>
        </p:sp>
      </p:grpSp>
      <p:sp>
        <p:nvSpPr>
          <p:cNvPr id="51226" name="Arc 26"/>
          <p:cNvSpPr/>
          <p:nvPr/>
        </p:nvSpPr>
        <p:spPr>
          <a:xfrm>
            <a:off x="3908898" y="3618415"/>
            <a:ext cx="4288335" cy="2736427"/>
          </a:xfrm>
          <a:custGeom>
            <a:avLst/>
            <a:gdLst/>
            <a:ahLst/>
            <a:cxnLst>
              <a:cxn ang="0">
                <a:pos x="0" y="0"/>
              </a:cxn>
              <a:cxn ang="0">
                <a:pos x="2147483647" y="2147483647"/>
              </a:cxn>
              <a:cxn ang="0">
                <a:pos x="0" y="2147483647"/>
              </a:cxn>
            </a:cxnLst>
            <a:rect l="0" t="0" r="0" b="0"/>
            <a:pathLst>
              <a:path w="16126" h="21600" fill="none">
                <a:moveTo>
                  <a:pt x="-1" y="0"/>
                </a:moveTo>
                <a:cubicBezTo>
                  <a:pt x="6160" y="0"/>
                  <a:pt x="12027" y="2630"/>
                  <a:pt x="16126" y="7229"/>
                </a:cubicBezTo>
              </a:path>
              <a:path w="16126" h="21600" stroke="0">
                <a:moveTo>
                  <a:pt x="-1" y="0"/>
                </a:moveTo>
                <a:cubicBezTo>
                  <a:pt x="6160" y="0"/>
                  <a:pt x="12027" y="2630"/>
                  <a:pt x="16126" y="7229"/>
                </a:cubicBezTo>
                <a:lnTo>
                  <a:pt x="0" y="21600"/>
                </a:lnTo>
                <a:close/>
              </a:path>
            </a:pathLst>
          </a:custGeom>
          <a:noFill/>
          <a:ln w="38100" cap="flat" cmpd="sng">
            <a:solidFill>
              <a:schemeClr val="tx1"/>
            </a:solidFill>
            <a:prstDash val="solid"/>
            <a:round/>
            <a:headEnd type="none" w="med" len="med"/>
            <a:tailEnd type="none" w="med" len="med"/>
          </a:ln>
        </p:spPr>
        <p:txBody>
          <a:bodyPr/>
          <a:lstStyle/>
          <a:p>
            <a:pPr defTabSz="1219170"/>
            <a:endParaRPr lang="zh-CN" altLang="en-US" sz="2793" kern="0">
              <a:solidFill>
                <a:sysClr val="windowText" lastClr="000000"/>
              </a:solidFill>
              <a:cs typeface="+mn-ea"/>
              <a:sym typeface="+mn-lt"/>
            </a:endParaRPr>
          </a:p>
        </p:txBody>
      </p:sp>
      <p:sp>
        <p:nvSpPr>
          <p:cNvPr id="51239" name="Line 39"/>
          <p:cNvSpPr/>
          <p:nvPr/>
        </p:nvSpPr>
        <p:spPr>
          <a:xfrm>
            <a:off x="3880393" y="3618415"/>
            <a:ext cx="4468864" cy="0"/>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18544" name="Oval 112"/>
          <p:cNvSpPr/>
          <p:nvPr/>
        </p:nvSpPr>
        <p:spPr>
          <a:xfrm>
            <a:off x="7893186" y="4302522"/>
            <a:ext cx="228036" cy="228036"/>
          </a:xfrm>
          <a:prstGeom prst="ellipse">
            <a:avLst/>
          </a:prstGeom>
          <a:solidFill>
            <a:schemeClr val="accent1"/>
          </a:solidFill>
          <a:ln w="19050" cap="flat" cmpd="sng">
            <a:solidFill>
              <a:schemeClr val="tx1"/>
            </a:solidFill>
            <a:prstDash val="solid"/>
            <a:headEnd type="none" w="med" len="med"/>
            <a:tailEnd type="none" w="med" len="med"/>
          </a:ln>
        </p:spPr>
        <p:txBody>
          <a:bodyPr wrap="none" anchor="ctr"/>
          <a:lstStyle/>
          <a:p>
            <a:pPr algn="ctr" defTabSz="1219170"/>
            <a:r>
              <a:rPr lang="en-US" altLang="zh-CN" sz="2793" kern="0">
                <a:solidFill>
                  <a:sysClr val="windowText" lastClr="000000"/>
                </a:solidFill>
                <a:cs typeface="+mn-ea"/>
                <a:sym typeface="+mn-lt"/>
              </a:rPr>
              <a:t>+</a:t>
            </a:r>
          </a:p>
        </p:txBody>
      </p:sp>
      <p:sp>
        <p:nvSpPr>
          <p:cNvPr id="28" name="文本框 27">
            <a:extLst>
              <a:ext uri="{FF2B5EF4-FFF2-40B4-BE49-F238E27FC236}">
                <a16:creationId xmlns:a16="http://schemas.microsoft.com/office/drawing/2014/main" id="{9A69FD53-535D-488B-A0FA-99FF20B61EE1}"/>
              </a:ext>
            </a:extLst>
          </p:cNvPr>
          <p:cNvSpPr txBox="1"/>
          <p:nvPr/>
        </p:nvSpPr>
        <p:spPr>
          <a:xfrm>
            <a:off x="809171" y="381801"/>
            <a:ext cx="4134465"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二：带电粒子的偏转规律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26"/>
                                        </p:tgtEl>
                                        <p:attrNameLst>
                                          <p:attrName>style.visibility</p:attrName>
                                        </p:attrNameLst>
                                      </p:cBhvr>
                                      <p:to>
                                        <p:strVal val="visible"/>
                                      </p:to>
                                    </p:set>
                                    <p:animEffect transition="in" filter="wipe(left)">
                                      <p:cBhvr>
                                        <p:cTn id="12" dur="1000"/>
                                        <p:tgtEl>
                                          <p:spTgt spid="512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239"/>
                                        </p:tgtEl>
                                        <p:attrNameLst>
                                          <p:attrName>style.visibility</p:attrName>
                                        </p:attrNameLst>
                                      </p:cBhvr>
                                      <p:to>
                                        <p:strVal val="visible"/>
                                      </p:to>
                                    </p:set>
                                    <p:animEffect transition="in" filter="wipe(left)">
                                      <p:cBhvr>
                                        <p:cTn id="17" dur="500"/>
                                        <p:tgtEl>
                                          <p:spTgt spid="51239"/>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8544"/>
                                        </p:tgtEl>
                                        <p:attrNameLst>
                                          <p:attrName>style.visibility</p:attrName>
                                        </p:attrNameLst>
                                      </p:cBhvr>
                                      <p:to>
                                        <p:strVal val="visible"/>
                                      </p:to>
                                    </p:set>
                                    <p:animEffect transition="in" filter="blinds(horizontal)">
                                      <p:cBhvr>
                                        <p:cTn id="21" dur="500"/>
                                        <p:tgtEl>
                                          <p:spTgt spid="18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4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7"/>
          <p:cNvSpPr/>
          <p:nvPr/>
        </p:nvSpPr>
        <p:spPr>
          <a:xfrm>
            <a:off x="809171" y="1264471"/>
            <a:ext cx="4104640" cy="461665"/>
          </a:xfrm>
          <a:prstGeom prst="rect">
            <a:avLst/>
          </a:prstGeom>
          <a:noFill/>
          <a:ln w="9525">
            <a:noFill/>
          </a:ln>
        </p:spPr>
        <p:txBody>
          <a:bodyPr>
            <a:spAutoFit/>
          </a:bodyPr>
          <a:lstStyle/>
          <a:p>
            <a:pPr defTabSz="1219170">
              <a:spcBef>
                <a:spcPct val="0"/>
              </a:spcBef>
            </a:pPr>
            <a:r>
              <a:rPr lang="en-US" altLang="zh-CN" sz="2400" b="1" kern="0" dirty="0">
                <a:cs typeface="+mn-ea"/>
                <a:sym typeface="+mn-lt"/>
              </a:rPr>
              <a:t>1.</a:t>
            </a:r>
            <a:r>
              <a:rPr lang="zh-CN" altLang="en-US" sz="2400" b="1" kern="0" dirty="0">
                <a:cs typeface="+mn-ea"/>
                <a:sym typeface="+mn-lt"/>
              </a:rPr>
              <a:t>运动状态分析：</a:t>
            </a:r>
          </a:p>
        </p:txBody>
      </p:sp>
      <p:sp>
        <p:nvSpPr>
          <p:cNvPr id="19484" name="Text Box 28"/>
          <p:cNvSpPr txBox="1"/>
          <p:nvPr/>
        </p:nvSpPr>
        <p:spPr>
          <a:xfrm>
            <a:off x="666750" y="4937922"/>
            <a:ext cx="10858500" cy="1140505"/>
          </a:xfrm>
          <a:prstGeom prst="rect">
            <a:avLst/>
          </a:prstGeom>
          <a:noFill/>
          <a:ln w="9525">
            <a:noFill/>
          </a:ln>
        </p:spPr>
        <p:txBody>
          <a:bodyPr wrap="square">
            <a:spAutoFit/>
          </a:bodyPr>
          <a:lstStyle/>
          <a:p>
            <a:pPr defTabSz="1219170">
              <a:lnSpc>
                <a:spcPct val="150000"/>
              </a:lnSpc>
              <a:spcBef>
                <a:spcPct val="0"/>
              </a:spcBef>
            </a:pPr>
            <a:r>
              <a:rPr lang="zh-CN" altLang="en-US" sz="2400" kern="0" dirty="0">
                <a:cs typeface="+mn-ea"/>
                <a:sym typeface="+mn-lt"/>
              </a:rPr>
              <a:t>带电粒子以速度</a:t>
            </a:r>
            <a:r>
              <a:rPr lang="en-US" altLang="zh-CN" sz="2400" i="1" kern="0" dirty="0">
                <a:cs typeface="+mn-ea"/>
                <a:sym typeface="+mn-lt"/>
              </a:rPr>
              <a:t>v</a:t>
            </a:r>
            <a:r>
              <a:rPr lang="en-US" altLang="zh-CN" sz="2400" kern="0" baseline="-25000" dirty="0">
                <a:cs typeface="+mn-ea"/>
                <a:sym typeface="+mn-lt"/>
              </a:rPr>
              <a:t>0</a:t>
            </a:r>
            <a:r>
              <a:rPr lang="zh-CN" altLang="en-US" sz="2400" kern="0" dirty="0">
                <a:cs typeface="+mn-ea"/>
                <a:sym typeface="+mn-lt"/>
              </a:rPr>
              <a:t>垂直于电场线方向飞入两带电平行板产生的匀强电场时，若只受电场力作用，则带电粒子做匀变速曲线运动。</a:t>
            </a:r>
          </a:p>
        </p:txBody>
      </p:sp>
      <p:pic>
        <p:nvPicPr>
          <p:cNvPr id="19485" name="Picture 9"/>
          <p:cNvPicPr>
            <a:picLocks noChangeAspect="1"/>
          </p:cNvPicPr>
          <p:nvPr/>
        </p:nvPicPr>
        <p:blipFill>
          <a:blip r:embed="rId2"/>
          <a:stretch>
            <a:fillRect/>
          </a:stretch>
        </p:blipFill>
        <p:spPr>
          <a:xfrm>
            <a:off x="3606329" y="1952735"/>
            <a:ext cx="4562295" cy="2517892"/>
          </a:xfrm>
          <a:prstGeom prst="rect">
            <a:avLst/>
          </a:prstGeom>
          <a:noFill/>
          <a:ln w="9525">
            <a:noFill/>
          </a:ln>
        </p:spPr>
      </p:pic>
      <p:sp>
        <p:nvSpPr>
          <p:cNvPr id="5" name="文本框 4">
            <a:extLst>
              <a:ext uri="{FF2B5EF4-FFF2-40B4-BE49-F238E27FC236}">
                <a16:creationId xmlns:a16="http://schemas.microsoft.com/office/drawing/2014/main" id="{338D54FC-109D-4400-B41D-13EBAD0E21E4}"/>
              </a:ext>
            </a:extLst>
          </p:cNvPr>
          <p:cNvSpPr txBox="1"/>
          <p:nvPr/>
        </p:nvSpPr>
        <p:spPr>
          <a:xfrm>
            <a:off x="809171" y="381801"/>
            <a:ext cx="4134465"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二：带电粒子的偏转规律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p:nvPr/>
        </p:nvSpPr>
        <p:spPr>
          <a:xfrm>
            <a:off x="809171" y="1194110"/>
            <a:ext cx="9121423" cy="586507"/>
          </a:xfrm>
          <a:prstGeom prst="rect">
            <a:avLst/>
          </a:prstGeom>
          <a:noFill/>
          <a:ln w="9525">
            <a:noFill/>
          </a:ln>
        </p:spPr>
        <p:txBody>
          <a:bodyPr>
            <a:spAutoFit/>
          </a:bodyPr>
          <a:lstStyle/>
          <a:p>
            <a:pPr defTabSz="1219170">
              <a:lnSpc>
                <a:spcPct val="150000"/>
              </a:lnSpc>
              <a:spcBef>
                <a:spcPct val="0"/>
              </a:spcBef>
            </a:pPr>
            <a:r>
              <a:rPr lang="en-US" altLang="zh-CN" sz="2400" b="1" kern="0" dirty="0">
                <a:cs typeface="+mn-ea"/>
                <a:sym typeface="+mn-lt"/>
              </a:rPr>
              <a:t>2.</a:t>
            </a:r>
            <a:r>
              <a:rPr lang="zh-CN" altLang="en-US" sz="2400" b="1" kern="0" dirty="0">
                <a:cs typeface="+mn-ea"/>
                <a:sym typeface="+mn-lt"/>
              </a:rPr>
              <a:t>偏转问题的分析处理方法：（类似平抛运动分析方法）</a:t>
            </a:r>
          </a:p>
        </p:txBody>
      </p:sp>
      <p:sp>
        <p:nvSpPr>
          <p:cNvPr id="20485" name="Text Box 5"/>
          <p:cNvSpPr txBox="1"/>
          <p:nvPr/>
        </p:nvSpPr>
        <p:spPr>
          <a:xfrm>
            <a:off x="1369760" y="1933061"/>
            <a:ext cx="7822887" cy="586507"/>
          </a:xfrm>
          <a:prstGeom prst="rect">
            <a:avLst/>
          </a:prstGeom>
          <a:noFill/>
          <a:ln w="9525">
            <a:noFill/>
          </a:ln>
        </p:spPr>
        <p:txBody>
          <a:bodyPr>
            <a:spAutoFit/>
          </a:bodyPr>
          <a:lstStyle/>
          <a:p>
            <a:pPr defTabSz="1219170">
              <a:lnSpc>
                <a:spcPct val="150000"/>
              </a:lnSpc>
              <a:spcBef>
                <a:spcPct val="0"/>
              </a:spcBef>
            </a:pPr>
            <a:r>
              <a:rPr lang="zh-CN" altLang="en-US" sz="2400" kern="0" dirty="0">
                <a:cs typeface="+mn-ea"/>
                <a:sym typeface="+mn-lt"/>
              </a:rPr>
              <a:t>（</a:t>
            </a:r>
            <a:r>
              <a:rPr lang="en-US" altLang="zh-CN" sz="2400" kern="0" dirty="0">
                <a:cs typeface="+mn-ea"/>
                <a:sym typeface="+mn-lt"/>
              </a:rPr>
              <a:t>1</a:t>
            </a:r>
            <a:r>
              <a:rPr lang="zh-CN" altLang="en-US" sz="2400" kern="0" dirty="0">
                <a:cs typeface="+mn-ea"/>
                <a:sym typeface="+mn-lt"/>
              </a:rPr>
              <a:t>）沿初速度方向是速度为</a:t>
            </a:r>
            <a:r>
              <a:rPr lang="en-US" altLang="zh-CN" sz="2400" i="1" kern="0" dirty="0">
                <a:cs typeface="+mn-ea"/>
                <a:sym typeface="+mn-lt"/>
              </a:rPr>
              <a:t>v</a:t>
            </a:r>
            <a:r>
              <a:rPr lang="en-US" altLang="zh-CN" sz="2400" kern="0" baseline="-25000" dirty="0">
                <a:cs typeface="+mn-ea"/>
                <a:sym typeface="+mn-lt"/>
              </a:rPr>
              <a:t>0</a:t>
            </a:r>
            <a:r>
              <a:rPr lang="zh-CN" altLang="en-US" sz="2400" kern="0" dirty="0">
                <a:cs typeface="+mn-ea"/>
                <a:sym typeface="+mn-lt"/>
              </a:rPr>
              <a:t>的匀速直线运动；</a:t>
            </a:r>
          </a:p>
        </p:txBody>
      </p:sp>
      <p:sp>
        <p:nvSpPr>
          <p:cNvPr id="20486" name="Text Box 6"/>
          <p:cNvSpPr txBox="1"/>
          <p:nvPr/>
        </p:nvSpPr>
        <p:spPr>
          <a:xfrm>
            <a:off x="1369759" y="2519568"/>
            <a:ext cx="8560835" cy="586507"/>
          </a:xfrm>
          <a:prstGeom prst="rect">
            <a:avLst/>
          </a:prstGeom>
          <a:noFill/>
          <a:ln w="9525">
            <a:noFill/>
          </a:ln>
        </p:spPr>
        <p:txBody>
          <a:bodyPr>
            <a:spAutoFit/>
          </a:bodyPr>
          <a:lstStyle/>
          <a:p>
            <a:pPr defTabSz="1219170">
              <a:lnSpc>
                <a:spcPct val="150000"/>
              </a:lnSpc>
              <a:spcBef>
                <a:spcPct val="0"/>
              </a:spcBef>
            </a:pPr>
            <a:r>
              <a:rPr lang="zh-CN" altLang="en-US" sz="2400" kern="0" dirty="0">
                <a:cs typeface="+mn-ea"/>
                <a:sym typeface="+mn-lt"/>
              </a:rPr>
              <a:t>（</a:t>
            </a:r>
            <a:r>
              <a:rPr lang="en-US" altLang="zh-CN" sz="2400" kern="0" dirty="0">
                <a:cs typeface="+mn-ea"/>
                <a:sym typeface="+mn-lt"/>
              </a:rPr>
              <a:t>2</a:t>
            </a:r>
            <a:r>
              <a:rPr lang="zh-CN" altLang="en-US" sz="2400" kern="0" dirty="0">
                <a:cs typeface="+mn-ea"/>
                <a:sym typeface="+mn-lt"/>
              </a:rPr>
              <a:t>）沿电场力方向是初速度为零的匀加速直线运动。</a:t>
            </a:r>
          </a:p>
        </p:txBody>
      </p:sp>
      <p:pic>
        <p:nvPicPr>
          <p:cNvPr id="17412" name="Picture 9"/>
          <p:cNvPicPr>
            <a:picLocks noChangeAspect="1"/>
          </p:cNvPicPr>
          <p:nvPr/>
        </p:nvPicPr>
        <p:blipFill>
          <a:blip r:embed="rId2"/>
          <a:stretch>
            <a:fillRect/>
          </a:stretch>
        </p:blipFill>
        <p:spPr>
          <a:xfrm>
            <a:off x="3338178" y="3429000"/>
            <a:ext cx="4562295" cy="2517892"/>
          </a:xfrm>
          <a:prstGeom prst="rect">
            <a:avLst/>
          </a:prstGeom>
          <a:noFill/>
          <a:ln w="9525">
            <a:noFill/>
          </a:ln>
        </p:spPr>
      </p:pic>
      <p:sp>
        <p:nvSpPr>
          <p:cNvPr id="6" name="文本框 5">
            <a:extLst>
              <a:ext uri="{FF2B5EF4-FFF2-40B4-BE49-F238E27FC236}">
                <a16:creationId xmlns:a16="http://schemas.microsoft.com/office/drawing/2014/main" id="{0B17C81A-6960-4BF3-BC17-6F74851D764A}"/>
              </a:ext>
            </a:extLst>
          </p:cNvPr>
          <p:cNvSpPr txBox="1"/>
          <p:nvPr/>
        </p:nvSpPr>
        <p:spPr>
          <a:xfrm>
            <a:off x="809171" y="381801"/>
            <a:ext cx="4134465"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二：带电粒子的偏转规律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7" name="Object 3"/>
          <p:cNvGraphicFramePr/>
          <p:nvPr>
            <p:extLst>
              <p:ext uri="{D42A27DB-BD31-4B8C-83A1-F6EECF244321}">
                <p14:modId xmlns:p14="http://schemas.microsoft.com/office/powerpoint/2010/main" val="277706029"/>
              </p:ext>
            </p:extLst>
          </p:nvPr>
        </p:nvGraphicFramePr>
        <p:xfrm>
          <a:off x="6306868" y="1305790"/>
          <a:ext cx="1113256" cy="1045163"/>
        </p:xfrm>
        <a:graphic>
          <a:graphicData uri="http://schemas.openxmlformats.org/presentationml/2006/ole">
            <mc:AlternateContent xmlns:mc="http://schemas.openxmlformats.org/markup-compatibility/2006">
              <mc:Choice xmlns:v="urn:schemas-microsoft-com:vml" Requires="v">
                <p:oleObj r:id="rId2" imgW="419100" imgH="393700" progId="Equation.DSMT4">
                  <p:embed/>
                </p:oleObj>
              </mc:Choice>
              <mc:Fallback>
                <p:oleObj r:id="rId2" imgW="419100" imgH="393700" progId="Equation.DSMT4">
                  <p:embed/>
                  <p:pic>
                    <p:nvPicPr>
                      <p:cNvPr id="52227" name="Object 3"/>
                      <p:cNvPicPr/>
                      <p:nvPr/>
                    </p:nvPicPr>
                    <p:blipFill>
                      <a:blip r:embed="rId3"/>
                      <a:stretch>
                        <a:fillRect/>
                      </a:stretch>
                    </p:blipFill>
                    <p:spPr>
                      <a:xfrm>
                        <a:off x="6306868" y="1305790"/>
                        <a:ext cx="1113256" cy="1045163"/>
                      </a:xfrm>
                      <a:prstGeom prst="rect">
                        <a:avLst/>
                      </a:prstGeom>
                      <a:noFill/>
                      <a:ln w="38100">
                        <a:noFill/>
                        <a:miter/>
                      </a:ln>
                    </p:spPr>
                  </p:pic>
                </p:oleObj>
              </mc:Fallback>
            </mc:AlternateContent>
          </a:graphicData>
        </a:graphic>
      </p:graphicFrame>
      <p:graphicFrame>
        <p:nvGraphicFramePr>
          <p:cNvPr id="52228" name="Object 4"/>
          <p:cNvGraphicFramePr/>
          <p:nvPr>
            <p:extLst>
              <p:ext uri="{D42A27DB-BD31-4B8C-83A1-F6EECF244321}">
                <p14:modId xmlns:p14="http://schemas.microsoft.com/office/powerpoint/2010/main" val="3739705874"/>
              </p:ext>
            </p:extLst>
          </p:nvPr>
        </p:nvGraphicFramePr>
        <p:xfrm>
          <a:off x="7456547" y="1305790"/>
          <a:ext cx="977068" cy="1045163"/>
        </p:xfrm>
        <a:graphic>
          <a:graphicData uri="http://schemas.openxmlformats.org/presentationml/2006/ole">
            <mc:AlternateContent xmlns:mc="http://schemas.openxmlformats.org/markup-compatibility/2006">
              <mc:Choice xmlns:v="urn:schemas-microsoft-com:vml" Requires="v">
                <p:oleObj r:id="rId4" imgW="368300" imgH="393700" progId="Equation.DSMT4">
                  <p:embed/>
                </p:oleObj>
              </mc:Choice>
              <mc:Fallback>
                <p:oleObj r:id="rId4" imgW="368300" imgH="393700" progId="Equation.DSMT4">
                  <p:embed/>
                  <p:pic>
                    <p:nvPicPr>
                      <p:cNvPr id="52228" name="Object 4"/>
                      <p:cNvPicPr/>
                      <p:nvPr/>
                    </p:nvPicPr>
                    <p:blipFill>
                      <a:blip r:embed="rId5"/>
                      <a:stretch>
                        <a:fillRect/>
                      </a:stretch>
                    </p:blipFill>
                    <p:spPr>
                      <a:xfrm>
                        <a:off x="7456547" y="1305790"/>
                        <a:ext cx="977068" cy="1045163"/>
                      </a:xfrm>
                      <a:prstGeom prst="rect">
                        <a:avLst/>
                      </a:prstGeom>
                      <a:noFill/>
                      <a:ln w="38100">
                        <a:noFill/>
                        <a:miter/>
                      </a:ln>
                    </p:spPr>
                  </p:pic>
                </p:oleObj>
              </mc:Fallback>
            </mc:AlternateContent>
          </a:graphicData>
        </a:graphic>
      </p:graphicFrame>
      <p:graphicFrame>
        <p:nvGraphicFramePr>
          <p:cNvPr id="52229" name="Object 5"/>
          <p:cNvGraphicFramePr/>
          <p:nvPr>
            <p:extLst>
              <p:ext uri="{D42A27DB-BD31-4B8C-83A1-F6EECF244321}">
                <p14:modId xmlns:p14="http://schemas.microsoft.com/office/powerpoint/2010/main" val="4230910793"/>
              </p:ext>
            </p:extLst>
          </p:nvPr>
        </p:nvGraphicFramePr>
        <p:xfrm>
          <a:off x="8462120" y="1305790"/>
          <a:ext cx="1045163" cy="1045163"/>
        </p:xfrm>
        <a:graphic>
          <a:graphicData uri="http://schemas.openxmlformats.org/presentationml/2006/ole">
            <mc:AlternateContent xmlns:mc="http://schemas.openxmlformats.org/markup-compatibility/2006">
              <mc:Choice xmlns:v="urn:schemas-microsoft-com:vml" Requires="v">
                <p:oleObj r:id="rId6" imgW="393700" imgH="393700" progId="Equation.DSMT4">
                  <p:embed/>
                </p:oleObj>
              </mc:Choice>
              <mc:Fallback>
                <p:oleObj r:id="rId6" imgW="393700" imgH="393700" progId="Equation.DSMT4">
                  <p:embed/>
                  <p:pic>
                    <p:nvPicPr>
                      <p:cNvPr id="52229" name="Object 5"/>
                      <p:cNvPicPr/>
                      <p:nvPr/>
                    </p:nvPicPr>
                    <p:blipFill>
                      <a:blip r:embed="rId7"/>
                      <a:stretch>
                        <a:fillRect/>
                      </a:stretch>
                    </p:blipFill>
                    <p:spPr>
                      <a:xfrm>
                        <a:off x="8462120" y="1305790"/>
                        <a:ext cx="1045163" cy="1045163"/>
                      </a:xfrm>
                      <a:prstGeom prst="rect">
                        <a:avLst/>
                      </a:prstGeom>
                      <a:noFill/>
                      <a:ln w="38100">
                        <a:noFill/>
                        <a:miter/>
                      </a:ln>
                    </p:spPr>
                  </p:pic>
                </p:oleObj>
              </mc:Fallback>
            </mc:AlternateContent>
          </a:graphicData>
        </a:graphic>
      </p:graphicFrame>
      <p:graphicFrame>
        <p:nvGraphicFramePr>
          <p:cNvPr id="52230" name="Object 6"/>
          <p:cNvGraphicFramePr/>
          <p:nvPr>
            <p:extLst>
              <p:ext uri="{D42A27DB-BD31-4B8C-83A1-F6EECF244321}">
                <p14:modId xmlns:p14="http://schemas.microsoft.com/office/powerpoint/2010/main" val="2435126011"/>
              </p:ext>
            </p:extLst>
          </p:nvPr>
        </p:nvGraphicFramePr>
        <p:xfrm>
          <a:off x="6343289" y="2529898"/>
          <a:ext cx="1045163" cy="1146512"/>
        </p:xfrm>
        <a:graphic>
          <a:graphicData uri="http://schemas.openxmlformats.org/presentationml/2006/ole">
            <mc:AlternateContent xmlns:mc="http://schemas.openxmlformats.org/markup-compatibility/2006">
              <mc:Choice xmlns:v="urn:schemas-microsoft-com:vml" Requires="v">
                <p:oleObj r:id="rId8" imgW="393700" imgH="431800" progId="Equation.DSMT4">
                  <p:embed/>
                </p:oleObj>
              </mc:Choice>
              <mc:Fallback>
                <p:oleObj r:id="rId8" imgW="393700" imgH="431800" progId="Equation.DSMT4">
                  <p:embed/>
                  <p:pic>
                    <p:nvPicPr>
                      <p:cNvPr id="52230" name="Object 6"/>
                      <p:cNvPicPr/>
                      <p:nvPr/>
                    </p:nvPicPr>
                    <p:blipFill>
                      <a:blip r:embed="rId9"/>
                      <a:stretch>
                        <a:fillRect/>
                      </a:stretch>
                    </p:blipFill>
                    <p:spPr>
                      <a:xfrm>
                        <a:off x="6343289" y="2529898"/>
                        <a:ext cx="1045163" cy="1146512"/>
                      </a:xfrm>
                      <a:prstGeom prst="rect">
                        <a:avLst/>
                      </a:prstGeom>
                      <a:noFill/>
                      <a:ln w="38100">
                        <a:noFill/>
                        <a:miter/>
                      </a:ln>
                    </p:spPr>
                  </p:pic>
                </p:oleObj>
              </mc:Fallback>
            </mc:AlternateContent>
          </a:graphicData>
        </a:graphic>
      </p:graphicFrame>
      <p:graphicFrame>
        <p:nvGraphicFramePr>
          <p:cNvPr id="52231" name="Object 7"/>
          <p:cNvGraphicFramePr/>
          <p:nvPr>
            <p:extLst>
              <p:ext uri="{D42A27DB-BD31-4B8C-83A1-F6EECF244321}">
                <p14:modId xmlns:p14="http://schemas.microsoft.com/office/powerpoint/2010/main" val="2914806336"/>
              </p:ext>
            </p:extLst>
          </p:nvPr>
        </p:nvGraphicFramePr>
        <p:xfrm>
          <a:off x="2278241" y="4563215"/>
          <a:ext cx="1551908" cy="1045163"/>
        </p:xfrm>
        <a:graphic>
          <a:graphicData uri="http://schemas.openxmlformats.org/presentationml/2006/ole">
            <mc:AlternateContent xmlns:mc="http://schemas.openxmlformats.org/markup-compatibility/2006">
              <mc:Choice xmlns:v="urn:schemas-microsoft-com:vml" Requires="v">
                <p:oleObj r:id="rId10" imgW="584200" imgH="393700" progId="Equation.DSMT4">
                  <p:embed/>
                </p:oleObj>
              </mc:Choice>
              <mc:Fallback>
                <p:oleObj r:id="rId10" imgW="584200" imgH="393700" progId="Equation.DSMT4">
                  <p:embed/>
                  <p:pic>
                    <p:nvPicPr>
                      <p:cNvPr id="52231" name="Object 7"/>
                      <p:cNvPicPr/>
                      <p:nvPr/>
                    </p:nvPicPr>
                    <p:blipFill>
                      <a:blip r:embed="rId11"/>
                      <a:stretch>
                        <a:fillRect/>
                      </a:stretch>
                    </p:blipFill>
                    <p:spPr>
                      <a:xfrm>
                        <a:off x="2278241" y="4563215"/>
                        <a:ext cx="1551908" cy="1045163"/>
                      </a:xfrm>
                      <a:prstGeom prst="rect">
                        <a:avLst/>
                      </a:prstGeom>
                      <a:noFill/>
                      <a:ln w="38100">
                        <a:noFill/>
                        <a:miter/>
                      </a:ln>
                    </p:spPr>
                  </p:pic>
                </p:oleObj>
              </mc:Fallback>
            </mc:AlternateContent>
          </a:graphicData>
        </a:graphic>
      </p:graphicFrame>
      <p:graphicFrame>
        <p:nvGraphicFramePr>
          <p:cNvPr id="52232" name="Object 8"/>
          <p:cNvGraphicFramePr/>
          <p:nvPr>
            <p:extLst>
              <p:ext uri="{D42A27DB-BD31-4B8C-83A1-F6EECF244321}">
                <p14:modId xmlns:p14="http://schemas.microsoft.com/office/powerpoint/2010/main" val="436563246"/>
              </p:ext>
            </p:extLst>
          </p:nvPr>
        </p:nvGraphicFramePr>
        <p:xfrm>
          <a:off x="3689210" y="4498289"/>
          <a:ext cx="1586748" cy="1214607"/>
        </p:xfrm>
        <a:graphic>
          <a:graphicData uri="http://schemas.openxmlformats.org/presentationml/2006/ole">
            <mc:AlternateContent xmlns:mc="http://schemas.openxmlformats.org/markup-compatibility/2006">
              <mc:Choice xmlns:v="urn:schemas-microsoft-com:vml" Requires="v">
                <p:oleObj r:id="rId12" imgW="596900" imgH="457200" progId="Equation.DSMT4">
                  <p:embed/>
                </p:oleObj>
              </mc:Choice>
              <mc:Fallback>
                <p:oleObj r:id="rId12" imgW="596900" imgH="457200" progId="Equation.DSMT4">
                  <p:embed/>
                  <p:pic>
                    <p:nvPicPr>
                      <p:cNvPr id="52232" name="Object 8"/>
                      <p:cNvPicPr/>
                      <p:nvPr/>
                    </p:nvPicPr>
                    <p:blipFill>
                      <a:blip r:embed="rId13"/>
                      <a:stretch>
                        <a:fillRect/>
                      </a:stretch>
                    </p:blipFill>
                    <p:spPr>
                      <a:xfrm>
                        <a:off x="3689210" y="4498289"/>
                        <a:ext cx="1586748" cy="1214607"/>
                      </a:xfrm>
                      <a:prstGeom prst="rect">
                        <a:avLst/>
                      </a:prstGeom>
                      <a:noFill/>
                      <a:ln w="38100">
                        <a:noFill/>
                        <a:miter/>
                      </a:ln>
                    </p:spPr>
                  </p:pic>
                </p:oleObj>
              </mc:Fallback>
            </mc:AlternateContent>
          </a:graphicData>
        </a:graphic>
      </p:graphicFrame>
      <p:pic>
        <p:nvPicPr>
          <p:cNvPr id="18439" name="Picture 9"/>
          <p:cNvPicPr>
            <a:picLocks noChangeAspect="1"/>
          </p:cNvPicPr>
          <p:nvPr/>
        </p:nvPicPr>
        <p:blipFill>
          <a:blip r:embed="rId14"/>
          <a:stretch>
            <a:fillRect/>
          </a:stretch>
        </p:blipFill>
        <p:spPr>
          <a:xfrm>
            <a:off x="2244984" y="1416641"/>
            <a:ext cx="3954200" cy="2182173"/>
          </a:xfrm>
          <a:prstGeom prst="rect">
            <a:avLst/>
          </a:prstGeom>
          <a:noFill/>
          <a:ln w="9525">
            <a:noFill/>
          </a:ln>
        </p:spPr>
      </p:pic>
      <p:sp>
        <p:nvSpPr>
          <p:cNvPr id="52234" name="AutoShape 10"/>
          <p:cNvSpPr/>
          <p:nvPr/>
        </p:nvSpPr>
        <p:spPr>
          <a:xfrm>
            <a:off x="2751730" y="3571894"/>
            <a:ext cx="2441881" cy="562171"/>
          </a:xfrm>
          <a:prstGeom prst="wedgeRoundRectCallout">
            <a:avLst>
              <a:gd name="adj1" fmla="val -30806"/>
              <a:gd name="adj2" fmla="val -257042"/>
              <a:gd name="adj3" fmla="val 16667"/>
            </a:avLst>
          </a:prstGeom>
          <a:noFill/>
          <a:ln w="9525" cap="flat" cmpd="sng">
            <a:solidFill>
              <a:schemeClr val="tx1"/>
            </a:solidFill>
            <a:prstDash val="solid"/>
            <a:miter/>
            <a:headEnd type="none" w="med" len="med"/>
            <a:tailEnd type="none" w="med" len="med"/>
          </a:ln>
        </p:spPr>
        <p:txBody>
          <a:bodyPr/>
          <a:lstStyle/>
          <a:p>
            <a:pPr algn="ctr" defTabSz="1219170">
              <a:spcBef>
                <a:spcPct val="0"/>
              </a:spcBef>
            </a:pPr>
            <a:r>
              <a:rPr lang="zh-CN" altLang="en-US" sz="2593" kern="0" dirty="0">
                <a:cs typeface="+mn-ea"/>
                <a:sym typeface="+mn-lt"/>
              </a:rPr>
              <a:t>类平抛运动</a:t>
            </a:r>
          </a:p>
        </p:txBody>
      </p:sp>
      <p:sp>
        <p:nvSpPr>
          <p:cNvPr id="52235" name="AutoShape 11"/>
          <p:cNvSpPr/>
          <p:nvPr/>
        </p:nvSpPr>
        <p:spPr>
          <a:xfrm>
            <a:off x="5448567" y="4252939"/>
            <a:ext cx="518818" cy="1762315"/>
          </a:xfrm>
          <a:prstGeom prst="leftBrace">
            <a:avLst>
              <a:gd name="adj1" fmla="val 65772"/>
              <a:gd name="adj2" fmla="val 50000"/>
            </a:avLst>
          </a:prstGeom>
          <a:noFill/>
          <a:ln w="25400" cap="flat" cmpd="sng">
            <a:solidFill>
              <a:srgbClr val="0000CC"/>
            </a:solidFill>
            <a:prstDash val="solid"/>
            <a:headEnd type="none" w="med" len="med"/>
            <a:tailEnd type="none" w="med" len="med"/>
          </a:ln>
        </p:spPr>
        <p:txBody>
          <a:bodyPr wrap="none" anchor="ctr">
            <a:spAutoFit/>
          </a:bodyPr>
          <a:lstStyle/>
          <a:p>
            <a:pPr defTabSz="1219170">
              <a:spcBef>
                <a:spcPct val="0"/>
              </a:spcBef>
            </a:pPr>
            <a:endParaRPr lang="zh-CN" altLang="zh-CN" sz="9573" kern="0" dirty="0">
              <a:cs typeface="+mn-ea"/>
              <a:sym typeface="+mn-lt"/>
            </a:endParaRPr>
          </a:p>
        </p:txBody>
      </p:sp>
      <p:sp>
        <p:nvSpPr>
          <p:cNvPr id="52236" name="Text Box 12"/>
          <p:cNvSpPr txBox="1"/>
          <p:nvPr/>
        </p:nvSpPr>
        <p:spPr>
          <a:xfrm>
            <a:off x="6035089" y="4133877"/>
            <a:ext cx="4491033" cy="522131"/>
          </a:xfrm>
          <a:prstGeom prst="rect">
            <a:avLst/>
          </a:prstGeom>
          <a:noFill/>
          <a:ln w="9525">
            <a:noFill/>
          </a:ln>
        </p:spPr>
        <p:txBody>
          <a:bodyPr>
            <a:spAutoFit/>
          </a:bodyPr>
          <a:lstStyle/>
          <a:p>
            <a:pPr defTabSz="1219170"/>
            <a:r>
              <a:rPr lang="zh-CN" altLang="en-US" sz="2793" kern="0" dirty="0">
                <a:cs typeface="+mn-ea"/>
                <a:sym typeface="+mn-lt"/>
              </a:rPr>
              <a:t>与粒子比荷     成正比</a:t>
            </a:r>
          </a:p>
        </p:txBody>
      </p:sp>
      <p:sp>
        <p:nvSpPr>
          <p:cNvPr id="52237" name="Text Box 13"/>
          <p:cNvSpPr txBox="1"/>
          <p:nvPr/>
        </p:nvSpPr>
        <p:spPr>
          <a:xfrm>
            <a:off x="5930713" y="4857449"/>
            <a:ext cx="4936020" cy="522131"/>
          </a:xfrm>
          <a:prstGeom prst="rect">
            <a:avLst/>
          </a:prstGeom>
          <a:noFill/>
          <a:ln w="9525">
            <a:noFill/>
          </a:ln>
        </p:spPr>
        <p:txBody>
          <a:bodyPr>
            <a:spAutoFit/>
          </a:bodyPr>
          <a:lstStyle/>
          <a:p>
            <a:pPr defTabSz="1219170"/>
            <a:r>
              <a:rPr lang="zh-CN" altLang="en-US" sz="2793" kern="0" dirty="0">
                <a:cs typeface="+mn-ea"/>
                <a:sym typeface="+mn-lt"/>
              </a:rPr>
              <a:t>与粒子初速度</a:t>
            </a:r>
            <a:r>
              <a:rPr lang="en-US" altLang="zh-CN" sz="2793" kern="0">
                <a:cs typeface="+mn-ea"/>
                <a:sym typeface="+mn-lt"/>
              </a:rPr>
              <a:t>v</a:t>
            </a:r>
            <a:r>
              <a:rPr lang="en-US" altLang="zh-CN" sz="2793" kern="0" baseline="-25000">
                <a:cs typeface="+mn-ea"/>
                <a:sym typeface="+mn-lt"/>
              </a:rPr>
              <a:t>0</a:t>
            </a:r>
            <a:r>
              <a:rPr lang="zh-CN" altLang="en-US" sz="2793" kern="0" dirty="0">
                <a:cs typeface="+mn-ea"/>
                <a:sym typeface="+mn-lt"/>
              </a:rPr>
              <a:t>的平方成反比</a:t>
            </a:r>
          </a:p>
        </p:txBody>
      </p:sp>
      <p:sp>
        <p:nvSpPr>
          <p:cNvPr id="52238" name="Text Box 14"/>
          <p:cNvSpPr txBox="1"/>
          <p:nvPr/>
        </p:nvSpPr>
        <p:spPr>
          <a:xfrm>
            <a:off x="5996738" y="5713569"/>
            <a:ext cx="4491033" cy="522131"/>
          </a:xfrm>
          <a:prstGeom prst="rect">
            <a:avLst/>
          </a:prstGeom>
          <a:noFill/>
          <a:ln w="9525">
            <a:noFill/>
          </a:ln>
        </p:spPr>
        <p:txBody>
          <a:bodyPr>
            <a:spAutoFit/>
          </a:bodyPr>
          <a:lstStyle/>
          <a:p>
            <a:pPr defTabSz="1219170"/>
            <a:r>
              <a:rPr lang="zh-CN" altLang="en-US" sz="2793" kern="0" dirty="0">
                <a:cs typeface="+mn-ea"/>
                <a:sym typeface="+mn-lt"/>
              </a:rPr>
              <a:t>与电场的属性</a:t>
            </a:r>
            <a:r>
              <a:rPr lang="en-US" altLang="zh-CN" sz="2793" kern="0">
                <a:cs typeface="+mn-ea"/>
                <a:sym typeface="+mn-lt"/>
              </a:rPr>
              <a:t>U</a:t>
            </a:r>
            <a:r>
              <a:rPr lang="zh-CN" altLang="en-US" sz="2793" kern="0" dirty="0">
                <a:cs typeface="+mn-ea"/>
                <a:sym typeface="+mn-lt"/>
              </a:rPr>
              <a:t>、</a:t>
            </a:r>
            <a:r>
              <a:rPr lang="en-US" altLang="zh-CN" sz="2793" i="1" kern="0">
                <a:cs typeface="+mn-ea"/>
                <a:sym typeface="+mn-lt"/>
              </a:rPr>
              <a:t>l</a:t>
            </a:r>
            <a:r>
              <a:rPr lang="zh-CN" altLang="en-US" sz="2793" kern="0" dirty="0">
                <a:cs typeface="+mn-ea"/>
                <a:sym typeface="+mn-lt"/>
              </a:rPr>
              <a:t>、</a:t>
            </a:r>
            <a:r>
              <a:rPr lang="en-US" altLang="zh-CN" sz="2793" kern="0">
                <a:cs typeface="+mn-ea"/>
                <a:sym typeface="+mn-lt"/>
              </a:rPr>
              <a:t>d</a:t>
            </a:r>
            <a:r>
              <a:rPr lang="zh-CN" altLang="en-US" sz="2793" kern="0" dirty="0">
                <a:cs typeface="+mn-ea"/>
                <a:sym typeface="+mn-lt"/>
              </a:rPr>
              <a:t>有关</a:t>
            </a:r>
          </a:p>
        </p:txBody>
      </p:sp>
      <p:graphicFrame>
        <p:nvGraphicFramePr>
          <p:cNvPr id="21520" name="Object 16"/>
          <p:cNvGraphicFramePr/>
          <p:nvPr>
            <p:extLst>
              <p:ext uri="{D42A27DB-BD31-4B8C-83A1-F6EECF244321}">
                <p14:modId xmlns:p14="http://schemas.microsoft.com/office/powerpoint/2010/main" val="1850776697"/>
              </p:ext>
            </p:extLst>
          </p:nvPr>
        </p:nvGraphicFramePr>
        <p:xfrm>
          <a:off x="7998992" y="4047913"/>
          <a:ext cx="278711" cy="608095"/>
        </p:xfrm>
        <a:graphic>
          <a:graphicData uri="http://schemas.openxmlformats.org/presentationml/2006/ole">
            <mc:AlternateContent xmlns:mc="http://schemas.openxmlformats.org/markup-compatibility/2006">
              <mc:Choice xmlns:v="urn:schemas-microsoft-com:vml" Requires="v">
                <p:oleObj r:id="rId15" imgW="279400" imgH="609600" progId="Equation.DSMT4">
                  <p:embed/>
                </p:oleObj>
              </mc:Choice>
              <mc:Fallback>
                <p:oleObj r:id="rId15" imgW="279400" imgH="609600" progId="Equation.DSMT4">
                  <p:embed/>
                  <p:pic>
                    <p:nvPicPr>
                      <p:cNvPr id="21520" name="Object 16"/>
                      <p:cNvPicPr/>
                      <p:nvPr/>
                    </p:nvPicPr>
                    <p:blipFill>
                      <a:blip r:embed="rId16"/>
                      <a:stretch>
                        <a:fillRect/>
                      </a:stretch>
                    </p:blipFill>
                    <p:spPr>
                      <a:xfrm>
                        <a:off x="7998992" y="4047913"/>
                        <a:ext cx="278711" cy="608095"/>
                      </a:xfrm>
                      <a:prstGeom prst="rect">
                        <a:avLst/>
                      </a:prstGeom>
                      <a:noFill/>
                      <a:ln w="38100">
                        <a:noFill/>
                        <a:miter/>
                      </a:ln>
                    </p:spPr>
                  </p:pic>
                </p:oleObj>
              </mc:Fallback>
            </mc:AlternateContent>
          </a:graphicData>
        </a:graphic>
      </p:graphicFrame>
      <p:sp>
        <p:nvSpPr>
          <p:cNvPr id="15" name="文本框 14">
            <a:extLst>
              <a:ext uri="{FF2B5EF4-FFF2-40B4-BE49-F238E27FC236}">
                <a16:creationId xmlns:a16="http://schemas.microsoft.com/office/drawing/2014/main" id="{5C9DCDEC-070C-4B03-A3DD-BDEA397DC4A7}"/>
              </a:ext>
            </a:extLst>
          </p:cNvPr>
          <p:cNvSpPr txBox="1"/>
          <p:nvPr/>
        </p:nvSpPr>
        <p:spPr>
          <a:xfrm>
            <a:off x="809171" y="381801"/>
            <a:ext cx="4134465"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二：带电粒子的偏转规律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2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2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5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223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2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bldLvl="0" animBg="1"/>
      <p:bldP spid="52235" grpId="0" bldLvl="0" animBg="1"/>
      <p:bldP spid="522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5"/>
          <p:cNvPicPr>
            <a:picLocks noChangeAspect="1"/>
          </p:cNvPicPr>
          <p:nvPr/>
        </p:nvPicPr>
        <p:blipFill>
          <a:blip r:embed="rId2"/>
          <a:stretch>
            <a:fillRect/>
          </a:stretch>
        </p:blipFill>
        <p:spPr>
          <a:xfrm>
            <a:off x="2141800" y="1323885"/>
            <a:ext cx="3954200" cy="2182173"/>
          </a:xfrm>
          <a:prstGeom prst="rect">
            <a:avLst/>
          </a:prstGeom>
          <a:noFill/>
          <a:ln w="9525">
            <a:noFill/>
          </a:ln>
        </p:spPr>
      </p:pic>
      <p:graphicFrame>
        <p:nvGraphicFramePr>
          <p:cNvPr id="19458" name="Object 3"/>
          <p:cNvGraphicFramePr/>
          <p:nvPr>
            <p:extLst>
              <p:ext uri="{D42A27DB-BD31-4B8C-83A1-F6EECF244321}">
                <p14:modId xmlns:p14="http://schemas.microsoft.com/office/powerpoint/2010/main" val="3981959154"/>
              </p:ext>
            </p:extLst>
          </p:nvPr>
        </p:nvGraphicFramePr>
        <p:xfrm>
          <a:off x="6203685" y="1323884"/>
          <a:ext cx="1157596" cy="1086336"/>
        </p:xfrm>
        <a:graphic>
          <a:graphicData uri="http://schemas.openxmlformats.org/presentationml/2006/ole">
            <mc:AlternateContent xmlns:mc="http://schemas.openxmlformats.org/markup-compatibility/2006">
              <mc:Choice xmlns:v="urn:schemas-microsoft-com:vml" Requires="v">
                <p:oleObj r:id="rId3" imgW="419100" imgH="393700" progId="Equation.DSMT4">
                  <p:embed/>
                </p:oleObj>
              </mc:Choice>
              <mc:Fallback>
                <p:oleObj r:id="rId3" imgW="419100" imgH="393700" progId="Equation.DSMT4">
                  <p:embed/>
                  <p:pic>
                    <p:nvPicPr>
                      <p:cNvPr id="19458" name="Object 3"/>
                      <p:cNvPicPr/>
                      <p:nvPr/>
                    </p:nvPicPr>
                    <p:blipFill>
                      <a:blip r:embed="rId4"/>
                      <a:stretch>
                        <a:fillRect/>
                      </a:stretch>
                    </p:blipFill>
                    <p:spPr>
                      <a:xfrm>
                        <a:off x="6203685" y="1323884"/>
                        <a:ext cx="1157596" cy="1086336"/>
                      </a:xfrm>
                      <a:prstGeom prst="rect">
                        <a:avLst/>
                      </a:prstGeom>
                      <a:noFill/>
                      <a:ln w="38100">
                        <a:noFill/>
                        <a:miter/>
                      </a:ln>
                    </p:spPr>
                  </p:pic>
                </p:oleObj>
              </mc:Fallback>
            </mc:AlternateContent>
          </a:graphicData>
        </a:graphic>
      </p:graphicFrame>
      <p:graphicFrame>
        <p:nvGraphicFramePr>
          <p:cNvPr id="19459" name="Object 4"/>
          <p:cNvGraphicFramePr/>
          <p:nvPr>
            <p:extLst>
              <p:ext uri="{D42A27DB-BD31-4B8C-83A1-F6EECF244321}">
                <p14:modId xmlns:p14="http://schemas.microsoft.com/office/powerpoint/2010/main" val="1747648393"/>
              </p:ext>
            </p:extLst>
          </p:nvPr>
        </p:nvGraphicFramePr>
        <p:xfrm>
          <a:off x="7353363" y="1323884"/>
          <a:ext cx="1015075" cy="1086336"/>
        </p:xfrm>
        <a:graphic>
          <a:graphicData uri="http://schemas.openxmlformats.org/presentationml/2006/ole">
            <mc:AlternateContent xmlns:mc="http://schemas.openxmlformats.org/markup-compatibility/2006">
              <mc:Choice xmlns:v="urn:schemas-microsoft-com:vml" Requires="v">
                <p:oleObj r:id="rId5" imgW="368300" imgH="393700" progId="Equation.DSMT4">
                  <p:embed/>
                </p:oleObj>
              </mc:Choice>
              <mc:Fallback>
                <p:oleObj r:id="rId5" imgW="368300" imgH="393700" progId="Equation.DSMT4">
                  <p:embed/>
                  <p:pic>
                    <p:nvPicPr>
                      <p:cNvPr id="19459" name="Object 4"/>
                      <p:cNvPicPr/>
                      <p:nvPr/>
                    </p:nvPicPr>
                    <p:blipFill>
                      <a:blip r:embed="rId6"/>
                      <a:stretch>
                        <a:fillRect/>
                      </a:stretch>
                    </p:blipFill>
                    <p:spPr>
                      <a:xfrm>
                        <a:off x="7353363" y="1323884"/>
                        <a:ext cx="1015075" cy="1086336"/>
                      </a:xfrm>
                      <a:prstGeom prst="rect">
                        <a:avLst/>
                      </a:prstGeom>
                      <a:noFill/>
                      <a:ln w="38100">
                        <a:noFill/>
                        <a:miter/>
                      </a:ln>
                    </p:spPr>
                  </p:pic>
                </p:oleObj>
              </mc:Fallback>
            </mc:AlternateContent>
          </a:graphicData>
        </a:graphic>
      </p:graphicFrame>
      <p:graphicFrame>
        <p:nvGraphicFramePr>
          <p:cNvPr id="19460" name="Object 5"/>
          <p:cNvGraphicFramePr/>
          <p:nvPr>
            <p:extLst>
              <p:ext uri="{D42A27DB-BD31-4B8C-83A1-F6EECF244321}">
                <p14:modId xmlns:p14="http://schemas.microsoft.com/office/powerpoint/2010/main" val="3049064496"/>
              </p:ext>
            </p:extLst>
          </p:nvPr>
        </p:nvGraphicFramePr>
        <p:xfrm>
          <a:off x="8358936" y="1323884"/>
          <a:ext cx="1086336" cy="1086336"/>
        </p:xfrm>
        <a:graphic>
          <a:graphicData uri="http://schemas.openxmlformats.org/presentationml/2006/ole">
            <mc:AlternateContent xmlns:mc="http://schemas.openxmlformats.org/markup-compatibility/2006">
              <mc:Choice xmlns:v="urn:schemas-microsoft-com:vml" Requires="v">
                <p:oleObj r:id="rId7" imgW="393700" imgH="393700" progId="Equation.DSMT4">
                  <p:embed/>
                </p:oleObj>
              </mc:Choice>
              <mc:Fallback>
                <p:oleObj r:id="rId7" imgW="393700" imgH="393700" progId="Equation.DSMT4">
                  <p:embed/>
                  <p:pic>
                    <p:nvPicPr>
                      <p:cNvPr id="19460" name="Object 5"/>
                      <p:cNvPicPr/>
                      <p:nvPr/>
                    </p:nvPicPr>
                    <p:blipFill>
                      <a:blip r:embed="rId8"/>
                      <a:stretch>
                        <a:fillRect/>
                      </a:stretch>
                    </p:blipFill>
                    <p:spPr>
                      <a:xfrm>
                        <a:off x="8358936" y="1323884"/>
                        <a:ext cx="1086336" cy="1086336"/>
                      </a:xfrm>
                      <a:prstGeom prst="rect">
                        <a:avLst/>
                      </a:prstGeom>
                      <a:noFill/>
                      <a:ln w="38100">
                        <a:noFill/>
                        <a:miter/>
                      </a:ln>
                    </p:spPr>
                  </p:pic>
                </p:oleObj>
              </mc:Fallback>
            </mc:AlternateContent>
          </a:graphicData>
        </a:graphic>
      </p:graphicFrame>
      <p:graphicFrame>
        <p:nvGraphicFramePr>
          <p:cNvPr id="19461" name="Object 6"/>
          <p:cNvGraphicFramePr/>
          <p:nvPr>
            <p:extLst>
              <p:ext uri="{D42A27DB-BD31-4B8C-83A1-F6EECF244321}">
                <p14:modId xmlns:p14="http://schemas.microsoft.com/office/powerpoint/2010/main" val="729938123"/>
              </p:ext>
            </p:extLst>
          </p:nvPr>
        </p:nvGraphicFramePr>
        <p:xfrm>
          <a:off x="6168846" y="2521072"/>
          <a:ext cx="1106923" cy="1214607"/>
        </p:xfrm>
        <a:graphic>
          <a:graphicData uri="http://schemas.openxmlformats.org/presentationml/2006/ole">
            <mc:AlternateContent xmlns:mc="http://schemas.openxmlformats.org/markup-compatibility/2006">
              <mc:Choice xmlns:v="urn:schemas-microsoft-com:vml" Requires="v">
                <p:oleObj r:id="rId9" imgW="393700" imgH="431800" progId="Equation.DSMT4">
                  <p:embed/>
                </p:oleObj>
              </mc:Choice>
              <mc:Fallback>
                <p:oleObj r:id="rId9" imgW="393700" imgH="431800" progId="Equation.DSMT4">
                  <p:embed/>
                  <p:pic>
                    <p:nvPicPr>
                      <p:cNvPr id="19461" name="Object 6"/>
                      <p:cNvPicPr/>
                      <p:nvPr/>
                    </p:nvPicPr>
                    <p:blipFill>
                      <a:blip r:embed="rId10"/>
                      <a:stretch>
                        <a:fillRect/>
                      </a:stretch>
                    </p:blipFill>
                    <p:spPr>
                      <a:xfrm>
                        <a:off x="6168846" y="2521072"/>
                        <a:ext cx="1106923" cy="1214607"/>
                      </a:xfrm>
                      <a:prstGeom prst="rect">
                        <a:avLst/>
                      </a:prstGeom>
                      <a:noFill/>
                      <a:ln w="38100">
                        <a:noFill/>
                        <a:miter/>
                      </a:ln>
                    </p:spPr>
                  </p:pic>
                </p:oleObj>
              </mc:Fallback>
            </mc:AlternateContent>
          </a:graphicData>
        </a:graphic>
      </p:graphicFrame>
      <p:graphicFrame>
        <p:nvGraphicFramePr>
          <p:cNvPr id="53255" name="Object 7"/>
          <p:cNvGraphicFramePr/>
          <p:nvPr>
            <p:extLst>
              <p:ext uri="{D42A27DB-BD31-4B8C-83A1-F6EECF244321}">
                <p14:modId xmlns:p14="http://schemas.microsoft.com/office/powerpoint/2010/main" val="632868105"/>
              </p:ext>
            </p:extLst>
          </p:nvPr>
        </p:nvGraphicFramePr>
        <p:xfrm>
          <a:off x="7468965" y="2768110"/>
          <a:ext cx="1214607" cy="639767"/>
        </p:xfrm>
        <a:graphic>
          <a:graphicData uri="http://schemas.openxmlformats.org/presentationml/2006/ole">
            <mc:AlternateContent xmlns:mc="http://schemas.openxmlformats.org/markup-compatibility/2006">
              <mc:Choice xmlns:v="urn:schemas-microsoft-com:vml" Requires="v">
                <p:oleObj r:id="rId11" imgW="457200" imgH="241300" progId="Equation.DSMT4">
                  <p:embed/>
                </p:oleObj>
              </mc:Choice>
              <mc:Fallback>
                <p:oleObj r:id="rId11" imgW="457200" imgH="241300" progId="Equation.DSMT4">
                  <p:embed/>
                  <p:pic>
                    <p:nvPicPr>
                      <p:cNvPr id="53255" name="Object 7"/>
                      <p:cNvPicPr/>
                      <p:nvPr/>
                    </p:nvPicPr>
                    <p:blipFill>
                      <a:blip r:embed="rId12"/>
                      <a:stretch>
                        <a:fillRect/>
                      </a:stretch>
                    </p:blipFill>
                    <p:spPr>
                      <a:xfrm>
                        <a:off x="7468965" y="2768110"/>
                        <a:ext cx="1214607" cy="639767"/>
                      </a:xfrm>
                      <a:prstGeom prst="rect">
                        <a:avLst/>
                      </a:prstGeom>
                      <a:noFill/>
                      <a:ln w="38100">
                        <a:noFill/>
                        <a:miter/>
                      </a:ln>
                    </p:spPr>
                  </p:pic>
                </p:oleObj>
              </mc:Fallback>
            </mc:AlternateContent>
          </a:graphicData>
        </a:graphic>
      </p:graphicFrame>
      <p:graphicFrame>
        <p:nvGraphicFramePr>
          <p:cNvPr id="53256" name="Object 8"/>
          <p:cNvGraphicFramePr/>
          <p:nvPr>
            <p:extLst>
              <p:ext uri="{D42A27DB-BD31-4B8C-83A1-F6EECF244321}">
                <p14:modId xmlns:p14="http://schemas.microsoft.com/office/powerpoint/2010/main" val="3519744326"/>
              </p:ext>
            </p:extLst>
          </p:nvPr>
        </p:nvGraphicFramePr>
        <p:xfrm>
          <a:off x="8685154" y="2616086"/>
          <a:ext cx="1187685" cy="1008741"/>
        </p:xfrm>
        <a:graphic>
          <a:graphicData uri="http://schemas.openxmlformats.org/presentationml/2006/ole">
            <mc:AlternateContent xmlns:mc="http://schemas.openxmlformats.org/markup-compatibility/2006">
              <mc:Choice xmlns:v="urn:schemas-microsoft-com:vml" Requires="v">
                <p:oleObj r:id="rId13" imgW="508000" imgH="431800" progId="Equation.DSMT4">
                  <p:embed/>
                </p:oleObj>
              </mc:Choice>
              <mc:Fallback>
                <p:oleObj r:id="rId13" imgW="508000" imgH="431800" progId="Equation.DSMT4">
                  <p:embed/>
                  <p:pic>
                    <p:nvPicPr>
                      <p:cNvPr id="53256" name="Object 8"/>
                      <p:cNvPicPr/>
                      <p:nvPr/>
                    </p:nvPicPr>
                    <p:blipFill>
                      <a:blip r:embed="rId14"/>
                      <a:stretch>
                        <a:fillRect/>
                      </a:stretch>
                    </p:blipFill>
                    <p:spPr>
                      <a:xfrm>
                        <a:off x="8685154" y="2616086"/>
                        <a:ext cx="1187685" cy="1008741"/>
                      </a:xfrm>
                      <a:prstGeom prst="rect">
                        <a:avLst/>
                      </a:prstGeom>
                      <a:noFill/>
                      <a:ln w="38100">
                        <a:noFill/>
                        <a:miter/>
                      </a:ln>
                    </p:spPr>
                  </p:pic>
                </p:oleObj>
              </mc:Fallback>
            </mc:AlternateContent>
          </a:graphicData>
        </a:graphic>
      </p:graphicFrame>
      <p:sp>
        <p:nvSpPr>
          <p:cNvPr id="53257" name="AutoShape 9"/>
          <p:cNvSpPr/>
          <p:nvPr/>
        </p:nvSpPr>
        <p:spPr>
          <a:xfrm>
            <a:off x="5266205" y="4342676"/>
            <a:ext cx="302463" cy="1641194"/>
          </a:xfrm>
          <a:prstGeom prst="leftBrace">
            <a:avLst>
              <a:gd name="adj1" fmla="val 45455"/>
              <a:gd name="adj2" fmla="val 50000"/>
            </a:avLst>
          </a:prstGeom>
          <a:noFill/>
          <a:ln w="25400" cap="flat" cmpd="sng">
            <a:solidFill>
              <a:srgbClr val="0000CC"/>
            </a:solidFill>
            <a:prstDash val="solid"/>
            <a:headEnd type="none" w="med" len="med"/>
            <a:tailEnd type="none" w="med" len="med"/>
          </a:ln>
        </p:spPr>
        <p:txBody>
          <a:bodyPr anchor="ctr">
            <a:spAutoFit/>
          </a:bodyPr>
          <a:lstStyle/>
          <a:p>
            <a:pPr defTabSz="1219170">
              <a:spcBef>
                <a:spcPct val="0"/>
              </a:spcBef>
            </a:pPr>
            <a:endParaRPr lang="zh-CN" altLang="zh-CN" sz="9573" kern="0" dirty="0">
              <a:cs typeface="+mn-ea"/>
              <a:sym typeface="+mn-lt"/>
            </a:endParaRPr>
          </a:p>
        </p:txBody>
      </p:sp>
      <p:sp>
        <p:nvSpPr>
          <p:cNvPr id="53258" name="Text Box 10"/>
          <p:cNvSpPr txBox="1"/>
          <p:nvPr/>
        </p:nvSpPr>
        <p:spPr>
          <a:xfrm>
            <a:off x="5519579" y="4098317"/>
            <a:ext cx="4491033" cy="522131"/>
          </a:xfrm>
          <a:prstGeom prst="rect">
            <a:avLst/>
          </a:prstGeom>
          <a:noFill/>
          <a:ln w="9525">
            <a:noFill/>
          </a:ln>
        </p:spPr>
        <p:txBody>
          <a:bodyPr>
            <a:spAutoFit/>
          </a:bodyPr>
          <a:lstStyle/>
          <a:p>
            <a:pPr defTabSz="1219170"/>
            <a:r>
              <a:rPr lang="zh-CN" altLang="en-US" sz="2793" kern="0" dirty="0">
                <a:cs typeface="+mn-ea"/>
                <a:sym typeface="+mn-lt"/>
              </a:rPr>
              <a:t>与粒子比荷    成正比</a:t>
            </a:r>
          </a:p>
        </p:txBody>
      </p:sp>
      <p:sp>
        <p:nvSpPr>
          <p:cNvPr id="53259" name="Text Box 11"/>
          <p:cNvSpPr txBox="1"/>
          <p:nvPr/>
        </p:nvSpPr>
        <p:spPr>
          <a:xfrm>
            <a:off x="5486322" y="4872689"/>
            <a:ext cx="4936020" cy="522131"/>
          </a:xfrm>
          <a:prstGeom prst="rect">
            <a:avLst/>
          </a:prstGeom>
          <a:noFill/>
          <a:ln w="9525">
            <a:noFill/>
          </a:ln>
        </p:spPr>
        <p:txBody>
          <a:bodyPr>
            <a:spAutoFit/>
          </a:bodyPr>
          <a:lstStyle/>
          <a:p>
            <a:pPr defTabSz="1219170"/>
            <a:r>
              <a:rPr lang="zh-CN" altLang="en-US" sz="2793" kern="0" dirty="0">
                <a:cs typeface="+mn-ea"/>
                <a:sym typeface="+mn-lt"/>
              </a:rPr>
              <a:t>与粒子初速度</a:t>
            </a:r>
            <a:r>
              <a:rPr lang="en-US" altLang="zh-CN" sz="2793" kern="0">
                <a:cs typeface="+mn-ea"/>
                <a:sym typeface="+mn-lt"/>
              </a:rPr>
              <a:t>v</a:t>
            </a:r>
            <a:r>
              <a:rPr lang="en-US" altLang="zh-CN" sz="2793" kern="0" baseline="-25000">
                <a:cs typeface="+mn-ea"/>
                <a:sym typeface="+mn-lt"/>
              </a:rPr>
              <a:t>0 </a:t>
            </a:r>
            <a:r>
              <a:rPr lang="zh-CN" altLang="en-US" sz="2793" kern="0" dirty="0">
                <a:cs typeface="+mn-ea"/>
                <a:sym typeface="+mn-lt"/>
              </a:rPr>
              <a:t>的平方成反比</a:t>
            </a:r>
          </a:p>
        </p:txBody>
      </p:sp>
      <p:sp>
        <p:nvSpPr>
          <p:cNvPr id="53260" name="Text Box 12"/>
          <p:cNvSpPr txBox="1"/>
          <p:nvPr/>
        </p:nvSpPr>
        <p:spPr>
          <a:xfrm>
            <a:off x="5449901" y="5713569"/>
            <a:ext cx="4491033" cy="522131"/>
          </a:xfrm>
          <a:prstGeom prst="rect">
            <a:avLst/>
          </a:prstGeom>
          <a:noFill/>
          <a:ln w="9525">
            <a:noFill/>
          </a:ln>
        </p:spPr>
        <p:txBody>
          <a:bodyPr>
            <a:spAutoFit/>
          </a:bodyPr>
          <a:lstStyle/>
          <a:p>
            <a:pPr defTabSz="1219170"/>
            <a:r>
              <a:rPr lang="zh-CN" altLang="en-US" sz="2793" kern="0" dirty="0">
                <a:cs typeface="+mn-ea"/>
                <a:sym typeface="+mn-lt"/>
              </a:rPr>
              <a:t>与电场的属性</a:t>
            </a:r>
            <a:r>
              <a:rPr lang="en-US" altLang="zh-CN" sz="2793" kern="0">
                <a:cs typeface="+mn-ea"/>
                <a:sym typeface="+mn-lt"/>
              </a:rPr>
              <a:t>U</a:t>
            </a:r>
            <a:r>
              <a:rPr lang="zh-CN" altLang="en-US" sz="2793" kern="0" dirty="0">
                <a:cs typeface="+mn-ea"/>
                <a:sym typeface="+mn-lt"/>
              </a:rPr>
              <a:t>、</a:t>
            </a:r>
            <a:r>
              <a:rPr lang="en-US" altLang="zh-CN" sz="2793" i="1" kern="0">
                <a:cs typeface="+mn-ea"/>
                <a:sym typeface="+mn-lt"/>
              </a:rPr>
              <a:t>l</a:t>
            </a:r>
            <a:r>
              <a:rPr lang="zh-CN" altLang="en-US" sz="2793" kern="0" dirty="0">
                <a:cs typeface="+mn-ea"/>
                <a:sym typeface="+mn-lt"/>
              </a:rPr>
              <a:t>、</a:t>
            </a:r>
            <a:r>
              <a:rPr lang="en-US" altLang="zh-CN" sz="2793" kern="0">
                <a:cs typeface="+mn-ea"/>
                <a:sym typeface="+mn-lt"/>
              </a:rPr>
              <a:t>d</a:t>
            </a:r>
            <a:r>
              <a:rPr lang="zh-CN" altLang="en-US" sz="2793" kern="0" dirty="0">
                <a:cs typeface="+mn-ea"/>
                <a:sym typeface="+mn-lt"/>
              </a:rPr>
              <a:t>有关</a:t>
            </a:r>
          </a:p>
        </p:txBody>
      </p:sp>
      <p:graphicFrame>
        <p:nvGraphicFramePr>
          <p:cNvPr id="53261" name="Object 13"/>
          <p:cNvGraphicFramePr/>
          <p:nvPr>
            <p:extLst>
              <p:ext uri="{D42A27DB-BD31-4B8C-83A1-F6EECF244321}">
                <p14:modId xmlns:p14="http://schemas.microsoft.com/office/powerpoint/2010/main" val="1017051115"/>
              </p:ext>
            </p:extLst>
          </p:nvPr>
        </p:nvGraphicFramePr>
        <p:xfrm>
          <a:off x="2059454" y="4622482"/>
          <a:ext cx="1757775" cy="1216189"/>
        </p:xfrm>
        <a:graphic>
          <a:graphicData uri="http://schemas.openxmlformats.org/presentationml/2006/ole">
            <mc:AlternateContent xmlns:mc="http://schemas.openxmlformats.org/markup-compatibility/2006">
              <mc:Choice xmlns:v="urn:schemas-microsoft-com:vml" Requires="v">
                <p:oleObj r:id="rId15" imgW="660400" imgH="457200" progId="Equation.DSMT4">
                  <p:embed/>
                </p:oleObj>
              </mc:Choice>
              <mc:Fallback>
                <p:oleObj r:id="rId15" imgW="660400" imgH="457200" progId="Equation.DSMT4">
                  <p:embed/>
                  <p:pic>
                    <p:nvPicPr>
                      <p:cNvPr id="53261" name="Object 13"/>
                      <p:cNvPicPr/>
                      <p:nvPr/>
                    </p:nvPicPr>
                    <p:blipFill>
                      <a:blip r:embed="rId16"/>
                      <a:stretch>
                        <a:fillRect/>
                      </a:stretch>
                    </p:blipFill>
                    <p:spPr>
                      <a:xfrm>
                        <a:off x="2059454" y="4622482"/>
                        <a:ext cx="1757775" cy="1216189"/>
                      </a:xfrm>
                      <a:prstGeom prst="rect">
                        <a:avLst/>
                      </a:prstGeom>
                      <a:noFill/>
                      <a:ln w="38100">
                        <a:noFill/>
                        <a:miter/>
                      </a:ln>
                    </p:spPr>
                  </p:pic>
                </p:oleObj>
              </mc:Fallback>
            </mc:AlternateContent>
          </a:graphicData>
        </a:graphic>
      </p:graphicFrame>
      <p:graphicFrame>
        <p:nvGraphicFramePr>
          <p:cNvPr id="53262" name="Object 14"/>
          <p:cNvGraphicFramePr/>
          <p:nvPr>
            <p:extLst>
              <p:ext uri="{D42A27DB-BD31-4B8C-83A1-F6EECF244321}">
                <p14:modId xmlns:p14="http://schemas.microsoft.com/office/powerpoint/2010/main" val="4057772415"/>
              </p:ext>
            </p:extLst>
          </p:nvPr>
        </p:nvGraphicFramePr>
        <p:xfrm>
          <a:off x="3850485" y="4655736"/>
          <a:ext cx="1384049" cy="1148096"/>
        </p:xfrm>
        <a:graphic>
          <a:graphicData uri="http://schemas.openxmlformats.org/presentationml/2006/ole">
            <mc:AlternateContent xmlns:mc="http://schemas.openxmlformats.org/markup-compatibility/2006">
              <mc:Choice xmlns:v="urn:schemas-microsoft-com:vml" Requires="v">
                <p:oleObj r:id="rId17" imgW="520700" imgH="431800" progId="Equation.DSMT4">
                  <p:embed/>
                </p:oleObj>
              </mc:Choice>
              <mc:Fallback>
                <p:oleObj r:id="rId17" imgW="520700" imgH="431800" progId="Equation.DSMT4">
                  <p:embed/>
                  <p:pic>
                    <p:nvPicPr>
                      <p:cNvPr id="53262" name="Object 14"/>
                      <p:cNvPicPr/>
                      <p:nvPr/>
                    </p:nvPicPr>
                    <p:blipFill>
                      <a:blip r:embed="rId18"/>
                      <a:stretch>
                        <a:fillRect/>
                      </a:stretch>
                    </p:blipFill>
                    <p:spPr>
                      <a:xfrm>
                        <a:off x="3850485" y="4655736"/>
                        <a:ext cx="1384049" cy="1148096"/>
                      </a:xfrm>
                      <a:prstGeom prst="rect">
                        <a:avLst/>
                      </a:prstGeom>
                      <a:noFill/>
                      <a:ln w="38100">
                        <a:noFill/>
                        <a:miter/>
                      </a:ln>
                    </p:spPr>
                  </p:pic>
                </p:oleObj>
              </mc:Fallback>
            </mc:AlternateContent>
          </a:graphicData>
        </a:graphic>
      </p:graphicFrame>
      <p:graphicFrame>
        <p:nvGraphicFramePr>
          <p:cNvPr id="22545" name="Object 17"/>
          <p:cNvGraphicFramePr/>
          <p:nvPr>
            <p:extLst>
              <p:ext uri="{D42A27DB-BD31-4B8C-83A1-F6EECF244321}">
                <p14:modId xmlns:p14="http://schemas.microsoft.com/office/powerpoint/2010/main" val="1167735516"/>
              </p:ext>
            </p:extLst>
          </p:nvPr>
        </p:nvGraphicFramePr>
        <p:xfrm>
          <a:off x="7418290" y="4047642"/>
          <a:ext cx="278711" cy="608095"/>
        </p:xfrm>
        <a:graphic>
          <a:graphicData uri="http://schemas.openxmlformats.org/presentationml/2006/ole">
            <mc:AlternateContent xmlns:mc="http://schemas.openxmlformats.org/markup-compatibility/2006">
              <mc:Choice xmlns:v="urn:schemas-microsoft-com:vml" Requires="v">
                <p:oleObj r:id="rId19" imgW="279400" imgH="609600" progId="Equation.DSMT4">
                  <p:embed/>
                </p:oleObj>
              </mc:Choice>
              <mc:Fallback>
                <p:oleObj r:id="rId19" imgW="279400" imgH="609600" progId="Equation.DSMT4">
                  <p:embed/>
                  <p:pic>
                    <p:nvPicPr>
                      <p:cNvPr id="22545" name="Object 17"/>
                      <p:cNvPicPr/>
                      <p:nvPr/>
                    </p:nvPicPr>
                    <p:blipFill>
                      <a:blip r:embed="rId20"/>
                      <a:stretch>
                        <a:fillRect/>
                      </a:stretch>
                    </p:blipFill>
                    <p:spPr>
                      <a:xfrm>
                        <a:off x="7418290" y="4047642"/>
                        <a:ext cx="278711" cy="608095"/>
                      </a:xfrm>
                      <a:prstGeom prst="rect">
                        <a:avLst/>
                      </a:prstGeom>
                      <a:noFill/>
                      <a:ln w="38100">
                        <a:noFill/>
                        <a:miter/>
                      </a:ln>
                    </p:spPr>
                  </p:pic>
                </p:oleObj>
              </mc:Fallback>
            </mc:AlternateContent>
          </a:graphicData>
        </a:graphic>
      </p:graphicFrame>
      <p:sp>
        <p:nvSpPr>
          <p:cNvPr id="16" name="文本框 15">
            <a:extLst>
              <a:ext uri="{FF2B5EF4-FFF2-40B4-BE49-F238E27FC236}">
                <a16:creationId xmlns:a16="http://schemas.microsoft.com/office/drawing/2014/main" id="{E97F2DD6-1E95-4F26-B80F-E0D36E675CAC}"/>
              </a:ext>
            </a:extLst>
          </p:cNvPr>
          <p:cNvSpPr txBox="1"/>
          <p:nvPr/>
        </p:nvSpPr>
        <p:spPr>
          <a:xfrm>
            <a:off x="809171" y="381801"/>
            <a:ext cx="4134465"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二：带电粒子的偏转规律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25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32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7" grpId="0" bldLvl="0" animBg="1"/>
      <p:bldP spid="532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框 66561"/>
          <p:cNvSpPr txBox="1"/>
          <p:nvPr/>
        </p:nvSpPr>
        <p:spPr>
          <a:xfrm>
            <a:off x="752232" y="1068574"/>
            <a:ext cx="10766663" cy="4282904"/>
          </a:xfrm>
          <a:prstGeom prst="rect">
            <a:avLst/>
          </a:prstGeom>
          <a:noFill/>
          <a:ln w="9525">
            <a:noFill/>
          </a:ln>
        </p:spPr>
        <p:txBody>
          <a:bodyPr wrap="square">
            <a:spAutoFit/>
          </a:bodyPr>
          <a:lstStyle/>
          <a:p>
            <a:pPr defTabSz="1219170">
              <a:lnSpc>
                <a:spcPct val="200000"/>
              </a:lnSpc>
              <a:spcBef>
                <a:spcPct val="0"/>
              </a:spcBef>
            </a:pPr>
            <a:r>
              <a:rPr lang="en-US" altLang="zh-CN" sz="2000" kern="0" dirty="0">
                <a:solidFill>
                  <a:prstClr val="black"/>
                </a:solidFill>
                <a:cs typeface="+mn-ea"/>
                <a:sym typeface="+mn-lt"/>
              </a:rPr>
              <a:t>【</a:t>
            </a:r>
            <a:r>
              <a:rPr lang="zh-CN" altLang="en-US" sz="2000" kern="0" dirty="0">
                <a:solidFill>
                  <a:prstClr val="black"/>
                </a:solidFill>
                <a:cs typeface="+mn-ea"/>
                <a:sym typeface="+mn-lt"/>
              </a:rPr>
              <a:t>典例</a:t>
            </a:r>
            <a:r>
              <a:rPr lang="en-US" altLang="zh-CN" sz="2000" kern="0" dirty="0">
                <a:solidFill>
                  <a:prstClr val="black"/>
                </a:solidFill>
                <a:cs typeface="+mn-ea"/>
                <a:sym typeface="+mn-lt"/>
              </a:rPr>
              <a:t>3】.</a:t>
            </a:r>
            <a:r>
              <a:rPr lang="zh-CN" altLang="en-US" sz="2000" kern="0" dirty="0">
                <a:solidFill>
                  <a:prstClr val="black"/>
                </a:solidFill>
                <a:cs typeface="+mn-ea"/>
                <a:sym typeface="+mn-lt"/>
              </a:rPr>
              <a:t>如图所示</a:t>
            </a:r>
            <a:r>
              <a:rPr lang="en-US" altLang="zh-CN" sz="2000" kern="0" dirty="0">
                <a:solidFill>
                  <a:prstClr val="black"/>
                </a:solidFill>
                <a:cs typeface="+mn-ea"/>
                <a:sym typeface="+mn-lt"/>
              </a:rPr>
              <a:t>,</a:t>
            </a:r>
            <a:r>
              <a:rPr lang="zh-CN" altLang="en-US" sz="2000" kern="0" dirty="0">
                <a:solidFill>
                  <a:prstClr val="black"/>
                </a:solidFill>
                <a:cs typeface="+mn-ea"/>
                <a:sym typeface="+mn-lt"/>
              </a:rPr>
              <a:t>相距为</a:t>
            </a:r>
            <a:r>
              <a:rPr lang="en-US" altLang="zh-CN" sz="2000" i="1" kern="0" dirty="0">
                <a:solidFill>
                  <a:prstClr val="black"/>
                </a:solidFill>
                <a:cs typeface="+mn-ea"/>
                <a:sym typeface="+mn-lt"/>
              </a:rPr>
              <a:t>d</a:t>
            </a:r>
            <a:r>
              <a:rPr lang="zh-CN" altLang="en-US" sz="2000" kern="0" dirty="0">
                <a:solidFill>
                  <a:prstClr val="black"/>
                </a:solidFill>
                <a:cs typeface="+mn-ea"/>
                <a:sym typeface="+mn-lt"/>
              </a:rPr>
              <a:t>长度为</a:t>
            </a:r>
            <a:r>
              <a:rPr lang="en-US" altLang="zh-CN" sz="2000" i="1" kern="0" dirty="0">
                <a:solidFill>
                  <a:prstClr val="black"/>
                </a:solidFill>
                <a:cs typeface="+mn-ea"/>
                <a:sym typeface="+mn-lt"/>
              </a:rPr>
              <a:t>l</a:t>
            </a:r>
            <a:r>
              <a:rPr lang="zh-CN" altLang="en-US" sz="2000" kern="0" dirty="0">
                <a:solidFill>
                  <a:prstClr val="black"/>
                </a:solidFill>
                <a:cs typeface="+mn-ea"/>
                <a:sym typeface="+mn-lt"/>
              </a:rPr>
              <a:t>的平行板</a:t>
            </a:r>
            <a:r>
              <a:rPr lang="en-US" altLang="zh-CN" sz="2000" i="1" kern="0" dirty="0">
                <a:solidFill>
                  <a:prstClr val="black"/>
                </a:solidFill>
                <a:cs typeface="+mn-ea"/>
                <a:sym typeface="+mn-lt"/>
              </a:rPr>
              <a:t>AB</a:t>
            </a:r>
            <a:r>
              <a:rPr lang="zh-CN" altLang="en-US" sz="2000" kern="0" dirty="0">
                <a:solidFill>
                  <a:prstClr val="black"/>
                </a:solidFill>
                <a:cs typeface="+mn-ea"/>
                <a:sym typeface="+mn-lt"/>
              </a:rPr>
              <a:t>加上电压后</a:t>
            </a:r>
            <a:r>
              <a:rPr lang="en-US" altLang="zh-CN" sz="2000" kern="0" dirty="0">
                <a:solidFill>
                  <a:prstClr val="black"/>
                </a:solidFill>
                <a:cs typeface="+mn-ea"/>
                <a:sym typeface="+mn-lt"/>
              </a:rPr>
              <a:t>,</a:t>
            </a:r>
            <a:r>
              <a:rPr lang="zh-CN" altLang="en-US" sz="2000" kern="0" dirty="0">
                <a:solidFill>
                  <a:prstClr val="black"/>
                </a:solidFill>
                <a:cs typeface="+mn-ea"/>
                <a:sym typeface="+mn-lt"/>
              </a:rPr>
              <a:t>可在</a:t>
            </a:r>
            <a:r>
              <a:rPr lang="en-US" altLang="zh-CN" sz="2000" i="1" kern="0" dirty="0">
                <a:solidFill>
                  <a:prstClr val="black"/>
                </a:solidFill>
                <a:cs typeface="+mn-ea"/>
                <a:sym typeface="+mn-lt"/>
              </a:rPr>
              <a:t>A</a:t>
            </a:r>
            <a:r>
              <a:rPr lang="zh-CN" altLang="en-US" sz="2000" i="1" kern="0" dirty="0">
                <a:solidFill>
                  <a:prstClr val="black"/>
                </a:solidFill>
                <a:cs typeface="+mn-ea"/>
                <a:sym typeface="+mn-lt"/>
              </a:rPr>
              <a:t>、</a:t>
            </a:r>
            <a:r>
              <a:rPr lang="en-US" altLang="zh-CN" sz="2000" i="1" kern="0" dirty="0">
                <a:solidFill>
                  <a:prstClr val="black"/>
                </a:solidFill>
                <a:cs typeface="+mn-ea"/>
                <a:sym typeface="+mn-lt"/>
              </a:rPr>
              <a:t>B</a:t>
            </a:r>
            <a:r>
              <a:rPr lang="zh-CN" altLang="en-US" sz="2000" kern="0" dirty="0">
                <a:solidFill>
                  <a:prstClr val="black"/>
                </a:solidFill>
                <a:cs typeface="+mn-ea"/>
                <a:sym typeface="+mn-lt"/>
              </a:rPr>
              <a:t>之间的空间中产生电场</a:t>
            </a:r>
            <a:r>
              <a:rPr lang="en-US" altLang="zh-CN" sz="2000" kern="0" dirty="0">
                <a:solidFill>
                  <a:prstClr val="black"/>
                </a:solidFill>
                <a:cs typeface="+mn-ea"/>
                <a:sym typeface="+mn-lt"/>
              </a:rPr>
              <a:t>,</a:t>
            </a:r>
            <a:r>
              <a:rPr lang="zh-CN" altLang="en-US" sz="2000" kern="0" dirty="0">
                <a:solidFill>
                  <a:prstClr val="black"/>
                </a:solidFill>
                <a:cs typeface="+mn-ea"/>
                <a:sym typeface="+mn-lt"/>
              </a:rPr>
              <a:t>在</a:t>
            </a:r>
            <a:r>
              <a:rPr lang="en-US" altLang="zh-CN" sz="2000" i="1" kern="0" dirty="0">
                <a:solidFill>
                  <a:prstClr val="black"/>
                </a:solidFill>
                <a:cs typeface="+mn-ea"/>
                <a:sym typeface="+mn-lt"/>
              </a:rPr>
              <a:t>A</a:t>
            </a:r>
            <a:r>
              <a:rPr lang="zh-CN" altLang="en-US" sz="2000" i="1" kern="0" dirty="0">
                <a:solidFill>
                  <a:prstClr val="black"/>
                </a:solidFill>
                <a:cs typeface="+mn-ea"/>
                <a:sym typeface="+mn-lt"/>
              </a:rPr>
              <a:t>、</a:t>
            </a:r>
            <a:r>
              <a:rPr lang="en-US" altLang="zh-CN" sz="2000" i="1" kern="0" dirty="0">
                <a:solidFill>
                  <a:prstClr val="black"/>
                </a:solidFill>
                <a:cs typeface="+mn-ea"/>
                <a:sym typeface="+mn-lt"/>
              </a:rPr>
              <a:t>B</a:t>
            </a:r>
            <a:r>
              <a:rPr lang="zh-CN" altLang="en-US" sz="2000" kern="0" dirty="0">
                <a:solidFill>
                  <a:prstClr val="black"/>
                </a:solidFill>
                <a:cs typeface="+mn-ea"/>
                <a:sym typeface="+mn-lt"/>
              </a:rPr>
              <a:t>左端距</a:t>
            </a:r>
            <a:r>
              <a:rPr lang="en-US" altLang="zh-CN" sz="2000" i="1" kern="0" dirty="0">
                <a:solidFill>
                  <a:prstClr val="black"/>
                </a:solidFill>
                <a:cs typeface="+mn-ea"/>
                <a:sym typeface="+mn-lt"/>
              </a:rPr>
              <a:t>AB</a:t>
            </a:r>
            <a:r>
              <a:rPr lang="en-US" altLang="zh-CN" sz="2000" kern="0" dirty="0">
                <a:solidFill>
                  <a:prstClr val="black"/>
                </a:solidFill>
                <a:cs typeface="+mn-ea"/>
                <a:sym typeface="+mn-lt"/>
              </a:rPr>
              <a:t> </a:t>
            </a:r>
            <a:r>
              <a:rPr lang="zh-CN" altLang="en-US" sz="2000" kern="0" dirty="0">
                <a:solidFill>
                  <a:prstClr val="black"/>
                </a:solidFill>
                <a:cs typeface="+mn-ea"/>
                <a:sym typeface="+mn-lt"/>
              </a:rPr>
              <a:t>等距离处的</a:t>
            </a:r>
            <a:r>
              <a:rPr lang="en-US" altLang="zh-CN" sz="2000" i="1" kern="0" dirty="0">
                <a:solidFill>
                  <a:prstClr val="black"/>
                </a:solidFill>
                <a:cs typeface="+mn-ea"/>
                <a:sym typeface="+mn-lt"/>
              </a:rPr>
              <a:t>O</a:t>
            </a:r>
            <a:r>
              <a:rPr lang="zh-CN" altLang="en-US" sz="2000" kern="0" dirty="0">
                <a:solidFill>
                  <a:prstClr val="black"/>
                </a:solidFill>
                <a:cs typeface="+mn-ea"/>
                <a:sym typeface="+mn-lt"/>
              </a:rPr>
              <a:t>点</a:t>
            </a:r>
            <a:r>
              <a:rPr lang="en-US" altLang="zh-CN" sz="2000" kern="0" dirty="0">
                <a:solidFill>
                  <a:prstClr val="black"/>
                </a:solidFill>
                <a:cs typeface="+mn-ea"/>
                <a:sym typeface="+mn-lt"/>
              </a:rPr>
              <a:t>,</a:t>
            </a:r>
            <a:r>
              <a:rPr lang="zh-CN" altLang="en-US" sz="2000" kern="0" dirty="0">
                <a:solidFill>
                  <a:prstClr val="black"/>
                </a:solidFill>
                <a:cs typeface="+mn-ea"/>
                <a:sym typeface="+mn-lt"/>
              </a:rPr>
              <a:t>有一电量为</a:t>
            </a:r>
            <a:r>
              <a:rPr lang="en-US" altLang="zh-CN" sz="2000" kern="0" dirty="0">
                <a:solidFill>
                  <a:prstClr val="black"/>
                </a:solidFill>
                <a:cs typeface="+mn-ea"/>
                <a:sym typeface="+mn-lt"/>
              </a:rPr>
              <a:t>+</a:t>
            </a:r>
            <a:r>
              <a:rPr lang="en-US" altLang="zh-CN" sz="2000" i="1" kern="0" dirty="0">
                <a:solidFill>
                  <a:prstClr val="black"/>
                </a:solidFill>
                <a:cs typeface="+mn-ea"/>
                <a:sym typeface="+mn-lt"/>
              </a:rPr>
              <a:t>q</a:t>
            </a:r>
            <a:r>
              <a:rPr lang="zh-CN" altLang="en-US" sz="2000" kern="0" dirty="0">
                <a:solidFill>
                  <a:prstClr val="black"/>
                </a:solidFill>
                <a:cs typeface="+mn-ea"/>
                <a:sym typeface="+mn-lt"/>
              </a:rPr>
              <a:t>质量为</a:t>
            </a:r>
            <a:r>
              <a:rPr lang="en-US" altLang="zh-CN" sz="2000" i="1" kern="0" dirty="0">
                <a:solidFill>
                  <a:prstClr val="black"/>
                </a:solidFill>
                <a:cs typeface="+mn-ea"/>
                <a:sym typeface="+mn-lt"/>
              </a:rPr>
              <a:t>m</a:t>
            </a:r>
            <a:r>
              <a:rPr lang="zh-CN" altLang="en-US" sz="2000" kern="0" dirty="0">
                <a:solidFill>
                  <a:prstClr val="black"/>
                </a:solidFill>
                <a:cs typeface="+mn-ea"/>
                <a:sym typeface="+mn-lt"/>
              </a:rPr>
              <a:t>的粒子以初速度</a:t>
            </a:r>
            <a:r>
              <a:rPr lang="en-US" altLang="zh-CN" sz="2000" i="1" kern="0" dirty="0">
                <a:solidFill>
                  <a:prstClr val="black"/>
                </a:solidFill>
                <a:cs typeface="+mn-ea"/>
                <a:sym typeface="+mn-lt"/>
              </a:rPr>
              <a:t>v</a:t>
            </a:r>
            <a:r>
              <a:rPr lang="en-US" altLang="zh-CN" sz="2000" kern="0" baseline="-25000" dirty="0">
                <a:solidFill>
                  <a:prstClr val="black"/>
                </a:solidFill>
                <a:cs typeface="+mn-ea"/>
                <a:sym typeface="+mn-lt"/>
              </a:rPr>
              <a:t>0</a:t>
            </a:r>
            <a:r>
              <a:rPr lang="zh-CN" altLang="en-US" sz="2000" kern="0" dirty="0">
                <a:solidFill>
                  <a:prstClr val="black"/>
                </a:solidFill>
                <a:cs typeface="+mn-ea"/>
                <a:sym typeface="+mn-lt"/>
              </a:rPr>
              <a:t>沿水平方向</a:t>
            </a:r>
            <a:r>
              <a:rPr lang="en-US" altLang="zh-CN" sz="2000" kern="0" dirty="0">
                <a:solidFill>
                  <a:prstClr val="black"/>
                </a:solidFill>
                <a:cs typeface="+mn-ea"/>
                <a:sym typeface="+mn-lt"/>
              </a:rPr>
              <a:t>(</a:t>
            </a:r>
            <a:r>
              <a:rPr lang="zh-CN" altLang="en-US" sz="2000" kern="0" dirty="0">
                <a:solidFill>
                  <a:prstClr val="black"/>
                </a:solidFill>
                <a:cs typeface="+mn-ea"/>
                <a:sym typeface="+mn-lt"/>
              </a:rPr>
              <a:t>与</a:t>
            </a:r>
            <a:r>
              <a:rPr lang="en-US" altLang="zh-CN" sz="2000" i="1" kern="0" dirty="0">
                <a:solidFill>
                  <a:prstClr val="black"/>
                </a:solidFill>
                <a:cs typeface="+mn-ea"/>
                <a:sym typeface="+mn-lt"/>
              </a:rPr>
              <a:t>A</a:t>
            </a:r>
            <a:r>
              <a:rPr lang="zh-CN" altLang="en-US" sz="2000" i="1" kern="0" dirty="0">
                <a:solidFill>
                  <a:prstClr val="black"/>
                </a:solidFill>
                <a:cs typeface="+mn-ea"/>
                <a:sym typeface="+mn-lt"/>
              </a:rPr>
              <a:t>、</a:t>
            </a:r>
            <a:r>
              <a:rPr lang="en-US" altLang="zh-CN" sz="2000" i="1" kern="0" dirty="0">
                <a:solidFill>
                  <a:prstClr val="black"/>
                </a:solidFill>
                <a:cs typeface="+mn-ea"/>
                <a:sym typeface="+mn-lt"/>
              </a:rPr>
              <a:t>B</a:t>
            </a:r>
            <a:r>
              <a:rPr lang="zh-CN" altLang="en-US" sz="2000" kern="0" dirty="0">
                <a:solidFill>
                  <a:prstClr val="black"/>
                </a:solidFill>
                <a:cs typeface="+mn-ea"/>
                <a:sym typeface="+mn-lt"/>
              </a:rPr>
              <a:t>板平行</a:t>
            </a:r>
            <a:r>
              <a:rPr lang="en-US" altLang="zh-CN" sz="2000" kern="0" dirty="0">
                <a:solidFill>
                  <a:prstClr val="black"/>
                </a:solidFill>
                <a:cs typeface="+mn-ea"/>
                <a:sym typeface="+mn-lt"/>
              </a:rPr>
              <a:t>)</a:t>
            </a:r>
            <a:r>
              <a:rPr lang="zh-CN" altLang="en-US" sz="2000" kern="0" dirty="0">
                <a:solidFill>
                  <a:prstClr val="black"/>
                </a:solidFill>
                <a:cs typeface="+mn-ea"/>
                <a:sym typeface="+mn-lt"/>
              </a:rPr>
              <a:t>射入。不计重力</a:t>
            </a:r>
            <a:r>
              <a:rPr lang="en-US" altLang="zh-CN" sz="2000" kern="0" dirty="0">
                <a:solidFill>
                  <a:prstClr val="black"/>
                </a:solidFill>
                <a:cs typeface="+mn-ea"/>
                <a:sym typeface="+mn-lt"/>
              </a:rPr>
              <a:t>,</a:t>
            </a:r>
            <a:r>
              <a:rPr lang="zh-CN" altLang="en-US" sz="2000" kern="0" dirty="0">
                <a:solidFill>
                  <a:prstClr val="black"/>
                </a:solidFill>
                <a:cs typeface="+mn-ea"/>
                <a:sym typeface="+mn-lt"/>
              </a:rPr>
              <a:t>要使此粒子能从</a:t>
            </a:r>
            <a:r>
              <a:rPr lang="en-US" altLang="zh-CN" sz="2000" i="1" kern="0" dirty="0">
                <a:solidFill>
                  <a:prstClr val="black"/>
                </a:solidFill>
                <a:cs typeface="+mn-ea"/>
                <a:sym typeface="+mn-lt"/>
              </a:rPr>
              <a:t>C</a:t>
            </a:r>
            <a:r>
              <a:rPr lang="zh-CN" altLang="en-US" sz="2000" kern="0" dirty="0">
                <a:solidFill>
                  <a:prstClr val="black"/>
                </a:solidFill>
                <a:cs typeface="+mn-ea"/>
                <a:sym typeface="+mn-lt"/>
              </a:rPr>
              <a:t>处射出</a:t>
            </a:r>
            <a:r>
              <a:rPr lang="en-US" altLang="zh-CN" sz="2000" kern="0" dirty="0">
                <a:solidFill>
                  <a:prstClr val="black"/>
                </a:solidFill>
                <a:cs typeface="+mn-ea"/>
                <a:sym typeface="+mn-lt"/>
              </a:rPr>
              <a:t>,</a:t>
            </a:r>
            <a:r>
              <a:rPr lang="zh-CN" altLang="en-US" sz="2000" kern="0" dirty="0">
                <a:solidFill>
                  <a:prstClr val="black"/>
                </a:solidFill>
                <a:cs typeface="+mn-ea"/>
                <a:sym typeface="+mn-lt"/>
              </a:rPr>
              <a:t>则</a:t>
            </a:r>
            <a:r>
              <a:rPr lang="en-US" altLang="zh-CN" sz="2000" i="1" kern="0" dirty="0">
                <a:solidFill>
                  <a:prstClr val="black"/>
                </a:solidFill>
                <a:cs typeface="+mn-ea"/>
                <a:sym typeface="+mn-lt"/>
              </a:rPr>
              <a:t>A</a:t>
            </a:r>
            <a:r>
              <a:rPr lang="zh-CN" altLang="en-US" sz="2000" i="1" kern="0" dirty="0">
                <a:solidFill>
                  <a:prstClr val="black"/>
                </a:solidFill>
                <a:cs typeface="+mn-ea"/>
                <a:sym typeface="+mn-lt"/>
              </a:rPr>
              <a:t>、</a:t>
            </a:r>
            <a:r>
              <a:rPr lang="en-US" altLang="zh-CN" sz="2000" i="1" kern="0" dirty="0">
                <a:solidFill>
                  <a:prstClr val="black"/>
                </a:solidFill>
                <a:cs typeface="+mn-ea"/>
                <a:sym typeface="+mn-lt"/>
              </a:rPr>
              <a:t>B</a:t>
            </a:r>
            <a:r>
              <a:rPr lang="zh-CN" altLang="en-US" sz="2000" kern="0" dirty="0">
                <a:solidFill>
                  <a:prstClr val="black"/>
                </a:solidFill>
                <a:cs typeface="+mn-ea"/>
                <a:sym typeface="+mn-lt"/>
              </a:rPr>
              <a:t>间的电压应为</a:t>
            </a:r>
            <a:r>
              <a:rPr lang="en-US" altLang="zh-CN" sz="2000" kern="0" dirty="0">
                <a:solidFill>
                  <a:prstClr val="black"/>
                </a:solidFill>
                <a:cs typeface="+mn-ea"/>
                <a:sym typeface="+mn-lt"/>
              </a:rPr>
              <a:t>(        )</a:t>
            </a:r>
          </a:p>
          <a:p>
            <a:pPr defTabSz="1219170">
              <a:lnSpc>
                <a:spcPct val="300000"/>
              </a:lnSpc>
              <a:spcBef>
                <a:spcPct val="0"/>
              </a:spcBef>
            </a:pPr>
            <a:r>
              <a:rPr lang="en-US" altLang="zh-CN" sz="2800" kern="0" dirty="0">
                <a:solidFill>
                  <a:prstClr val="black"/>
                </a:solidFill>
                <a:cs typeface="+mn-ea"/>
                <a:sym typeface="+mn-lt"/>
              </a:rPr>
              <a:t>A.                       B.              </a:t>
            </a:r>
          </a:p>
          <a:p>
            <a:pPr defTabSz="1219170">
              <a:lnSpc>
                <a:spcPct val="300000"/>
              </a:lnSpc>
              <a:spcBef>
                <a:spcPct val="0"/>
              </a:spcBef>
            </a:pPr>
            <a:r>
              <a:rPr lang="en-US" altLang="zh-CN" sz="2800" kern="0" dirty="0">
                <a:solidFill>
                  <a:prstClr val="black"/>
                </a:solidFill>
                <a:cs typeface="+mn-ea"/>
                <a:sym typeface="+mn-lt"/>
              </a:rPr>
              <a:t>C.                       D.   </a:t>
            </a:r>
          </a:p>
        </p:txBody>
      </p:sp>
      <p:graphicFrame>
        <p:nvGraphicFramePr>
          <p:cNvPr id="20482" name="对象 66562"/>
          <p:cNvGraphicFramePr/>
          <p:nvPr>
            <p:extLst>
              <p:ext uri="{D42A27DB-BD31-4B8C-83A1-F6EECF244321}">
                <p14:modId xmlns:p14="http://schemas.microsoft.com/office/powerpoint/2010/main" val="3344645308"/>
              </p:ext>
            </p:extLst>
          </p:nvPr>
        </p:nvGraphicFramePr>
        <p:xfrm>
          <a:off x="1336393" y="3223315"/>
          <a:ext cx="1222524" cy="1195603"/>
        </p:xfrm>
        <a:graphic>
          <a:graphicData uri="http://schemas.openxmlformats.org/presentationml/2006/ole">
            <mc:AlternateContent xmlns:mc="http://schemas.openxmlformats.org/markup-compatibility/2006">
              <mc:Choice xmlns:v="urn:schemas-microsoft-com:vml" Requires="v">
                <p:oleObj r:id="rId2" imgW="469900" imgH="444500" progId="Equation.3">
                  <p:embed/>
                </p:oleObj>
              </mc:Choice>
              <mc:Fallback>
                <p:oleObj r:id="rId2" imgW="469900" imgH="444500" progId="Equation.3">
                  <p:embed/>
                  <p:pic>
                    <p:nvPicPr>
                      <p:cNvPr id="20482" name="对象 66562"/>
                      <p:cNvPicPr/>
                      <p:nvPr/>
                    </p:nvPicPr>
                    <p:blipFill>
                      <a:blip r:embed="rId3"/>
                      <a:stretch>
                        <a:fillRect/>
                      </a:stretch>
                    </p:blipFill>
                    <p:spPr>
                      <a:xfrm>
                        <a:off x="1336393" y="3223315"/>
                        <a:ext cx="1222524" cy="1195603"/>
                      </a:xfrm>
                      <a:prstGeom prst="rect">
                        <a:avLst/>
                      </a:prstGeom>
                      <a:noFill/>
                      <a:ln w="38100">
                        <a:noFill/>
                        <a:miter/>
                      </a:ln>
                    </p:spPr>
                  </p:pic>
                </p:oleObj>
              </mc:Fallback>
            </mc:AlternateContent>
          </a:graphicData>
        </a:graphic>
      </p:graphicFrame>
      <p:graphicFrame>
        <p:nvGraphicFramePr>
          <p:cNvPr id="20483" name="对象 66563"/>
          <p:cNvGraphicFramePr/>
          <p:nvPr>
            <p:extLst>
              <p:ext uri="{D42A27DB-BD31-4B8C-83A1-F6EECF244321}">
                <p14:modId xmlns:p14="http://schemas.microsoft.com/office/powerpoint/2010/main" val="3750289872"/>
              </p:ext>
            </p:extLst>
          </p:nvPr>
        </p:nvGraphicFramePr>
        <p:xfrm>
          <a:off x="4044922" y="3176564"/>
          <a:ext cx="1178184" cy="1195603"/>
        </p:xfrm>
        <a:graphic>
          <a:graphicData uri="http://schemas.openxmlformats.org/presentationml/2006/ole">
            <mc:AlternateContent xmlns:mc="http://schemas.openxmlformats.org/markup-compatibility/2006">
              <mc:Choice xmlns:v="urn:schemas-microsoft-com:vml" Requires="v">
                <p:oleObj r:id="rId4" imgW="431800" imgH="444500" progId="Equation.3">
                  <p:embed/>
                </p:oleObj>
              </mc:Choice>
              <mc:Fallback>
                <p:oleObj r:id="rId4" imgW="431800" imgH="444500" progId="Equation.3">
                  <p:embed/>
                  <p:pic>
                    <p:nvPicPr>
                      <p:cNvPr id="20483" name="对象 66563"/>
                      <p:cNvPicPr/>
                      <p:nvPr/>
                    </p:nvPicPr>
                    <p:blipFill>
                      <a:blip r:embed="rId5"/>
                      <a:stretch>
                        <a:fillRect/>
                      </a:stretch>
                    </p:blipFill>
                    <p:spPr>
                      <a:xfrm>
                        <a:off x="4044922" y="3176564"/>
                        <a:ext cx="1178184" cy="1195603"/>
                      </a:xfrm>
                      <a:prstGeom prst="rect">
                        <a:avLst/>
                      </a:prstGeom>
                      <a:noFill/>
                      <a:ln w="38100">
                        <a:noFill/>
                        <a:miter/>
                      </a:ln>
                    </p:spPr>
                  </p:pic>
                </p:oleObj>
              </mc:Fallback>
            </mc:AlternateContent>
          </a:graphicData>
        </a:graphic>
      </p:graphicFrame>
      <p:graphicFrame>
        <p:nvGraphicFramePr>
          <p:cNvPr id="20484" name="对象 66564"/>
          <p:cNvGraphicFramePr/>
          <p:nvPr>
            <p:extLst>
              <p:ext uri="{D42A27DB-BD31-4B8C-83A1-F6EECF244321}">
                <p14:modId xmlns:p14="http://schemas.microsoft.com/office/powerpoint/2010/main" val="2875940996"/>
              </p:ext>
            </p:extLst>
          </p:nvPr>
        </p:nvGraphicFramePr>
        <p:xfrm>
          <a:off x="1340986" y="4581039"/>
          <a:ext cx="962817" cy="1127509"/>
        </p:xfrm>
        <a:graphic>
          <a:graphicData uri="http://schemas.openxmlformats.org/presentationml/2006/ole">
            <mc:AlternateContent xmlns:mc="http://schemas.openxmlformats.org/markup-compatibility/2006">
              <mc:Choice xmlns:v="urn:schemas-microsoft-com:vml" Requires="v">
                <p:oleObj r:id="rId6" imgW="342900" imgH="419100" progId="Equation.3">
                  <p:embed/>
                </p:oleObj>
              </mc:Choice>
              <mc:Fallback>
                <p:oleObj r:id="rId6" imgW="342900" imgH="419100" progId="Equation.3">
                  <p:embed/>
                  <p:pic>
                    <p:nvPicPr>
                      <p:cNvPr id="20484" name="对象 66564"/>
                      <p:cNvPicPr/>
                      <p:nvPr/>
                    </p:nvPicPr>
                    <p:blipFill>
                      <a:blip r:embed="rId7"/>
                      <a:stretch>
                        <a:fillRect/>
                      </a:stretch>
                    </p:blipFill>
                    <p:spPr>
                      <a:xfrm>
                        <a:off x="1340986" y="4581039"/>
                        <a:ext cx="962817" cy="1127509"/>
                      </a:xfrm>
                      <a:prstGeom prst="rect">
                        <a:avLst/>
                      </a:prstGeom>
                      <a:noFill/>
                      <a:ln w="38100">
                        <a:noFill/>
                        <a:miter/>
                      </a:ln>
                    </p:spPr>
                  </p:pic>
                </p:oleObj>
              </mc:Fallback>
            </mc:AlternateContent>
          </a:graphicData>
        </a:graphic>
      </p:graphicFrame>
      <p:graphicFrame>
        <p:nvGraphicFramePr>
          <p:cNvPr id="20485" name="对象 66565"/>
          <p:cNvGraphicFramePr/>
          <p:nvPr>
            <p:extLst>
              <p:ext uri="{D42A27DB-BD31-4B8C-83A1-F6EECF244321}">
                <p14:modId xmlns:p14="http://schemas.microsoft.com/office/powerpoint/2010/main" val="990840519"/>
              </p:ext>
            </p:extLst>
          </p:nvPr>
        </p:nvGraphicFramePr>
        <p:xfrm>
          <a:off x="4039721" y="4580883"/>
          <a:ext cx="1005573" cy="1127509"/>
        </p:xfrm>
        <a:graphic>
          <a:graphicData uri="http://schemas.openxmlformats.org/presentationml/2006/ole">
            <mc:AlternateContent xmlns:mc="http://schemas.openxmlformats.org/markup-compatibility/2006">
              <mc:Choice xmlns:v="urn:schemas-microsoft-com:vml" Requires="v">
                <p:oleObj r:id="rId8" imgW="381000" imgH="419100" progId="Equation.3">
                  <p:embed/>
                </p:oleObj>
              </mc:Choice>
              <mc:Fallback>
                <p:oleObj r:id="rId8" imgW="381000" imgH="419100" progId="Equation.3">
                  <p:embed/>
                  <p:pic>
                    <p:nvPicPr>
                      <p:cNvPr id="20485" name="对象 66565"/>
                      <p:cNvPicPr/>
                      <p:nvPr/>
                    </p:nvPicPr>
                    <p:blipFill>
                      <a:blip r:embed="rId9"/>
                      <a:stretch>
                        <a:fillRect/>
                      </a:stretch>
                    </p:blipFill>
                    <p:spPr>
                      <a:xfrm>
                        <a:off x="4039721" y="4580883"/>
                        <a:ext cx="1005573" cy="1127509"/>
                      </a:xfrm>
                      <a:prstGeom prst="rect">
                        <a:avLst/>
                      </a:prstGeom>
                      <a:noFill/>
                      <a:ln w="38100">
                        <a:noFill/>
                        <a:miter/>
                      </a:ln>
                    </p:spPr>
                  </p:pic>
                </p:oleObj>
              </mc:Fallback>
            </mc:AlternateContent>
          </a:graphicData>
        </a:graphic>
      </p:graphicFrame>
      <p:grpSp>
        <p:nvGrpSpPr>
          <p:cNvPr id="20486" name="组合 66582"/>
          <p:cNvGrpSpPr/>
          <p:nvPr/>
        </p:nvGrpSpPr>
        <p:grpSpPr>
          <a:xfrm>
            <a:off x="7146708" y="3670324"/>
            <a:ext cx="2728508" cy="1821118"/>
            <a:chOff x="3875" y="2482"/>
            <a:chExt cx="1723" cy="1150"/>
          </a:xfrm>
        </p:grpSpPr>
        <p:sp>
          <p:nvSpPr>
            <p:cNvPr id="20487" name="直接连接符 66567"/>
            <p:cNvSpPr/>
            <p:nvPr/>
          </p:nvSpPr>
          <p:spPr>
            <a:xfrm>
              <a:off x="4056" y="2684"/>
              <a:ext cx="1269" cy="1"/>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0488" name="直接连接符 66568"/>
            <p:cNvSpPr/>
            <p:nvPr/>
          </p:nvSpPr>
          <p:spPr>
            <a:xfrm flipV="1">
              <a:off x="4691" y="2503"/>
              <a:ext cx="0" cy="181"/>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0489" name="直接连接符 66569"/>
            <p:cNvSpPr/>
            <p:nvPr/>
          </p:nvSpPr>
          <p:spPr>
            <a:xfrm flipV="1">
              <a:off x="4691" y="3367"/>
              <a:ext cx="0" cy="162"/>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0490" name="直接连接符 66570"/>
            <p:cNvSpPr/>
            <p:nvPr/>
          </p:nvSpPr>
          <p:spPr>
            <a:xfrm>
              <a:off x="4101" y="3047"/>
              <a:ext cx="317" cy="0"/>
            </a:xfrm>
            <a:prstGeom prst="line">
              <a:avLst/>
            </a:prstGeom>
            <a:ln w="38100" cap="flat" cmpd="sng">
              <a:solidFill>
                <a:srgbClr val="800000"/>
              </a:solidFill>
              <a:prstDash val="solid"/>
              <a:headEnd type="oval" w="sm" len="sm"/>
              <a:tailEnd type="stealth" w="med" len="lg"/>
            </a:ln>
          </p:spPr>
          <p:txBody>
            <a:bodyPr/>
            <a:lstStyle/>
            <a:p>
              <a:endParaRPr lang="zh-CN" altLang="en-US">
                <a:cs typeface="+mn-ea"/>
                <a:sym typeface="+mn-lt"/>
              </a:endParaRPr>
            </a:p>
          </p:txBody>
        </p:sp>
        <p:sp>
          <p:nvSpPr>
            <p:cNvPr id="20491" name="文本框 66571"/>
            <p:cNvSpPr txBox="1"/>
            <p:nvPr/>
          </p:nvSpPr>
          <p:spPr>
            <a:xfrm>
              <a:off x="4101" y="3045"/>
              <a:ext cx="243" cy="233"/>
            </a:xfrm>
            <a:prstGeom prst="rect">
              <a:avLst/>
            </a:prstGeom>
            <a:noFill/>
            <a:ln w="9525">
              <a:noFill/>
            </a:ln>
          </p:spPr>
          <p:txBody>
            <a:bodyPr wrap="none" anchor="b">
              <a:spAutoFit/>
            </a:bodyPr>
            <a:lstStyle/>
            <a:p>
              <a:pPr defTabSz="1219170">
                <a:spcBef>
                  <a:spcPct val="0"/>
                </a:spcBef>
              </a:pPr>
              <a:r>
                <a:rPr lang="en-US" altLang="zh-CN" sz="1793" kern="0" err="1">
                  <a:solidFill>
                    <a:srgbClr val="CC0000"/>
                  </a:solidFill>
                  <a:cs typeface="+mn-ea"/>
                  <a:sym typeface="+mn-lt"/>
                </a:rPr>
                <a:t>v</a:t>
              </a:r>
              <a:r>
                <a:rPr lang="en-US" altLang="zh-CN" sz="1793" kern="0" baseline="-25000" err="1">
                  <a:solidFill>
                    <a:srgbClr val="CC0000"/>
                  </a:solidFill>
                  <a:cs typeface="+mn-ea"/>
                  <a:sym typeface="+mn-lt"/>
                </a:rPr>
                <a:t>o</a:t>
              </a:r>
              <a:endParaRPr lang="en-US" altLang="zh-CN" sz="1793" kern="0" baseline="-25000">
                <a:solidFill>
                  <a:srgbClr val="CC0000"/>
                </a:solidFill>
                <a:cs typeface="+mn-ea"/>
                <a:sym typeface="+mn-lt"/>
              </a:endParaRPr>
            </a:p>
          </p:txBody>
        </p:sp>
        <p:sp>
          <p:nvSpPr>
            <p:cNvPr id="20492" name="直接连接符 66572"/>
            <p:cNvSpPr/>
            <p:nvPr/>
          </p:nvSpPr>
          <p:spPr>
            <a:xfrm>
              <a:off x="4056" y="3365"/>
              <a:ext cx="1269" cy="1"/>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0493" name="文本框 66573"/>
            <p:cNvSpPr txBox="1"/>
            <p:nvPr/>
          </p:nvSpPr>
          <p:spPr>
            <a:xfrm>
              <a:off x="4056" y="2637"/>
              <a:ext cx="1364" cy="233"/>
            </a:xfrm>
            <a:prstGeom prst="rect">
              <a:avLst/>
            </a:prstGeom>
            <a:noFill/>
            <a:ln w="9525">
              <a:noFill/>
            </a:ln>
          </p:spPr>
          <p:txBody>
            <a:bodyPr wrap="none" anchor="b">
              <a:spAutoFit/>
            </a:bodyPr>
            <a:lstStyle/>
            <a:p>
              <a:pPr defTabSz="1219170">
                <a:spcBef>
                  <a:spcPct val="0"/>
                </a:spcBef>
              </a:pPr>
              <a:r>
                <a:rPr lang="en-US" altLang="zh-CN" sz="1793" kern="0" dirty="0">
                  <a:solidFill>
                    <a:srgbClr val="CC0000"/>
                  </a:solidFill>
                  <a:cs typeface="+mn-ea"/>
                  <a:sym typeface="+mn-lt"/>
                </a:rPr>
                <a:t>+  +  +  +  +  +  +  +</a:t>
              </a:r>
            </a:p>
          </p:txBody>
        </p:sp>
        <p:sp>
          <p:nvSpPr>
            <p:cNvPr id="20494" name="文本框 66574"/>
            <p:cNvSpPr txBox="1"/>
            <p:nvPr/>
          </p:nvSpPr>
          <p:spPr>
            <a:xfrm>
              <a:off x="4023" y="3177"/>
              <a:ext cx="1356" cy="233"/>
            </a:xfrm>
            <a:prstGeom prst="rect">
              <a:avLst/>
            </a:prstGeom>
            <a:noFill/>
            <a:ln w="9525">
              <a:noFill/>
            </a:ln>
          </p:spPr>
          <p:txBody>
            <a:bodyPr wrap="none" anchor="b">
              <a:spAutoFit/>
            </a:bodyPr>
            <a:lstStyle/>
            <a:p>
              <a:pPr defTabSz="1219170">
                <a:spcBef>
                  <a:spcPct val="0"/>
                </a:spcBef>
              </a:pPr>
              <a:r>
                <a:rPr lang="en-US" altLang="zh-CN" sz="1793" kern="0">
                  <a:solidFill>
                    <a:srgbClr val="CC0000"/>
                  </a:solidFill>
                  <a:cs typeface="+mn-ea"/>
                  <a:sym typeface="+mn-lt"/>
                </a:rPr>
                <a:t>-   -   -   -   -   -   -   -</a:t>
              </a:r>
            </a:p>
          </p:txBody>
        </p:sp>
        <p:sp>
          <p:nvSpPr>
            <p:cNvPr id="20495" name="直接连接符 66575"/>
            <p:cNvSpPr/>
            <p:nvPr/>
          </p:nvSpPr>
          <p:spPr>
            <a:xfrm>
              <a:off x="5326" y="2684"/>
              <a:ext cx="0" cy="681"/>
            </a:xfrm>
            <a:prstGeom prst="line">
              <a:avLst/>
            </a:prstGeom>
            <a:ln w="25400" cap="flat" cmpd="sng">
              <a:solidFill>
                <a:srgbClr val="800000"/>
              </a:solidFill>
              <a:prstDash val="solid"/>
              <a:headEnd type="stealth" w="med" len="lg"/>
              <a:tailEnd type="stealth" w="med" len="lg"/>
            </a:ln>
          </p:spPr>
          <p:txBody>
            <a:bodyPr/>
            <a:lstStyle/>
            <a:p>
              <a:endParaRPr lang="zh-CN" altLang="en-US">
                <a:cs typeface="+mn-ea"/>
                <a:sym typeface="+mn-lt"/>
              </a:endParaRPr>
            </a:p>
          </p:txBody>
        </p:sp>
        <p:sp>
          <p:nvSpPr>
            <p:cNvPr id="20496" name="文本框 66576"/>
            <p:cNvSpPr txBox="1"/>
            <p:nvPr/>
          </p:nvSpPr>
          <p:spPr>
            <a:xfrm>
              <a:off x="5235" y="2909"/>
              <a:ext cx="182" cy="233"/>
            </a:xfrm>
            <a:prstGeom prst="rect">
              <a:avLst/>
            </a:prstGeom>
            <a:solidFill>
              <a:schemeClr val="bg1"/>
            </a:solidFill>
            <a:ln w="9525">
              <a:noFill/>
            </a:ln>
          </p:spPr>
          <p:txBody>
            <a:bodyPr anchor="b">
              <a:spAutoFit/>
            </a:bodyPr>
            <a:lstStyle/>
            <a:p>
              <a:pPr defTabSz="1219170">
                <a:spcBef>
                  <a:spcPct val="0"/>
                </a:spcBef>
              </a:pPr>
              <a:r>
                <a:rPr lang="en-US" altLang="zh-CN" sz="1793" kern="0">
                  <a:solidFill>
                    <a:sysClr val="windowText" lastClr="000000"/>
                  </a:solidFill>
                  <a:cs typeface="+mn-ea"/>
                  <a:sym typeface="+mn-lt"/>
                </a:rPr>
                <a:t>d</a:t>
              </a:r>
            </a:p>
          </p:txBody>
        </p:sp>
        <p:sp>
          <p:nvSpPr>
            <p:cNvPr id="20497" name="文本框 66577"/>
            <p:cNvSpPr txBox="1"/>
            <p:nvPr/>
          </p:nvSpPr>
          <p:spPr>
            <a:xfrm>
              <a:off x="3875" y="2482"/>
              <a:ext cx="182" cy="252"/>
            </a:xfrm>
            <a:prstGeom prst="rect">
              <a:avLst/>
            </a:prstGeom>
            <a:noFill/>
            <a:ln w="9525">
              <a:noFill/>
            </a:ln>
          </p:spPr>
          <p:txBody>
            <a:bodyPr anchor="b">
              <a:spAutoFit/>
            </a:bodyPr>
            <a:lstStyle/>
            <a:p>
              <a:pPr defTabSz="1219170">
                <a:spcBef>
                  <a:spcPct val="0"/>
                </a:spcBef>
              </a:pPr>
              <a:r>
                <a:rPr lang="en-US" altLang="zh-CN" sz="1993" kern="0">
                  <a:solidFill>
                    <a:sysClr val="windowText" lastClr="000000"/>
                  </a:solidFill>
                  <a:cs typeface="+mn-ea"/>
                  <a:sym typeface="+mn-lt"/>
                </a:rPr>
                <a:t>A</a:t>
              </a:r>
            </a:p>
          </p:txBody>
        </p:sp>
        <p:sp>
          <p:nvSpPr>
            <p:cNvPr id="20498" name="文本框 66578"/>
            <p:cNvSpPr txBox="1"/>
            <p:nvPr/>
          </p:nvSpPr>
          <p:spPr>
            <a:xfrm>
              <a:off x="3875" y="3277"/>
              <a:ext cx="182" cy="252"/>
            </a:xfrm>
            <a:prstGeom prst="rect">
              <a:avLst/>
            </a:prstGeom>
            <a:noFill/>
            <a:ln w="9525">
              <a:noFill/>
            </a:ln>
          </p:spPr>
          <p:txBody>
            <a:bodyPr anchor="b">
              <a:spAutoFit/>
            </a:bodyPr>
            <a:lstStyle/>
            <a:p>
              <a:pPr defTabSz="1219170">
                <a:spcBef>
                  <a:spcPct val="0"/>
                </a:spcBef>
              </a:pPr>
              <a:r>
                <a:rPr lang="en-US" altLang="zh-CN" sz="1993" kern="0">
                  <a:solidFill>
                    <a:sysClr val="windowText" lastClr="000000"/>
                  </a:solidFill>
                  <a:cs typeface="+mn-ea"/>
                  <a:sym typeface="+mn-lt"/>
                </a:rPr>
                <a:t>B</a:t>
              </a:r>
            </a:p>
          </p:txBody>
        </p:sp>
        <p:sp>
          <p:nvSpPr>
            <p:cNvPr id="20499" name="文本框 66579"/>
            <p:cNvSpPr txBox="1"/>
            <p:nvPr/>
          </p:nvSpPr>
          <p:spPr>
            <a:xfrm>
              <a:off x="3875" y="2909"/>
              <a:ext cx="182" cy="233"/>
            </a:xfrm>
            <a:prstGeom prst="rect">
              <a:avLst/>
            </a:prstGeom>
            <a:noFill/>
            <a:ln w="9525">
              <a:noFill/>
            </a:ln>
          </p:spPr>
          <p:txBody>
            <a:bodyPr anchor="b">
              <a:spAutoFit/>
            </a:bodyPr>
            <a:lstStyle/>
            <a:p>
              <a:pPr defTabSz="1219170">
                <a:spcBef>
                  <a:spcPct val="0"/>
                </a:spcBef>
              </a:pPr>
              <a:r>
                <a:rPr lang="en-US" altLang="zh-CN" sz="1793" kern="0">
                  <a:solidFill>
                    <a:sysClr val="windowText" lastClr="000000"/>
                  </a:solidFill>
                  <a:cs typeface="+mn-ea"/>
                  <a:sym typeface="+mn-lt"/>
                </a:rPr>
                <a:t>O</a:t>
              </a:r>
            </a:p>
          </p:txBody>
        </p:sp>
        <p:sp>
          <p:nvSpPr>
            <p:cNvPr id="20500" name="文本框 66580"/>
            <p:cNvSpPr txBox="1"/>
            <p:nvPr/>
          </p:nvSpPr>
          <p:spPr>
            <a:xfrm>
              <a:off x="5342" y="3341"/>
              <a:ext cx="256" cy="291"/>
            </a:xfrm>
            <a:prstGeom prst="rect">
              <a:avLst/>
            </a:prstGeom>
            <a:noFill/>
            <a:ln w="9525">
              <a:noFill/>
            </a:ln>
          </p:spPr>
          <p:txBody>
            <a:bodyPr wrap="none" anchor="b">
              <a:spAutoFit/>
            </a:bodyPr>
            <a:lstStyle/>
            <a:p>
              <a:pPr defTabSz="1219170">
                <a:spcBef>
                  <a:spcPct val="0"/>
                </a:spcBef>
              </a:pPr>
              <a:r>
                <a:rPr lang="en-US" altLang="zh-CN" sz="2393" kern="0" dirty="0">
                  <a:solidFill>
                    <a:sysClr val="windowText" lastClr="000000"/>
                  </a:solidFill>
                  <a:cs typeface="+mn-ea"/>
                  <a:sym typeface="+mn-lt"/>
                </a:rPr>
                <a:t>C</a:t>
              </a:r>
            </a:p>
          </p:txBody>
        </p:sp>
      </p:grpSp>
      <p:sp>
        <p:nvSpPr>
          <p:cNvPr id="2" name="文本框 1"/>
          <p:cNvSpPr txBox="1"/>
          <p:nvPr/>
        </p:nvSpPr>
        <p:spPr>
          <a:xfrm>
            <a:off x="8679041" y="2462369"/>
            <a:ext cx="801292" cy="522131"/>
          </a:xfrm>
          <a:prstGeom prst="rect">
            <a:avLst/>
          </a:prstGeom>
          <a:noFill/>
          <a:ln w="9525">
            <a:noFill/>
          </a:ln>
        </p:spPr>
        <p:txBody>
          <a:bodyPr>
            <a:spAutoFit/>
          </a:bodyPr>
          <a:lstStyle/>
          <a:p>
            <a:pPr algn="ctr" defTabSz="1219170"/>
            <a:r>
              <a:rPr lang="en-US" altLang="zh-CN" sz="2793" b="1" kern="0" dirty="0">
                <a:solidFill>
                  <a:srgbClr val="FF0000"/>
                </a:solidFill>
                <a:cs typeface="+mn-ea"/>
                <a:sym typeface="+mn-lt"/>
              </a:rPr>
              <a:t>A</a:t>
            </a:r>
          </a:p>
        </p:txBody>
      </p:sp>
      <p:sp>
        <p:nvSpPr>
          <p:cNvPr id="23" name="文本框 22">
            <a:extLst>
              <a:ext uri="{FF2B5EF4-FFF2-40B4-BE49-F238E27FC236}">
                <a16:creationId xmlns:a16="http://schemas.microsoft.com/office/drawing/2014/main" id="{9A3894B3-F7B3-49B4-8A49-CFACBB07775C}"/>
              </a:ext>
            </a:extLst>
          </p:cNvPr>
          <p:cNvSpPr txBox="1"/>
          <p:nvPr/>
        </p:nvSpPr>
        <p:spPr>
          <a:xfrm>
            <a:off x="809171" y="381801"/>
            <a:ext cx="4134465"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二：带电粒子的偏转规律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2"/>
          <p:cNvSpPr/>
          <p:nvPr/>
        </p:nvSpPr>
        <p:spPr>
          <a:xfrm>
            <a:off x="2408061" y="3048942"/>
            <a:ext cx="0" cy="988155"/>
          </a:xfrm>
          <a:prstGeom prst="line">
            <a:avLst/>
          </a:prstGeom>
          <a:ln w="5715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68611" name="Line 3"/>
          <p:cNvSpPr/>
          <p:nvPr/>
        </p:nvSpPr>
        <p:spPr>
          <a:xfrm>
            <a:off x="3092168" y="3048942"/>
            <a:ext cx="0" cy="988155"/>
          </a:xfrm>
          <a:prstGeom prst="line">
            <a:avLst/>
          </a:prstGeom>
          <a:ln w="5715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68612" name="Line 4"/>
          <p:cNvSpPr/>
          <p:nvPr/>
        </p:nvSpPr>
        <p:spPr>
          <a:xfrm>
            <a:off x="2419147" y="4239794"/>
            <a:ext cx="0" cy="988155"/>
          </a:xfrm>
          <a:prstGeom prst="line">
            <a:avLst/>
          </a:prstGeom>
          <a:ln w="5715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68613" name="Line 5"/>
          <p:cNvSpPr/>
          <p:nvPr/>
        </p:nvSpPr>
        <p:spPr>
          <a:xfrm>
            <a:off x="3092168" y="4252463"/>
            <a:ext cx="0" cy="988155"/>
          </a:xfrm>
          <a:prstGeom prst="line">
            <a:avLst/>
          </a:prstGeom>
          <a:ln w="57150" cap="flat" cmpd="sng">
            <a:solidFill>
              <a:schemeClr val="tx1"/>
            </a:solidFill>
            <a:prstDash val="solid"/>
            <a:headEnd type="none" w="med" len="med"/>
            <a:tailEnd type="none" w="med" len="med"/>
          </a:ln>
        </p:spPr>
        <p:txBody>
          <a:bodyPr/>
          <a:lstStyle/>
          <a:p>
            <a:endParaRPr lang="zh-CN" altLang="en-US">
              <a:cs typeface="+mn-ea"/>
              <a:sym typeface="+mn-lt"/>
            </a:endParaRPr>
          </a:p>
        </p:txBody>
      </p:sp>
      <p:grpSp>
        <p:nvGrpSpPr>
          <p:cNvPr id="2" name="Group 6"/>
          <p:cNvGrpSpPr/>
          <p:nvPr/>
        </p:nvGrpSpPr>
        <p:grpSpPr>
          <a:xfrm>
            <a:off x="2368473" y="5264371"/>
            <a:ext cx="760119" cy="645299"/>
            <a:chOff x="2112" y="3388"/>
            <a:chExt cx="1200" cy="4782"/>
          </a:xfrm>
        </p:grpSpPr>
        <p:grpSp>
          <p:nvGrpSpPr>
            <p:cNvPr id="21510" name="Group 7"/>
            <p:cNvGrpSpPr/>
            <p:nvPr/>
          </p:nvGrpSpPr>
          <p:grpSpPr>
            <a:xfrm>
              <a:off x="2112" y="3408"/>
              <a:ext cx="1200" cy="400"/>
              <a:chOff x="2112" y="3408"/>
              <a:chExt cx="1152" cy="384"/>
            </a:xfrm>
          </p:grpSpPr>
          <p:sp>
            <p:nvSpPr>
              <p:cNvPr id="21511" name="Line 8"/>
              <p:cNvSpPr/>
              <p:nvPr/>
            </p:nvSpPr>
            <p:spPr>
              <a:xfrm>
                <a:off x="2112" y="3600"/>
                <a:ext cx="1152" cy="0"/>
              </a:xfrm>
              <a:prstGeom prst="line">
                <a:avLst/>
              </a:prstGeom>
              <a:ln w="19050" cap="flat" cmpd="sng">
                <a:solidFill>
                  <a:schemeClr val="accent2"/>
                </a:solidFill>
                <a:prstDash val="solid"/>
                <a:headEnd type="triangle" w="med" len="med"/>
                <a:tailEnd type="triangle" w="med" len="med"/>
              </a:ln>
            </p:spPr>
            <p:txBody>
              <a:bodyPr/>
              <a:lstStyle/>
              <a:p>
                <a:endParaRPr lang="zh-CN" altLang="en-US">
                  <a:cs typeface="+mn-ea"/>
                  <a:sym typeface="+mn-lt"/>
                </a:endParaRPr>
              </a:p>
            </p:txBody>
          </p:sp>
          <p:sp>
            <p:nvSpPr>
              <p:cNvPr id="21512" name="Line 9"/>
              <p:cNvSpPr/>
              <p:nvPr/>
            </p:nvSpPr>
            <p:spPr>
              <a:xfrm>
                <a:off x="2112" y="3504"/>
                <a:ext cx="0" cy="192"/>
              </a:xfrm>
              <a:prstGeom prst="line">
                <a:avLst/>
              </a:prstGeom>
              <a:ln w="19050" cap="flat" cmpd="sng">
                <a:solidFill>
                  <a:schemeClr val="accent2"/>
                </a:solidFill>
                <a:prstDash val="solid"/>
                <a:headEnd type="none" w="med" len="med"/>
                <a:tailEnd type="none" w="med" len="med"/>
              </a:ln>
            </p:spPr>
            <p:txBody>
              <a:bodyPr/>
              <a:lstStyle/>
              <a:p>
                <a:endParaRPr lang="zh-CN" altLang="en-US">
                  <a:cs typeface="+mn-ea"/>
                  <a:sym typeface="+mn-lt"/>
                </a:endParaRPr>
              </a:p>
            </p:txBody>
          </p:sp>
          <p:sp>
            <p:nvSpPr>
              <p:cNvPr id="21513" name="Line 10"/>
              <p:cNvSpPr/>
              <p:nvPr/>
            </p:nvSpPr>
            <p:spPr>
              <a:xfrm>
                <a:off x="3264" y="3504"/>
                <a:ext cx="0" cy="192"/>
              </a:xfrm>
              <a:prstGeom prst="line">
                <a:avLst/>
              </a:prstGeom>
              <a:ln w="19050" cap="flat" cmpd="sng">
                <a:solidFill>
                  <a:schemeClr val="accent2"/>
                </a:solidFill>
                <a:prstDash val="solid"/>
                <a:headEnd type="none" w="med" len="med"/>
                <a:tailEnd type="none" w="med" len="med"/>
              </a:ln>
            </p:spPr>
            <p:txBody>
              <a:bodyPr/>
              <a:lstStyle/>
              <a:p>
                <a:endParaRPr lang="zh-CN" altLang="en-US">
                  <a:cs typeface="+mn-ea"/>
                  <a:sym typeface="+mn-lt"/>
                </a:endParaRPr>
              </a:p>
            </p:txBody>
          </p:sp>
          <p:sp>
            <p:nvSpPr>
              <p:cNvPr id="21514" name="Rectangle 11"/>
              <p:cNvSpPr/>
              <p:nvPr/>
            </p:nvSpPr>
            <p:spPr>
              <a:xfrm>
                <a:off x="2496" y="3408"/>
                <a:ext cx="336" cy="384"/>
              </a:xfrm>
              <a:prstGeom prst="rect">
                <a:avLst/>
              </a:prstGeom>
              <a:solidFill>
                <a:schemeClr val="bg1"/>
              </a:solidFill>
              <a:ln w="19050" cap="flat" cmpd="sng">
                <a:solidFill>
                  <a:srgbClr val="FFFFCC"/>
                </a:solidFill>
                <a:prstDash val="solid"/>
                <a:miter/>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grpSp>
        <p:sp>
          <p:nvSpPr>
            <p:cNvPr id="21515" name="Text Box 12"/>
            <p:cNvSpPr txBox="1"/>
            <p:nvPr/>
          </p:nvSpPr>
          <p:spPr>
            <a:xfrm>
              <a:off x="2497" y="3388"/>
              <a:ext cx="350" cy="4782"/>
            </a:xfrm>
            <a:prstGeom prst="rect">
              <a:avLst/>
            </a:prstGeom>
            <a:solidFill>
              <a:schemeClr val="bg1"/>
            </a:solidFill>
            <a:ln w="19050">
              <a:noFill/>
            </a:ln>
          </p:spPr>
          <p:txBody>
            <a:bodyPr>
              <a:spAutoFit/>
            </a:bodyPr>
            <a:lstStyle/>
            <a:p>
              <a:pPr defTabSz="1219170"/>
              <a:endParaRPr lang="zh-CN" altLang="zh-CN" sz="3593" i="1" kern="0" dirty="0">
                <a:solidFill>
                  <a:srgbClr val="ED7D31"/>
                </a:solidFill>
                <a:cs typeface="+mn-ea"/>
                <a:sym typeface="+mn-lt"/>
              </a:endParaRPr>
            </a:p>
          </p:txBody>
        </p:sp>
      </p:grpSp>
      <p:sp>
        <p:nvSpPr>
          <p:cNvPr id="68621" name="Text Box 13"/>
          <p:cNvSpPr txBox="1"/>
          <p:nvPr/>
        </p:nvSpPr>
        <p:spPr>
          <a:xfrm>
            <a:off x="2482490" y="5422729"/>
            <a:ext cx="608095" cy="522131"/>
          </a:xfrm>
          <a:prstGeom prst="rect">
            <a:avLst/>
          </a:prstGeom>
          <a:noFill/>
          <a:ln w="9525">
            <a:noFill/>
          </a:ln>
        </p:spPr>
        <p:txBody>
          <a:bodyPr>
            <a:spAutoFit/>
          </a:bodyPr>
          <a:lstStyle/>
          <a:p>
            <a:pPr defTabSz="1219170"/>
            <a:r>
              <a:rPr lang="en-US" altLang="zh-CN" sz="2793" i="1" kern="0">
                <a:solidFill>
                  <a:srgbClr val="FF0000"/>
                </a:solidFill>
                <a:cs typeface="+mn-ea"/>
                <a:sym typeface="+mn-lt"/>
              </a:rPr>
              <a:t>U</a:t>
            </a:r>
            <a:r>
              <a:rPr lang="en-US" altLang="zh-CN" sz="2793" i="1" kern="0" baseline="-25000">
                <a:solidFill>
                  <a:srgbClr val="FF0000"/>
                </a:solidFill>
                <a:cs typeface="+mn-ea"/>
                <a:sym typeface="+mn-lt"/>
              </a:rPr>
              <a:t>1</a:t>
            </a:r>
          </a:p>
        </p:txBody>
      </p:sp>
      <p:sp>
        <p:nvSpPr>
          <p:cNvPr id="68622" name="Text Box 14"/>
          <p:cNvSpPr txBox="1"/>
          <p:nvPr/>
        </p:nvSpPr>
        <p:spPr>
          <a:xfrm>
            <a:off x="2908474" y="2453516"/>
            <a:ext cx="456071" cy="645241"/>
          </a:xfrm>
          <a:prstGeom prst="rect">
            <a:avLst/>
          </a:prstGeom>
          <a:noFill/>
          <a:ln w="9525">
            <a:noFill/>
          </a:ln>
        </p:spPr>
        <p:txBody>
          <a:bodyPr>
            <a:spAutoFit/>
          </a:bodyPr>
          <a:lstStyle/>
          <a:p>
            <a:pPr defTabSz="1219170"/>
            <a:r>
              <a:rPr lang="en-US" altLang="zh-CN" sz="3593" i="1" kern="0">
                <a:solidFill>
                  <a:sysClr val="windowText" lastClr="000000"/>
                </a:solidFill>
                <a:cs typeface="+mn-ea"/>
                <a:sym typeface="+mn-lt"/>
              </a:rPr>
              <a:t>+</a:t>
            </a:r>
          </a:p>
        </p:txBody>
      </p:sp>
      <p:sp>
        <p:nvSpPr>
          <p:cNvPr id="68623" name="Text Box 15"/>
          <p:cNvSpPr txBox="1"/>
          <p:nvPr/>
        </p:nvSpPr>
        <p:spPr>
          <a:xfrm>
            <a:off x="2233868" y="2234983"/>
            <a:ext cx="532083" cy="645241"/>
          </a:xfrm>
          <a:prstGeom prst="rect">
            <a:avLst/>
          </a:prstGeom>
          <a:noFill/>
          <a:ln w="9525">
            <a:noFill/>
          </a:ln>
        </p:spPr>
        <p:txBody>
          <a:bodyPr>
            <a:spAutoFit/>
          </a:bodyPr>
          <a:lstStyle/>
          <a:p>
            <a:pPr defTabSz="1219170"/>
            <a:r>
              <a:rPr lang="en-US" altLang="zh-CN" sz="3593" i="1" kern="0">
                <a:solidFill>
                  <a:sysClr val="windowText" lastClr="000000"/>
                </a:solidFill>
                <a:cs typeface="+mn-ea"/>
                <a:sym typeface="+mn-lt"/>
              </a:rPr>
              <a:t>_</a:t>
            </a:r>
          </a:p>
        </p:txBody>
      </p:sp>
      <p:sp>
        <p:nvSpPr>
          <p:cNvPr id="68624" name="Text Box 16"/>
          <p:cNvSpPr txBox="1"/>
          <p:nvPr/>
        </p:nvSpPr>
        <p:spPr>
          <a:xfrm>
            <a:off x="1997914" y="1907181"/>
            <a:ext cx="2280356" cy="461665"/>
          </a:xfrm>
          <a:prstGeom prst="rect">
            <a:avLst/>
          </a:prstGeom>
          <a:noFill/>
          <a:ln w="9525">
            <a:noFill/>
          </a:ln>
        </p:spPr>
        <p:txBody>
          <a:bodyPr>
            <a:spAutoFit/>
          </a:bodyPr>
          <a:lstStyle/>
          <a:p>
            <a:pPr defTabSz="1219170"/>
            <a:r>
              <a:rPr lang="zh-CN" altLang="en-US" sz="2400" kern="0" dirty="0">
                <a:cs typeface="+mn-ea"/>
                <a:sym typeface="+mn-lt"/>
              </a:rPr>
              <a:t>电场中加速</a:t>
            </a:r>
          </a:p>
        </p:txBody>
      </p:sp>
      <p:sp>
        <p:nvSpPr>
          <p:cNvPr id="68625" name="Line 17"/>
          <p:cNvSpPr/>
          <p:nvPr/>
        </p:nvSpPr>
        <p:spPr>
          <a:xfrm>
            <a:off x="6924433" y="3429000"/>
            <a:ext cx="2812439" cy="0"/>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68626" name="Line 18"/>
          <p:cNvSpPr/>
          <p:nvPr/>
        </p:nvSpPr>
        <p:spPr>
          <a:xfrm>
            <a:off x="6924432" y="4721202"/>
            <a:ext cx="2736427" cy="0"/>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68627" name="Text Box 19"/>
          <p:cNvSpPr txBox="1"/>
          <p:nvPr/>
        </p:nvSpPr>
        <p:spPr>
          <a:xfrm>
            <a:off x="7152468" y="1935685"/>
            <a:ext cx="2356368" cy="461665"/>
          </a:xfrm>
          <a:prstGeom prst="rect">
            <a:avLst/>
          </a:prstGeom>
          <a:noFill/>
          <a:ln w="9525">
            <a:noFill/>
          </a:ln>
        </p:spPr>
        <p:txBody>
          <a:bodyPr>
            <a:spAutoFit/>
          </a:bodyPr>
          <a:lstStyle/>
          <a:p>
            <a:pPr defTabSz="1219170"/>
            <a:r>
              <a:rPr lang="zh-CN" altLang="en-US" sz="2400" kern="0" dirty="0">
                <a:cs typeface="+mn-ea"/>
                <a:sym typeface="+mn-lt"/>
              </a:rPr>
              <a:t>电场中偏转</a:t>
            </a:r>
          </a:p>
        </p:txBody>
      </p:sp>
      <p:sp>
        <p:nvSpPr>
          <p:cNvPr id="68629" name="Line 21"/>
          <p:cNvSpPr/>
          <p:nvPr/>
        </p:nvSpPr>
        <p:spPr>
          <a:xfrm>
            <a:off x="8140623" y="4721202"/>
            <a:ext cx="0" cy="304048"/>
          </a:xfrm>
          <a:prstGeom prst="line">
            <a:avLst/>
          </a:prstGeom>
          <a:ln w="9525"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68630" name="Oval 22"/>
          <p:cNvSpPr/>
          <p:nvPr/>
        </p:nvSpPr>
        <p:spPr>
          <a:xfrm>
            <a:off x="8064611" y="5025250"/>
            <a:ext cx="152024" cy="152024"/>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68631" name="Line 23"/>
          <p:cNvSpPr/>
          <p:nvPr/>
        </p:nvSpPr>
        <p:spPr>
          <a:xfrm flipV="1">
            <a:off x="8140623" y="3124954"/>
            <a:ext cx="0" cy="304048"/>
          </a:xfrm>
          <a:prstGeom prst="line">
            <a:avLst/>
          </a:prstGeom>
          <a:ln w="9525"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68632" name="Oval 24"/>
          <p:cNvSpPr/>
          <p:nvPr/>
        </p:nvSpPr>
        <p:spPr>
          <a:xfrm>
            <a:off x="8064611" y="2972930"/>
            <a:ext cx="152024" cy="152024"/>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68633" name="Text Box 25"/>
          <p:cNvSpPr txBox="1"/>
          <p:nvPr/>
        </p:nvSpPr>
        <p:spPr>
          <a:xfrm>
            <a:off x="8292646" y="2592871"/>
            <a:ext cx="456071" cy="645241"/>
          </a:xfrm>
          <a:prstGeom prst="rect">
            <a:avLst/>
          </a:prstGeom>
          <a:noFill/>
          <a:ln w="9525">
            <a:noFill/>
          </a:ln>
        </p:spPr>
        <p:txBody>
          <a:bodyPr>
            <a:spAutoFit/>
          </a:bodyPr>
          <a:lstStyle/>
          <a:p>
            <a:pPr defTabSz="1219170"/>
            <a:r>
              <a:rPr lang="en-US" altLang="zh-CN" sz="3593" i="1" kern="0">
                <a:solidFill>
                  <a:sysClr val="windowText" lastClr="000000"/>
                </a:solidFill>
                <a:cs typeface="+mn-ea"/>
                <a:sym typeface="+mn-lt"/>
              </a:rPr>
              <a:t>+</a:t>
            </a:r>
          </a:p>
        </p:txBody>
      </p:sp>
      <p:sp>
        <p:nvSpPr>
          <p:cNvPr id="68634" name="Text Box 26"/>
          <p:cNvSpPr txBox="1"/>
          <p:nvPr/>
        </p:nvSpPr>
        <p:spPr>
          <a:xfrm>
            <a:off x="8368657" y="4721203"/>
            <a:ext cx="532083" cy="645241"/>
          </a:xfrm>
          <a:prstGeom prst="rect">
            <a:avLst/>
          </a:prstGeom>
          <a:noFill/>
          <a:ln w="9525">
            <a:noFill/>
          </a:ln>
        </p:spPr>
        <p:txBody>
          <a:bodyPr>
            <a:spAutoFit/>
          </a:bodyPr>
          <a:lstStyle/>
          <a:p>
            <a:pPr defTabSz="1219170"/>
            <a:r>
              <a:rPr lang="en-US" altLang="zh-CN" sz="3593" i="1" kern="0">
                <a:solidFill>
                  <a:sysClr val="windowText" lastClr="000000"/>
                </a:solidFill>
                <a:cs typeface="+mn-ea"/>
                <a:sym typeface="+mn-lt"/>
              </a:rPr>
              <a:t>_</a:t>
            </a:r>
          </a:p>
        </p:txBody>
      </p:sp>
      <p:sp>
        <p:nvSpPr>
          <p:cNvPr id="68635" name="Text Box 27"/>
          <p:cNvSpPr txBox="1"/>
          <p:nvPr/>
        </p:nvSpPr>
        <p:spPr>
          <a:xfrm>
            <a:off x="9100272" y="3734633"/>
            <a:ext cx="1216189" cy="522131"/>
          </a:xfrm>
          <a:prstGeom prst="rect">
            <a:avLst/>
          </a:prstGeom>
          <a:noFill/>
          <a:ln w="9525">
            <a:noFill/>
          </a:ln>
        </p:spPr>
        <p:txBody>
          <a:bodyPr>
            <a:spAutoFit/>
          </a:bodyPr>
          <a:lstStyle/>
          <a:p>
            <a:pPr defTabSz="1219170"/>
            <a:r>
              <a:rPr lang="en-US" altLang="zh-CN" sz="2793" kern="0">
                <a:solidFill>
                  <a:srgbClr val="FF0000"/>
                </a:solidFill>
                <a:cs typeface="+mn-ea"/>
                <a:sym typeface="+mn-lt"/>
              </a:rPr>
              <a:t>U</a:t>
            </a:r>
            <a:r>
              <a:rPr lang="en-US" altLang="zh-CN" sz="2793" kern="0" baseline="-25000">
                <a:solidFill>
                  <a:srgbClr val="FF0000"/>
                </a:solidFill>
                <a:cs typeface="+mn-ea"/>
                <a:sym typeface="+mn-lt"/>
              </a:rPr>
              <a:t>2</a:t>
            </a:r>
          </a:p>
        </p:txBody>
      </p:sp>
      <p:sp>
        <p:nvSpPr>
          <p:cNvPr id="68636" name="Line 28"/>
          <p:cNvSpPr/>
          <p:nvPr/>
        </p:nvSpPr>
        <p:spPr>
          <a:xfrm>
            <a:off x="9812883" y="4189119"/>
            <a:ext cx="0" cy="532083"/>
          </a:xfrm>
          <a:prstGeom prst="line">
            <a:avLst/>
          </a:prstGeom>
          <a:ln w="9525"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68637" name="Line 29"/>
          <p:cNvSpPr/>
          <p:nvPr/>
        </p:nvSpPr>
        <p:spPr>
          <a:xfrm flipV="1">
            <a:off x="9812883" y="3505013"/>
            <a:ext cx="0" cy="456071"/>
          </a:xfrm>
          <a:prstGeom prst="line">
            <a:avLst/>
          </a:prstGeom>
          <a:ln w="9525"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35" name="文本框 34">
            <a:extLst>
              <a:ext uri="{FF2B5EF4-FFF2-40B4-BE49-F238E27FC236}">
                <a16:creationId xmlns:a16="http://schemas.microsoft.com/office/drawing/2014/main" id="{1FEC4C6B-7287-4480-A8C5-58E77B6F415A}"/>
              </a:ext>
            </a:extLst>
          </p:cNvPr>
          <p:cNvSpPr txBox="1"/>
          <p:nvPr/>
        </p:nvSpPr>
        <p:spPr>
          <a:xfrm>
            <a:off x="809171" y="381801"/>
            <a:ext cx="6288901"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三：带电粒子先加速再偏转的运动规律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8629"/>
                                        </p:tgtEl>
                                        <p:attrNameLst>
                                          <p:attrName>style.visibility</p:attrName>
                                        </p:attrNameLst>
                                      </p:cBhvr>
                                      <p:to>
                                        <p:strVal val="visible"/>
                                      </p:to>
                                    </p:set>
                                    <p:animEffect transition="in" filter="blinds(horizontal)">
                                      <p:cBhvr>
                                        <p:cTn id="7" dur="500"/>
                                        <p:tgtEl>
                                          <p:spTgt spid="68629"/>
                                        </p:tgtEl>
                                      </p:cBhvr>
                                    </p:animEffect>
                                  </p:childTnLst>
                                </p:cTn>
                              </p:par>
                              <p:par>
                                <p:cTn id="8" presetID="3" presetClass="entr" presetSubtype="10" fill="hold" nodeType="withEffect">
                                  <p:stCondLst>
                                    <p:cond delay="0"/>
                                  </p:stCondLst>
                                  <p:childTnLst>
                                    <p:set>
                                      <p:cBhvr>
                                        <p:cTn id="9" dur="1" fill="hold">
                                          <p:stCondLst>
                                            <p:cond delay="0"/>
                                          </p:stCondLst>
                                        </p:cTn>
                                        <p:tgtEl>
                                          <p:spTgt spid="68626"/>
                                        </p:tgtEl>
                                        <p:attrNameLst>
                                          <p:attrName>style.visibility</p:attrName>
                                        </p:attrNameLst>
                                      </p:cBhvr>
                                      <p:to>
                                        <p:strVal val="visible"/>
                                      </p:to>
                                    </p:set>
                                    <p:animEffect transition="in" filter="blinds(horizontal)">
                                      <p:cBhvr>
                                        <p:cTn id="10" dur="500"/>
                                        <p:tgtEl>
                                          <p:spTgt spid="68626"/>
                                        </p:tgtEl>
                                      </p:cBhvr>
                                    </p:animEffect>
                                  </p:childTnLst>
                                </p:cTn>
                              </p:par>
                              <p:par>
                                <p:cTn id="11" presetID="3" presetClass="entr" presetSubtype="10" fill="hold" nodeType="withEffect">
                                  <p:stCondLst>
                                    <p:cond delay="0"/>
                                  </p:stCondLst>
                                  <p:childTnLst>
                                    <p:set>
                                      <p:cBhvr>
                                        <p:cTn id="12" dur="1" fill="hold">
                                          <p:stCondLst>
                                            <p:cond delay="0"/>
                                          </p:stCondLst>
                                        </p:cTn>
                                        <p:tgtEl>
                                          <p:spTgt spid="68625"/>
                                        </p:tgtEl>
                                        <p:attrNameLst>
                                          <p:attrName>style.visibility</p:attrName>
                                        </p:attrNameLst>
                                      </p:cBhvr>
                                      <p:to>
                                        <p:strVal val="visible"/>
                                      </p:to>
                                    </p:set>
                                    <p:animEffect transition="in" filter="blinds(horizontal)">
                                      <p:cBhvr>
                                        <p:cTn id="13" dur="500"/>
                                        <p:tgtEl>
                                          <p:spTgt spid="68625"/>
                                        </p:tgtEl>
                                      </p:cBhvr>
                                    </p:animEffect>
                                  </p:childTnLst>
                                </p:cTn>
                              </p:par>
                              <p:par>
                                <p:cTn id="14" presetID="3" presetClass="entr" presetSubtype="10" fill="hold" nodeType="withEffect">
                                  <p:stCondLst>
                                    <p:cond delay="0"/>
                                  </p:stCondLst>
                                  <p:childTnLst>
                                    <p:set>
                                      <p:cBhvr>
                                        <p:cTn id="15" dur="1" fill="hold">
                                          <p:stCondLst>
                                            <p:cond delay="0"/>
                                          </p:stCondLst>
                                        </p:cTn>
                                        <p:tgtEl>
                                          <p:spTgt spid="68631"/>
                                        </p:tgtEl>
                                        <p:attrNameLst>
                                          <p:attrName>style.visibility</p:attrName>
                                        </p:attrNameLst>
                                      </p:cBhvr>
                                      <p:to>
                                        <p:strVal val="visible"/>
                                      </p:to>
                                    </p:set>
                                    <p:animEffect transition="in" filter="blinds(horizontal)">
                                      <p:cBhvr>
                                        <p:cTn id="16" dur="500"/>
                                        <p:tgtEl>
                                          <p:spTgt spid="6863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8632"/>
                                        </p:tgtEl>
                                        <p:attrNameLst>
                                          <p:attrName>style.visibility</p:attrName>
                                        </p:attrNameLst>
                                      </p:cBhvr>
                                      <p:to>
                                        <p:strVal val="visible"/>
                                      </p:to>
                                    </p:set>
                                    <p:animEffect transition="in" filter="blinds(horizontal)">
                                      <p:cBhvr>
                                        <p:cTn id="19" dur="500"/>
                                        <p:tgtEl>
                                          <p:spTgt spid="6863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8633"/>
                                        </p:tgtEl>
                                        <p:attrNameLst>
                                          <p:attrName>style.visibility</p:attrName>
                                        </p:attrNameLst>
                                      </p:cBhvr>
                                      <p:to>
                                        <p:strVal val="visible"/>
                                      </p:to>
                                    </p:set>
                                    <p:animEffect transition="in" filter="blinds(horizontal)">
                                      <p:cBhvr>
                                        <p:cTn id="22" dur="500"/>
                                        <p:tgtEl>
                                          <p:spTgt spid="6863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6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6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6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0" nodeType="clickEffect">
                                  <p:stCondLst>
                                    <p:cond delay="0"/>
                                  </p:stCondLst>
                                  <p:childTnLst>
                                    <p:animMotion origin="layout" path="M -1.66667E-6 -4.90287E-7 L -0.21979 -4.90287E-7 " pathEditMode="relative" rAng="0" ptsTypes="AA">
                                      <p:cBhvr>
                                        <p:cTn id="34" dur="2000" fill="hold"/>
                                        <p:tgtEl>
                                          <p:spTgt spid="68627"/>
                                        </p:tgtEl>
                                        <p:attrNameLst>
                                          <p:attrName>ppt_x</p:attrName>
                                          <p:attrName>ppt_y</p:attrName>
                                        </p:attrNameLst>
                                      </p:cBhvr>
                                      <p:rCtr x="-11000" y="0"/>
                                    </p:animMotion>
                                  </p:childTnLst>
                                </p:cTn>
                              </p:par>
                              <p:par>
                                <p:cTn id="35" presetID="35" presetClass="path" presetSubtype="0" accel="50000" decel="50000" fill="hold" grpId="1" nodeType="withEffect">
                                  <p:stCondLst>
                                    <p:cond delay="0"/>
                                  </p:stCondLst>
                                  <p:childTnLst>
                                    <p:animMotion origin="layout" path="M 0 0  L -0.25 0  E" pathEditMode="relative" ptsTypes="">
                                      <p:cBhvr>
                                        <p:cTn id="36" dur="2000" fill="hold"/>
                                        <p:tgtEl>
                                          <p:spTgt spid="68632"/>
                                        </p:tgtEl>
                                        <p:attrNameLst>
                                          <p:attrName>ppt_x</p:attrName>
                                          <p:attrName>ppt_y</p:attrName>
                                        </p:attrNameLst>
                                      </p:cBhvr>
                                    </p:animMotion>
                                  </p:childTnLst>
                                </p:cTn>
                              </p:par>
                              <p:par>
                                <p:cTn id="37" presetID="35" presetClass="path" presetSubtype="0" accel="50000" decel="50000" fill="hold" grpId="1" nodeType="withEffect">
                                  <p:stCondLst>
                                    <p:cond delay="0"/>
                                  </p:stCondLst>
                                  <p:childTnLst>
                                    <p:animMotion origin="layout" path="M 0 0  L -0.25 0  E" pathEditMode="relative" ptsTypes="">
                                      <p:cBhvr>
                                        <p:cTn id="38" dur="2000" fill="hold"/>
                                        <p:tgtEl>
                                          <p:spTgt spid="68633"/>
                                        </p:tgtEl>
                                        <p:attrNameLst>
                                          <p:attrName>ppt_x</p:attrName>
                                          <p:attrName>ppt_y</p:attrName>
                                        </p:attrNameLst>
                                      </p:cBhvr>
                                    </p:animMotion>
                                  </p:childTnLst>
                                </p:cTn>
                              </p:par>
                              <p:par>
                                <p:cTn id="39" presetID="35" presetClass="path" presetSubtype="0" accel="50000" decel="50000" fill="hold" nodeType="withEffect">
                                  <p:stCondLst>
                                    <p:cond delay="0"/>
                                  </p:stCondLst>
                                  <p:childTnLst>
                                    <p:animMotion origin="layout" path="M 1.11022E-16 4.44444E-6 L -0.25 4.44444E-6 " pathEditMode="relative" rAng="0" ptsTypes="AA">
                                      <p:cBhvr>
                                        <p:cTn id="40" dur="2000" fill="hold"/>
                                        <p:tgtEl>
                                          <p:spTgt spid="68631"/>
                                        </p:tgtEl>
                                        <p:attrNameLst>
                                          <p:attrName>ppt_x</p:attrName>
                                          <p:attrName>ppt_y</p:attrName>
                                        </p:attrNameLst>
                                      </p:cBhvr>
                                      <p:rCtr x="-12500" y="0"/>
                                    </p:animMotion>
                                  </p:childTnLst>
                                </p:cTn>
                              </p:par>
                              <p:par>
                                <p:cTn id="41" presetID="35" presetClass="path" presetSubtype="0" accel="50000" decel="50000" fill="hold" nodeType="withEffect">
                                  <p:stCondLst>
                                    <p:cond delay="0"/>
                                  </p:stCondLst>
                                  <p:childTnLst>
                                    <p:animMotion origin="layout" path="M 0.0375 2.22222E-6 L -0.2125 2.22222E-6 " pathEditMode="relative" rAng="0" ptsTypes="AA">
                                      <p:cBhvr>
                                        <p:cTn id="42" dur="2000" fill="hold"/>
                                        <p:tgtEl>
                                          <p:spTgt spid="68625"/>
                                        </p:tgtEl>
                                        <p:attrNameLst>
                                          <p:attrName>ppt_x</p:attrName>
                                          <p:attrName>ppt_y</p:attrName>
                                        </p:attrNameLst>
                                      </p:cBhvr>
                                      <p:rCtr x="-12500" y="0"/>
                                    </p:animMotion>
                                  </p:childTnLst>
                                </p:cTn>
                              </p:par>
                              <p:par>
                                <p:cTn id="43" presetID="35" presetClass="path" presetSubtype="0" accel="50000" decel="50000" fill="hold" nodeType="withEffect">
                                  <p:stCondLst>
                                    <p:cond delay="0"/>
                                  </p:stCondLst>
                                  <p:childTnLst>
                                    <p:animMotion origin="layout" path="M 0.04166 3.33333E-6 L -0.20834 3.33333E-6 " pathEditMode="relative" rAng="0" ptsTypes="AA">
                                      <p:cBhvr>
                                        <p:cTn id="44" dur="2000" fill="hold"/>
                                        <p:tgtEl>
                                          <p:spTgt spid="68626"/>
                                        </p:tgtEl>
                                        <p:attrNameLst>
                                          <p:attrName>ppt_x</p:attrName>
                                          <p:attrName>ppt_y</p:attrName>
                                        </p:attrNameLst>
                                      </p:cBhvr>
                                      <p:rCtr x="-12500" y="0"/>
                                    </p:animMotion>
                                  </p:childTnLst>
                                </p:cTn>
                              </p:par>
                              <p:par>
                                <p:cTn id="45" presetID="35" presetClass="path" presetSubtype="0" accel="50000" decel="50000" fill="hold" grpId="0" nodeType="withEffect">
                                  <p:stCondLst>
                                    <p:cond delay="0"/>
                                  </p:stCondLst>
                                  <p:childTnLst>
                                    <p:animMotion origin="layout" path="M 0 0  L -0.25 0  E" pathEditMode="relative" ptsTypes="">
                                      <p:cBhvr>
                                        <p:cTn id="46" dur="2000" fill="hold"/>
                                        <p:tgtEl>
                                          <p:spTgt spid="68634"/>
                                        </p:tgtEl>
                                        <p:attrNameLst>
                                          <p:attrName>ppt_x</p:attrName>
                                          <p:attrName>ppt_y</p:attrName>
                                        </p:attrNameLst>
                                      </p:cBhvr>
                                    </p:animMotion>
                                  </p:childTnLst>
                                </p:cTn>
                              </p:par>
                              <p:par>
                                <p:cTn id="47" presetID="35" presetClass="path" presetSubtype="0" accel="50000" decel="50000" fill="hold" grpId="0" nodeType="withEffect">
                                  <p:stCondLst>
                                    <p:cond delay="0"/>
                                  </p:stCondLst>
                                  <p:childTnLst>
                                    <p:animMotion origin="layout" path="M 0 0  L -0.25 0  E" pathEditMode="relative" ptsTypes="">
                                      <p:cBhvr>
                                        <p:cTn id="48" dur="2000" fill="hold"/>
                                        <p:tgtEl>
                                          <p:spTgt spid="68630"/>
                                        </p:tgtEl>
                                        <p:attrNameLst>
                                          <p:attrName>ppt_x</p:attrName>
                                          <p:attrName>ppt_y</p:attrName>
                                        </p:attrNameLst>
                                      </p:cBhvr>
                                    </p:animMotion>
                                  </p:childTnLst>
                                </p:cTn>
                              </p:par>
                              <p:par>
                                <p:cTn id="49" presetID="35" presetClass="path" presetSubtype="0" accel="50000" decel="50000" fill="hold" nodeType="withEffect">
                                  <p:stCondLst>
                                    <p:cond delay="0"/>
                                  </p:stCondLst>
                                  <p:childTnLst>
                                    <p:animMotion origin="layout" path="M 0 0  L -0.25 0  E" pathEditMode="relative" ptsTypes="">
                                      <p:cBhvr>
                                        <p:cTn id="50" dur="2000" fill="hold"/>
                                        <p:tgtEl>
                                          <p:spTgt spid="68629"/>
                                        </p:tgtEl>
                                        <p:attrNameLst>
                                          <p:attrName>ppt_x</p:attrName>
                                          <p:attrName>ppt_y</p:attrName>
                                        </p:attrNameLst>
                                      </p:cBhvr>
                                    </p:animMotion>
                                  </p:childTnLst>
                                </p:cTn>
                              </p:par>
                              <p:par>
                                <p:cTn id="51" presetID="35" presetClass="path" presetSubtype="0" accel="50000" decel="50000" fill="hold" nodeType="withEffect">
                                  <p:stCondLst>
                                    <p:cond delay="0"/>
                                  </p:stCondLst>
                                  <p:childTnLst>
                                    <p:animMotion origin="layout" path="M 0 0  L -0.25 0  E" pathEditMode="relative" ptsTypes="">
                                      <p:cBhvr>
                                        <p:cTn id="52" dur="2000" fill="hold"/>
                                        <p:tgtEl>
                                          <p:spTgt spid="68636"/>
                                        </p:tgtEl>
                                        <p:attrNameLst>
                                          <p:attrName>ppt_x</p:attrName>
                                          <p:attrName>ppt_y</p:attrName>
                                        </p:attrNameLst>
                                      </p:cBhvr>
                                    </p:animMotion>
                                  </p:childTnLst>
                                </p:cTn>
                              </p:par>
                              <p:par>
                                <p:cTn id="53" presetID="35" presetClass="path" presetSubtype="0" accel="50000" decel="50000" fill="hold" grpId="1" nodeType="withEffect">
                                  <p:stCondLst>
                                    <p:cond delay="0"/>
                                  </p:stCondLst>
                                  <p:childTnLst>
                                    <p:animMotion origin="layout" path="M 0 0  L -0.25 0  E" pathEditMode="relative" ptsTypes="">
                                      <p:cBhvr>
                                        <p:cTn id="54" dur="2000" fill="hold"/>
                                        <p:tgtEl>
                                          <p:spTgt spid="68635"/>
                                        </p:tgtEl>
                                        <p:attrNameLst>
                                          <p:attrName>ppt_x</p:attrName>
                                          <p:attrName>ppt_y</p:attrName>
                                        </p:attrNameLst>
                                      </p:cBhvr>
                                    </p:animMotion>
                                  </p:childTnLst>
                                </p:cTn>
                              </p:par>
                              <p:par>
                                <p:cTn id="55" presetID="35" presetClass="path" presetSubtype="0" accel="50000" decel="50000" fill="hold" nodeType="withEffect">
                                  <p:stCondLst>
                                    <p:cond delay="0"/>
                                  </p:stCondLst>
                                  <p:childTnLst>
                                    <p:animMotion origin="layout" path="M 0 0  L -0.25 0  E" pathEditMode="relative" ptsTypes="">
                                      <p:cBhvr>
                                        <p:cTn id="56" dur="2000" fill="hold"/>
                                        <p:tgtEl>
                                          <p:spTgt spid="68637"/>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0 0  L 0.25 0  E" pathEditMode="relative" ptsTypes="">
                                      <p:cBhvr>
                                        <p:cTn id="60" dur="2000" fill="hold"/>
                                        <p:tgtEl>
                                          <p:spTgt spid="2"/>
                                        </p:tgtEl>
                                        <p:attrNameLst>
                                          <p:attrName>ppt_x</p:attrName>
                                          <p:attrName>ppt_y</p:attrName>
                                        </p:attrNameLst>
                                      </p:cBhvr>
                                    </p:animMotion>
                                  </p:childTnLst>
                                </p:cTn>
                              </p:par>
                              <p:par>
                                <p:cTn id="61" presetID="63" presetClass="path" presetSubtype="0" accel="50000" decel="50000" fill="hold" nodeType="withEffect">
                                  <p:stCondLst>
                                    <p:cond delay="0"/>
                                  </p:stCondLst>
                                  <p:childTnLst>
                                    <p:animMotion origin="layout" path="M 0 0  L 0.25 0  E" pathEditMode="relative" ptsTypes="">
                                      <p:cBhvr>
                                        <p:cTn id="62" dur="2000" fill="hold"/>
                                        <p:tgtEl>
                                          <p:spTgt spid="68613"/>
                                        </p:tgtEl>
                                        <p:attrNameLst>
                                          <p:attrName>ppt_x</p:attrName>
                                          <p:attrName>ppt_y</p:attrName>
                                        </p:attrNameLst>
                                      </p:cBhvr>
                                    </p:animMotion>
                                  </p:childTnLst>
                                </p:cTn>
                              </p:par>
                              <p:par>
                                <p:cTn id="63" presetID="63" presetClass="path" presetSubtype="0" accel="50000" decel="50000" fill="hold" nodeType="withEffect">
                                  <p:stCondLst>
                                    <p:cond delay="0"/>
                                  </p:stCondLst>
                                  <p:childTnLst>
                                    <p:animMotion origin="layout" path="M 0 0  L 0.25 0  E" pathEditMode="relative" ptsTypes="">
                                      <p:cBhvr>
                                        <p:cTn id="64" dur="2000" fill="hold"/>
                                        <p:tgtEl>
                                          <p:spTgt spid="68612"/>
                                        </p:tgtEl>
                                        <p:attrNameLst>
                                          <p:attrName>ppt_x</p:attrName>
                                          <p:attrName>ppt_y</p:attrName>
                                        </p:attrNameLst>
                                      </p:cBhvr>
                                    </p:animMotion>
                                  </p:childTnLst>
                                </p:cTn>
                              </p:par>
                              <p:par>
                                <p:cTn id="65" presetID="63" presetClass="path" presetSubtype="0" accel="50000" decel="50000" fill="hold" nodeType="withEffect">
                                  <p:stCondLst>
                                    <p:cond delay="0"/>
                                  </p:stCondLst>
                                  <p:childTnLst>
                                    <p:animMotion origin="layout" path="M 0 0  L 0.25 0  E" pathEditMode="relative" ptsTypes="">
                                      <p:cBhvr>
                                        <p:cTn id="66" dur="2000" fill="hold"/>
                                        <p:tgtEl>
                                          <p:spTgt spid="68610"/>
                                        </p:tgtEl>
                                        <p:attrNameLst>
                                          <p:attrName>ppt_x</p:attrName>
                                          <p:attrName>ppt_y</p:attrName>
                                        </p:attrNameLst>
                                      </p:cBhvr>
                                    </p:animMotion>
                                  </p:childTnLst>
                                </p:cTn>
                              </p:par>
                              <p:par>
                                <p:cTn id="67" presetID="63" presetClass="path" presetSubtype="0" accel="50000" decel="50000" fill="hold" nodeType="withEffect">
                                  <p:stCondLst>
                                    <p:cond delay="0"/>
                                  </p:stCondLst>
                                  <p:childTnLst>
                                    <p:animMotion origin="layout" path="M 0 0  L 0.25 0  E" pathEditMode="relative" ptsTypes="">
                                      <p:cBhvr>
                                        <p:cTn id="68" dur="2000" fill="hold"/>
                                        <p:tgtEl>
                                          <p:spTgt spid="68611"/>
                                        </p:tgtEl>
                                        <p:attrNameLst>
                                          <p:attrName>ppt_x</p:attrName>
                                          <p:attrName>ppt_y</p:attrName>
                                        </p:attrNameLst>
                                      </p:cBhvr>
                                    </p:animMotion>
                                  </p:childTnLst>
                                </p:cTn>
                              </p:par>
                              <p:par>
                                <p:cTn id="69" presetID="63" presetClass="path" presetSubtype="0" accel="50000" decel="50000" fill="hold" grpId="0" nodeType="withEffect">
                                  <p:stCondLst>
                                    <p:cond delay="0"/>
                                  </p:stCondLst>
                                  <p:childTnLst>
                                    <p:animMotion origin="layout" path="M 0 0  L 0.25 0  E" pathEditMode="relative" ptsTypes="">
                                      <p:cBhvr>
                                        <p:cTn id="70" dur="2000" fill="hold"/>
                                        <p:tgtEl>
                                          <p:spTgt spid="68623"/>
                                        </p:tgtEl>
                                        <p:attrNameLst>
                                          <p:attrName>ppt_x</p:attrName>
                                          <p:attrName>ppt_y</p:attrName>
                                        </p:attrNameLst>
                                      </p:cBhvr>
                                    </p:animMotion>
                                  </p:childTnLst>
                                </p:cTn>
                              </p:par>
                              <p:par>
                                <p:cTn id="71" presetID="63" presetClass="path" presetSubtype="0" accel="50000" decel="50000" fill="hold" grpId="0" nodeType="withEffect">
                                  <p:stCondLst>
                                    <p:cond delay="0"/>
                                  </p:stCondLst>
                                  <p:childTnLst>
                                    <p:animMotion origin="layout" path="M 0 0  L 0.25 0  E" pathEditMode="relative" ptsTypes="">
                                      <p:cBhvr>
                                        <p:cTn id="72" dur="2000" fill="hold"/>
                                        <p:tgtEl>
                                          <p:spTgt spid="68622"/>
                                        </p:tgtEl>
                                        <p:attrNameLst>
                                          <p:attrName>ppt_x</p:attrName>
                                          <p:attrName>ppt_y</p:attrName>
                                        </p:attrNameLst>
                                      </p:cBhvr>
                                    </p:animMotion>
                                  </p:childTnLst>
                                </p:cTn>
                              </p:par>
                              <p:par>
                                <p:cTn id="73" presetID="63" presetClass="path" presetSubtype="0" accel="50000" decel="50000" fill="hold" grpId="0" nodeType="withEffect">
                                  <p:stCondLst>
                                    <p:cond delay="0"/>
                                  </p:stCondLst>
                                  <p:childTnLst>
                                    <p:animMotion origin="layout" path="M -2.22222E-6 3.03423E-6 L 0.17604 0.00185 " pathEditMode="relative" rAng="0" ptsTypes="AA">
                                      <p:cBhvr>
                                        <p:cTn id="74" dur="2000" fill="hold"/>
                                        <p:tgtEl>
                                          <p:spTgt spid="68624"/>
                                        </p:tgtEl>
                                        <p:attrNameLst>
                                          <p:attrName>ppt_x</p:attrName>
                                          <p:attrName>ppt_y</p:attrName>
                                        </p:attrNameLst>
                                      </p:cBhvr>
                                      <p:rCtr x="8800" y="100"/>
                                    </p:animMotion>
                                  </p:childTnLst>
                                </p:cTn>
                              </p:par>
                              <p:par>
                                <p:cTn id="75" presetID="63" presetClass="path" presetSubtype="0" accel="50000" decel="50000" fill="hold" grpId="0" nodeType="withEffect">
                                  <p:stCondLst>
                                    <p:cond delay="0"/>
                                  </p:stCondLst>
                                  <p:childTnLst>
                                    <p:animMotion origin="layout" path="M 0 0  L 0.25 0  E" pathEditMode="relative" ptsTypes="">
                                      <p:cBhvr>
                                        <p:cTn id="76" dur="2000" fill="hold"/>
                                        <p:tgtEl>
                                          <p:spTgt spid="686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1" grpId="0"/>
      <p:bldP spid="68622" grpId="0"/>
      <p:bldP spid="68623" grpId="0"/>
      <p:bldP spid="68624" grpId="0"/>
      <p:bldP spid="68627" grpId="0"/>
      <p:bldP spid="68630" grpId="0" bldLvl="0" animBg="1"/>
      <p:bldP spid="68632" grpId="0" bldLvl="0" animBg="1"/>
      <p:bldP spid="68632" grpId="1" bldLvl="0" animBg="1"/>
      <p:bldP spid="68633" grpId="0"/>
      <p:bldP spid="68633" grpId="1"/>
      <p:bldP spid="68634" grpId="0"/>
      <p:bldP spid="68635" grpId="0"/>
      <p:bldP spid="6863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Object 2"/>
          <p:cNvGraphicFramePr/>
          <p:nvPr>
            <p:extLst>
              <p:ext uri="{D42A27DB-BD31-4B8C-83A1-F6EECF244321}">
                <p14:modId xmlns:p14="http://schemas.microsoft.com/office/powerpoint/2010/main" val="1055729739"/>
              </p:ext>
            </p:extLst>
          </p:nvPr>
        </p:nvGraphicFramePr>
        <p:xfrm>
          <a:off x="1747834" y="5153072"/>
          <a:ext cx="1311516" cy="741632"/>
        </p:xfrm>
        <a:graphic>
          <a:graphicData uri="http://schemas.openxmlformats.org/presentationml/2006/ole">
            <mc:AlternateContent xmlns:mc="http://schemas.openxmlformats.org/markup-compatibility/2006">
              <mc:Choice xmlns:v="urn:schemas-microsoft-com:vml" Requires="v">
                <p:oleObj r:id="rId2" imgW="786765" imgH="444500" progId="Equation.3">
                  <p:embed/>
                </p:oleObj>
              </mc:Choice>
              <mc:Fallback>
                <p:oleObj r:id="rId2" imgW="786765" imgH="444500" progId="Equation.3">
                  <p:embed/>
                  <p:pic>
                    <p:nvPicPr>
                      <p:cNvPr id="106498" name="Object 2"/>
                      <p:cNvPicPr/>
                      <p:nvPr/>
                    </p:nvPicPr>
                    <p:blipFill>
                      <a:blip r:embed="rId3"/>
                      <a:stretch>
                        <a:fillRect/>
                      </a:stretch>
                    </p:blipFill>
                    <p:spPr>
                      <a:xfrm>
                        <a:off x="1747834" y="5153072"/>
                        <a:ext cx="1311516" cy="741632"/>
                      </a:xfrm>
                      <a:prstGeom prst="rect">
                        <a:avLst/>
                      </a:prstGeom>
                      <a:noFill/>
                      <a:ln w="25400" cap="flat" cmpd="sng">
                        <a:solidFill>
                          <a:srgbClr val="CC0000"/>
                        </a:solidFill>
                        <a:prstDash val="solid"/>
                        <a:miter/>
                        <a:headEnd type="none" w="med" len="med"/>
                        <a:tailEnd type="none" w="med" len="med"/>
                      </a:ln>
                    </p:spPr>
                  </p:pic>
                </p:oleObj>
              </mc:Fallback>
            </mc:AlternateContent>
          </a:graphicData>
        </a:graphic>
      </p:graphicFrame>
      <p:graphicFrame>
        <p:nvGraphicFramePr>
          <p:cNvPr id="106499" name="Object 3"/>
          <p:cNvGraphicFramePr/>
          <p:nvPr>
            <p:extLst>
              <p:ext uri="{D42A27DB-BD31-4B8C-83A1-F6EECF244321}">
                <p14:modId xmlns:p14="http://schemas.microsoft.com/office/powerpoint/2010/main" val="2944168942"/>
              </p:ext>
            </p:extLst>
          </p:nvPr>
        </p:nvGraphicFramePr>
        <p:xfrm>
          <a:off x="3712309" y="5175398"/>
          <a:ext cx="1993814" cy="677048"/>
        </p:xfrm>
        <a:graphic>
          <a:graphicData uri="http://schemas.openxmlformats.org/presentationml/2006/ole">
            <mc:AlternateContent xmlns:mc="http://schemas.openxmlformats.org/markup-compatibility/2006">
              <mc:Choice xmlns:v="urn:schemas-microsoft-com:vml" Requires="v">
                <p:oleObj r:id="rId4" imgW="1307465" imgH="444500" progId="Equation.3">
                  <p:embed/>
                </p:oleObj>
              </mc:Choice>
              <mc:Fallback>
                <p:oleObj r:id="rId4" imgW="1307465" imgH="444500" progId="Equation.3">
                  <p:embed/>
                  <p:pic>
                    <p:nvPicPr>
                      <p:cNvPr id="106499" name="Object 3"/>
                      <p:cNvPicPr/>
                      <p:nvPr/>
                    </p:nvPicPr>
                    <p:blipFill>
                      <a:blip r:embed="rId5"/>
                      <a:stretch>
                        <a:fillRect/>
                      </a:stretch>
                    </p:blipFill>
                    <p:spPr>
                      <a:xfrm>
                        <a:off x="3712309" y="5175398"/>
                        <a:ext cx="1993814" cy="677048"/>
                      </a:xfrm>
                      <a:prstGeom prst="rect">
                        <a:avLst/>
                      </a:prstGeom>
                      <a:noFill/>
                      <a:ln w="25400" cap="flat" cmpd="sng">
                        <a:solidFill>
                          <a:srgbClr val="CC0000"/>
                        </a:solidFill>
                        <a:prstDash val="solid"/>
                        <a:miter/>
                        <a:headEnd type="none" w="med" len="med"/>
                        <a:tailEnd type="none" w="med" len="med"/>
                      </a:ln>
                    </p:spPr>
                  </p:pic>
                </p:oleObj>
              </mc:Fallback>
            </mc:AlternateContent>
          </a:graphicData>
        </a:graphic>
      </p:graphicFrame>
      <p:graphicFrame>
        <p:nvGraphicFramePr>
          <p:cNvPr id="106500" name="Object 4"/>
          <p:cNvGraphicFramePr/>
          <p:nvPr>
            <p:extLst>
              <p:ext uri="{D42A27DB-BD31-4B8C-83A1-F6EECF244321}">
                <p14:modId xmlns:p14="http://schemas.microsoft.com/office/powerpoint/2010/main" val="3061019754"/>
              </p:ext>
            </p:extLst>
          </p:nvPr>
        </p:nvGraphicFramePr>
        <p:xfrm>
          <a:off x="6221686" y="5184295"/>
          <a:ext cx="2348240" cy="711376"/>
        </p:xfrm>
        <a:graphic>
          <a:graphicData uri="http://schemas.openxmlformats.org/presentationml/2006/ole">
            <mc:AlternateContent xmlns:mc="http://schemas.openxmlformats.org/markup-compatibility/2006">
              <mc:Choice xmlns:v="urn:schemas-microsoft-com:vml" Requires="v">
                <p:oleObj r:id="rId6" imgW="2221230" imgH="673100" progId="Equation.DSMT4">
                  <p:embed/>
                </p:oleObj>
              </mc:Choice>
              <mc:Fallback>
                <p:oleObj r:id="rId6" imgW="2221230" imgH="673100" progId="Equation.DSMT4">
                  <p:embed/>
                  <p:pic>
                    <p:nvPicPr>
                      <p:cNvPr id="106500" name="Object 4"/>
                      <p:cNvPicPr/>
                      <p:nvPr/>
                    </p:nvPicPr>
                    <p:blipFill>
                      <a:blip r:embed="rId7"/>
                      <a:stretch>
                        <a:fillRect/>
                      </a:stretch>
                    </p:blipFill>
                    <p:spPr>
                      <a:xfrm>
                        <a:off x="6221686" y="5184295"/>
                        <a:ext cx="2348240" cy="711376"/>
                      </a:xfrm>
                      <a:prstGeom prst="rect">
                        <a:avLst/>
                      </a:prstGeom>
                      <a:noFill/>
                      <a:ln w="25400" cap="flat" cmpd="sng">
                        <a:solidFill>
                          <a:srgbClr val="CC0000"/>
                        </a:solidFill>
                        <a:prstDash val="solid"/>
                        <a:miter/>
                        <a:headEnd type="none" w="med" len="med"/>
                        <a:tailEnd type="none" w="med" len="med"/>
                      </a:ln>
                    </p:spPr>
                  </p:pic>
                </p:oleObj>
              </mc:Fallback>
            </mc:AlternateContent>
          </a:graphicData>
        </a:graphic>
      </p:graphicFrame>
      <p:sp>
        <p:nvSpPr>
          <p:cNvPr id="22532" name="Line 6"/>
          <p:cNvSpPr/>
          <p:nvPr/>
        </p:nvSpPr>
        <p:spPr>
          <a:xfrm>
            <a:off x="2917755" y="2857035"/>
            <a:ext cx="4408688" cy="0"/>
          </a:xfrm>
          <a:prstGeom prst="line">
            <a:avLst/>
          </a:prstGeom>
          <a:ln w="38100" cap="rnd" cmpd="sng">
            <a:solidFill>
              <a:schemeClr val="accent2"/>
            </a:solidFill>
            <a:prstDash val="sysDot"/>
            <a:headEnd type="none" w="med" len="med"/>
            <a:tailEnd type="none" w="med" len="med"/>
          </a:ln>
        </p:spPr>
        <p:txBody>
          <a:bodyPr/>
          <a:lstStyle/>
          <a:p>
            <a:endParaRPr lang="zh-CN" altLang="en-US">
              <a:cs typeface="+mn-ea"/>
              <a:sym typeface="+mn-lt"/>
            </a:endParaRPr>
          </a:p>
        </p:txBody>
      </p:sp>
      <p:grpSp>
        <p:nvGrpSpPr>
          <p:cNvPr id="22533" name="Group 7"/>
          <p:cNvGrpSpPr/>
          <p:nvPr/>
        </p:nvGrpSpPr>
        <p:grpSpPr>
          <a:xfrm>
            <a:off x="2955761" y="1564835"/>
            <a:ext cx="4256664" cy="644518"/>
            <a:chOff x="1296" y="960"/>
            <a:chExt cx="2688" cy="407"/>
          </a:xfrm>
        </p:grpSpPr>
        <p:sp>
          <p:nvSpPr>
            <p:cNvPr id="22534" name="Text Box 8"/>
            <p:cNvSpPr txBox="1"/>
            <p:nvPr/>
          </p:nvSpPr>
          <p:spPr>
            <a:xfrm>
              <a:off x="1296" y="960"/>
              <a:ext cx="288" cy="407"/>
            </a:xfrm>
            <a:prstGeom prst="rect">
              <a:avLst/>
            </a:prstGeom>
            <a:noFill/>
            <a:ln w="9525">
              <a:noFill/>
            </a:ln>
          </p:spPr>
          <p:txBody>
            <a:bodyPr>
              <a:spAutoFit/>
            </a:bodyPr>
            <a:lstStyle/>
            <a:p>
              <a:pPr defTabSz="1219170"/>
              <a:r>
                <a:rPr lang="en-US" altLang="zh-CN" sz="3593" kern="0">
                  <a:solidFill>
                    <a:srgbClr val="ED7D31"/>
                  </a:solidFill>
                  <a:cs typeface="+mn-ea"/>
                  <a:sym typeface="+mn-lt"/>
                </a:rPr>
                <a:t>+</a:t>
              </a:r>
            </a:p>
          </p:txBody>
        </p:sp>
        <p:sp>
          <p:nvSpPr>
            <p:cNvPr id="22535" name="Text Box 9"/>
            <p:cNvSpPr txBox="1"/>
            <p:nvPr/>
          </p:nvSpPr>
          <p:spPr>
            <a:xfrm>
              <a:off x="1776" y="960"/>
              <a:ext cx="288" cy="407"/>
            </a:xfrm>
            <a:prstGeom prst="rect">
              <a:avLst/>
            </a:prstGeom>
            <a:noFill/>
            <a:ln w="9525">
              <a:noFill/>
            </a:ln>
          </p:spPr>
          <p:txBody>
            <a:bodyPr>
              <a:spAutoFit/>
            </a:bodyPr>
            <a:lstStyle/>
            <a:p>
              <a:pPr defTabSz="1219170"/>
              <a:r>
                <a:rPr lang="en-US" altLang="zh-CN" sz="3593" kern="0">
                  <a:solidFill>
                    <a:srgbClr val="ED7D31"/>
                  </a:solidFill>
                  <a:cs typeface="+mn-ea"/>
                  <a:sym typeface="+mn-lt"/>
                </a:rPr>
                <a:t>+</a:t>
              </a:r>
            </a:p>
          </p:txBody>
        </p:sp>
        <p:sp>
          <p:nvSpPr>
            <p:cNvPr id="22536" name="Text Box 10"/>
            <p:cNvSpPr txBox="1"/>
            <p:nvPr/>
          </p:nvSpPr>
          <p:spPr>
            <a:xfrm>
              <a:off x="2256" y="960"/>
              <a:ext cx="288" cy="407"/>
            </a:xfrm>
            <a:prstGeom prst="rect">
              <a:avLst/>
            </a:prstGeom>
            <a:noFill/>
            <a:ln w="9525">
              <a:noFill/>
            </a:ln>
          </p:spPr>
          <p:txBody>
            <a:bodyPr>
              <a:spAutoFit/>
            </a:bodyPr>
            <a:lstStyle/>
            <a:p>
              <a:pPr defTabSz="1219170"/>
              <a:r>
                <a:rPr lang="en-US" altLang="zh-CN" sz="3593" kern="0">
                  <a:solidFill>
                    <a:srgbClr val="ED7D31"/>
                  </a:solidFill>
                  <a:cs typeface="+mn-ea"/>
                  <a:sym typeface="+mn-lt"/>
                </a:rPr>
                <a:t>+</a:t>
              </a:r>
            </a:p>
          </p:txBody>
        </p:sp>
        <p:sp>
          <p:nvSpPr>
            <p:cNvPr id="22537" name="Text Box 11"/>
            <p:cNvSpPr txBox="1"/>
            <p:nvPr/>
          </p:nvSpPr>
          <p:spPr>
            <a:xfrm>
              <a:off x="2736" y="960"/>
              <a:ext cx="288" cy="407"/>
            </a:xfrm>
            <a:prstGeom prst="rect">
              <a:avLst/>
            </a:prstGeom>
            <a:noFill/>
            <a:ln w="9525">
              <a:noFill/>
            </a:ln>
          </p:spPr>
          <p:txBody>
            <a:bodyPr>
              <a:spAutoFit/>
            </a:bodyPr>
            <a:lstStyle/>
            <a:p>
              <a:pPr defTabSz="1219170"/>
              <a:r>
                <a:rPr lang="en-US" altLang="zh-CN" sz="3593" kern="0" dirty="0">
                  <a:solidFill>
                    <a:srgbClr val="ED7D31"/>
                  </a:solidFill>
                  <a:cs typeface="+mn-ea"/>
                  <a:sym typeface="+mn-lt"/>
                </a:rPr>
                <a:t>+</a:t>
              </a:r>
            </a:p>
          </p:txBody>
        </p:sp>
        <p:sp>
          <p:nvSpPr>
            <p:cNvPr id="22538" name="Text Box 12"/>
            <p:cNvSpPr txBox="1"/>
            <p:nvPr/>
          </p:nvSpPr>
          <p:spPr>
            <a:xfrm>
              <a:off x="3216" y="960"/>
              <a:ext cx="288" cy="407"/>
            </a:xfrm>
            <a:prstGeom prst="rect">
              <a:avLst/>
            </a:prstGeom>
            <a:noFill/>
            <a:ln w="9525">
              <a:noFill/>
            </a:ln>
          </p:spPr>
          <p:txBody>
            <a:bodyPr>
              <a:spAutoFit/>
            </a:bodyPr>
            <a:lstStyle/>
            <a:p>
              <a:pPr defTabSz="1219170"/>
              <a:r>
                <a:rPr lang="en-US" altLang="zh-CN" sz="3593" kern="0">
                  <a:solidFill>
                    <a:srgbClr val="ED7D31"/>
                  </a:solidFill>
                  <a:cs typeface="+mn-ea"/>
                  <a:sym typeface="+mn-lt"/>
                </a:rPr>
                <a:t>+</a:t>
              </a:r>
            </a:p>
          </p:txBody>
        </p:sp>
        <p:sp>
          <p:nvSpPr>
            <p:cNvPr id="22539" name="Text Box 13"/>
            <p:cNvSpPr txBox="1"/>
            <p:nvPr/>
          </p:nvSpPr>
          <p:spPr>
            <a:xfrm>
              <a:off x="3696" y="960"/>
              <a:ext cx="288" cy="407"/>
            </a:xfrm>
            <a:prstGeom prst="rect">
              <a:avLst/>
            </a:prstGeom>
            <a:noFill/>
            <a:ln w="9525">
              <a:noFill/>
            </a:ln>
          </p:spPr>
          <p:txBody>
            <a:bodyPr>
              <a:spAutoFit/>
            </a:bodyPr>
            <a:lstStyle/>
            <a:p>
              <a:pPr defTabSz="1219170"/>
              <a:r>
                <a:rPr lang="en-US" altLang="zh-CN" sz="3593" kern="0">
                  <a:solidFill>
                    <a:srgbClr val="ED7D31"/>
                  </a:solidFill>
                  <a:cs typeface="+mn-ea"/>
                  <a:sym typeface="+mn-lt"/>
                </a:rPr>
                <a:t>+</a:t>
              </a:r>
            </a:p>
          </p:txBody>
        </p:sp>
      </p:grpSp>
      <p:grpSp>
        <p:nvGrpSpPr>
          <p:cNvPr id="22540" name="Group 14"/>
          <p:cNvGrpSpPr/>
          <p:nvPr/>
        </p:nvGrpSpPr>
        <p:grpSpPr>
          <a:xfrm>
            <a:off x="2993768" y="3281435"/>
            <a:ext cx="4280417" cy="831380"/>
            <a:chOff x="1308" y="2879"/>
            <a:chExt cx="2703" cy="525"/>
          </a:xfrm>
        </p:grpSpPr>
        <p:sp>
          <p:nvSpPr>
            <p:cNvPr id="22541" name="Text Box 15"/>
            <p:cNvSpPr txBox="1"/>
            <p:nvPr/>
          </p:nvSpPr>
          <p:spPr>
            <a:xfrm>
              <a:off x="1308" y="2879"/>
              <a:ext cx="315" cy="524"/>
            </a:xfrm>
            <a:prstGeom prst="rect">
              <a:avLst/>
            </a:prstGeom>
            <a:noFill/>
            <a:ln w="9525">
              <a:noFill/>
            </a:ln>
          </p:spPr>
          <p:txBody>
            <a:bodyPr>
              <a:spAutoFit/>
            </a:bodyPr>
            <a:lstStyle/>
            <a:p>
              <a:pPr defTabSz="1219170"/>
              <a:r>
                <a:rPr lang="en-US" altLang="zh-CN" sz="4787" kern="0">
                  <a:solidFill>
                    <a:srgbClr val="ED7D31"/>
                  </a:solidFill>
                  <a:cs typeface="+mn-ea"/>
                  <a:sym typeface="+mn-lt"/>
                </a:rPr>
                <a:t>-</a:t>
              </a:r>
            </a:p>
          </p:txBody>
        </p:sp>
        <p:sp>
          <p:nvSpPr>
            <p:cNvPr id="22542" name="Text Box 16"/>
            <p:cNvSpPr txBox="1"/>
            <p:nvPr/>
          </p:nvSpPr>
          <p:spPr>
            <a:xfrm>
              <a:off x="1776" y="2879"/>
              <a:ext cx="315" cy="524"/>
            </a:xfrm>
            <a:prstGeom prst="rect">
              <a:avLst/>
            </a:prstGeom>
            <a:noFill/>
            <a:ln w="9525">
              <a:noFill/>
            </a:ln>
          </p:spPr>
          <p:txBody>
            <a:bodyPr>
              <a:spAutoFit/>
            </a:bodyPr>
            <a:lstStyle/>
            <a:p>
              <a:pPr defTabSz="1219170"/>
              <a:r>
                <a:rPr lang="en-US" altLang="zh-CN" sz="4787" kern="0">
                  <a:solidFill>
                    <a:srgbClr val="ED7D31"/>
                  </a:solidFill>
                  <a:cs typeface="+mn-ea"/>
                  <a:sym typeface="+mn-lt"/>
                </a:rPr>
                <a:t>-</a:t>
              </a:r>
            </a:p>
          </p:txBody>
        </p:sp>
        <p:sp>
          <p:nvSpPr>
            <p:cNvPr id="22543" name="Text Box 17"/>
            <p:cNvSpPr txBox="1"/>
            <p:nvPr/>
          </p:nvSpPr>
          <p:spPr>
            <a:xfrm>
              <a:off x="2256" y="2879"/>
              <a:ext cx="315" cy="524"/>
            </a:xfrm>
            <a:prstGeom prst="rect">
              <a:avLst/>
            </a:prstGeom>
            <a:noFill/>
            <a:ln w="9525">
              <a:noFill/>
            </a:ln>
          </p:spPr>
          <p:txBody>
            <a:bodyPr>
              <a:spAutoFit/>
            </a:bodyPr>
            <a:lstStyle/>
            <a:p>
              <a:pPr defTabSz="1219170"/>
              <a:r>
                <a:rPr lang="en-US" altLang="zh-CN" sz="4787" kern="0">
                  <a:solidFill>
                    <a:srgbClr val="ED7D31"/>
                  </a:solidFill>
                  <a:cs typeface="+mn-ea"/>
                  <a:sym typeface="+mn-lt"/>
                </a:rPr>
                <a:t>-</a:t>
              </a:r>
            </a:p>
          </p:txBody>
        </p:sp>
        <p:sp>
          <p:nvSpPr>
            <p:cNvPr id="22544" name="Text Box 18"/>
            <p:cNvSpPr txBox="1"/>
            <p:nvPr/>
          </p:nvSpPr>
          <p:spPr>
            <a:xfrm>
              <a:off x="2736" y="2879"/>
              <a:ext cx="315" cy="524"/>
            </a:xfrm>
            <a:prstGeom prst="rect">
              <a:avLst/>
            </a:prstGeom>
            <a:noFill/>
            <a:ln w="9525">
              <a:noFill/>
            </a:ln>
          </p:spPr>
          <p:txBody>
            <a:bodyPr>
              <a:spAutoFit/>
            </a:bodyPr>
            <a:lstStyle/>
            <a:p>
              <a:pPr defTabSz="1219170"/>
              <a:r>
                <a:rPr lang="en-US" altLang="zh-CN" sz="4787" kern="0">
                  <a:solidFill>
                    <a:srgbClr val="ED7D31"/>
                  </a:solidFill>
                  <a:cs typeface="+mn-ea"/>
                  <a:sym typeface="+mn-lt"/>
                </a:rPr>
                <a:t>-</a:t>
              </a:r>
            </a:p>
          </p:txBody>
        </p:sp>
        <p:sp>
          <p:nvSpPr>
            <p:cNvPr id="22545" name="Text Box 19"/>
            <p:cNvSpPr txBox="1"/>
            <p:nvPr/>
          </p:nvSpPr>
          <p:spPr>
            <a:xfrm>
              <a:off x="3216" y="2879"/>
              <a:ext cx="315" cy="524"/>
            </a:xfrm>
            <a:prstGeom prst="rect">
              <a:avLst/>
            </a:prstGeom>
            <a:noFill/>
            <a:ln w="9525">
              <a:noFill/>
            </a:ln>
          </p:spPr>
          <p:txBody>
            <a:bodyPr>
              <a:spAutoFit/>
            </a:bodyPr>
            <a:lstStyle/>
            <a:p>
              <a:pPr defTabSz="1219170"/>
              <a:r>
                <a:rPr lang="en-US" altLang="zh-CN" sz="4787" kern="0">
                  <a:solidFill>
                    <a:srgbClr val="ED7D31"/>
                  </a:solidFill>
                  <a:cs typeface="+mn-ea"/>
                  <a:sym typeface="+mn-lt"/>
                </a:rPr>
                <a:t>-</a:t>
              </a:r>
            </a:p>
          </p:txBody>
        </p:sp>
        <p:sp>
          <p:nvSpPr>
            <p:cNvPr id="22546" name="Text Box 20"/>
            <p:cNvSpPr txBox="1"/>
            <p:nvPr/>
          </p:nvSpPr>
          <p:spPr>
            <a:xfrm>
              <a:off x="3696" y="2880"/>
              <a:ext cx="315" cy="524"/>
            </a:xfrm>
            <a:prstGeom prst="rect">
              <a:avLst/>
            </a:prstGeom>
            <a:noFill/>
            <a:ln w="9525">
              <a:noFill/>
            </a:ln>
          </p:spPr>
          <p:txBody>
            <a:bodyPr>
              <a:spAutoFit/>
            </a:bodyPr>
            <a:lstStyle/>
            <a:p>
              <a:pPr defTabSz="1219170"/>
              <a:r>
                <a:rPr lang="en-US" altLang="zh-CN" sz="4787" kern="0">
                  <a:solidFill>
                    <a:srgbClr val="ED7D31"/>
                  </a:solidFill>
                  <a:cs typeface="+mn-ea"/>
                  <a:sym typeface="+mn-lt"/>
                </a:rPr>
                <a:t>-</a:t>
              </a:r>
            </a:p>
          </p:txBody>
        </p:sp>
      </p:grpSp>
      <p:sp>
        <p:nvSpPr>
          <p:cNvPr id="22547" name="Line 21"/>
          <p:cNvSpPr/>
          <p:nvPr/>
        </p:nvSpPr>
        <p:spPr>
          <a:xfrm>
            <a:off x="1973941" y="1716858"/>
            <a:ext cx="0" cy="988155"/>
          </a:xfrm>
          <a:prstGeom prst="line">
            <a:avLst/>
          </a:prstGeom>
          <a:ln w="5715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2548" name="Line 22"/>
          <p:cNvSpPr/>
          <p:nvPr/>
        </p:nvSpPr>
        <p:spPr>
          <a:xfrm>
            <a:off x="2734059" y="1716858"/>
            <a:ext cx="0" cy="988155"/>
          </a:xfrm>
          <a:prstGeom prst="line">
            <a:avLst/>
          </a:prstGeom>
          <a:ln w="5715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2549" name="Line 23"/>
          <p:cNvSpPr/>
          <p:nvPr/>
        </p:nvSpPr>
        <p:spPr>
          <a:xfrm>
            <a:off x="1973941" y="2933047"/>
            <a:ext cx="0" cy="988155"/>
          </a:xfrm>
          <a:prstGeom prst="line">
            <a:avLst/>
          </a:prstGeom>
          <a:ln w="5715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2550" name="Line 24"/>
          <p:cNvSpPr/>
          <p:nvPr/>
        </p:nvSpPr>
        <p:spPr>
          <a:xfrm>
            <a:off x="2734059" y="2933047"/>
            <a:ext cx="0" cy="988155"/>
          </a:xfrm>
          <a:prstGeom prst="line">
            <a:avLst/>
          </a:prstGeom>
          <a:ln w="5715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2551" name="Text Box 25"/>
          <p:cNvSpPr txBox="1"/>
          <p:nvPr/>
        </p:nvSpPr>
        <p:spPr>
          <a:xfrm>
            <a:off x="2506025" y="1184776"/>
            <a:ext cx="456071" cy="645241"/>
          </a:xfrm>
          <a:prstGeom prst="rect">
            <a:avLst/>
          </a:prstGeom>
          <a:noFill/>
          <a:ln w="9525">
            <a:noFill/>
          </a:ln>
        </p:spPr>
        <p:txBody>
          <a:bodyPr>
            <a:spAutoFit/>
          </a:bodyPr>
          <a:lstStyle/>
          <a:p>
            <a:pPr defTabSz="1219170"/>
            <a:r>
              <a:rPr lang="en-US" altLang="zh-CN" sz="3593" i="1" kern="0">
                <a:solidFill>
                  <a:srgbClr val="ED7D31"/>
                </a:solidFill>
                <a:cs typeface="+mn-ea"/>
                <a:sym typeface="+mn-lt"/>
              </a:rPr>
              <a:t>+</a:t>
            </a:r>
          </a:p>
        </p:txBody>
      </p:sp>
      <p:sp>
        <p:nvSpPr>
          <p:cNvPr id="22552" name="Text Box 26"/>
          <p:cNvSpPr txBox="1"/>
          <p:nvPr/>
        </p:nvSpPr>
        <p:spPr>
          <a:xfrm>
            <a:off x="1821918" y="956740"/>
            <a:ext cx="532083" cy="645241"/>
          </a:xfrm>
          <a:prstGeom prst="rect">
            <a:avLst/>
          </a:prstGeom>
          <a:noFill/>
          <a:ln w="9525">
            <a:noFill/>
          </a:ln>
        </p:spPr>
        <p:txBody>
          <a:bodyPr>
            <a:spAutoFit/>
          </a:bodyPr>
          <a:lstStyle/>
          <a:p>
            <a:pPr defTabSz="1219170"/>
            <a:r>
              <a:rPr lang="en-US" altLang="zh-CN" sz="3593" i="1" kern="0">
                <a:solidFill>
                  <a:srgbClr val="ED7D31"/>
                </a:solidFill>
                <a:cs typeface="+mn-ea"/>
                <a:sym typeface="+mn-lt"/>
              </a:rPr>
              <a:t>_</a:t>
            </a:r>
          </a:p>
        </p:txBody>
      </p:sp>
      <p:sp>
        <p:nvSpPr>
          <p:cNvPr id="22553" name="Arc 27"/>
          <p:cNvSpPr/>
          <p:nvPr/>
        </p:nvSpPr>
        <p:spPr>
          <a:xfrm flipV="1">
            <a:off x="3027022" y="-186893"/>
            <a:ext cx="4576547" cy="3192497"/>
          </a:xfrm>
          <a:custGeom>
            <a:avLst/>
            <a:gdLst/>
            <a:ahLst/>
            <a:cxnLst>
              <a:cxn ang="0">
                <a:pos x="43546412" y="0"/>
              </a:cxn>
              <a:cxn ang="0">
                <a:pos x="1305257803" y="158672004"/>
              </a:cxn>
              <a:cxn ang="0">
                <a:pos x="0" y="474346300"/>
              </a:cxn>
            </a:cxnLst>
            <a:rect l="0" t="0" r="0" b="0"/>
            <a:pathLst>
              <a:path w="16126" h="21593" fill="none">
                <a:moveTo>
                  <a:pt x="538" y="-1"/>
                </a:moveTo>
                <a:cubicBezTo>
                  <a:pt x="6509" y="148"/>
                  <a:pt x="12152" y="2763"/>
                  <a:pt x="16126" y="7222"/>
                </a:cubicBezTo>
              </a:path>
              <a:path w="16126" h="21593" stroke="0">
                <a:moveTo>
                  <a:pt x="538" y="-1"/>
                </a:moveTo>
                <a:cubicBezTo>
                  <a:pt x="6509" y="148"/>
                  <a:pt x="12152" y="2763"/>
                  <a:pt x="16126" y="7222"/>
                </a:cubicBezTo>
                <a:lnTo>
                  <a:pt x="0" y="21593"/>
                </a:lnTo>
                <a:close/>
              </a:path>
            </a:pathLst>
          </a:custGeom>
          <a:noFill/>
          <a:ln w="38100" cap="flat" cmpd="sng">
            <a:solidFill>
              <a:srgbClr val="FF0000"/>
            </a:solidFill>
            <a:prstDash val="dash"/>
            <a:round/>
            <a:headEnd type="none" w="med" len="med"/>
            <a:tailEnd type="none" w="med" len="med"/>
          </a:ln>
        </p:spPr>
        <p:txBody>
          <a:bodyPr/>
          <a:lstStyle/>
          <a:p>
            <a:pPr defTabSz="1219170"/>
            <a:endParaRPr lang="zh-CN" altLang="en-US" sz="2793" kern="0">
              <a:solidFill>
                <a:sysClr val="windowText" lastClr="000000"/>
              </a:solidFill>
              <a:cs typeface="+mn-ea"/>
              <a:sym typeface="+mn-lt"/>
            </a:endParaRPr>
          </a:p>
        </p:txBody>
      </p:sp>
      <p:grpSp>
        <p:nvGrpSpPr>
          <p:cNvPr id="22554" name="Group 28"/>
          <p:cNvGrpSpPr/>
          <p:nvPr/>
        </p:nvGrpSpPr>
        <p:grpSpPr>
          <a:xfrm>
            <a:off x="1973941" y="3617156"/>
            <a:ext cx="760119" cy="368975"/>
            <a:chOff x="384" y="2044"/>
            <a:chExt cx="480" cy="233"/>
          </a:xfrm>
        </p:grpSpPr>
        <p:sp>
          <p:nvSpPr>
            <p:cNvPr id="22555" name="Text Box 29"/>
            <p:cNvSpPr txBox="1"/>
            <p:nvPr/>
          </p:nvSpPr>
          <p:spPr>
            <a:xfrm>
              <a:off x="480" y="2044"/>
              <a:ext cx="384" cy="233"/>
            </a:xfrm>
            <a:prstGeom prst="rect">
              <a:avLst/>
            </a:prstGeom>
            <a:noFill/>
            <a:ln w="9525">
              <a:noFill/>
            </a:ln>
          </p:spPr>
          <p:txBody>
            <a:bodyPr>
              <a:spAutoFit/>
            </a:bodyPr>
            <a:lstStyle/>
            <a:p>
              <a:pPr defTabSz="1219170"/>
              <a:r>
                <a:rPr lang="en-US" altLang="zh-CN" sz="1793" i="1" kern="0">
                  <a:solidFill>
                    <a:srgbClr val="FF0000"/>
                  </a:solidFill>
                  <a:cs typeface="+mn-ea"/>
                  <a:sym typeface="+mn-lt"/>
                </a:rPr>
                <a:t>U</a:t>
              </a:r>
              <a:r>
                <a:rPr lang="en-US" altLang="zh-CN" sz="1793" i="1" kern="0" baseline="-25000">
                  <a:solidFill>
                    <a:srgbClr val="FF0000"/>
                  </a:solidFill>
                  <a:cs typeface="+mn-ea"/>
                  <a:sym typeface="+mn-lt"/>
                </a:rPr>
                <a:t>1</a:t>
              </a:r>
              <a:endParaRPr lang="en-US" altLang="zh-CN" sz="1793" i="1" kern="0">
                <a:solidFill>
                  <a:srgbClr val="FF0000"/>
                </a:solidFill>
                <a:cs typeface="+mn-ea"/>
                <a:sym typeface="+mn-lt"/>
              </a:endParaRPr>
            </a:p>
          </p:txBody>
        </p:sp>
        <p:sp>
          <p:nvSpPr>
            <p:cNvPr id="22556" name="Line 30"/>
            <p:cNvSpPr/>
            <p:nvPr/>
          </p:nvSpPr>
          <p:spPr>
            <a:xfrm>
              <a:off x="720" y="2160"/>
              <a:ext cx="144" cy="0"/>
            </a:xfrm>
            <a:prstGeom prst="line">
              <a:avLst/>
            </a:prstGeom>
            <a:ln w="9525" cap="flat" cmpd="sng">
              <a:solidFill>
                <a:schemeClr val="accent2"/>
              </a:solidFill>
              <a:prstDash val="solid"/>
              <a:headEnd type="none" w="med" len="med"/>
              <a:tailEnd type="triangle" w="med" len="med"/>
            </a:ln>
          </p:spPr>
          <p:txBody>
            <a:bodyPr/>
            <a:lstStyle/>
            <a:p>
              <a:endParaRPr lang="zh-CN" altLang="en-US">
                <a:cs typeface="+mn-ea"/>
                <a:sym typeface="+mn-lt"/>
              </a:endParaRPr>
            </a:p>
          </p:txBody>
        </p:sp>
        <p:sp>
          <p:nvSpPr>
            <p:cNvPr id="22557" name="Line 31"/>
            <p:cNvSpPr/>
            <p:nvPr/>
          </p:nvSpPr>
          <p:spPr>
            <a:xfrm>
              <a:off x="384" y="2160"/>
              <a:ext cx="144" cy="0"/>
            </a:xfrm>
            <a:prstGeom prst="line">
              <a:avLst/>
            </a:prstGeom>
            <a:ln w="9525" cap="flat" cmpd="sng">
              <a:solidFill>
                <a:schemeClr val="accent2"/>
              </a:solidFill>
              <a:prstDash val="solid"/>
              <a:headEnd type="triangle" w="med" len="med"/>
              <a:tailEnd type="none" w="med" len="med"/>
            </a:ln>
          </p:spPr>
          <p:txBody>
            <a:bodyPr/>
            <a:lstStyle/>
            <a:p>
              <a:endParaRPr lang="zh-CN" altLang="en-US">
                <a:cs typeface="+mn-ea"/>
                <a:sym typeface="+mn-lt"/>
              </a:endParaRPr>
            </a:p>
          </p:txBody>
        </p:sp>
      </p:grpSp>
      <p:grpSp>
        <p:nvGrpSpPr>
          <p:cNvPr id="22558" name="Group 32"/>
          <p:cNvGrpSpPr/>
          <p:nvPr/>
        </p:nvGrpSpPr>
        <p:grpSpPr>
          <a:xfrm>
            <a:off x="7461047" y="1701022"/>
            <a:ext cx="532083" cy="2204344"/>
            <a:chOff x="880" y="800"/>
            <a:chExt cx="336" cy="1392"/>
          </a:xfrm>
        </p:grpSpPr>
        <p:sp>
          <p:nvSpPr>
            <p:cNvPr id="22559" name="Text Box 33"/>
            <p:cNvSpPr txBox="1"/>
            <p:nvPr/>
          </p:nvSpPr>
          <p:spPr>
            <a:xfrm>
              <a:off x="880" y="1400"/>
              <a:ext cx="336" cy="252"/>
            </a:xfrm>
            <a:prstGeom prst="rect">
              <a:avLst/>
            </a:prstGeom>
            <a:noFill/>
            <a:ln w="9525">
              <a:noFill/>
            </a:ln>
          </p:spPr>
          <p:txBody>
            <a:bodyPr>
              <a:spAutoFit/>
            </a:bodyPr>
            <a:lstStyle/>
            <a:p>
              <a:pPr defTabSz="1219170"/>
              <a:r>
                <a:rPr lang="en-US" altLang="zh-CN" sz="1993" i="1" kern="0">
                  <a:solidFill>
                    <a:srgbClr val="FF0000"/>
                  </a:solidFill>
                  <a:cs typeface="+mn-ea"/>
                  <a:sym typeface="+mn-lt"/>
                </a:rPr>
                <a:t>U</a:t>
              </a:r>
              <a:r>
                <a:rPr lang="en-US" altLang="zh-CN" sz="1993" i="1" kern="0" baseline="-25000">
                  <a:solidFill>
                    <a:srgbClr val="FF0000"/>
                  </a:solidFill>
                  <a:cs typeface="+mn-ea"/>
                  <a:sym typeface="+mn-lt"/>
                </a:rPr>
                <a:t>2</a:t>
              </a:r>
              <a:endParaRPr lang="en-US" altLang="zh-CN" sz="1993" i="1" kern="0">
                <a:solidFill>
                  <a:srgbClr val="FF0000"/>
                </a:solidFill>
                <a:cs typeface="+mn-ea"/>
                <a:sym typeface="+mn-lt"/>
              </a:endParaRPr>
            </a:p>
          </p:txBody>
        </p:sp>
        <p:sp>
          <p:nvSpPr>
            <p:cNvPr id="22560" name="Line 34"/>
            <p:cNvSpPr/>
            <p:nvPr/>
          </p:nvSpPr>
          <p:spPr>
            <a:xfrm>
              <a:off x="1008" y="864"/>
              <a:ext cx="0" cy="480"/>
            </a:xfrm>
            <a:prstGeom prst="line">
              <a:avLst/>
            </a:prstGeom>
            <a:ln w="19050" cap="flat" cmpd="sng">
              <a:solidFill>
                <a:schemeClr val="accent2"/>
              </a:solidFill>
              <a:prstDash val="solid"/>
              <a:headEnd type="triangle" w="med" len="med"/>
              <a:tailEnd type="none" w="med" len="med"/>
            </a:ln>
          </p:spPr>
          <p:txBody>
            <a:bodyPr/>
            <a:lstStyle/>
            <a:p>
              <a:endParaRPr lang="zh-CN" altLang="en-US">
                <a:cs typeface="+mn-ea"/>
                <a:sym typeface="+mn-lt"/>
              </a:endParaRPr>
            </a:p>
          </p:txBody>
        </p:sp>
        <p:sp>
          <p:nvSpPr>
            <p:cNvPr id="22561" name="Line 35"/>
            <p:cNvSpPr/>
            <p:nvPr/>
          </p:nvSpPr>
          <p:spPr>
            <a:xfrm>
              <a:off x="1008" y="1680"/>
              <a:ext cx="0" cy="432"/>
            </a:xfrm>
            <a:prstGeom prst="line">
              <a:avLst/>
            </a:prstGeom>
            <a:ln w="19050" cap="flat" cmpd="sng">
              <a:solidFill>
                <a:schemeClr val="accent2"/>
              </a:solidFill>
              <a:prstDash val="solid"/>
              <a:headEnd type="none" w="med" len="med"/>
              <a:tailEnd type="triangle" w="med" len="med"/>
            </a:ln>
          </p:spPr>
          <p:txBody>
            <a:bodyPr/>
            <a:lstStyle/>
            <a:p>
              <a:endParaRPr lang="zh-CN" altLang="en-US">
                <a:cs typeface="+mn-ea"/>
                <a:sym typeface="+mn-lt"/>
              </a:endParaRPr>
            </a:p>
          </p:txBody>
        </p:sp>
        <p:sp>
          <p:nvSpPr>
            <p:cNvPr id="22562" name="Line 36"/>
            <p:cNvSpPr/>
            <p:nvPr/>
          </p:nvSpPr>
          <p:spPr>
            <a:xfrm>
              <a:off x="936" y="800"/>
              <a:ext cx="144" cy="0"/>
            </a:xfrm>
            <a:prstGeom prst="line">
              <a:avLst/>
            </a:prstGeom>
            <a:ln w="28575" cap="flat" cmpd="sng">
              <a:solidFill>
                <a:schemeClr val="accent2"/>
              </a:solidFill>
              <a:prstDash val="solid"/>
              <a:headEnd type="none" w="med" len="med"/>
              <a:tailEnd type="none" w="med" len="med"/>
            </a:ln>
          </p:spPr>
          <p:txBody>
            <a:bodyPr/>
            <a:lstStyle/>
            <a:p>
              <a:endParaRPr lang="zh-CN" altLang="en-US">
                <a:cs typeface="+mn-ea"/>
                <a:sym typeface="+mn-lt"/>
              </a:endParaRPr>
            </a:p>
          </p:txBody>
        </p:sp>
        <p:sp>
          <p:nvSpPr>
            <p:cNvPr id="22563" name="Line 37"/>
            <p:cNvSpPr/>
            <p:nvPr/>
          </p:nvSpPr>
          <p:spPr>
            <a:xfrm>
              <a:off x="936" y="2192"/>
              <a:ext cx="144" cy="0"/>
            </a:xfrm>
            <a:prstGeom prst="line">
              <a:avLst/>
            </a:prstGeom>
            <a:ln w="28575" cap="flat" cmpd="sng">
              <a:solidFill>
                <a:schemeClr val="accent2"/>
              </a:solidFill>
              <a:prstDash val="solid"/>
              <a:headEnd type="none" w="med" len="med"/>
              <a:tailEnd type="none" w="med" len="med"/>
            </a:ln>
          </p:spPr>
          <p:txBody>
            <a:bodyPr/>
            <a:lstStyle/>
            <a:p>
              <a:endParaRPr lang="zh-CN" altLang="en-US">
                <a:cs typeface="+mn-ea"/>
                <a:sym typeface="+mn-lt"/>
              </a:endParaRPr>
            </a:p>
          </p:txBody>
        </p:sp>
      </p:grpSp>
      <p:sp>
        <p:nvSpPr>
          <p:cNvPr id="22564" name="Text Box 38"/>
          <p:cNvSpPr txBox="1"/>
          <p:nvPr/>
        </p:nvSpPr>
        <p:spPr>
          <a:xfrm>
            <a:off x="7931370" y="1172106"/>
            <a:ext cx="432317" cy="583686"/>
          </a:xfrm>
          <a:prstGeom prst="rect">
            <a:avLst/>
          </a:prstGeom>
          <a:noFill/>
          <a:ln w="19050">
            <a:noFill/>
          </a:ln>
        </p:spPr>
        <p:txBody>
          <a:bodyPr>
            <a:spAutoFit/>
          </a:bodyPr>
          <a:lstStyle/>
          <a:p>
            <a:pPr defTabSz="1219170"/>
            <a:r>
              <a:rPr lang="en-US" altLang="zh-CN" sz="3193" i="1" kern="0">
                <a:solidFill>
                  <a:srgbClr val="FF0000"/>
                </a:solidFill>
                <a:cs typeface="+mn-ea"/>
                <a:sym typeface="+mn-lt"/>
              </a:rPr>
              <a:t>v</a:t>
            </a:r>
            <a:endParaRPr lang="en-US" altLang="zh-CN" sz="1393" kern="0">
              <a:solidFill>
                <a:srgbClr val="FF0000"/>
              </a:solidFill>
              <a:cs typeface="+mn-ea"/>
              <a:sym typeface="+mn-lt"/>
            </a:endParaRPr>
          </a:p>
        </p:txBody>
      </p:sp>
      <p:grpSp>
        <p:nvGrpSpPr>
          <p:cNvPr id="22565" name="Group 39"/>
          <p:cNvGrpSpPr/>
          <p:nvPr/>
        </p:nvGrpSpPr>
        <p:grpSpPr>
          <a:xfrm>
            <a:off x="2841743" y="1716858"/>
            <a:ext cx="4408688" cy="2204344"/>
            <a:chOff x="1200" y="1296"/>
            <a:chExt cx="2880" cy="1824"/>
          </a:xfrm>
        </p:grpSpPr>
        <p:sp>
          <p:nvSpPr>
            <p:cNvPr id="22566" name="Line 40"/>
            <p:cNvSpPr/>
            <p:nvPr/>
          </p:nvSpPr>
          <p:spPr>
            <a:xfrm>
              <a:off x="1200" y="1296"/>
              <a:ext cx="2880" cy="0"/>
            </a:xfrm>
            <a:prstGeom prst="line">
              <a:avLst/>
            </a:prstGeom>
            <a:ln w="5715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2567" name="Line 41"/>
            <p:cNvSpPr/>
            <p:nvPr/>
          </p:nvSpPr>
          <p:spPr>
            <a:xfrm>
              <a:off x="1200" y="3120"/>
              <a:ext cx="2880" cy="0"/>
            </a:xfrm>
            <a:prstGeom prst="line">
              <a:avLst/>
            </a:prstGeom>
            <a:ln w="57150" cap="flat" cmpd="sng">
              <a:solidFill>
                <a:schemeClr val="tx1"/>
              </a:solidFill>
              <a:prstDash val="solid"/>
              <a:headEnd type="none" w="med" len="med"/>
              <a:tailEnd type="none" w="med" len="med"/>
            </a:ln>
          </p:spPr>
          <p:txBody>
            <a:bodyPr/>
            <a:lstStyle/>
            <a:p>
              <a:endParaRPr lang="zh-CN" altLang="en-US">
                <a:cs typeface="+mn-ea"/>
                <a:sym typeface="+mn-lt"/>
              </a:endParaRPr>
            </a:p>
          </p:txBody>
        </p:sp>
      </p:grpSp>
      <p:sp>
        <p:nvSpPr>
          <p:cNvPr id="22568" name="Line 42"/>
          <p:cNvSpPr/>
          <p:nvPr/>
        </p:nvSpPr>
        <p:spPr>
          <a:xfrm>
            <a:off x="2841743" y="4049472"/>
            <a:ext cx="0" cy="228036"/>
          </a:xfrm>
          <a:prstGeom prst="line">
            <a:avLst/>
          </a:prstGeom>
          <a:ln w="25400" cap="flat" cmpd="sng">
            <a:solidFill>
              <a:srgbClr val="800000"/>
            </a:solidFill>
            <a:prstDash val="solid"/>
            <a:headEnd type="none" w="med" len="med"/>
            <a:tailEnd type="none" w="med" len="med"/>
          </a:ln>
        </p:spPr>
        <p:txBody>
          <a:bodyPr/>
          <a:lstStyle/>
          <a:p>
            <a:endParaRPr lang="zh-CN" altLang="en-US">
              <a:cs typeface="+mn-ea"/>
              <a:sym typeface="+mn-lt"/>
            </a:endParaRPr>
          </a:p>
        </p:txBody>
      </p:sp>
      <p:grpSp>
        <p:nvGrpSpPr>
          <p:cNvPr id="22569" name="Group 43"/>
          <p:cNvGrpSpPr/>
          <p:nvPr/>
        </p:nvGrpSpPr>
        <p:grpSpPr>
          <a:xfrm>
            <a:off x="3145790" y="2052577"/>
            <a:ext cx="3800592" cy="1708684"/>
            <a:chOff x="1536" y="1008"/>
            <a:chExt cx="2400" cy="912"/>
          </a:xfrm>
        </p:grpSpPr>
        <p:sp>
          <p:nvSpPr>
            <p:cNvPr id="22570" name="Line 44"/>
            <p:cNvSpPr/>
            <p:nvPr/>
          </p:nvSpPr>
          <p:spPr>
            <a:xfrm>
              <a:off x="1536" y="1008"/>
              <a:ext cx="0" cy="912"/>
            </a:xfrm>
            <a:prstGeom prst="line">
              <a:avLst/>
            </a:prstGeom>
            <a:ln w="25400" cap="flat" cmpd="sng">
              <a:solidFill>
                <a:srgbClr val="FF9900"/>
              </a:solidFill>
              <a:prstDash val="solid"/>
              <a:headEnd type="none" w="med" len="med"/>
              <a:tailEnd type="stealth" w="med" len="lg"/>
            </a:ln>
          </p:spPr>
          <p:txBody>
            <a:bodyPr/>
            <a:lstStyle/>
            <a:p>
              <a:endParaRPr lang="zh-CN" altLang="en-US">
                <a:cs typeface="+mn-ea"/>
                <a:sym typeface="+mn-lt"/>
              </a:endParaRPr>
            </a:p>
          </p:txBody>
        </p:sp>
        <p:sp>
          <p:nvSpPr>
            <p:cNvPr id="22571" name="Line 45"/>
            <p:cNvSpPr/>
            <p:nvPr/>
          </p:nvSpPr>
          <p:spPr>
            <a:xfrm>
              <a:off x="2016" y="1008"/>
              <a:ext cx="0" cy="912"/>
            </a:xfrm>
            <a:prstGeom prst="line">
              <a:avLst/>
            </a:prstGeom>
            <a:ln w="25400" cap="flat" cmpd="sng">
              <a:solidFill>
                <a:srgbClr val="FF9900"/>
              </a:solidFill>
              <a:prstDash val="solid"/>
              <a:headEnd type="none" w="med" len="med"/>
              <a:tailEnd type="stealth" w="med" len="lg"/>
            </a:ln>
          </p:spPr>
          <p:txBody>
            <a:bodyPr/>
            <a:lstStyle/>
            <a:p>
              <a:endParaRPr lang="zh-CN" altLang="en-US">
                <a:cs typeface="+mn-ea"/>
                <a:sym typeface="+mn-lt"/>
              </a:endParaRPr>
            </a:p>
          </p:txBody>
        </p:sp>
        <p:sp>
          <p:nvSpPr>
            <p:cNvPr id="22572" name="Line 46"/>
            <p:cNvSpPr/>
            <p:nvPr/>
          </p:nvSpPr>
          <p:spPr>
            <a:xfrm>
              <a:off x="2496" y="1008"/>
              <a:ext cx="0" cy="912"/>
            </a:xfrm>
            <a:prstGeom prst="line">
              <a:avLst/>
            </a:prstGeom>
            <a:ln w="25400" cap="flat" cmpd="sng">
              <a:solidFill>
                <a:srgbClr val="FF9900"/>
              </a:solidFill>
              <a:prstDash val="solid"/>
              <a:headEnd type="none" w="med" len="med"/>
              <a:tailEnd type="stealth" w="med" len="lg"/>
            </a:ln>
          </p:spPr>
          <p:txBody>
            <a:bodyPr/>
            <a:lstStyle/>
            <a:p>
              <a:endParaRPr lang="zh-CN" altLang="en-US">
                <a:cs typeface="+mn-ea"/>
                <a:sym typeface="+mn-lt"/>
              </a:endParaRPr>
            </a:p>
          </p:txBody>
        </p:sp>
        <p:sp>
          <p:nvSpPr>
            <p:cNvPr id="22573" name="Line 47"/>
            <p:cNvSpPr/>
            <p:nvPr/>
          </p:nvSpPr>
          <p:spPr>
            <a:xfrm>
              <a:off x="2976" y="1008"/>
              <a:ext cx="0" cy="912"/>
            </a:xfrm>
            <a:prstGeom prst="line">
              <a:avLst/>
            </a:prstGeom>
            <a:ln w="25400" cap="flat" cmpd="sng">
              <a:solidFill>
                <a:srgbClr val="FF9900"/>
              </a:solidFill>
              <a:prstDash val="solid"/>
              <a:headEnd type="none" w="med" len="med"/>
              <a:tailEnd type="stealth" w="med" len="lg"/>
            </a:ln>
          </p:spPr>
          <p:txBody>
            <a:bodyPr/>
            <a:lstStyle/>
            <a:p>
              <a:endParaRPr lang="zh-CN" altLang="en-US">
                <a:cs typeface="+mn-ea"/>
                <a:sym typeface="+mn-lt"/>
              </a:endParaRPr>
            </a:p>
          </p:txBody>
        </p:sp>
        <p:sp>
          <p:nvSpPr>
            <p:cNvPr id="22574" name="Line 48"/>
            <p:cNvSpPr/>
            <p:nvPr/>
          </p:nvSpPr>
          <p:spPr>
            <a:xfrm>
              <a:off x="3456" y="1008"/>
              <a:ext cx="0" cy="912"/>
            </a:xfrm>
            <a:prstGeom prst="line">
              <a:avLst/>
            </a:prstGeom>
            <a:ln w="25400" cap="flat" cmpd="sng">
              <a:solidFill>
                <a:srgbClr val="FF9900"/>
              </a:solidFill>
              <a:prstDash val="solid"/>
              <a:headEnd type="none" w="med" len="med"/>
              <a:tailEnd type="stealth" w="med" len="lg"/>
            </a:ln>
          </p:spPr>
          <p:txBody>
            <a:bodyPr/>
            <a:lstStyle/>
            <a:p>
              <a:endParaRPr lang="zh-CN" altLang="en-US">
                <a:cs typeface="+mn-ea"/>
                <a:sym typeface="+mn-lt"/>
              </a:endParaRPr>
            </a:p>
          </p:txBody>
        </p:sp>
        <p:sp>
          <p:nvSpPr>
            <p:cNvPr id="22575" name="Line 49"/>
            <p:cNvSpPr/>
            <p:nvPr/>
          </p:nvSpPr>
          <p:spPr>
            <a:xfrm>
              <a:off x="3936" y="1008"/>
              <a:ext cx="0" cy="912"/>
            </a:xfrm>
            <a:prstGeom prst="line">
              <a:avLst/>
            </a:prstGeom>
            <a:ln w="25400" cap="flat" cmpd="sng">
              <a:solidFill>
                <a:srgbClr val="FF9900"/>
              </a:solidFill>
              <a:prstDash val="solid"/>
              <a:headEnd type="none" w="med" len="med"/>
              <a:tailEnd type="stealth" w="med" len="lg"/>
            </a:ln>
          </p:spPr>
          <p:txBody>
            <a:bodyPr/>
            <a:lstStyle/>
            <a:p>
              <a:endParaRPr lang="zh-CN" altLang="en-US">
                <a:cs typeface="+mn-ea"/>
                <a:sym typeface="+mn-lt"/>
              </a:endParaRPr>
            </a:p>
          </p:txBody>
        </p:sp>
      </p:grpSp>
      <p:grpSp>
        <p:nvGrpSpPr>
          <p:cNvPr id="22576" name="Group 50"/>
          <p:cNvGrpSpPr/>
          <p:nvPr/>
        </p:nvGrpSpPr>
        <p:grpSpPr>
          <a:xfrm>
            <a:off x="1213823" y="2204601"/>
            <a:ext cx="888389" cy="1176601"/>
            <a:chOff x="96" y="1152"/>
            <a:chExt cx="561" cy="743"/>
          </a:xfrm>
        </p:grpSpPr>
        <p:grpSp>
          <p:nvGrpSpPr>
            <p:cNvPr id="22577" name="Group 51"/>
            <p:cNvGrpSpPr/>
            <p:nvPr/>
          </p:nvGrpSpPr>
          <p:grpSpPr>
            <a:xfrm>
              <a:off x="96" y="1152"/>
              <a:ext cx="432" cy="743"/>
              <a:chOff x="0" y="1132"/>
              <a:chExt cx="432" cy="743"/>
            </a:xfrm>
          </p:grpSpPr>
          <p:sp>
            <p:nvSpPr>
              <p:cNvPr id="22578" name="Text Box 52"/>
              <p:cNvSpPr txBox="1"/>
              <p:nvPr/>
            </p:nvSpPr>
            <p:spPr>
              <a:xfrm>
                <a:off x="0" y="1132"/>
                <a:ext cx="432" cy="407"/>
              </a:xfrm>
              <a:prstGeom prst="rect">
                <a:avLst/>
              </a:prstGeom>
              <a:noFill/>
              <a:ln w="9525">
                <a:noFill/>
              </a:ln>
            </p:spPr>
            <p:txBody>
              <a:bodyPr>
                <a:spAutoFit/>
              </a:bodyPr>
              <a:lstStyle/>
              <a:p>
                <a:pPr defTabSz="1219170"/>
                <a:r>
                  <a:rPr lang="en-US" altLang="zh-CN" sz="3593" i="1" kern="0">
                    <a:solidFill>
                      <a:srgbClr val="FF0000"/>
                    </a:solidFill>
                    <a:cs typeface="+mn-ea"/>
                    <a:sym typeface="+mn-lt"/>
                  </a:rPr>
                  <a:t>-</a:t>
                </a:r>
                <a:r>
                  <a:rPr lang="en-US" altLang="zh-CN" sz="3193" i="1" kern="0">
                    <a:solidFill>
                      <a:srgbClr val="FF0000"/>
                    </a:solidFill>
                    <a:cs typeface="+mn-ea"/>
                    <a:sym typeface="+mn-lt"/>
                  </a:rPr>
                  <a:t>q</a:t>
                </a:r>
              </a:p>
            </p:txBody>
          </p:sp>
          <p:sp>
            <p:nvSpPr>
              <p:cNvPr id="22579" name="Text Box 53"/>
              <p:cNvSpPr txBox="1"/>
              <p:nvPr/>
            </p:nvSpPr>
            <p:spPr>
              <a:xfrm>
                <a:off x="0" y="1468"/>
                <a:ext cx="336" cy="407"/>
              </a:xfrm>
              <a:prstGeom prst="rect">
                <a:avLst/>
              </a:prstGeom>
              <a:noFill/>
              <a:ln w="9525">
                <a:noFill/>
              </a:ln>
            </p:spPr>
            <p:txBody>
              <a:bodyPr>
                <a:spAutoFit/>
              </a:bodyPr>
              <a:lstStyle/>
              <a:p>
                <a:pPr defTabSz="1219170"/>
                <a:r>
                  <a:rPr lang="en-US" altLang="zh-CN" sz="3593" i="1" kern="0">
                    <a:solidFill>
                      <a:srgbClr val="FF0000"/>
                    </a:solidFill>
                    <a:cs typeface="+mn-ea"/>
                    <a:sym typeface="+mn-lt"/>
                  </a:rPr>
                  <a:t>m</a:t>
                </a:r>
              </a:p>
            </p:txBody>
          </p:sp>
        </p:grpSp>
        <p:sp>
          <p:nvSpPr>
            <p:cNvPr id="22580" name="Oval 54"/>
            <p:cNvSpPr/>
            <p:nvPr/>
          </p:nvSpPr>
          <p:spPr>
            <a:xfrm>
              <a:off x="493" y="1304"/>
              <a:ext cx="164" cy="464"/>
            </a:xfrm>
            <a:prstGeom prst="ellipse">
              <a:avLst/>
            </a:prstGeom>
            <a:solidFill>
              <a:srgbClr val="FF0000"/>
            </a:solidFill>
            <a:ln w="9525">
              <a:noFill/>
            </a:ln>
          </p:spPr>
          <p:txBody>
            <a:bodyPr wrap="none" anchor="ctr">
              <a:spAutoFit/>
            </a:bodyPr>
            <a:lstStyle/>
            <a:p>
              <a:pPr algn="ctr" defTabSz="1219170"/>
              <a:endParaRPr lang="zh-CN" altLang="en-US" sz="2793" kern="0" dirty="0">
                <a:solidFill>
                  <a:sysClr val="windowText" lastClr="000000"/>
                </a:solidFill>
                <a:cs typeface="+mn-ea"/>
                <a:sym typeface="+mn-lt"/>
              </a:endParaRPr>
            </a:p>
          </p:txBody>
        </p:sp>
      </p:grpSp>
      <p:sp>
        <p:nvSpPr>
          <p:cNvPr id="22581" name="Line 55"/>
          <p:cNvSpPr/>
          <p:nvPr/>
        </p:nvSpPr>
        <p:spPr>
          <a:xfrm>
            <a:off x="7285269" y="4049472"/>
            <a:ext cx="0" cy="228036"/>
          </a:xfrm>
          <a:prstGeom prst="line">
            <a:avLst/>
          </a:prstGeom>
          <a:ln w="25400" cap="flat" cmpd="sng">
            <a:solidFill>
              <a:srgbClr val="800000"/>
            </a:solidFill>
            <a:prstDash val="solid"/>
            <a:headEnd type="none" w="med" len="med"/>
            <a:tailEnd type="none" w="med" len="med"/>
          </a:ln>
        </p:spPr>
        <p:txBody>
          <a:bodyPr/>
          <a:lstStyle/>
          <a:p>
            <a:endParaRPr lang="zh-CN" altLang="en-US">
              <a:cs typeface="+mn-ea"/>
              <a:sym typeface="+mn-lt"/>
            </a:endParaRPr>
          </a:p>
        </p:txBody>
      </p:sp>
      <p:sp>
        <p:nvSpPr>
          <p:cNvPr id="22582" name="Line 56"/>
          <p:cNvSpPr/>
          <p:nvPr/>
        </p:nvSpPr>
        <p:spPr>
          <a:xfrm>
            <a:off x="2832243" y="4191994"/>
            <a:ext cx="4453028" cy="0"/>
          </a:xfrm>
          <a:prstGeom prst="line">
            <a:avLst/>
          </a:prstGeom>
          <a:ln w="25400" cap="flat" cmpd="sng">
            <a:solidFill>
              <a:srgbClr val="800000"/>
            </a:solidFill>
            <a:prstDash val="solid"/>
            <a:headEnd type="stealth" w="med" len="lg"/>
            <a:tailEnd type="stealth" w="med" len="lg"/>
          </a:ln>
        </p:spPr>
        <p:txBody>
          <a:bodyPr/>
          <a:lstStyle/>
          <a:p>
            <a:endParaRPr lang="zh-CN" altLang="en-US">
              <a:cs typeface="+mn-ea"/>
              <a:sym typeface="+mn-lt"/>
            </a:endParaRPr>
          </a:p>
        </p:txBody>
      </p:sp>
      <p:sp>
        <p:nvSpPr>
          <p:cNvPr id="22583" name="Text Box 57"/>
          <p:cNvSpPr txBox="1"/>
          <p:nvPr/>
        </p:nvSpPr>
        <p:spPr>
          <a:xfrm>
            <a:off x="4914650" y="3952873"/>
            <a:ext cx="359472" cy="460575"/>
          </a:xfrm>
          <a:prstGeom prst="rect">
            <a:avLst/>
          </a:prstGeom>
          <a:solidFill>
            <a:schemeClr val="bg1"/>
          </a:solidFill>
          <a:ln w="9525">
            <a:noFill/>
          </a:ln>
        </p:spPr>
        <p:txBody>
          <a:bodyPr>
            <a:spAutoFit/>
          </a:bodyPr>
          <a:lstStyle/>
          <a:p>
            <a:pPr defTabSz="1219170"/>
            <a:r>
              <a:rPr lang="en-US" altLang="zh-CN" sz="2393" kern="0">
                <a:solidFill>
                  <a:srgbClr val="FF0000"/>
                </a:solidFill>
                <a:cs typeface="+mn-ea"/>
                <a:sym typeface="+mn-lt"/>
              </a:rPr>
              <a:t>L</a:t>
            </a:r>
          </a:p>
        </p:txBody>
      </p:sp>
      <p:sp>
        <p:nvSpPr>
          <p:cNvPr id="22584" name="Line 58"/>
          <p:cNvSpPr/>
          <p:nvPr/>
        </p:nvSpPr>
        <p:spPr>
          <a:xfrm>
            <a:off x="2030951" y="2828531"/>
            <a:ext cx="718945" cy="0"/>
          </a:xfrm>
          <a:prstGeom prst="line">
            <a:avLst/>
          </a:prstGeom>
          <a:ln w="38100" cap="flat" cmpd="sng">
            <a:solidFill>
              <a:srgbClr val="FF0000"/>
            </a:solidFill>
            <a:prstDash val="dash"/>
            <a:headEnd type="none" w="med" len="med"/>
            <a:tailEnd type="none" w="med" len="med"/>
          </a:ln>
        </p:spPr>
        <p:txBody>
          <a:bodyPr/>
          <a:lstStyle/>
          <a:p>
            <a:endParaRPr lang="zh-CN" altLang="en-US">
              <a:cs typeface="+mn-ea"/>
              <a:sym typeface="+mn-lt"/>
            </a:endParaRPr>
          </a:p>
        </p:txBody>
      </p:sp>
      <p:sp>
        <p:nvSpPr>
          <p:cNvPr id="22585" name="Line 59"/>
          <p:cNvSpPr/>
          <p:nvPr/>
        </p:nvSpPr>
        <p:spPr>
          <a:xfrm>
            <a:off x="2903504" y="2828531"/>
            <a:ext cx="718945" cy="0"/>
          </a:xfrm>
          <a:prstGeom prst="line">
            <a:avLst/>
          </a:prstGeom>
          <a:ln w="38100" cap="flat" cmpd="sng">
            <a:solidFill>
              <a:srgbClr val="993300"/>
            </a:solidFill>
            <a:prstDash val="solid"/>
            <a:headEnd type="oval" w="med" len="med"/>
            <a:tailEnd type="stealth" w="med" len="lg"/>
          </a:ln>
        </p:spPr>
        <p:txBody>
          <a:bodyPr/>
          <a:lstStyle/>
          <a:p>
            <a:endParaRPr lang="zh-CN" altLang="en-US">
              <a:cs typeface="+mn-ea"/>
              <a:sym typeface="+mn-lt"/>
            </a:endParaRPr>
          </a:p>
        </p:txBody>
      </p:sp>
      <p:sp>
        <p:nvSpPr>
          <p:cNvPr id="22586" name="Text Box 60"/>
          <p:cNvSpPr txBox="1"/>
          <p:nvPr/>
        </p:nvSpPr>
        <p:spPr>
          <a:xfrm>
            <a:off x="3164795" y="2684426"/>
            <a:ext cx="600177" cy="583686"/>
          </a:xfrm>
          <a:prstGeom prst="rect">
            <a:avLst/>
          </a:prstGeom>
          <a:noFill/>
          <a:ln w="19050">
            <a:noFill/>
          </a:ln>
        </p:spPr>
        <p:txBody>
          <a:bodyPr>
            <a:spAutoFit/>
          </a:bodyPr>
          <a:lstStyle/>
          <a:p>
            <a:pPr defTabSz="1219170"/>
            <a:r>
              <a:rPr lang="en-US" altLang="zh-CN" sz="3193" i="1" kern="0">
                <a:solidFill>
                  <a:srgbClr val="CC0000"/>
                </a:solidFill>
                <a:cs typeface="+mn-ea"/>
                <a:sym typeface="+mn-lt"/>
              </a:rPr>
              <a:t>v</a:t>
            </a:r>
            <a:r>
              <a:rPr lang="en-US" altLang="zh-CN" sz="1393" kern="0">
                <a:solidFill>
                  <a:srgbClr val="CC0000"/>
                </a:solidFill>
                <a:cs typeface="+mn-ea"/>
                <a:sym typeface="+mn-lt"/>
              </a:rPr>
              <a:t>0</a:t>
            </a:r>
          </a:p>
        </p:txBody>
      </p:sp>
      <p:sp>
        <p:nvSpPr>
          <p:cNvPr id="22587" name="Line 61"/>
          <p:cNvSpPr/>
          <p:nvPr/>
        </p:nvSpPr>
        <p:spPr>
          <a:xfrm flipV="1">
            <a:off x="7356532" y="1175272"/>
            <a:ext cx="790207" cy="573256"/>
          </a:xfrm>
          <a:prstGeom prst="line">
            <a:avLst/>
          </a:prstGeom>
          <a:ln w="38100" cap="flat" cmpd="sng">
            <a:solidFill>
              <a:srgbClr val="993300"/>
            </a:solidFill>
            <a:prstDash val="solid"/>
            <a:headEnd type="oval" w="med" len="med"/>
            <a:tailEnd type="stealth" w="med" len="lg"/>
          </a:ln>
        </p:spPr>
        <p:txBody>
          <a:bodyPr/>
          <a:lstStyle/>
          <a:p>
            <a:endParaRPr lang="zh-CN" altLang="en-US">
              <a:cs typeface="+mn-ea"/>
              <a:sym typeface="+mn-lt"/>
            </a:endParaRPr>
          </a:p>
        </p:txBody>
      </p:sp>
      <p:grpSp>
        <p:nvGrpSpPr>
          <p:cNvPr id="22588" name="Group 62"/>
          <p:cNvGrpSpPr/>
          <p:nvPr/>
        </p:nvGrpSpPr>
        <p:grpSpPr>
          <a:xfrm rot="5400000">
            <a:off x="1392768" y="2478561"/>
            <a:ext cx="1893961" cy="671439"/>
            <a:chOff x="1536" y="1008"/>
            <a:chExt cx="2400" cy="912"/>
          </a:xfrm>
        </p:grpSpPr>
        <p:sp>
          <p:nvSpPr>
            <p:cNvPr id="22589" name="Line 63"/>
            <p:cNvSpPr/>
            <p:nvPr/>
          </p:nvSpPr>
          <p:spPr>
            <a:xfrm>
              <a:off x="1536" y="1008"/>
              <a:ext cx="0" cy="912"/>
            </a:xfrm>
            <a:prstGeom prst="line">
              <a:avLst/>
            </a:prstGeom>
            <a:ln w="25400" cap="flat" cmpd="sng">
              <a:solidFill>
                <a:srgbClr val="FF9900"/>
              </a:solidFill>
              <a:prstDash val="solid"/>
              <a:headEnd type="none" w="med" len="med"/>
              <a:tailEnd type="stealth" w="med" len="lg"/>
            </a:ln>
          </p:spPr>
          <p:txBody>
            <a:bodyPr/>
            <a:lstStyle/>
            <a:p>
              <a:endParaRPr lang="zh-CN" altLang="en-US">
                <a:cs typeface="+mn-ea"/>
                <a:sym typeface="+mn-lt"/>
              </a:endParaRPr>
            </a:p>
          </p:txBody>
        </p:sp>
        <p:sp>
          <p:nvSpPr>
            <p:cNvPr id="22590" name="Line 64"/>
            <p:cNvSpPr/>
            <p:nvPr/>
          </p:nvSpPr>
          <p:spPr>
            <a:xfrm>
              <a:off x="2016" y="1008"/>
              <a:ext cx="0" cy="912"/>
            </a:xfrm>
            <a:prstGeom prst="line">
              <a:avLst/>
            </a:prstGeom>
            <a:ln w="25400" cap="flat" cmpd="sng">
              <a:solidFill>
                <a:srgbClr val="FF9900"/>
              </a:solidFill>
              <a:prstDash val="solid"/>
              <a:headEnd type="none" w="med" len="med"/>
              <a:tailEnd type="stealth" w="med" len="lg"/>
            </a:ln>
          </p:spPr>
          <p:txBody>
            <a:bodyPr/>
            <a:lstStyle/>
            <a:p>
              <a:endParaRPr lang="zh-CN" altLang="en-US">
                <a:cs typeface="+mn-ea"/>
                <a:sym typeface="+mn-lt"/>
              </a:endParaRPr>
            </a:p>
          </p:txBody>
        </p:sp>
        <p:sp>
          <p:nvSpPr>
            <p:cNvPr id="22591" name="Line 65"/>
            <p:cNvSpPr/>
            <p:nvPr/>
          </p:nvSpPr>
          <p:spPr>
            <a:xfrm>
              <a:off x="2496" y="1008"/>
              <a:ext cx="0" cy="912"/>
            </a:xfrm>
            <a:prstGeom prst="line">
              <a:avLst/>
            </a:prstGeom>
            <a:ln w="25400" cap="flat" cmpd="sng">
              <a:solidFill>
                <a:srgbClr val="FF9900"/>
              </a:solidFill>
              <a:prstDash val="solid"/>
              <a:headEnd type="none" w="med" len="med"/>
              <a:tailEnd type="stealth" w="med" len="lg"/>
            </a:ln>
          </p:spPr>
          <p:txBody>
            <a:bodyPr/>
            <a:lstStyle/>
            <a:p>
              <a:endParaRPr lang="zh-CN" altLang="en-US">
                <a:cs typeface="+mn-ea"/>
                <a:sym typeface="+mn-lt"/>
              </a:endParaRPr>
            </a:p>
          </p:txBody>
        </p:sp>
        <p:sp>
          <p:nvSpPr>
            <p:cNvPr id="22592" name="Line 66"/>
            <p:cNvSpPr/>
            <p:nvPr/>
          </p:nvSpPr>
          <p:spPr>
            <a:xfrm>
              <a:off x="2976" y="1008"/>
              <a:ext cx="0" cy="912"/>
            </a:xfrm>
            <a:prstGeom prst="line">
              <a:avLst/>
            </a:prstGeom>
            <a:ln w="25400" cap="flat" cmpd="sng">
              <a:solidFill>
                <a:srgbClr val="FF9900"/>
              </a:solidFill>
              <a:prstDash val="solid"/>
              <a:headEnd type="none" w="med" len="med"/>
              <a:tailEnd type="stealth" w="med" len="lg"/>
            </a:ln>
          </p:spPr>
          <p:txBody>
            <a:bodyPr/>
            <a:lstStyle/>
            <a:p>
              <a:endParaRPr lang="zh-CN" altLang="en-US">
                <a:cs typeface="+mn-ea"/>
                <a:sym typeface="+mn-lt"/>
              </a:endParaRPr>
            </a:p>
          </p:txBody>
        </p:sp>
        <p:sp>
          <p:nvSpPr>
            <p:cNvPr id="22593" name="Line 67"/>
            <p:cNvSpPr/>
            <p:nvPr/>
          </p:nvSpPr>
          <p:spPr>
            <a:xfrm>
              <a:off x="3456" y="1008"/>
              <a:ext cx="0" cy="912"/>
            </a:xfrm>
            <a:prstGeom prst="line">
              <a:avLst/>
            </a:prstGeom>
            <a:ln w="25400" cap="flat" cmpd="sng">
              <a:solidFill>
                <a:srgbClr val="FF9900"/>
              </a:solidFill>
              <a:prstDash val="solid"/>
              <a:headEnd type="none" w="med" len="med"/>
              <a:tailEnd type="stealth" w="med" len="lg"/>
            </a:ln>
          </p:spPr>
          <p:txBody>
            <a:bodyPr/>
            <a:lstStyle/>
            <a:p>
              <a:endParaRPr lang="zh-CN" altLang="en-US">
                <a:cs typeface="+mn-ea"/>
                <a:sym typeface="+mn-lt"/>
              </a:endParaRPr>
            </a:p>
          </p:txBody>
        </p:sp>
        <p:sp>
          <p:nvSpPr>
            <p:cNvPr id="22594" name="Line 68"/>
            <p:cNvSpPr/>
            <p:nvPr/>
          </p:nvSpPr>
          <p:spPr>
            <a:xfrm>
              <a:off x="3936" y="1008"/>
              <a:ext cx="0" cy="912"/>
            </a:xfrm>
            <a:prstGeom prst="line">
              <a:avLst/>
            </a:prstGeom>
            <a:ln w="25400" cap="flat" cmpd="sng">
              <a:solidFill>
                <a:srgbClr val="FF9900"/>
              </a:solidFill>
              <a:prstDash val="solid"/>
              <a:headEnd type="none" w="med" len="med"/>
              <a:tailEnd type="stealth" w="med" len="lg"/>
            </a:ln>
          </p:spPr>
          <p:txBody>
            <a:bodyPr/>
            <a:lstStyle/>
            <a:p>
              <a:endParaRPr lang="zh-CN" altLang="en-US">
                <a:cs typeface="+mn-ea"/>
                <a:sym typeface="+mn-lt"/>
              </a:endParaRPr>
            </a:p>
          </p:txBody>
        </p:sp>
      </p:grpSp>
      <p:sp>
        <p:nvSpPr>
          <p:cNvPr id="22595" name="Text Box 69"/>
          <p:cNvSpPr txBox="1"/>
          <p:nvPr/>
        </p:nvSpPr>
        <p:spPr>
          <a:xfrm>
            <a:off x="2060680" y="966981"/>
            <a:ext cx="800219" cy="461665"/>
          </a:xfrm>
          <a:prstGeom prst="rect">
            <a:avLst/>
          </a:prstGeom>
          <a:noFill/>
          <a:ln w="9525">
            <a:noFill/>
          </a:ln>
        </p:spPr>
        <p:txBody>
          <a:bodyPr wrap="none" anchor="b">
            <a:spAutoFit/>
          </a:bodyPr>
          <a:lstStyle/>
          <a:p>
            <a:pPr algn="ctr" defTabSz="1219170">
              <a:spcBef>
                <a:spcPct val="0"/>
              </a:spcBef>
            </a:pPr>
            <a:r>
              <a:rPr lang="zh-CN" altLang="en-US" sz="2400" kern="0" dirty="0">
                <a:cs typeface="+mn-ea"/>
                <a:sym typeface="+mn-lt"/>
              </a:rPr>
              <a:t>加速</a:t>
            </a:r>
          </a:p>
        </p:txBody>
      </p:sp>
      <p:sp>
        <p:nvSpPr>
          <p:cNvPr id="22596" name="Text Box 70"/>
          <p:cNvSpPr txBox="1"/>
          <p:nvPr/>
        </p:nvSpPr>
        <p:spPr>
          <a:xfrm>
            <a:off x="4656166" y="1076249"/>
            <a:ext cx="800219" cy="461665"/>
          </a:xfrm>
          <a:prstGeom prst="rect">
            <a:avLst/>
          </a:prstGeom>
          <a:noFill/>
          <a:ln w="9525">
            <a:noFill/>
          </a:ln>
        </p:spPr>
        <p:txBody>
          <a:bodyPr wrap="none" anchor="b">
            <a:spAutoFit/>
          </a:bodyPr>
          <a:lstStyle/>
          <a:p>
            <a:pPr algn="ctr" defTabSz="1219170">
              <a:spcBef>
                <a:spcPct val="0"/>
              </a:spcBef>
            </a:pPr>
            <a:r>
              <a:rPr lang="zh-CN" altLang="en-US" sz="2400" kern="0" dirty="0">
                <a:cs typeface="+mn-ea"/>
                <a:sym typeface="+mn-lt"/>
              </a:rPr>
              <a:t>偏转</a:t>
            </a:r>
          </a:p>
        </p:txBody>
      </p:sp>
      <p:sp>
        <p:nvSpPr>
          <p:cNvPr id="106567" name="Text Box 71"/>
          <p:cNvSpPr txBox="1"/>
          <p:nvPr/>
        </p:nvSpPr>
        <p:spPr>
          <a:xfrm>
            <a:off x="8391377" y="2740630"/>
            <a:ext cx="2614482" cy="707886"/>
          </a:xfrm>
          <a:prstGeom prst="rect">
            <a:avLst/>
          </a:prstGeom>
          <a:noFill/>
          <a:ln w="9525">
            <a:noFill/>
          </a:ln>
        </p:spPr>
        <p:txBody>
          <a:bodyPr wrap="square" anchor="b">
            <a:spAutoFit/>
          </a:bodyPr>
          <a:lstStyle/>
          <a:p>
            <a:pPr algn="ctr" defTabSz="1219170">
              <a:spcBef>
                <a:spcPct val="0"/>
              </a:spcBef>
            </a:pPr>
            <a:r>
              <a:rPr lang="zh-CN" altLang="en-US" sz="2000" b="1" kern="0" dirty="0">
                <a:cs typeface="+mn-ea"/>
                <a:sym typeface="+mn-lt"/>
              </a:rPr>
              <a:t>电荷经加速电场加速后进入偏转电场</a:t>
            </a:r>
          </a:p>
        </p:txBody>
      </p:sp>
      <p:sp>
        <p:nvSpPr>
          <p:cNvPr id="106568" name="Text Box 72"/>
          <p:cNvSpPr txBox="1"/>
          <p:nvPr/>
        </p:nvSpPr>
        <p:spPr>
          <a:xfrm>
            <a:off x="1581212" y="4395230"/>
            <a:ext cx="5705408" cy="400110"/>
          </a:xfrm>
          <a:prstGeom prst="rect">
            <a:avLst/>
          </a:prstGeom>
          <a:noFill/>
          <a:ln w="9525">
            <a:noFill/>
          </a:ln>
        </p:spPr>
        <p:txBody>
          <a:bodyPr wrap="none" anchor="b">
            <a:spAutoFit/>
          </a:bodyPr>
          <a:lstStyle/>
          <a:p>
            <a:pPr algn="ctr" defTabSz="1219170">
              <a:spcBef>
                <a:spcPct val="0"/>
              </a:spcBef>
            </a:pPr>
            <a:r>
              <a:rPr lang="zh-CN" altLang="en-US" sz="2000" b="1" kern="0" dirty="0">
                <a:cs typeface="+mn-ea"/>
                <a:sym typeface="+mn-lt"/>
              </a:rPr>
              <a:t>通过加速电场的末速度为进入偏转电场的初速度</a:t>
            </a:r>
          </a:p>
        </p:txBody>
      </p:sp>
      <p:sp>
        <p:nvSpPr>
          <p:cNvPr id="72" name="文本框 71">
            <a:extLst>
              <a:ext uri="{FF2B5EF4-FFF2-40B4-BE49-F238E27FC236}">
                <a16:creationId xmlns:a16="http://schemas.microsoft.com/office/drawing/2014/main" id="{A4146794-155D-4C12-890E-A5ABBB58364A}"/>
              </a:ext>
            </a:extLst>
          </p:cNvPr>
          <p:cNvSpPr txBox="1"/>
          <p:nvPr/>
        </p:nvSpPr>
        <p:spPr>
          <a:xfrm>
            <a:off x="809171" y="381801"/>
            <a:ext cx="6288901"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三：带电粒子先加速再偏转的运动规律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67"/>
                                        </p:tgtEl>
                                        <p:attrNameLst>
                                          <p:attrName>style.visibility</p:attrName>
                                        </p:attrNameLst>
                                      </p:cBhvr>
                                      <p:to>
                                        <p:strVal val="visible"/>
                                      </p:to>
                                    </p:set>
                                    <p:animEffect transition="in" filter="blinds(horizontal)">
                                      <p:cBhvr>
                                        <p:cTn id="7" dur="500"/>
                                        <p:tgtEl>
                                          <p:spTgt spid="1065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568"/>
                                        </p:tgtEl>
                                        <p:attrNameLst>
                                          <p:attrName>style.visibility</p:attrName>
                                        </p:attrNameLst>
                                      </p:cBhvr>
                                      <p:to>
                                        <p:strVal val="visible"/>
                                      </p:to>
                                    </p:set>
                                    <p:animEffect transition="in" filter="blinds(horizontal)">
                                      <p:cBhvr>
                                        <p:cTn id="12" dur="500"/>
                                        <p:tgtEl>
                                          <p:spTgt spid="1065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6498"/>
                                        </p:tgtEl>
                                        <p:attrNameLst>
                                          <p:attrName>style.visibility</p:attrName>
                                        </p:attrNameLst>
                                      </p:cBhvr>
                                      <p:to>
                                        <p:strVal val="visible"/>
                                      </p:to>
                                    </p:set>
                                    <p:animEffect transition="in" filter="blinds(horizontal)">
                                      <p:cBhvr>
                                        <p:cTn id="17" dur="500"/>
                                        <p:tgtEl>
                                          <p:spTgt spid="10649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6499"/>
                                        </p:tgtEl>
                                        <p:attrNameLst>
                                          <p:attrName>style.visibility</p:attrName>
                                        </p:attrNameLst>
                                      </p:cBhvr>
                                      <p:to>
                                        <p:strVal val="visible"/>
                                      </p:to>
                                    </p:set>
                                    <p:animEffect transition="in" filter="blinds(horizontal)">
                                      <p:cBhvr>
                                        <p:cTn id="22" dur="500"/>
                                        <p:tgtEl>
                                          <p:spTgt spid="10649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6500"/>
                                        </p:tgtEl>
                                        <p:attrNameLst>
                                          <p:attrName>style.visibility</p:attrName>
                                        </p:attrNameLst>
                                      </p:cBhvr>
                                      <p:to>
                                        <p:strVal val="visible"/>
                                      </p:to>
                                    </p:set>
                                    <p:animEffect transition="in" filter="blinds(horizontal)">
                                      <p:cBhvr>
                                        <p:cTn id="27"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67" grpId="0"/>
      <p:bldP spid="1065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p:cNvSpPr txBox="1"/>
          <p:nvPr/>
        </p:nvSpPr>
        <p:spPr>
          <a:xfrm>
            <a:off x="720408" y="1052513"/>
            <a:ext cx="10462260" cy="4312912"/>
          </a:xfrm>
          <a:prstGeom prst="rect">
            <a:avLst/>
          </a:prstGeom>
          <a:noFill/>
          <a:ln w="9525">
            <a:noFill/>
          </a:ln>
        </p:spPr>
        <p:txBody>
          <a:bodyPr wrap="square">
            <a:spAutoFit/>
          </a:bodyPr>
          <a:lstStyle/>
          <a:p>
            <a:pPr marL="609585" indent="-609585" defTabSz="1219170">
              <a:lnSpc>
                <a:spcPct val="200000"/>
              </a:lnSpc>
              <a:spcBef>
                <a:spcPct val="0"/>
              </a:spcBef>
            </a:pPr>
            <a:r>
              <a:rPr lang="en-US" altLang="zh-CN" sz="2000" kern="0" dirty="0">
                <a:cs typeface="+mn-ea"/>
                <a:sym typeface="+mn-lt"/>
              </a:rPr>
              <a:t>【</a:t>
            </a:r>
            <a:r>
              <a:rPr lang="zh-CN" altLang="en-US" sz="2000" kern="0" dirty="0">
                <a:cs typeface="+mn-ea"/>
                <a:sym typeface="+mn-lt"/>
              </a:rPr>
              <a:t>典例</a:t>
            </a:r>
            <a:r>
              <a:rPr lang="en-US" altLang="zh-CN" sz="2000" kern="0" dirty="0">
                <a:cs typeface="+mn-ea"/>
                <a:sym typeface="+mn-lt"/>
              </a:rPr>
              <a:t>4】.</a:t>
            </a:r>
            <a:r>
              <a:rPr lang="zh-CN" altLang="en-US" sz="2000" kern="0" dirty="0">
                <a:cs typeface="+mn-ea"/>
                <a:sym typeface="+mn-lt"/>
              </a:rPr>
              <a:t>如图所示</a:t>
            </a:r>
            <a:r>
              <a:rPr lang="en-US" altLang="zh-CN" sz="2000" kern="0" dirty="0">
                <a:cs typeface="+mn-ea"/>
                <a:sym typeface="+mn-lt"/>
              </a:rPr>
              <a:t>AB</a:t>
            </a:r>
            <a:r>
              <a:rPr lang="zh-CN" altLang="en-US" sz="2000" kern="0" dirty="0">
                <a:cs typeface="+mn-ea"/>
                <a:sym typeface="+mn-lt"/>
              </a:rPr>
              <a:t>、</a:t>
            </a:r>
            <a:r>
              <a:rPr lang="en-US" altLang="zh-CN" sz="2000" kern="0" dirty="0">
                <a:cs typeface="+mn-ea"/>
                <a:sym typeface="+mn-lt"/>
              </a:rPr>
              <a:t>CD</a:t>
            </a:r>
            <a:r>
              <a:rPr lang="zh-CN" altLang="en-US" sz="2000" kern="0" dirty="0">
                <a:cs typeface="+mn-ea"/>
                <a:sym typeface="+mn-lt"/>
              </a:rPr>
              <a:t>为平行金属板</a:t>
            </a:r>
            <a:r>
              <a:rPr lang="en-US" altLang="zh-CN" sz="2000" kern="0" dirty="0">
                <a:cs typeface="+mn-ea"/>
                <a:sym typeface="+mn-lt"/>
              </a:rPr>
              <a:t>,A</a:t>
            </a:r>
            <a:r>
              <a:rPr lang="zh-CN" altLang="en-US" sz="2000" kern="0" dirty="0">
                <a:cs typeface="+mn-ea"/>
                <a:sym typeface="+mn-lt"/>
              </a:rPr>
              <a:t>、</a:t>
            </a:r>
            <a:r>
              <a:rPr lang="en-US" altLang="zh-CN" sz="2000" kern="0" dirty="0">
                <a:cs typeface="+mn-ea"/>
                <a:sym typeface="+mn-lt"/>
              </a:rPr>
              <a:t>B</a:t>
            </a:r>
            <a:r>
              <a:rPr lang="zh-CN" altLang="en-US" sz="2000" kern="0" dirty="0">
                <a:cs typeface="+mn-ea"/>
                <a:sym typeface="+mn-lt"/>
              </a:rPr>
              <a:t>两板间</a:t>
            </a:r>
          </a:p>
          <a:p>
            <a:pPr marL="609585" indent="-609585" defTabSz="1219170">
              <a:lnSpc>
                <a:spcPct val="200000"/>
              </a:lnSpc>
              <a:spcBef>
                <a:spcPct val="0"/>
              </a:spcBef>
            </a:pPr>
            <a:r>
              <a:rPr lang="zh-CN" altLang="en-US" sz="2000" kern="0" dirty="0">
                <a:cs typeface="+mn-ea"/>
                <a:sym typeface="+mn-lt"/>
              </a:rPr>
              <a:t>电势差为</a:t>
            </a:r>
            <a:r>
              <a:rPr lang="en-US" altLang="zh-CN" sz="2000" kern="0" dirty="0">
                <a:cs typeface="+mn-ea"/>
                <a:sym typeface="+mn-lt"/>
              </a:rPr>
              <a:t>500V,C</a:t>
            </a:r>
            <a:r>
              <a:rPr lang="zh-CN" altLang="en-US" sz="2000" kern="0" dirty="0">
                <a:cs typeface="+mn-ea"/>
                <a:sym typeface="+mn-lt"/>
              </a:rPr>
              <a:t>、</a:t>
            </a:r>
            <a:r>
              <a:rPr lang="en-US" altLang="zh-CN" sz="2000" kern="0" dirty="0">
                <a:cs typeface="+mn-ea"/>
                <a:sym typeface="+mn-lt"/>
              </a:rPr>
              <a:t>D</a:t>
            </a:r>
            <a:r>
              <a:rPr lang="zh-CN" altLang="en-US" sz="2000" kern="0" dirty="0">
                <a:cs typeface="+mn-ea"/>
                <a:sym typeface="+mn-lt"/>
              </a:rPr>
              <a:t>始终和电源相接</a:t>
            </a:r>
            <a:r>
              <a:rPr lang="en-US" altLang="zh-CN" sz="2000" kern="0" dirty="0">
                <a:cs typeface="+mn-ea"/>
                <a:sym typeface="+mn-lt"/>
              </a:rPr>
              <a:t>,</a:t>
            </a:r>
            <a:r>
              <a:rPr lang="zh-CN" altLang="en-US" sz="2000" kern="0" dirty="0">
                <a:cs typeface="+mn-ea"/>
                <a:sym typeface="+mn-lt"/>
              </a:rPr>
              <a:t>测得其间的场强</a:t>
            </a:r>
          </a:p>
          <a:p>
            <a:pPr marL="609585" indent="-609585" defTabSz="1219170">
              <a:lnSpc>
                <a:spcPct val="200000"/>
              </a:lnSpc>
              <a:spcBef>
                <a:spcPct val="0"/>
              </a:spcBef>
            </a:pPr>
            <a:r>
              <a:rPr lang="zh-CN" altLang="en-US" sz="2000" kern="0" dirty="0">
                <a:cs typeface="+mn-ea"/>
                <a:sym typeface="+mn-lt"/>
              </a:rPr>
              <a:t>为</a:t>
            </a:r>
            <a:r>
              <a:rPr lang="en-US" altLang="zh-CN" sz="2000" kern="0" dirty="0">
                <a:cs typeface="+mn-ea"/>
                <a:sym typeface="+mn-lt"/>
              </a:rPr>
              <a:t>10</a:t>
            </a:r>
            <a:r>
              <a:rPr lang="en-US" altLang="zh-CN" sz="2000" kern="0" baseline="30000" dirty="0">
                <a:cs typeface="+mn-ea"/>
                <a:sym typeface="+mn-lt"/>
              </a:rPr>
              <a:t>4</a:t>
            </a:r>
            <a:r>
              <a:rPr lang="en-US" altLang="zh-CN" sz="2000" kern="0" dirty="0">
                <a:cs typeface="+mn-ea"/>
                <a:sym typeface="+mn-lt"/>
              </a:rPr>
              <a:t>V/m,</a:t>
            </a:r>
            <a:r>
              <a:rPr lang="zh-CN" altLang="en-US" sz="2000" kern="0" dirty="0">
                <a:cs typeface="+mn-ea"/>
                <a:sym typeface="+mn-lt"/>
              </a:rPr>
              <a:t>一质量为</a:t>
            </a:r>
            <a:r>
              <a:rPr lang="en-US" altLang="zh-CN" sz="2000" kern="0" dirty="0">
                <a:cs typeface="+mn-ea"/>
                <a:sym typeface="+mn-lt"/>
              </a:rPr>
              <a:t>2.5</a:t>
            </a:r>
            <a:r>
              <a:rPr lang="en-US" altLang="en-US" sz="2000" kern="0" dirty="0">
                <a:cs typeface="+mn-ea"/>
                <a:sym typeface="+mn-lt"/>
              </a:rPr>
              <a:t>×</a:t>
            </a:r>
            <a:r>
              <a:rPr lang="en-US" altLang="zh-CN" sz="2000" kern="0" dirty="0">
                <a:cs typeface="+mn-ea"/>
                <a:sym typeface="+mn-lt"/>
              </a:rPr>
              <a:t>10</a:t>
            </a:r>
            <a:r>
              <a:rPr lang="en-US" altLang="zh-CN" sz="2000" kern="0" baseline="30000" dirty="0">
                <a:cs typeface="+mn-ea"/>
                <a:sym typeface="+mn-lt"/>
              </a:rPr>
              <a:t>-24</a:t>
            </a:r>
            <a:r>
              <a:rPr lang="en-US" altLang="en-US" sz="2000" kern="0" dirty="0">
                <a:cs typeface="+mn-ea"/>
                <a:sym typeface="+mn-lt"/>
              </a:rPr>
              <a:t>㎏</a:t>
            </a:r>
            <a:r>
              <a:rPr lang="en-US" altLang="zh-CN" sz="2000" kern="0" dirty="0">
                <a:cs typeface="+mn-ea"/>
                <a:sym typeface="+mn-lt"/>
              </a:rPr>
              <a:t>,</a:t>
            </a:r>
            <a:r>
              <a:rPr lang="zh-CN" altLang="en-US" sz="2000" kern="0" dirty="0">
                <a:cs typeface="+mn-ea"/>
                <a:sym typeface="+mn-lt"/>
              </a:rPr>
              <a:t>电荷量为</a:t>
            </a:r>
            <a:r>
              <a:rPr lang="en-US" altLang="zh-CN" sz="2000" kern="0" dirty="0">
                <a:cs typeface="+mn-ea"/>
                <a:sym typeface="+mn-lt"/>
              </a:rPr>
              <a:t>8</a:t>
            </a:r>
            <a:r>
              <a:rPr lang="en-US" altLang="en-US" sz="2000" kern="0" dirty="0">
                <a:cs typeface="+mn-ea"/>
                <a:sym typeface="+mn-lt"/>
              </a:rPr>
              <a:t>×</a:t>
            </a:r>
            <a:r>
              <a:rPr lang="en-US" altLang="zh-CN" sz="2000" kern="0" dirty="0">
                <a:cs typeface="+mn-ea"/>
                <a:sym typeface="+mn-lt"/>
              </a:rPr>
              <a:t>10</a:t>
            </a:r>
            <a:r>
              <a:rPr lang="en-US" altLang="zh-CN" sz="2000" kern="0" baseline="30000" dirty="0">
                <a:cs typeface="+mn-ea"/>
                <a:sym typeface="+mn-lt"/>
              </a:rPr>
              <a:t>-16</a:t>
            </a:r>
            <a:r>
              <a:rPr lang="en-US" altLang="zh-CN" sz="2000" kern="0" dirty="0">
                <a:cs typeface="+mn-ea"/>
                <a:sym typeface="+mn-lt"/>
              </a:rPr>
              <a:t>C</a:t>
            </a:r>
            <a:r>
              <a:rPr lang="zh-CN" altLang="en-US" sz="2000" kern="0" dirty="0">
                <a:cs typeface="+mn-ea"/>
                <a:sym typeface="+mn-lt"/>
              </a:rPr>
              <a:t>的</a:t>
            </a:r>
          </a:p>
          <a:p>
            <a:pPr marL="609585" indent="-609585" defTabSz="1219170">
              <a:lnSpc>
                <a:spcPct val="200000"/>
              </a:lnSpc>
              <a:spcBef>
                <a:spcPct val="0"/>
              </a:spcBef>
            </a:pPr>
            <a:r>
              <a:rPr lang="zh-CN" altLang="en-US" sz="2000" kern="0" dirty="0">
                <a:cs typeface="+mn-ea"/>
                <a:sym typeface="+mn-lt"/>
              </a:rPr>
              <a:t>带电粒子</a:t>
            </a:r>
            <a:r>
              <a:rPr lang="en-US" altLang="zh-CN" sz="2000" kern="0" dirty="0">
                <a:cs typeface="+mn-ea"/>
                <a:sym typeface="+mn-lt"/>
              </a:rPr>
              <a:t>(</a:t>
            </a:r>
            <a:r>
              <a:rPr lang="zh-CN" altLang="en-US" sz="2000" kern="0" dirty="0">
                <a:cs typeface="+mn-ea"/>
                <a:sym typeface="+mn-lt"/>
              </a:rPr>
              <a:t>重力不计</a:t>
            </a:r>
            <a:r>
              <a:rPr lang="en-US" altLang="zh-CN" sz="2000" kern="0" dirty="0">
                <a:cs typeface="+mn-ea"/>
                <a:sym typeface="+mn-lt"/>
              </a:rPr>
              <a:t>)</a:t>
            </a:r>
            <a:r>
              <a:rPr lang="zh-CN" altLang="en-US" sz="2000" kern="0" dirty="0">
                <a:cs typeface="+mn-ea"/>
                <a:sym typeface="+mn-lt"/>
              </a:rPr>
              <a:t>由静止开始</a:t>
            </a:r>
            <a:r>
              <a:rPr lang="en-US" altLang="zh-CN" sz="2000" kern="0" dirty="0">
                <a:cs typeface="+mn-ea"/>
                <a:sym typeface="+mn-lt"/>
              </a:rPr>
              <a:t>,</a:t>
            </a:r>
            <a:r>
              <a:rPr lang="zh-CN" altLang="en-US" sz="2000" kern="0" dirty="0">
                <a:cs typeface="+mn-ea"/>
                <a:sym typeface="+mn-lt"/>
              </a:rPr>
              <a:t>经</a:t>
            </a:r>
            <a:r>
              <a:rPr lang="en-US" altLang="zh-CN" sz="2000" kern="0" dirty="0">
                <a:cs typeface="+mn-ea"/>
                <a:sym typeface="+mn-lt"/>
              </a:rPr>
              <a:t>A</a:t>
            </a:r>
            <a:r>
              <a:rPr lang="zh-CN" altLang="en-US" sz="2000" kern="0" dirty="0">
                <a:cs typeface="+mn-ea"/>
                <a:sym typeface="+mn-lt"/>
              </a:rPr>
              <a:t>、</a:t>
            </a:r>
            <a:r>
              <a:rPr lang="en-US" altLang="zh-CN" sz="2000" kern="0" dirty="0">
                <a:cs typeface="+mn-ea"/>
                <a:sym typeface="+mn-lt"/>
              </a:rPr>
              <a:t>B</a:t>
            </a:r>
            <a:r>
              <a:rPr lang="zh-CN" altLang="en-US" sz="2000" kern="0" dirty="0">
                <a:cs typeface="+mn-ea"/>
                <a:sym typeface="+mn-lt"/>
              </a:rPr>
              <a:t>加速后穿过</a:t>
            </a:r>
            <a:r>
              <a:rPr lang="en-US" altLang="zh-CN" sz="2000" kern="0" dirty="0">
                <a:cs typeface="+mn-ea"/>
                <a:sym typeface="+mn-lt"/>
              </a:rPr>
              <a:t>CD</a:t>
            </a:r>
          </a:p>
          <a:p>
            <a:pPr marL="609585" indent="-609585" defTabSz="1219170">
              <a:lnSpc>
                <a:spcPct val="200000"/>
              </a:lnSpc>
              <a:spcBef>
                <a:spcPct val="0"/>
              </a:spcBef>
            </a:pPr>
            <a:r>
              <a:rPr lang="zh-CN" altLang="en-US" sz="2000" kern="0" dirty="0">
                <a:cs typeface="+mn-ea"/>
                <a:sym typeface="+mn-lt"/>
              </a:rPr>
              <a:t>发生偏转</a:t>
            </a:r>
            <a:r>
              <a:rPr lang="en-US" altLang="zh-CN" sz="2000" kern="0" dirty="0">
                <a:cs typeface="+mn-ea"/>
                <a:sym typeface="+mn-lt"/>
              </a:rPr>
              <a:t>,</a:t>
            </a:r>
            <a:r>
              <a:rPr lang="zh-CN" altLang="en-US" sz="2000" kern="0" dirty="0">
                <a:cs typeface="+mn-ea"/>
                <a:sym typeface="+mn-lt"/>
              </a:rPr>
              <a:t>最后打在荧光屏上</a:t>
            </a:r>
            <a:r>
              <a:rPr lang="en-US" altLang="zh-CN" sz="2000" kern="0" dirty="0">
                <a:cs typeface="+mn-ea"/>
                <a:sym typeface="+mn-lt"/>
              </a:rPr>
              <a:t>,</a:t>
            </a:r>
            <a:r>
              <a:rPr lang="zh-CN" altLang="en-US" sz="2000" kern="0" dirty="0">
                <a:cs typeface="+mn-ea"/>
                <a:sym typeface="+mn-lt"/>
              </a:rPr>
              <a:t>已知</a:t>
            </a:r>
            <a:r>
              <a:rPr lang="en-US" altLang="zh-CN" sz="2000" kern="0" dirty="0">
                <a:cs typeface="+mn-ea"/>
                <a:sym typeface="+mn-lt"/>
              </a:rPr>
              <a:t>C</a:t>
            </a:r>
            <a:r>
              <a:rPr lang="zh-CN" altLang="en-US" sz="2000" kern="0" dirty="0">
                <a:cs typeface="+mn-ea"/>
                <a:sym typeface="+mn-lt"/>
              </a:rPr>
              <a:t>、</a:t>
            </a:r>
            <a:r>
              <a:rPr lang="en-US" altLang="zh-CN" sz="2000" kern="0" dirty="0">
                <a:cs typeface="+mn-ea"/>
                <a:sym typeface="+mn-lt"/>
              </a:rPr>
              <a:t>D</a:t>
            </a:r>
            <a:r>
              <a:rPr lang="zh-CN" altLang="en-US" sz="2000" kern="0" dirty="0">
                <a:cs typeface="+mn-ea"/>
                <a:sym typeface="+mn-lt"/>
              </a:rPr>
              <a:t>极板长均为</a:t>
            </a:r>
            <a:r>
              <a:rPr lang="en-US" altLang="zh-CN" sz="2000" kern="0" dirty="0">
                <a:cs typeface="+mn-ea"/>
                <a:sym typeface="+mn-lt"/>
              </a:rPr>
              <a:t>4cm,</a:t>
            </a:r>
          </a:p>
          <a:p>
            <a:pPr marL="609585" indent="-609585" defTabSz="1219170">
              <a:lnSpc>
                <a:spcPct val="200000"/>
              </a:lnSpc>
              <a:spcBef>
                <a:spcPct val="0"/>
              </a:spcBef>
            </a:pPr>
            <a:r>
              <a:rPr lang="zh-CN" altLang="en-US" sz="2000" kern="0" dirty="0">
                <a:cs typeface="+mn-ea"/>
                <a:sym typeface="+mn-lt"/>
              </a:rPr>
              <a:t>荧光屏距</a:t>
            </a:r>
            <a:r>
              <a:rPr lang="en-US" altLang="zh-CN" sz="2000" kern="0" dirty="0">
                <a:cs typeface="+mn-ea"/>
                <a:sym typeface="+mn-lt"/>
              </a:rPr>
              <a:t>CD</a:t>
            </a:r>
            <a:r>
              <a:rPr lang="zh-CN" altLang="en-US" sz="2000" kern="0" dirty="0">
                <a:cs typeface="+mn-ea"/>
                <a:sym typeface="+mn-lt"/>
              </a:rPr>
              <a:t>右端的距离为</a:t>
            </a:r>
            <a:r>
              <a:rPr lang="en-US" altLang="zh-CN" sz="2000" kern="0" dirty="0">
                <a:cs typeface="+mn-ea"/>
                <a:sym typeface="+mn-lt"/>
              </a:rPr>
              <a:t>3cm,</a:t>
            </a:r>
            <a:r>
              <a:rPr lang="zh-CN" altLang="en-US" sz="2000" kern="0" dirty="0">
                <a:cs typeface="+mn-ea"/>
                <a:sym typeface="+mn-lt"/>
              </a:rPr>
              <a:t>问</a:t>
            </a:r>
            <a:r>
              <a:rPr lang="en-US" altLang="zh-CN" sz="2000" kern="0" dirty="0">
                <a:cs typeface="+mn-ea"/>
                <a:sym typeface="+mn-lt"/>
              </a:rPr>
              <a:t>: </a:t>
            </a:r>
          </a:p>
          <a:p>
            <a:pPr marL="609585" indent="-609585" defTabSz="1219170">
              <a:lnSpc>
                <a:spcPct val="200000"/>
              </a:lnSpc>
              <a:spcBef>
                <a:spcPct val="0"/>
              </a:spcBef>
            </a:pPr>
            <a:r>
              <a:rPr lang="en-US" altLang="zh-CN" sz="2000" kern="0" dirty="0">
                <a:cs typeface="+mn-ea"/>
                <a:sym typeface="+mn-lt"/>
              </a:rPr>
              <a:t>(1) </a:t>
            </a:r>
            <a:r>
              <a:rPr lang="zh-CN" altLang="en-US" sz="2000" kern="0" dirty="0">
                <a:cs typeface="+mn-ea"/>
                <a:sym typeface="+mn-lt"/>
              </a:rPr>
              <a:t>粒子带正电还是带负电</a:t>
            </a:r>
            <a:r>
              <a:rPr lang="en-US" altLang="zh-CN" sz="2000" kern="0" dirty="0">
                <a:cs typeface="+mn-ea"/>
                <a:sym typeface="+mn-lt"/>
              </a:rPr>
              <a:t>?</a:t>
            </a:r>
          </a:p>
        </p:txBody>
      </p:sp>
      <p:sp>
        <p:nvSpPr>
          <p:cNvPr id="110623" name="Text Box 31"/>
          <p:cNvSpPr txBox="1"/>
          <p:nvPr/>
        </p:nvSpPr>
        <p:spPr>
          <a:xfrm>
            <a:off x="809171" y="5480789"/>
            <a:ext cx="3303348" cy="461665"/>
          </a:xfrm>
          <a:prstGeom prst="rect">
            <a:avLst/>
          </a:prstGeom>
          <a:noFill/>
          <a:ln w="9525">
            <a:noFill/>
          </a:ln>
        </p:spPr>
        <p:txBody>
          <a:bodyPr>
            <a:spAutoFit/>
          </a:bodyPr>
          <a:lstStyle/>
          <a:p>
            <a:pPr defTabSz="1219170">
              <a:spcBef>
                <a:spcPct val="0"/>
              </a:spcBef>
            </a:pPr>
            <a:r>
              <a:rPr lang="zh-CN" altLang="en-US" sz="2400" b="1" kern="0" dirty="0">
                <a:cs typeface="+mn-ea"/>
                <a:sym typeface="+mn-lt"/>
              </a:rPr>
              <a:t>答案：粒子带正电</a:t>
            </a:r>
          </a:p>
        </p:txBody>
      </p:sp>
      <p:pic>
        <p:nvPicPr>
          <p:cNvPr id="23555" name="图片 1"/>
          <p:cNvPicPr>
            <a:picLocks noChangeAspect="1"/>
          </p:cNvPicPr>
          <p:nvPr/>
        </p:nvPicPr>
        <p:blipFill>
          <a:blip r:embed="rId2"/>
          <a:stretch>
            <a:fillRect/>
          </a:stretch>
        </p:blipFill>
        <p:spPr>
          <a:xfrm>
            <a:off x="8021639" y="2135293"/>
            <a:ext cx="3208020" cy="2587413"/>
          </a:xfrm>
          <a:prstGeom prst="rect">
            <a:avLst/>
          </a:prstGeom>
          <a:noFill/>
          <a:ln w="9525">
            <a:noFill/>
          </a:ln>
        </p:spPr>
      </p:pic>
      <p:sp>
        <p:nvSpPr>
          <p:cNvPr id="5" name="文本框 4">
            <a:extLst>
              <a:ext uri="{FF2B5EF4-FFF2-40B4-BE49-F238E27FC236}">
                <a16:creationId xmlns:a16="http://schemas.microsoft.com/office/drawing/2014/main" id="{583CB482-885C-4B10-93C8-D6E581AEFDBA}"/>
              </a:ext>
            </a:extLst>
          </p:cNvPr>
          <p:cNvSpPr txBox="1"/>
          <p:nvPr/>
        </p:nvSpPr>
        <p:spPr>
          <a:xfrm>
            <a:off x="809171" y="381801"/>
            <a:ext cx="1620957"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典型案例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p:nvPr/>
        </p:nvSpPr>
        <p:spPr>
          <a:xfrm>
            <a:off x="660400" y="1236730"/>
            <a:ext cx="9648755" cy="461665"/>
          </a:xfrm>
          <a:prstGeom prst="rect">
            <a:avLst/>
          </a:prstGeom>
          <a:noFill/>
          <a:ln w="9525">
            <a:noFill/>
          </a:ln>
        </p:spPr>
        <p:txBody>
          <a:bodyPr>
            <a:spAutoFit/>
          </a:bodyPr>
          <a:lstStyle/>
          <a:p>
            <a:pPr marL="609585" indent="-609585" defTabSz="1219170">
              <a:spcBef>
                <a:spcPct val="0"/>
              </a:spcBef>
            </a:pPr>
            <a:r>
              <a:rPr lang="en-US" altLang="zh-CN" sz="2400" b="1" kern="0" dirty="0">
                <a:cs typeface="+mn-ea"/>
                <a:sym typeface="+mn-lt"/>
              </a:rPr>
              <a:t>(2) </a:t>
            </a:r>
            <a:r>
              <a:rPr lang="zh-CN" altLang="en-US" sz="2400" b="1" kern="0" dirty="0">
                <a:cs typeface="+mn-ea"/>
                <a:sym typeface="+mn-lt"/>
              </a:rPr>
              <a:t>粒子打在荧光屏上距</a:t>
            </a:r>
            <a:r>
              <a:rPr lang="en-US" altLang="zh-CN" sz="2400" b="1" kern="0" dirty="0">
                <a:cs typeface="+mn-ea"/>
                <a:sym typeface="+mn-lt"/>
              </a:rPr>
              <a:t>O</a:t>
            </a:r>
            <a:r>
              <a:rPr lang="zh-CN" altLang="en-US" sz="2400" b="1" kern="0" dirty="0">
                <a:cs typeface="+mn-ea"/>
                <a:sym typeface="+mn-lt"/>
              </a:rPr>
              <a:t>点下方多远处</a:t>
            </a:r>
            <a:r>
              <a:rPr lang="en-US" altLang="zh-CN" sz="2400" b="1" kern="0" dirty="0">
                <a:cs typeface="+mn-ea"/>
                <a:sym typeface="+mn-lt"/>
              </a:rPr>
              <a:t>?</a:t>
            </a:r>
          </a:p>
        </p:txBody>
      </p:sp>
      <p:grpSp>
        <p:nvGrpSpPr>
          <p:cNvPr id="2" name="组合 1">
            <a:extLst>
              <a:ext uri="{FF2B5EF4-FFF2-40B4-BE49-F238E27FC236}">
                <a16:creationId xmlns:a16="http://schemas.microsoft.com/office/drawing/2014/main" id="{80ADE25A-BE0A-4053-A772-EB1C122B05AC}"/>
              </a:ext>
            </a:extLst>
          </p:cNvPr>
          <p:cNvGrpSpPr/>
          <p:nvPr/>
        </p:nvGrpSpPr>
        <p:grpSpPr>
          <a:xfrm>
            <a:off x="6995851" y="2089969"/>
            <a:ext cx="4155991" cy="2733691"/>
            <a:chOff x="754001" y="1798703"/>
            <a:chExt cx="5170107" cy="3400748"/>
          </a:xfrm>
        </p:grpSpPr>
        <p:sp>
          <p:nvSpPr>
            <p:cNvPr id="24578" name="Text Box 3"/>
            <p:cNvSpPr txBox="1"/>
            <p:nvPr/>
          </p:nvSpPr>
          <p:spPr>
            <a:xfrm>
              <a:off x="1669309" y="3860524"/>
              <a:ext cx="3268823" cy="912229"/>
            </a:xfrm>
            <a:prstGeom prst="rect">
              <a:avLst/>
            </a:prstGeom>
            <a:noFill/>
            <a:ln w="9525">
              <a:noFill/>
            </a:ln>
          </p:spPr>
          <p:txBody>
            <a:bodyPr wrap="none">
              <a:spAutoFit/>
            </a:bodyPr>
            <a:lstStyle/>
            <a:p>
              <a:pPr defTabSz="1219170">
                <a:spcBef>
                  <a:spcPct val="0"/>
                </a:spcBef>
              </a:pPr>
              <a:r>
                <a:rPr lang="en-US" altLang="zh-CN" sz="3200" kern="0">
                  <a:solidFill>
                    <a:sysClr val="windowText" lastClr="000000"/>
                  </a:solidFill>
                  <a:cs typeface="+mn-ea"/>
                  <a:sym typeface="+mn-lt"/>
                </a:rPr>
                <a:t>-   -   -   -   </a:t>
              </a:r>
            </a:p>
          </p:txBody>
        </p:sp>
        <p:sp>
          <p:nvSpPr>
            <p:cNvPr id="24579" name="Line 4"/>
            <p:cNvSpPr/>
            <p:nvPr/>
          </p:nvSpPr>
          <p:spPr>
            <a:xfrm>
              <a:off x="1075467" y="2207266"/>
              <a:ext cx="0" cy="1076835"/>
            </a:xfrm>
            <a:prstGeom prst="line">
              <a:avLst/>
            </a:prstGeom>
            <a:ln w="38100" cap="flat" cmpd="sng">
              <a:solidFill>
                <a:schemeClr val="tx1"/>
              </a:solidFill>
              <a:prstDash val="solid"/>
              <a:headEnd type="none" w="med" len="med"/>
              <a:tailEnd type="none" w="med" len="med"/>
            </a:ln>
          </p:spPr>
          <p:txBody>
            <a:bodyPr/>
            <a:lstStyle/>
            <a:p>
              <a:endParaRPr lang="zh-CN" altLang="en-US" sz="1100">
                <a:cs typeface="+mn-ea"/>
                <a:sym typeface="+mn-lt"/>
              </a:endParaRPr>
            </a:p>
          </p:txBody>
        </p:sp>
        <p:sp>
          <p:nvSpPr>
            <p:cNvPr id="24580" name="Line 5"/>
            <p:cNvSpPr/>
            <p:nvPr/>
          </p:nvSpPr>
          <p:spPr>
            <a:xfrm>
              <a:off x="1075467" y="3501052"/>
              <a:ext cx="0" cy="1076835"/>
            </a:xfrm>
            <a:prstGeom prst="line">
              <a:avLst/>
            </a:prstGeom>
            <a:ln w="38100" cap="flat" cmpd="sng">
              <a:solidFill>
                <a:schemeClr val="tx1"/>
              </a:solidFill>
              <a:prstDash val="solid"/>
              <a:headEnd type="none" w="med" len="med"/>
              <a:tailEnd type="none" w="med" len="med"/>
            </a:ln>
          </p:spPr>
          <p:txBody>
            <a:bodyPr/>
            <a:lstStyle/>
            <a:p>
              <a:endParaRPr lang="zh-CN" altLang="en-US" sz="1100">
                <a:cs typeface="+mn-ea"/>
                <a:sym typeface="+mn-lt"/>
              </a:endParaRPr>
            </a:p>
          </p:txBody>
        </p:sp>
        <p:sp>
          <p:nvSpPr>
            <p:cNvPr id="24581" name="Line 6"/>
            <p:cNvSpPr/>
            <p:nvPr/>
          </p:nvSpPr>
          <p:spPr>
            <a:xfrm>
              <a:off x="1579046" y="2207266"/>
              <a:ext cx="0" cy="1076835"/>
            </a:xfrm>
            <a:prstGeom prst="line">
              <a:avLst/>
            </a:prstGeom>
            <a:ln w="38100" cap="flat" cmpd="sng">
              <a:solidFill>
                <a:schemeClr val="tx1"/>
              </a:solidFill>
              <a:prstDash val="solid"/>
              <a:headEnd type="none" w="med" len="med"/>
              <a:tailEnd type="none" w="med" len="med"/>
            </a:ln>
          </p:spPr>
          <p:txBody>
            <a:bodyPr/>
            <a:lstStyle/>
            <a:p>
              <a:endParaRPr lang="zh-CN" altLang="en-US" sz="1100">
                <a:cs typeface="+mn-ea"/>
                <a:sym typeface="+mn-lt"/>
              </a:endParaRPr>
            </a:p>
          </p:txBody>
        </p:sp>
        <p:sp>
          <p:nvSpPr>
            <p:cNvPr id="24582" name="Line 7"/>
            <p:cNvSpPr/>
            <p:nvPr/>
          </p:nvSpPr>
          <p:spPr>
            <a:xfrm>
              <a:off x="1579046" y="3501052"/>
              <a:ext cx="0" cy="1076835"/>
            </a:xfrm>
            <a:prstGeom prst="line">
              <a:avLst/>
            </a:prstGeom>
            <a:ln w="38100" cap="flat" cmpd="sng">
              <a:solidFill>
                <a:schemeClr val="tx1"/>
              </a:solidFill>
              <a:prstDash val="solid"/>
              <a:headEnd type="none" w="med" len="med"/>
              <a:tailEnd type="none" w="med" len="med"/>
            </a:ln>
          </p:spPr>
          <p:txBody>
            <a:bodyPr/>
            <a:lstStyle/>
            <a:p>
              <a:endParaRPr lang="zh-CN" altLang="en-US" sz="1100">
                <a:cs typeface="+mn-ea"/>
                <a:sym typeface="+mn-lt"/>
              </a:endParaRPr>
            </a:p>
          </p:txBody>
        </p:sp>
        <p:sp>
          <p:nvSpPr>
            <p:cNvPr id="24583" name="Line 8"/>
            <p:cNvSpPr/>
            <p:nvPr/>
          </p:nvSpPr>
          <p:spPr>
            <a:xfrm>
              <a:off x="1721568" y="2207266"/>
              <a:ext cx="2370619" cy="0"/>
            </a:xfrm>
            <a:prstGeom prst="line">
              <a:avLst/>
            </a:prstGeom>
            <a:ln w="38100" cap="flat" cmpd="sng">
              <a:solidFill>
                <a:schemeClr val="tx1"/>
              </a:solidFill>
              <a:prstDash val="solid"/>
              <a:headEnd type="none" w="med" len="med"/>
              <a:tailEnd type="none" w="med" len="med"/>
            </a:ln>
          </p:spPr>
          <p:txBody>
            <a:bodyPr/>
            <a:lstStyle/>
            <a:p>
              <a:endParaRPr lang="zh-CN" altLang="en-US" sz="1100">
                <a:cs typeface="+mn-ea"/>
                <a:sym typeface="+mn-lt"/>
              </a:endParaRPr>
            </a:p>
          </p:txBody>
        </p:sp>
        <p:sp>
          <p:nvSpPr>
            <p:cNvPr id="24584" name="Line 9"/>
            <p:cNvSpPr/>
            <p:nvPr/>
          </p:nvSpPr>
          <p:spPr>
            <a:xfrm>
              <a:off x="1721568" y="4577886"/>
              <a:ext cx="2370619" cy="0"/>
            </a:xfrm>
            <a:prstGeom prst="line">
              <a:avLst/>
            </a:prstGeom>
            <a:ln w="38100" cap="flat" cmpd="sng">
              <a:solidFill>
                <a:schemeClr val="tx1"/>
              </a:solidFill>
              <a:prstDash val="solid"/>
              <a:headEnd type="none" w="med" len="med"/>
              <a:tailEnd type="none" w="med" len="med"/>
            </a:ln>
          </p:spPr>
          <p:txBody>
            <a:bodyPr/>
            <a:lstStyle/>
            <a:p>
              <a:endParaRPr lang="zh-CN" altLang="en-US" sz="1100">
                <a:cs typeface="+mn-ea"/>
                <a:sym typeface="+mn-lt"/>
              </a:endParaRPr>
            </a:p>
          </p:txBody>
        </p:sp>
        <p:sp>
          <p:nvSpPr>
            <p:cNvPr id="24585" name="Text Box 10"/>
            <p:cNvSpPr txBox="1"/>
            <p:nvPr/>
          </p:nvSpPr>
          <p:spPr>
            <a:xfrm>
              <a:off x="1650306" y="2064744"/>
              <a:ext cx="3386354" cy="912229"/>
            </a:xfrm>
            <a:prstGeom prst="rect">
              <a:avLst/>
            </a:prstGeom>
            <a:noFill/>
            <a:ln w="9525">
              <a:noFill/>
            </a:ln>
          </p:spPr>
          <p:txBody>
            <a:bodyPr wrap="none">
              <a:spAutoFit/>
            </a:bodyPr>
            <a:lstStyle/>
            <a:p>
              <a:pPr defTabSz="1219170">
                <a:spcBef>
                  <a:spcPct val="0"/>
                </a:spcBef>
              </a:pPr>
              <a:r>
                <a:rPr lang="en-US" altLang="zh-CN" sz="3200" kern="0">
                  <a:solidFill>
                    <a:sysClr val="windowText" lastClr="000000"/>
                  </a:solidFill>
                  <a:cs typeface="+mn-ea"/>
                  <a:sym typeface="+mn-lt"/>
                </a:rPr>
                <a:t>+  +  +  +   </a:t>
              </a:r>
            </a:p>
          </p:txBody>
        </p:sp>
        <p:sp>
          <p:nvSpPr>
            <p:cNvPr id="24586" name="Line 11"/>
            <p:cNvSpPr/>
            <p:nvPr/>
          </p:nvSpPr>
          <p:spPr>
            <a:xfrm>
              <a:off x="5313128" y="1920639"/>
              <a:ext cx="0" cy="3016721"/>
            </a:xfrm>
            <a:prstGeom prst="line">
              <a:avLst/>
            </a:prstGeom>
            <a:ln w="38100" cap="flat" cmpd="sng">
              <a:solidFill>
                <a:schemeClr val="tx1"/>
              </a:solidFill>
              <a:prstDash val="solid"/>
              <a:headEnd type="none" w="med" len="med"/>
              <a:tailEnd type="none" w="med" len="med"/>
            </a:ln>
          </p:spPr>
          <p:txBody>
            <a:bodyPr/>
            <a:lstStyle/>
            <a:p>
              <a:endParaRPr lang="zh-CN" altLang="en-US" sz="1100">
                <a:cs typeface="+mn-ea"/>
                <a:sym typeface="+mn-lt"/>
              </a:endParaRPr>
            </a:p>
          </p:txBody>
        </p:sp>
        <p:sp>
          <p:nvSpPr>
            <p:cNvPr id="24587" name="Line 12"/>
            <p:cNvSpPr/>
            <p:nvPr/>
          </p:nvSpPr>
          <p:spPr>
            <a:xfrm>
              <a:off x="1004206" y="3429790"/>
              <a:ext cx="4308923" cy="0"/>
            </a:xfrm>
            <a:prstGeom prst="line">
              <a:avLst/>
            </a:prstGeom>
            <a:ln w="38100" cap="flat" cmpd="sng">
              <a:solidFill>
                <a:schemeClr val="tx1"/>
              </a:solidFill>
              <a:prstDash val="dash"/>
              <a:headEnd type="none" w="med" len="med"/>
              <a:tailEnd type="none" w="med" len="med"/>
            </a:ln>
          </p:spPr>
          <p:txBody>
            <a:bodyPr/>
            <a:lstStyle/>
            <a:p>
              <a:endParaRPr lang="zh-CN" altLang="en-US" sz="1100">
                <a:cs typeface="+mn-ea"/>
                <a:sym typeface="+mn-lt"/>
              </a:endParaRPr>
            </a:p>
          </p:txBody>
        </p:sp>
        <p:sp>
          <p:nvSpPr>
            <p:cNvPr id="24588" name="Arc 13"/>
            <p:cNvSpPr/>
            <p:nvPr/>
          </p:nvSpPr>
          <p:spPr>
            <a:xfrm>
              <a:off x="1579046" y="3429791"/>
              <a:ext cx="2370619" cy="430733"/>
            </a:xfrm>
            <a:custGeom>
              <a:avLst/>
              <a:gdLst/>
              <a:ahLst/>
              <a:cxnLst>
                <a:cxn ang="0">
                  <a:pos x="0" y="0"/>
                </a:cxn>
                <a:cxn ang="0">
                  <a:pos x="2147483647" y="93022600"/>
                </a:cxn>
                <a:cxn ang="0">
                  <a:pos x="0" y="172560092"/>
                </a:cxn>
              </a:cxnLst>
              <a:rect l="0" t="0" r="0" b="0"/>
              <a:pathLst>
                <a:path w="19169" h="21600" fill="none">
                  <a:moveTo>
                    <a:pt x="-1" y="0"/>
                  </a:moveTo>
                  <a:cubicBezTo>
                    <a:pt x="8061" y="0"/>
                    <a:pt x="15452" y="4489"/>
                    <a:pt x="19168" y="11644"/>
                  </a:cubicBezTo>
                </a:path>
                <a:path w="19169" h="21600" stroke="0">
                  <a:moveTo>
                    <a:pt x="-1" y="0"/>
                  </a:moveTo>
                  <a:cubicBezTo>
                    <a:pt x="8061" y="0"/>
                    <a:pt x="15452" y="4489"/>
                    <a:pt x="19168" y="11644"/>
                  </a:cubicBezTo>
                  <a:lnTo>
                    <a:pt x="0" y="21600"/>
                  </a:lnTo>
                  <a:close/>
                </a:path>
              </a:pathLst>
            </a:custGeom>
            <a:noFill/>
            <a:ln w="38100" cap="flat" cmpd="sng">
              <a:solidFill>
                <a:schemeClr val="tx1"/>
              </a:solidFill>
              <a:prstDash val="sysDot"/>
              <a:round/>
              <a:headEnd type="none" w="med" len="med"/>
              <a:tailEnd type="none" w="med" len="med"/>
            </a:ln>
          </p:spPr>
          <p:txBody>
            <a:bodyPr/>
            <a:lstStyle/>
            <a:p>
              <a:pPr defTabSz="1219170"/>
              <a:endParaRPr lang="zh-CN" altLang="en-US" sz="1600" kern="0">
                <a:solidFill>
                  <a:sysClr val="windowText" lastClr="000000"/>
                </a:solidFill>
                <a:cs typeface="+mn-ea"/>
                <a:sym typeface="+mn-lt"/>
              </a:endParaRPr>
            </a:p>
          </p:txBody>
        </p:sp>
        <p:sp>
          <p:nvSpPr>
            <p:cNvPr id="24589" name="Line 14"/>
            <p:cNvSpPr/>
            <p:nvPr/>
          </p:nvSpPr>
          <p:spPr>
            <a:xfrm>
              <a:off x="3949665" y="3665744"/>
              <a:ext cx="1363463" cy="790207"/>
            </a:xfrm>
            <a:prstGeom prst="line">
              <a:avLst/>
            </a:prstGeom>
            <a:ln w="38100" cap="flat" cmpd="sng">
              <a:solidFill>
                <a:schemeClr val="tx1"/>
              </a:solidFill>
              <a:prstDash val="sysDot"/>
              <a:headEnd type="none" w="med" len="med"/>
              <a:tailEnd type="none" w="med" len="med"/>
            </a:ln>
          </p:spPr>
          <p:txBody>
            <a:bodyPr/>
            <a:lstStyle/>
            <a:p>
              <a:endParaRPr lang="zh-CN" altLang="en-US" sz="1100">
                <a:cs typeface="+mn-ea"/>
                <a:sym typeface="+mn-lt"/>
              </a:endParaRPr>
            </a:p>
          </p:txBody>
        </p:sp>
        <p:sp>
          <p:nvSpPr>
            <p:cNvPr id="24590" name="Text Box 15"/>
            <p:cNvSpPr txBox="1"/>
            <p:nvPr/>
          </p:nvSpPr>
          <p:spPr>
            <a:xfrm>
              <a:off x="3805559" y="4506626"/>
              <a:ext cx="490625" cy="480122"/>
            </a:xfrm>
            <a:prstGeom prst="rect">
              <a:avLst/>
            </a:prstGeom>
            <a:noFill/>
            <a:ln w="9525">
              <a:noFill/>
            </a:ln>
          </p:spPr>
          <p:txBody>
            <a:bodyPr wrap="none">
              <a:spAutoFit/>
            </a:bodyPr>
            <a:lstStyle/>
            <a:p>
              <a:pPr defTabSz="1219170">
                <a:spcBef>
                  <a:spcPct val="0"/>
                </a:spcBef>
              </a:pPr>
              <a:r>
                <a:rPr lang="en-US" altLang="zh-CN" sz="1400" kern="0">
                  <a:solidFill>
                    <a:sysClr val="windowText" lastClr="000000"/>
                  </a:solidFill>
                  <a:cs typeface="+mn-ea"/>
                  <a:sym typeface="+mn-lt"/>
                </a:rPr>
                <a:t>D</a:t>
              </a:r>
            </a:p>
          </p:txBody>
        </p:sp>
        <p:sp>
          <p:nvSpPr>
            <p:cNvPr id="24591" name="Rectangle 16"/>
            <p:cNvSpPr/>
            <p:nvPr/>
          </p:nvSpPr>
          <p:spPr>
            <a:xfrm>
              <a:off x="754001" y="4650731"/>
              <a:ext cx="500627" cy="528133"/>
            </a:xfrm>
            <a:prstGeom prst="rect">
              <a:avLst/>
            </a:prstGeom>
            <a:noFill/>
            <a:ln w="9525">
              <a:noFill/>
            </a:ln>
          </p:spPr>
          <p:txBody>
            <a:bodyPr wrap="none">
              <a:spAutoFit/>
            </a:bodyPr>
            <a:lstStyle/>
            <a:p>
              <a:pPr defTabSz="1219170">
                <a:spcBef>
                  <a:spcPct val="0"/>
                </a:spcBef>
              </a:pPr>
              <a:r>
                <a:rPr lang="en-US" altLang="zh-CN" sz="1600" kern="0">
                  <a:solidFill>
                    <a:sysClr val="windowText" lastClr="000000"/>
                  </a:solidFill>
                  <a:cs typeface="+mn-ea"/>
                  <a:sym typeface="+mn-lt"/>
                </a:rPr>
                <a:t>A</a:t>
              </a:r>
            </a:p>
          </p:txBody>
        </p:sp>
        <p:sp>
          <p:nvSpPr>
            <p:cNvPr id="24592" name="Rectangle 17"/>
            <p:cNvSpPr/>
            <p:nvPr/>
          </p:nvSpPr>
          <p:spPr>
            <a:xfrm>
              <a:off x="1436524" y="4696655"/>
              <a:ext cx="475621" cy="480122"/>
            </a:xfrm>
            <a:prstGeom prst="rect">
              <a:avLst/>
            </a:prstGeom>
            <a:noFill/>
            <a:ln w="9525">
              <a:noFill/>
            </a:ln>
          </p:spPr>
          <p:txBody>
            <a:bodyPr wrap="none">
              <a:spAutoFit/>
            </a:bodyPr>
            <a:lstStyle/>
            <a:p>
              <a:pPr defTabSz="1219170">
                <a:spcBef>
                  <a:spcPct val="0"/>
                </a:spcBef>
              </a:pPr>
              <a:r>
                <a:rPr lang="en-US" altLang="zh-CN" sz="1400" kern="0">
                  <a:solidFill>
                    <a:sysClr val="windowText" lastClr="000000"/>
                  </a:solidFill>
                  <a:cs typeface="+mn-ea"/>
                  <a:sym typeface="+mn-lt"/>
                </a:rPr>
                <a:t>B</a:t>
              </a:r>
            </a:p>
          </p:txBody>
        </p:sp>
        <p:sp>
          <p:nvSpPr>
            <p:cNvPr id="24593" name="Line 18"/>
            <p:cNvSpPr/>
            <p:nvPr/>
          </p:nvSpPr>
          <p:spPr>
            <a:xfrm flipH="1">
              <a:off x="1723152" y="4937360"/>
              <a:ext cx="861468" cy="0"/>
            </a:xfrm>
            <a:prstGeom prst="line">
              <a:avLst/>
            </a:prstGeom>
            <a:ln w="38100" cap="flat" cmpd="sng">
              <a:solidFill>
                <a:schemeClr val="tx1"/>
              </a:solidFill>
              <a:prstDash val="solid"/>
              <a:headEnd type="none" w="med" len="med"/>
              <a:tailEnd type="triangle" w="med" len="med"/>
            </a:ln>
          </p:spPr>
          <p:txBody>
            <a:bodyPr/>
            <a:lstStyle/>
            <a:p>
              <a:endParaRPr lang="zh-CN" altLang="en-US" sz="1100">
                <a:cs typeface="+mn-ea"/>
                <a:sym typeface="+mn-lt"/>
              </a:endParaRPr>
            </a:p>
          </p:txBody>
        </p:sp>
        <p:sp>
          <p:nvSpPr>
            <p:cNvPr id="24594" name="Line 19"/>
            <p:cNvSpPr/>
            <p:nvPr/>
          </p:nvSpPr>
          <p:spPr>
            <a:xfrm>
              <a:off x="3303565" y="4937360"/>
              <a:ext cx="790207" cy="0"/>
            </a:xfrm>
            <a:prstGeom prst="line">
              <a:avLst/>
            </a:prstGeom>
            <a:ln w="38100" cap="flat" cmpd="sng">
              <a:solidFill>
                <a:schemeClr val="tx1"/>
              </a:solidFill>
              <a:prstDash val="solid"/>
              <a:headEnd type="none" w="med" len="med"/>
              <a:tailEnd type="triangle" w="med" len="med"/>
            </a:ln>
          </p:spPr>
          <p:txBody>
            <a:bodyPr/>
            <a:lstStyle/>
            <a:p>
              <a:endParaRPr lang="zh-CN" altLang="en-US" sz="1100">
                <a:cs typeface="+mn-ea"/>
                <a:sym typeface="+mn-lt"/>
              </a:endParaRPr>
            </a:p>
          </p:txBody>
        </p:sp>
        <p:sp>
          <p:nvSpPr>
            <p:cNvPr id="24595" name="Rectangle 20"/>
            <p:cNvSpPr/>
            <p:nvPr/>
          </p:nvSpPr>
          <p:spPr>
            <a:xfrm>
              <a:off x="2728724" y="4671318"/>
              <a:ext cx="448113" cy="528133"/>
            </a:xfrm>
            <a:prstGeom prst="rect">
              <a:avLst/>
            </a:prstGeom>
            <a:noFill/>
            <a:ln w="9525">
              <a:noFill/>
            </a:ln>
          </p:spPr>
          <p:txBody>
            <a:bodyPr wrap="none">
              <a:spAutoFit/>
            </a:bodyPr>
            <a:lstStyle/>
            <a:p>
              <a:pPr defTabSz="1219170">
                <a:spcBef>
                  <a:spcPct val="0"/>
                </a:spcBef>
              </a:pPr>
              <a:r>
                <a:rPr lang="en-US" altLang="zh-CN" sz="1600" kern="0" dirty="0">
                  <a:solidFill>
                    <a:sysClr val="windowText" lastClr="000000"/>
                  </a:solidFill>
                  <a:cs typeface="+mn-ea"/>
                  <a:sym typeface="+mn-lt"/>
                </a:rPr>
                <a:t>s</a:t>
              </a:r>
            </a:p>
          </p:txBody>
        </p:sp>
        <p:grpSp>
          <p:nvGrpSpPr>
            <p:cNvPr id="24596" name="Group 21"/>
            <p:cNvGrpSpPr/>
            <p:nvPr/>
          </p:nvGrpSpPr>
          <p:grpSpPr>
            <a:xfrm>
              <a:off x="4165032" y="1920642"/>
              <a:ext cx="1076835" cy="528917"/>
              <a:chOff x="2154" y="2024"/>
              <a:chExt cx="680" cy="334"/>
            </a:xfrm>
          </p:grpSpPr>
          <p:sp>
            <p:nvSpPr>
              <p:cNvPr id="24597" name="Line 22"/>
              <p:cNvSpPr/>
              <p:nvPr/>
            </p:nvSpPr>
            <p:spPr>
              <a:xfrm flipH="1">
                <a:off x="2154" y="2237"/>
                <a:ext cx="227" cy="0"/>
              </a:xfrm>
              <a:prstGeom prst="line">
                <a:avLst/>
              </a:prstGeom>
              <a:ln w="38100">
                <a:noFill/>
              </a:ln>
            </p:spPr>
            <p:txBody>
              <a:bodyPr/>
              <a:lstStyle/>
              <a:p>
                <a:endParaRPr lang="zh-CN" altLang="en-US" sz="1100">
                  <a:cs typeface="+mn-ea"/>
                  <a:sym typeface="+mn-lt"/>
                </a:endParaRPr>
              </a:p>
            </p:txBody>
          </p:sp>
          <p:sp>
            <p:nvSpPr>
              <p:cNvPr id="24598" name="Line 23"/>
              <p:cNvSpPr/>
              <p:nvPr/>
            </p:nvSpPr>
            <p:spPr>
              <a:xfrm>
                <a:off x="2653" y="2237"/>
                <a:ext cx="181" cy="0"/>
              </a:xfrm>
              <a:prstGeom prst="line">
                <a:avLst/>
              </a:prstGeom>
              <a:ln w="38100">
                <a:noFill/>
              </a:ln>
            </p:spPr>
            <p:txBody>
              <a:bodyPr/>
              <a:lstStyle/>
              <a:p>
                <a:endParaRPr lang="zh-CN" altLang="en-US" sz="1100">
                  <a:cs typeface="+mn-ea"/>
                  <a:sym typeface="+mn-lt"/>
                </a:endParaRPr>
              </a:p>
            </p:txBody>
          </p:sp>
          <p:sp>
            <p:nvSpPr>
              <p:cNvPr id="24599" name="Rectangle 24"/>
              <p:cNvSpPr/>
              <p:nvPr/>
            </p:nvSpPr>
            <p:spPr>
              <a:xfrm>
                <a:off x="2381" y="2024"/>
                <a:ext cx="294" cy="334"/>
              </a:xfrm>
              <a:prstGeom prst="rect">
                <a:avLst/>
              </a:prstGeom>
              <a:noFill/>
              <a:ln w="9525">
                <a:noFill/>
              </a:ln>
            </p:spPr>
            <p:txBody>
              <a:bodyPr wrap="none">
                <a:spAutoFit/>
              </a:bodyPr>
              <a:lstStyle/>
              <a:p>
                <a:pPr defTabSz="1219170">
                  <a:spcBef>
                    <a:spcPct val="0"/>
                  </a:spcBef>
                </a:pPr>
                <a:r>
                  <a:rPr lang="en-US" altLang="zh-CN" sz="1600" kern="0">
                    <a:solidFill>
                      <a:sysClr val="windowText" lastClr="000000"/>
                    </a:solidFill>
                    <a:cs typeface="+mn-ea"/>
                    <a:sym typeface="+mn-lt"/>
                  </a:rPr>
                  <a:t>L</a:t>
                </a:r>
              </a:p>
            </p:txBody>
          </p:sp>
        </p:grpSp>
        <p:sp>
          <p:nvSpPr>
            <p:cNvPr id="24600" name="Rectangle 25"/>
            <p:cNvSpPr/>
            <p:nvPr/>
          </p:nvSpPr>
          <p:spPr>
            <a:xfrm>
              <a:off x="5385973" y="3342694"/>
              <a:ext cx="538135" cy="528133"/>
            </a:xfrm>
            <a:prstGeom prst="rect">
              <a:avLst/>
            </a:prstGeom>
            <a:noFill/>
            <a:ln w="9525">
              <a:noFill/>
            </a:ln>
          </p:spPr>
          <p:txBody>
            <a:bodyPr wrap="none">
              <a:spAutoFit/>
            </a:bodyPr>
            <a:lstStyle/>
            <a:p>
              <a:pPr defTabSz="1219170">
                <a:spcBef>
                  <a:spcPct val="0"/>
                </a:spcBef>
              </a:pPr>
              <a:r>
                <a:rPr lang="en-US" altLang="zh-CN" sz="1600" kern="0">
                  <a:solidFill>
                    <a:sysClr val="windowText" lastClr="000000"/>
                  </a:solidFill>
                  <a:cs typeface="+mn-ea"/>
                  <a:sym typeface="+mn-lt"/>
                </a:rPr>
                <a:t>O</a:t>
              </a:r>
            </a:p>
          </p:txBody>
        </p:sp>
        <p:sp>
          <p:nvSpPr>
            <p:cNvPr id="24601" name="Rectangle 26"/>
            <p:cNvSpPr/>
            <p:nvPr/>
          </p:nvSpPr>
          <p:spPr>
            <a:xfrm>
              <a:off x="3765970" y="1798703"/>
              <a:ext cx="490625" cy="480122"/>
            </a:xfrm>
            <a:prstGeom prst="rect">
              <a:avLst/>
            </a:prstGeom>
            <a:noFill/>
            <a:ln w="9525">
              <a:noFill/>
            </a:ln>
          </p:spPr>
          <p:txBody>
            <a:bodyPr wrap="none">
              <a:spAutoFit/>
            </a:bodyPr>
            <a:lstStyle/>
            <a:p>
              <a:pPr defTabSz="1219170">
                <a:spcBef>
                  <a:spcPct val="0"/>
                </a:spcBef>
              </a:pPr>
              <a:r>
                <a:rPr lang="en-US" altLang="zh-CN" sz="1400" kern="0">
                  <a:solidFill>
                    <a:sysClr val="windowText" lastClr="000000"/>
                  </a:solidFill>
                  <a:cs typeface="+mn-ea"/>
                  <a:sym typeface="+mn-lt"/>
                </a:rPr>
                <a:t>C</a:t>
              </a:r>
            </a:p>
          </p:txBody>
        </p:sp>
      </p:grpSp>
      <p:grpSp>
        <p:nvGrpSpPr>
          <p:cNvPr id="7" name="组合 6">
            <a:extLst>
              <a:ext uri="{FF2B5EF4-FFF2-40B4-BE49-F238E27FC236}">
                <a16:creationId xmlns:a16="http://schemas.microsoft.com/office/drawing/2014/main" id="{51315054-B009-4C14-8386-0453925B86C7}"/>
              </a:ext>
            </a:extLst>
          </p:cNvPr>
          <p:cNvGrpSpPr/>
          <p:nvPr/>
        </p:nvGrpSpPr>
        <p:grpSpPr>
          <a:xfrm>
            <a:off x="605857" y="1894502"/>
            <a:ext cx="5868338" cy="4175774"/>
            <a:chOff x="89124" y="4130018"/>
            <a:chExt cx="7911131" cy="5629378"/>
          </a:xfrm>
        </p:grpSpPr>
        <p:sp>
          <p:nvSpPr>
            <p:cNvPr id="111643" name="Text Box 27">
              <a:hlinkClick r:id="" action="ppaction://noaction"/>
            </p:cNvPr>
            <p:cNvSpPr txBox="1"/>
            <p:nvPr/>
          </p:nvSpPr>
          <p:spPr>
            <a:xfrm>
              <a:off x="586370" y="4130018"/>
              <a:ext cx="992338" cy="497898"/>
            </a:xfrm>
            <a:prstGeom prst="rect">
              <a:avLst/>
            </a:prstGeom>
            <a:noFill/>
            <a:ln w="9525">
              <a:noFill/>
            </a:ln>
          </p:spPr>
          <p:txBody>
            <a:bodyPr wrap="none">
              <a:spAutoFit/>
            </a:bodyPr>
            <a:lstStyle/>
            <a:p>
              <a:pPr defTabSz="1219170">
                <a:spcBef>
                  <a:spcPct val="0"/>
                </a:spcBef>
              </a:pPr>
              <a:r>
                <a:rPr lang="zh-CN" altLang="en-US" b="1" kern="0" dirty="0">
                  <a:cs typeface="+mn-ea"/>
                  <a:sym typeface="+mn-lt"/>
                </a:rPr>
                <a:t>解析</a:t>
              </a:r>
              <a:r>
                <a:rPr lang="en-US" altLang="zh-CN" b="1" kern="0" dirty="0">
                  <a:cs typeface="+mn-ea"/>
                  <a:sym typeface="+mn-lt"/>
                </a:rPr>
                <a:t>:</a:t>
              </a:r>
            </a:p>
          </p:txBody>
        </p:sp>
        <p:grpSp>
          <p:nvGrpSpPr>
            <p:cNvPr id="3" name="Group 52"/>
            <p:cNvGrpSpPr/>
            <p:nvPr/>
          </p:nvGrpSpPr>
          <p:grpSpPr>
            <a:xfrm>
              <a:off x="258569" y="4635181"/>
              <a:ext cx="2617659" cy="1581996"/>
              <a:chOff x="3201" y="943"/>
              <a:chExt cx="1653" cy="999"/>
            </a:xfrm>
          </p:grpSpPr>
          <p:sp>
            <p:nvSpPr>
              <p:cNvPr id="24604" name="Text Box 29"/>
              <p:cNvSpPr txBox="1"/>
              <p:nvPr/>
            </p:nvSpPr>
            <p:spPr>
              <a:xfrm>
                <a:off x="3201" y="943"/>
                <a:ext cx="1653" cy="314"/>
              </a:xfrm>
              <a:prstGeom prst="rect">
                <a:avLst/>
              </a:prstGeom>
              <a:noFill/>
              <a:ln w="9525">
                <a:noFill/>
              </a:ln>
            </p:spPr>
            <p:txBody>
              <a:bodyPr wrap="none">
                <a:spAutoFit/>
              </a:bodyPr>
              <a:lstStyle/>
              <a:p>
                <a:pPr defTabSz="1219170">
                  <a:spcBef>
                    <a:spcPct val="0"/>
                  </a:spcBef>
                </a:pPr>
                <a:r>
                  <a:rPr lang="zh-CN" altLang="en-US" b="1" kern="0" dirty="0">
                    <a:cs typeface="+mn-ea"/>
                    <a:sym typeface="+mn-lt"/>
                  </a:rPr>
                  <a:t>出</a:t>
                </a:r>
                <a:r>
                  <a:rPr lang="en-US" altLang="zh-CN" b="1" i="1" kern="0">
                    <a:cs typeface="+mn-ea"/>
                    <a:sym typeface="+mn-lt"/>
                  </a:rPr>
                  <a:t>AB</a:t>
                </a:r>
                <a:r>
                  <a:rPr lang="zh-CN" altLang="en-US" b="1" kern="0" dirty="0">
                    <a:cs typeface="+mn-ea"/>
                    <a:sym typeface="+mn-lt"/>
                  </a:rPr>
                  <a:t>电场时速度</a:t>
                </a:r>
              </a:p>
            </p:txBody>
          </p:sp>
          <p:graphicFrame>
            <p:nvGraphicFramePr>
              <p:cNvPr id="24605" name="Object 30"/>
              <p:cNvGraphicFramePr/>
              <p:nvPr/>
            </p:nvGraphicFramePr>
            <p:xfrm>
              <a:off x="3288" y="1247"/>
              <a:ext cx="1064" cy="695"/>
            </p:xfrm>
            <a:graphic>
              <a:graphicData uri="http://schemas.openxmlformats.org/presentationml/2006/ole">
                <mc:AlternateContent xmlns:mc="http://schemas.openxmlformats.org/markup-compatibility/2006">
                  <mc:Choice xmlns:v="urn:schemas-microsoft-com:vml" Requires="v">
                    <p:oleObj r:id="rId2" imgW="1320165" imgH="812800" progId="Equation.DSMT4">
                      <p:embed/>
                    </p:oleObj>
                  </mc:Choice>
                  <mc:Fallback>
                    <p:oleObj r:id="rId2" imgW="1320165" imgH="812800" progId="Equation.DSMT4">
                      <p:embed/>
                      <p:pic>
                        <p:nvPicPr>
                          <p:cNvPr id="24605" name="Object 30"/>
                          <p:cNvPicPr/>
                          <p:nvPr/>
                        </p:nvPicPr>
                        <p:blipFill>
                          <a:blip r:embed="rId3"/>
                          <a:stretch>
                            <a:fillRect/>
                          </a:stretch>
                        </p:blipFill>
                        <p:spPr>
                          <a:xfrm>
                            <a:off x="3288" y="1247"/>
                            <a:ext cx="1064" cy="695"/>
                          </a:xfrm>
                          <a:prstGeom prst="rect">
                            <a:avLst/>
                          </a:prstGeom>
                          <a:noFill/>
                          <a:ln w="38100">
                            <a:noFill/>
                            <a:miter/>
                          </a:ln>
                        </p:spPr>
                      </p:pic>
                    </p:oleObj>
                  </mc:Fallback>
                </mc:AlternateContent>
              </a:graphicData>
            </a:graphic>
          </p:graphicFrame>
        </p:grpSp>
        <p:sp>
          <p:nvSpPr>
            <p:cNvPr id="111647" name="Text Box 31"/>
            <p:cNvSpPr txBox="1"/>
            <p:nvPr/>
          </p:nvSpPr>
          <p:spPr>
            <a:xfrm>
              <a:off x="89124" y="6236179"/>
              <a:ext cx="1631999" cy="497898"/>
            </a:xfrm>
            <a:prstGeom prst="rect">
              <a:avLst/>
            </a:prstGeom>
            <a:noFill/>
            <a:ln w="9525">
              <a:noFill/>
            </a:ln>
          </p:spPr>
          <p:txBody>
            <a:bodyPr wrap="none">
              <a:spAutoFit/>
            </a:bodyPr>
            <a:lstStyle/>
            <a:p>
              <a:pPr defTabSz="1219170">
                <a:spcBef>
                  <a:spcPct val="0"/>
                </a:spcBef>
              </a:pPr>
              <a:r>
                <a:rPr lang="zh-CN" altLang="en-US" b="1" kern="0" dirty="0">
                  <a:cs typeface="+mn-ea"/>
                  <a:sym typeface="+mn-lt"/>
                </a:rPr>
                <a:t>水平方向</a:t>
              </a:r>
              <a:r>
                <a:rPr lang="en-US" altLang="zh-CN" b="1" kern="0">
                  <a:cs typeface="+mn-ea"/>
                  <a:sym typeface="+mn-lt"/>
                </a:rPr>
                <a:t>:</a:t>
              </a:r>
            </a:p>
          </p:txBody>
        </p:sp>
        <p:grpSp>
          <p:nvGrpSpPr>
            <p:cNvPr id="4" name="Group 32"/>
            <p:cNvGrpSpPr/>
            <p:nvPr/>
          </p:nvGrpSpPr>
          <p:grpSpPr>
            <a:xfrm>
              <a:off x="171469" y="6592484"/>
              <a:ext cx="3380944" cy="642933"/>
              <a:chOff x="3137" y="2172"/>
              <a:chExt cx="2135" cy="406"/>
            </a:xfrm>
          </p:grpSpPr>
          <p:graphicFrame>
            <p:nvGraphicFramePr>
              <p:cNvPr id="24608" name="Object 33"/>
              <p:cNvGraphicFramePr/>
              <p:nvPr/>
            </p:nvGraphicFramePr>
            <p:xfrm>
              <a:off x="3137" y="2172"/>
              <a:ext cx="847" cy="406"/>
            </p:xfrm>
            <a:graphic>
              <a:graphicData uri="http://schemas.openxmlformats.org/presentationml/2006/ole">
                <mc:AlternateContent xmlns:mc="http://schemas.openxmlformats.org/markup-compatibility/2006">
                  <mc:Choice xmlns:v="urn:schemas-microsoft-com:vml" Requires="v">
                    <p:oleObj r:id="rId4" imgW="609600" imgH="292100" progId="Equation.DSMT4">
                      <p:embed/>
                    </p:oleObj>
                  </mc:Choice>
                  <mc:Fallback>
                    <p:oleObj r:id="rId4" imgW="609600" imgH="292100" progId="Equation.DSMT4">
                      <p:embed/>
                      <p:pic>
                        <p:nvPicPr>
                          <p:cNvPr id="24608" name="Object 33"/>
                          <p:cNvPicPr/>
                          <p:nvPr/>
                        </p:nvPicPr>
                        <p:blipFill>
                          <a:blip r:embed="rId5"/>
                          <a:stretch>
                            <a:fillRect/>
                          </a:stretch>
                        </p:blipFill>
                        <p:spPr>
                          <a:xfrm>
                            <a:off x="3137" y="2172"/>
                            <a:ext cx="847" cy="406"/>
                          </a:xfrm>
                          <a:prstGeom prst="rect">
                            <a:avLst/>
                          </a:prstGeom>
                          <a:noFill/>
                          <a:ln w="38100">
                            <a:noFill/>
                            <a:miter/>
                          </a:ln>
                        </p:spPr>
                      </p:pic>
                    </p:oleObj>
                  </mc:Fallback>
                </mc:AlternateContent>
              </a:graphicData>
            </a:graphic>
          </p:graphicFrame>
          <p:graphicFrame>
            <p:nvGraphicFramePr>
              <p:cNvPr id="24609" name="Object 34"/>
              <p:cNvGraphicFramePr/>
              <p:nvPr/>
            </p:nvGraphicFramePr>
            <p:xfrm>
              <a:off x="4117" y="2245"/>
              <a:ext cx="1155" cy="278"/>
            </p:xfrm>
            <a:graphic>
              <a:graphicData uri="http://schemas.openxmlformats.org/presentationml/2006/ole">
                <mc:AlternateContent xmlns:mc="http://schemas.openxmlformats.org/markup-compatibility/2006">
                  <mc:Choice xmlns:v="urn:schemas-microsoft-com:vml" Requires="v">
                    <p:oleObj r:id="rId6" imgW="634365" imgH="152400" progId="Equation.DSMT4">
                      <p:embed/>
                    </p:oleObj>
                  </mc:Choice>
                  <mc:Fallback>
                    <p:oleObj r:id="rId6" imgW="634365" imgH="152400" progId="Equation.DSMT4">
                      <p:embed/>
                      <p:pic>
                        <p:nvPicPr>
                          <p:cNvPr id="24609" name="Object 34"/>
                          <p:cNvPicPr/>
                          <p:nvPr/>
                        </p:nvPicPr>
                        <p:blipFill>
                          <a:blip r:embed="rId7"/>
                          <a:stretch>
                            <a:fillRect/>
                          </a:stretch>
                        </p:blipFill>
                        <p:spPr>
                          <a:xfrm>
                            <a:off x="4117" y="2245"/>
                            <a:ext cx="1155" cy="278"/>
                          </a:xfrm>
                          <a:prstGeom prst="rect">
                            <a:avLst/>
                          </a:prstGeom>
                          <a:noFill/>
                          <a:ln w="38100">
                            <a:noFill/>
                            <a:miter/>
                          </a:ln>
                        </p:spPr>
                      </p:pic>
                    </p:oleObj>
                  </mc:Fallback>
                </mc:AlternateContent>
              </a:graphicData>
            </a:graphic>
          </p:graphicFrame>
        </p:grpSp>
        <p:sp>
          <p:nvSpPr>
            <p:cNvPr id="111651" name="Text Box 35"/>
            <p:cNvSpPr txBox="1"/>
            <p:nvPr/>
          </p:nvSpPr>
          <p:spPr>
            <a:xfrm>
              <a:off x="106106" y="7415698"/>
              <a:ext cx="1631999" cy="497898"/>
            </a:xfrm>
            <a:prstGeom prst="rect">
              <a:avLst/>
            </a:prstGeom>
            <a:noFill/>
            <a:ln w="9525">
              <a:noFill/>
            </a:ln>
          </p:spPr>
          <p:txBody>
            <a:bodyPr wrap="none">
              <a:spAutoFit/>
            </a:bodyPr>
            <a:lstStyle/>
            <a:p>
              <a:pPr defTabSz="1219170">
                <a:spcBef>
                  <a:spcPct val="0"/>
                </a:spcBef>
              </a:pPr>
              <a:r>
                <a:rPr lang="zh-CN" altLang="en-US" b="1" kern="0" dirty="0">
                  <a:cs typeface="+mn-ea"/>
                  <a:sym typeface="+mn-lt"/>
                </a:rPr>
                <a:t>竖直方向</a:t>
              </a:r>
              <a:r>
                <a:rPr lang="en-US" altLang="zh-CN" b="1" kern="0">
                  <a:cs typeface="+mn-ea"/>
                  <a:sym typeface="+mn-lt"/>
                </a:rPr>
                <a:t>:</a:t>
              </a:r>
            </a:p>
          </p:txBody>
        </p:sp>
        <p:grpSp>
          <p:nvGrpSpPr>
            <p:cNvPr id="5" name="Group 36"/>
            <p:cNvGrpSpPr/>
            <p:nvPr/>
          </p:nvGrpSpPr>
          <p:grpSpPr>
            <a:xfrm>
              <a:off x="1550332" y="7205081"/>
              <a:ext cx="2660415" cy="864635"/>
              <a:chOff x="1060" y="2572"/>
              <a:chExt cx="1680" cy="546"/>
            </a:xfrm>
          </p:grpSpPr>
          <p:graphicFrame>
            <p:nvGraphicFramePr>
              <p:cNvPr id="24612" name="Object 37"/>
              <p:cNvGraphicFramePr/>
              <p:nvPr/>
            </p:nvGraphicFramePr>
            <p:xfrm>
              <a:off x="1060" y="2663"/>
              <a:ext cx="829" cy="423"/>
            </p:xfrm>
            <a:graphic>
              <a:graphicData uri="http://schemas.openxmlformats.org/presentationml/2006/ole">
                <mc:AlternateContent xmlns:mc="http://schemas.openxmlformats.org/markup-compatibility/2006">
                  <mc:Choice xmlns:v="urn:schemas-microsoft-com:vml" Requires="v">
                    <p:oleObj r:id="rId8" imgW="596265" imgH="304800" progId="Equation.DSMT4">
                      <p:embed/>
                    </p:oleObj>
                  </mc:Choice>
                  <mc:Fallback>
                    <p:oleObj r:id="rId8" imgW="596265" imgH="304800" progId="Equation.DSMT4">
                      <p:embed/>
                      <p:pic>
                        <p:nvPicPr>
                          <p:cNvPr id="24612" name="Object 37"/>
                          <p:cNvPicPr/>
                          <p:nvPr/>
                        </p:nvPicPr>
                        <p:blipFill>
                          <a:blip r:embed="rId9"/>
                          <a:stretch>
                            <a:fillRect/>
                          </a:stretch>
                        </p:blipFill>
                        <p:spPr>
                          <a:xfrm>
                            <a:off x="1060" y="2663"/>
                            <a:ext cx="829" cy="423"/>
                          </a:xfrm>
                          <a:prstGeom prst="rect">
                            <a:avLst/>
                          </a:prstGeom>
                          <a:noFill/>
                          <a:ln w="38100">
                            <a:noFill/>
                            <a:miter/>
                          </a:ln>
                        </p:spPr>
                      </p:pic>
                    </p:oleObj>
                  </mc:Fallback>
                </mc:AlternateContent>
              </a:graphicData>
            </a:graphic>
          </p:graphicFrame>
          <p:graphicFrame>
            <p:nvGraphicFramePr>
              <p:cNvPr id="24613" name="Object 38"/>
              <p:cNvGraphicFramePr/>
              <p:nvPr/>
            </p:nvGraphicFramePr>
            <p:xfrm>
              <a:off x="1893" y="2572"/>
              <a:ext cx="847" cy="546"/>
            </p:xfrm>
            <a:graphic>
              <a:graphicData uri="http://schemas.openxmlformats.org/presentationml/2006/ole">
                <mc:AlternateContent xmlns:mc="http://schemas.openxmlformats.org/markup-compatibility/2006">
                  <mc:Choice xmlns:v="urn:schemas-microsoft-com:vml" Requires="v">
                    <p:oleObj r:id="rId10" imgW="609600" imgH="393700" progId="Equation.3">
                      <p:embed/>
                    </p:oleObj>
                  </mc:Choice>
                  <mc:Fallback>
                    <p:oleObj r:id="rId10" imgW="609600" imgH="393700" progId="Equation.3">
                      <p:embed/>
                      <p:pic>
                        <p:nvPicPr>
                          <p:cNvPr id="24613" name="Object 38"/>
                          <p:cNvPicPr/>
                          <p:nvPr/>
                        </p:nvPicPr>
                        <p:blipFill>
                          <a:blip r:embed="rId11"/>
                          <a:stretch>
                            <a:fillRect/>
                          </a:stretch>
                        </p:blipFill>
                        <p:spPr>
                          <a:xfrm>
                            <a:off x="1893" y="2572"/>
                            <a:ext cx="847" cy="546"/>
                          </a:xfrm>
                          <a:prstGeom prst="rect">
                            <a:avLst/>
                          </a:prstGeom>
                          <a:noFill/>
                          <a:ln w="38100">
                            <a:noFill/>
                            <a:miter/>
                          </a:ln>
                        </p:spPr>
                      </p:pic>
                    </p:oleObj>
                  </mc:Fallback>
                </mc:AlternateContent>
              </a:graphicData>
            </a:graphic>
          </p:graphicFrame>
        </p:grpSp>
        <p:grpSp>
          <p:nvGrpSpPr>
            <p:cNvPr id="6" name="Group 39"/>
            <p:cNvGrpSpPr/>
            <p:nvPr/>
          </p:nvGrpSpPr>
          <p:grpSpPr>
            <a:xfrm>
              <a:off x="4413445" y="7187662"/>
              <a:ext cx="2877365" cy="864635"/>
              <a:chOff x="2924" y="2568"/>
              <a:chExt cx="1817" cy="546"/>
            </a:xfrm>
          </p:grpSpPr>
          <p:grpSp>
            <p:nvGrpSpPr>
              <p:cNvPr id="24615" name="Group 40"/>
              <p:cNvGrpSpPr/>
              <p:nvPr/>
            </p:nvGrpSpPr>
            <p:grpSpPr>
              <a:xfrm>
                <a:off x="2924" y="2568"/>
                <a:ext cx="1177" cy="546"/>
                <a:chOff x="2924" y="2568"/>
                <a:chExt cx="1177" cy="546"/>
              </a:xfrm>
            </p:grpSpPr>
            <p:sp>
              <p:nvSpPr>
                <p:cNvPr id="24616" name="Text Box 41"/>
                <p:cNvSpPr txBox="1"/>
                <p:nvPr/>
              </p:nvSpPr>
              <p:spPr>
                <a:xfrm>
                  <a:off x="2924" y="2688"/>
                  <a:ext cx="561" cy="314"/>
                </a:xfrm>
                <a:prstGeom prst="rect">
                  <a:avLst/>
                </a:prstGeom>
                <a:noFill/>
                <a:ln w="9525">
                  <a:noFill/>
                </a:ln>
              </p:spPr>
              <p:txBody>
                <a:bodyPr wrap="none">
                  <a:spAutoFit/>
                </a:bodyPr>
                <a:lstStyle/>
                <a:p>
                  <a:pPr defTabSz="1219170">
                    <a:spcBef>
                      <a:spcPct val="0"/>
                    </a:spcBef>
                  </a:pPr>
                  <a:r>
                    <a:rPr lang="zh-CN" altLang="en-US" b="1" kern="0" dirty="0">
                      <a:cs typeface="+mn-ea"/>
                      <a:sym typeface="+mn-lt"/>
                    </a:rPr>
                    <a:t>其中</a:t>
                  </a:r>
                </a:p>
              </p:txBody>
            </p:sp>
            <p:graphicFrame>
              <p:nvGraphicFramePr>
                <p:cNvPr id="24617" name="Object 42"/>
                <p:cNvGraphicFramePr/>
                <p:nvPr/>
              </p:nvGraphicFramePr>
              <p:xfrm>
                <a:off x="3413" y="2568"/>
                <a:ext cx="688" cy="546"/>
              </p:xfrm>
              <a:graphic>
                <a:graphicData uri="http://schemas.openxmlformats.org/presentationml/2006/ole">
                  <mc:AlternateContent xmlns:mc="http://schemas.openxmlformats.org/markup-compatibility/2006">
                    <mc:Choice xmlns:v="urn:schemas-microsoft-com:vml" Requires="v">
                      <p:oleObj r:id="rId12" imgW="495300" imgH="393700" progId="Equation.3">
                        <p:embed/>
                      </p:oleObj>
                    </mc:Choice>
                    <mc:Fallback>
                      <p:oleObj r:id="rId12" imgW="495300" imgH="393700" progId="Equation.3">
                        <p:embed/>
                        <p:pic>
                          <p:nvPicPr>
                            <p:cNvPr id="24617" name="Object 42"/>
                            <p:cNvPicPr/>
                            <p:nvPr/>
                          </p:nvPicPr>
                          <p:blipFill>
                            <a:blip r:embed="rId13"/>
                            <a:stretch>
                              <a:fillRect/>
                            </a:stretch>
                          </p:blipFill>
                          <p:spPr>
                            <a:xfrm>
                              <a:off x="3413" y="2568"/>
                              <a:ext cx="688" cy="546"/>
                            </a:xfrm>
                            <a:prstGeom prst="rect">
                              <a:avLst/>
                            </a:prstGeom>
                            <a:noFill/>
                            <a:ln w="38100">
                              <a:noFill/>
                              <a:miter/>
                            </a:ln>
                          </p:spPr>
                        </p:pic>
                      </p:oleObj>
                    </mc:Fallback>
                  </mc:AlternateContent>
                </a:graphicData>
              </a:graphic>
            </p:graphicFrame>
          </p:grpSp>
          <p:graphicFrame>
            <p:nvGraphicFramePr>
              <p:cNvPr id="24618" name="Object 43"/>
              <p:cNvGraphicFramePr/>
              <p:nvPr/>
            </p:nvGraphicFramePr>
            <p:xfrm>
              <a:off x="4247" y="2568"/>
              <a:ext cx="494" cy="546"/>
            </p:xfrm>
            <a:graphic>
              <a:graphicData uri="http://schemas.openxmlformats.org/presentationml/2006/ole">
                <mc:AlternateContent xmlns:mc="http://schemas.openxmlformats.org/markup-compatibility/2006">
                  <mc:Choice xmlns:v="urn:schemas-microsoft-com:vml" Requires="v">
                    <p:oleObj r:id="rId14" imgW="355600" imgH="393065" progId="Equation.3">
                      <p:embed/>
                    </p:oleObj>
                  </mc:Choice>
                  <mc:Fallback>
                    <p:oleObj r:id="rId14" imgW="355600" imgH="393065" progId="Equation.3">
                      <p:embed/>
                      <p:pic>
                        <p:nvPicPr>
                          <p:cNvPr id="24618" name="Object 43"/>
                          <p:cNvPicPr/>
                          <p:nvPr/>
                        </p:nvPicPr>
                        <p:blipFill>
                          <a:blip r:embed="rId15"/>
                          <a:stretch>
                            <a:fillRect/>
                          </a:stretch>
                        </p:blipFill>
                        <p:spPr>
                          <a:xfrm>
                            <a:off x="4247" y="2568"/>
                            <a:ext cx="494" cy="546"/>
                          </a:xfrm>
                          <a:prstGeom prst="rect">
                            <a:avLst/>
                          </a:prstGeom>
                          <a:noFill/>
                          <a:ln w="38100">
                            <a:noFill/>
                            <a:miter/>
                          </a:ln>
                        </p:spPr>
                      </p:pic>
                    </p:oleObj>
                  </mc:Fallback>
                </mc:AlternateContent>
              </a:graphicData>
            </a:graphic>
          </p:graphicFrame>
        </p:grpSp>
        <p:sp>
          <p:nvSpPr>
            <p:cNvPr id="111660" name="Text Box 44"/>
            <p:cNvSpPr txBox="1"/>
            <p:nvPr/>
          </p:nvSpPr>
          <p:spPr>
            <a:xfrm>
              <a:off x="163115" y="8289834"/>
              <a:ext cx="1528270" cy="497898"/>
            </a:xfrm>
            <a:prstGeom prst="rect">
              <a:avLst/>
            </a:prstGeom>
            <a:noFill/>
            <a:ln w="9525">
              <a:noFill/>
            </a:ln>
          </p:spPr>
          <p:txBody>
            <a:bodyPr wrap="none">
              <a:spAutoFit/>
            </a:bodyPr>
            <a:lstStyle/>
            <a:p>
              <a:pPr defTabSz="1219170">
                <a:spcBef>
                  <a:spcPct val="0"/>
                </a:spcBef>
              </a:pPr>
              <a:r>
                <a:rPr lang="zh-CN" altLang="en-US" b="1" kern="0" dirty="0">
                  <a:cs typeface="+mn-ea"/>
                  <a:sym typeface="+mn-lt"/>
                </a:rPr>
                <a:t>由此得到</a:t>
              </a:r>
            </a:p>
          </p:txBody>
        </p:sp>
        <p:grpSp>
          <p:nvGrpSpPr>
            <p:cNvPr id="8" name="Group 45"/>
            <p:cNvGrpSpPr/>
            <p:nvPr/>
          </p:nvGrpSpPr>
          <p:grpSpPr>
            <a:xfrm>
              <a:off x="1737194" y="8000039"/>
              <a:ext cx="4335843" cy="1038828"/>
              <a:chOff x="1122" y="3126"/>
              <a:chExt cx="2738" cy="656"/>
            </a:xfrm>
          </p:grpSpPr>
          <p:graphicFrame>
            <p:nvGraphicFramePr>
              <p:cNvPr id="24621" name="Object 46"/>
              <p:cNvGraphicFramePr/>
              <p:nvPr/>
            </p:nvGraphicFramePr>
            <p:xfrm>
              <a:off x="1122" y="3126"/>
              <a:ext cx="1506" cy="656"/>
            </p:xfrm>
            <a:graphic>
              <a:graphicData uri="http://schemas.openxmlformats.org/presentationml/2006/ole">
                <mc:AlternateContent xmlns:mc="http://schemas.openxmlformats.org/markup-compatibility/2006">
                  <mc:Choice xmlns:v="urn:schemas-microsoft-com:vml" Requires="v">
                    <p:oleObj r:id="rId16" imgW="1193165" imgH="520700" progId="Equation.DSMT4">
                      <p:embed/>
                    </p:oleObj>
                  </mc:Choice>
                  <mc:Fallback>
                    <p:oleObj r:id="rId16" imgW="1193165" imgH="520700" progId="Equation.DSMT4">
                      <p:embed/>
                      <p:pic>
                        <p:nvPicPr>
                          <p:cNvPr id="24621" name="Object 46"/>
                          <p:cNvPicPr/>
                          <p:nvPr/>
                        </p:nvPicPr>
                        <p:blipFill>
                          <a:blip r:embed="rId17"/>
                          <a:stretch>
                            <a:fillRect/>
                          </a:stretch>
                        </p:blipFill>
                        <p:spPr>
                          <a:xfrm>
                            <a:off x="1122" y="3126"/>
                            <a:ext cx="1506" cy="656"/>
                          </a:xfrm>
                          <a:prstGeom prst="rect">
                            <a:avLst/>
                          </a:prstGeom>
                          <a:noFill/>
                          <a:ln w="38100">
                            <a:noFill/>
                            <a:miter/>
                          </a:ln>
                        </p:spPr>
                      </p:pic>
                    </p:oleObj>
                  </mc:Fallback>
                </mc:AlternateContent>
              </a:graphicData>
            </a:graphic>
          </p:graphicFrame>
          <p:graphicFrame>
            <p:nvGraphicFramePr>
              <p:cNvPr id="24622" name="Object 47"/>
              <p:cNvGraphicFramePr/>
              <p:nvPr/>
            </p:nvGraphicFramePr>
            <p:xfrm>
              <a:off x="3155" y="3158"/>
              <a:ext cx="705" cy="528"/>
            </p:xfrm>
            <a:graphic>
              <a:graphicData uri="http://schemas.openxmlformats.org/presentationml/2006/ole">
                <mc:AlternateContent xmlns:mc="http://schemas.openxmlformats.org/markup-compatibility/2006">
                  <mc:Choice xmlns:v="urn:schemas-microsoft-com:vml" Requires="v">
                    <p:oleObj r:id="rId18" imgW="558800" imgH="419100" progId="Equation.3">
                      <p:embed/>
                    </p:oleObj>
                  </mc:Choice>
                  <mc:Fallback>
                    <p:oleObj r:id="rId18" imgW="558800" imgH="419100" progId="Equation.3">
                      <p:embed/>
                      <p:pic>
                        <p:nvPicPr>
                          <p:cNvPr id="24622" name="Object 47"/>
                          <p:cNvPicPr/>
                          <p:nvPr/>
                        </p:nvPicPr>
                        <p:blipFill>
                          <a:blip r:embed="rId19"/>
                          <a:stretch>
                            <a:fillRect/>
                          </a:stretch>
                        </p:blipFill>
                        <p:spPr>
                          <a:xfrm>
                            <a:off x="3155" y="3158"/>
                            <a:ext cx="705" cy="528"/>
                          </a:xfrm>
                          <a:prstGeom prst="rect">
                            <a:avLst/>
                          </a:prstGeom>
                          <a:noFill/>
                          <a:ln w="38100">
                            <a:noFill/>
                            <a:miter/>
                          </a:ln>
                        </p:spPr>
                      </p:pic>
                    </p:oleObj>
                  </mc:Fallback>
                </mc:AlternateContent>
              </a:graphicData>
            </a:graphic>
          </p:graphicFrame>
        </p:grpSp>
        <p:graphicFrame>
          <p:nvGraphicFramePr>
            <p:cNvPr id="111664" name="Object 48"/>
            <p:cNvGraphicFramePr/>
            <p:nvPr>
              <p:extLst>
                <p:ext uri="{D42A27DB-BD31-4B8C-83A1-F6EECF244321}">
                  <p14:modId xmlns:p14="http://schemas.microsoft.com/office/powerpoint/2010/main" val="1773131171"/>
                </p:ext>
              </p:extLst>
            </p:nvPr>
          </p:nvGraphicFramePr>
          <p:xfrm>
            <a:off x="391151" y="8973940"/>
            <a:ext cx="3449037" cy="785456"/>
          </p:xfrm>
          <a:graphic>
            <a:graphicData uri="http://schemas.openxmlformats.org/presentationml/2006/ole">
              <mc:AlternateContent xmlns:mc="http://schemas.openxmlformats.org/markup-compatibility/2006">
                <mc:Choice xmlns:v="urn:schemas-microsoft-com:vml" Requires="v">
                  <p:oleObj r:id="rId20" imgW="1726565" imgH="393700" progId="Equation.3">
                    <p:embed/>
                  </p:oleObj>
                </mc:Choice>
                <mc:Fallback>
                  <p:oleObj r:id="rId20" imgW="1726565" imgH="393700" progId="Equation.3">
                    <p:embed/>
                    <p:pic>
                      <p:nvPicPr>
                        <p:cNvPr id="111664" name="Object 48"/>
                        <p:cNvPicPr/>
                        <p:nvPr/>
                      </p:nvPicPr>
                      <p:blipFill>
                        <a:blip r:embed="rId21"/>
                        <a:stretch>
                          <a:fillRect/>
                        </a:stretch>
                      </p:blipFill>
                      <p:spPr>
                        <a:xfrm>
                          <a:off x="391151" y="8973940"/>
                          <a:ext cx="3449037" cy="785456"/>
                        </a:xfrm>
                        <a:prstGeom prst="rect">
                          <a:avLst/>
                        </a:prstGeom>
                        <a:noFill/>
                        <a:ln w="38100">
                          <a:noFill/>
                          <a:miter/>
                        </a:ln>
                      </p:spPr>
                    </p:pic>
                  </p:oleObj>
                </mc:Fallback>
              </mc:AlternateContent>
            </a:graphicData>
          </a:graphic>
        </p:graphicFrame>
        <p:grpSp>
          <p:nvGrpSpPr>
            <p:cNvPr id="9" name="Group 49"/>
            <p:cNvGrpSpPr/>
            <p:nvPr/>
          </p:nvGrpSpPr>
          <p:grpSpPr>
            <a:xfrm>
              <a:off x="4191744" y="9049944"/>
              <a:ext cx="3808511" cy="522580"/>
              <a:chOff x="2834" y="3913"/>
              <a:chExt cx="2405" cy="330"/>
            </a:xfrm>
          </p:grpSpPr>
          <p:sp>
            <p:nvSpPr>
              <p:cNvPr id="24625" name="Text Box 50"/>
              <p:cNvSpPr txBox="1"/>
              <p:nvPr/>
            </p:nvSpPr>
            <p:spPr>
              <a:xfrm>
                <a:off x="2834" y="3929"/>
                <a:ext cx="1369" cy="314"/>
              </a:xfrm>
              <a:prstGeom prst="rect">
                <a:avLst/>
              </a:prstGeom>
              <a:noFill/>
              <a:ln w="9525">
                <a:noFill/>
              </a:ln>
            </p:spPr>
            <p:txBody>
              <a:bodyPr wrap="none">
                <a:spAutoFit/>
              </a:bodyPr>
              <a:lstStyle/>
              <a:p>
                <a:pPr defTabSz="1219170">
                  <a:spcBef>
                    <a:spcPct val="0"/>
                  </a:spcBef>
                </a:pPr>
                <a:r>
                  <a:rPr lang="zh-CN" altLang="en-US" b="1" kern="0" dirty="0">
                    <a:cs typeface="+mn-ea"/>
                    <a:sym typeface="+mn-lt"/>
                  </a:rPr>
                  <a:t>代入数据可得</a:t>
                </a:r>
              </a:p>
            </p:txBody>
          </p:sp>
          <p:graphicFrame>
            <p:nvGraphicFramePr>
              <p:cNvPr id="24626" name="Object 51"/>
              <p:cNvGraphicFramePr/>
              <p:nvPr/>
            </p:nvGraphicFramePr>
            <p:xfrm>
              <a:off x="4102" y="3913"/>
              <a:ext cx="1137" cy="288"/>
            </p:xfrm>
            <a:graphic>
              <a:graphicData uri="http://schemas.openxmlformats.org/presentationml/2006/ole">
                <mc:AlternateContent xmlns:mc="http://schemas.openxmlformats.org/markup-compatibility/2006">
                  <mc:Choice xmlns:v="urn:schemas-microsoft-com:vml" Requires="v">
                    <p:oleObj r:id="rId22" imgW="901065" imgH="228600" progId="Equation.3">
                      <p:embed/>
                    </p:oleObj>
                  </mc:Choice>
                  <mc:Fallback>
                    <p:oleObj r:id="rId22" imgW="901065" imgH="228600" progId="Equation.3">
                      <p:embed/>
                      <p:pic>
                        <p:nvPicPr>
                          <p:cNvPr id="24626" name="Object 51"/>
                          <p:cNvPicPr/>
                          <p:nvPr/>
                        </p:nvPicPr>
                        <p:blipFill>
                          <a:blip r:embed="rId23"/>
                          <a:stretch>
                            <a:fillRect/>
                          </a:stretch>
                        </p:blipFill>
                        <p:spPr>
                          <a:xfrm>
                            <a:off x="4102" y="3913"/>
                            <a:ext cx="1137" cy="288"/>
                          </a:xfrm>
                          <a:prstGeom prst="rect">
                            <a:avLst/>
                          </a:prstGeom>
                          <a:noFill/>
                          <a:ln w="38100">
                            <a:noFill/>
                            <a:miter/>
                          </a:ln>
                        </p:spPr>
                      </p:pic>
                    </p:oleObj>
                  </mc:Fallback>
                </mc:AlternateContent>
              </a:graphicData>
            </a:graphic>
          </p:graphicFrame>
        </p:grpSp>
      </p:grpSp>
      <p:sp>
        <p:nvSpPr>
          <p:cNvPr id="52" name="文本框 51">
            <a:extLst>
              <a:ext uri="{FF2B5EF4-FFF2-40B4-BE49-F238E27FC236}">
                <a16:creationId xmlns:a16="http://schemas.microsoft.com/office/drawing/2014/main" id="{62600E0D-5128-4D7C-8AA2-E73423D64ACB}"/>
              </a:ext>
            </a:extLst>
          </p:cNvPr>
          <p:cNvSpPr txBox="1"/>
          <p:nvPr/>
        </p:nvSpPr>
        <p:spPr>
          <a:xfrm>
            <a:off x="809171" y="381801"/>
            <a:ext cx="1620957"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典型案例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C22029A0-B0A1-4C63-BAA2-EB3C4C8DAA96}"/>
              </a:ext>
            </a:extLst>
          </p:cNvPr>
          <p:cNvSpPr txBox="1"/>
          <p:nvPr/>
        </p:nvSpPr>
        <p:spPr>
          <a:xfrm>
            <a:off x="809171" y="381801"/>
            <a:ext cx="1620957"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课堂导入</a:t>
            </a:r>
          </a:p>
        </p:txBody>
      </p:sp>
      <p:sp>
        <p:nvSpPr>
          <p:cNvPr id="3" name="Text Box 4">
            <a:extLst>
              <a:ext uri="{FF2B5EF4-FFF2-40B4-BE49-F238E27FC236}">
                <a16:creationId xmlns:a16="http://schemas.microsoft.com/office/drawing/2014/main" id="{88EB8761-4A15-4DB8-88A5-E9061D3BD4B0}"/>
              </a:ext>
            </a:extLst>
          </p:cNvPr>
          <p:cNvSpPr txBox="1"/>
          <p:nvPr/>
        </p:nvSpPr>
        <p:spPr>
          <a:xfrm>
            <a:off x="809171" y="1225550"/>
            <a:ext cx="7936904" cy="461665"/>
          </a:xfrm>
          <a:prstGeom prst="rect">
            <a:avLst/>
          </a:prstGeom>
          <a:noFill/>
          <a:ln w="28575">
            <a:noFill/>
          </a:ln>
        </p:spPr>
        <p:txBody>
          <a:bodyPr>
            <a:spAutoFit/>
          </a:bodyPr>
          <a:lstStyle/>
          <a:p>
            <a:pPr defTabSz="1219170"/>
            <a:r>
              <a:rPr lang="zh-CN" altLang="en-US" sz="2400" kern="0" dirty="0">
                <a:cs typeface="+mn-ea"/>
                <a:sym typeface="+mn-lt"/>
              </a:rPr>
              <a:t>示波管中电子为什么偏转，其运动有什么规律？</a:t>
            </a:r>
          </a:p>
        </p:txBody>
      </p:sp>
      <p:pic>
        <p:nvPicPr>
          <p:cNvPr id="4" name="Picture 9">
            <a:hlinkClick r:id="rId3" action="ppaction://hlinkfile"/>
            <a:extLst>
              <a:ext uri="{FF2B5EF4-FFF2-40B4-BE49-F238E27FC236}">
                <a16:creationId xmlns:a16="http://schemas.microsoft.com/office/drawing/2014/main" id="{112243CE-9A78-4B3E-BA6C-2AE8C7BF472C}"/>
              </a:ext>
            </a:extLst>
          </p:cNvPr>
          <p:cNvPicPr>
            <a:picLocks noChangeAspect="1"/>
          </p:cNvPicPr>
          <p:nvPr/>
        </p:nvPicPr>
        <p:blipFill>
          <a:blip r:embed="rId4"/>
          <a:stretch>
            <a:fillRect/>
          </a:stretch>
        </p:blipFill>
        <p:spPr>
          <a:xfrm>
            <a:off x="3522443" y="2164430"/>
            <a:ext cx="5147114" cy="3468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630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p:nvPr/>
        </p:nvSpPr>
        <p:spPr>
          <a:xfrm>
            <a:off x="702844" y="1166065"/>
            <a:ext cx="6571859" cy="461665"/>
          </a:xfrm>
          <a:prstGeom prst="rect">
            <a:avLst/>
          </a:prstGeom>
          <a:noFill/>
          <a:ln w="9525">
            <a:noFill/>
          </a:ln>
        </p:spPr>
        <p:txBody>
          <a:bodyPr>
            <a:spAutoFit/>
          </a:bodyPr>
          <a:lstStyle/>
          <a:p>
            <a:pPr marL="609585" indent="-609585" defTabSz="1219170">
              <a:spcBef>
                <a:spcPct val="0"/>
              </a:spcBef>
            </a:pPr>
            <a:r>
              <a:rPr lang="en-US" altLang="zh-CN" sz="2400" b="1" kern="0" dirty="0">
                <a:cs typeface="+mn-ea"/>
                <a:sym typeface="+mn-lt"/>
              </a:rPr>
              <a:t>(3)</a:t>
            </a:r>
            <a:r>
              <a:rPr lang="zh-CN" altLang="en-US" sz="2400" b="1" kern="0" dirty="0">
                <a:cs typeface="+mn-ea"/>
                <a:sym typeface="+mn-lt"/>
              </a:rPr>
              <a:t>粒子打在荧光屏上时的动能为多大</a:t>
            </a:r>
            <a:r>
              <a:rPr lang="en-US" altLang="zh-CN" sz="2400" b="1" kern="0" dirty="0">
                <a:cs typeface="+mn-ea"/>
                <a:sym typeface="+mn-lt"/>
              </a:rPr>
              <a:t>?</a:t>
            </a:r>
          </a:p>
        </p:txBody>
      </p:sp>
      <p:sp>
        <p:nvSpPr>
          <p:cNvPr id="25602" name="Text Box 3"/>
          <p:cNvSpPr txBox="1"/>
          <p:nvPr/>
        </p:nvSpPr>
        <p:spPr>
          <a:xfrm>
            <a:off x="7345603" y="3232665"/>
            <a:ext cx="3044423" cy="829010"/>
          </a:xfrm>
          <a:prstGeom prst="rect">
            <a:avLst/>
          </a:prstGeom>
          <a:noFill/>
          <a:ln w="9525">
            <a:noFill/>
          </a:ln>
        </p:spPr>
        <p:txBody>
          <a:bodyPr wrap="none">
            <a:spAutoFit/>
          </a:bodyPr>
          <a:lstStyle/>
          <a:p>
            <a:pPr defTabSz="1219170">
              <a:spcBef>
                <a:spcPct val="0"/>
              </a:spcBef>
            </a:pPr>
            <a:r>
              <a:rPr lang="en-US" altLang="zh-CN" sz="4787" kern="0">
                <a:solidFill>
                  <a:sysClr val="windowText" lastClr="000000"/>
                </a:solidFill>
                <a:cs typeface="+mn-ea"/>
                <a:sym typeface="+mn-lt"/>
              </a:rPr>
              <a:t>-   -   -   -   </a:t>
            </a:r>
          </a:p>
        </p:txBody>
      </p:sp>
      <p:sp>
        <p:nvSpPr>
          <p:cNvPr id="25603" name="Line 4"/>
          <p:cNvSpPr/>
          <p:nvPr/>
        </p:nvSpPr>
        <p:spPr>
          <a:xfrm>
            <a:off x="6751760" y="1579406"/>
            <a:ext cx="0" cy="1076835"/>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5604" name="Line 5"/>
          <p:cNvSpPr/>
          <p:nvPr/>
        </p:nvSpPr>
        <p:spPr>
          <a:xfrm>
            <a:off x="6751760" y="2873192"/>
            <a:ext cx="0" cy="1076835"/>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5605" name="Line 6"/>
          <p:cNvSpPr/>
          <p:nvPr/>
        </p:nvSpPr>
        <p:spPr>
          <a:xfrm>
            <a:off x="7255339" y="1579406"/>
            <a:ext cx="0" cy="1076835"/>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5606" name="Line 7"/>
          <p:cNvSpPr/>
          <p:nvPr/>
        </p:nvSpPr>
        <p:spPr>
          <a:xfrm>
            <a:off x="7255339" y="2873192"/>
            <a:ext cx="0" cy="1076835"/>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5607" name="Line 8"/>
          <p:cNvSpPr/>
          <p:nvPr/>
        </p:nvSpPr>
        <p:spPr>
          <a:xfrm>
            <a:off x="7397861" y="1579406"/>
            <a:ext cx="2370619" cy="0"/>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5608" name="Line 9"/>
          <p:cNvSpPr/>
          <p:nvPr/>
        </p:nvSpPr>
        <p:spPr>
          <a:xfrm>
            <a:off x="7397861" y="3950026"/>
            <a:ext cx="2370619" cy="0"/>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5609" name="Text Box 10"/>
          <p:cNvSpPr txBox="1"/>
          <p:nvPr/>
        </p:nvSpPr>
        <p:spPr>
          <a:xfrm>
            <a:off x="7326599" y="1436885"/>
            <a:ext cx="3150221" cy="829010"/>
          </a:xfrm>
          <a:prstGeom prst="rect">
            <a:avLst/>
          </a:prstGeom>
          <a:noFill/>
          <a:ln w="9525">
            <a:noFill/>
          </a:ln>
        </p:spPr>
        <p:txBody>
          <a:bodyPr wrap="none">
            <a:spAutoFit/>
          </a:bodyPr>
          <a:lstStyle/>
          <a:p>
            <a:pPr defTabSz="1219170">
              <a:spcBef>
                <a:spcPct val="0"/>
              </a:spcBef>
            </a:pPr>
            <a:r>
              <a:rPr lang="en-US" altLang="zh-CN" sz="4787" kern="0">
                <a:solidFill>
                  <a:sysClr val="windowText" lastClr="000000"/>
                </a:solidFill>
                <a:cs typeface="+mn-ea"/>
                <a:sym typeface="+mn-lt"/>
              </a:rPr>
              <a:t>+  +  +  +   </a:t>
            </a:r>
          </a:p>
        </p:txBody>
      </p:sp>
      <p:sp>
        <p:nvSpPr>
          <p:cNvPr id="25610" name="Line 11"/>
          <p:cNvSpPr/>
          <p:nvPr/>
        </p:nvSpPr>
        <p:spPr>
          <a:xfrm>
            <a:off x="10989421" y="1292779"/>
            <a:ext cx="0" cy="3016721"/>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5611" name="Line 12"/>
          <p:cNvSpPr/>
          <p:nvPr/>
        </p:nvSpPr>
        <p:spPr>
          <a:xfrm>
            <a:off x="6680499" y="2801930"/>
            <a:ext cx="4308923" cy="0"/>
          </a:xfrm>
          <a:prstGeom prst="line">
            <a:avLst/>
          </a:prstGeom>
          <a:ln w="38100"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25612" name="Arc 13"/>
          <p:cNvSpPr/>
          <p:nvPr/>
        </p:nvSpPr>
        <p:spPr>
          <a:xfrm>
            <a:off x="7255339" y="2801931"/>
            <a:ext cx="2370619" cy="430733"/>
          </a:xfrm>
          <a:custGeom>
            <a:avLst/>
            <a:gdLst/>
            <a:ahLst/>
            <a:cxnLst>
              <a:cxn ang="0">
                <a:pos x="0" y="0"/>
              </a:cxn>
              <a:cxn ang="0">
                <a:pos x="2147483647" y="93022600"/>
              </a:cxn>
              <a:cxn ang="0">
                <a:pos x="0" y="172560092"/>
              </a:cxn>
            </a:cxnLst>
            <a:rect l="0" t="0" r="0" b="0"/>
            <a:pathLst>
              <a:path w="19169" h="21600" fill="none">
                <a:moveTo>
                  <a:pt x="-1" y="0"/>
                </a:moveTo>
                <a:cubicBezTo>
                  <a:pt x="8061" y="0"/>
                  <a:pt x="15452" y="4489"/>
                  <a:pt x="19168" y="11644"/>
                </a:cubicBezTo>
              </a:path>
              <a:path w="19169" h="21600" stroke="0">
                <a:moveTo>
                  <a:pt x="-1" y="0"/>
                </a:moveTo>
                <a:cubicBezTo>
                  <a:pt x="8061" y="0"/>
                  <a:pt x="15452" y="4489"/>
                  <a:pt x="19168" y="11644"/>
                </a:cubicBezTo>
                <a:lnTo>
                  <a:pt x="0" y="21600"/>
                </a:lnTo>
                <a:close/>
              </a:path>
            </a:pathLst>
          </a:custGeom>
          <a:noFill/>
          <a:ln w="38100" cap="flat" cmpd="sng">
            <a:solidFill>
              <a:schemeClr val="tx1"/>
            </a:solidFill>
            <a:prstDash val="sysDot"/>
            <a:round/>
            <a:headEnd type="none" w="med" len="med"/>
            <a:tailEnd type="none" w="med" len="med"/>
          </a:ln>
        </p:spPr>
        <p:txBody>
          <a:bodyPr/>
          <a:lstStyle/>
          <a:p>
            <a:pPr defTabSz="1219170"/>
            <a:endParaRPr lang="zh-CN" altLang="en-US" sz="2793" kern="0">
              <a:solidFill>
                <a:sysClr val="windowText" lastClr="000000"/>
              </a:solidFill>
              <a:cs typeface="+mn-ea"/>
              <a:sym typeface="+mn-lt"/>
            </a:endParaRPr>
          </a:p>
        </p:txBody>
      </p:sp>
      <p:sp>
        <p:nvSpPr>
          <p:cNvPr id="25613" name="Line 14"/>
          <p:cNvSpPr/>
          <p:nvPr/>
        </p:nvSpPr>
        <p:spPr>
          <a:xfrm>
            <a:off x="9625958" y="3037884"/>
            <a:ext cx="1363463" cy="790207"/>
          </a:xfrm>
          <a:prstGeom prst="line">
            <a:avLst/>
          </a:prstGeom>
          <a:ln w="38100" cap="flat" cmpd="sng">
            <a:solidFill>
              <a:schemeClr val="tx1"/>
            </a:solidFill>
            <a:prstDash val="sysDot"/>
            <a:headEnd type="none" w="med" len="med"/>
            <a:tailEnd type="none" w="med" len="med"/>
          </a:ln>
        </p:spPr>
        <p:txBody>
          <a:bodyPr/>
          <a:lstStyle/>
          <a:p>
            <a:endParaRPr lang="zh-CN" altLang="en-US">
              <a:cs typeface="+mn-ea"/>
              <a:sym typeface="+mn-lt"/>
            </a:endParaRPr>
          </a:p>
        </p:txBody>
      </p:sp>
      <p:sp>
        <p:nvSpPr>
          <p:cNvPr id="25614" name="Text Box 15"/>
          <p:cNvSpPr txBox="1"/>
          <p:nvPr/>
        </p:nvSpPr>
        <p:spPr>
          <a:xfrm>
            <a:off x="9481852" y="3878766"/>
            <a:ext cx="405880" cy="460575"/>
          </a:xfrm>
          <a:prstGeom prst="rect">
            <a:avLst/>
          </a:prstGeom>
          <a:noFill/>
          <a:ln w="9525">
            <a:noFill/>
          </a:ln>
        </p:spPr>
        <p:txBody>
          <a:bodyPr wrap="none">
            <a:spAutoFit/>
          </a:bodyPr>
          <a:lstStyle/>
          <a:p>
            <a:pPr defTabSz="1219170">
              <a:spcBef>
                <a:spcPct val="0"/>
              </a:spcBef>
            </a:pPr>
            <a:r>
              <a:rPr lang="en-US" altLang="zh-CN" sz="2393" kern="0">
                <a:solidFill>
                  <a:sysClr val="windowText" lastClr="000000"/>
                </a:solidFill>
                <a:cs typeface="+mn-ea"/>
                <a:sym typeface="+mn-lt"/>
              </a:rPr>
              <a:t>D</a:t>
            </a:r>
          </a:p>
        </p:txBody>
      </p:sp>
      <p:sp>
        <p:nvSpPr>
          <p:cNvPr id="25615" name="Rectangle 16"/>
          <p:cNvSpPr/>
          <p:nvPr/>
        </p:nvSpPr>
        <p:spPr>
          <a:xfrm>
            <a:off x="6430294" y="4022871"/>
            <a:ext cx="423514" cy="522131"/>
          </a:xfrm>
          <a:prstGeom prst="rect">
            <a:avLst/>
          </a:prstGeom>
          <a:noFill/>
          <a:ln w="9525">
            <a:noFill/>
          </a:ln>
        </p:spPr>
        <p:txBody>
          <a:bodyPr wrap="none">
            <a:spAutoFit/>
          </a:bodyPr>
          <a:lstStyle/>
          <a:p>
            <a:pPr defTabSz="1219170">
              <a:spcBef>
                <a:spcPct val="0"/>
              </a:spcBef>
            </a:pPr>
            <a:r>
              <a:rPr lang="en-US" altLang="zh-CN" sz="2793" kern="0">
                <a:solidFill>
                  <a:sysClr val="windowText" lastClr="000000"/>
                </a:solidFill>
                <a:cs typeface="+mn-ea"/>
                <a:sym typeface="+mn-lt"/>
              </a:rPr>
              <a:t>A</a:t>
            </a:r>
          </a:p>
        </p:txBody>
      </p:sp>
      <p:sp>
        <p:nvSpPr>
          <p:cNvPr id="25616" name="Rectangle 17"/>
          <p:cNvSpPr/>
          <p:nvPr/>
        </p:nvSpPr>
        <p:spPr>
          <a:xfrm>
            <a:off x="7112816" y="4068795"/>
            <a:ext cx="389850" cy="460575"/>
          </a:xfrm>
          <a:prstGeom prst="rect">
            <a:avLst/>
          </a:prstGeom>
          <a:noFill/>
          <a:ln w="9525">
            <a:noFill/>
          </a:ln>
        </p:spPr>
        <p:txBody>
          <a:bodyPr wrap="none">
            <a:spAutoFit/>
          </a:bodyPr>
          <a:lstStyle/>
          <a:p>
            <a:pPr defTabSz="1219170">
              <a:spcBef>
                <a:spcPct val="0"/>
              </a:spcBef>
            </a:pPr>
            <a:r>
              <a:rPr lang="en-US" altLang="zh-CN" sz="2393" kern="0">
                <a:solidFill>
                  <a:sysClr val="windowText" lastClr="000000"/>
                </a:solidFill>
                <a:cs typeface="+mn-ea"/>
                <a:sym typeface="+mn-lt"/>
              </a:rPr>
              <a:t>B</a:t>
            </a:r>
          </a:p>
        </p:txBody>
      </p:sp>
      <p:sp>
        <p:nvSpPr>
          <p:cNvPr id="25617" name="Line 18"/>
          <p:cNvSpPr/>
          <p:nvPr/>
        </p:nvSpPr>
        <p:spPr>
          <a:xfrm flipH="1">
            <a:off x="7399445" y="4309500"/>
            <a:ext cx="861468" cy="0"/>
          </a:xfrm>
          <a:prstGeom prst="line">
            <a:avLst/>
          </a:prstGeom>
          <a:ln w="38100"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25618" name="Line 19"/>
          <p:cNvSpPr/>
          <p:nvPr/>
        </p:nvSpPr>
        <p:spPr>
          <a:xfrm>
            <a:off x="8979858" y="4309500"/>
            <a:ext cx="790207" cy="0"/>
          </a:xfrm>
          <a:prstGeom prst="line">
            <a:avLst/>
          </a:prstGeom>
          <a:ln w="38100"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25619" name="Rectangle 20"/>
          <p:cNvSpPr/>
          <p:nvPr/>
        </p:nvSpPr>
        <p:spPr>
          <a:xfrm>
            <a:off x="8405017" y="4043458"/>
            <a:ext cx="364202" cy="522131"/>
          </a:xfrm>
          <a:prstGeom prst="rect">
            <a:avLst/>
          </a:prstGeom>
          <a:noFill/>
          <a:ln w="9525">
            <a:noFill/>
          </a:ln>
        </p:spPr>
        <p:txBody>
          <a:bodyPr wrap="none">
            <a:spAutoFit/>
          </a:bodyPr>
          <a:lstStyle/>
          <a:p>
            <a:pPr defTabSz="1219170">
              <a:spcBef>
                <a:spcPct val="0"/>
              </a:spcBef>
            </a:pPr>
            <a:r>
              <a:rPr lang="en-US" altLang="zh-CN" sz="2793" kern="0">
                <a:solidFill>
                  <a:sysClr val="windowText" lastClr="000000"/>
                </a:solidFill>
                <a:cs typeface="+mn-ea"/>
                <a:sym typeface="+mn-lt"/>
              </a:rPr>
              <a:t>s</a:t>
            </a:r>
          </a:p>
        </p:txBody>
      </p:sp>
      <p:grpSp>
        <p:nvGrpSpPr>
          <p:cNvPr id="25620" name="Group 21"/>
          <p:cNvGrpSpPr/>
          <p:nvPr/>
        </p:nvGrpSpPr>
        <p:grpSpPr>
          <a:xfrm>
            <a:off x="9841325" y="1292784"/>
            <a:ext cx="1076835" cy="522583"/>
            <a:chOff x="2154" y="2024"/>
            <a:chExt cx="680" cy="330"/>
          </a:xfrm>
        </p:grpSpPr>
        <p:sp>
          <p:nvSpPr>
            <p:cNvPr id="25621" name="Line 22"/>
            <p:cNvSpPr/>
            <p:nvPr/>
          </p:nvSpPr>
          <p:spPr>
            <a:xfrm flipH="1">
              <a:off x="2154" y="2237"/>
              <a:ext cx="227" cy="0"/>
            </a:xfrm>
            <a:prstGeom prst="line">
              <a:avLst/>
            </a:prstGeom>
            <a:ln w="38100">
              <a:noFill/>
            </a:ln>
          </p:spPr>
          <p:txBody>
            <a:bodyPr/>
            <a:lstStyle/>
            <a:p>
              <a:endParaRPr lang="zh-CN" altLang="en-US">
                <a:cs typeface="+mn-ea"/>
                <a:sym typeface="+mn-lt"/>
              </a:endParaRPr>
            </a:p>
          </p:txBody>
        </p:sp>
        <p:sp>
          <p:nvSpPr>
            <p:cNvPr id="25622" name="Line 23"/>
            <p:cNvSpPr/>
            <p:nvPr/>
          </p:nvSpPr>
          <p:spPr>
            <a:xfrm>
              <a:off x="2653" y="2237"/>
              <a:ext cx="181" cy="0"/>
            </a:xfrm>
            <a:prstGeom prst="line">
              <a:avLst/>
            </a:prstGeom>
            <a:ln w="38100">
              <a:noFill/>
            </a:ln>
          </p:spPr>
          <p:txBody>
            <a:bodyPr/>
            <a:lstStyle/>
            <a:p>
              <a:endParaRPr lang="zh-CN" altLang="en-US">
                <a:cs typeface="+mn-ea"/>
                <a:sym typeface="+mn-lt"/>
              </a:endParaRPr>
            </a:p>
          </p:txBody>
        </p:sp>
        <p:sp>
          <p:nvSpPr>
            <p:cNvPr id="25623" name="Rectangle 24"/>
            <p:cNvSpPr/>
            <p:nvPr/>
          </p:nvSpPr>
          <p:spPr>
            <a:xfrm>
              <a:off x="2381" y="2024"/>
              <a:ext cx="242" cy="330"/>
            </a:xfrm>
            <a:prstGeom prst="rect">
              <a:avLst/>
            </a:prstGeom>
            <a:noFill/>
            <a:ln w="9525">
              <a:noFill/>
            </a:ln>
          </p:spPr>
          <p:txBody>
            <a:bodyPr wrap="none">
              <a:spAutoFit/>
            </a:bodyPr>
            <a:lstStyle/>
            <a:p>
              <a:pPr defTabSz="1219170">
                <a:spcBef>
                  <a:spcPct val="0"/>
                </a:spcBef>
              </a:pPr>
              <a:r>
                <a:rPr lang="en-US" altLang="zh-CN" sz="2793" kern="0">
                  <a:solidFill>
                    <a:sysClr val="windowText" lastClr="000000"/>
                  </a:solidFill>
                  <a:cs typeface="+mn-ea"/>
                  <a:sym typeface="+mn-lt"/>
                </a:rPr>
                <a:t>L</a:t>
              </a:r>
            </a:p>
          </p:txBody>
        </p:sp>
      </p:grpSp>
      <p:sp>
        <p:nvSpPr>
          <p:cNvPr id="25624" name="Rectangle 25"/>
          <p:cNvSpPr/>
          <p:nvPr/>
        </p:nvSpPr>
        <p:spPr>
          <a:xfrm>
            <a:off x="11062266" y="2714834"/>
            <a:ext cx="463588" cy="522131"/>
          </a:xfrm>
          <a:prstGeom prst="rect">
            <a:avLst/>
          </a:prstGeom>
          <a:noFill/>
          <a:ln w="9525">
            <a:noFill/>
          </a:ln>
        </p:spPr>
        <p:txBody>
          <a:bodyPr wrap="none">
            <a:spAutoFit/>
          </a:bodyPr>
          <a:lstStyle/>
          <a:p>
            <a:pPr defTabSz="1219170">
              <a:spcBef>
                <a:spcPct val="0"/>
              </a:spcBef>
            </a:pPr>
            <a:r>
              <a:rPr lang="en-US" altLang="zh-CN" sz="2793" kern="0">
                <a:solidFill>
                  <a:sysClr val="windowText" lastClr="000000"/>
                </a:solidFill>
                <a:cs typeface="+mn-ea"/>
                <a:sym typeface="+mn-lt"/>
              </a:rPr>
              <a:t>O</a:t>
            </a:r>
          </a:p>
        </p:txBody>
      </p:sp>
      <p:sp>
        <p:nvSpPr>
          <p:cNvPr id="25625" name="Rectangle 26"/>
          <p:cNvSpPr/>
          <p:nvPr/>
        </p:nvSpPr>
        <p:spPr>
          <a:xfrm>
            <a:off x="9442263" y="1170843"/>
            <a:ext cx="405880" cy="460575"/>
          </a:xfrm>
          <a:prstGeom prst="rect">
            <a:avLst/>
          </a:prstGeom>
          <a:noFill/>
          <a:ln w="9525">
            <a:noFill/>
          </a:ln>
        </p:spPr>
        <p:txBody>
          <a:bodyPr wrap="none">
            <a:spAutoFit/>
          </a:bodyPr>
          <a:lstStyle/>
          <a:p>
            <a:pPr defTabSz="1219170">
              <a:spcBef>
                <a:spcPct val="0"/>
              </a:spcBef>
            </a:pPr>
            <a:r>
              <a:rPr lang="en-US" altLang="zh-CN" sz="2393" kern="0">
                <a:solidFill>
                  <a:sysClr val="windowText" lastClr="000000"/>
                </a:solidFill>
                <a:cs typeface="+mn-ea"/>
                <a:sym typeface="+mn-lt"/>
              </a:rPr>
              <a:t>C</a:t>
            </a:r>
          </a:p>
        </p:txBody>
      </p:sp>
      <p:grpSp>
        <p:nvGrpSpPr>
          <p:cNvPr id="3" name="Group 27"/>
          <p:cNvGrpSpPr/>
          <p:nvPr/>
        </p:nvGrpSpPr>
        <p:grpSpPr>
          <a:xfrm>
            <a:off x="738990" y="1960020"/>
            <a:ext cx="3761002" cy="1840120"/>
            <a:chOff x="3334" y="1162"/>
            <a:chExt cx="2375" cy="1162"/>
          </a:xfrm>
        </p:grpSpPr>
        <p:sp>
          <p:nvSpPr>
            <p:cNvPr id="25627" name="Text Box 28"/>
            <p:cNvSpPr txBox="1"/>
            <p:nvPr/>
          </p:nvSpPr>
          <p:spPr>
            <a:xfrm>
              <a:off x="3334" y="1162"/>
              <a:ext cx="2375" cy="292"/>
            </a:xfrm>
            <a:prstGeom prst="rect">
              <a:avLst/>
            </a:prstGeom>
            <a:noFill/>
            <a:ln w="9525">
              <a:noFill/>
            </a:ln>
          </p:spPr>
          <p:txBody>
            <a:bodyPr wrap="none">
              <a:spAutoFit/>
            </a:bodyPr>
            <a:lstStyle/>
            <a:p>
              <a:pPr defTabSz="1219170">
                <a:spcBef>
                  <a:spcPct val="0"/>
                </a:spcBef>
              </a:pPr>
              <a:r>
                <a:rPr lang="zh-CN" altLang="en-US" sz="2400" kern="0" dirty="0">
                  <a:cs typeface="+mn-ea"/>
                  <a:sym typeface="+mn-lt"/>
                </a:rPr>
                <a:t>解析：由刚刚的推导知道</a:t>
              </a:r>
              <a:r>
                <a:rPr lang="en-US" altLang="zh-CN" sz="2400" kern="0" dirty="0">
                  <a:cs typeface="+mn-ea"/>
                  <a:sym typeface="+mn-lt"/>
                </a:rPr>
                <a:t>:</a:t>
              </a:r>
            </a:p>
          </p:txBody>
        </p:sp>
        <p:graphicFrame>
          <p:nvGraphicFramePr>
            <p:cNvPr id="25628" name="Object 29"/>
            <p:cNvGraphicFramePr/>
            <p:nvPr/>
          </p:nvGraphicFramePr>
          <p:xfrm>
            <a:off x="3515" y="1706"/>
            <a:ext cx="1360" cy="618"/>
          </p:xfrm>
          <a:graphic>
            <a:graphicData uri="http://schemas.openxmlformats.org/presentationml/2006/ole">
              <mc:AlternateContent xmlns:mc="http://schemas.openxmlformats.org/markup-compatibility/2006">
                <mc:Choice xmlns:v="urn:schemas-microsoft-com:vml" Requires="v">
                  <p:oleObj r:id="rId2" imgW="977265" imgH="444500" progId="Equation.3">
                    <p:embed/>
                  </p:oleObj>
                </mc:Choice>
                <mc:Fallback>
                  <p:oleObj r:id="rId2" imgW="977265" imgH="444500" progId="Equation.3">
                    <p:embed/>
                    <p:pic>
                      <p:nvPicPr>
                        <p:cNvPr id="25628" name="Object 29"/>
                        <p:cNvPicPr/>
                        <p:nvPr/>
                      </p:nvPicPr>
                      <p:blipFill>
                        <a:blip r:embed="rId3"/>
                        <a:stretch>
                          <a:fillRect/>
                        </a:stretch>
                      </p:blipFill>
                      <p:spPr>
                        <a:xfrm>
                          <a:off x="3515" y="1706"/>
                          <a:ext cx="1360" cy="618"/>
                        </a:xfrm>
                        <a:prstGeom prst="rect">
                          <a:avLst/>
                        </a:prstGeom>
                        <a:noFill/>
                        <a:ln w="38100">
                          <a:noFill/>
                          <a:miter/>
                        </a:ln>
                      </p:spPr>
                    </p:pic>
                  </p:oleObj>
                </mc:Fallback>
              </mc:AlternateContent>
            </a:graphicData>
          </a:graphic>
        </p:graphicFrame>
      </p:grpSp>
      <p:sp>
        <p:nvSpPr>
          <p:cNvPr id="112670" name="Text Box 30"/>
          <p:cNvSpPr txBox="1"/>
          <p:nvPr/>
        </p:nvSpPr>
        <p:spPr>
          <a:xfrm>
            <a:off x="666146" y="4121610"/>
            <a:ext cx="4076757" cy="461665"/>
          </a:xfrm>
          <a:prstGeom prst="rect">
            <a:avLst/>
          </a:prstGeom>
          <a:noFill/>
          <a:ln w="9525">
            <a:noFill/>
          </a:ln>
        </p:spPr>
        <p:txBody>
          <a:bodyPr wrap="none">
            <a:spAutoFit/>
          </a:bodyPr>
          <a:lstStyle/>
          <a:p>
            <a:pPr defTabSz="1219170">
              <a:spcBef>
                <a:spcPct val="0"/>
              </a:spcBef>
            </a:pPr>
            <a:r>
              <a:rPr lang="zh-CN" altLang="en-US" sz="2400" kern="0" dirty="0">
                <a:cs typeface="+mn-ea"/>
                <a:sym typeface="+mn-lt"/>
              </a:rPr>
              <a:t>所以粒子打在荧光屏上动能</a:t>
            </a:r>
            <a:r>
              <a:rPr lang="en-US" altLang="zh-CN" sz="2400" kern="0">
                <a:cs typeface="+mn-ea"/>
                <a:sym typeface="+mn-lt"/>
              </a:rPr>
              <a:t>:</a:t>
            </a:r>
          </a:p>
        </p:txBody>
      </p:sp>
      <p:graphicFrame>
        <p:nvGraphicFramePr>
          <p:cNvPr id="112671" name="Object 31"/>
          <p:cNvGraphicFramePr/>
          <p:nvPr>
            <p:extLst>
              <p:ext uri="{D42A27DB-BD31-4B8C-83A1-F6EECF244321}">
                <p14:modId xmlns:p14="http://schemas.microsoft.com/office/powerpoint/2010/main" val="1766218383"/>
              </p:ext>
            </p:extLst>
          </p:nvPr>
        </p:nvGraphicFramePr>
        <p:xfrm>
          <a:off x="738990" y="4767711"/>
          <a:ext cx="2657248" cy="799708"/>
        </p:xfrm>
        <a:graphic>
          <a:graphicData uri="http://schemas.openxmlformats.org/presentationml/2006/ole">
            <mc:AlternateContent xmlns:mc="http://schemas.openxmlformats.org/markup-compatibility/2006">
              <mc:Choice xmlns:v="urn:schemas-microsoft-com:vml" Requires="v">
                <p:oleObj r:id="rId4" imgW="1307465" imgH="393700" progId="Equation.3">
                  <p:embed/>
                </p:oleObj>
              </mc:Choice>
              <mc:Fallback>
                <p:oleObj r:id="rId4" imgW="1307465" imgH="393700" progId="Equation.3">
                  <p:embed/>
                  <p:pic>
                    <p:nvPicPr>
                      <p:cNvPr id="112671" name="Object 31"/>
                      <p:cNvPicPr/>
                      <p:nvPr/>
                    </p:nvPicPr>
                    <p:blipFill>
                      <a:blip r:embed="rId5"/>
                      <a:stretch>
                        <a:fillRect/>
                      </a:stretch>
                    </p:blipFill>
                    <p:spPr>
                      <a:xfrm>
                        <a:off x="738990" y="4767711"/>
                        <a:ext cx="2657248" cy="799708"/>
                      </a:xfrm>
                      <a:prstGeom prst="rect">
                        <a:avLst/>
                      </a:prstGeom>
                      <a:noFill/>
                      <a:ln w="38100">
                        <a:noFill/>
                        <a:miter/>
                      </a:ln>
                    </p:spPr>
                  </p:pic>
                </p:oleObj>
              </mc:Fallback>
            </mc:AlternateContent>
          </a:graphicData>
        </a:graphic>
      </p:graphicFrame>
      <p:graphicFrame>
        <p:nvGraphicFramePr>
          <p:cNvPr id="112672" name="Object 32"/>
          <p:cNvGraphicFramePr/>
          <p:nvPr>
            <p:extLst>
              <p:ext uri="{D42A27DB-BD31-4B8C-83A1-F6EECF244321}">
                <p14:modId xmlns:p14="http://schemas.microsoft.com/office/powerpoint/2010/main" val="3583517764"/>
              </p:ext>
            </p:extLst>
          </p:nvPr>
        </p:nvGraphicFramePr>
        <p:xfrm>
          <a:off x="3252132" y="4742374"/>
          <a:ext cx="1962056" cy="850383"/>
        </p:xfrm>
        <a:graphic>
          <a:graphicData uri="http://schemas.openxmlformats.org/presentationml/2006/ole">
            <mc:AlternateContent xmlns:mc="http://schemas.openxmlformats.org/markup-compatibility/2006">
              <mc:Choice xmlns:v="urn:schemas-microsoft-com:vml" Requires="v">
                <p:oleObj r:id="rId6" imgW="965200" imgH="419100" progId="Equation.3">
                  <p:embed/>
                </p:oleObj>
              </mc:Choice>
              <mc:Fallback>
                <p:oleObj r:id="rId6" imgW="965200" imgH="419100" progId="Equation.3">
                  <p:embed/>
                  <p:pic>
                    <p:nvPicPr>
                      <p:cNvPr id="112672" name="Object 32"/>
                      <p:cNvPicPr/>
                      <p:nvPr/>
                    </p:nvPicPr>
                    <p:blipFill>
                      <a:blip r:embed="rId7"/>
                      <a:stretch>
                        <a:fillRect/>
                      </a:stretch>
                    </p:blipFill>
                    <p:spPr>
                      <a:xfrm>
                        <a:off x="3252132" y="4742374"/>
                        <a:ext cx="1962056" cy="850383"/>
                      </a:xfrm>
                      <a:prstGeom prst="rect">
                        <a:avLst/>
                      </a:prstGeom>
                      <a:noFill/>
                      <a:ln w="38100">
                        <a:noFill/>
                        <a:miter/>
                      </a:ln>
                    </p:spPr>
                  </p:pic>
                </p:oleObj>
              </mc:Fallback>
            </mc:AlternateContent>
          </a:graphicData>
        </a:graphic>
      </p:graphicFrame>
      <p:graphicFrame>
        <p:nvGraphicFramePr>
          <p:cNvPr id="112673" name="Object 33"/>
          <p:cNvGraphicFramePr/>
          <p:nvPr>
            <p:extLst>
              <p:ext uri="{D42A27DB-BD31-4B8C-83A1-F6EECF244321}">
                <p14:modId xmlns:p14="http://schemas.microsoft.com/office/powerpoint/2010/main" val="2537667234"/>
              </p:ext>
            </p:extLst>
          </p:nvPr>
        </p:nvGraphicFramePr>
        <p:xfrm>
          <a:off x="5166680" y="4767711"/>
          <a:ext cx="2324696" cy="850383"/>
        </p:xfrm>
        <a:graphic>
          <a:graphicData uri="http://schemas.openxmlformats.org/presentationml/2006/ole">
            <mc:AlternateContent xmlns:mc="http://schemas.openxmlformats.org/markup-compatibility/2006">
              <mc:Choice xmlns:v="urn:schemas-microsoft-com:vml" Requires="v">
                <p:oleObj r:id="rId8" imgW="1143000" imgH="419100" progId="Equation.3">
                  <p:embed/>
                </p:oleObj>
              </mc:Choice>
              <mc:Fallback>
                <p:oleObj r:id="rId8" imgW="1143000" imgH="419100" progId="Equation.3">
                  <p:embed/>
                  <p:pic>
                    <p:nvPicPr>
                      <p:cNvPr id="112673" name="Object 33"/>
                      <p:cNvPicPr/>
                      <p:nvPr/>
                    </p:nvPicPr>
                    <p:blipFill>
                      <a:blip r:embed="rId9"/>
                      <a:stretch>
                        <a:fillRect/>
                      </a:stretch>
                    </p:blipFill>
                    <p:spPr>
                      <a:xfrm>
                        <a:off x="5166680" y="4767711"/>
                        <a:ext cx="2324696" cy="850383"/>
                      </a:xfrm>
                      <a:prstGeom prst="rect">
                        <a:avLst/>
                      </a:prstGeom>
                      <a:noFill/>
                      <a:ln w="38100">
                        <a:noFill/>
                        <a:miter/>
                      </a:ln>
                    </p:spPr>
                  </p:pic>
                </p:oleObj>
              </mc:Fallback>
            </mc:AlternateContent>
          </a:graphicData>
        </a:graphic>
      </p:graphicFrame>
      <p:grpSp>
        <p:nvGrpSpPr>
          <p:cNvPr id="4" name="Group 34"/>
          <p:cNvGrpSpPr/>
          <p:nvPr/>
        </p:nvGrpSpPr>
        <p:grpSpPr>
          <a:xfrm>
            <a:off x="681983" y="5713120"/>
            <a:ext cx="4555961" cy="462407"/>
            <a:chOff x="748" y="3884"/>
            <a:chExt cx="2767" cy="292"/>
          </a:xfrm>
        </p:grpSpPr>
        <p:sp>
          <p:nvSpPr>
            <p:cNvPr id="25634" name="Text Box 35"/>
            <p:cNvSpPr txBox="1"/>
            <p:nvPr/>
          </p:nvSpPr>
          <p:spPr>
            <a:xfrm>
              <a:off x="748" y="3884"/>
              <a:ext cx="1263" cy="292"/>
            </a:xfrm>
            <a:prstGeom prst="rect">
              <a:avLst/>
            </a:prstGeom>
            <a:noFill/>
            <a:ln w="9525">
              <a:noFill/>
            </a:ln>
          </p:spPr>
          <p:txBody>
            <a:bodyPr wrap="none">
              <a:spAutoFit/>
            </a:bodyPr>
            <a:lstStyle/>
            <a:p>
              <a:pPr defTabSz="1219170">
                <a:spcBef>
                  <a:spcPct val="0"/>
                </a:spcBef>
              </a:pPr>
              <a:r>
                <a:rPr lang="zh-CN" altLang="en-US" sz="2400" kern="0" dirty="0">
                  <a:cs typeface="+mn-ea"/>
                  <a:sym typeface="+mn-lt"/>
                </a:rPr>
                <a:t>代入数据可得</a:t>
              </a:r>
            </a:p>
          </p:txBody>
        </p:sp>
        <p:graphicFrame>
          <p:nvGraphicFramePr>
            <p:cNvPr id="25635" name="Object 36"/>
            <p:cNvGraphicFramePr/>
            <p:nvPr/>
          </p:nvGraphicFramePr>
          <p:xfrm>
            <a:off x="2106" y="3884"/>
            <a:ext cx="1409" cy="256"/>
          </p:xfrm>
          <a:graphic>
            <a:graphicData uri="http://schemas.openxmlformats.org/presentationml/2006/ole">
              <mc:AlternateContent xmlns:mc="http://schemas.openxmlformats.org/markup-compatibility/2006">
                <mc:Choice xmlns:v="urn:schemas-microsoft-com:vml" Requires="v">
                  <p:oleObj r:id="rId10" imgW="1116330" imgH="203200" progId="Equation.3">
                    <p:embed/>
                  </p:oleObj>
                </mc:Choice>
                <mc:Fallback>
                  <p:oleObj r:id="rId10" imgW="1116330" imgH="203200" progId="Equation.3">
                    <p:embed/>
                    <p:pic>
                      <p:nvPicPr>
                        <p:cNvPr id="25635" name="Object 36"/>
                        <p:cNvPicPr/>
                        <p:nvPr/>
                      </p:nvPicPr>
                      <p:blipFill>
                        <a:blip r:embed="rId11"/>
                        <a:stretch>
                          <a:fillRect/>
                        </a:stretch>
                      </p:blipFill>
                      <p:spPr>
                        <a:xfrm>
                          <a:off x="2106" y="3884"/>
                          <a:ext cx="1409" cy="256"/>
                        </a:xfrm>
                        <a:prstGeom prst="rect">
                          <a:avLst/>
                        </a:prstGeom>
                        <a:noFill/>
                        <a:ln w="38100">
                          <a:noFill/>
                          <a:miter/>
                        </a:ln>
                      </p:spPr>
                    </p:pic>
                  </p:oleObj>
                </mc:Fallback>
              </mc:AlternateContent>
            </a:graphicData>
          </a:graphic>
        </p:graphicFrame>
      </p:grpSp>
      <p:sp>
        <p:nvSpPr>
          <p:cNvPr id="37" name="文本框 36">
            <a:extLst>
              <a:ext uri="{FF2B5EF4-FFF2-40B4-BE49-F238E27FC236}">
                <a16:creationId xmlns:a16="http://schemas.microsoft.com/office/drawing/2014/main" id="{73F85559-D656-4373-9D3C-921F1C50D2B9}"/>
              </a:ext>
            </a:extLst>
          </p:cNvPr>
          <p:cNvSpPr txBox="1"/>
          <p:nvPr/>
        </p:nvSpPr>
        <p:spPr>
          <a:xfrm>
            <a:off x="809171" y="381801"/>
            <a:ext cx="1620957"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典型案例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0"/>
                                        </p:tgtEl>
                                        <p:attrNameLst>
                                          <p:attrName>style.visibility</p:attrName>
                                        </p:attrNameLst>
                                      </p:cBhvr>
                                      <p:to>
                                        <p:strVal val="visible"/>
                                      </p:to>
                                    </p:set>
                                    <p:animEffect transition="in" filter="dissolve">
                                      <p:cBhvr>
                                        <p:cTn id="12" dur="500"/>
                                        <p:tgtEl>
                                          <p:spTgt spid="1126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2671"/>
                                        </p:tgtEl>
                                        <p:attrNameLst>
                                          <p:attrName>style.visibility</p:attrName>
                                        </p:attrNameLst>
                                      </p:cBhvr>
                                      <p:to>
                                        <p:strVal val="visible"/>
                                      </p:to>
                                    </p:set>
                                    <p:animEffect transition="in" filter="dissolve">
                                      <p:cBhvr>
                                        <p:cTn id="17" dur="500"/>
                                        <p:tgtEl>
                                          <p:spTgt spid="11267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2672"/>
                                        </p:tgtEl>
                                        <p:attrNameLst>
                                          <p:attrName>style.visibility</p:attrName>
                                        </p:attrNameLst>
                                      </p:cBhvr>
                                      <p:to>
                                        <p:strVal val="visible"/>
                                      </p:to>
                                    </p:set>
                                    <p:animEffect transition="in" filter="dissolve">
                                      <p:cBhvr>
                                        <p:cTn id="22" dur="500"/>
                                        <p:tgtEl>
                                          <p:spTgt spid="11267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2673"/>
                                        </p:tgtEl>
                                        <p:attrNameLst>
                                          <p:attrName>style.visibility</p:attrName>
                                        </p:attrNameLst>
                                      </p:cBhvr>
                                      <p:to>
                                        <p:strVal val="visible"/>
                                      </p:to>
                                    </p:set>
                                    <p:animEffect transition="in" filter="dissolve">
                                      <p:cBhvr>
                                        <p:cTn id="27" dur="500"/>
                                        <p:tgtEl>
                                          <p:spTgt spid="11267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8">
            <a:hlinkClick r:id="rId2" action="ppaction://hlinkfile" tooltip="点击进入"/>
          </p:cNvPr>
          <p:cNvPicPr>
            <a:picLocks noChangeAspect="1"/>
          </p:cNvPicPr>
          <p:nvPr/>
        </p:nvPicPr>
        <p:blipFill>
          <a:blip r:embed="rId3"/>
          <a:stretch>
            <a:fillRect/>
          </a:stretch>
        </p:blipFill>
        <p:spPr>
          <a:xfrm>
            <a:off x="6317478" y="1367698"/>
            <a:ext cx="3337830" cy="2858381"/>
          </a:xfrm>
          <a:prstGeom prst="rect">
            <a:avLst/>
          </a:prstGeom>
          <a:noFill/>
          <a:ln w="28575">
            <a:noFill/>
          </a:ln>
        </p:spPr>
      </p:pic>
      <p:sp>
        <p:nvSpPr>
          <p:cNvPr id="27649" name="Text Box 88"/>
          <p:cNvSpPr txBox="1"/>
          <p:nvPr/>
        </p:nvSpPr>
        <p:spPr>
          <a:xfrm>
            <a:off x="660400" y="4089688"/>
            <a:ext cx="9841124" cy="1694503"/>
          </a:xfrm>
          <a:prstGeom prst="rect">
            <a:avLst/>
          </a:prstGeom>
          <a:noFill/>
          <a:ln w="9525">
            <a:noFill/>
          </a:ln>
        </p:spPr>
        <p:txBody>
          <a:bodyPr wrap="square" anchor="b">
            <a:spAutoFit/>
          </a:bodyPr>
          <a:lstStyle/>
          <a:p>
            <a:pPr defTabSz="1219170">
              <a:lnSpc>
                <a:spcPct val="150000"/>
              </a:lnSpc>
            </a:pPr>
            <a:r>
              <a:rPr lang="zh-CN" altLang="en-US" sz="2400" kern="0" dirty="0">
                <a:cs typeface="+mn-ea"/>
                <a:sym typeface="+mn-lt"/>
              </a:rPr>
              <a:t>（</a:t>
            </a:r>
            <a:r>
              <a:rPr lang="en-US" altLang="zh-CN" sz="2400" kern="0" dirty="0">
                <a:cs typeface="+mn-ea"/>
                <a:sym typeface="+mn-lt"/>
              </a:rPr>
              <a:t>1</a:t>
            </a:r>
            <a:r>
              <a:rPr lang="zh-CN" altLang="en-US" sz="2400" kern="0" dirty="0">
                <a:cs typeface="+mn-ea"/>
                <a:sym typeface="+mn-lt"/>
              </a:rPr>
              <a:t>）电子枪：发射并加速电子。</a:t>
            </a:r>
          </a:p>
          <a:p>
            <a:pPr defTabSz="1219170">
              <a:lnSpc>
                <a:spcPct val="150000"/>
              </a:lnSpc>
            </a:pPr>
            <a:r>
              <a:rPr lang="zh-CN" altLang="en-US" sz="2400" kern="0" dirty="0">
                <a:cs typeface="+mn-ea"/>
                <a:sym typeface="+mn-lt"/>
              </a:rPr>
              <a:t>（</a:t>
            </a:r>
            <a:r>
              <a:rPr lang="en-US" altLang="zh-CN" sz="2400" kern="0" dirty="0">
                <a:cs typeface="+mn-ea"/>
                <a:sym typeface="+mn-lt"/>
              </a:rPr>
              <a:t>2</a:t>
            </a:r>
            <a:r>
              <a:rPr lang="zh-CN" altLang="en-US" sz="2400" kern="0" dirty="0">
                <a:cs typeface="+mn-ea"/>
                <a:sym typeface="+mn-lt"/>
              </a:rPr>
              <a:t>）偏转电极：</a:t>
            </a:r>
            <a:r>
              <a:rPr lang="en-US" altLang="zh-CN" sz="2400" i="1" kern="0" dirty="0">
                <a:cs typeface="+mn-ea"/>
                <a:sym typeface="+mn-lt"/>
              </a:rPr>
              <a:t>YY′</a:t>
            </a:r>
            <a:r>
              <a:rPr lang="zh-CN" altLang="en-US" sz="2400" kern="0" dirty="0">
                <a:cs typeface="+mn-ea"/>
                <a:sym typeface="+mn-lt"/>
              </a:rPr>
              <a:t>使电子束竖直偏转；</a:t>
            </a:r>
            <a:r>
              <a:rPr lang="en-US" altLang="zh-CN" sz="2400" i="1" kern="0" dirty="0">
                <a:cs typeface="+mn-ea"/>
                <a:sym typeface="+mn-lt"/>
              </a:rPr>
              <a:t>XX′</a:t>
            </a:r>
            <a:r>
              <a:rPr lang="zh-CN" altLang="en-US" sz="2400" kern="0" dirty="0">
                <a:cs typeface="+mn-ea"/>
                <a:sym typeface="+mn-lt"/>
              </a:rPr>
              <a:t>使电子束水平偏转。</a:t>
            </a:r>
          </a:p>
          <a:p>
            <a:pPr defTabSz="1219170">
              <a:lnSpc>
                <a:spcPct val="150000"/>
              </a:lnSpc>
            </a:pPr>
            <a:r>
              <a:rPr lang="zh-CN" altLang="en-US" sz="2400" kern="0" dirty="0">
                <a:cs typeface="+mn-ea"/>
                <a:sym typeface="+mn-lt"/>
              </a:rPr>
              <a:t>（</a:t>
            </a:r>
            <a:r>
              <a:rPr lang="en-US" altLang="zh-CN" sz="2400" kern="0" dirty="0">
                <a:cs typeface="+mn-ea"/>
                <a:sym typeface="+mn-lt"/>
              </a:rPr>
              <a:t>3</a:t>
            </a:r>
            <a:r>
              <a:rPr lang="zh-CN" altLang="en-US" sz="2400" kern="0" dirty="0">
                <a:cs typeface="+mn-ea"/>
                <a:sym typeface="+mn-lt"/>
              </a:rPr>
              <a:t>）荧光屏：电子束打到荧光屏上能使该处的荧光物质发光。</a:t>
            </a:r>
          </a:p>
        </p:txBody>
      </p:sp>
      <p:sp>
        <p:nvSpPr>
          <p:cNvPr id="10" name="文本框 9">
            <a:extLst>
              <a:ext uri="{FF2B5EF4-FFF2-40B4-BE49-F238E27FC236}">
                <a16:creationId xmlns:a16="http://schemas.microsoft.com/office/drawing/2014/main" id="{2466F771-1FCB-4E3B-AE08-983EE95CF2EA}"/>
              </a:ext>
            </a:extLst>
          </p:cNvPr>
          <p:cNvSpPr txBox="1"/>
          <p:nvPr/>
        </p:nvSpPr>
        <p:spPr>
          <a:xfrm>
            <a:off x="809171" y="381801"/>
            <a:ext cx="3775393"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四：示波管的工作原理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p:cTn id="7" dur="500" fill="hold"/>
                                        <p:tgtEl>
                                          <p:spTgt spid="27649"/>
                                        </p:tgtEl>
                                        <p:attrNameLst>
                                          <p:attrName>ppt_w</p:attrName>
                                        </p:attrNameLst>
                                      </p:cBhvr>
                                      <p:tavLst>
                                        <p:tav tm="0">
                                          <p:val>
                                            <p:fltVal val="0"/>
                                          </p:val>
                                        </p:tav>
                                        <p:tav tm="100000">
                                          <p:val>
                                            <p:strVal val="#ppt_w"/>
                                          </p:val>
                                        </p:tav>
                                      </p:tavLst>
                                    </p:anim>
                                    <p:anim calcmode="lin" valueType="num">
                                      <p:cBhvr>
                                        <p:cTn id="8" dur="500" fill="hold"/>
                                        <p:tgtEl>
                                          <p:spTgt spid="27649"/>
                                        </p:tgtEl>
                                        <p:attrNameLst>
                                          <p:attrName>ppt_h</p:attrName>
                                        </p:attrNameLst>
                                      </p:cBhvr>
                                      <p:tavLst>
                                        <p:tav tm="0">
                                          <p:val>
                                            <p:fltVal val="0"/>
                                          </p:val>
                                        </p:tav>
                                        <p:tav tm="100000">
                                          <p:val>
                                            <p:strVal val="#ppt_h"/>
                                          </p:val>
                                        </p:tav>
                                      </p:tavLst>
                                    </p:anim>
                                    <p:animEffect transition="in" filter="fade">
                                      <p:cBhvr>
                                        <p:cTn id="9" dur="5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2"/>
          <p:cNvSpPr/>
          <p:nvPr/>
        </p:nvSpPr>
        <p:spPr>
          <a:xfrm rot="5400000" flipH="1">
            <a:off x="9824388" y="4694626"/>
            <a:ext cx="2155253" cy="544752"/>
          </a:xfrm>
          <a:prstGeom prst="parallelogram">
            <a:avLst>
              <a:gd name="adj" fmla="val 98909"/>
            </a:avLst>
          </a:prstGeom>
          <a:solidFill>
            <a:srgbClr val="99CC00"/>
          </a:solidFill>
          <a:ln w="25400" cap="flat" cmpd="sng">
            <a:solidFill>
              <a:schemeClr val="tx1"/>
            </a:solidFill>
            <a:prstDash val="solid"/>
            <a:miter/>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112643" name="Line 3"/>
          <p:cNvSpPr/>
          <p:nvPr/>
        </p:nvSpPr>
        <p:spPr>
          <a:xfrm flipH="1">
            <a:off x="10703276" y="5258380"/>
            <a:ext cx="359472" cy="286628"/>
          </a:xfrm>
          <a:prstGeom prst="line">
            <a:avLst/>
          </a:prstGeom>
          <a:ln w="38100" cap="flat" cmpd="sng">
            <a:solidFill>
              <a:srgbClr val="FF6600"/>
            </a:solidFill>
            <a:prstDash val="solid"/>
            <a:headEnd type="none" w="med" len="med"/>
            <a:tailEnd type="none" w="med" len="med"/>
          </a:ln>
        </p:spPr>
        <p:txBody>
          <a:bodyPr/>
          <a:lstStyle/>
          <a:p>
            <a:endParaRPr lang="zh-CN" altLang="en-US">
              <a:cs typeface="+mn-ea"/>
              <a:sym typeface="+mn-lt"/>
            </a:endParaRPr>
          </a:p>
        </p:txBody>
      </p:sp>
      <p:sp>
        <p:nvSpPr>
          <p:cNvPr id="28675" name="AutoShape 4"/>
          <p:cNvSpPr/>
          <p:nvPr/>
        </p:nvSpPr>
        <p:spPr>
          <a:xfrm rot="5400000" flipH="1">
            <a:off x="9295473" y="1833096"/>
            <a:ext cx="2156836" cy="430733"/>
          </a:xfrm>
          <a:prstGeom prst="parallelogram">
            <a:avLst>
              <a:gd name="adj" fmla="val 125183"/>
            </a:avLst>
          </a:prstGeom>
          <a:solidFill>
            <a:srgbClr val="99CC00"/>
          </a:solidFill>
          <a:ln w="25400" cap="flat" cmpd="sng">
            <a:solidFill>
              <a:schemeClr val="tx1"/>
            </a:solidFill>
            <a:prstDash val="solid"/>
            <a:miter/>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28676" name="AutoShape 5"/>
          <p:cNvSpPr/>
          <p:nvPr/>
        </p:nvSpPr>
        <p:spPr>
          <a:xfrm>
            <a:off x="7716645" y="2241660"/>
            <a:ext cx="2155252" cy="530500"/>
          </a:xfrm>
          <a:prstGeom prst="parallelogram">
            <a:avLst>
              <a:gd name="adj" fmla="val 101567"/>
            </a:avLst>
          </a:prstGeom>
          <a:solidFill>
            <a:schemeClr val="bg2"/>
          </a:solidFill>
          <a:ln w="25400" cap="flat" cmpd="sng">
            <a:solidFill>
              <a:schemeClr val="tx1"/>
            </a:solidFill>
            <a:prstDash val="solid"/>
            <a:miter/>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28677" name="Line 6"/>
          <p:cNvSpPr/>
          <p:nvPr/>
        </p:nvSpPr>
        <p:spPr>
          <a:xfrm>
            <a:off x="8793479" y="2772160"/>
            <a:ext cx="3167" cy="628681"/>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8678" name="Line 7"/>
          <p:cNvSpPr/>
          <p:nvPr/>
        </p:nvSpPr>
        <p:spPr>
          <a:xfrm flipH="1">
            <a:off x="9523509" y="3605123"/>
            <a:ext cx="677772" cy="801292"/>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8679" name="Rectangle 8"/>
          <p:cNvSpPr/>
          <p:nvPr/>
        </p:nvSpPr>
        <p:spPr>
          <a:xfrm>
            <a:off x="8783976" y="4211633"/>
            <a:ext cx="1626336" cy="674605"/>
          </a:xfrm>
          <a:prstGeom prst="rect">
            <a:avLst/>
          </a:prstGeom>
          <a:solidFill>
            <a:schemeClr val="bg2"/>
          </a:solidFill>
          <a:ln w="25400" cap="flat" cmpd="sng">
            <a:solidFill>
              <a:schemeClr val="tx1"/>
            </a:solidFill>
            <a:prstDash val="solid"/>
            <a:miter/>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28680" name="Text Box 9"/>
          <p:cNvSpPr txBox="1"/>
          <p:nvPr/>
        </p:nvSpPr>
        <p:spPr>
          <a:xfrm>
            <a:off x="7357171" y="1645381"/>
            <a:ext cx="338554" cy="368242"/>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Y</a:t>
            </a:r>
          </a:p>
        </p:txBody>
      </p:sp>
      <p:sp>
        <p:nvSpPr>
          <p:cNvPr id="28681" name="Text Box 10"/>
          <p:cNvSpPr txBox="1"/>
          <p:nvPr/>
        </p:nvSpPr>
        <p:spPr>
          <a:xfrm>
            <a:off x="7357171" y="2508433"/>
            <a:ext cx="389850" cy="368242"/>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Y’</a:t>
            </a:r>
          </a:p>
        </p:txBody>
      </p:sp>
      <p:sp>
        <p:nvSpPr>
          <p:cNvPr id="28682" name="Text Box 11"/>
          <p:cNvSpPr txBox="1"/>
          <p:nvPr/>
        </p:nvSpPr>
        <p:spPr>
          <a:xfrm>
            <a:off x="8356410" y="4033420"/>
            <a:ext cx="338554" cy="368242"/>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X</a:t>
            </a:r>
          </a:p>
        </p:txBody>
      </p:sp>
      <p:sp>
        <p:nvSpPr>
          <p:cNvPr id="28683" name="Text Box 12"/>
          <p:cNvSpPr txBox="1"/>
          <p:nvPr/>
        </p:nvSpPr>
        <p:spPr>
          <a:xfrm>
            <a:off x="7974767" y="4967733"/>
            <a:ext cx="389850" cy="368242"/>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X’</a:t>
            </a:r>
          </a:p>
        </p:txBody>
      </p:sp>
      <p:sp>
        <p:nvSpPr>
          <p:cNvPr id="112653" name="Oval 13"/>
          <p:cNvSpPr/>
          <p:nvPr/>
        </p:nvSpPr>
        <p:spPr>
          <a:xfrm>
            <a:off x="6280336" y="2263829"/>
            <a:ext cx="144107" cy="144107"/>
          </a:xfrm>
          <a:prstGeom prst="ellipse">
            <a:avLst/>
          </a:prstGeom>
          <a:solidFill>
            <a:srgbClr val="FF6600"/>
          </a:solidFill>
          <a:ln w="9525" cap="flat" cmpd="sng">
            <a:solidFill>
              <a:srgbClr val="FF6600"/>
            </a:solidFill>
            <a:prstDash val="solid"/>
            <a:headEnd type="none" w="med" len="med"/>
            <a:tailEnd type="none" w="med" len="med"/>
          </a:ln>
        </p:spPr>
        <p:txBody>
          <a:bodyPr wrap="none" anchor="ctr"/>
          <a:lstStyle/>
          <a:p>
            <a:pPr algn="ctr" defTabSz="1219170">
              <a:spcBef>
                <a:spcPct val="0"/>
              </a:spcBef>
            </a:pPr>
            <a:r>
              <a:rPr lang="en-US" altLang="zh-CN" sz="1793" kern="0">
                <a:solidFill>
                  <a:sysClr val="windowText" lastClr="000000"/>
                </a:solidFill>
                <a:cs typeface="+mn-ea"/>
                <a:sym typeface="+mn-lt"/>
              </a:rPr>
              <a:t>-</a:t>
            </a:r>
          </a:p>
        </p:txBody>
      </p:sp>
      <p:sp>
        <p:nvSpPr>
          <p:cNvPr id="28685" name="Oval 14"/>
          <p:cNvSpPr/>
          <p:nvPr/>
        </p:nvSpPr>
        <p:spPr>
          <a:xfrm>
            <a:off x="8722216" y="3342248"/>
            <a:ext cx="144107" cy="144105"/>
          </a:xfrm>
          <a:prstGeom prst="ellipse">
            <a:avLst/>
          </a:prstGeom>
          <a:solidFill>
            <a:schemeClr val="bg1"/>
          </a:solidFill>
          <a:ln w="25400" cap="flat" cmpd="sng">
            <a:solidFill>
              <a:schemeClr val="tx1"/>
            </a:solidFill>
            <a:prstDash val="solid"/>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28686" name="Oval 15"/>
          <p:cNvSpPr/>
          <p:nvPr/>
        </p:nvSpPr>
        <p:spPr>
          <a:xfrm>
            <a:off x="10128436" y="3532279"/>
            <a:ext cx="144107" cy="144105"/>
          </a:xfrm>
          <a:prstGeom prst="ellipse">
            <a:avLst/>
          </a:prstGeom>
          <a:solidFill>
            <a:schemeClr val="bg1"/>
          </a:solidFill>
          <a:ln w="25400" cap="flat" cmpd="sng">
            <a:solidFill>
              <a:schemeClr val="tx1"/>
            </a:solidFill>
            <a:prstDash val="solid"/>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28687" name="Text Box 16"/>
          <p:cNvSpPr txBox="1"/>
          <p:nvPr/>
        </p:nvSpPr>
        <p:spPr>
          <a:xfrm>
            <a:off x="8866323" y="557181"/>
            <a:ext cx="393056" cy="522131"/>
          </a:xfrm>
          <a:prstGeom prst="rect">
            <a:avLst/>
          </a:prstGeom>
          <a:noFill/>
          <a:ln w="9525">
            <a:noFill/>
          </a:ln>
        </p:spPr>
        <p:txBody>
          <a:bodyPr wrap="none" anchor="b">
            <a:spAutoFit/>
          </a:bodyPr>
          <a:lstStyle/>
          <a:p>
            <a:pPr defTabSz="1219170">
              <a:spcBef>
                <a:spcPct val="0"/>
              </a:spcBef>
            </a:pPr>
            <a:r>
              <a:rPr lang="en-US" altLang="zh-CN" sz="2793" kern="0">
                <a:solidFill>
                  <a:sysClr val="windowText" lastClr="000000"/>
                </a:solidFill>
                <a:cs typeface="+mn-ea"/>
                <a:sym typeface="+mn-lt"/>
              </a:rPr>
              <a:t>+</a:t>
            </a:r>
          </a:p>
        </p:txBody>
      </p:sp>
      <p:sp>
        <p:nvSpPr>
          <p:cNvPr id="28688" name="Text Box 17"/>
          <p:cNvSpPr txBox="1"/>
          <p:nvPr/>
        </p:nvSpPr>
        <p:spPr>
          <a:xfrm>
            <a:off x="8866323" y="3143168"/>
            <a:ext cx="303288" cy="522131"/>
          </a:xfrm>
          <a:prstGeom prst="rect">
            <a:avLst/>
          </a:prstGeom>
          <a:noFill/>
          <a:ln w="9525">
            <a:noFill/>
          </a:ln>
        </p:spPr>
        <p:txBody>
          <a:bodyPr wrap="none" anchor="b">
            <a:spAutoFit/>
          </a:bodyPr>
          <a:lstStyle/>
          <a:p>
            <a:pPr defTabSz="1219170">
              <a:spcBef>
                <a:spcPct val="0"/>
              </a:spcBef>
            </a:pPr>
            <a:r>
              <a:rPr lang="en-US" altLang="zh-CN" sz="2793" kern="0">
                <a:solidFill>
                  <a:sysClr val="windowText" lastClr="000000"/>
                </a:solidFill>
                <a:cs typeface="+mn-ea"/>
                <a:sym typeface="+mn-lt"/>
              </a:rPr>
              <a:t>-</a:t>
            </a:r>
          </a:p>
        </p:txBody>
      </p:sp>
      <p:grpSp>
        <p:nvGrpSpPr>
          <p:cNvPr id="2" name="Group 18"/>
          <p:cNvGrpSpPr/>
          <p:nvPr/>
        </p:nvGrpSpPr>
        <p:grpSpPr>
          <a:xfrm>
            <a:off x="8076116" y="1761835"/>
            <a:ext cx="1507568" cy="863051"/>
            <a:chOff x="1338" y="1071"/>
            <a:chExt cx="952" cy="545"/>
          </a:xfrm>
        </p:grpSpPr>
        <p:grpSp>
          <p:nvGrpSpPr>
            <p:cNvPr id="28690" name="Group 19"/>
            <p:cNvGrpSpPr/>
            <p:nvPr/>
          </p:nvGrpSpPr>
          <p:grpSpPr>
            <a:xfrm>
              <a:off x="1338" y="1207"/>
              <a:ext cx="680" cy="409"/>
              <a:chOff x="4649" y="1616"/>
              <a:chExt cx="680" cy="907"/>
            </a:xfrm>
          </p:grpSpPr>
          <p:sp>
            <p:nvSpPr>
              <p:cNvPr id="28691" name="Line 20"/>
              <p:cNvSpPr/>
              <p:nvPr/>
            </p:nvSpPr>
            <p:spPr>
              <a:xfrm>
                <a:off x="4875" y="1616"/>
                <a:ext cx="0" cy="907"/>
              </a:xfrm>
              <a:prstGeom prst="line">
                <a:avLst/>
              </a:prstGeom>
              <a:ln w="25400" cap="flat" cmpd="sng">
                <a:solidFill>
                  <a:srgbClr val="FF0000"/>
                </a:solidFill>
                <a:prstDash val="solid"/>
                <a:headEnd type="none" w="med" len="med"/>
                <a:tailEnd type="stealth" w="med" len="lg"/>
              </a:ln>
            </p:spPr>
            <p:txBody>
              <a:bodyPr/>
              <a:lstStyle/>
              <a:p>
                <a:endParaRPr lang="zh-CN" altLang="en-US">
                  <a:cs typeface="+mn-ea"/>
                  <a:sym typeface="+mn-lt"/>
                </a:endParaRPr>
              </a:p>
            </p:txBody>
          </p:sp>
          <p:sp>
            <p:nvSpPr>
              <p:cNvPr id="28692" name="Line 21"/>
              <p:cNvSpPr/>
              <p:nvPr/>
            </p:nvSpPr>
            <p:spPr>
              <a:xfrm>
                <a:off x="4649" y="1616"/>
                <a:ext cx="0" cy="907"/>
              </a:xfrm>
              <a:prstGeom prst="line">
                <a:avLst/>
              </a:prstGeom>
              <a:ln w="25400" cap="flat" cmpd="sng">
                <a:solidFill>
                  <a:srgbClr val="FF0000"/>
                </a:solidFill>
                <a:prstDash val="solid"/>
                <a:headEnd type="none" w="med" len="med"/>
                <a:tailEnd type="stealth" w="med" len="lg"/>
              </a:ln>
            </p:spPr>
            <p:txBody>
              <a:bodyPr/>
              <a:lstStyle/>
              <a:p>
                <a:endParaRPr lang="zh-CN" altLang="en-US">
                  <a:cs typeface="+mn-ea"/>
                  <a:sym typeface="+mn-lt"/>
                </a:endParaRPr>
              </a:p>
            </p:txBody>
          </p:sp>
          <p:sp>
            <p:nvSpPr>
              <p:cNvPr id="28693" name="Line 22"/>
              <p:cNvSpPr/>
              <p:nvPr/>
            </p:nvSpPr>
            <p:spPr>
              <a:xfrm>
                <a:off x="5103" y="1616"/>
                <a:ext cx="0" cy="907"/>
              </a:xfrm>
              <a:prstGeom prst="line">
                <a:avLst/>
              </a:prstGeom>
              <a:ln w="25400" cap="flat" cmpd="sng">
                <a:solidFill>
                  <a:srgbClr val="FF0000"/>
                </a:solidFill>
                <a:prstDash val="solid"/>
                <a:headEnd type="none" w="med" len="med"/>
                <a:tailEnd type="stealth" w="med" len="lg"/>
              </a:ln>
            </p:spPr>
            <p:txBody>
              <a:bodyPr/>
              <a:lstStyle/>
              <a:p>
                <a:endParaRPr lang="zh-CN" altLang="en-US">
                  <a:cs typeface="+mn-ea"/>
                  <a:sym typeface="+mn-lt"/>
                </a:endParaRPr>
              </a:p>
            </p:txBody>
          </p:sp>
          <p:sp>
            <p:nvSpPr>
              <p:cNvPr id="28694" name="Line 23"/>
              <p:cNvSpPr/>
              <p:nvPr/>
            </p:nvSpPr>
            <p:spPr>
              <a:xfrm>
                <a:off x="5329" y="1616"/>
                <a:ext cx="0" cy="907"/>
              </a:xfrm>
              <a:prstGeom prst="line">
                <a:avLst/>
              </a:prstGeom>
              <a:ln w="25400" cap="flat" cmpd="sng">
                <a:solidFill>
                  <a:srgbClr val="FF0000"/>
                </a:solidFill>
                <a:prstDash val="solid"/>
                <a:headEnd type="none" w="med" len="med"/>
                <a:tailEnd type="stealth" w="med" len="lg"/>
              </a:ln>
            </p:spPr>
            <p:txBody>
              <a:bodyPr/>
              <a:lstStyle/>
              <a:p>
                <a:endParaRPr lang="zh-CN" altLang="en-US">
                  <a:cs typeface="+mn-ea"/>
                  <a:sym typeface="+mn-lt"/>
                </a:endParaRPr>
              </a:p>
            </p:txBody>
          </p:sp>
        </p:grpSp>
        <p:grpSp>
          <p:nvGrpSpPr>
            <p:cNvPr id="28695" name="Group 24"/>
            <p:cNvGrpSpPr/>
            <p:nvPr/>
          </p:nvGrpSpPr>
          <p:grpSpPr>
            <a:xfrm>
              <a:off x="1610" y="1071"/>
              <a:ext cx="680" cy="409"/>
              <a:chOff x="4649" y="1616"/>
              <a:chExt cx="680" cy="907"/>
            </a:xfrm>
          </p:grpSpPr>
          <p:sp>
            <p:nvSpPr>
              <p:cNvPr id="28696" name="Line 25"/>
              <p:cNvSpPr/>
              <p:nvPr/>
            </p:nvSpPr>
            <p:spPr>
              <a:xfrm>
                <a:off x="4875" y="1616"/>
                <a:ext cx="0" cy="907"/>
              </a:xfrm>
              <a:prstGeom prst="line">
                <a:avLst/>
              </a:prstGeom>
              <a:ln w="25400" cap="flat" cmpd="sng">
                <a:solidFill>
                  <a:srgbClr val="FF0000"/>
                </a:solidFill>
                <a:prstDash val="solid"/>
                <a:headEnd type="none" w="med" len="med"/>
                <a:tailEnd type="stealth" w="med" len="lg"/>
              </a:ln>
            </p:spPr>
            <p:txBody>
              <a:bodyPr/>
              <a:lstStyle/>
              <a:p>
                <a:endParaRPr lang="zh-CN" altLang="en-US">
                  <a:cs typeface="+mn-ea"/>
                  <a:sym typeface="+mn-lt"/>
                </a:endParaRPr>
              </a:p>
            </p:txBody>
          </p:sp>
          <p:sp>
            <p:nvSpPr>
              <p:cNvPr id="28697" name="Line 26"/>
              <p:cNvSpPr/>
              <p:nvPr/>
            </p:nvSpPr>
            <p:spPr>
              <a:xfrm>
                <a:off x="4649" y="1616"/>
                <a:ext cx="0" cy="907"/>
              </a:xfrm>
              <a:prstGeom prst="line">
                <a:avLst/>
              </a:prstGeom>
              <a:ln w="25400" cap="flat" cmpd="sng">
                <a:solidFill>
                  <a:srgbClr val="FF0000"/>
                </a:solidFill>
                <a:prstDash val="solid"/>
                <a:headEnd type="none" w="med" len="med"/>
                <a:tailEnd type="stealth" w="med" len="lg"/>
              </a:ln>
            </p:spPr>
            <p:txBody>
              <a:bodyPr/>
              <a:lstStyle/>
              <a:p>
                <a:endParaRPr lang="zh-CN" altLang="en-US">
                  <a:cs typeface="+mn-ea"/>
                  <a:sym typeface="+mn-lt"/>
                </a:endParaRPr>
              </a:p>
            </p:txBody>
          </p:sp>
          <p:sp>
            <p:nvSpPr>
              <p:cNvPr id="28698" name="Line 27"/>
              <p:cNvSpPr/>
              <p:nvPr/>
            </p:nvSpPr>
            <p:spPr>
              <a:xfrm>
                <a:off x="5103" y="1616"/>
                <a:ext cx="0" cy="907"/>
              </a:xfrm>
              <a:prstGeom prst="line">
                <a:avLst/>
              </a:prstGeom>
              <a:ln w="25400" cap="flat" cmpd="sng">
                <a:solidFill>
                  <a:srgbClr val="FF0000"/>
                </a:solidFill>
                <a:prstDash val="solid"/>
                <a:headEnd type="none" w="med" len="med"/>
                <a:tailEnd type="stealth" w="med" len="lg"/>
              </a:ln>
            </p:spPr>
            <p:txBody>
              <a:bodyPr/>
              <a:lstStyle/>
              <a:p>
                <a:endParaRPr lang="zh-CN" altLang="en-US">
                  <a:cs typeface="+mn-ea"/>
                  <a:sym typeface="+mn-lt"/>
                </a:endParaRPr>
              </a:p>
            </p:txBody>
          </p:sp>
          <p:sp>
            <p:nvSpPr>
              <p:cNvPr id="28699" name="Line 28"/>
              <p:cNvSpPr/>
              <p:nvPr/>
            </p:nvSpPr>
            <p:spPr>
              <a:xfrm>
                <a:off x="5329" y="1616"/>
                <a:ext cx="0" cy="907"/>
              </a:xfrm>
              <a:prstGeom prst="line">
                <a:avLst/>
              </a:prstGeom>
              <a:ln w="25400" cap="flat" cmpd="sng">
                <a:solidFill>
                  <a:srgbClr val="FF0000"/>
                </a:solidFill>
                <a:prstDash val="solid"/>
                <a:headEnd type="none" w="med" len="med"/>
                <a:tailEnd type="stealth" w="med" len="lg"/>
              </a:ln>
            </p:spPr>
            <p:txBody>
              <a:bodyPr/>
              <a:lstStyle/>
              <a:p>
                <a:endParaRPr lang="zh-CN" altLang="en-US">
                  <a:cs typeface="+mn-ea"/>
                  <a:sym typeface="+mn-lt"/>
                </a:endParaRPr>
              </a:p>
            </p:txBody>
          </p:sp>
        </p:grpSp>
      </p:grpSp>
      <p:sp>
        <p:nvSpPr>
          <p:cNvPr id="28700" name="AutoShape 29"/>
          <p:cNvSpPr/>
          <p:nvPr/>
        </p:nvSpPr>
        <p:spPr>
          <a:xfrm>
            <a:off x="7716645" y="1475206"/>
            <a:ext cx="2155252" cy="532083"/>
          </a:xfrm>
          <a:prstGeom prst="parallelogram">
            <a:avLst>
              <a:gd name="adj" fmla="val 101264"/>
            </a:avLst>
          </a:prstGeom>
          <a:solidFill>
            <a:schemeClr val="bg2"/>
          </a:solidFill>
          <a:ln w="25400" cap="flat" cmpd="sng">
            <a:solidFill>
              <a:schemeClr val="tx1"/>
            </a:solidFill>
            <a:prstDash val="solid"/>
            <a:miter/>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28701" name="Line 30"/>
          <p:cNvSpPr/>
          <p:nvPr/>
        </p:nvSpPr>
        <p:spPr>
          <a:xfrm>
            <a:off x="8793479" y="984297"/>
            <a:ext cx="3167" cy="787040"/>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8702" name="Oval 31"/>
          <p:cNvSpPr/>
          <p:nvPr/>
        </p:nvSpPr>
        <p:spPr>
          <a:xfrm>
            <a:off x="8722216" y="900368"/>
            <a:ext cx="144107" cy="144105"/>
          </a:xfrm>
          <a:prstGeom prst="ellipse">
            <a:avLst/>
          </a:prstGeom>
          <a:solidFill>
            <a:schemeClr val="bg1"/>
          </a:solidFill>
          <a:ln w="25400" cap="flat" cmpd="sng">
            <a:solidFill>
              <a:schemeClr val="tx1"/>
            </a:solidFill>
            <a:prstDash val="solid"/>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112672" name="Oval 32"/>
          <p:cNvSpPr/>
          <p:nvPr/>
        </p:nvSpPr>
        <p:spPr>
          <a:xfrm>
            <a:off x="6896350" y="4897324"/>
            <a:ext cx="144105" cy="144105"/>
          </a:xfrm>
          <a:prstGeom prst="ellipse">
            <a:avLst/>
          </a:prstGeom>
          <a:solidFill>
            <a:srgbClr val="FF6600"/>
          </a:solidFill>
          <a:ln w="9525" cap="flat" cmpd="sng">
            <a:solidFill>
              <a:srgbClr val="FF6600"/>
            </a:solidFill>
            <a:prstDash val="solid"/>
            <a:headEnd type="none" w="med" len="med"/>
            <a:tailEnd type="none" w="med" len="med"/>
          </a:ln>
        </p:spPr>
        <p:txBody>
          <a:bodyPr wrap="none" anchor="ctr"/>
          <a:lstStyle/>
          <a:p>
            <a:pPr algn="ctr" defTabSz="1219170">
              <a:spcBef>
                <a:spcPct val="0"/>
              </a:spcBef>
            </a:pPr>
            <a:r>
              <a:rPr lang="en-US" altLang="zh-CN" sz="1793" kern="0">
                <a:solidFill>
                  <a:sysClr val="windowText" lastClr="000000"/>
                </a:solidFill>
                <a:cs typeface="+mn-ea"/>
                <a:sym typeface="+mn-lt"/>
              </a:rPr>
              <a:t>-</a:t>
            </a:r>
          </a:p>
        </p:txBody>
      </p:sp>
      <p:grpSp>
        <p:nvGrpSpPr>
          <p:cNvPr id="5" name="Group 33"/>
          <p:cNvGrpSpPr/>
          <p:nvPr/>
        </p:nvGrpSpPr>
        <p:grpSpPr>
          <a:xfrm>
            <a:off x="8692129" y="4251223"/>
            <a:ext cx="1441059" cy="1024576"/>
            <a:chOff x="1338" y="2931"/>
            <a:chExt cx="910" cy="647"/>
          </a:xfrm>
        </p:grpSpPr>
        <p:sp>
          <p:nvSpPr>
            <p:cNvPr id="28705" name="Line 34"/>
            <p:cNvSpPr/>
            <p:nvPr/>
          </p:nvSpPr>
          <p:spPr>
            <a:xfrm rot="1762837" flipH="1">
              <a:off x="1338" y="2931"/>
              <a:ext cx="94" cy="375"/>
            </a:xfrm>
            <a:prstGeom prst="line">
              <a:avLst/>
            </a:prstGeom>
            <a:ln w="25400" cap="flat" cmpd="sng">
              <a:solidFill>
                <a:srgbClr val="FF0000"/>
              </a:solidFill>
              <a:prstDash val="solid"/>
              <a:headEnd type="stealth" w="med" len="lg"/>
              <a:tailEnd type="none" w="med" len="lg"/>
            </a:ln>
          </p:spPr>
          <p:txBody>
            <a:bodyPr/>
            <a:lstStyle/>
            <a:p>
              <a:endParaRPr lang="zh-CN" altLang="en-US">
                <a:cs typeface="+mn-ea"/>
                <a:sym typeface="+mn-lt"/>
              </a:endParaRPr>
            </a:p>
          </p:txBody>
        </p:sp>
        <p:sp>
          <p:nvSpPr>
            <p:cNvPr id="28706" name="Line 35"/>
            <p:cNvSpPr/>
            <p:nvPr/>
          </p:nvSpPr>
          <p:spPr>
            <a:xfrm rot="1762837" flipH="1">
              <a:off x="1607" y="2931"/>
              <a:ext cx="94" cy="375"/>
            </a:xfrm>
            <a:prstGeom prst="line">
              <a:avLst/>
            </a:prstGeom>
            <a:ln w="25400" cap="flat" cmpd="sng">
              <a:solidFill>
                <a:srgbClr val="FF0000"/>
              </a:solidFill>
              <a:prstDash val="solid"/>
              <a:headEnd type="stealth" w="med" len="lg"/>
              <a:tailEnd type="none" w="med" len="lg"/>
            </a:ln>
          </p:spPr>
          <p:txBody>
            <a:bodyPr/>
            <a:lstStyle/>
            <a:p>
              <a:endParaRPr lang="zh-CN" altLang="en-US">
                <a:cs typeface="+mn-ea"/>
                <a:sym typeface="+mn-lt"/>
              </a:endParaRPr>
            </a:p>
          </p:txBody>
        </p:sp>
        <p:sp>
          <p:nvSpPr>
            <p:cNvPr id="28707" name="Line 36"/>
            <p:cNvSpPr/>
            <p:nvPr/>
          </p:nvSpPr>
          <p:spPr>
            <a:xfrm rot="1762837" flipH="1">
              <a:off x="1879" y="2931"/>
              <a:ext cx="94" cy="375"/>
            </a:xfrm>
            <a:prstGeom prst="line">
              <a:avLst/>
            </a:prstGeom>
            <a:ln w="25400" cap="flat" cmpd="sng">
              <a:solidFill>
                <a:srgbClr val="FF0000"/>
              </a:solidFill>
              <a:prstDash val="solid"/>
              <a:headEnd type="stealth" w="med" len="lg"/>
              <a:tailEnd type="none" w="med" len="lg"/>
            </a:ln>
          </p:spPr>
          <p:txBody>
            <a:bodyPr/>
            <a:lstStyle/>
            <a:p>
              <a:endParaRPr lang="zh-CN" altLang="en-US">
                <a:cs typeface="+mn-ea"/>
                <a:sym typeface="+mn-lt"/>
              </a:endParaRPr>
            </a:p>
          </p:txBody>
        </p:sp>
        <p:sp>
          <p:nvSpPr>
            <p:cNvPr id="28708" name="Line 37"/>
            <p:cNvSpPr/>
            <p:nvPr/>
          </p:nvSpPr>
          <p:spPr>
            <a:xfrm rot="1762837" flipH="1">
              <a:off x="2151" y="2931"/>
              <a:ext cx="94" cy="375"/>
            </a:xfrm>
            <a:prstGeom prst="line">
              <a:avLst/>
            </a:prstGeom>
            <a:ln w="25400" cap="flat" cmpd="sng">
              <a:solidFill>
                <a:srgbClr val="FF0000"/>
              </a:solidFill>
              <a:prstDash val="solid"/>
              <a:headEnd type="stealth" w="med" len="lg"/>
              <a:tailEnd type="none" w="med" len="lg"/>
            </a:ln>
          </p:spPr>
          <p:txBody>
            <a:bodyPr/>
            <a:lstStyle/>
            <a:p>
              <a:endParaRPr lang="zh-CN" altLang="en-US">
                <a:cs typeface="+mn-ea"/>
                <a:sym typeface="+mn-lt"/>
              </a:endParaRPr>
            </a:p>
          </p:txBody>
        </p:sp>
        <p:sp>
          <p:nvSpPr>
            <p:cNvPr id="28709" name="Line 38"/>
            <p:cNvSpPr/>
            <p:nvPr/>
          </p:nvSpPr>
          <p:spPr>
            <a:xfrm rot="1762837" flipH="1">
              <a:off x="1341" y="3203"/>
              <a:ext cx="94" cy="375"/>
            </a:xfrm>
            <a:prstGeom prst="line">
              <a:avLst/>
            </a:prstGeom>
            <a:ln w="25400" cap="flat" cmpd="sng">
              <a:solidFill>
                <a:srgbClr val="FF0000"/>
              </a:solidFill>
              <a:prstDash val="solid"/>
              <a:headEnd type="stealth" w="med" len="lg"/>
              <a:tailEnd type="none" w="med" len="lg"/>
            </a:ln>
          </p:spPr>
          <p:txBody>
            <a:bodyPr/>
            <a:lstStyle/>
            <a:p>
              <a:endParaRPr lang="zh-CN" altLang="en-US">
                <a:cs typeface="+mn-ea"/>
                <a:sym typeface="+mn-lt"/>
              </a:endParaRPr>
            </a:p>
          </p:txBody>
        </p:sp>
        <p:sp>
          <p:nvSpPr>
            <p:cNvPr id="28710" name="Line 39"/>
            <p:cNvSpPr/>
            <p:nvPr/>
          </p:nvSpPr>
          <p:spPr>
            <a:xfrm rot="1762837" flipH="1">
              <a:off x="1610" y="3203"/>
              <a:ext cx="94" cy="375"/>
            </a:xfrm>
            <a:prstGeom prst="line">
              <a:avLst/>
            </a:prstGeom>
            <a:ln w="25400" cap="flat" cmpd="sng">
              <a:solidFill>
                <a:srgbClr val="FF0000"/>
              </a:solidFill>
              <a:prstDash val="solid"/>
              <a:headEnd type="stealth" w="med" len="lg"/>
              <a:tailEnd type="none" w="med" len="lg"/>
            </a:ln>
          </p:spPr>
          <p:txBody>
            <a:bodyPr/>
            <a:lstStyle/>
            <a:p>
              <a:endParaRPr lang="zh-CN" altLang="en-US">
                <a:cs typeface="+mn-ea"/>
                <a:sym typeface="+mn-lt"/>
              </a:endParaRPr>
            </a:p>
          </p:txBody>
        </p:sp>
        <p:sp>
          <p:nvSpPr>
            <p:cNvPr id="28711" name="Line 40"/>
            <p:cNvSpPr/>
            <p:nvPr/>
          </p:nvSpPr>
          <p:spPr>
            <a:xfrm rot="1762837" flipH="1">
              <a:off x="1882" y="3203"/>
              <a:ext cx="94" cy="375"/>
            </a:xfrm>
            <a:prstGeom prst="line">
              <a:avLst/>
            </a:prstGeom>
            <a:ln w="25400" cap="flat" cmpd="sng">
              <a:solidFill>
                <a:srgbClr val="FF0000"/>
              </a:solidFill>
              <a:prstDash val="solid"/>
              <a:headEnd type="stealth" w="med" len="lg"/>
              <a:tailEnd type="none" w="med" len="lg"/>
            </a:ln>
          </p:spPr>
          <p:txBody>
            <a:bodyPr/>
            <a:lstStyle/>
            <a:p>
              <a:endParaRPr lang="zh-CN" altLang="en-US">
                <a:cs typeface="+mn-ea"/>
                <a:sym typeface="+mn-lt"/>
              </a:endParaRPr>
            </a:p>
          </p:txBody>
        </p:sp>
        <p:sp>
          <p:nvSpPr>
            <p:cNvPr id="28712" name="Line 41"/>
            <p:cNvSpPr/>
            <p:nvPr/>
          </p:nvSpPr>
          <p:spPr>
            <a:xfrm rot="1762837" flipH="1">
              <a:off x="2154" y="3203"/>
              <a:ext cx="94" cy="375"/>
            </a:xfrm>
            <a:prstGeom prst="line">
              <a:avLst/>
            </a:prstGeom>
            <a:ln w="25400" cap="flat" cmpd="sng">
              <a:solidFill>
                <a:srgbClr val="FF0000"/>
              </a:solidFill>
              <a:prstDash val="solid"/>
              <a:headEnd type="stealth" w="med" len="lg"/>
              <a:tailEnd type="none" w="med" len="lg"/>
            </a:ln>
          </p:spPr>
          <p:txBody>
            <a:bodyPr/>
            <a:lstStyle/>
            <a:p>
              <a:endParaRPr lang="zh-CN" altLang="en-US">
                <a:cs typeface="+mn-ea"/>
                <a:sym typeface="+mn-lt"/>
              </a:endParaRPr>
            </a:p>
          </p:txBody>
        </p:sp>
      </p:grpSp>
      <p:sp>
        <p:nvSpPr>
          <p:cNvPr id="28713" name="Rectangle 42"/>
          <p:cNvSpPr/>
          <p:nvPr/>
        </p:nvSpPr>
        <p:spPr>
          <a:xfrm>
            <a:off x="8340575" y="4599610"/>
            <a:ext cx="1626336" cy="674605"/>
          </a:xfrm>
          <a:prstGeom prst="rect">
            <a:avLst/>
          </a:prstGeom>
          <a:solidFill>
            <a:schemeClr val="bg2"/>
          </a:solidFill>
          <a:ln w="25400" cap="flat" cmpd="sng">
            <a:solidFill>
              <a:schemeClr val="tx1"/>
            </a:solidFill>
            <a:prstDash val="solid"/>
            <a:miter/>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28714" name="Line 43"/>
          <p:cNvSpPr/>
          <p:nvPr/>
        </p:nvSpPr>
        <p:spPr>
          <a:xfrm flipH="1">
            <a:off x="8476761" y="4984421"/>
            <a:ext cx="603344" cy="775955"/>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8715" name="Oval 44"/>
          <p:cNvSpPr/>
          <p:nvPr/>
        </p:nvSpPr>
        <p:spPr>
          <a:xfrm>
            <a:off x="8403918" y="5687530"/>
            <a:ext cx="144105" cy="144107"/>
          </a:xfrm>
          <a:prstGeom prst="ellipse">
            <a:avLst/>
          </a:prstGeom>
          <a:solidFill>
            <a:schemeClr val="bg1"/>
          </a:solidFill>
          <a:ln w="25400" cap="flat" cmpd="sng">
            <a:solidFill>
              <a:schemeClr val="tx1"/>
            </a:solidFill>
            <a:prstDash val="solid"/>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28716" name="Text Box 45"/>
          <p:cNvSpPr txBox="1"/>
          <p:nvPr/>
        </p:nvSpPr>
        <p:spPr>
          <a:xfrm>
            <a:off x="8548023" y="5611969"/>
            <a:ext cx="393056" cy="522131"/>
          </a:xfrm>
          <a:prstGeom prst="rect">
            <a:avLst/>
          </a:prstGeom>
          <a:noFill/>
          <a:ln w="9525">
            <a:noFill/>
          </a:ln>
        </p:spPr>
        <p:txBody>
          <a:bodyPr wrap="none" anchor="b">
            <a:spAutoFit/>
          </a:bodyPr>
          <a:lstStyle/>
          <a:p>
            <a:pPr defTabSz="1219170">
              <a:spcBef>
                <a:spcPct val="0"/>
              </a:spcBef>
            </a:pPr>
            <a:r>
              <a:rPr lang="en-US" altLang="zh-CN" sz="2793" kern="0">
                <a:solidFill>
                  <a:sysClr val="windowText" lastClr="000000"/>
                </a:solidFill>
                <a:cs typeface="+mn-ea"/>
                <a:sym typeface="+mn-lt"/>
              </a:rPr>
              <a:t>+</a:t>
            </a:r>
          </a:p>
        </p:txBody>
      </p:sp>
      <p:sp>
        <p:nvSpPr>
          <p:cNvPr id="28717" name="Text Box 46"/>
          <p:cNvSpPr txBox="1"/>
          <p:nvPr/>
        </p:nvSpPr>
        <p:spPr>
          <a:xfrm>
            <a:off x="10272541" y="3385456"/>
            <a:ext cx="303288" cy="522131"/>
          </a:xfrm>
          <a:prstGeom prst="rect">
            <a:avLst/>
          </a:prstGeom>
          <a:noFill/>
          <a:ln w="9525">
            <a:noFill/>
          </a:ln>
        </p:spPr>
        <p:txBody>
          <a:bodyPr wrap="none" anchor="b">
            <a:spAutoFit/>
          </a:bodyPr>
          <a:lstStyle/>
          <a:p>
            <a:pPr defTabSz="1219170">
              <a:spcBef>
                <a:spcPct val="0"/>
              </a:spcBef>
            </a:pPr>
            <a:r>
              <a:rPr lang="en-US" altLang="zh-CN" sz="2793" kern="0">
                <a:solidFill>
                  <a:sysClr val="windowText" lastClr="000000"/>
                </a:solidFill>
                <a:cs typeface="+mn-ea"/>
                <a:sym typeface="+mn-lt"/>
              </a:rPr>
              <a:t>-</a:t>
            </a:r>
          </a:p>
        </p:txBody>
      </p:sp>
      <p:sp>
        <p:nvSpPr>
          <p:cNvPr id="112687" name="Text Box 47"/>
          <p:cNvSpPr txBox="1"/>
          <p:nvPr/>
        </p:nvSpPr>
        <p:spPr>
          <a:xfrm>
            <a:off x="963352" y="2119010"/>
            <a:ext cx="3955106" cy="1140505"/>
          </a:xfrm>
          <a:prstGeom prst="rect">
            <a:avLst/>
          </a:prstGeom>
          <a:noFill/>
          <a:ln w="9525">
            <a:noFill/>
          </a:ln>
        </p:spPr>
        <p:txBody>
          <a:bodyPr wrap="square" anchor="b">
            <a:spAutoFit/>
          </a:bodyPr>
          <a:lstStyle/>
          <a:p>
            <a:pPr defTabSz="1219170">
              <a:lnSpc>
                <a:spcPct val="150000"/>
              </a:lnSpc>
              <a:spcBef>
                <a:spcPct val="0"/>
              </a:spcBef>
            </a:pPr>
            <a:r>
              <a:rPr lang="zh-CN" altLang="en-US" sz="2400" kern="0" dirty="0">
                <a:cs typeface="+mn-ea"/>
                <a:sym typeface="+mn-lt"/>
              </a:rPr>
              <a:t>若金属平行板水平放置</a:t>
            </a:r>
            <a:r>
              <a:rPr lang="en-US" altLang="zh-CN" sz="2400" kern="0" dirty="0">
                <a:cs typeface="+mn-ea"/>
                <a:sym typeface="+mn-lt"/>
              </a:rPr>
              <a:t>,</a:t>
            </a:r>
            <a:r>
              <a:rPr lang="zh-CN" altLang="en-US" sz="2400" kern="0" dirty="0">
                <a:cs typeface="+mn-ea"/>
                <a:sym typeface="+mn-lt"/>
              </a:rPr>
              <a:t>电子将在竖直方向发生偏转</a:t>
            </a:r>
          </a:p>
        </p:txBody>
      </p:sp>
      <p:sp>
        <p:nvSpPr>
          <p:cNvPr id="112688" name="Text Box 48"/>
          <p:cNvSpPr txBox="1"/>
          <p:nvPr/>
        </p:nvSpPr>
        <p:spPr>
          <a:xfrm>
            <a:off x="963352" y="4252897"/>
            <a:ext cx="3992355" cy="1140505"/>
          </a:xfrm>
          <a:prstGeom prst="rect">
            <a:avLst/>
          </a:prstGeom>
          <a:noFill/>
          <a:ln w="9525">
            <a:noFill/>
          </a:ln>
        </p:spPr>
        <p:txBody>
          <a:bodyPr wrap="square" anchor="b">
            <a:spAutoFit/>
          </a:bodyPr>
          <a:lstStyle/>
          <a:p>
            <a:pPr defTabSz="1219170">
              <a:lnSpc>
                <a:spcPct val="150000"/>
              </a:lnSpc>
              <a:spcBef>
                <a:spcPct val="0"/>
              </a:spcBef>
            </a:pPr>
            <a:r>
              <a:rPr lang="zh-CN" altLang="en-US" sz="2400" kern="0" dirty="0">
                <a:cs typeface="+mn-ea"/>
                <a:sym typeface="+mn-lt"/>
              </a:rPr>
              <a:t>若金属平行板竖直放置</a:t>
            </a:r>
            <a:r>
              <a:rPr lang="en-US" altLang="zh-CN" sz="2400" kern="0">
                <a:cs typeface="+mn-ea"/>
                <a:sym typeface="+mn-lt"/>
              </a:rPr>
              <a:t>,</a:t>
            </a:r>
            <a:r>
              <a:rPr lang="zh-CN" altLang="en-US" sz="2400" kern="0" dirty="0">
                <a:cs typeface="+mn-ea"/>
                <a:sym typeface="+mn-lt"/>
              </a:rPr>
              <a:t>电子将在水平方向发生偏转</a:t>
            </a:r>
          </a:p>
        </p:txBody>
      </p:sp>
      <p:sp>
        <p:nvSpPr>
          <p:cNvPr id="112689" name="Line 49"/>
          <p:cNvSpPr/>
          <p:nvPr/>
        </p:nvSpPr>
        <p:spPr>
          <a:xfrm>
            <a:off x="10373891" y="1475206"/>
            <a:ext cx="0" cy="1220941"/>
          </a:xfrm>
          <a:prstGeom prst="line">
            <a:avLst/>
          </a:prstGeom>
          <a:ln w="38100" cap="flat" cmpd="sng">
            <a:solidFill>
              <a:srgbClr val="FF6600"/>
            </a:solidFill>
            <a:prstDash val="solid"/>
            <a:headEnd type="none" w="med" len="med"/>
            <a:tailEnd type="none" w="med" len="med"/>
          </a:ln>
        </p:spPr>
        <p:txBody>
          <a:bodyPr/>
          <a:lstStyle/>
          <a:p>
            <a:endParaRPr lang="zh-CN" altLang="en-US">
              <a:cs typeface="+mn-ea"/>
              <a:sym typeface="+mn-lt"/>
            </a:endParaRPr>
          </a:p>
        </p:txBody>
      </p:sp>
      <p:sp>
        <p:nvSpPr>
          <p:cNvPr id="28721" name="Text Box 50"/>
          <p:cNvSpPr txBox="1"/>
          <p:nvPr/>
        </p:nvSpPr>
        <p:spPr>
          <a:xfrm>
            <a:off x="848806" y="1265773"/>
            <a:ext cx="4814084" cy="461665"/>
          </a:xfrm>
          <a:prstGeom prst="rect">
            <a:avLst/>
          </a:prstGeom>
          <a:noFill/>
          <a:ln w="9525">
            <a:noFill/>
          </a:ln>
        </p:spPr>
        <p:txBody>
          <a:bodyPr anchor="b">
            <a:spAutoFit/>
          </a:bodyPr>
          <a:lstStyle/>
          <a:p>
            <a:pPr defTabSz="1219170">
              <a:spcBef>
                <a:spcPct val="0"/>
              </a:spcBef>
            </a:pPr>
            <a:r>
              <a:rPr lang="zh-CN" altLang="en-US" sz="2400" b="1" kern="0" dirty="0">
                <a:cs typeface="+mn-ea"/>
                <a:sym typeface="+mn-lt"/>
              </a:rPr>
              <a:t>偏转电极的不同放置方式</a:t>
            </a:r>
          </a:p>
        </p:txBody>
      </p:sp>
      <p:sp>
        <p:nvSpPr>
          <p:cNvPr id="51" name="文本框 50">
            <a:extLst>
              <a:ext uri="{FF2B5EF4-FFF2-40B4-BE49-F238E27FC236}">
                <a16:creationId xmlns:a16="http://schemas.microsoft.com/office/drawing/2014/main" id="{4BE30D79-4D1B-446A-A942-5EA78D99598C}"/>
              </a:ext>
            </a:extLst>
          </p:cNvPr>
          <p:cNvSpPr txBox="1"/>
          <p:nvPr/>
        </p:nvSpPr>
        <p:spPr>
          <a:xfrm>
            <a:off x="809171" y="381801"/>
            <a:ext cx="3775393"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四：示波管的工作原理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3.88889E-6 2.96296E-6 C 0.02309 0.00023 0.09253 0.00463 0.13819 0.00115 C 0.18385 -0.00232 0.22395 -0.00787 0.27378 -0.02107 C 0.32361 -0.03426 0.40295 -0.06598 0.43698 -0.07778 " pathEditMode="relative" rAng="0" ptsTypes="aaaa">
                                      <p:cBhvr>
                                        <p:cTn id="11" dur="2000" fill="hold"/>
                                        <p:tgtEl>
                                          <p:spTgt spid="112653"/>
                                        </p:tgtEl>
                                        <p:attrNameLst>
                                          <p:attrName>ppt_x</p:attrName>
                                          <p:attrName>ppt_y</p:attrName>
                                        </p:attrNameLst>
                                      </p:cBhvr>
                                      <p:rCtr x="21800" y="-3700"/>
                                    </p:animMotion>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12689"/>
                                        </p:tgtEl>
                                        <p:attrNameLst>
                                          <p:attrName>style.visibility</p:attrName>
                                        </p:attrNameLst>
                                      </p:cBhvr>
                                      <p:to>
                                        <p:strVal val="visible"/>
                                      </p:to>
                                    </p:set>
                                    <p:animEffect transition="in" filter="blinds(horizontal)">
                                      <p:cBhvr>
                                        <p:cTn id="16" dur="500"/>
                                        <p:tgtEl>
                                          <p:spTgt spid="11268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2687"/>
                                        </p:tgtEl>
                                        <p:attrNameLst>
                                          <p:attrName>style.visibility</p:attrName>
                                        </p:attrNameLst>
                                      </p:cBhvr>
                                      <p:to>
                                        <p:strVal val="visible"/>
                                      </p:to>
                                    </p:set>
                                    <p:animEffect transition="in" filter="blinds(horizontal)">
                                      <p:cBhvr>
                                        <p:cTn id="21" dur="500"/>
                                        <p:tgtEl>
                                          <p:spTgt spid="11268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66667E-6 -3.33333E-6 C 0.02552 -3.33333E-6 0.10677 -0.00231 0.15365 -0.00069 C 0.20052 0.00093 0.24549 0.00486 0.28073 0.01042 C 0.31667 0.01598 0.34479 0.02153 0.36684 0.03264 C 0.38889 0.04375 0.40347 0.06783 0.4132 0.07709 " pathEditMode="relative" rAng="0" ptsTypes="aaaaa">
                                      <p:cBhvr>
                                        <p:cTn id="30" dur="2000" fill="hold"/>
                                        <p:tgtEl>
                                          <p:spTgt spid="112672"/>
                                        </p:tgtEl>
                                        <p:attrNameLst>
                                          <p:attrName>ppt_x</p:attrName>
                                          <p:attrName>ppt_y</p:attrName>
                                        </p:attrNameLst>
                                      </p:cBhvr>
                                      <p:rCtr x="20700" y="3700"/>
                                    </p:animMotion>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2643"/>
                                        </p:tgtEl>
                                        <p:attrNameLst>
                                          <p:attrName>style.visibility</p:attrName>
                                        </p:attrNameLst>
                                      </p:cBhvr>
                                      <p:to>
                                        <p:strVal val="visible"/>
                                      </p:to>
                                    </p:set>
                                    <p:animEffect transition="in" filter="blinds(horizontal)">
                                      <p:cBhvr>
                                        <p:cTn id="35" dur="500"/>
                                        <p:tgtEl>
                                          <p:spTgt spid="11264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2688"/>
                                        </p:tgtEl>
                                        <p:attrNameLst>
                                          <p:attrName>style.visibility</p:attrName>
                                        </p:attrNameLst>
                                      </p:cBhvr>
                                      <p:to>
                                        <p:strVal val="visible"/>
                                      </p:to>
                                    </p:set>
                                    <p:animEffect transition="in" filter="blinds(horizontal)">
                                      <p:cBhvr>
                                        <p:cTn id="40" dur="500"/>
                                        <p:tgtEl>
                                          <p:spTgt spid="112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3" grpId="0" bldLvl="0" animBg="1"/>
      <p:bldP spid="112672" grpId="0" bldLvl="0" animBg="1"/>
      <p:bldP spid="112687" grpId="0"/>
      <p:bldP spid="1126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val 30"/>
          <p:cNvSpPr/>
          <p:nvPr/>
        </p:nvSpPr>
        <p:spPr>
          <a:xfrm>
            <a:off x="4590016" y="1400435"/>
            <a:ext cx="2432379" cy="2432379"/>
          </a:xfrm>
          <a:prstGeom prst="ellipse">
            <a:avLst/>
          </a:prstGeom>
          <a:solidFill>
            <a:srgbClr val="CCFFCC"/>
          </a:solidFill>
          <a:ln w="9525"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29698" name="Line 31"/>
          <p:cNvSpPr/>
          <p:nvPr/>
        </p:nvSpPr>
        <p:spPr>
          <a:xfrm>
            <a:off x="4433242" y="2657797"/>
            <a:ext cx="2763348" cy="0"/>
          </a:xfrm>
          <a:prstGeom prst="line">
            <a:avLst/>
          </a:prstGeom>
          <a:ln w="28575"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9699" name="Line 32"/>
          <p:cNvSpPr/>
          <p:nvPr/>
        </p:nvSpPr>
        <p:spPr>
          <a:xfrm>
            <a:off x="5801455" y="1219907"/>
            <a:ext cx="0" cy="2768099"/>
          </a:xfrm>
          <a:prstGeom prst="line">
            <a:avLst/>
          </a:prstGeom>
          <a:ln w="28575" cap="flat" cmpd="sng">
            <a:solidFill>
              <a:srgbClr val="000000"/>
            </a:solidFill>
            <a:prstDash val="solid"/>
            <a:headEnd type="none" w="med" len="med"/>
            <a:tailEnd type="none" w="med" len="med"/>
          </a:ln>
        </p:spPr>
        <p:txBody>
          <a:bodyPr/>
          <a:lstStyle/>
          <a:p>
            <a:endParaRPr lang="zh-CN" altLang="en-US">
              <a:cs typeface="+mn-ea"/>
              <a:sym typeface="+mn-lt"/>
            </a:endParaRPr>
          </a:p>
        </p:txBody>
      </p:sp>
      <p:sp>
        <p:nvSpPr>
          <p:cNvPr id="267302" name="Line 38"/>
          <p:cNvSpPr/>
          <p:nvPr/>
        </p:nvSpPr>
        <p:spPr>
          <a:xfrm>
            <a:off x="5803039" y="1729819"/>
            <a:ext cx="0" cy="1724519"/>
          </a:xfrm>
          <a:prstGeom prst="line">
            <a:avLst/>
          </a:prstGeom>
          <a:ln w="38100" cap="flat" cmpd="sng">
            <a:solidFill>
              <a:schemeClr val="bg1"/>
            </a:solidFill>
            <a:prstDash val="solid"/>
            <a:headEnd type="none" w="med" len="med"/>
            <a:tailEnd type="none" w="med" len="med"/>
          </a:ln>
        </p:spPr>
        <p:txBody>
          <a:bodyPr/>
          <a:lstStyle/>
          <a:p>
            <a:endParaRPr lang="zh-CN" altLang="en-US">
              <a:cs typeface="+mn-ea"/>
              <a:sym typeface="+mn-lt"/>
            </a:endParaRPr>
          </a:p>
        </p:txBody>
      </p:sp>
      <p:sp>
        <p:nvSpPr>
          <p:cNvPr id="267283" name="Oval 19"/>
          <p:cNvSpPr/>
          <p:nvPr/>
        </p:nvSpPr>
        <p:spPr>
          <a:xfrm>
            <a:off x="5771367" y="2624542"/>
            <a:ext cx="71260" cy="71261"/>
          </a:xfrm>
          <a:prstGeom prst="ellipse">
            <a:avLst/>
          </a:prstGeom>
          <a:solidFill>
            <a:srgbClr val="FF3300"/>
          </a:solidFill>
          <a:ln w="9525" cap="flat" cmpd="sng">
            <a:solidFill>
              <a:srgbClr val="FF3300"/>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pic>
        <p:nvPicPr>
          <p:cNvPr id="29702" name="Picture 42"/>
          <p:cNvPicPr>
            <a:picLocks noChangeAspect="1"/>
          </p:cNvPicPr>
          <p:nvPr/>
        </p:nvPicPr>
        <p:blipFill>
          <a:blip r:embed="rId2"/>
          <a:stretch>
            <a:fillRect/>
          </a:stretch>
        </p:blipFill>
        <p:spPr>
          <a:xfrm>
            <a:off x="2067373" y="1569877"/>
            <a:ext cx="1976308" cy="1859123"/>
          </a:xfrm>
          <a:prstGeom prst="rect">
            <a:avLst/>
          </a:prstGeom>
          <a:noFill/>
          <a:ln w="9525">
            <a:noFill/>
          </a:ln>
        </p:spPr>
      </p:pic>
      <p:sp>
        <p:nvSpPr>
          <p:cNvPr id="29703" name="Oval 49"/>
          <p:cNvSpPr/>
          <p:nvPr/>
        </p:nvSpPr>
        <p:spPr>
          <a:xfrm>
            <a:off x="4300220" y="2589703"/>
            <a:ext cx="144107" cy="144107"/>
          </a:xfrm>
          <a:prstGeom prst="ellipse">
            <a:avLst/>
          </a:prstGeom>
          <a:noFill/>
          <a:ln w="2540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29704" name="Text Box 50"/>
          <p:cNvSpPr txBox="1"/>
          <p:nvPr/>
        </p:nvSpPr>
        <p:spPr>
          <a:xfrm>
            <a:off x="5817290" y="870667"/>
            <a:ext cx="338554" cy="368242"/>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Y</a:t>
            </a:r>
          </a:p>
        </p:txBody>
      </p:sp>
      <p:sp>
        <p:nvSpPr>
          <p:cNvPr id="29705" name="Text Box 51"/>
          <p:cNvSpPr txBox="1"/>
          <p:nvPr/>
        </p:nvSpPr>
        <p:spPr>
          <a:xfrm>
            <a:off x="5867965" y="3804556"/>
            <a:ext cx="1070500" cy="460575"/>
          </a:xfrm>
          <a:prstGeom prst="rect">
            <a:avLst/>
          </a:prstGeom>
          <a:noFill/>
          <a:ln w="9525">
            <a:noFill/>
          </a:ln>
        </p:spPr>
        <p:txBody>
          <a:bodyPr anchor="b">
            <a:spAutoFit/>
          </a:bodyPr>
          <a:lstStyle/>
          <a:p>
            <a:pPr defTabSz="1219170">
              <a:spcBef>
                <a:spcPct val="0"/>
              </a:spcBef>
            </a:pPr>
            <a:r>
              <a:rPr lang="en-US" altLang="zh-CN" sz="1793" kern="0">
                <a:solidFill>
                  <a:srgbClr val="FF0000"/>
                </a:solidFill>
                <a:cs typeface="+mn-ea"/>
                <a:sym typeface="+mn-lt"/>
              </a:rPr>
              <a:t>Y</a:t>
            </a:r>
            <a:r>
              <a:rPr lang="en-US" altLang="zh-CN" sz="2393" kern="0">
                <a:solidFill>
                  <a:sysClr val="windowText" lastClr="000000"/>
                </a:solidFill>
                <a:cs typeface="+mn-ea"/>
                <a:sym typeface="+mn-lt"/>
              </a:rPr>
              <a:t>′</a:t>
            </a:r>
          </a:p>
        </p:txBody>
      </p:sp>
      <p:sp>
        <p:nvSpPr>
          <p:cNvPr id="29706" name="Text Box 54"/>
          <p:cNvSpPr txBox="1"/>
          <p:nvPr/>
        </p:nvSpPr>
        <p:spPr>
          <a:xfrm>
            <a:off x="3967669" y="1813996"/>
            <a:ext cx="760119" cy="460575"/>
          </a:xfrm>
          <a:prstGeom prst="rect">
            <a:avLst/>
          </a:prstGeom>
          <a:noFill/>
          <a:ln w="9525">
            <a:noFill/>
          </a:ln>
        </p:spPr>
        <p:txBody>
          <a:bodyPr anchor="b">
            <a:spAutoFit/>
          </a:bodyPr>
          <a:lstStyle/>
          <a:p>
            <a:pPr defTabSz="1219170">
              <a:spcBef>
                <a:spcPct val="0"/>
              </a:spcBef>
            </a:pPr>
            <a:r>
              <a:rPr lang="en-US" altLang="zh-CN" sz="1793" kern="0">
                <a:solidFill>
                  <a:srgbClr val="FF0000"/>
                </a:solidFill>
                <a:cs typeface="+mn-ea"/>
                <a:sym typeface="+mn-lt"/>
              </a:rPr>
              <a:t>X</a:t>
            </a:r>
            <a:r>
              <a:rPr lang="en-US" altLang="zh-CN" sz="2393" kern="0">
                <a:solidFill>
                  <a:sysClr val="windowText" lastClr="000000"/>
                </a:solidFill>
                <a:cs typeface="+mn-ea"/>
                <a:sym typeface="+mn-lt"/>
              </a:rPr>
              <a:t>′</a:t>
            </a:r>
          </a:p>
        </p:txBody>
      </p:sp>
      <p:sp>
        <p:nvSpPr>
          <p:cNvPr id="29707" name="Line 55"/>
          <p:cNvSpPr/>
          <p:nvPr/>
        </p:nvSpPr>
        <p:spPr>
          <a:xfrm>
            <a:off x="4930485" y="2429762"/>
            <a:ext cx="0" cy="430733"/>
          </a:xfrm>
          <a:prstGeom prst="line">
            <a:avLst/>
          </a:prstGeom>
          <a:ln w="635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9708" name="Line 56"/>
          <p:cNvSpPr/>
          <p:nvPr/>
        </p:nvSpPr>
        <p:spPr>
          <a:xfrm flipV="1">
            <a:off x="5587671" y="3655452"/>
            <a:ext cx="432317" cy="0"/>
          </a:xfrm>
          <a:prstGeom prst="line">
            <a:avLst/>
          </a:prstGeom>
          <a:ln w="635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9709" name="Line 57"/>
          <p:cNvSpPr/>
          <p:nvPr/>
        </p:nvSpPr>
        <p:spPr>
          <a:xfrm flipV="1">
            <a:off x="5587671" y="1599965"/>
            <a:ext cx="432317" cy="0"/>
          </a:xfrm>
          <a:prstGeom prst="line">
            <a:avLst/>
          </a:prstGeom>
          <a:ln w="635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9710" name="Line 58"/>
          <p:cNvSpPr/>
          <p:nvPr/>
        </p:nvSpPr>
        <p:spPr>
          <a:xfrm>
            <a:off x="6932131" y="2447180"/>
            <a:ext cx="0" cy="430733"/>
          </a:xfrm>
          <a:prstGeom prst="line">
            <a:avLst/>
          </a:prstGeom>
          <a:ln w="635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9711" name="Oval 59"/>
          <p:cNvSpPr/>
          <p:nvPr/>
        </p:nvSpPr>
        <p:spPr>
          <a:xfrm>
            <a:off x="5723860" y="1061549"/>
            <a:ext cx="144105" cy="144105"/>
          </a:xfrm>
          <a:prstGeom prst="ellipse">
            <a:avLst/>
          </a:prstGeom>
          <a:noFill/>
          <a:ln w="1905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29712" name="Oval 60"/>
          <p:cNvSpPr/>
          <p:nvPr/>
        </p:nvSpPr>
        <p:spPr>
          <a:xfrm>
            <a:off x="5722275" y="3943665"/>
            <a:ext cx="144107" cy="144105"/>
          </a:xfrm>
          <a:prstGeom prst="ellipse">
            <a:avLst/>
          </a:prstGeom>
          <a:noFill/>
          <a:ln w="2540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29713" name="Oval 61"/>
          <p:cNvSpPr/>
          <p:nvPr/>
        </p:nvSpPr>
        <p:spPr>
          <a:xfrm>
            <a:off x="7164918" y="2584953"/>
            <a:ext cx="144105" cy="144105"/>
          </a:xfrm>
          <a:prstGeom prst="ellipse">
            <a:avLst/>
          </a:prstGeom>
          <a:noFill/>
          <a:ln w="2540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267307" name="Text Box 43"/>
          <p:cNvSpPr txBox="1"/>
          <p:nvPr/>
        </p:nvSpPr>
        <p:spPr>
          <a:xfrm>
            <a:off x="660400" y="4749309"/>
            <a:ext cx="10858499" cy="1140505"/>
          </a:xfrm>
          <a:prstGeom prst="rect">
            <a:avLst/>
          </a:prstGeom>
          <a:noFill/>
          <a:ln w="9525">
            <a:noFill/>
          </a:ln>
        </p:spPr>
        <p:txBody>
          <a:bodyPr wrap="square" anchor="b">
            <a:spAutoFit/>
          </a:bodyPr>
          <a:lstStyle/>
          <a:p>
            <a:pPr defTabSz="1219170">
              <a:lnSpc>
                <a:spcPct val="150000"/>
              </a:lnSpc>
              <a:spcBef>
                <a:spcPct val="0"/>
              </a:spcBef>
            </a:pPr>
            <a:r>
              <a:rPr lang="en-US" altLang="zh-CN" sz="2000" kern="0" dirty="0">
                <a:cs typeface="+mn-ea"/>
                <a:sym typeface="+mn-lt"/>
              </a:rPr>
              <a:t>    </a:t>
            </a:r>
            <a:r>
              <a:rPr lang="en-US" altLang="zh-CN" sz="2400" kern="0" dirty="0">
                <a:cs typeface="+mn-ea"/>
                <a:sym typeface="+mn-lt"/>
              </a:rPr>
              <a:t>YY′</a:t>
            </a:r>
            <a:r>
              <a:rPr lang="zh-CN" altLang="en-US" sz="2400" kern="0" dirty="0">
                <a:cs typeface="+mn-ea"/>
                <a:sym typeface="+mn-lt"/>
              </a:rPr>
              <a:t>随信号电压同步变化，但由于视觉暂留和荧光物质的残光特性，只能看到一条竖直的亮线。</a:t>
            </a:r>
          </a:p>
        </p:txBody>
      </p:sp>
      <p:sp>
        <p:nvSpPr>
          <p:cNvPr id="29715" name="Text Box 65"/>
          <p:cNvSpPr txBox="1"/>
          <p:nvPr/>
        </p:nvSpPr>
        <p:spPr>
          <a:xfrm>
            <a:off x="7052483" y="2167619"/>
            <a:ext cx="338554" cy="368242"/>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X</a:t>
            </a:r>
          </a:p>
        </p:txBody>
      </p:sp>
      <p:grpSp>
        <p:nvGrpSpPr>
          <p:cNvPr id="2" name="Group 25"/>
          <p:cNvGrpSpPr/>
          <p:nvPr/>
        </p:nvGrpSpPr>
        <p:grpSpPr>
          <a:xfrm>
            <a:off x="7468964" y="1756739"/>
            <a:ext cx="2655664" cy="2204344"/>
            <a:chOff x="3696" y="1536"/>
            <a:chExt cx="1677" cy="1392"/>
          </a:xfrm>
        </p:grpSpPr>
        <p:pic>
          <p:nvPicPr>
            <p:cNvPr id="29717" name="Picture 64"/>
            <p:cNvPicPr>
              <a:picLocks noChangeAspect="1"/>
            </p:cNvPicPr>
            <p:nvPr/>
          </p:nvPicPr>
          <p:blipFill>
            <a:blip r:embed="rId3"/>
            <a:stretch>
              <a:fillRect/>
            </a:stretch>
          </p:blipFill>
          <p:spPr>
            <a:xfrm>
              <a:off x="3696" y="1536"/>
              <a:ext cx="1677" cy="1137"/>
            </a:xfrm>
            <a:prstGeom prst="rect">
              <a:avLst/>
            </a:prstGeom>
            <a:noFill/>
            <a:ln w="9525">
              <a:noFill/>
            </a:ln>
          </p:spPr>
        </p:pic>
        <p:sp>
          <p:nvSpPr>
            <p:cNvPr id="29718" name="Text Box 66"/>
            <p:cNvSpPr txBox="1"/>
            <p:nvPr/>
          </p:nvSpPr>
          <p:spPr>
            <a:xfrm>
              <a:off x="4032" y="2676"/>
              <a:ext cx="1011" cy="252"/>
            </a:xfrm>
            <a:prstGeom prst="rect">
              <a:avLst/>
            </a:prstGeom>
            <a:noFill/>
            <a:ln w="9525">
              <a:noFill/>
            </a:ln>
          </p:spPr>
          <p:txBody>
            <a:bodyPr anchor="b">
              <a:spAutoFit/>
            </a:bodyPr>
            <a:lstStyle/>
            <a:p>
              <a:pPr defTabSz="1219170"/>
              <a:r>
                <a:rPr lang="zh-CN" altLang="en-US" sz="1993" kern="0" dirty="0">
                  <a:solidFill>
                    <a:srgbClr val="0000FF"/>
                  </a:solidFill>
                  <a:cs typeface="+mn-ea"/>
                  <a:sym typeface="+mn-lt"/>
                </a:rPr>
                <a:t>示波器图像</a:t>
              </a:r>
            </a:p>
          </p:txBody>
        </p:sp>
      </p:grpSp>
      <p:sp>
        <p:nvSpPr>
          <p:cNvPr id="27674" name="Text Box 4"/>
          <p:cNvSpPr txBox="1"/>
          <p:nvPr/>
        </p:nvSpPr>
        <p:spPr>
          <a:xfrm>
            <a:off x="660399" y="4749309"/>
            <a:ext cx="10858500" cy="1140505"/>
          </a:xfrm>
          <a:prstGeom prst="rect">
            <a:avLst/>
          </a:prstGeom>
          <a:noFill/>
          <a:ln w="9525">
            <a:noFill/>
          </a:ln>
        </p:spPr>
        <p:txBody>
          <a:bodyPr wrap="square" anchor="b">
            <a:spAutoFit/>
          </a:bodyPr>
          <a:lstStyle/>
          <a:p>
            <a:pPr defTabSz="1219170">
              <a:lnSpc>
                <a:spcPct val="150000"/>
              </a:lnSpc>
              <a:spcBef>
                <a:spcPct val="0"/>
              </a:spcBef>
            </a:pPr>
            <a:r>
              <a:rPr lang="zh-CN" altLang="en-US" sz="2400" b="1" kern="0" dirty="0">
                <a:cs typeface="+mn-ea"/>
                <a:sym typeface="+mn-lt"/>
              </a:rPr>
              <a:t>如果在</a:t>
            </a:r>
            <a:r>
              <a:rPr lang="en-US" altLang="zh-CN" sz="2400" b="1" kern="0" dirty="0">
                <a:cs typeface="+mn-ea"/>
                <a:sym typeface="+mn-lt"/>
              </a:rPr>
              <a:t>XX′</a:t>
            </a:r>
            <a:r>
              <a:rPr lang="zh-CN" altLang="en-US" sz="2400" b="1" kern="0" dirty="0">
                <a:cs typeface="+mn-ea"/>
                <a:sym typeface="+mn-lt"/>
              </a:rPr>
              <a:t>之间不加电压</a:t>
            </a:r>
            <a:r>
              <a:rPr lang="en-US" altLang="zh-CN" sz="2400" b="1" kern="0" dirty="0">
                <a:cs typeface="+mn-ea"/>
                <a:sym typeface="+mn-lt"/>
              </a:rPr>
              <a:t>,</a:t>
            </a:r>
            <a:r>
              <a:rPr lang="zh-CN" altLang="en-US" sz="2400" b="1" kern="0" dirty="0">
                <a:cs typeface="+mn-ea"/>
                <a:sym typeface="+mn-lt"/>
              </a:rPr>
              <a:t>而在</a:t>
            </a:r>
            <a:r>
              <a:rPr lang="en-US" altLang="zh-CN" sz="2400" b="1" kern="0" dirty="0">
                <a:cs typeface="+mn-ea"/>
                <a:sym typeface="+mn-lt"/>
              </a:rPr>
              <a:t>YY′</a:t>
            </a:r>
            <a:r>
              <a:rPr lang="zh-CN" altLang="en-US" sz="2400" b="1" kern="0" dirty="0">
                <a:cs typeface="+mn-ea"/>
                <a:sym typeface="+mn-lt"/>
              </a:rPr>
              <a:t>之间所加的电压按图所示的规律随时间变化，在荧光屏上会看到什么图形？</a:t>
            </a:r>
          </a:p>
        </p:txBody>
      </p:sp>
      <p:sp>
        <p:nvSpPr>
          <p:cNvPr id="25" name="文本框 24">
            <a:extLst>
              <a:ext uri="{FF2B5EF4-FFF2-40B4-BE49-F238E27FC236}">
                <a16:creationId xmlns:a16="http://schemas.microsoft.com/office/drawing/2014/main" id="{1F879463-5440-4EEE-B021-1018BC93C64E}"/>
              </a:ext>
            </a:extLst>
          </p:cNvPr>
          <p:cNvSpPr txBox="1"/>
          <p:nvPr/>
        </p:nvSpPr>
        <p:spPr>
          <a:xfrm>
            <a:off x="809171" y="381801"/>
            <a:ext cx="3775393"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四：示波管的工作原理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2" nodeType="afterEffect">
                                  <p:stCondLst>
                                    <p:cond delay="0"/>
                                  </p:stCondLst>
                                  <p:childTnLst>
                                    <p:animMotion origin="layout" path="M -5.55556E-7 0.12581 L -5.55556E-7 -1.12858E-6 " pathEditMode="relative" ptsTypes="AA">
                                      <p:cBhvr>
                                        <p:cTn id="6" dur="2000" fill="hold"/>
                                        <p:tgtEl>
                                          <p:spTgt spid="26728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6.94444E-6 -1.12858E-6 L 6.94444E-6 -0.12604 " pathEditMode="relative" ptsTypes="AA">
                                      <p:cBhvr>
                                        <p:cTn id="10" dur="2000" fill="hold"/>
                                        <p:tgtEl>
                                          <p:spTgt spid="267283"/>
                                        </p:tgtEl>
                                        <p:attrNameLst>
                                          <p:attrName>ppt_x</p:attrName>
                                          <p:attrName>ppt_y</p:attrName>
                                        </p:attrNameLst>
                                      </p:cBhvr>
                                    </p:animMotion>
                                  </p:childTnLst>
                                </p:cTn>
                              </p:par>
                            </p:childTnLst>
                          </p:cTn>
                        </p:par>
                        <p:par>
                          <p:cTn id="11" fill="hold">
                            <p:stCondLst>
                              <p:cond delay="2000"/>
                            </p:stCondLst>
                            <p:childTnLst>
                              <p:par>
                                <p:cTn id="12" presetID="0" presetClass="path" presetSubtype="0" accel="50000" decel="50000" fill="hold" grpId="1" nodeType="afterEffect">
                                  <p:stCondLst>
                                    <p:cond delay="0"/>
                                  </p:stCondLst>
                                  <p:childTnLst>
                                    <p:animMotion origin="layout" path="M -5.55556E-7 -0.12604 L -5.55556E-7 0.12581 " pathEditMode="relative" ptsTypes="AA">
                                      <p:cBhvr>
                                        <p:cTn id="13" dur="2000" fill="hold"/>
                                        <p:tgtEl>
                                          <p:spTgt spid="267283"/>
                                        </p:tgtEl>
                                        <p:attrNameLst>
                                          <p:attrName>ppt_x</p:attrName>
                                          <p:attrName>ppt_y</p:attrName>
                                        </p:attrNameLst>
                                      </p:cBhvr>
                                    </p:animMotion>
                                  </p:childTnLst>
                                </p:cTn>
                              </p:par>
                              <p:par>
                                <p:cTn id="14" presetID="18" presetClass="entr" presetSubtype="12" fill="hold" nodeType="withEffect">
                                  <p:stCondLst>
                                    <p:cond delay="0"/>
                                  </p:stCondLst>
                                  <p:childTnLst>
                                    <p:set>
                                      <p:cBhvr>
                                        <p:cTn id="15" dur="1" fill="hold">
                                          <p:stCondLst>
                                            <p:cond delay="0"/>
                                          </p:stCondLst>
                                        </p:cTn>
                                        <p:tgtEl>
                                          <p:spTgt spid="267302"/>
                                        </p:tgtEl>
                                        <p:attrNameLst>
                                          <p:attrName>style.visibility</p:attrName>
                                        </p:attrNameLst>
                                      </p:cBhvr>
                                      <p:to>
                                        <p:strVal val="visible"/>
                                      </p:to>
                                    </p:set>
                                    <p:animEffect transition="in" filter="strips(downLeft)">
                                      <p:cBhvr>
                                        <p:cTn id="16" dur="2000"/>
                                        <p:tgtEl>
                                          <p:spTgt spid="26730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767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67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83" grpId="0" bldLvl="0" animBg="1"/>
      <p:bldP spid="267283" grpId="1" bldLvl="0" animBg="1"/>
      <p:bldP spid="267283" grpId="2" bldLvl="0" animBg="1"/>
      <p:bldP spid="267307" grpId="0"/>
      <p:bldP spid="27674" grpId="0"/>
      <p:bldP spid="2767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val 14"/>
          <p:cNvSpPr/>
          <p:nvPr/>
        </p:nvSpPr>
        <p:spPr>
          <a:xfrm>
            <a:off x="2601302" y="2684947"/>
            <a:ext cx="2432379" cy="2432379"/>
          </a:xfrm>
          <a:prstGeom prst="ellipse">
            <a:avLst/>
          </a:prstGeom>
          <a:solidFill>
            <a:srgbClr val="CCFFCC"/>
          </a:solidFill>
          <a:ln w="9525" cap="flat" cmpd="sng">
            <a:solidFill>
              <a:schemeClr val="tx1"/>
            </a:solidFill>
            <a:prstDash val="solid"/>
            <a:headEnd type="none" w="med" len="med"/>
            <a:tailEnd type="none" w="med" len="med"/>
          </a:ln>
        </p:spPr>
        <p:txBody>
          <a:bodyPr wrap="none" anchor="ctr"/>
          <a:lstStyle/>
          <a:p>
            <a:pPr algn="ctr" defTabSz="1219170">
              <a:spcBef>
                <a:spcPct val="0"/>
              </a:spcBef>
            </a:pPr>
            <a:endParaRPr lang="zh-CN" altLang="zh-CN" sz="1793" kern="0" dirty="0">
              <a:solidFill>
                <a:sysClr val="windowText" lastClr="000000"/>
              </a:solidFill>
              <a:cs typeface="+mn-ea"/>
              <a:sym typeface="+mn-lt"/>
            </a:endParaRPr>
          </a:p>
        </p:txBody>
      </p:sp>
      <p:sp>
        <p:nvSpPr>
          <p:cNvPr id="32770" name="Line 15"/>
          <p:cNvSpPr/>
          <p:nvPr/>
        </p:nvSpPr>
        <p:spPr>
          <a:xfrm>
            <a:off x="2507871" y="3901136"/>
            <a:ext cx="2657248" cy="0"/>
          </a:xfrm>
          <a:prstGeom prst="line">
            <a:avLst/>
          </a:prstGeom>
          <a:ln w="28575"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2771" name="Line 16"/>
          <p:cNvSpPr/>
          <p:nvPr/>
        </p:nvSpPr>
        <p:spPr>
          <a:xfrm flipH="1">
            <a:off x="3812741" y="2498085"/>
            <a:ext cx="9501" cy="2801353"/>
          </a:xfrm>
          <a:prstGeom prst="line">
            <a:avLst/>
          </a:prstGeom>
          <a:ln w="28575"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263199" name="Line 31"/>
          <p:cNvSpPr/>
          <p:nvPr/>
        </p:nvSpPr>
        <p:spPr>
          <a:xfrm>
            <a:off x="2927519" y="3874216"/>
            <a:ext cx="1748272" cy="0"/>
          </a:xfrm>
          <a:prstGeom prst="line">
            <a:avLst/>
          </a:prstGeom>
          <a:ln w="38100" cap="flat" cmpd="sng">
            <a:solidFill>
              <a:schemeClr val="bg1"/>
            </a:solidFill>
            <a:prstDash val="solid"/>
            <a:headEnd type="none" w="med" len="med"/>
            <a:tailEnd type="none" w="med" len="med"/>
          </a:ln>
        </p:spPr>
        <p:txBody>
          <a:bodyPr/>
          <a:lstStyle/>
          <a:p>
            <a:endParaRPr lang="zh-CN" altLang="en-US">
              <a:cs typeface="+mn-ea"/>
              <a:sym typeface="+mn-lt"/>
            </a:endParaRPr>
          </a:p>
        </p:txBody>
      </p:sp>
      <p:sp>
        <p:nvSpPr>
          <p:cNvPr id="263197" name="Oval 29"/>
          <p:cNvSpPr/>
          <p:nvPr/>
        </p:nvSpPr>
        <p:spPr>
          <a:xfrm>
            <a:off x="2843590" y="3875799"/>
            <a:ext cx="76012" cy="76012"/>
          </a:xfrm>
          <a:prstGeom prst="ellipse">
            <a:avLst/>
          </a:prstGeom>
          <a:solidFill>
            <a:srgbClr val="FF0000"/>
          </a:solidFill>
          <a:ln w="9525" cap="flat" cmpd="sng">
            <a:solidFill>
              <a:srgbClr val="99FF33"/>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grpSp>
        <p:nvGrpSpPr>
          <p:cNvPr id="32774" name="Group 36"/>
          <p:cNvGrpSpPr/>
          <p:nvPr/>
        </p:nvGrpSpPr>
        <p:grpSpPr>
          <a:xfrm>
            <a:off x="5724122" y="1268977"/>
            <a:ext cx="3429563" cy="1523654"/>
            <a:chOff x="3152" y="1222"/>
            <a:chExt cx="2544" cy="892"/>
          </a:xfrm>
        </p:grpSpPr>
        <p:sp>
          <p:nvSpPr>
            <p:cNvPr id="32775" name="Line 37"/>
            <p:cNvSpPr/>
            <p:nvPr/>
          </p:nvSpPr>
          <p:spPr>
            <a:xfrm flipV="1">
              <a:off x="3470" y="1253"/>
              <a:ext cx="0" cy="861"/>
            </a:xfrm>
            <a:prstGeom prst="line">
              <a:avLst/>
            </a:prstGeom>
            <a:ln w="25400" cap="flat" cmpd="sng">
              <a:solidFill>
                <a:schemeClr val="tx1"/>
              </a:solidFill>
              <a:prstDash val="solid"/>
              <a:headEnd type="none" w="med" len="med"/>
              <a:tailEnd type="stealth" w="med" len="lg"/>
            </a:ln>
          </p:spPr>
          <p:txBody>
            <a:bodyPr/>
            <a:lstStyle/>
            <a:p>
              <a:endParaRPr lang="zh-CN" altLang="en-US">
                <a:cs typeface="+mn-ea"/>
                <a:sym typeface="+mn-lt"/>
              </a:endParaRPr>
            </a:p>
          </p:txBody>
        </p:sp>
        <p:sp>
          <p:nvSpPr>
            <p:cNvPr id="32776" name="Line 38"/>
            <p:cNvSpPr/>
            <p:nvPr/>
          </p:nvSpPr>
          <p:spPr>
            <a:xfrm>
              <a:off x="3470" y="1706"/>
              <a:ext cx="2177" cy="0"/>
            </a:xfrm>
            <a:prstGeom prst="line">
              <a:avLst/>
            </a:prstGeom>
            <a:ln w="25400" cap="flat" cmpd="sng">
              <a:solidFill>
                <a:schemeClr val="tx1"/>
              </a:solidFill>
              <a:prstDash val="solid"/>
              <a:headEnd type="none" w="med" len="med"/>
              <a:tailEnd type="stealth" w="med" len="lg"/>
            </a:ln>
          </p:spPr>
          <p:txBody>
            <a:bodyPr/>
            <a:lstStyle/>
            <a:p>
              <a:endParaRPr lang="zh-CN" altLang="en-US">
                <a:cs typeface="+mn-ea"/>
                <a:sym typeface="+mn-lt"/>
              </a:endParaRPr>
            </a:p>
          </p:txBody>
        </p:sp>
        <p:sp>
          <p:nvSpPr>
            <p:cNvPr id="32777" name="Text Box 39"/>
            <p:cNvSpPr txBox="1"/>
            <p:nvPr/>
          </p:nvSpPr>
          <p:spPr>
            <a:xfrm>
              <a:off x="3152" y="1222"/>
              <a:ext cx="337" cy="216"/>
            </a:xfrm>
            <a:prstGeom prst="rect">
              <a:avLst/>
            </a:prstGeom>
            <a:noFill/>
            <a:ln w="9525">
              <a:noFill/>
            </a:ln>
          </p:spPr>
          <p:txBody>
            <a:bodyPr wrap="none" anchor="b">
              <a:spAutoFit/>
            </a:bodyPr>
            <a:lstStyle/>
            <a:p>
              <a:pPr defTabSz="1219170">
                <a:spcBef>
                  <a:spcPct val="0"/>
                </a:spcBef>
              </a:pPr>
              <a:r>
                <a:rPr lang="en-US" altLang="zh-CN" sz="1793" kern="0">
                  <a:solidFill>
                    <a:sysClr val="windowText" lastClr="000000"/>
                  </a:solidFill>
                  <a:cs typeface="+mn-ea"/>
                  <a:sym typeface="+mn-lt"/>
                </a:rPr>
                <a:t>U</a:t>
              </a:r>
              <a:r>
                <a:rPr lang="en-US" altLang="zh-CN" sz="1793" kern="0" baseline="-25000">
                  <a:solidFill>
                    <a:sysClr val="windowText" lastClr="000000"/>
                  </a:solidFill>
                  <a:cs typeface="+mn-ea"/>
                  <a:sym typeface="+mn-lt"/>
                </a:rPr>
                <a:t>X</a:t>
              </a:r>
              <a:endParaRPr lang="en-US" altLang="zh-CN" sz="1793" kern="0">
                <a:solidFill>
                  <a:sysClr val="windowText" lastClr="000000"/>
                </a:solidFill>
                <a:cs typeface="+mn-ea"/>
                <a:sym typeface="+mn-lt"/>
              </a:endParaRPr>
            </a:p>
          </p:txBody>
        </p:sp>
        <p:sp>
          <p:nvSpPr>
            <p:cNvPr id="32778" name="Text Box 40"/>
            <p:cNvSpPr txBox="1"/>
            <p:nvPr/>
          </p:nvSpPr>
          <p:spPr>
            <a:xfrm>
              <a:off x="5511" y="1812"/>
              <a:ext cx="185" cy="216"/>
            </a:xfrm>
            <a:prstGeom prst="rect">
              <a:avLst/>
            </a:prstGeom>
            <a:noFill/>
            <a:ln w="9525">
              <a:noFill/>
            </a:ln>
          </p:spPr>
          <p:txBody>
            <a:bodyPr wrap="none" anchor="b">
              <a:spAutoFit/>
            </a:bodyPr>
            <a:lstStyle/>
            <a:p>
              <a:pPr defTabSz="1219170">
                <a:spcBef>
                  <a:spcPct val="0"/>
                </a:spcBef>
              </a:pPr>
              <a:r>
                <a:rPr lang="en-US" altLang="zh-CN" sz="1793" kern="0">
                  <a:solidFill>
                    <a:sysClr val="windowText" lastClr="000000"/>
                  </a:solidFill>
                  <a:cs typeface="+mn-ea"/>
                  <a:sym typeface="+mn-lt"/>
                </a:rPr>
                <a:t>t</a:t>
              </a:r>
            </a:p>
          </p:txBody>
        </p:sp>
        <p:sp>
          <p:nvSpPr>
            <p:cNvPr id="32779" name="Line 41"/>
            <p:cNvSpPr/>
            <p:nvPr/>
          </p:nvSpPr>
          <p:spPr>
            <a:xfrm flipV="1">
              <a:off x="3470" y="1480"/>
              <a:ext cx="499" cy="499"/>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2780" name="Line 42"/>
            <p:cNvSpPr/>
            <p:nvPr/>
          </p:nvSpPr>
          <p:spPr>
            <a:xfrm flipV="1">
              <a:off x="3969" y="1480"/>
              <a:ext cx="0" cy="453"/>
            </a:xfrm>
            <a:prstGeom prst="line">
              <a:avLst/>
            </a:prstGeom>
            <a:ln w="25400"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2781" name="Line 43"/>
            <p:cNvSpPr/>
            <p:nvPr/>
          </p:nvSpPr>
          <p:spPr>
            <a:xfrm flipV="1">
              <a:off x="3969" y="1480"/>
              <a:ext cx="499" cy="499"/>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2782" name="Line 44"/>
            <p:cNvSpPr/>
            <p:nvPr/>
          </p:nvSpPr>
          <p:spPr>
            <a:xfrm flipV="1">
              <a:off x="4468" y="1480"/>
              <a:ext cx="0" cy="453"/>
            </a:xfrm>
            <a:prstGeom prst="line">
              <a:avLst/>
            </a:prstGeom>
            <a:ln w="25400"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2783" name="Line 45"/>
            <p:cNvSpPr/>
            <p:nvPr/>
          </p:nvSpPr>
          <p:spPr>
            <a:xfrm flipV="1">
              <a:off x="4468" y="1480"/>
              <a:ext cx="499" cy="499"/>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2784" name="Line 46"/>
            <p:cNvSpPr/>
            <p:nvPr/>
          </p:nvSpPr>
          <p:spPr>
            <a:xfrm flipV="1">
              <a:off x="4967" y="1480"/>
              <a:ext cx="0" cy="453"/>
            </a:xfrm>
            <a:prstGeom prst="line">
              <a:avLst/>
            </a:prstGeom>
            <a:ln w="25400"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2785" name="Line 47"/>
            <p:cNvSpPr/>
            <p:nvPr/>
          </p:nvSpPr>
          <p:spPr>
            <a:xfrm flipV="1">
              <a:off x="4967" y="1480"/>
              <a:ext cx="499" cy="499"/>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2786" name="Line 48"/>
            <p:cNvSpPr/>
            <p:nvPr/>
          </p:nvSpPr>
          <p:spPr>
            <a:xfrm flipV="1">
              <a:off x="5465" y="1480"/>
              <a:ext cx="0" cy="226"/>
            </a:xfrm>
            <a:prstGeom prst="line">
              <a:avLst/>
            </a:prstGeom>
            <a:ln w="25400" cap="flat" cmpd="sng">
              <a:solidFill>
                <a:schemeClr val="tx1"/>
              </a:solidFill>
              <a:prstDash val="dash"/>
              <a:headEnd type="none" w="med" len="med"/>
              <a:tailEnd type="none" w="med" len="med"/>
            </a:ln>
          </p:spPr>
          <p:txBody>
            <a:bodyPr/>
            <a:lstStyle/>
            <a:p>
              <a:endParaRPr lang="zh-CN" altLang="en-US">
                <a:cs typeface="+mn-ea"/>
                <a:sym typeface="+mn-lt"/>
              </a:endParaRPr>
            </a:p>
          </p:txBody>
        </p:sp>
      </p:grpSp>
      <p:sp>
        <p:nvSpPr>
          <p:cNvPr id="32787" name="Text Box 49"/>
          <p:cNvSpPr txBox="1"/>
          <p:nvPr/>
        </p:nvSpPr>
        <p:spPr>
          <a:xfrm>
            <a:off x="3309163" y="1894783"/>
            <a:ext cx="1292201" cy="399020"/>
          </a:xfrm>
          <a:prstGeom prst="rect">
            <a:avLst/>
          </a:prstGeom>
          <a:noFill/>
          <a:ln w="9525">
            <a:noFill/>
          </a:ln>
        </p:spPr>
        <p:txBody>
          <a:bodyPr anchor="b">
            <a:spAutoFit/>
          </a:bodyPr>
          <a:lstStyle/>
          <a:p>
            <a:pPr defTabSz="1219170"/>
            <a:r>
              <a:rPr lang="zh-CN" altLang="en-US" sz="1993" kern="0" dirty="0">
                <a:solidFill>
                  <a:srgbClr val="0000FF"/>
                </a:solidFill>
                <a:cs typeface="+mn-ea"/>
                <a:sym typeface="+mn-lt"/>
              </a:rPr>
              <a:t>扫描电压</a:t>
            </a:r>
          </a:p>
        </p:txBody>
      </p:sp>
      <p:grpSp>
        <p:nvGrpSpPr>
          <p:cNvPr id="32788" name="Group 37"/>
          <p:cNvGrpSpPr/>
          <p:nvPr/>
        </p:nvGrpSpPr>
        <p:grpSpPr>
          <a:xfrm>
            <a:off x="6203947" y="3020665"/>
            <a:ext cx="3479125" cy="2617659"/>
            <a:chOff x="2939" y="1717"/>
            <a:chExt cx="2197" cy="1653"/>
          </a:xfrm>
        </p:grpSpPr>
        <p:pic>
          <p:nvPicPr>
            <p:cNvPr id="32789" name="Picture 51"/>
            <p:cNvPicPr>
              <a:picLocks noChangeAspect="1"/>
            </p:cNvPicPr>
            <p:nvPr/>
          </p:nvPicPr>
          <p:blipFill>
            <a:blip r:embed="rId3"/>
            <a:stretch>
              <a:fillRect/>
            </a:stretch>
          </p:blipFill>
          <p:spPr>
            <a:xfrm>
              <a:off x="2939" y="1717"/>
              <a:ext cx="2149" cy="1386"/>
            </a:xfrm>
            <a:prstGeom prst="rect">
              <a:avLst/>
            </a:prstGeom>
            <a:noFill/>
            <a:ln w="9525">
              <a:noFill/>
            </a:ln>
          </p:spPr>
        </p:pic>
        <p:sp>
          <p:nvSpPr>
            <p:cNvPr id="32790" name="Text Box 52"/>
            <p:cNvSpPr txBox="1"/>
            <p:nvPr/>
          </p:nvSpPr>
          <p:spPr>
            <a:xfrm>
              <a:off x="3456" y="3118"/>
              <a:ext cx="1680" cy="252"/>
            </a:xfrm>
            <a:prstGeom prst="rect">
              <a:avLst/>
            </a:prstGeom>
            <a:noFill/>
            <a:ln w="9525">
              <a:noFill/>
            </a:ln>
          </p:spPr>
          <p:txBody>
            <a:bodyPr anchor="b">
              <a:spAutoFit/>
            </a:bodyPr>
            <a:lstStyle/>
            <a:p>
              <a:pPr defTabSz="1219170"/>
              <a:r>
                <a:rPr lang="zh-CN" altLang="en-US" sz="1993" kern="0" dirty="0">
                  <a:solidFill>
                    <a:srgbClr val="0000FF"/>
                  </a:solidFill>
                  <a:cs typeface="+mn-ea"/>
                  <a:sym typeface="+mn-lt"/>
                </a:rPr>
                <a:t>示波器图像</a:t>
              </a:r>
            </a:p>
          </p:txBody>
        </p:sp>
      </p:grpSp>
      <p:sp>
        <p:nvSpPr>
          <p:cNvPr id="32791" name="Oval 57"/>
          <p:cNvSpPr/>
          <p:nvPr/>
        </p:nvSpPr>
        <p:spPr>
          <a:xfrm>
            <a:off x="2332092" y="3806121"/>
            <a:ext cx="144107" cy="144107"/>
          </a:xfrm>
          <a:prstGeom prst="ellipse">
            <a:avLst/>
          </a:prstGeom>
          <a:noFill/>
          <a:ln w="2540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32792" name="Text Box 58"/>
          <p:cNvSpPr txBox="1"/>
          <p:nvPr/>
        </p:nvSpPr>
        <p:spPr>
          <a:xfrm>
            <a:off x="3955263" y="2351543"/>
            <a:ext cx="338554" cy="368242"/>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Y</a:t>
            </a:r>
          </a:p>
        </p:txBody>
      </p:sp>
      <p:sp>
        <p:nvSpPr>
          <p:cNvPr id="32793" name="Text Box 59"/>
          <p:cNvSpPr txBox="1"/>
          <p:nvPr/>
        </p:nvSpPr>
        <p:spPr>
          <a:xfrm>
            <a:off x="3955263" y="5060564"/>
            <a:ext cx="396262" cy="460575"/>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Y</a:t>
            </a:r>
            <a:r>
              <a:rPr lang="en-US" altLang="zh-CN" sz="2393" kern="0">
                <a:solidFill>
                  <a:sysClr val="windowText" lastClr="000000"/>
                </a:solidFill>
                <a:cs typeface="+mn-ea"/>
                <a:sym typeface="+mn-lt"/>
              </a:rPr>
              <a:t>′</a:t>
            </a:r>
          </a:p>
        </p:txBody>
      </p:sp>
      <p:sp>
        <p:nvSpPr>
          <p:cNvPr id="32794" name="Text Box 62"/>
          <p:cNvSpPr txBox="1"/>
          <p:nvPr/>
        </p:nvSpPr>
        <p:spPr>
          <a:xfrm>
            <a:off x="1929863" y="3635343"/>
            <a:ext cx="396262" cy="460575"/>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X</a:t>
            </a:r>
            <a:r>
              <a:rPr lang="en-US" altLang="zh-CN" sz="2393" kern="0">
                <a:solidFill>
                  <a:sysClr val="windowText" lastClr="000000"/>
                </a:solidFill>
                <a:cs typeface="+mn-ea"/>
                <a:sym typeface="+mn-lt"/>
              </a:rPr>
              <a:t>′</a:t>
            </a:r>
          </a:p>
        </p:txBody>
      </p:sp>
      <p:sp>
        <p:nvSpPr>
          <p:cNvPr id="32795" name="Line 63"/>
          <p:cNvSpPr/>
          <p:nvPr/>
        </p:nvSpPr>
        <p:spPr>
          <a:xfrm>
            <a:off x="2750158" y="3696855"/>
            <a:ext cx="0" cy="430733"/>
          </a:xfrm>
          <a:prstGeom prst="line">
            <a:avLst/>
          </a:prstGeom>
          <a:ln w="635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2796" name="Line 64"/>
          <p:cNvSpPr/>
          <p:nvPr/>
        </p:nvSpPr>
        <p:spPr>
          <a:xfrm flipV="1">
            <a:off x="3586289" y="4871871"/>
            <a:ext cx="432317" cy="0"/>
          </a:xfrm>
          <a:prstGeom prst="line">
            <a:avLst/>
          </a:prstGeom>
          <a:ln w="635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2797" name="Line 65"/>
          <p:cNvSpPr/>
          <p:nvPr/>
        </p:nvSpPr>
        <p:spPr>
          <a:xfrm flipV="1">
            <a:off x="3591039" y="2960489"/>
            <a:ext cx="432317" cy="0"/>
          </a:xfrm>
          <a:prstGeom prst="line">
            <a:avLst/>
          </a:prstGeom>
          <a:ln w="635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2798" name="Line 66"/>
          <p:cNvSpPr/>
          <p:nvPr/>
        </p:nvSpPr>
        <p:spPr>
          <a:xfrm>
            <a:off x="4818314" y="3676268"/>
            <a:ext cx="0" cy="430733"/>
          </a:xfrm>
          <a:prstGeom prst="line">
            <a:avLst/>
          </a:prstGeom>
          <a:ln w="635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2799" name="Oval 67"/>
          <p:cNvSpPr/>
          <p:nvPr/>
        </p:nvSpPr>
        <p:spPr>
          <a:xfrm>
            <a:off x="3750980" y="2384067"/>
            <a:ext cx="144107" cy="144107"/>
          </a:xfrm>
          <a:prstGeom prst="ellipse">
            <a:avLst/>
          </a:prstGeom>
          <a:noFill/>
          <a:ln w="2540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32800" name="Oval 68"/>
          <p:cNvSpPr/>
          <p:nvPr/>
        </p:nvSpPr>
        <p:spPr>
          <a:xfrm>
            <a:off x="3738312" y="5282017"/>
            <a:ext cx="144107" cy="144107"/>
          </a:xfrm>
          <a:prstGeom prst="ellipse">
            <a:avLst/>
          </a:prstGeom>
          <a:noFill/>
          <a:ln w="2540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32801" name="Oval 69"/>
          <p:cNvSpPr/>
          <p:nvPr/>
        </p:nvSpPr>
        <p:spPr>
          <a:xfrm>
            <a:off x="5157200" y="3817208"/>
            <a:ext cx="144107" cy="144105"/>
          </a:xfrm>
          <a:prstGeom prst="ellipse">
            <a:avLst/>
          </a:prstGeom>
          <a:noFill/>
          <a:ln w="2540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32802" name="Text Box 70"/>
          <p:cNvSpPr txBox="1"/>
          <p:nvPr/>
        </p:nvSpPr>
        <p:spPr>
          <a:xfrm>
            <a:off x="5320309" y="3716589"/>
            <a:ext cx="338554" cy="368242"/>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X</a:t>
            </a:r>
          </a:p>
        </p:txBody>
      </p:sp>
      <p:sp>
        <p:nvSpPr>
          <p:cNvPr id="36" name="文本框 35">
            <a:extLst>
              <a:ext uri="{FF2B5EF4-FFF2-40B4-BE49-F238E27FC236}">
                <a16:creationId xmlns:a16="http://schemas.microsoft.com/office/drawing/2014/main" id="{4D198F51-1FC2-433E-95C7-091473A4E16A}"/>
              </a:ext>
            </a:extLst>
          </p:cNvPr>
          <p:cNvSpPr txBox="1"/>
          <p:nvPr/>
        </p:nvSpPr>
        <p:spPr>
          <a:xfrm>
            <a:off x="809171" y="381801"/>
            <a:ext cx="3775393"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四：示波管的工作原理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3199"/>
                                        </p:tgtEl>
                                        <p:attrNameLst>
                                          <p:attrName>style.visibility</p:attrName>
                                        </p:attrNameLst>
                                      </p:cBhvr>
                                      <p:to>
                                        <p:strVal val="visible"/>
                                      </p:to>
                                    </p:set>
                                  </p:childTnLst>
                                </p:cTn>
                              </p:par>
                            </p:childTnLst>
                          </p:cTn>
                        </p:par>
                        <p:par>
                          <p:cTn id="7" fill="hold">
                            <p:stCondLst>
                              <p:cond delay="0"/>
                            </p:stCondLst>
                            <p:childTnLst>
                              <p:par>
                                <p:cTn id="8" presetID="63" presetClass="path" presetSubtype="0" repeatCount="indefinite" fill="hold" grpId="0" nodeType="afterEffect">
                                  <p:stCondLst>
                                    <p:cond delay="0"/>
                                  </p:stCondLst>
                                  <p:endCondLst>
                                    <p:cond evt="onNext" delay="0">
                                      <p:tgtEl>
                                        <p:sldTgt/>
                                      </p:tgtEl>
                                    </p:cond>
                                  </p:endCondLst>
                                  <p:childTnLst>
                                    <p:animMotion origin="layout" path="M 0.00156 -0.00139 L 0.1868 -0.00139 " pathEditMode="relative" rAng="0" ptsTypes="AA">
                                      <p:cBhvr>
                                        <p:cTn id="9" dur="1000" fill="hold"/>
                                        <p:tgtEl>
                                          <p:spTgt spid="263197"/>
                                        </p:tgtEl>
                                        <p:attrNameLst>
                                          <p:attrName>ppt_x</p:attrName>
                                          <p:attrName>ppt_y</p:attrName>
                                        </p:attrNameLst>
                                      </p:cBhvr>
                                      <p:rCtr x="9300" y="0"/>
                                    </p:animMotion>
                                  </p:childTnLst>
                                  <p:subTnLst>
                                    <p:set>
                                      <p:cBhvr override="childStyle">
                                        <p:cTn dur="1" fill="hold" display="0" masterRel="sameClick" afterEffect="1">
                                          <p:stCondLst>
                                            <p:cond evt="end" delay="0">
                                              <p:tn val="8"/>
                                            </p:cond>
                                          </p:stCondLst>
                                        </p:cTn>
                                        <p:tgtEl>
                                          <p:spTgt spid="26319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9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p:cNvPicPr>
          <p:nvPr/>
        </p:nvPicPr>
        <p:blipFill>
          <a:blip r:embed="rId2"/>
          <a:stretch>
            <a:fillRect/>
          </a:stretch>
        </p:blipFill>
        <p:spPr>
          <a:xfrm>
            <a:off x="6707262" y="3536684"/>
            <a:ext cx="2369036" cy="1391968"/>
          </a:xfrm>
          <a:prstGeom prst="rect">
            <a:avLst/>
          </a:prstGeom>
          <a:noFill/>
          <a:ln w="9525">
            <a:noFill/>
          </a:ln>
        </p:spPr>
      </p:pic>
      <p:sp>
        <p:nvSpPr>
          <p:cNvPr id="34818" name="Text Box 4"/>
          <p:cNvSpPr txBox="1"/>
          <p:nvPr/>
        </p:nvSpPr>
        <p:spPr>
          <a:xfrm>
            <a:off x="763293" y="1194524"/>
            <a:ext cx="10755607" cy="965842"/>
          </a:xfrm>
          <a:prstGeom prst="rect">
            <a:avLst/>
          </a:prstGeom>
          <a:noFill/>
          <a:ln w="9525">
            <a:noFill/>
          </a:ln>
        </p:spPr>
        <p:txBody>
          <a:bodyPr wrap="square">
            <a:spAutoFit/>
          </a:bodyPr>
          <a:lstStyle/>
          <a:p>
            <a:pPr defTabSz="1219170">
              <a:lnSpc>
                <a:spcPct val="150000"/>
              </a:lnSpc>
              <a:spcBef>
                <a:spcPct val="0"/>
              </a:spcBef>
            </a:pPr>
            <a:r>
              <a:rPr lang="zh-CN" altLang="en-US" sz="2000" kern="0" dirty="0">
                <a:cs typeface="+mn-ea"/>
                <a:sym typeface="+mn-lt"/>
              </a:rPr>
              <a:t>如果在</a:t>
            </a:r>
            <a:r>
              <a:rPr lang="en-US" altLang="zh-CN" sz="2000" kern="0" dirty="0">
                <a:cs typeface="+mn-ea"/>
                <a:sym typeface="+mn-lt"/>
              </a:rPr>
              <a:t>YY′</a:t>
            </a:r>
            <a:r>
              <a:rPr lang="zh-CN" altLang="en-US" sz="2000" kern="0" dirty="0">
                <a:cs typeface="+mn-ea"/>
                <a:sym typeface="+mn-lt"/>
              </a:rPr>
              <a:t>之间加如图所示的交变电压，同时在</a:t>
            </a:r>
            <a:r>
              <a:rPr lang="en-US" altLang="zh-CN" sz="2000" kern="0" dirty="0">
                <a:cs typeface="+mn-ea"/>
                <a:sym typeface="+mn-lt"/>
              </a:rPr>
              <a:t>XX′</a:t>
            </a:r>
            <a:r>
              <a:rPr lang="zh-CN" altLang="en-US" sz="2000" kern="0" dirty="0">
                <a:cs typeface="+mn-ea"/>
                <a:sym typeface="+mn-lt"/>
              </a:rPr>
              <a:t>之间加锯齿形扫描电压，在荧光屏上会看到什么图形？</a:t>
            </a:r>
          </a:p>
        </p:txBody>
      </p:sp>
      <p:pic>
        <p:nvPicPr>
          <p:cNvPr id="34819" name="Picture 5"/>
          <p:cNvPicPr>
            <a:picLocks noChangeAspect="1"/>
          </p:cNvPicPr>
          <p:nvPr/>
        </p:nvPicPr>
        <p:blipFill>
          <a:blip r:embed="rId3"/>
          <a:stretch>
            <a:fillRect/>
          </a:stretch>
        </p:blipFill>
        <p:spPr>
          <a:xfrm>
            <a:off x="2719807" y="4445659"/>
            <a:ext cx="3232088" cy="1719768"/>
          </a:xfrm>
          <a:prstGeom prst="rect">
            <a:avLst/>
          </a:prstGeom>
          <a:noFill/>
          <a:ln w="9525">
            <a:noFill/>
          </a:ln>
        </p:spPr>
      </p:pic>
      <p:pic>
        <p:nvPicPr>
          <p:cNvPr id="34820" name="Picture 6"/>
          <p:cNvPicPr>
            <a:picLocks noChangeAspect="1"/>
          </p:cNvPicPr>
          <p:nvPr/>
        </p:nvPicPr>
        <p:blipFill>
          <a:blip r:embed="rId4"/>
          <a:stretch>
            <a:fillRect/>
          </a:stretch>
        </p:blipFill>
        <p:spPr>
          <a:xfrm>
            <a:off x="2827492" y="2602371"/>
            <a:ext cx="2836193" cy="1711851"/>
          </a:xfrm>
          <a:prstGeom prst="rect">
            <a:avLst/>
          </a:prstGeom>
          <a:solidFill>
            <a:schemeClr val="accent1"/>
          </a:solidFill>
          <a:ln w="9525">
            <a:noFill/>
          </a:ln>
        </p:spPr>
      </p:pic>
      <p:sp>
        <p:nvSpPr>
          <p:cNvPr id="34821" name="Line 8"/>
          <p:cNvSpPr/>
          <p:nvPr/>
        </p:nvSpPr>
        <p:spPr>
          <a:xfrm flipV="1">
            <a:off x="7891780" y="2423427"/>
            <a:ext cx="0" cy="3662820"/>
          </a:xfrm>
          <a:prstGeom prst="line">
            <a:avLst/>
          </a:prstGeom>
          <a:ln w="12700"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34822" name="Line 9"/>
          <p:cNvSpPr/>
          <p:nvPr/>
        </p:nvSpPr>
        <p:spPr>
          <a:xfrm>
            <a:off x="6203685" y="4219207"/>
            <a:ext cx="3699244" cy="0"/>
          </a:xfrm>
          <a:prstGeom prst="line">
            <a:avLst/>
          </a:prstGeom>
          <a:ln w="19050"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34823" name="Text Box 10"/>
          <p:cNvSpPr txBox="1"/>
          <p:nvPr/>
        </p:nvSpPr>
        <p:spPr>
          <a:xfrm>
            <a:off x="9616301" y="4290469"/>
            <a:ext cx="574839" cy="522131"/>
          </a:xfrm>
          <a:prstGeom prst="rect">
            <a:avLst/>
          </a:prstGeom>
          <a:noFill/>
          <a:ln w="9525">
            <a:noFill/>
          </a:ln>
        </p:spPr>
        <p:txBody>
          <a:bodyPr>
            <a:spAutoFit/>
          </a:bodyPr>
          <a:lstStyle/>
          <a:p>
            <a:pPr defTabSz="1219170"/>
            <a:r>
              <a:rPr lang="en-US" altLang="zh-CN" sz="2793" kern="0">
                <a:solidFill>
                  <a:sysClr val="windowText" lastClr="000000"/>
                </a:solidFill>
                <a:cs typeface="+mn-ea"/>
                <a:sym typeface="+mn-lt"/>
              </a:rPr>
              <a:t>X</a:t>
            </a:r>
          </a:p>
        </p:txBody>
      </p:sp>
      <p:sp>
        <p:nvSpPr>
          <p:cNvPr id="34824" name="Text Box 11"/>
          <p:cNvSpPr txBox="1"/>
          <p:nvPr/>
        </p:nvSpPr>
        <p:spPr>
          <a:xfrm>
            <a:off x="7928203" y="2171638"/>
            <a:ext cx="574839" cy="522131"/>
          </a:xfrm>
          <a:prstGeom prst="rect">
            <a:avLst/>
          </a:prstGeom>
          <a:noFill/>
          <a:ln w="9525">
            <a:noFill/>
          </a:ln>
        </p:spPr>
        <p:txBody>
          <a:bodyPr>
            <a:spAutoFit/>
          </a:bodyPr>
          <a:lstStyle/>
          <a:p>
            <a:pPr defTabSz="1219170"/>
            <a:r>
              <a:rPr lang="en-US" altLang="zh-CN" sz="2793" kern="0">
                <a:solidFill>
                  <a:sysClr val="windowText" lastClr="000000"/>
                </a:solidFill>
                <a:cs typeface="+mn-ea"/>
                <a:sym typeface="+mn-lt"/>
              </a:rPr>
              <a:t>Y</a:t>
            </a:r>
          </a:p>
        </p:txBody>
      </p:sp>
      <p:sp>
        <p:nvSpPr>
          <p:cNvPr id="34825" name="Text Box 12"/>
          <p:cNvSpPr txBox="1"/>
          <p:nvPr/>
        </p:nvSpPr>
        <p:spPr>
          <a:xfrm>
            <a:off x="7461047" y="4147946"/>
            <a:ext cx="574840" cy="522131"/>
          </a:xfrm>
          <a:prstGeom prst="rect">
            <a:avLst/>
          </a:prstGeom>
          <a:noFill/>
          <a:ln w="9525">
            <a:noFill/>
          </a:ln>
        </p:spPr>
        <p:txBody>
          <a:bodyPr>
            <a:spAutoFit/>
          </a:bodyPr>
          <a:lstStyle/>
          <a:p>
            <a:pPr defTabSz="1219170"/>
            <a:r>
              <a:rPr lang="en-US" altLang="zh-CN" sz="2793" kern="0">
                <a:solidFill>
                  <a:sysClr val="windowText" lastClr="000000"/>
                </a:solidFill>
                <a:cs typeface="+mn-ea"/>
                <a:sym typeface="+mn-lt"/>
              </a:rPr>
              <a:t>O</a:t>
            </a:r>
          </a:p>
        </p:txBody>
      </p:sp>
      <p:sp>
        <p:nvSpPr>
          <p:cNvPr id="34826" name="Text Box 13"/>
          <p:cNvSpPr txBox="1"/>
          <p:nvPr/>
        </p:nvSpPr>
        <p:spPr>
          <a:xfrm>
            <a:off x="3258225" y="3536685"/>
            <a:ext cx="359473"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A</a:t>
            </a:r>
          </a:p>
        </p:txBody>
      </p:sp>
      <p:sp>
        <p:nvSpPr>
          <p:cNvPr id="34827" name="Line 14"/>
          <p:cNvSpPr/>
          <p:nvPr/>
        </p:nvSpPr>
        <p:spPr>
          <a:xfrm flipV="1">
            <a:off x="3438752" y="3284895"/>
            <a:ext cx="0" cy="251789"/>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4828" name="Line 15"/>
          <p:cNvSpPr/>
          <p:nvPr/>
        </p:nvSpPr>
        <p:spPr>
          <a:xfrm flipV="1">
            <a:off x="3654119" y="3142373"/>
            <a:ext cx="0" cy="394311"/>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4829" name="Line 16"/>
          <p:cNvSpPr/>
          <p:nvPr/>
        </p:nvSpPr>
        <p:spPr>
          <a:xfrm flipV="1">
            <a:off x="3905909" y="3284895"/>
            <a:ext cx="0" cy="251789"/>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4830" name="Line 17"/>
          <p:cNvSpPr/>
          <p:nvPr/>
        </p:nvSpPr>
        <p:spPr>
          <a:xfrm flipV="1">
            <a:off x="4263799" y="3573107"/>
            <a:ext cx="0" cy="251789"/>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4831" name="Line 18"/>
          <p:cNvSpPr/>
          <p:nvPr/>
        </p:nvSpPr>
        <p:spPr>
          <a:xfrm flipV="1">
            <a:off x="4515587" y="3573107"/>
            <a:ext cx="0" cy="394311"/>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4832" name="Line 19"/>
          <p:cNvSpPr/>
          <p:nvPr/>
        </p:nvSpPr>
        <p:spPr>
          <a:xfrm flipV="1">
            <a:off x="4767377" y="3573107"/>
            <a:ext cx="0" cy="251789"/>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4833" name="Text Box 20"/>
          <p:cNvSpPr txBox="1"/>
          <p:nvPr/>
        </p:nvSpPr>
        <p:spPr>
          <a:xfrm>
            <a:off x="3473592" y="3536685"/>
            <a:ext cx="359473"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B</a:t>
            </a:r>
          </a:p>
        </p:txBody>
      </p:sp>
      <p:sp>
        <p:nvSpPr>
          <p:cNvPr id="34834" name="Text Box 21"/>
          <p:cNvSpPr txBox="1"/>
          <p:nvPr/>
        </p:nvSpPr>
        <p:spPr>
          <a:xfrm>
            <a:off x="3725381" y="3536685"/>
            <a:ext cx="359472"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C</a:t>
            </a:r>
          </a:p>
        </p:txBody>
      </p:sp>
      <p:sp>
        <p:nvSpPr>
          <p:cNvPr id="34835" name="Text Box 22"/>
          <p:cNvSpPr txBox="1"/>
          <p:nvPr/>
        </p:nvSpPr>
        <p:spPr>
          <a:xfrm>
            <a:off x="4121276" y="3237388"/>
            <a:ext cx="359472"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D</a:t>
            </a:r>
          </a:p>
        </p:txBody>
      </p:sp>
      <p:sp>
        <p:nvSpPr>
          <p:cNvPr id="34836" name="Text Box 23"/>
          <p:cNvSpPr txBox="1"/>
          <p:nvPr/>
        </p:nvSpPr>
        <p:spPr>
          <a:xfrm>
            <a:off x="4371481" y="3237388"/>
            <a:ext cx="359472"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E</a:t>
            </a:r>
          </a:p>
        </p:txBody>
      </p:sp>
      <p:sp>
        <p:nvSpPr>
          <p:cNvPr id="34837" name="Text Box 24"/>
          <p:cNvSpPr txBox="1"/>
          <p:nvPr/>
        </p:nvSpPr>
        <p:spPr>
          <a:xfrm>
            <a:off x="4659693" y="3237388"/>
            <a:ext cx="359472"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F</a:t>
            </a:r>
          </a:p>
        </p:txBody>
      </p:sp>
      <p:sp>
        <p:nvSpPr>
          <p:cNvPr id="34838" name="Text Box 25"/>
          <p:cNvSpPr txBox="1"/>
          <p:nvPr/>
        </p:nvSpPr>
        <p:spPr>
          <a:xfrm>
            <a:off x="3223386" y="5188360"/>
            <a:ext cx="359473"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A</a:t>
            </a:r>
          </a:p>
        </p:txBody>
      </p:sp>
      <p:sp>
        <p:nvSpPr>
          <p:cNvPr id="34839" name="Line 26"/>
          <p:cNvSpPr/>
          <p:nvPr/>
        </p:nvSpPr>
        <p:spPr>
          <a:xfrm flipV="1">
            <a:off x="3617697" y="5468652"/>
            <a:ext cx="0" cy="251789"/>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4840" name="Line 27"/>
          <p:cNvSpPr/>
          <p:nvPr/>
        </p:nvSpPr>
        <p:spPr>
          <a:xfrm flipV="1">
            <a:off x="3402331" y="5481320"/>
            <a:ext cx="0" cy="394312"/>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4841" name="Text Box 28"/>
          <p:cNvSpPr txBox="1"/>
          <p:nvPr/>
        </p:nvSpPr>
        <p:spPr>
          <a:xfrm>
            <a:off x="3473592" y="5175690"/>
            <a:ext cx="359473"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B</a:t>
            </a:r>
          </a:p>
        </p:txBody>
      </p:sp>
      <p:sp>
        <p:nvSpPr>
          <p:cNvPr id="34842" name="Text Box 29"/>
          <p:cNvSpPr txBox="1"/>
          <p:nvPr/>
        </p:nvSpPr>
        <p:spPr>
          <a:xfrm>
            <a:off x="3690543" y="5188360"/>
            <a:ext cx="359472"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C</a:t>
            </a:r>
          </a:p>
        </p:txBody>
      </p:sp>
      <p:sp>
        <p:nvSpPr>
          <p:cNvPr id="34843" name="Text Box 30"/>
          <p:cNvSpPr txBox="1"/>
          <p:nvPr/>
        </p:nvSpPr>
        <p:spPr>
          <a:xfrm>
            <a:off x="4156115" y="5511409"/>
            <a:ext cx="359472"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D</a:t>
            </a:r>
          </a:p>
        </p:txBody>
      </p:sp>
      <p:sp>
        <p:nvSpPr>
          <p:cNvPr id="34844" name="Text Box 31"/>
          <p:cNvSpPr txBox="1"/>
          <p:nvPr/>
        </p:nvSpPr>
        <p:spPr>
          <a:xfrm>
            <a:off x="4406320" y="5511409"/>
            <a:ext cx="359472"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E</a:t>
            </a:r>
          </a:p>
        </p:txBody>
      </p:sp>
      <p:sp>
        <p:nvSpPr>
          <p:cNvPr id="34845" name="Text Box 32"/>
          <p:cNvSpPr txBox="1"/>
          <p:nvPr/>
        </p:nvSpPr>
        <p:spPr>
          <a:xfrm>
            <a:off x="4659693" y="5511409"/>
            <a:ext cx="359472"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F</a:t>
            </a:r>
          </a:p>
        </p:txBody>
      </p:sp>
      <p:sp>
        <p:nvSpPr>
          <p:cNvPr id="34846" name="Line 33"/>
          <p:cNvSpPr/>
          <p:nvPr/>
        </p:nvSpPr>
        <p:spPr>
          <a:xfrm flipV="1">
            <a:off x="3810895" y="5417978"/>
            <a:ext cx="0" cy="216951"/>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4847" name="Line 34"/>
          <p:cNvSpPr/>
          <p:nvPr/>
        </p:nvSpPr>
        <p:spPr>
          <a:xfrm flipV="1">
            <a:off x="4371481" y="5256452"/>
            <a:ext cx="0" cy="180528"/>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4848" name="Line 35"/>
          <p:cNvSpPr/>
          <p:nvPr/>
        </p:nvSpPr>
        <p:spPr>
          <a:xfrm flipV="1">
            <a:off x="4586848" y="5147186"/>
            <a:ext cx="0" cy="251789"/>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4849" name="Line 36"/>
          <p:cNvSpPr/>
          <p:nvPr/>
        </p:nvSpPr>
        <p:spPr>
          <a:xfrm flipV="1">
            <a:off x="4767377" y="5053753"/>
            <a:ext cx="0" cy="394312"/>
          </a:xfrm>
          <a:prstGeom prst="line">
            <a:avLst/>
          </a:prstGeom>
          <a:ln w="9525"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226350" name="Text Box 46"/>
          <p:cNvSpPr txBox="1"/>
          <p:nvPr/>
        </p:nvSpPr>
        <p:spPr>
          <a:xfrm>
            <a:off x="6707262" y="3536685"/>
            <a:ext cx="359473"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A</a:t>
            </a:r>
          </a:p>
        </p:txBody>
      </p:sp>
      <p:sp>
        <p:nvSpPr>
          <p:cNvPr id="226351" name="Text Box 47"/>
          <p:cNvSpPr txBox="1"/>
          <p:nvPr/>
        </p:nvSpPr>
        <p:spPr>
          <a:xfrm>
            <a:off x="7209257" y="3284896"/>
            <a:ext cx="359472"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B</a:t>
            </a:r>
          </a:p>
        </p:txBody>
      </p:sp>
      <p:sp>
        <p:nvSpPr>
          <p:cNvPr id="226352" name="Text Box 48"/>
          <p:cNvSpPr txBox="1"/>
          <p:nvPr/>
        </p:nvSpPr>
        <p:spPr>
          <a:xfrm>
            <a:off x="6563158" y="3896158"/>
            <a:ext cx="394311" cy="337465"/>
          </a:xfrm>
          <a:prstGeom prst="rect">
            <a:avLst/>
          </a:prstGeom>
          <a:noFill/>
          <a:ln w="9525">
            <a:noFill/>
          </a:ln>
        </p:spPr>
        <p:txBody>
          <a:bodyPr>
            <a:spAutoFit/>
          </a:bodyPr>
          <a:lstStyle/>
          <a:p>
            <a:pPr defTabSz="1219170"/>
            <a:r>
              <a:rPr lang="en-US" altLang="zh-CN" sz="1593" i="1" kern="0">
                <a:solidFill>
                  <a:sysClr val="windowText" lastClr="000000"/>
                </a:solidFill>
                <a:cs typeface="+mn-ea"/>
                <a:sym typeface="+mn-lt"/>
              </a:rPr>
              <a:t>O</a:t>
            </a:r>
          </a:p>
        </p:txBody>
      </p:sp>
      <p:sp>
        <p:nvSpPr>
          <p:cNvPr id="226353" name="Text Box 49"/>
          <p:cNvSpPr txBox="1"/>
          <p:nvPr/>
        </p:nvSpPr>
        <p:spPr>
          <a:xfrm>
            <a:off x="7605152" y="3465424"/>
            <a:ext cx="359472"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C</a:t>
            </a:r>
          </a:p>
        </p:txBody>
      </p:sp>
      <p:sp>
        <p:nvSpPr>
          <p:cNvPr id="226354" name="Text Box 50"/>
          <p:cNvSpPr txBox="1"/>
          <p:nvPr/>
        </p:nvSpPr>
        <p:spPr>
          <a:xfrm>
            <a:off x="7891780" y="3896158"/>
            <a:ext cx="611261"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t</a:t>
            </a:r>
            <a:r>
              <a:rPr lang="en-US" altLang="zh-CN" sz="1593" kern="0" baseline="-25000">
                <a:solidFill>
                  <a:sysClr val="windowText" lastClr="000000"/>
                </a:solidFill>
                <a:cs typeface="+mn-ea"/>
                <a:sym typeface="+mn-lt"/>
              </a:rPr>
              <a:t>1</a:t>
            </a:r>
          </a:p>
        </p:txBody>
      </p:sp>
      <p:sp>
        <p:nvSpPr>
          <p:cNvPr id="226355" name="Text Box 51"/>
          <p:cNvSpPr txBox="1"/>
          <p:nvPr/>
        </p:nvSpPr>
        <p:spPr>
          <a:xfrm>
            <a:off x="7820520" y="4578680"/>
            <a:ext cx="359472"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D</a:t>
            </a:r>
          </a:p>
        </p:txBody>
      </p:sp>
      <p:sp>
        <p:nvSpPr>
          <p:cNvPr id="226356" name="Text Box 52"/>
          <p:cNvSpPr txBox="1"/>
          <p:nvPr/>
        </p:nvSpPr>
        <p:spPr>
          <a:xfrm>
            <a:off x="8322514" y="4865309"/>
            <a:ext cx="359473"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E</a:t>
            </a:r>
          </a:p>
        </p:txBody>
      </p:sp>
      <p:sp>
        <p:nvSpPr>
          <p:cNvPr id="226357" name="Text Box 53"/>
          <p:cNvSpPr txBox="1"/>
          <p:nvPr/>
        </p:nvSpPr>
        <p:spPr>
          <a:xfrm>
            <a:off x="8753249" y="4613520"/>
            <a:ext cx="359473"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F</a:t>
            </a:r>
          </a:p>
        </p:txBody>
      </p:sp>
      <p:sp>
        <p:nvSpPr>
          <p:cNvPr id="226358" name="Text Box 54"/>
          <p:cNvSpPr txBox="1"/>
          <p:nvPr/>
        </p:nvSpPr>
        <p:spPr>
          <a:xfrm>
            <a:off x="8860931" y="3823313"/>
            <a:ext cx="611261" cy="337465"/>
          </a:xfrm>
          <a:prstGeom prst="rect">
            <a:avLst/>
          </a:prstGeom>
          <a:noFill/>
          <a:ln w="9525">
            <a:noFill/>
          </a:ln>
        </p:spPr>
        <p:txBody>
          <a:bodyPr>
            <a:spAutoFit/>
          </a:bodyPr>
          <a:lstStyle/>
          <a:p>
            <a:pPr defTabSz="1219170"/>
            <a:r>
              <a:rPr lang="en-US" altLang="zh-CN" sz="1593" kern="0">
                <a:solidFill>
                  <a:sysClr val="windowText" lastClr="000000"/>
                </a:solidFill>
                <a:cs typeface="+mn-ea"/>
                <a:sym typeface="+mn-lt"/>
              </a:rPr>
              <a:t>t</a:t>
            </a:r>
            <a:r>
              <a:rPr lang="en-US" altLang="zh-CN" sz="1593" kern="0" baseline="-25000">
                <a:solidFill>
                  <a:sysClr val="windowText" lastClr="000000"/>
                </a:solidFill>
                <a:cs typeface="+mn-ea"/>
                <a:sym typeface="+mn-lt"/>
              </a:rPr>
              <a:t>2</a:t>
            </a:r>
          </a:p>
        </p:txBody>
      </p:sp>
      <p:sp>
        <p:nvSpPr>
          <p:cNvPr id="34859" name="Rectangle 54"/>
          <p:cNvSpPr/>
          <p:nvPr/>
        </p:nvSpPr>
        <p:spPr>
          <a:xfrm>
            <a:off x="2903503" y="2592870"/>
            <a:ext cx="228036" cy="228036"/>
          </a:xfrm>
          <a:prstGeom prst="rect">
            <a:avLst/>
          </a:prstGeom>
          <a:solidFill>
            <a:schemeClr val="accent1"/>
          </a:solidFill>
          <a:ln w="28575">
            <a:noFill/>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34860" name="Text Box 55"/>
          <p:cNvSpPr txBox="1"/>
          <p:nvPr/>
        </p:nvSpPr>
        <p:spPr>
          <a:xfrm>
            <a:off x="2295408" y="2516858"/>
            <a:ext cx="1368213" cy="460575"/>
          </a:xfrm>
          <a:prstGeom prst="rect">
            <a:avLst/>
          </a:prstGeom>
          <a:noFill/>
          <a:ln w="28575">
            <a:noFill/>
          </a:ln>
        </p:spPr>
        <p:txBody>
          <a:bodyPr>
            <a:spAutoFit/>
          </a:bodyPr>
          <a:lstStyle/>
          <a:p>
            <a:pPr algn="ctr" defTabSz="1219170"/>
            <a:r>
              <a:rPr lang="en-US" altLang="zh-CN" sz="2393" kern="0" err="1">
                <a:solidFill>
                  <a:sysClr val="windowText" lastClr="000000"/>
                </a:solidFill>
                <a:cs typeface="+mn-ea"/>
                <a:sym typeface="+mn-lt"/>
              </a:rPr>
              <a:t>U</a:t>
            </a:r>
            <a:r>
              <a:rPr lang="en-US" altLang="zh-CN" sz="2393" kern="0" baseline="-25000" err="1">
                <a:solidFill>
                  <a:sysClr val="windowText" lastClr="000000"/>
                </a:solidFill>
                <a:cs typeface="+mn-ea"/>
                <a:sym typeface="+mn-lt"/>
              </a:rPr>
              <a:t>y</a:t>
            </a:r>
            <a:endParaRPr lang="en-US" altLang="zh-CN" sz="2393" kern="0" baseline="-25000">
              <a:solidFill>
                <a:sysClr val="windowText" lastClr="000000"/>
              </a:solidFill>
              <a:cs typeface="+mn-ea"/>
              <a:sym typeface="+mn-lt"/>
            </a:endParaRPr>
          </a:p>
        </p:txBody>
      </p:sp>
      <p:sp>
        <p:nvSpPr>
          <p:cNvPr id="34861" name="Rectangle 56"/>
          <p:cNvSpPr/>
          <p:nvPr/>
        </p:nvSpPr>
        <p:spPr>
          <a:xfrm>
            <a:off x="2827491" y="4493166"/>
            <a:ext cx="304048" cy="228036"/>
          </a:xfrm>
          <a:prstGeom prst="rect">
            <a:avLst/>
          </a:prstGeom>
          <a:solidFill>
            <a:schemeClr val="bg1"/>
          </a:solidFill>
          <a:ln w="28575">
            <a:noFill/>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34862" name="Text Box 58"/>
          <p:cNvSpPr txBox="1"/>
          <p:nvPr/>
        </p:nvSpPr>
        <p:spPr>
          <a:xfrm>
            <a:off x="2295408" y="4493166"/>
            <a:ext cx="1368213" cy="460575"/>
          </a:xfrm>
          <a:prstGeom prst="rect">
            <a:avLst/>
          </a:prstGeom>
          <a:noFill/>
          <a:ln w="28575">
            <a:noFill/>
          </a:ln>
        </p:spPr>
        <p:txBody>
          <a:bodyPr>
            <a:spAutoFit/>
          </a:bodyPr>
          <a:lstStyle/>
          <a:p>
            <a:pPr algn="ctr" defTabSz="1219170"/>
            <a:r>
              <a:rPr lang="en-US" altLang="zh-CN" sz="2393" kern="0" err="1">
                <a:solidFill>
                  <a:sysClr val="windowText" lastClr="000000"/>
                </a:solidFill>
                <a:cs typeface="+mn-ea"/>
                <a:sym typeface="+mn-lt"/>
              </a:rPr>
              <a:t>U</a:t>
            </a:r>
            <a:r>
              <a:rPr lang="en-US" altLang="zh-CN" sz="2393" kern="0" baseline="-25000" err="1">
                <a:solidFill>
                  <a:sysClr val="windowText" lastClr="000000"/>
                </a:solidFill>
                <a:cs typeface="+mn-ea"/>
                <a:sym typeface="+mn-lt"/>
              </a:rPr>
              <a:t>x</a:t>
            </a:r>
            <a:endParaRPr lang="en-US" altLang="zh-CN" sz="2393" kern="0" baseline="-25000">
              <a:solidFill>
                <a:sysClr val="windowText" lastClr="000000"/>
              </a:solidFill>
              <a:cs typeface="+mn-ea"/>
              <a:sym typeface="+mn-lt"/>
            </a:endParaRPr>
          </a:p>
        </p:txBody>
      </p:sp>
      <p:sp>
        <p:nvSpPr>
          <p:cNvPr id="48" name="Text Box 4"/>
          <p:cNvSpPr txBox="1"/>
          <p:nvPr/>
        </p:nvSpPr>
        <p:spPr>
          <a:xfrm>
            <a:off x="722911" y="1129851"/>
            <a:ext cx="10755607" cy="965842"/>
          </a:xfrm>
          <a:prstGeom prst="rect">
            <a:avLst/>
          </a:prstGeom>
          <a:solidFill>
            <a:srgbClr val="9184C7"/>
          </a:solidFill>
          <a:ln w="9525">
            <a:noFill/>
          </a:ln>
        </p:spPr>
        <p:txBody>
          <a:bodyPr wrap="square" anchor="b">
            <a:spAutoFit/>
          </a:bodyPr>
          <a:lstStyle/>
          <a:p>
            <a:pPr defTabSz="1219170">
              <a:lnSpc>
                <a:spcPct val="150000"/>
              </a:lnSpc>
              <a:spcBef>
                <a:spcPct val="0"/>
              </a:spcBef>
            </a:pPr>
            <a:r>
              <a:rPr lang="zh-CN" altLang="en-US" sz="2000" b="1" kern="0" dirty="0">
                <a:solidFill>
                  <a:schemeClr val="bg1"/>
                </a:solidFill>
                <a:cs typeface="+mn-ea"/>
                <a:sym typeface="+mn-lt"/>
              </a:rPr>
              <a:t>如果信号电压是周期性的，并且扫描电压与信号电压的周期相同，就可以在荧光屏上得到待测信号在一个周期内随时间变化的稳定图像。</a:t>
            </a:r>
          </a:p>
        </p:txBody>
      </p:sp>
      <p:sp>
        <p:nvSpPr>
          <p:cNvPr id="49" name="文本框 48">
            <a:extLst>
              <a:ext uri="{FF2B5EF4-FFF2-40B4-BE49-F238E27FC236}">
                <a16:creationId xmlns:a16="http://schemas.microsoft.com/office/drawing/2014/main" id="{845148C5-EE6F-4D4A-B26B-16DC231D1A38}"/>
              </a:ext>
            </a:extLst>
          </p:cNvPr>
          <p:cNvSpPr txBox="1"/>
          <p:nvPr/>
        </p:nvSpPr>
        <p:spPr>
          <a:xfrm>
            <a:off x="809171" y="381801"/>
            <a:ext cx="3775393"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四：示波管的工作原理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63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2635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2635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2635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2635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2635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2635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2635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263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6306"/>
                                        </p:tgtEl>
                                        <p:attrNameLst>
                                          <p:attrName>style.visibility</p:attrName>
                                        </p:attrNameLst>
                                      </p:cBhvr>
                                      <p:to>
                                        <p:strVal val="visible"/>
                                      </p:to>
                                    </p:set>
                                    <p:animEffect transition="in" filter="wipe(left)">
                                      <p:cBhvr>
                                        <p:cTn id="35" dur="5000"/>
                                        <p:tgtEl>
                                          <p:spTgt spid="22630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ppt_x"/>
                                          </p:val>
                                        </p:tav>
                                        <p:tav tm="100000">
                                          <p:val>
                                            <p:strVal val="#ppt_x"/>
                                          </p:val>
                                        </p:tav>
                                      </p:tavLst>
                                    </p:anim>
                                    <p:anim calcmode="lin" valueType="num">
                                      <p:cBhvr additive="base">
                                        <p:cTn id="4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50" grpId="0"/>
      <p:bldP spid="226351" grpId="0"/>
      <p:bldP spid="226352" grpId="0"/>
      <p:bldP spid="226353" grpId="0"/>
      <p:bldP spid="226354" grpId="0"/>
      <p:bldP spid="226355" grpId="0"/>
      <p:bldP spid="226356" grpId="0"/>
      <p:bldP spid="226357" grpId="0"/>
      <p:bldP spid="226358" grpId="0"/>
      <p:bldP spid="4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Oval 136"/>
          <p:cNvSpPr/>
          <p:nvPr/>
        </p:nvSpPr>
        <p:spPr>
          <a:xfrm>
            <a:off x="2571835" y="3304115"/>
            <a:ext cx="2012729" cy="2083992"/>
          </a:xfrm>
          <a:prstGeom prst="ellipse">
            <a:avLst/>
          </a:prstGeom>
          <a:solidFill>
            <a:srgbClr val="CCFFCC"/>
          </a:solidFill>
          <a:ln w="2540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35842" name="Text Box 73"/>
          <p:cNvSpPr txBox="1"/>
          <p:nvPr/>
        </p:nvSpPr>
        <p:spPr>
          <a:xfrm>
            <a:off x="4115825" y="3803675"/>
            <a:ext cx="338554" cy="368242"/>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X</a:t>
            </a:r>
          </a:p>
        </p:txBody>
      </p:sp>
      <p:grpSp>
        <p:nvGrpSpPr>
          <p:cNvPr id="35843" name="Group 138"/>
          <p:cNvGrpSpPr/>
          <p:nvPr/>
        </p:nvGrpSpPr>
        <p:grpSpPr>
          <a:xfrm>
            <a:off x="2342215" y="3133089"/>
            <a:ext cx="2457716" cy="2483053"/>
            <a:chOff x="515" y="2128"/>
            <a:chExt cx="1552" cy="1860"/>
          </a:xfrm>
        </p:grpSpPr>
        <p:sp>
          <p:nvSpPr>
            <p:cNvPr id="35844" name="Oval 81"/>
            <p:cNvSpPr/>
            <p:nvPr/>
          </p:nvSpPr>
          <p:spPr>
            <a:xfrm>
              <a:off x="1976" y="3024"/>
              <a:ext cx="91" cy="91"/>
            </a:xfrm>
            <a:prstGeom prst="ellipse">
              <a:avLst/>
            </a:prstGeom>
            <a:noFill/>
            <a:ln w="2540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35845" name="Text Box 71"/>
            <p:cNvSpPr txBox="1"/>
            <p:nvPr/>
          </p:nvSpPr>
          <p:spPr>
            <a:xfrm>
              <a:off x="1377" y="2396"/>
              <a:ext cx="214" cy="276"/>
            </a:xfrm>
            <a:prstGeom prst="rect">
              <a:avLst/>
            </a:prstGeom>
            <a:noFill/>
            <a:ln w="9525">
              <a:noFill/>
            </a:ln>
          </p:spPr>
          <p:txBody>
            <a:bodyPr wrap="none" anchor="b">
              <a:spAutoFit/>
            </a:bodyPr>
            <a:lstStyle/>
            <a:p>
              <a:pPr defTabSz="1219170">
                <a:spcBef>
                  <a:spcPct val="0"/>
                </a:spcBef>
              </a:pPr>
              <a:r>
                <a:rPr lang="en-US" altLang="zh-CN" sz="1793" kern="0" dirty="0">
                  <a:solidFill>
                    <a:srgbClr val="FF0000"/>
                  </a:solidFill>
                  <a:cs typeface="+mn-ea"/>
                  <a:sym typeface="+mn-lt"/>
                </a:rPr>
                <a:t>Y</a:t>
              </a:r>
            </a:p>
          </p:txBody>
        </p:sp>
        <p:sp>
          <p:nvSpPr>
            <p:cNvPr id="35846" name="Text Box 72"/>
            <p:cNvSpPr txBox="1"/>
            <p:nvPr/>
          </p:nvSpPr>
          <p:spPr>
            <a:xfrm>
              <a:off x="1405" y="3375"/>
              <a:ext cx="250" cy="345"/>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Y</a:t>
              </a:r>
              <a:r>
                <a:rPr lang="en-US" altLang="zh-CN" sz="2393" kern="0">
                  <a:solidFill>
                    <a:sysClr val="windowText" lastClr="000000"/>
                  </a:solidFill>
                  <a:cs typeface="+mn-ea"/>
                  <a:sym typeface="+mn-lt"/>
                </a:rPr>
                <a:t>′</a:t>
              </a:r>
            </a:p>
          </p:txBody>
        </p:sp>
        <p:sp>
          <p:nvSpPr>
            <p:cNvPr id="35847" name="Line 57"/>
            <p:cNvSpPr/>
            <p:nvPr/>
          </p:nvSpPr>
          <p:spPr>
            <a:xfrm flipH="1">
              <a:off x="583" y="3081"/>
              <a:ext cx="1384" cy="0"/>
            </a:xfrm>
            <a:prstGeom prst="line">
              <a:avLst/>
            </a:prstGeom>
            <a:ln w="25400" cap="flat" cmpd="sng">
              <a:solidFill>
                <a:schemeClr val="tx1"/>
              </a:solidFill>
              <a:prstDash val="dashDot"/>
              <a:headEnd type="none" w="med" len="med"/>
              <a:tailEnd type="none" w="med" len="med"/>
            </a:ln>
          </p:spPr>
          <p:txBody>
            <a:bodyPr/>
            <a:lstStyle/>
            <a:p>
              <a:endParaRPr lang="zh-CN" altLang="en-US">
                <a:cs typeface="+mn-ea"/>
                <a:sym typeface="+mn-lt"/>
              </a:endParaRPr>
            </a:p>
          </p:txBody>
        </p:sp>
        <p:sp>
          <p:nvSpPr>
            <p:cNvPr id="35848" name="Line 58"/>
            <p:cNvSpPr/>
            <p:nvPr/>
          </p:nvSpPr>
          <p:spPr>
            <a:xfrm>
              <a:off x="1287" y="2219"/>
              <a:ext cx="0" cy="1678"/>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5849" name="Text Box 74"/>
            <p:cNvSpPr txBox="1"/>
            <p:nvPr/>
          </p:nvSpPr>
          <p:spPr>
            <a:xfrm>
              <a:off x="716" y="2639"/>
              <a:ext cx="250" cy="345"/>
            </a:xfrm>
            <a:prstGeom prst="rect">
              <a:avLst/>
            </a:prstGeom>
            <a:noFill/>
            <a:ln w="9525">
              <a:noFill/>
            </a:ln>
          </p:spPr>
          <p:txBody>
            <a:bodyPr wrap="none" anchor="b">
              <a:spAutoFit/>
            </a:bodyPr>
            <a:lstStyle/>
            <a:p>
              <a:pPr defTabSz="1219170">
                <a:spcBef>
                  <a:spcPct val="0"/>
                </a:spcBef>
              </a:pPr>
              <a:r>
                <a:rPr lang="en-US" altLang="zh-CN" sz="1793" kern="0">
                  <a:solidFill>
                    <a:srgbClr val="FF0000"/>
                  </a:solidFill>
                  <a:cs typeface="+mn-ea"/>
                  <a:sym typeface="+mn-lt"/>
                </a:rPr>
                <a:t>X</a:t>
              </a:r>
              <a:r>
                <a:rPr lang="en-US" altLang="zh-CN" sz="2393" kern="0">
                  <a:solidFill>
                    <a:sysClr val="windowText" lastClr="000000"/>
                  </a:solidFill>
                  <a:cs typeface="+mn-ea"/>
                  <a:sym typeface="+mn-lt"/>
                </a:rPr>
                <a:t>′</a:t>
              </a:r>
            </a:p>
          </p:txBody>
        </p:sp>
        <p:sp>
          <p:nvSpPr>
            <p:cNvPr id="35850" name="Line 75"/>
            <p:cNvSpPr/>
            <p:nvPr/>
          </p:nvSpPr>
          <p:spPr>
            <a:xfrm>
              <a:off x="788" y="2945"/>
              <a:ext cx="0" cy="272"/>
            </a:xfrm>
            <a:prstGeom prst="line">
              <a:avLst/>
            </a:prstGeom>
            <a:ln w="635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5851" name="Line 76"/>
            <p:cNvSpPr/>
            <p:nvPr/>
          </p:nvSpPr>
          <p:spPr>
            <a:xfrm flipV="1">
              <a:off x="1150" y="3589"/>
              <a:ext cx="273" cy="0"/>
            </a:xfrm>
            <a:prstGeom prst="line">
              <a:avLst/>
            </a:prstGeom>
            <a:ln w="635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5852" name="Line 77"/>
            <p:cNvSpPr/>
            <p:nvPr/>
          </p:nvSpPr>
          <p:spPr>
            <a:xfrm flipV="1">
              <a:off x="1150" y="2536"/>
              <a:ext cx="273" cy="0"/>
            </a:xfrm>
            <a:prstGeom prst="line">
              <a:avLst/>
            </a:prstGeom>
            <a:ln w="635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5853" name="Line 78"/>
            <p:cNvSpPr/>
            <p:nvPr/>
          </p:nvSpPr>
          <p:spPr>
            <a:xfrm>
              <a:off x="1785" y="2945"/>
              <a:ext cx="0" cy="272"/>
            </a:xfrm>
            <a:prstGeom prst="line">
              <a:avLst/>
            </a:prstGeom>
            <a:ln w="635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5854" name="Oval 79"/>
            <p:cNvSpPr/>
            <p:nvPr/>
          </p:nvSpPr>
          <p:spPr>
            <a:xfrm>
              <a:off x="1241" y="2128"/>
              <a:ext cx="91" cy="91"/>
            </a:xfrm>
            <a:prstGeom prst="ellipse">
              <a:avLst/>
            </a:prstGeom>
            <a:noFill/>
            <a:ln w="2540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35855" name="Oval 80"/>
            <p:cNvSpPr/>
            <p:nvPr/>
          </p:nvSpPr>
          <p:spPr>
            <a:xfrm>
              <a:off x="1241" y="3897"/>
              <a:ext cx="91" cy="91"/>
            </a:xfrm>
            <a:prstGeom prst="ellipse">
              <a:avLst/>
            </a:prstGeom>
            <a:noFill/>
            <a:ln w="2540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35856" name="Oval 82"/>
            <p:cNvSpPr/>
            <p:nvPr/>
          </p:nvSpPr>
          <p:spPr>
            <a:xfrm>
              <a:off x="515" y="3035"/>
              <a:ext cx="91" cy="91"/>
            </a:xfrm>
            <a:prstGeom prst="ellipse">
              <a:avLst/>
            </a:prstGeom>
            <a:noFill/>
            <a:ln w="25400" cap="flat" cmpd="sng">
              <a:solidFill>
                <a:schemeClr val="tx1"/>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grpSp>
      <p:grpSp>
        <p:nvGrpSpPr>
          <p:cNvPr id="35857" name="Group 120"/>
          <p:cNvGrpSpPr/>
          <p:nvPr/>
        </p:nvGrpSpPr>
        <p:grpSpPr>
          <a:xfrm>
            <a:off x="5805506" y="1509864"/>
            <a:ext cx="3150905" cy="1475952"/>
            <a:chOff x="2517" y="1008"/>
            <a:chExt cx="2707" cy="901"/>
          </a:xfrm>
        </p:grpSpPr>
        <p:sp>
          <p:nvSpPr>
            <p:cNvPr id="35858" name="Line 92"/>
            <p:cNvSpPr/>
            <p:nvPr/>
          </p:nvSpPr>
          <p:spPr>
            <a:xfrm flipV="1">
              <a:off x="2835" y="1048"/>
              <a:ext cx="0" cy="861"/>
            </a:xfrm>
            <a:prstGeom prst="line">
              <a:avLst/>
            </a:prstGeom>
            <a:ln w="25400" cap="flat" cmpd="sng">
              <a:solidFill>
                <a:schemeClr val="tx1"/>
              </a:solidFill>
              <a:prstDash val="solid"/>
              <a:headEnd type="none" w="med" len="med"/>
              <a:tailEnd type="stealth" w="med" len="lg"/>
            </a:ln>
          </p:spPr>
          <p:txBody>
            <a:bodyPr/>
            <a:lstStyle/>
            <a:p>
              <a:endParaRPr lang="zh-CN" altLang="en-US">
                <a:cs typeface="+mn-ea"/>
                <a:sym typeface="+mn-lt"/>
              </a:endParaRPr>
            </a:p>
          </p:txBody>
        </p:sp>
        <p:sp>
          <p:nvSpPr>
            <p:cNvPr id="35859" name="Line 93"/>
            <p:cNvSpPr/>
            <p:nvPr/>
          </p:nvSpPr>
          <p:spPr>
            <a:xfrm>
              <a:off x="2835" y="1501"/>
              <a:ext cx="2177" cy="0"/>
            </a:xfrm>
            <a:prstGeom prst="line">
              <a:avLst/>
            </a:prstGeom>
            <a:ln w="25400" cap="flat" cmpd="sng">
              <a:solidFill>
                <a:schemeClr val="tx1"/>
              </a:solidFill>
              <a:prstDash val="solid"/>
              <a:headEnd type="none" w="med" len="med"/>
              <a:tailEnd type="stealth" w="med" len="lg"/>
            </a:ln>
          </p:spPr>
          <p:txBody>
            <a:bodyPr/>
            <a:lstStyle/>
            <a:p>
              <a:endParaRPr lang="zh-CN" altLang="en-US">
                <a:cs typeface="+mn-ea"/>
                <a:sym typeface="+mn-lt"/>
              </a:endParaRPr>
            </a:p>
          </p:txBody>
        </p:sp>
        <p:sp>
          <p:nvSpPr>
            <p:cNvPr id="35860" name="Text Box 94"/>
            <p:cNvSpPr txBox="1"/>
            <p:nvPr/>
          </p:nvSpPr>
          <p:spPr>
            <a:xfrm>
              <a:off x="2517" y="1008"/>
              <a:ext cx="390" cy="225"/>
            </a:xfrm>
            <a:prstGeom prst="rect">
              <a:avLst/>
            </a:prstGeom>
            <a:noFill/>
            <a:ln w="9525">
              <a:noFill/>
            </a:ln>
          </p:spPr>
          <p:txBody>
            <a:bodyPr wrap="none" anchor="b">
              <a:spAutoFit/>
            </a:bodyPr>
            <a:lstStyle/>
            <a:p>
              <a:pPr defTabSz="1219170">
                <a:spcBef>
                  <a:spcPct val="0"/>
                </a:spcBef>
              </a:pPr>
              <a:r>
                <a:rPr lang="en-US" altLang="zh-CN" sz="1793" kern="0">
                  <a:solidFill>
                    <a:sysClr val="windowText" lastClr="000000"/>
                  </a:solidFill>
                  <a:cs typeface="+mn-ea"/>
                  <a:sym typeface="+mn-lt"/>
                </a:rPr>
                <a:t>U</a:t>
              </a:r>
              <a:r>
                <a:rPr lang="en-US" altLang="zh-CN" sz="1793" kern="0" baseline="-25000">
                  <a:solidFill>
                    <a:sysClr val="windowText" lastClr="000000"/>
                  </a:solidFill>
                  <a:cs typeface="+mn-ea"/>
                  <a:sym typeface="+mn-lt"/>
                </a:rPr>
                <a:t>X</a:t>
              </a:r>
              <a:endParaRPr lang="en-US" altLang="zh-CN" sz="1793" kern="0">
                <a:solidFill>
                  <a:sysClr val="windowText" lastClr="000000"/>
                </a:solidFill>
                <a:cs typeface="+mn-ea"/>
                <a:sym typeface="+mn-lt"/>
              </a:endParaRPr>
            </a:p>
          </p:txBody>
        </p:sp>
        <p:sp>
          <p:nvSpPr>
            <p:cNvPr id="35861" name="Text Box 95"/>
            <p:cNvSpPr txBox="1"/>
            <p:nvPr/>
          </p:nvSpPr>
          <p:spPr>
            <a:xfrm>
              <a:off x="5010" y="1402"/>
              <a:ext cx="214" cy="225"/>
            </a:xfrm>
            <a:prstGeom prst="rect">
              <a:avLst/>
            </a:prstGeom>
            <a:noFill/>
            <a:ln w="9525">
              <a:noFill/>
            </a:ln>
          </p:spPr>
          <p:txBody>
            <a:bodyPr wrap="none" anchor="b">
              <a:spAutoFit/>
            </a:bodyPr>
            <a:lstStyle/>
            <a:p>
              <a:pPr defTabSz="1219170">
                <a:spcBef>
                  <a:spcPct val="0"/>
                </a:spcBef>
              </a:pPr>
              <a:r>
                <a:rPr lang="en-US" altLang="zh-CN" sz="1793" kern="0">
                  <a:solidFill>
                    <a:sysClr val="windowText" lastClr="000000"/>
                  </a:solidFill>
                  <a:cs typeface="+mn-ea"/>
                  <a:sym typeface="+mn-lt"/>
                </a:rPr>
                <a:t>t</a:t>
              </a:r>
            </a:p>
          </p:txBody>
        </p:sp>
        <p:sp>
          <p:nvSpPr>
            <p:cNvPr id="35862" name="Line 96"/>
            <p:cNvSpPr/>
            <p:nvPr/>
          </p:nvSpPr>
          <p:spPr>
            <a:xfrm flipV="1">
              <a:off x="2835" y="1275"/>
              <a:ext cx="499" cy="499"/>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5863" name="Line 98"/>
            <p:cNvSpPr/>
            <p:nvPr/>
          </p:nvSpPr>
          <p:spPr>
            <a:xfrm flipV="1">
              <a:off x="3334" y="1275"/>
              <a:ext cx="0" cy="453"/>
            </a:xfrm>
            <a:prstGeom prst="line">
              <a:avLst/>
            </a:prstGeom>
            <a:ln w="25400"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5864" name="Line 99"/>
            <p:cNvSpPr/>
            <p:nvPr/>
          </p:nvSpPr>
          <p:spPr>
            <a:xfrm flipV="1">
              <a:off x="3334" y="1275"/>
              <a:ext cx="499" cy="499"/>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5865" name="Line 100"/>
            <p:cNvSpPr/>
            <p:nvPr/>
          </p:nvSpPr>
          <p:spPr>
            <a:xfrm flipV="1">
              <a:off x="3833" y="1275"/>
              <a:ext cx="0" cy="453"/>
            </a:xfrm>
            <a:prstGeom prst="line">
              <a:avLst/>
            </a:prstGeom>
            <a:ln w="25400"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5866" name="Line 101"/>
            <p:cNvSpPr/>
            <p:nvPr/>
          </p:nvSpPr>
          <p:spPr>
            <a:xfrm flipV="1">
              <a:off x="3833" y="1275"/>
              <a:ext cx="499" cy="499"/>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5867" name="Line 102"/>
            <p:cNvSpPr/>
            <p:nvPr/>
          </p:nvSpPr>
          <p:spPr>
            <a:xfrm flipV="1">
              <a:off x="4332" y="1275"/>
              <a:ext cx="0" cy="453"/>
            </a:xfrm>
            <a:prstGeom prst="line">
              <a:avLst/>
            </a:prstGeom>
            <a:ln w="25400" cap="flat" cmpd="sng">
              <a:solidFill>
                <a:schemeClr val="tx1"/>
              </a:solidFill>
              <a:prstDash val="dash"/>
              <a:headEnd type="none" w="med" len="med"/>
              <a:tailEnd type="none" w="med" len="med"/>
            </a:ln>
          </p:spPr>
          <p:txBody>
            <a:bodyPr/>
            <a:lstStyle/>
            <a:p>
              <a:endParaRPr lang="zh-CN" altLang="en-US">
                <a:cs typeface="+mn-ea"/>
                <a:sym typeface="+mn-lt"/>
              </a:endParaRPr>
            </a:p>
          </p:txBody>
        </p:sp>
        <p:sp>
          <p:nvSpPr>
            <p:cNvPr id="35868" name="Line 103"/>
            <p:cNvSpPr/>
            <p:nvPr/>
          </p:nvSpPr>
          <p:spPr>
            <a:xfrm flipV="1">
              <a:off x="4332" y="1275"/>
              <a:ext cx="499" cy="499"/>
            </a:xfrm>
            <a:prstGeom prst="line">
              <a:avLst/>
            </a:prstGeom>
            <a:ln w="254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35869" name="Line 104"/>
            <p:cNvSpPr/>
            <p:nvPr/>
          </p:nvSpPr>
          <p:spPr>
            <a:xfrm flipV="1">
              <a:off x="4830" y="1275"/>
              <a:ext cx="0" cy="226"/>
            </a:xfrm>
            <a:prstGeom prst="line">
              <a:avLst/>
            </a:prstGeom>
            <a:ln w="25400" cap="flat" cmpd="sng">
              <a:solidFill>
                <a:schemeClr val="tx1"/>
              </a:solidFill>
              <a:prstDash val="dash"/>
              <a:headEnd type="none" w="med" len="med"/>
              <a:tailEnd type="none" w="med" len="med"/>
            </a:ln>
          </p:spPr>
          <p:txBody>
            <a:bodyPr/>
            <a:lstStyle/>
            <a:p>
              <a:endParaRPr lang="zh-CN" altLang="en-US">
                <a:cs typeface="+mn-ea"/>
                <a:sym typeface="+mn-lt"/>
              </a:endParaRPr>
            </a:p>
          </p:txBody>
        </p:sp>
      </p:grpSp>
      <p:pic>
        <p:nvPicPr>
          <p:cNvPr id="35870" name="Picture 119"/>
          <p:cNvPicPr>
            <a:picLocks noChangeAspect="1"/>
          </p:cNvPicPr>
          <p:nvPr/>
        </p:nvPicPr>
        <p:blipFill>
          <a:blip r:embed="rId2"/>
          <a:stretch>
            <a:fillRect/>
          </a:stretch>
        </p:blipFill>
        <p:spPr>
          <a:xfrm>
            <a:off x="2500574" y="1663527"/>
            <a:ext cx="2299359" cy="1596249"/>
          </a:xfrm>
          <a:prstGeom prst="rect">
            <a:avLst/>
          </a:prstGeom>
          <a:noFill/>
          <a:ln w="9525">
            <a:noFill/>
          </a:ln>
        </p:spPr>
      </p:pic>
      <p:sp>
        <p:nvSpPr>
          <p:cNvPr id="196742" name="Oval 134"/>
          <p:cNvSpPr/>
          <p:nvPr/>
        </p:nvSpPr>
        <p:spPr>
          <a:xfrm>
            <a:off x="2926558" y="4289102"/>
            <a:ext cx="71260" cy="71261"/>
          </a:xfrm>
          <a:prstGeom prst="ellipse">
            <a:avLst/>
          </a:prstGeom>
          <a:solidFill>
            <a:srgbClr val="FF6600"/>
          </a:solidFill>
          <a:ln w="9525" cap="flat" cmpd="sng">
            <a:solidFill>
              <a:srgbClr val="FF6600"/>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sp>
        <p:nvSpPr>
          <p:cNvPr id="196743" name="Oval 135"/>
          <p:cNvSpPr/>
          <p:nvPr/>
        </p:nvSpPr>
        <p:spPr>
          <a:xfrm>
            <a:off x="3539401" y="4311273"/>
            <a:ext cx="71261" cy="71261"/>
          </a:xfrm>
          <a:prstGeom prst="ellipse">
            <a:avLst/>
          </a:prstGeom>
          <a:solidFill>
            <a:srgbClr val="FF6600"/>
          </a:solidFill>
          <a:ln w="9525" cap="flat" cmpd="sng">
            <a:solidFill>
              <a:srgbClr val="FF6600"/>
            </a:solidFill>
            <a:prstDash val="solid"/>
            <a:headEnd type="none" w="med" len="med"/>
            <a:tailEnd type="none" w="med" len="med"/>
          </a:ln>
        </p:spPr>
        <p:txBody>
          <a:bodyPr wrap="none" anchor="ctr"/>
          <a:lstStyle/>
          <a:p>
            <a:pPr defTabSz="1219170">
              <a:spcBef>
                <a:spcPct val="0"/>
              </a:spcBef>
            </a:pPr>
            <a:endParaRPr lang="zh-CN" altLang="zh-CN" sz="1793" kern="0" dirty="0">
              <a:solidFill>
                <a:sysClr val="windowText" lastClr="000000"/>
              </a:solidFill>
              <a:cs typeface="+mn-ea"/>
              <a:sym typeface="+mn-lt"/>
            </a:endParaRPr>
          </a:p>
        </p:txBody>
      </p:sp>
      <p:grpSp>
        <p:nvGrpSpPr>
          <p:cNvPr id="35873" name="Group 143"/>
          <p:cNvGrpSpPr/>
          <p:nvPr/>
        </p:nvGrpSpPr>
        <p:grpSpPr>
          <a:xfrm>
            <a:off x="6092134" y="3166345"/>
            <a:ext cx="3447455" cy="2766515"/>
            <a:chOff x="2880" y="2387"/>
            <a:chExt cx="2177" cy="1747"/>
          </a:xfrm>
        </p:grpSpPr>
        <p:sp>
          <p:nvSpPr>
            <p:cNvPr id="35874" name="Text Box 122"/>
            <p:cNvSpPr txBox="1"/>
            <p:nvPr/>
          </p:nvSpPr>
          <p:spPr>
            <a:xfrm>
              <a:off x="3477" y="3882"/>
              <a:ext cx="1088" cy="252"/>
            </a:xfrm>
            <a:prstGeom prst="rect">
              <a:avLst/>
            </a:prstGeom>
            <a:noFill/>
            <a:ln w="9525">
              <a:noFill/>
            </a:ln>
          </p:spPr>
          <p:txBody>
            <a:bodyPr anchor="b">
              <a:spAutoFit/>
            </a:bodyPr>
            <a:lstStyle/>
            <a:p>
              <a:pPr defTabSz="1219170"/>
              <a:r>
                <a:rPr lang="zh-CN" altLang="en-US" sz="1993" kern="0" dirty="0">
                  <a:solidFill>
                    <a:srgbClr val="0000FF"/>
                  </a:solidFill>
                  <a:cs typeface="+mn-ea"/>
                  <a:sym typeface="+mn-lt"/>
                </a:rPr>
                <a:t>示波器图像</a:t>
              </a:r>
            </a:p>
          </p:txBody>
        </p:sp>
        <p:pic>
          <p:nvPicPr>
            <p:cNvPr id="35875" name="Picture 142"/>
            <p:cNvPicPr>
              <a:picLocks noChangeAspect="1"/>
            </p:cNvPicPr>
            <p:nvPr/>
          </p:nvPicPr>
          <p:blipFill>
            <a:blip r:embed="rId3"/>
            <a:stretch>
              <a:fillRect/>
            </a:stretch>
          </p:blipFill>
          <p:spPr>
            <a:xfrm>
              <a:off x="2880" y="2387"/>
              <a:ext cx="2177" cy="1451"/>
            </a:xfrm>
            <a:prstGeom prst="rect">
              <a:avLst/>
            </a:prstGeom>
            <a:noFill/>
            <a:ln w="9525">
              <a:noFill/>
            </a:ln>
          </p:spPr>
        </p:pic>
      </p:grpSp>
      <p:sp>
        <p:nvSpPr>
          <p:cNvPr id="35876" name="Text Box 38"/>
          <p:cNvSpPr txBox="1"/>
          <p:nvPr/>
        </p:nvSpPr>
        <p:spPr>
          <a:xfrm>
            <a:off x="5484039" y="1739539"/>
            <a:ext cx="760119" cy="460575"/>
          </a:xfrm>
          <a:prstGeom prst="rect">
            <a:avLst/>
          </a:prstGeom>
          <a:noFill/>
          <a:ln w="28575">
            <a:noFill/>
          </a:ln>
        </p:spPr>
        <p:txBody>
          <a:bodyPr>
            <a:spAutoFit/>
          </a:bodyPr>
          <a:lstStyle/>
          <a:p>
            <a:pPr algn="ctr" defTabSz="1219170"/>
            <a:r>
              <a:rPr lang="en-US" altLang="zh-CN" sz="2393" kern="0">
                <a:solidFill>
                  <a:sysClr val="windowText" lastClr="000000"/>
                </a:solidFill>
                <a:cs typeface="+mn-ea"/>
                <a:sym typeface="+mn-lt"/>
              </a:rPr>
              <a:t>O</a:t>
            </a:r>
          </a:p>
        </p:txBody>
      </p:sp>
      <p:sp>
        <p:nvSpPr>
          <p:cNvPr id="38" name="文本框 37">
            <a:extLst>
              <a:ext uri="{FF2B5EF4-FFF2-40B4-BE49-F238E27FC236}">
                <a16:creationId xmlns:a16="http://schemas.microsoft.com/office/drawing/2014/main" id="{C7721D71-6BBA-4D36-A4CA-B588E1406258}"/>
              </a:ext>
            </a:extLst>
          </p:cNvPr>
          <p:cNvSpPr txBox="1"/>
          <p:nvPr/>
        </p:nvSpPr>
        <p:spPr>
          <a:xfrm>
            <a:off x="809171" y="381801"/>
            <a:ext cx="3775393"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四：示波管的工作原理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6742"/>
                                        </p:tgtEl>
                                        <p:attrNameLst>
                                          <p:attrName>style.visibility</p:attrName>
                                        </p:attrNameLst>
                                      </p:cBhvr>
                                      <p:to>
                                        <p:strVal val="visible"/>
                                      </p:to>
                                    </p:set>
                                  </p:childTnLst>
                                </p:cTn>
                              </p:par>
                              <p:par>
                                <p:cTn id="7" presetID="59" presetClass="path" presetSubtype="0" repeatCount="indefinite" fill="hold" grpId="1" nodeType="withEffect">
                                  <p:stCondLst>
                                    <p:cond delay="0"/>
                                  </p:stCondLst>
                                  <p:childTnLst>
                                    <p:animMotion origin="layout" path="M 1.11111E-6 7.40741E-7 C 1.11111E-6 -0.04676 0.01441 -0.08264 0.03212 -0.08264 C 0.05035 -0.08264 0.06493 -0.04676 0.06493 7.40741E-7 C 0.06493 0.04676 0.07951 0.08264 0.09774 0.08264 C 0.11545 0.08264 0.13003 0.04676 0.13003 7.40741E-7 " pathEditMode="relative" rAng="0" ptsTypes="fffff">
                                      <p:cBhvr>
                                        <p:cTn id="8" dur="500" fill="hold"/>
                                        <p:tgtEl>
                                          <p:spTgt spid="196742"/>
                                        </p:tgtEl>
                                        <p:attrNameLst>
                                          <p:attrName>ppt_x</p:attrName>
                                          <p:attrName>ppt_y</p:attrName>
                                        </p:attrNameLst>
                                      </p:cBhvr>
                                      <p:rCtr x="6500" y="0"/>
                                    </p:animMotion>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96743"/>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1967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42" grpId="0" bldLvl="0" animBg="1"/>
      <p:bldP spid="196742" grpId="1" bldLvl="0" animBg="1"/>
      <p:bldP spid="196743" grpId="0" bldLvl="0" animBg="1"/>
      <p:bldP spid="196743" grpId="1"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idx="4294967295"/>
          </p:nvPr>
        </p:nvSpPr>
        <p:spPr>
          <a:xfrm>
            <a:off x="721077" y="5234442"/>
            <a:ext cx="11877675" cy="600301"/>
          </a:xfrm>
          <a:prstGeom prst="rect">
            <a:avLst/>
          </a:prstGeom>
          <a:noFill/>
          <a:ln w="9525">
            <a:noFill/>
          </a:ln>
        </p:spPr>
        <p:txBody>
          <a:bodyPr vert="horz" lIns="89777" tIns="46684" rIns="89777" bIns="46684" rtlCol="0">
            <a:normAutofit/>
          </a:bodyPr>
          <a:lstStyle/>
          <a:p>
            <a:pPr marL="0" indent="0">
              <a:lnSpc>
                <a:spcPct val="150000"/>
              </a:lnSpc>
              <a:buNone/>
            </a:pPr>
            <a:r>
              <a:rPr lang="zh-CN" altLang="en-US" sz="2400" dirty="0">
                <a:cs typeface="+mn-ea"/>
                <a:sym typeface="+mn-lt"/>
              </a:rPr>
              <a:t>注意：某些带电体是否考虑重力，要根据题目暗示或运动状态来判定</a:t>
            </a:r>
          </a:p>
        </p:txBody>
      </p:sp>
      <p:sp>
        <p:nvSpPr>
          <p:cNvPr id="98308" name="Rectangle 4"/>
          <p:cNvSpPr/>
          <p:nvPr/>
        </p:nvSpPr>
        <p:spPr>
          <a:xfrm>
            <a:off x="646854" y="1220894"/>
            <a:ext cx="10908268" cy="1694503"/>
          </a:xfrm>
          <a:prstGeom prst="rect">
            <a:avLst/>
          </a:prstGeom>
          <a:noFill/>
          <a:ln w="9525">
            <a:noFill/>
          </a:ln>
        </p:spPr>
        <p:txBody>
          <a:bodyPr wrap="square">
            <a:spAutoFit/>
          </a:bodyPr>
          <a:lstStyle/>
          <a:p>
            <a:pPr defTabSz="1219170">
              <a:lnSpc>
                <a:spcPct val="150000"/>
              </a:lnSpc>
              <a:spcBef>
                <a:spcPct val="20000"/>
              </a:spcBef>
            </a:pPr>
            <a:r>
              <a:rPr lang="en-US" altLang="zh-CN" sz="2400" kern="0" dirty="0">
                <a:cs typeface="+mn-ea"/>
                <a:sym typeface="+mn-lt"/>
              </a:rPr>
              <a:t>1.</a:t>
            </a:r>
            <a:r>
              <a:rPr lang="zh-CN" altLang="en-US" sz="2400" kern="0" dirty="0">
                <a:cs typeface="+mn-ea"/>
                <a:sym typeface="+mn-lt"/>
              </a:rPr>
              <a:t>带电的基本粒子：如电子，质子，</a:t>
            </a:r>
            <a:r>
              <a:rPr lang="en-US" altLang="zh-CN" sz="2400" i="1" kern="0" dirty="0">
                <a:cs typeface="+mn-ea"/>
                <a:sym typeface="+mn-lt"/>
              </a:rPr>
              <a:t>α</a:t>
            </a:r>
            <a:r>
              <a:rPr lang="zh-CN" altLang="en-US" sz="2400" kern="0" dirty="0">
                <a:cs typeface="+mn-ea"/>
                <a:sym typeface="+mn-lt"/>
              </a:rPr>
              <a:t>粒子，正负离子等。这些粒子所受重力和电场力相比小得多，除非有说明或明确的暗示以外，一般都不考虑重力。（但并不能忽略质量）</a:t>
            </a:r>
          </a:p>
        </p:txBody>
      </p:sp>
      <p:sp>
        <p:nvSpPr>
          <p:cNvPr id="98309" name="Rectangle 5"/>
          <p:cNvSpPr/>
          <p:nvPr/>
        </p:nvSpPr>
        <p:spPr>
          <a:xfrm>
            <a:off x="721077" y="3504667"/>
            <a:ext cx="10797823" cy="1140505"/>
          </a:xfrm>
          <a:prstGeom prst="rect">
            <a:avLst/>
          </a:prstGeom>
          <a:noFill/>
          <a:ln w="9525">
            <a:noFill/>
          </a:ln>
        </p:spPr>
        <p:txBody>
          <a:bodyPr wrap="square">
            <a:spAutoFit/>
          </a:bodyPr>
          <a:lstStyle/>
          <a:p>
            <a:pPr defTabSz="1219170">
              <a:lnSpc>
                <a:spcPct val="150000"/>
              </a:lnSpc>
              <a:spcBef>
                <a:spcPct val="20000"/>
              </a:spcBef>
            </a:pPr>
            <a:r>
              <a:rPr lang="en-US" altLang="zh-CN" sz="2400" kern="0" dirty="0">
                <a:cs typeface="+mn-ea"/>
                <a:sym typeface="+mn-lt"/>
              </a:rPr>
              <a:t>2.</a:t>
            </a:r>
            <a:r>
              <a:rPr lang="zh-CN" altLang="en-US" sz="2400" kern="0" dirty="0">
                <a:cs typeface="+mn-ea"/>
                <a:sym typeface="+mn-lt"/>
              </a:rPr>
              <a:t>带电微粒：如带电小球、液滴、尘埃等。除非有说明或明确的暗示以外，一般都考虑重力。</a:t>
            </a:r>
          </a:p>
        </p:txBody>
      </p:sp>
      <p:sp>
        <p:nvSpPr>
          <p:cNvPr id="7" name="文本框 6">
            <a:extLst>
              <a:ext uri="{FF2B5EF4-FFF2-40B4-BE49-F238E27FC236}">
                <a16:creationId xmlns:a16="http://schemas.microsoft.com/office/drawing/2014/main" id="{7930E650-351E-4D48-B820-33303CF77028}"/>
              </a:ext>
            </a:extLst>
          </p:cNvPr>
          <p:cNvSpPr txBox="1"/>
          <p:nvPr/>
        </p:nvSpPr>
        <p:spPr>
          <a:xfrm>
            <a:off x="809171" y="381801"/>
            <a:ext cx="7824578"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知识点总结</a:t>
            </a:r>
            <a:r>
              <a:rPr lang="en-US" altLang="zh-CN" sz="2800" dirty="0">
                <a:solidFill>
                  <a:prstClr val="black"/>
                </a:solidFill>
                <a:cs typeface="+mn-ea"/>
                <a:sym typeface="+mn-lt"/>
              </a:rPr>
              <a:t>:</a:t>
            </a:r>
            <a:r>
              <a:rPr lang="zh-CN" altLang="en-US" sz="2800" dirty="0">
                <a:solidFill>
                  <a:prstClr val="black"/>
                </a:solidFill>
                <a:cs typeface="+mn-ea"/>
                <a:sym typeface="+mn-lt"/>
              </a:rPr>
              <a:t>电场中的带电粒子一般可分为两类：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 calcmode="lin" valueType="num">
                                      <p:cBhvr additive="base">
                                        <p:cTn id="7" dur="500" fill="hold"/>
                                        <p:tgtEl>
                                          <p:spTgt spid="98308"/>
                                        </p:tgtEl>
                                        <p:attrNameLst>
                                          <p:attrName>ppt_x</p:attrName>
                                        </p:attrNameLst>
                                      </p:cBhvr>
                                      <p:tavLst>
                                        <p:tav tm="0">
                                          <p:val>
                                            <p:strVal val="0-#ppt_w/2"/>
                                          </p:val>
                                        </p:tav>
                                        <p:tav tm="100000">
                                          <p:val>
                                            <p:strVal val="#ppt_x"/>
                                          </p:val>
                                        </p:tav>
                                      </p:tavLst>
                                    </p:anim>
                                    <p:anim calcmode="lin" valueType="num">
                                      <p:cBhvr additive="base">
                                        <p:cTn id="8"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9"/>
                                        </p:tgtEl>
                                        <p:attrNameLst>
                                          <p:attrName>style.visibility</p:attrName>
                                        </p:attrNameLst>
                                      </p:cBhvr>
                                      <p:to>
                                        <p:strVal val="visible"/>
                                      </p:to>
                                    </p:set>
                                    <p:anim calcmode="lin" valueType="num">
                                      <p:cBhvr additive="base">
                                        <p:cTn id="13" dur="500" fill="hold"/>
                                        <p:tgtEl>
                                          <p:spTgt spid="98309"/>
                                        </p:tgtEl>
                                        <p:attrNameLst>
                                          <p:attrName>ppt_x</p:attrName>
                                        </p:attrNameLst>
                                      </p:cBhvr>
                                      <p:tavLst>
                                        <p:tav tm="0">
                                          <p:val>
                                            <p:strVal val="0-#ppt_w/2"/>
                                          </p:val>
                                        </p:tav>
                                        <p:tav tm="100000">
                                          <p:val>
                                            <p:strVal val="#ppt_x"/>
                                          </p:val>
                                        </p:tav>
                                      </p:tavLst>
                                    </p:anim>
                                    <p:anim calcmode="lin" valueType="num">
                                      <p:cBhvr additive="base">
                                        <p:cTn id="14"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6">
                                            <p:txEl>
                                              <p:pRg st="0" end="0"/>
                                            </p:txEl>
                                          </p:spTgt>
                                        </p:tgtEl>
                                        <p:attrNameLst>
                                          <p:attrName>style.visibility</p:attrName>
                                        </p:attrNameLst>
                                      </p:cBhvr>
                                      <p:to>
                                        <p:strVal val="visible"/>
                                      </p:to>
                                    </p:set>
                                    <p:anim calcmode="lin" valueType="num">
                                      <p:cBhvr additive="base">
                                        <p:cTn id="19" dur="500" fill="hold"/>
                                        <p:tgtEl>
                                          <p:spTgt spid="9830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P spid="98308" grpId="0"/>
      <p:bldP spid="9830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p:nvPr/>
        </p:nvSpPr>
        <p:spPr>
          <a:xfrm>
            <a:off x="4992710" y="3781320"/>
            <a:ext cx="5472853" cy="522131"/>
          </a:xfrm>
          <a:prstGeom prst="rect">
            <a:avLst/>
          </a:prstGeom>
          <a:noFill/>
          <a:ln w="9525">
            <a:noFill/>
          </a:ln>
        </p:spPr>
        <p:txBody>
          <a:bodyPr>
            <a:spAutoFit/>
          </a:bodyPr>
          <a:lstStyle/>
          <a:p>
            <a:pPr defTabSz="1219170"/>
            <a:r>
              <a:rPr lang="zh-CN" altLang="en-US" sz="2793" kern="0" dirty="0">
                <a:cs typeface="+mn-ea"/>
                <a:sym typeface="+mn-lt"/>
              </a:rPr>
              <a:t>匀变速直线运动</a:t>
            </a:r>
            <a:r>
              <a:rPr lang="en-US" altLang="zh-CN" sz="2793" kern="0">
                <a:cs typeface="+mn-ea"/>
                <a:sym typeface="+mn-lt"/>
              </a:rPr>
              <a:t>—</a:t>
            </a:r>
            <a:r>
              <a:rPr lang="zh-CN" altLang="en-US" sz="2793" kern="0" dirty="0">
                <a:cs typeface="+mn-ea"/>
                <a:sym typeface="+mn-lt"/>
              </a:rPr>
              <a:t>加速、减速</a:t>
            </a:r>
          </a:p>
        </p:txBody>
      </p:sp>
      <p:sp>
        <p:nvSpPr>
          <p:cNvPr id="105476" name="Text Box 4"/>
          <p:cNvSpPr txBox="1"/>
          <p:nvPr/>
        </p:nvSpPr>
        <p:spPr>
          <a:xfrm>
            <a:off x="5059220" y="4862904"/>
            <a:ext cx="4609803" cy="522131"/>
          </a:xfrm>
          <a:prstGeom prst="rect">
            <a:avLst/>
          </a:prstGeom>
          <a:noFill/>
          <a:ln w="9525">
            <a:noFill/>
          </a:ln>
        </p:spPr>
        <p:txBody>
          <a:bodyPr>
            <a:spAutoFit/>
          </a:bodyPr>
          <a:lstStyle/>
          <a:p>
            <a:pPr defTabSz="1219170"/>
            <a:r>
              <a:rPr lang="zh-CN" altLang="en-US" sz="2793" kern="0" dirty="0">
                <a:cs typeface="+mn-ea"/>
                <a:sym typeface="+mn-lt"/>
              </a:rPr>
              <a:t>匀变速曲线运动</a:t>
            </a:r>
            <a:r>
              <a:rPr lang="en-US" altLang="zh-CN" sz="2793" kern="0">
                <a:cs typeface="+mn-ea"/>
                <a:sym typeface="+mn-lt"/>
              </a:rPr>
              <a:t>—</a:t>
            </a:r>
            <a:r>
              <a:rPr lang="zh-CN" altLang="en-US" sz="2793" kern="0" dirty="0">
                <a:cs typeface="+mn-ea"/>
                <a:sym typeface="+mn-lt"/>
              </a:rPr>
              <a:t>偏转</a:t>
            </a:r>
          </a:p>
        </p:txBody>
      </p:sp>
      <p:sp>
        <p:nvSpPr>
          <p:cNvPr id="105477" name="AutoShape 5"/>
          <p:cNvSpPr/>
          <p:nvPr/>
        </p:nvSpPr>
        <p:spPr>
          <a:xfrm>
            <a:off x="4270597" y="1885773"/>
            <a:ext cx="240704" cy="1399885"/>
          </a:xfrm>
          <a:prstGeom prst="leftBrace">
            <a:avLst>
              <a:gd name="adj1" fmla="val 48411"/>
              <a:gd name="adj2" fmla="val 50000"/>
            </a:avLst>
          </a:prstGeom>
          <a:noFill/>
          <a:ln w="41275" cap="flat" cmpd="sng">
            <a:solidFill>
              <a:srgbClr val="0000FF"/>
            </a:solidFill>
            <a:prstDash val="solid"/>
            <a:headEnd type="none" w="med" len="med"/>
            <a:tailEnd type="none" w="med" len="med"/>
          </a:ln>
        </p:spPr>
        <p:txBody>
          <a:bodyPr wrap="none" anchor="ctr"/>
          <a:lstStyle/>
          <a:p>
            <a:pPr algn="ctr" defTabSz="1219170"/>
            <a:endParaRPr lang="zh-CN" altLang="en-US" sz="2793" kern="0" dirty="0">
              <a:cs typeface="+mn-ea"/>
              <a:sym typeface="+mn-lt"/>
            </a:endParaRPr>
          </a:p>
        </p:txBody>
      </p:sp>
      <p:sp>
        <p:nvSpPr>
          <p:cNvPr id="105478" name="Text Box 6"/>
          <p:cNvSpPr txBox="1"/>
          <p:nvPr/>
        </p:nvSpPr>
        <p:spPr>
          <a:xfrm>
            <a:off x="2097924" y="2345012"/>
            <a:ext cx="2649331" cy="377347"/>
          </a:xfrm>
          <a:prstGeom prst="rect">
            <a:avLst/>
          </a:prstGeom>
          <a:noFill/>
          <a:ln w="9525">
            <a:noFill/>
          </a:ln>
        </p:spPr>
        <p:txBody>
          <a:bodyPr>
            <a:spAutoFit/>
          </a:bodyPr>
          <a:lstStyle/>
          <a:p>
            <a:pPr defTabSz="1219170">
              <a:lnSpc>
                <a:spcPct val="60000"/>
              </a:lnSpc>
            </a:pPr>
            <a:r>
              <a:rPr lang="zh-CN" altLang="en-US" sz="2793" kern="0" dirty="0">
                <a:cs typeface="+mn-ea"/>
                <a:sym typeface="+mn-lt"/>
              </a:rPr>
              <a:t>平衡（</a:t>
            </a:r>
            <a:r>
              <a:rPr lang="en-US" altLang="zh-CN" sz="2793" kern="0">
                <a:cs typeface="+mn-ea"/>
                <a:sym typeface="+mn-lt"/>
              </a:rPr>
              <a:t>F</a:t>
            </a:r>
            <a:r>
              <a:rPr lang="zh-CN" altLang="en-US" sz="2793" kern="0" baseline="-25000" dirty="0">
                <a:cs typeface="+mn-ea"/>
                <a:sym typeface="+mn-lt"/>
              </a:rPr>
              <a:t>合</a:t>
            </a:r>
            <a:r>
              <a:rPr lang="en-US" altLang="zh-CN" sz="2793" kern="0">
                <a:cs typeface="+mn-ea"/>
                <a:sym typeface="+mn-lt"/>
              </a:rPr>
              <a:t>=0</a:t>
            </a:r>
            <a:r>
              <a:rPr lang="zh-CN" altLang="en-US" sz="2793" kern="0" dirty="0">
                <a:cs typeface="+mn-ea"/>
                <a:sym typeface="+mn-lt"/>
              </a:rPr>
              <a:t>）</a:t>
            </a:r>
          </a:p>
        </p:txBody>
      </p:sp>
      <p:sp>
        <p:nvSpPr>
          <p:cNvPr id="105479" name="Text Box 7"/>
          <p:cNvSpPr txBox="1"/>
          <p:nvPr/>
        </p:nvSpPr>
        <p:spPr>
          <a:xfrm>
            <a:off x="2042500" y="3974516"/>
            <a:ext cx="3016720" cy="1312219"/>
          </a:xfrm>
          <a:prstGeom prst="rect">
            <a:avLst/>
          </a:prstGeom>
          <a:noFill/>
          <a:ln w="9525">
            <a:noFill/>
          </a:ln>
        </p:spPr>
        <p:txBody>
          <a:bodyPr>
            <a:spAutoFit/>
          </a:bodyPr>
          <a:lstStyle/>
          <a:p>
            <a:pPr defTabSz="1219170">
              <a:lnSpc>
                <a:spcPct val="150000"/>
              </a:lnSpc>
            </a:pPr>
            <a:r>
              <a:rPr lang="zh-CN" altLang="en-US" sz="2793" kern="0" dirty="0">
                <a:cs typeface="+mn-ea"/>
                <a:sym typeface="+mn-lt"/>
              </a:rPr>
              <a:t>匀变速运动</a:t>
            </a:r>
          </a:p>
          <a:p>
            <a:pPr defTabSz="1219170">
              <a:lnSpc>
                <a:spcPct val="150000"/>
              </a:lnSpc>
            </a:pPr>
            <a:r>
              <a:rPr lang="zh-CN" altLang="en-US" sz="2793" kern="0" dirty="0">
                <a:cs typeface="+mn-ea"/>
                <a:sym typeface="+mn-lt"/>
              </a:rPr>
              <a:t>（</a:t>
            </a:r>
            <a:r>
              <a:rPr lang="en-US" altLang="zh-CN" sz="2793" kern="0" dirty="0">
                <a:cs typeface="+mn-ea"/>
                <a:sym typeface="+mn-lt"/>
              </a:rPr>
              <a:t>F</a:t>
            </a:r>
            <a:r>
              <a:rPr lang="zh-CN" altLang="en-US" sz="2793" kern="0" baseline="-25000" dirty="0">
                <a:cs typeface="+mn-ea"/>
                <a:sym typeface="+mn-lt"/>
              </a:rPr>
              <a:t>合</a:t>
            </a:r>
            <a:r>
              <a:rPr lang="zh-CN" altLang="en-US" sz="2793" kern="0" dirty="0">
                <a:cs typeface="+mn-ea"/>
                <a:sym typeface="+mn-lt"/>
              </a:rPr>
              <a:t>≠</a:t>
            </a:r>
            <a:r>
              <a:rPr lang="en-US" altLang="zh-CN" sz="2793" kern="0" dirty="0">
                <a:cs typeface="+mn-ea"/>
                <a:sym typeface="+mn-lt"/>
              </a:rPr>
              <a:t>0</a:t>
            </a:r>
            <a:r>
              <a:rPr lang="zh-CN" altLang="en-US" sz="2793" kern="0" dirty="0">
                <a:cs typeface="+mn-ea"/>
                <a:sym typeface="+mn-lt"/>
              </a:rPr>
              <a:t>）</a:t>
            </a:r>
          </a:p>
        </p:txBody>
      </p:sp>
      <p:sp>
        <p:nvSpPr>
          <p:cNvPr id="105480" name="Text Box 8"/>
          <p:cNvSpPr txBox="1"/>
          <p:nvPr/>
        </p:nvSpPr>
        <p:spPr>
          <a:xfrm>
            <a:off x="4886610" y="1683075"/>
            <a:ext cx="1562993" cy="522131"/>
          </a:xfrm>
          <a:prstGeom prst="rect">
            <a:avLst/>
          </a:prstGeom>
          <a:noFill/>
          <a:ln w="9525">
            <a:noFill/>
          </a:ln>
        </p:spPr>
        <p:txBody>
          <a:bodyPr>
            <a:spAutoFit/>
          </a:bodyPr>
          <a:lstStyle/>
          <a:p>
            <a:pPr defTabSz="1219170"/>
            <a:r>
              <a:rPr lang="zh-CN" altLang="en-US" sz="2793" kern="0" dirty="0">
                <a:cs typeface="+mn-ea"/>
                <a:sym typeface="+mn-lt"/>
              </a:rPr>
              <a:t>静止</a:t>
            </a:r>
          </a:p>
        </p:txBody>
      </p:sp>
      <p:sp>
        <p:nvSpPr>
          <p:cNvPr id="105481" name="Text Box 9"/>
          <p:cNvSpPr txBox="1"/>
          <p:nvPr/>
        </p:nvSpPr>
        <p:spPr>
          <a:xfrm>
            <a:off x="4772593" y="2797916"/>
            <a:ext cx="3214668" cy="522131"/>
          </a:xfrm>
          <a:prstGeom prst="rect">
            <a:avLst/>
          </a:prstGeom>
          <a:noFill/>
          <a:ln w="9525">
            <a:noFill/>
          </a:ln>
        </p:spPr>
        <p:txBody>
          <a:bodyPr>
            <a:spAutoFit/>
          </a:bodyPr>
          <a:lstStyle/>
          <a:p>
            <a:pPr defTabSz="1219170"/>
            <a:r>
              <a:rPr lang="zh-CN" altLang="en-US" sz="2793" kern="0" dirty="0">
                <a:cs typeface="+mn-ea"/>
                <a:sym typeface="+mn-lt"/>
              </a:rPr>
              <a:t>匀速直线运动</a:t>
            </a:r>
          </a:p>
        </p:txBody>
      </p:sp>
      <p:sp>
        <p:nvSpPr>
          <p:cNvPr id="105482" name="AutoShape 10"/>
          <p:cNvSpPr/>
          <p:nvPr/>
        </p:nvSpPr>
        <p:spPr>
          <a:xfrm>
            <a:off x="4447957" y="3974516"/>
            <a:ext cx="304048" cy="1292201"/>
          </a:xfrm>
          <a:prstGeom prst="leftBrace">
            <a:avLst>
              <a:gd name="adj1" fmla="val 35377"/>
              <a:gd name="adj2" fmla="val 50000"/>
            </a:avLst>
          </a:prstGeom>
          <a:noFill/>
          <a:ln w="41275" cap="flat" cmpd="sng">
            <a:solidFill>
              <a:srgbClr val="0000FF"/>
            </a:solidFill>
            <a:prstDash val="solid"/>
            <a:headEnd type="none" w="med" len="med"/>
            <a:tailEnd type="none" w="med" len="med"/>
          </a:ln>
        </p:spPr>
        <p:txBody>
          <a:bodyPr wrap="none" anchor="ctr"/>
          <a:lstStyle/>
          <a:p>
            <a:pPr algn="ctr" defTabSz="1219170"/>
            <a:endParaRPr lang="zh-CN" altLang="en-US" sz="2793" kern="0" dirty="0">
              <a:cs typeface="+mn-ea"/>
              <a:sym typeface="+mn-lt"/>
            </a:endParaRPr>
          </a:p>
        </p:txBody>
      </p:sp>
      <p:sp>
        <p:nvSpPr>
          <p:cNvPr id="105483" name="AutoShape 11"/>
          <p:cNvSpPr/>
          <p:nvPr/>
        </p:nvSpPr>
        <p:spPr>
          <a:xfrm>
            <a:off x="1683027" y="2447945"/>
            <a:ext cx="368975" cy="2201176"/>
          </a:xfrm>
          <a:prstGeom prst="leftBrace">
            <a:avLst>
              <a:gd name="adj1" fmla="val 49658"/>
              <a:gd name="adj2" fmla="val 50000"/>
            </a:avLst>
          </a:prstGeom>
          <a:noFill/>
          <a:ln w="41275" cap="flat" cmpd="sng">
            <a:solidFill>
              <a:srgbClr val="0000FF"/>
            </a:solidFill>
            <a:prstDash val="solid"/>
            <a:headEnd type="none" w="med" len="med"/>
            <a:tailEnd type="none" w="med" len="med"/>
          </a:ln>
        </p:spPr>
        <p:txBody>
          <a:bodyPr wrap="none" anchor="ctr"/>
          <a:lstStyle/>
          <a:p>
            <a:pPr algn="ctr" defTabSz="1219170"/>
            <a:endParaRPr lang="zh-CN" altLang="en-US" sz="2793" kern="0" dirty="0">
              <a:cs typeface="+mn-ea"/>
              <a:sym typeface="+mn-lt"/>
            </a:endParaRPr>
          </a:p>
        </p:txBody>
      </p:sp>
      <p:sp>
        <p:nvSpPr>
          <p:cNvPr id="13" name="文本框 12">
            <a:extLst>
              <a:ext uri="{FF2B5EF4-FFF2-40B4-BE49-F238E27FC236}">
                <a16:creationId xmlns:a16="http://schemas.microsoft.com/office/drawing/2014/main" id="{2DEB0923-3FB0-4C5D-9376-AECB86C70F4E}"/>
              </a:ext>
            </a:extLst>
          </p:cNvPr>
          <p:cNvSpPr txBox="1"/>
          <p:nvPr/>
        </p:nvSpPr>
        <p:spPr>
          <a:xfrm>
            <a:off x="809171" y="381801"/>
            <a:ext cx="5570756"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带电粒子在匀强电场中运动状态：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5483"/>
                                        </p:tgtEl>
                                        <p:attrNameLst>
                                          <p:attrName>style.visibility</p:attrName>
                                        </p:attrNameLst>
                                      </p:cBhvr>
                                      <p:to>
                                        <p:strVal val="visible"/>
                                      </p:to>
                                    </p:set>
                                    <p:anim calcmode="lin" valueType="num">
                                      <p:cBhvr additive="base">
                                        <p:cTn id="7" dur="500" fill="hold"/>
                                        <p:tgtEl>
                                          <p:spTgt spid="105483"/>
                                        </p:tgtEl>
                                        <p:attrNameLst>
                                          <p:attrName>ppt_x</p:attrName>
                                        </p:attrNameLst>
                                      </p:cBhvr>
                                      <p:tavLst>
                                        <p:tav tm="0">
                                          <p:val>
                                            <p:strVal val="1+#ppt_w/2"/>
                                          </p:val>
                                        </p:tav>
                                        <p:tav tm="100000">
                                          <p:val>
                                            <p:strVal val="#ppt_x"/>
                                          </p:val>
                                        </p:tav>
                                      </p:tavLst>
                                    </p:anim>
                                    <p:anim calcmode="lin" valueType="num">
                                      <p:cBhvr additive="base">
                                        <p:cTn id="8" dur="500" fill="hold"/>
                                        <p:tgtEl>
                                          <p:spTgt spid="1054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5478"/>
                                        </p:tgtEl>
                                        <p:attrNameLst>
                                          <p:attrName>style.visibility</p:attrName>
                                        </p:attrNameLst>
                                      </p:cBhvr>
                                      <p:to>
                                        <p:strVal val="visible"/>
                                      </p:to>
                                    </p:set>
                                    <p:anim calcmode="lin" valueType="num">
                                      <p:cBhvr additive="base">
                                        <p:cTn id="13" dur="500" fill="hold"/>
                                        <p:tgtEl>
                                          <p:spTgt spid="105478"/>
                                        </p:tgtEl>
                                        <p:attrNameLst>
                                          <p:attrName>ppt_x</p:attrName>
                                        </p:attrNameLst>
                                      </p:cBhvr>
                                      <p:tavLst>
                                        <p:tav tm="0">
                                          <p:val>
                                            <p:strVal val="1+#ppt_w/2"/>
                                          </p:val>
                                        </p:tav>
                                        <p:tav tm="100000">
                                          <p:val>
                                            <p:strVal val="#ppt_x"/>
                                          </p:val>
                                        </p:tav>
                                      </p:tavLst>
                                    </p:anim>
                                    <p:anim calcmode="lin" valueType="num">
                                      <p:cBhvr additive="base">
                                        <p:cTn id="14" dur="500" fill="hold"/>
                                        <p:tgtEl>
                                          <p:spTgt spid="1054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5477"/>
                                        </p:tgtEl>
                                        <p:attrNameLst>
                                          <p:attrName>style.visibility</p:attrName>
                                        </p:attrNameLst>
                                      </p:cBhvr>
                                      <p:to>
                                        <p:strVal val="visible"/>
                                      </p:to>
                                    </p:set>
                                    <p:anim calcmode="lin" valueType="num">
                                      <p:cBhvr additive="base">
                                        <p:cTn id="19" dur="500" fill="hold"/>
                                        <p:tgtEl>
                                          <p:spTgt spid="105477"/>
                                        </p:tgtEl>
                                        <p:attrNameLst>
                                          <p:attrName>ppt_x</p:attrName>
                                        </p:attrNameLst>
                                      </p:cBhvr>
                                      <p:tavLst>
                                        <p:tav tm="0">
                                          <p:val>
                                            <p:strVal val="1+#ppt_w/2"/>
                                          </p:val>
                                        </p:tav>
                                        <p:tav tm="100000">
                                          <p:val>
                                            <p:strVal val="#ppt_x"/>
                                          </p:val>
                                        </p:tav>
                                      </p:tavLst>
                                    </p:anim>
                                    <p:anim calcmode="lin" valueType="num">
                                      <p:cBhvr additive="base">
                                        <p:cTn id="20" dur="500" fill="hold"/>
                                        <p:tgtEl>
                                          <p:spTgt spid="1054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5480"/>
                                        </p:tgtEl>
                                        <p:attrNameLst>
                                          <p:attrName>style.visibility</p:attrName>
                                        </p:attrNameLst>
                                      </p:cBhvr>
                                      <p:to>
                                        <p:strVal val="visible"/>
                                      </p:to>
                                    </p:set>
                                    <p:anim calcmode="lin" valueType="num">
                                      <p:cBhvr additive="base">
                                        <p:cTn id="25" dur="500" fill="hold"/>
                                        <p:tgtEl>
                                          <p:spTgt spid="105480"/>
                                        </p:tgtEl>
                                        <p:attrNameLst>
                                          <p:attrName>ppt_x</p:attrName>
                                        </p:attrNameLst>
                                      </p:cBhvr>
                                      <p:tavLst>
                                        <p:tav tm="0">
                                          <p:val>
                                            <p:strVal val="1+#ppt_w/2"/>
                                          </p:val>
                                        </p:tav>
                                        <p:tav tm="100000">
                                          <p:val>
                                            <p:strVal val="#ppt_x"/>
                                          </p:val>
                                        </p:tav>
                                      </p:tavLst>
                                    </p:anim>
                                    <p:anim calcmode="lin" valueType="num">
                                      <p:cBhvr additive="base">
                                        <p:cTn id="26" dur="500" fill="hold"/>
                                        <p:tgtEl>
                                          <p:spTgt spid="10548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5481"/>
                                        </p:tgtEl>
                                        <p:attrNameLst>
                                          <p:attrName>style.visibility</p:attrName>
                                        </p:attrNameLst>
                                      </p:cBhvr>
                                      <p:to>
                                        <p:strVal val="visible"/>
                                      </p:to>
                                    </p:set>
                                    <p:anim calcmode="lin" valueType="num">
                                      <p:cBhvr additive="base">
                                        <p:cTn id="31" dur="500" fill="hold"/>
                                        <p:tgtEl>
                                          <p:spTgt spid="105481"/>
                                        </p:tgtEl>
                                        <p:attrNameLst>
                                          <p:attrName>ppt_x</p:attrName>
                                        </p:attrNameLst>
                                      </p:cBhvr>
                                      <p:tavLst>
                                        <p:tav tm="0">
                                          <p:val>
                                            <p:strVal val="1+#ppt_w/2"/>
                                          </p:val>
                                        </p:tav>
                                        <p:tav tm="100000">
                                          <p:val>
                                            <p:strVal val="#ppt_x"/>
                                          </p:val>
                                        </p:tav>
                                      </p:tavLst>
                                    </p:anim>
                                    <p:anim calcmode="lin" valueType="num">
                                      <p:cBhvr additive="base">
                                        <p:cTn id="32" dur="500" fill="hold"/>
                                        <p:tgtEl>
                                          <p:spTgt spid="10548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5479"/>
                                        </p:tgtEl>
                                        <p:attrNameLst>
                                          <p:attrName>style.visibility</p:attrName>
                                        </p:attrNameLst>
                                      </p:cBhvr>
                                      <p:to>
                                        <p:strVal val="visible"/>
                                      </p:to>
                                    </p:set>
                                    <p:anim calcmode="lin" valueType="num">
                                      <p:cBhvr additive="base">
                                        <p:cTn id="37" dur="500" fill="hold"/>
                                        <p:tgtEl>
                                          <p:spTgt spid="105479"/>
                                        </p:tgtEl>
                                        <p:attrNameLst>
                                          <p:attrName>ppt_x</p:attrName>
                                        </p:attrNameLst>
                                      </p:cBhvr>
                                      <p:tavLst>
                                        <p:tav tm="0">
                                          <p:val>
                                            <p:strVal val="1+#ppt_w/2"/>
                                          </p:val>
                                        </p:tav>
                                        <p:tav tm="100000">
                                          <p:val>
                                            <p:strVal val="#ppt_x"/>
                                          </p:val>
                                        </p:tav>
                                      </p:tavLst>
                                    </p:anim>
                                    <p:anim calcmode="lin" valueType="num">
                                      <p:cBhvr additive="base">
                                        <p:cTn id="38" dur="500" fill="hold"/>
                                        <p:tgtEl>
                                          <p:spTgt spid="10547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5482"/>
                                        </p:tgtEl>
                                        <p:attrNameLst>
                                          <p:attrName>style.visibility</p:attrName>
                                        </p:attrNameLst>
                                      </p:cBhvr>
                                      <p:to>
                                        <p:strVal val="visible"/>
                                      </p:to>
                                    </p:set>
                                    <p:anim calcmode="lin" valueType="num">
                                      <p:cBhvr additive="base">
                                        <p:cTn id="43" dur="500" fill="hold"/>
                                        <p:tgtEl>
                                          <p:spTgt spid="105482"/>
                                        </p:tgtEl>
                                        <p:attrNameLst>
                                          <p:attrName>ppt_x</p:attrName>
                                        </p:attrNameLst>
                                      </p:cBhvr>
                                      <p:tavLst>
                                        <p:tav tm="0">
                                          <p:val>
                                            <p:strVal val="1+#ppt_w/2"/>
                                          </p:val>
                                        </p:tav>
                                        <p:tav tm="100000">
                                          <p:val>
                                            <p:strVal val="#ppt_x"/>
                                          </p:val>
                                        </p:tav>
                                      </p:tavLst>
                                    </p:anim>
                                    <p:anim calcmode="lin" valueType="num">
                                      <p:cBhvr additive="base">
                                        <p:cTn id="44" dur="500" fill="hold"/>
                                        <p:tgtEl>
                                          <p:spTgt spid="10548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childTnLst>
                                    <p:set>
                                      <p:cBhvr>
                                        <p:cTn id="48" dur="1" fill="hold">
                                          <p:stCondLst>
                                            <p:cond delay="0"/>
                                          </p:stCondLst>
                                        </p:cTn>
                                        <p:tgtEl>
                                          <p:spTgt spid="105475"/>
                                        </p:tgtEl>
                                        <p:attrNameLst>
                                          <p:attrName>style.visibility</p:attrName>
                                        </p:attrNameLst>
                                      </p:cBhvr>
                                      <p:to>
                                        <p:strVal val="visible"/>
                                      </p:to>
                                    </p:set>
                                    <p:animEffect transition="in" filter="slide(fromRight)">
                                      <p:cBhvr>
                                        <p:cTn id="49" dur="500"/>
                                        <p:tgtEl>
                                          <p:spTgt spid="105475"/>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105476"/>
                                        </p:tgtEl>
                                        <p:attrNameLst>
                                          <p:attrName>style.visibility</p:attrName>
                                        </p:attrNameLst>
                                      </p:cBhvr>
                                      <p:to>
                                        <p:strVal val="visible"/>
                                      </p:to>
                                    </p:set>
                                    <p:animEffect transition="in" filter="slide(fromRight)">
                                      <p:cBhvr>
                                        <p:cTn id="54" dur="5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p:bldP spid="105476" grpId="0"/>
      <p:bldP spid="105477" grpId="0" bldLvl="0" animBg="1"/>
      <p:bldP spid="105478" grpId="0"/>
      <p:bldP spid="105479" grpId="0"/>
      <p:bldP spid="105480" grpId="0"/>
      <p:bldP spid="105481" grpId="0"/>
      <p:bldP spid="105482" grpId="0" bldLvl="0" animBg="1"/>
      <p:bldP spid="10548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3"/>
          <p:cNvSpPr txBox="1"/>
          <p:nvPr/>
        </p:nvSpPr>
        <p:spPr>
          <a:xfrm>
            <a:off x="809171" y="1921717"/>
            <a:ext cx="4597133" cy="460575"/>
          </a:xfrm>
          <a:prstGeom prst="rect">
            <a:avLst/>
          </a:prstGeom>
          <a:noFill/>
          <a:ln w="9525">
            <a:noFill/>
          </a:ln>
        </p:spPr>
        <p:txBody>
          <a:bodyPr wrap="square">
            <a:spAutoFit/>
          </a:bodyPr>
          <a:lstStyle/>
          <a:p>
            <a:pPr defTabSz="1219170"/>
            <a:r>
              <a:rPr lang="en-US" altLang="zh-CN" sz="2393" kern="0">
                <a:cs typeface="+mn-ea"/>
                <a:sym typeface="+mn-lt"/>
              </a:rPr>
              <a:t>1.</a:t>
            </a:r>
            <a:r>
              <a:rPr lang="zh-CN" altLang="en-US" sz="2393" kern="0" dirty="0">
                <a:cs typeface="+mn-ea"/>
                <a:sym typeface="+mn-lt"/>
              </a:rPr>
              <a:t>利用电场使带电粒子加速</a:t>
            </a:r>
          </a:p>
        </p:txBody>
      </p:sp>
      <p:sp>
        <p:nvSpPr>
          <p:cNvPr id="72708" name="Text Box 4"/>
          <p:cNvSpPr txBox="1"/>
          <p:nvPr/>
        </p:nvSpPr>
        <p:spPr>
          <a:xfrm>
            <a:off x="809171" y="3205704"/>
            <a:ext cx="4453028" cy="460575"/>
          </a:xfrm>
          <a:prstGeom prst="rect">
            <a:avLst/>
          </a:prstGeom>
          <a:noFill/>
          <a:ln w="9525">
            <a:noFill/>
          </a:ln>
        </p:spPr>
        <p:txBody>
          <a:bodyPr wrap="square">
            <a:spAutoFit/>
          </a:bodyPr>
          <a:lstStyle/>
          <a:p>
            <a:pPr defTabSz="1219170">
              <a:spcBef>
                <a:spcPct val="0"/>
              </a:spcBef>
            </a:pPr>
            <a:r>
              <a:rPr lang="en-US" altLang="zh-CN" sz="2393" kern="0">
                <a:cs typeface="+mn-ea"/>
                <a:sym typeface="+mn-lt"/>
              </a:rPr>
              <a:t>2.</a:t>
            </a:r>
            <a:r>
              <a:rPr lang="zh-CN" altLang="en-US" sz="2393" kern="0" dirty="0">
                <a:cs typeface="+mn-ea"/>
                <a:sym typeface="+mn-lt"/>
              </a:rPr>
              <a:t>利用电场使带电粒子偏转</a:t>
            </a:r>
          </a:p>
        </p:txBody>
      </p:sp>
      <p:sp>
        <p:nvSpPr>
          <p:cNvPr id="72709" name="AutoShape 5"/>
          <p:cNvSpPr/>
          <p:nvPr/>
        </p:nvSpPr>
        <p:spPr>
          <a:xfrm>
            <a:off x="4684191" y="1668344"/>
            <a:ext cx="405396" cy="1236776"/>
          </a:xfrm>
          <a:prstGeom prst="leftBrace">
            <a:avLst>
              <a:gd name="adj1" fmla="val 25394"/>
              <a:gd name="adj2" fmla="val 50000"/>
            </a:avLst>
          </a:prstGeom>
          <a:solidFill>
            <a:schemeClr val="bg1"/>
          </a:solidFill>
          <a:ln w="28575" cap="flat" cmpd="sng">
            <a:solidFill>
              <a:schemeClr val="tx1"/>
            </a:solidFill>
            <a:prstDash val="solid"/>
            <a:headEnd type="none" w="med" len="med"/>
            <a:tailEnd type="none" w="med" len="med"/>
          </a:ln>
        </p:spPr>
        <p:txBody>
          <a:bodyPr wrap="none" anchor="ctr"/>
          <a:lstStyle/>
          <a:p>
            <a:pPr algn="ctr" defTabSz="1219170"/>
            <a:endParaRPr lang="zh-CN" altLang="en-US" sz="2793" kern="0" dirty="0">
              <a:cs typeface="+mn-ea"/>
              <a:sym typeface="+mn-lt"/>
            </a:endParaRPr>
          </a:p>
        </p:txBody>
      </p:sp>
      <p:sp>
        <p:nvSpPr>
          <p:cNvPr id="72710" name="Text Box 6"/>
          <p:cNvSpPr txBox="1"/>
          <p:nvPr/>
        </p:nvSpPr>
        <p:spPr>
          <a:xfrm>
            <a:off x="5118092" y="1608169"/>
            <a:ext cx="4345344" cy="460575"/>
          </a:xfrm>
          <a:prstGeom prst="rect">
            <a:avLst/>
          </a:prstGeom>
          <a:noFill/>
          <a:ln w="9525">
            <a:noFill/>
          </a:ln>
        </p:spPr>
        <p:txBody>
          <a:bodyPr wrap="square">
            <a:spAutoFit/>
          </a:bodyPr>
          <a:lstStyle/>
          <a:p>
            <a:pPr defTabSz="1219170">
              <a:spcBef>
                <a:spcPct val="0"/>
              </a:spcBef>
            </a:pPr>
            <a:r>
              <a:rPr lang="zh-CN" altLang="en-US" sz="2393" kern="0" dirty="0">
                <a:cs typeface="+mn-ea"/>
                <a:sym typeface="+mn-lt"/>
              </a:rPr>
              <a:t>从动力学和运动学角度分析</a:t>
            </a:r>
          </a:p>
        </p:txBody>
      </p:sp>
      <p:sp>
        <p:nvSpPr>
          <p:cNvPr id="72711" name="Text Box 7"/>
          <p:cNvSpPr txBox="1"/>
          <p:nvPr/>
        </p:nvSpPr>
        <p:spPr>
          <a:xfrm>
            <a:off x="5233694" y="2461718"/>
            <a:ext cx="3658374" cy="460575"/>
          </a:xfrm>
          <a:prstGeom prst="rect">
            <a:avLst/>
          </a:prstGeom>
          <a:noFill/>
          <a:ln w="9525">
            <a:noFill/>
          </a:ln>
        </p:spPr>
        <p:txBody>
          <a:bodyPr wrap="square">
            <a:spAutoFit/>
          </a:bodyPr>
          <a:lstStyle/>
          <a:p>
            <a:pPr defTabSz="1219170">
              <a:spcBef>
                <a:spcPct val="0"/>
              </a:spcBef>
            </a:pPr>
            <a:r>
              <a:rPr lang="zh-CN" altLang="en-US" sz="2393" kern="0" dirty="0">
                <a:cs typeface="+mn-ea"/>
                <a:sym typeface="+mn-lt"/>
              </a:rPr>
              <a:t>从做功和能量的角度分析</a:t>
            </a:r>
          </a:p>
        </p:txBody>
      </p:sp>
      <p:sp>
        <p:nvSpPr>
          <p:cNvPr id="72712" name="Text Box 8"/>
          <p:cNvSpPr txBox="1"/>
          <p:nvPr/>
        </p:nvSpPr>
        <p:spPr>
          <a:xfrm>
            <a:off x="809171" y="4490285"/>
            <a:ext cx="4226575" cy="828817"/>
          </a:xfrm>
          <a:prstGeom prst="rect">
            <a:avLst/>
          </a:prstGeom>
          <a:noFill/>
          <a:ln w="9525">
            <a:noFill/>
          </a:ln>
        </p:spPr>
        <p:txBody>
          <a:bodyPr wrap="square">
            <a:spAutoFit/>
          </a:bodyPr>
          <a:lstStyle/>
          <a:p>
            <a:pPr defTabSz="1219170"/>
            <a:r>
              <a:rPr lang="zh-CN" altLang="en-US" sz="2393" kern="0" dirty="0">
                <a:cs typeface="+mn-ea"/>
                <a:sym typeface="+mn-lt"/>
              </a:rPr>
              <a:t>类似平抛运动的分析方法</a:t>
            </a:r>
          </a:p>
          <a:p>
            <a:pPr defTabSz="1219170"/>
            <a:endParaRPr lang="zh-CN" altLang="en-US" sz="2393" kern="0" dirty="0">
              <a:cs typeface="+mn-ea"/>
              <a:sym typeface="+mn-lt"/>
            </a:endParaRPr>
          </a:p>
        </p:txBody>
      </p:sp>
      <p:sp>
        <p:nvSpPr>
          <p:cNvPr id="72713" name="Text Box 9"/>
          <p:cNvSpPr txBox="1"/>
          <p:nvPr/>
        </p:nvSpPr>
        <p:spPr>
          <a:xfrm>
            <a:off x="5034163" y="3749169"/>
            <a:ext cx="3974165" cy="828817"/>
          </a:xfrm>
          <a:prstGeom prst="rect">
            <a:avLst/>
          </a:prstGeom>
          <a:noFill/>
          <a:ln w="9525">
            <a:noFill/>
          </a:ln>
        </p:spPr>
        <p:txBody>
          <a:bodyPr wrap="square">
            <a:spAutoFit/>
          </a:bodyPr>
          <a:lstStyle/>
          <a:p>
            <a:pPr defTabSz="1219170"/>
            <a:r>
              <a:rPr lang="zh-CN" altLang="en-US" sz="2393" kern="0" dirty="0">
                <a:cs typeface="+mn-ea"/>
                <a:sym typeface="+mn-lt"/>
              </a:rPr>
              <a:t>粒子在与电场垂直的方向上</a:t>
            </a:r>
          </a:p>
          <a:p>
            <a:pPr defTabSz="1219170"/>
            <a:r>
              <a:rPr lang="zh-CN" altLang="en-US" sz="2393" kern="0" dirty="0">
                <a:cs typeface="+mn-ea"/>
                <a:sym typeface="+mn-lt"/>
              </a:rPr>
              <a:t>做匀速直线运动</a:t>
            </a:r>
          </a:p>
        </p:txBody>
      </p:sp>
      <p:sp>
        <p:nvSpPr>
          <p:cNvPr id="72714" name="Text Box 10"/>
          <p:cNvSpPr txBox="1"/>
          <p:nvPr/>
        </p:nvSpPr>
        <p:spPr>
          <a:xfrm>
            <a:off x="5002210" y="4920392"/>
            <a:ext cx="4270721" cy="828817"/>
          </a:xfrm>
          <a:prstGeom prst="rect">
            <a:avLst/>
          </a:prstGeom>
          <a:noFill/>
          <a:ln w="9525">
            <a:noFill/>
          </a:ln>
        </p:spPr>
        <p:txBody>
          <a:bodyPr wrap="square">
            <a:spAutoFit/>
          </a:bodyPr>
          <a:lstStyle/>
          <a:p>
            <a:pPr defTabSz="1219170"/>
            <a:r>
              <a:rPr lang="zh-CN" altLang="en-US" sz="2393" kern="0" dirty="0">
                <a:cs typeface="+mn-ea"/>
                <a:sym typeface="+mn-lt"/>
              </a:rPr>
              <a:t>粒子在与电场平行的方向上</a:t>
            </a:r>
          </a:p>
          <a:p>
            <a:pPr defTabSz="1219170"/>
            <a:r>
              <a:rPr lang="zh-CN" altLang="en-US" sz="2393" kern="0" dirty="0">
                <a:cs typeface="+mn-ea"/>
                <a:sym typeface="+mn-lt"/>
              </a:rPr>
              <a:t>做初速度为零的匀加速运动　</a:t>
            </a:r>
          </a:p>
        </p:txBody>
      </p:sp>
      <p:sp>
        <p:nvSpPr>
          <p:cNvPr id="72715" name="AutoShape 11"/>
          <p:cNvSpPr/>
          <p:nvPr/>
        </p:nvSpPr>
        <p:spPr>
          <a:xfrm>
            <a:off x="4571757" y="3828347"/>
            <a:ext cx="430733" cy="2011147"/>
          </a:xfrm>
          <a:prstGeom prst="leftBrace">
            <a:avLst>
              <a:gd name="adj1" fmla="val 38649"/>
              <a:gd name="adj2" fmla="val 50000"/>
            </a:avLst>
          </a:prstGeom>
          <a:noFill/>
          <a:ln w="28575" cap="flat" cmpd="sng">
            <a:solidFill>
              <a:schemeClr val="tx1"/>
            </a:solidFill>
            <a:prstDash val="solid"/>
            <a:headEnd type="none" w="med" len="med"/>
            <a:tailEnd type="none" w="med" len="med"/>
          </a:ln>
        </p:spPr>
        <p:txBody>
          <a:bodyPr wrap="none" anchor="ctr"/>
          <a:lstStyle/>
          <a:p>
            <a:pPr algn="ctr" defTabSz="1219170"/>
            <a:endParaRPr lang="zh-CN" altLang="en-US" sz="2793" kern="0" dirty="0">
              <a:cs typeface="+mn-ea"/>
              <a:sym typeface="+mn-lt"/>
            </a:endParaRPr>
          </a:p>
        </p:txBody>
      </p:sp>
      <p:sp>
        <p:nvSpPr>
          <p:cNvPr id="15" name="文本框 14">
            <a:extLst>
              <a:ext uri="{FF2B5EF4-FFF2-40B4-BE49-F238E27FC236}">
                <a16:creationId xmlns:a16="http://schemas.microsoft.com/office/drawing/2014/main" id="{A6BDE820-3F3C-4E03-B2A8-22F3C131D6DC}"/>
              </a:ext>
            </a:extLst>
          </p:cNvPr>
          <p:cNvSpPr txBox="1"/>
          <p:nvPr/>
        </p:nvSpPr>
        <p:spPr>
          <a:xfrm>
            <a:off x="809171" y="381801"/>
            <a:ext cx="1620957"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课堂小结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linds(horizontal)">
                                      <p:cBhvr>
                                        <p:cTn id="7" dur="500"/>
                                        <p:tgtEl>
                                          <p:spTgt spid="727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2710"/>
                                        </p:tgtEl>
                                        <p:attrNameLst>
                                          <p:attrName>style.visibility</p:attrName>
                                        </p:attrNameLst>
                                      </p:cBhvr>
                                      <p:to>
                                        <p:strVal val="visible"/>
                                      </p:to>
                                    </p:set>
                                    <p:animEffect transition="in" filter="blinds(horizontal)">
                                      <p:cBhvr>
                                        <p:cTn id="16" dur="500"/>
                                        <p:tgtEl>
                                          <p:spTgt spid="727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2711"/>
                                        </p:tgtEl>
                                        <p:attrNameLst>
                                          <p:attrName>style.visibility</p:attrName>
                                        </p:attrNameLst>
                                      </p:cBhvr>
                                      <p:to>
                                        <p:strVal val="visible"/>
                                      </p:to>
                                    </p:set>
                                    <p:animEffect transition="in" filter="blinds(horizontal)">
                                      <p:cBhvr>
                                        <p:cTn id="21" dur="500"/>
                                        <p:tgtEl>
                                          <p:spTgt spid="727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2708"/>
                                        </p:tgtEl>
                                        <p:attrNameLst>
                                          <p:attrName>style.visibility</p:attrName>
                                        </p:attrNameLst>
                                      </p:cBhvr>
                                      <p:to>
                                        <p:strVal val="visible"/>
                                      </p:to>
                                    </p:set>
                                    <p:animEffect transition="in" filter="blinds(horizontal)">
                                      <p:cBhvr>
                                        <p:cTn id="26" dur="500"/>
                                        <p:tgtEl>
                                          <p:spTgt spid="7270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2712"/>
                                        </p:tgtEl>
                                        <p:attrNameLst>
                                          <p:attrName>style.visibility</p:attrName>
                                        </p:attrNameLst>
                                      </p:cBhvr>
                                      <p:to>
                                        <p:strVal val="visible"/>
                                      </p:to>
                                    </p:set>
                                    <p:animEffect transition="in" filter="blinds(horizontal)">
                                      <p:cBhvr>
                                        <p:cTn id="31" dur="500"/>
                                        <p:tgtEl>
                                          <p:spTgt spid="727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2715"/>
                                        </p:tgtEl>
                                        <p:attrNameLst>
                                          <p:attrName>style.visibility</p:attrName>
                                        </p:attrNameLst>
                                      </p:cBhvr>
                                      <p:to>
                                        <p:strVal val="visible"/>
                                      </p:to>
                                    </p:set>
                                    <p:animEffect transition="in" filter="blinds(horizontal)">
                                      <p:cBhvr>
                                        <p:cTn id="36" dur="500"/>
                                        <p:tgtEl>
                                          <p:spTgt spid="72715"/>
                                        </p:tgtEl>
                                      </p:cBhvr>
                                    </p:animEffec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72713"/>
                                        </p:tgtEl>
                                        <p:attrNameLst>
                                          <p:attrName>style.visibility</p:attrName>
                                        </p:attrNameLst>
                                      </p:cBhvr>
                                      <p:to>
                                        <p:strVal val="visible"/>
                                      </p:to>
                                    </p:set>
                                    <p:animEffect transition="in" filter="blinds(horizontal)">
                                      <p:cBhvr>
                                        <p:cTn id="40" dur="500"/>
                                        <p:tgtEl>
                                          <p:spTgt spid="7271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2714"/>
                                        </p:tgtEl>
                                        <p:attrNameLst>
                                          <p:attrName>style.visibility</p:attrName>
                                        </p:attrNameLst>
                                      </p:cBhvr>
                                      <p:to>
                                        <p:strVal val="visible"/>
                                      </p:to>
                                    </p:set>
                                    <p:animEffect transition="in" filter="blinds(horizontal)">
                                      <p:cBhvr>
                                        <p:cTn id="45" dur="5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P spid="72708" grpId="0"/>
      <p:bldP spid="72709" grpId="0" bldLvl="0" animBg="1"/>
      <p:bldP spid="72710" grpId="0"/>
      <p:bldP spid="72711" grpId="0"/>
      <p:bldP spid="72712" grpId="0"/>
      <p:bldP spid="72713" grpId="0"/>
      <p:bldP spid="72714" grpId="0"/>
      <p:bldP spid="7271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Line 2"/>
          <p:cNvSpPr/>
          <p:nvPr/>
        </p:nvSpPr>
        <p:spPr>
          <a:xfrm>
            <a:off x="2254436" y="2548814"/>
            <a:ext cx="0" cy="3268509"/>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8194" name="Line 3"/>
          <p:cNvSpPr/>
          <p:nvPr/>
        </p:nvSpPr>
        <p:spPr>
          <a:xfrm>
            <a:off x="4458778" y="4221076"/>
            <a:ext cx="0" cy="1596249"/>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8195" name="Line 4"/>
          <p:cNvSpPr/>
          <p:nvPr/>
        </p:nvSpPr>
        <p:spPr>
          <a:xfrm>
            <a:off x="2254436" y="5893336"/>
            <a:ext cx="0" cy="304048"/>
          </a:xfrm>
          <a:prstGeom prst="line">
            <a:avLst/>
          </a:prstGeom>
          <a:ln w="9525"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8196" name="Line 5"/>
          <p:cNvSpPr/>
          <p:nvPr/>
        </p:nvSpPr>
        <p:spPr>
          <a:xfrm>
            <a:off x="4458778" y="5893336"/>
            <a:ext cx="0" cy="304048"/>
          </a:xfrm>
          <a:prstGeom prst="line">
            <a:avLst/>
          </a:prstGeom>
          <a:ln w="9525"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8197" name="Line 6"/>
          <p:cNvSpPr/>
          <p:nvPr/>
        </p:nvSpPr>
        <p:spPr>
          <a:xfrm flipH="1">
            <a:off x="2330448" y="6045359"/>
            <a:ext cx="760119" cy="0"/>
          </a:xfrm>
          <a:prstGeom prst="line">
            <a:avLst/>
          </a:prstGeom>
          <a:ln w="9525"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8198" name="Line 7"/>
          <p:cNvSpPr/>
          <p:nvPr/>
        </p:nvSpPr>
        <p:spPr>
          <a:xfrm>
            <a:off x="3622650" y="6045359"/>
            <a:ext cx="760119" cy="0"/>
          </a:xfrm>
          <a:prstGeom prst="line">
            <a:avLst/>
          </a:prstGeom>
          <a:ln w="9525"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8199" name="Text Box 8"/>
          <p:cNvSpPr txBox="1"/>
          <p:nvPr/>
        </p:nvSpPr>
        <p:spPr>
          <a:xfrm>
            <a:off x="3166577" y="5817325"/>
            <a:ext cx="836131" cy="460575"/>
          </a:xfrm>
          <a:prstGeom prst="rect">
            <a:avLst/>
          </a:prstGeom>
          <a:noFill/>
          <a:ln w="9525">
            <a:noFill/>
          </a:ln>
        </p:spPr>
        <p:txBody>
          <a:bodyPr>
            <a:spAutoFit/>
          </a:bodyPr>
          <a:lstStyle/>
          <a:p>
            <a:pPr defTabSz="1219170"/>
            <a:r>
              <a:rPr lang="en-US" altLang="zh-CN" sz="2393" i="1" kern="0">
                <a:solidFill>
                  <a:sysClr val="windowText" lastClr="000000"/>
                </a:solidFill>
                <a:cs typeface="+mn-ea"/>
                <a:sym typeface="+mn-lt"/>
              </a:rPr>
              <a:t>U</a:t>
            </a:r>
          </a:p>
        </p:txBody>
      </p:sp>
      <p:sp>
        <p:nvSpPr>
          <p:cNvPr id="8200" name="Oval 9"/>
          <p:cNvSpPr/>
          <p:nvPr/>
        </p:nvSpPr>
        <p:spPr>
          <a:xfrm>
            <a:off x="1114257" y="4753157"/>
            <a:ext cx="152024" cy="152024"/>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8201" name="Oval 10"/>
          <p:cNvSpPr/>
          <p:nvPr/>
        </p:nvSpPr>
        <p:spPr>
          <a:xfrm>
            <a:off x="5294909" y="4753157"/>
            <a:ext cx="152024" cy="152024"/>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8202" name="Line 11"/>
          <p:cNvSpPr/>
          <p:nvPr/>
        </p:nvSpPr>
        <p:spPr>
          <a:xfrm>
            <a:off x="1266281" y="4829169"/>
            <a:ext cx="988155" cy="0"/>
          </a:xfrm>
          <a:prstGeom prst="line">
            <a:avLst/>
          </a:prstGeom>
          <a:ln w="1905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8203" name="Line 12"/>
          <p:cNvSpPr/>
          <p:nvPr/>
        </p:nvSpPr>
        <p:spPr>
          <a:xfrm>
            <a:off x="4458778" y="4829169"/>
            <a:ext cx="836131" cy="0"/>
          </a:xfrm>
          <a:prstGeom prst="line">
            <a:avLst/>
          </a:prstGeom>
          <a:ln w="28575"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58381" name="Text Box 13"/>
          <p:cNvSpPr txBox="1"/>
          <p:nvPr/>
        </p:nvSpPr>
        <p:spPr>
          <a:xfrm>
            <a:off x="2330448" y="4373100"/>
            <a:ext cx="1064165" cy="460575"/>
          </a:xfrm>
          <a:prstGeom prst="rect">
            <a:avLst/>
          </a:prstGeom>
          <a:noFill/>
          <a:ln w="9525">
            <a:noFill/>
          </a:ln>
        </p:spPr>
        <p:txBody>
          <a:bodyPr>
            <a:spAutoFit/>
          </a:bodyPr>
          <a:lstStyle/>
          <a:p>
            <a:pPr defTabSz="1219170"/>
            <a:r>
              <a:rPr lang="en-US" altLang="zh-CN" sz="2393" i="1" kern="0">
                <a:solidFill>
                  <a:sysClr val="windowText" lastClr="000000"/>
                </a:solidFill>
                <a:cs typeface="+mn-ea"/>
                <a:sym typeface="+mn-lt"/>
              </a:rPr>
              <a:t>+q  m</a:t>
            </a:r>
          </a:p>
        </p:txBody>
      </p:sp>
      <p:sp>
        <p:nvSpPr>
          <p:cNvPr id="58382" name="Oval 14"/>
          <p:cNvSpPr/>
          <p:nvPr/>
        </p:nvSpPr>
        <p:spPr>
          <a:xfrm>
            <a:off x="2330448" y="3993039"/>
            <a:ext cx="152024" cy="152024"/>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8206" name="Text Box 15"/>
          <p:cNvSpPr txBox="1"/>
          <p:nvPr/>
        </p:nvSpPr>
        <p:spPr>
          <a:xfrm>
            <a:off x="1038245" y="4145063"/>
            <a:ext cx="380059" cy="522131"/>
          </a:xfrm>
          <a:prstGeom prst="rect">
            <a:avLst/>
          </a:prstGeom>
          <a:noFill/>
          <a:ln w="9525">
            <a:noFill/>
          </a:ln>
        </p:spPr>
        <p:txBody>
          <a:bodyPr>
            <a:spAutoFit/>
          </a:bodyPr>
          <a:lstStyle/>
          <a:p>
            <a:pPr defTabSz="1219170"/>
            <a:r>
              <a:rPr lang="en-US" altLang="zh-CN" sz="2793" kern="0">
                <a:solidFill>
                  <a:sysClr val="windowText" lastClr="000000"/>
                </a:solidFill>
                <a:cs typeface="+mn-ea"/>
                <a:sym typeface="+mn-lt"/>
              </a:rPr>
              <a:t>+</a:t>
            </a:r>
          </a:p>
        </p:txBody>
      </p:sp>
      <p:sp>
        <p:nvSpPr>
          <p:cNvPr id="8207" name="Text Box 16"/>
          <p:cNvSpPr txBox="1"/>
          <p:nvPr/>
        </p:nvSpPr>
        <p:spPr>
          <a:xfrm>
            <a:off x="5066874" y="4297087"/>
            <a:ext cx="532083" cy="368242"/>
          </a:xfrm>
          <a:prstGeom prst="rect">
            <a:avLst/>
          </a:prstGeom>
          <a:noFill/>
          <a:ln w="9525">
            <a:noFill/>
          </a:ln>
        </p:spPr>
        <p:txBody>
          <a:bodyPr>
            <a:spAutoFit/>
          </a:bodyPr>
          <a:lstStyle/>
          <a:p>
            <a:pPr defTabSz="1219170"/>
            <a:r>
              <a:rPr lang="en-US" altLang="zh-CN" sz="1793" kern="0">
                <a:solidFill>
                  <a:sysClr val="windowText" lastClr="000000"/>
                </a:solidFill>
                <a:cs typeface="+mn-ea"/>
                <a:sym typeface="+mn-lt"/>
              </a:rPr>
              <a:t>__</a:t>
            </a:r>
          </a:p>
        </p:txBody>
      </p:sp>
      <p:sp>
        <p:nvSpPr>
          <p:cNvPr id="58386" name="Line 18"/>
          <p:cNvSpPr/>
          <p:nvPr/>
        </p:nvSpPr>
        <p:spPr>
          <a:xfrm flipV="1">
            <a:off x="2406459" y="4069051"/>
            <a:ext cx="608095" cy="0"/>
          </a:xfrm>
          <a:prstGeom prst="line">
            <a:avLst/>
          </a:prstGeom>
          <a:ln w="28575"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58387" name="Line 19"/>
          <p:cNvSpPr/>
          <p:nvPr/>
        </p:nvSpPr>
        <p:spPr>
          <a:xfrm flipV="1">
            <a:off x="4306756" y="4069051"/>
            <a:ext cx="608095" cy="0"/>
          </a:xfrm>
          <a:prstGeom prst="line">
            <a:avLst/>
          </a:prstGeom>
          <a:ln w="28575"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58388" name="Text Box 20"/>
          <p:cNvSpPr txBox="1"/>
          <p:nvPr/>
        </p:nvSpPr>
        <p:spPr>
          <a:xfrm>
            <a:off x="4534791" y="3232921"/>
            <a:ext cx="1444225" cy="645241"/>
          </a:xfrm>
          <a:prstGeom prst="rect">
            <a:avLst/>
          </a:prstGeom>
          <a:noFill/>
          <a:ln w="9525">
            <a:noFill/>
          </a:ln>
        </p:spPr>
        <p:txBody>
          <a:bodyPr>
            <a:spAutoFit/>
          </a:bodyPr>
          <a:lstStyle/>
          <a:p>
            <a:pPr defTabSz="1219170"/>
            <a:r>
              <a:rPr lang="zh-CN" altLang="en-US" sz="3593" i="1" kern="0" dirty="0">
                <a:solidFill>
                  <a:srgbClr val="3333FF"/>
                </a:solidFill>
                <a:cs typeface="+mn-ea"/>
                <a:sym typeface="+mn-lt"/>
              </a:rPr>
              <a:t>ｖ</a:t>
            </a:r>
            <a:r>
              <a:rPr lang="en-US" altLang="zh-CN" sz="3593" i="1" kern="0">
                <a:solidFill>
                  <a:srgbClr val="3333FF"/>
                </a:solidFill>
                <a:cs typeface="+mn-ea"/>
                <a:sym typeface="+mn-lt"/>
              </a:rPr>
              <a:t>=?</a:t>
            </a:r>
          </a:p>
        </p:txBody>
      </p:sp>
      <p:sp>
        <p:nvSpPr>
          <p:cNvPr id="58389" name="Text Box 21"/>
          <p:cNvSpPr txBox="1"/>
          <p:nvPr/>
        </p:nvSpPr>
        <p:spPr>
          <a:xfrm>
            <a:off x="2710506" y="3612981"/>
            <a:ext cx="684107" cy="460575"/>
          </a:xfrm>
          <a:prstGeom prst="rect">
            <a:avLst/>
          </a:prstGeom>
          <a:noFill/>
          <a:ln w="9525">
            <a:noFill/>
          </a:ln>
        </p:spPr>
        <p:txBody>
          <a:bodyPr>
            <a:spAutoFit/>
          </a:bodyPr>
          <a:lstStyle/>
          <a:p>
            <a:pPr defTabSz="1219170"/>
            <a:r>
              <a:rPr lang="en-US" altLang="zh-CN" sz="2393" i="1" kern="0">
                <a:solidFill>
                  <a:sysClr val="windowText" lastClr="000000"/>
                </a:solidFill>
                <a:cs typeface="+mn-ea"/>
                <a:sym typeface="+mn-lt"/>
              </a:rPr>
              <a:t>F</a:t>
            </a:r>
          </a:p>
        </p:txBody>
      </p:sp>
      <p:sp>
        <p:nvSpPr>
          <p:cNvPr id="58390" name="Line 22"/>
          <p:cNvSpPr/>
          <p:nvPr/>
        </p:nvSpPr>
        <p:spPr>
          <a:xfrm>
            <a:off x="2330448" y="2776849"/>
            <a:ext cx="2052320" cy="0"/>
          </a:xfrm>
          <a:prstGeom prst="line">
            <a:avLst/>
          </a:prstGeom>
          <a:ln w="9525"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58391" name="Line 23"/>
          <p:cNvSpPr/>
          <p:nvPr/>
        </p:nvSpPr>
        <p:spPr>
          <a:xfrm>
            <a:off x="2330448" y="3308932"/>
            <a:ext cx="2052320" cy="0"/>
          </a:xfrm>
          <a:prstGeom prst="line">
            <a:avLst/>
          </a:prstGeom>
          <a:ln w="9525"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58392" name="Line 24"/>
          <p:cNvSpPr/>
          <p:nvPr/>
        </p:nvSpPr>
        <p:spPr>
          <a:xfrm flipV="1">
            <a:off x="2330448" y="3917027"/>
            <a:ext cx="2052320" cy="0"/>
          </a:xfrm>
          <a:prstGeom prst="line">
            <a:avLst/>
          </a:prstGeom>
          <a:ln w="9525"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58393" name="Line 25"/>
          <p:cNvSpPr/>
          <p:nvPr/>
        </p:nvSpPr>
        <p:spPr>
          <a:xfrm>
            <a:off x="2330448" y="4525123"/>
            <a:ext cx="2052320" cy="0"/>
          </a:xfrm>
          <a:prstGeom prst="line">
            <a:avLst/>
          </a:prstGeom>
          <a:ln w="9525"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58394" name="Line 26"/>
          <p:cNvSpPr/>
          <p:nvPr/>
        </p:nvSpPr>
        <p:spPr>
          <a:xfrm>
            <a:off x="2330448" y="5133217"/>
            <a:ext cx="1976308" cy="0"/>
          </a:xfrm>
          <a:prstGeom prst="line">
            <a:avLst/>
          </a:prstGeom>
          <a:ln w="9525"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58395" name="Line 27"/>
          <p:cNvSpPr/>
          <p:nvPr/>
        </p:nvSpPr>
        <p:spPr>
          <a:xfrm>
            <a:off x="2330448" y="5665300"/>
            <a:ext cx="1976308" cy="0"/>
          </a:xfrm>
          <a:prstGeom prst="line">
            <a:avLst/>
          </a:prstGeom>
          <a:ln w="9525"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8218" name="Line 28"/>
          <p:cNvSpPr/>
          <p:nvPr/>
        </p:nvSpPr>
        <p:spPr>
          <a:xfrm>
            <a:off x="4458778" y="2472804"/>
            <a:ext cx="0" cy="1444225"/>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8220" name="Text Box 37"/>
          <p:cNvSpPr txBox="1"/>
          <p:nvPr/>
        </p:nvSpPr>
        <p:spPr>
          <a:xfrm>
            <a:off x="764851" y="1161974"/>
            <a:ext cx="10510275" cy="1142452"/>
          </a:xfrm>
          <a:prstGeom prst="rect">
            <a:avLst/>
          </a:prstGeom>
          <a:noFill/>
          <a:ln w="9525">
            <a:noFill/>
          </a:ln>
        </p:spPr>
        <p:txBody>
          <a:bodyPr wrap="square" lIns="89777" tIns="46684" rIns="89777" bIns="46684">
            <a:spAutoFit/>
          </a:bodyPr>
          <a:lstStyle/>
          <a:p>
            <a:pPr defTabSz="1219170">
              <a:lnSpc>
                <a:spcPct val="150000"/>
              </a:lnSpc>
            </a:pPr>
            <a:r>
              <a:rPr lang="en-US" altLang="zh-CN" sz="2400" kern="0" dirty="0">
                <a:cs typeface="+mn-ea"/>
                <a:sym typeface="+mn-lt"/>
              </a:rPr>
              <a:t>【</a:t>
            </a:r>
            <a:r>
              <a:rPr lang="zh-CN" altLang="en-US" sz="2400" kern="0" dirty="0">
                <a:cs typeface="+mn-ea"/>
                <a:sym typeface="+mn-lt"/>
              </a:rPr>
              <a:t>情景</a:t>
            </a:r>
            <a:r>
              <a:rPr lang="en-US" altLang="zh-CN" sz="2400" kern="0" dirty="0">
                <a:cs typeface="+mn-ea"/>
                <a:sym typeface="+mn-lt"/>
              </a:rPr>
              <a:t>】</a:t>
            </a:r>
            <a:r>
              <a:rPr lang="zh-CN" altLang="en-US" sz="2400" kern="0" dirty="0">
                <a:cs typeface="+mn-ea"/>
                <a:sym typeface="+mn-lt"/>
              </a:rPr>
              <a:t>一个质量为</a:t>
            </a:r>
            <a:r>
              <a:rPr lang="en-US" altLang="zh-CN" sz="2400" i="1" kern="0" dirty="0">
                <a:cs typeface="+mn-ea"/>
                <a:sym typeface="+mn-lt"/>
              </a:rPr>
              <a:t>m</a:t>
            </a:r>
            <a:r>
              <a:rPr lang="zh-CN" altLang="en-US" sz="2400" kern="0" dirty="0">
                <a:cs typeface="+mn-ea"/>
                <a:sym typeface="+mn-lt"/>
              </a:rPr>
              <a:t>、带正电荷</a:t>
            </a:r>
            <a:r>
              <a:rPr lang="en-US" altLang="zh-CN" sz="2400" i="1" kern="0" dirty="0">
                <a:cs typeface="+mn-ea"/>
                <a:sym typeface="+mn-lt"/>
              </a:rPr>
              <a:t>q</a:t>
            </a:r>
            <a:r>
              <a:rPr lang="zh-CN" altLang="en-US" sz="2400" kern="0" dirty="0">
                <a:cs typeface="+mn-ea"/>
                <a:sym typeface="+mn-lt"/>
              </a:rPr>
              <a:t>的粒子，在静电力的作用下由静止开始从正极板向负极板运动。</a:t>
            </a:r>
          </a:p>
        </p:txBody>
      </p:sp>
      <p:sp>
        <p:nvSpPr>
          <p:cNvPr id="8221" name="Text Box 38"/>
          <p:cNvSpPr txBox="1"/>
          <p:nvPr/>
        </p:nvSpPr>
        <p:spPr>
          <a:xfrm>
            <a:off x="7116718" y="3452254"/>
            <a:ext cx="3080829" cy="953874"/>
          </a:xfrm>
          <a:prstGeom prst="rect">
            <a:avLst/>
          </a:prstGeom>
          <a:noFill/>
          <a:ln w="9525">
            <a:noFill/>
          </a:ln>
        </p:spPr>
        <p:txBody>
          <a:bodyPr wrap="square" lIns="89777" tIns="46684" rIns="89777" bIns="46684">
            <a:spAutoFit/>
          </a:bodyPr>
          <a:lstStyle/>
          <a:p>
            <a:pPr defTabSz="1219170"/>
            <a:r>
              <a:rPr lang="zh-CN" altLang="en-US" sz="2793" kern="0" dirty="0">
                <a:cs typeface="+mn-ea"/>
                <a:sym typeface="+mn-lt"/>
              </a:rPr>
              <a:t>试计算粒子到达负极板时的速度？</a:t>
            </a:r>
          </a:p>
        </p:txBody>
      </p:sp>
      <p:sp>
        <p:nvSpPr>
          <p:cNvPr id="35" name="文本框 34">
            <a:extLst>
              <a:ext uri="{FF2B5EF4-FFF2-40B4-BE49-F238E27FC236}">
                <a16:creationId xmlns:a16="http://schemas.microsoft.com/office/drawing/2014/main" id="{C10E1DEF-F353-417F-BC5E-3D5BF6D4D402}"/>
              </a:ext>
            </a:extLst>
          </p:cNvPr>
          <p:cNvSpPr txBox="1"/>
          <p:nvPr/>
        </p:nvSpPr>
        <p:spPr>
          <a:xfrm>
            <a:off x="809171" y="381801"/>
            <a:ext cx="4134465"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一：带电粒子的加速运动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82"/>
                                        </p:tgtEl>
                                        <p:attrNameLst>
                                          <p:attrName>style.visibility</p:attrName>
                                        </p:attrNameLst>
                                      </p:cBhvr>
                                      <p:to>
                                        <p:strVal val="visible"/>
                                      </p:to>
                                    </p:set>
                                    <p:anim calcmode="lin" valueType="num">
                                      <p:cBhvr additive="base">
                                        <p:cTn id="7" dur="500" fill="hold"/>
                                        <p:tgtEl>
                                          <p:spTgt spid="58382"/>
                                        </p:tgtEl>
                                        <p:attrNameLst>
                                          <p:attrName>ppt_x</p:attrName>
                                        </p:attrNameLst>
                                      </p:cBhvr>
                                      <p:tavLst>
                                        <p:tav tm="0">
                                          <p:val>
                                            <p:strVal val="#ppt_x"/>
                                          </p:val>
                                        </p:tav>
                                        <p:tav tm="100000">
                                          <p:val>
                                            <p:strVal val="#ppt_x"/>
                                          </p:val>
                                        </p:tav>
                                      </p:tavLst>
                                    </p:anim>
                                    <p:anim calcmode="lin" valueType="num">
                                      <p:cBhvr additive="base">
                                        <p:cTn id="8" dur="500" fill="hold"/>
                                        <p:tgtEl>
                                          <p:spTgt spid="583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8381"/>
                                        </p:tgtEl>
                                        <p:attrNameLst>
                                          <p:attrName>style.visibility</p:attrName>
                                        </p:attrNameLst>
                                      </p:cBhvr>
                                      <p:to>
                                        <p:strVal val="visible"/>
                                      </p:to>
                                    </p:set>
                                    <p:anim calcmode="lin" valueType="num">
                                      <p:cBhvr>
                                        <p:cTn id="13" dur="1000" fill="hold"/>
                                        <p:tgtEl>
                                          <p:spTgt spid="58381"/>
                                        </p:tgtEl>
                                        <p:attrNameLst>
                                          <p:attrName>ppt_w</p:attrName>
                                        </p:attrNameLst>
                                      </p:cBhvr>
                                      <p:tavLst>
                                        <p:tav tm="0">
                                          <p:val>
                                            <p:strVal val="#ppt_w*0.70"/>
                                          </p:val>
                                        </p:tav>
                                        <p:tav tm="100000">
                                          <p:val>
                                            <p:strVal val="#ppt_w"/>
                                          </p:val>
                                        </p:tav>
                                      </p:tavLst>
                                    </p:anim>
                                    <p:anim calcmode="lin" valueType="num">
                                      <p:cBhvr>
                                        <p:cTn id="14" dur="1000" fill="hold"/>
                                        <p:tgtEl>
                                          <p:spTgt spid="58381"/>
                                        </p:tgtEl>
                                        <p:attrNameLst>
                                          <p:attrName>ppt_h</p:attrName>
                                        </p:attrNameLst>
                                      </p:cBhvr>
                                      <p:tavLst>
                                        <p:tav tm="0">
                                          <p:val>
                                            <p:strVal val="#ppt_h"/>
                                          </p:val>
                                        </p:tav>
                                        <p:tav tm="100000">
                                          <p:val>
                                            <p:strVal val="#ppt_h"/>
                                          </p:val>
                                        </p:tav>
                                      </p:tavLst>
                                    </p:anim>
                                    <p:animEffect transition="in" filter="fade">
                                      <p:cBhvr>
                                        <p:cTn id="15" dur="1000"/>
                                        <p:tgtEl>
                                          <p:spTgt spid="58381"/>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58394"/>
                                        </p:tgtEl>
                                        <p:attrNameLst>
                                          <p:attrName>style.visibility</p:attrName>
                                        </p:attrNameLst>
                                      </p:cBhvr>
                                      <p:to>
                                        <p:strVal val="visible"/>
                                      </p:to>
                                    </p:set>
                                    <p:anim calcmode="lin" valueType="num">
                                      <p:cBhvr>
                                        <p:cTn id="20" dur="500" fill="hold"/>
                                        <p:tgtEl>
                                          <p:spTgt spid="58394"/>
                                        </p:tgtEl>
                                        <p:attrNameLst>
                                          <p:attrName>ppt_w</p:attrName>
                                        </p:attrNameLst>
                                      </p:cBhvr>
                                      <p:tavLst>
                                        <p:tav tm="0">
                                          <p:val>
                                            <p:fltVal val="0"/>
                                          </p:val>
                                        </p:tav>
                                        <p:tav tm="100000">
                                          <p:val>
                                            <p:strVal val="#ppt_w"/>
                                          </p:val>
                                        </p:tav>
                                      </p:tavLst>
                                    </p:anim>
                                    <p:anim calcmode="lin" valueType="num">
                                      <p:cBhvr>
                                        <p:cTn id="21" dur="500" fill="hold"/>
                                        <p:tgtEl>
                                          <p:spTgt spid="58394"/>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58395"/>
                                        </p:tgtEl>
                                        <p:attrNameLst>
                                          <p:attrName>style.visibility</p:attrName>
                                        </p:attrNameLst>
                                      </p:cBhvr>
                                      <p:to>
                                        <p:strVal val="visible"/>
                                      </p:to>
                                    </p:set>
                                    <p:anim calcmode="lin" valueType="num">
                                      <p:cBhvr>
                                        <p:cTn id="24" dur="500" fill="hold"/>
                                        <p:tgtEl>
                                          <p:spTgt spid="58395"/>
                                        </p:tgtEl>
                                        <p:attrNameLst>
                                          <p:attrName>ppt_w</p:attrName>
                                        </p:attrNameLst>
                                      </p:cBhvr>
                                      <p:tavLst>
                                        <p:tav tm="0">
                                          <p:val>
                                            <p:fltVal val="0"/>
                                          </p:val>
                                        </p:tav>
                                        <p:tav tm="100000">
                                          <p:val>
                                            <p:strVal val="#ppt_w"/>
                                          </p:val>
                                        </p:tav>
                                      </p:tavLst>
                                    </p:anim>
                                    <p:anim calcmode="lin" valueType="num">
                                      <p:cBhvr>
                                        <p:cTn id="25" dur="500" fill="hold"/>
                                        <p:tgtEl>
                                          <p:spTgt spid="58395"/>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58393"/>
                                        </p:tgtEl>
                                        <p:attrNameLst>
                                          <p:attrName>style.visibility</p:attrName>
                                        </p:attrNameLst>
                                      </p:cBhvr>
                                      <p:to>
                                        <p:strVal val="visible"/>
                                      </p:to>
                                    </p:set>
                                    <p:anim calcmode="lin" valueType="num">
                                      <p:cBhvr>
                                        <p:cTn id="28" dur="500" fill="hold"/>
                                        <p:tgtEl>
                                          <p:spTgt spid="58393"/>
                                        </p:tgtEl>
                                        <p:attrNameLst>
                                          <p:attrName>ppt_w</p:attrName>
                                        </p:attrNameLst>
                                      </p:cBhvr>
                                      <p:tavLst>
                                        <p:tav tm="0">
                                          <p:val>
                                            <p:fltVal val="0"/>
                                          </p:val>
                                        </p:tav>
                                        <p:tav tm="100000">
                                          <p:val>
                                            <p:strVal val="#ppt_w"/>
                                          </p:val>
                                        </p:tav>
                                      </p:tavLst>
                                    </p:anim>
                                    <p:anim calcmode="lin" valueType="num">
                                      <p:cBhvr>
                                        <p:cTn id="29" dur="500" fill="hold"/>
                                        <p:tgtEl>
                                          <p:spTgt spid="58393"/>
                                        </p:tgtEl>
                                        <p:attrNameLst>
                                          <p:attrName>ppt_h</p:attrName>
                                        </p:attrNameLst>
                                      </p:cBhvr>
                                      <p:tavLst>
                                        <p:tav tm="0">
                                          <p:val>
                                            <p:strVal val="#ppt_h"/>
                                          </p:val>
                                        </p:tav>
                                        <p:tav tm="100000">
                                          <p:val>
                                            <p:strVal val="#ppt_h"/>
                                          </p:val>
                                        </p:tav>
                                      </p:tavLst>
                                    </p:anim>
                                  </p:childTnLst>
                                </p:cTn>
                              </p:par>
                              <p:par>
                                <p:cTn id="30" presetID="17" presetClass="entr" presetSubtype="10" fill="hold" nodeType="withEffect">
                                  <p:stCondLst>
                                    <p:cond delay="0"/>
                                  </p:stCondLst>
                                  <p:childTnLst>
                                    <p:set>
                                      <p:cBhvr>
                                        <p:cTn id="31" dur="1" fill="hold">
                                          <p:stCondLst>
                                            <p:cond delay="0"/>
                                          </p:stCondLst>
                                        </p:cTn>
                                        <p:tgtEl>
                                          <p:spTgt spid="58392"/>
                                        </p:tgtEl>
                                        <p:attrNameLst>
                                          <p:attrName>style.visibility</p:attrName>
                                        </p:attrNameLst>
                                      </p:cBhvr>
                                      <p:to>
                                        <p:strVal val="visible"/>
                                      </p:to>
                                    </p:set>
                                    <p:anim calcmode="lin" valueType="num">
                                      <p:cBhvr>
                                        <p:cTn id="32" dur="500" fill="hold"/>
                                        <p:tgtEl>
                                          <p:spTgt spid="58392"/>
                                        </p:tgtEl>
                                        <p:attrNameLst>
                                          <p:attrName>ppt_w</p:attrName>
                                        </p:attrNameLst>
                                      </p:cBhvr>
                                      <p:tavLst>
                                        <p:tav tm="0">
                                          <p:val>
                                            <p:fltVal val="0"/>
                                          </p:val>
                                        </p:tav>
                                        <p:tav tm="100000">
                                          <p:val>
                                            <p:strVal val="#ppt_w"/>
                                          </p:val>
                                        </p:tav>
                                      </p:tavLst>
                                    </p:anim>
                                    <p:anim calcmode="lin" valueType="num">
                                      <p:cBhvr>
                                        <p:cTn id="33" dur="500" fill="hold"/>
                                        <p:tgtEl>
                                          <p:spTgt spid="58392"/>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58391"/>
                                        </p:tgtEl>
                                        <p:attrNameLst>
                                          <p:attrName>style.visibility</p:attrName>
                                        </p:attrNameLst>
                                      </p:cBhvr>
                                      <p:to>
                                        <p:strVal val="visible"/>
                                      </p:to>
                                    </p:set>
                                    <p:anim calcmode="lin" valueType="num">
                                      <p:cBhvr>
                                        <p:cTn id="36" dur="500" fill="hold"/>
                                        <p:tgtEl>
                                          <p:spTgt spid="58391"/>
                                        </p:tgtEl>
                                        <p:attrNameLst>
                                          <p:attrName>ppt_w</p:attrName>
                                        </p:attrNameLst>
                                      </p:cBhvr>
                                      <p:tavLst>
                                        <p:tav tm="0">
                                          <p:val>
                                            <p:fltVal val="0"/>
                                          </p:val>
                                        </p:tav>
                                        <p:tav tm="100000">
                                          <p:val>
                                            <p:strVal val="#ppt_w"/>
                                          </p:val>
                                        </p:tav>
                                      </p:tavLst>
                                    </p:anim>
                                    <p:anim calcmode="lin" valueType="num">
                                      <p:cBhvr>
                                        <p:cTn id="37" dur="500" fill="hold"/>
                                        <p:tgtEl>
                                          <p:spTgt spid="58391"/>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58390"/>
                                        </p:tgtEl>
                                        <p:attrNameLst>
                                          <p:attrName>style.visibility</p:attrName>
                                        </p:attrNameLst>
                                      </p:cBhvr>
                                      <p:to>
                                        <p:strVal val="visible"/>
                                      </p:to>
                                    </p:set>
                                    <p:anim calcmode="lin" valueType="num">
                                      <p:cBhvr>
                                        <p:cTn id="40" dur="500" fill="hold"/>
                                        <p:tgtEl>
                                          <p:spTgt spid="58390"/>
                                        </p:tgtEl>
                                        <p:attrNameLst>
                                          <p:attrName>ppt_w</p:attrName>
                                        </p:attrNameLst>
                                      </p:cBhvr>
                                      <p:tavLst>
                                        <p:tav tm="0">
                                          <p:val>
                                            <p:fltVal val="0"/>
                                          </p:val>
                                        </p:tav>
                                        <p:tav tm="100000">
                                          <p:val>
                                            <p:strVal val="#ppt_w"/>
                                          </p:val>
                                        </p:tav>
                                      </p:tavLst>
                                    </p:anim>
                                    <p:anim calcmode="lin" valueType="num">
                                      <p:cBhvr>
                                        <p:cTn id="41" dur="500" fill="hold"/>
                                        <p:tgtEl>
                                          <p:spTgt spid="58390"/>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8389"/>
                                        </p:tgtEl>
                                        <p:attrNameLst>
                                          <p:attrName>style.visibility</p:attrName>
                                        </p:attrNameLst>
                                      </p:cBhvr>
                                      <p:to>
                                        <p:strVal val="visible"/>
                                      </p:to>
                                    </p:set>
                                    <p:anim calcmode="lin" valueType="num">
                                      <p:cBhvr additive="base">
                                        <p:cTn id="46" dur="500" fill="hold"/>
                                        <p:tgtEl>
                                          <p:spTgt spid="58389"/>
                                        </p:tgtEl>
                                        <p:attrNameLst>
                                          <p:attrName>ppt_x</p:attrName>
                                        </p:attrNameLst>
                                      </p:cBhvr>
                                      <p:tavLst>
                                        <p:tav tm="0">
                                          <p:val>
                                            <p:strVal val="#ppt_x"/>
                                          </p:val>
                                        </p:tav>
                                        <p:tav tm="100000">
                                          <p:val>
                                            <p:strVal val="#ppt_x"/>
                                          </p:val>
                                        </p:tav>
                                      </p:tavLst>
                                    </p:anim>
                                    <p:anim calcmode="lin" valueType="num">
                                      <p:cBhvr additive="base">
                                        <p:cTn id="47" dur="500" fill="hold"/>
                                        <p:tgtEl>
                                          <p:spTgt spid="5838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838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grpId="1" nodeType="clickEffect">
                                  <p:stCondLst>
                                    <p:cond delay="0"/>
                                  </p:stCondLst>
                                  <p:childTnLst>
                                    <p:animMotion origin="layout" path="M 3.33333E-6 -2.22222E-6 L 0.85833 -2.22222E-6 " pathEditMode="relative" rAng="0" ptsTypes="AA">
                                      <p:cBhvr>
                                        <p:cTn id="55" dur="500" fill="hold"/>
                                        <p:tgtEl>
                                          <p:spTgt spid="58382"/>
                                        </p:tgtEl>
                                        <p:attrNameLst>
                                          <p:attrName>ppt_x</p:attrName>
                                          <p:attrName>ppt_y</p:attrName>
                                        </p:attrNameLst>
                                      </p:cBhvr>
                                      <p:rCtr x="42900" y="0"/>
                                    </p:animMotion>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838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8388"/>
                                        </p:tgtEl>
                                        <p:attrNameLst>
                                          <p:attrName>style.visibility</p:attrName>
                                        </p:attrNameLst>
                                      </p:cBhvr>
                                      <p:to>
                                        <p:strVal val="visible"/>
                                      </p:to>
                                    </p:set>
                                    <p:anim calcmode="lin" valueType="num">
                                      <p:cBhvr additive="base">
                                        <p:cTn id="64" dur="500" fill="hold"/>
                                        <p:tgtEl>
                                          <p:spTgt spid="58388"/>
                                        </p:tgtEl>
                                        <p:attrNameLst>
                                          <p:attrName>ppt_x</p:attrName>
                                        </p:attrNameLst>
                                      </p:cBhvr>
                                      <p:tavLst>
                                        <p:tav tm="0">
                                          <p:val>
                                            <p:strVal val="#ppt_x"/>
                                          </p:val>
                                        </p:tav>
                                        <p:tav tm="100000">
                                          <p:val>
                                            <p:strVal val="#ppt_x"/>
                                          </p:val>
                                        </p:tav>
                                      </p:tavLst>
                                    </p:anim>
                                    <p:anim calcmode="lin" valueType="num">
                                      <p:cBhvr additive="base">
                                        <p:cTn id="65" dur="500" fill="hold"/>
                                        <p:tgtEl>
                                          <p:spTgt spid="5838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838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45" presetClass="entr" presetSubtype="0" fill="hold" grpId="0" nodeType="clickEffect">
                                  <p:stCondLst>
                                    <p:cond delay="0"/>
                                  </p:stCondLst>
                                  <p:childTnLst>
                                    <p:set>
                                      <p:cBhvr>
                                        <p:cTn id="73" dur="1" fill="hold">
                                          <p:stCondLst>
                                            <p:cond delay="0"/>
                                          </p:stCondLst>
                                        </p:cTn>
                                        <p:tgtEl>
                                          <p:spTgt spid="8221"/>
                                        </p:tgtEl>
                                        <p:attrNameLst>
                                          <p:attrName>style.visibility</p:attrName>
                                        </p:attrNameLst>
                                      </p:cBhvr>
                                      <p:to>
                                        <p:strVal val="visible"/>
                                      </p:to>
                                    </p:set>
                                    <p:animEffect transition="in" filter="fade">
                                      <p:cBhvr>
                                        <p:cTn id="74" dur="2000"/>
                                        <p:tgtEl>
                                          <p:spTgt spid="8221"/>
                                        </p:tgtEl>
                                      </p:cBhvr>
                                    </p:animEffect>
                                    <p:anim calcmode="lin" valueType="num">
                                      <p:cBhvr>
                                        <p:cTn id="75" dur="2000" fill="hold"/>
                                        <p:tgtEl>
                                          <p:spTgt spid="8221"/>
                                        </p:tgtEl>
                                        <p:attrNameLst>
                                          <p:attrName>ppt_w</p:attrName>
                                        </p:attrNameLst>
                                      </p:cBhvr>
                                      <p:tavLst>
                                        <p:tav tm="0" fmla="#ppt_w*sin(2.5*pi*$)">
                                          <p:val>
                                            <p:fltVal val="0"/>
                                          </p:val>
                                        </p:tav>
                                        <p:tav tm="100000">
                                          <p:val>
                                            <p:fltVal val="1"/>
                                          </p:val>
                                        </p:tav>
                                      </p:tavLst>
                                    </p:anim>
                                    <p:anim calcmode="lin" valueType="num">
                                      <p:cBhvr>
                                        <p:cTn id="76" dur="2000" fill="hold"/>
                                        <p:tgtEl>
                                          <p:spTgt spid="82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1" grpId="0"/>
      <p:bldP spid="58382" grpId="0" bldLvl="0" animBg="1"/>
      <p:bldP spid="58382" grpId="1" bldLvl="0" animBg="1"/>
      <p:bldP spid="58388" grpId="0"/>
      <p:bldP spid="58389" grpId="0"/>
      <p:bldP spid="82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177A8C-3D05-4CA5-B47F-EC0A240E6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582" y="1192208"/>
            <a:ext cx="8501055" cy="5665346"/>
          </a:xfrm>
          <a:prstGeom prst="rect">
            <a:avLst/>
          </a:prstGeom>
        </p:spPr>
      </p:pic>
      <p:pic>
        <p:nvPicPr>
          <p:cNvPr id="5" name="图片占位符 4">
            <a:extLst>
              <a:ext uri="{FF2B5EF4-FFF2-40B4-BE49-F238E27FC236}">
                <a16:creationId xmlns:a16="http://schemas.microsoft.com/office/drawing/2014/main" id="{165DED51-66CC-4FFA-94E9-D1851A672984}"/>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809" r="809"/>
          <a:stretch>
            <a:fillRect/>
          </a:stretch>
        </p:blipFill>
        <p:spPr/>
      </p:pic>
      <p:grpSp>
        <p:nvGrpSpPr>
          <p:cNvPr id="14" name="组合 13">
            <a:extLst>
              <a:ext uri="{FF2B5EF4-FFF2-40B4-BE49-F238E27FC236}">
                <a16:creationId xmlns:a16="http://schemas.microsoft.com/office/drawing/2014/main" id="{2B9A09C8-21B2-4294-A0DF-B885020ED786}"/>
              </a:ext>
            </a:extLst>
          </p:cNvPr>
          <p:cNvGrpSpPr/>
          <p:nvPr/>
        </p:nvGrpSpPr>
        <p:grpSpPr>
          <a:xfrm>
            <a:off x="548027" y="3443514"/>
            <a:ext cx="5032837" cy="1743365"/>
            <a:chOff x="-4766137" y="1956424"/>
            <a:chExt cx="5032837" cy="1743365"/>
          </a:xfrm>
        </p:grpSpPr>
        <p:sp>
          <p:nvSpPr>
            <p:cNvPr id="15" name="矩形: 圆角 14">
              <a:extLst>
                <a:ext uri="{FF2B5EF4-FFF2-40B4-BE49-F238E27FC236}">
                  <a16:creationId xmlns:a16="http://schemas.microsoft.com/office/drawing/2014/main" id="{15576F9B-0924-4EA2-A0A3-E9906DC8AF48}"/>
                </a:ext>
              </a:extLst>
            </p:cNvPr>
            <p:cNvSpPr/>
            <p:nvPr/>
          </p:nvSpPr>
          <p:spPr>
            <a:xfrm>
              <a:off x="-4766137" y="3345066"/>
              <a:ext cx="3562392" cy="35472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cs typeface="+mn-ea"/>
                  <a:sym typeface="+mn-lt"/>
                </a:rPr>
                <a:t>讲解人：</a:t>
              </a:r>
              <a:r>
                <a:rPr lang="en-US" altLang="zh-CN" sz="1600">
                  <a:solidFill>
                    <a:prstClr val="white"/>
                  </a:solidFill>
                  <a:cs typeface="+mn-ea"/>
                  <a:sym typeface="+mn-lt"/>
                </a:rPr>
                <a:t>xippt  </a:t>
              </a:r>
              <a:r>
                <a:rPr lang="zh-CN" altLang="en-US" sz="1600">
                  <a:solidFill>
                    <a:prstClr val="white"/>
                  </a:solidFill>
                  <a:cs typeface="+mn-ea"/>
                  <a:sym typeface="+mn-lt"/>
                </a:rPr>
                <a:t>时间：</a:t>
              </a:r>
              <a:r>
                <a:rPr lang="en-US" altLang="zh-CN" sz="1600">
                  <a:solidFill>
                    <a:prstClr val="white"/>
                  </a:solidFill>
                  <a:cs typeface="+mn-ea"/>
                  <a:sym typeface="+mn-lt"/>
                </a:rPr>
                <a:t>2020.5.20</a:t>
              </a:r>
              <a:endParaRPr lang="en-US" altLang="zh-CN" sz="1600" dirty="0">
                <a:solidFill>
                  <a:prstClr val="white"/>
                </a:solidFill>
                <a:cs typeface="+mn-ea"/>
                <a:sym typeface="+mn-lt"/>
              </a:endParaRPr>
            </a:p>
          </p:txBody>
        </p:sp>
        <p:grpSp>
          <p:nvGrpSpPr>
            <p:cNvPr id="16" name="组合 15">
              <a:extLst>
                <a:ext uri="{FF2B5EF4-FFF2-40B4-BE49-F238E27FC236}">
                  <a16:creationId xmlns:a16="http://schemas.microsoft.com/office/drawing/2014/main" id="{8DF2FF13-E2F5-4EC9-9257-D1561623A4D2}"/>
                </a:ext>
              </a:extLst>
            </p:cNvPr>
            <p:cNvGrpSpPr/>
            <p:nvPr/>
          </p:nvGrpSpPr>
          <p:grpSpPr>
            <a:xfrm>
              <a:off x="-4714868" y="1956424"/>
              <a:ext cx="4981568" cy="1172215"/>
              <a:chOff x="-4714868" y="1956424"/>
              <a:chExt cx="4981568" cy="1172215"/>
            </a:xfrm>
          </p:grpSpPr>
          <p:sp>
            <p:nvSpPr>
              <p:cNvPr id="17" name="文本框 16">
                <a:extLst>
                  <a:ext uri="{FF2B5EF4-FFF2-40B4-BE49-F238E27FC236}">
                    <a16:creationId xmlns:a16="http://schemas.microsoft.com/office/drawing/2014/main" id="{BDDB03BA-510E-4099-8341-E94A1D801691}"/>
                  </a:ext>
                </a:extLst>
              </p:cNvPr>
              <p:cNvSpPr txBox="1"/>
              <p:nvPr/>
            </p:nvSpPr>
            <p:spPr>
              <a:xfrm>
                <a:off x="-4714868" y="2808615"/>
                <a:ext cx="4981567" cy="320024"/>
              </a:xfrm>
              <a:prstGeom prst="rect">
                <a:avLst/>
              </a:prstGeom>
              <a:noFill/>
            </p:spPr>
            <p:txBody>
              <a:bodyPr wrap="square" rtlCol="0">
                <a:spAutoFit/>
              </a:bodyPr>
              <a:lstStyle/>
              <a:p>
                <a:pPr algn="dist">
                  <a:lnSpc>
                    <a:spcPct val="150000"/>
                  </a:lnSpc>
                </a:pPr>
                <a:r>
                  <a:rPr lang="en-US" altLang="zh-CN" sz="1100" dirty="0">
                    <a:solidFill>
                      <a:schemeClr val="tx1">
                        <a:lumMod val="65000"/>
                        <a:lumOff val="35000"/>
                      </a:schemeClr>
                    </a:solidFill>
                    <a:cs typeface="+mn-ea"/>
                    <a:sym typeface="+mn-lt"/>
                  </a:rPr>
                  <a:t>MENTAL HEALTH COUNSELING PPT</a:t>
                </a:r>
              </a:p>
            </p:txBody>
          </p:sp>
          <p:cxnSp>
            <p:nvCxnSpPr>
              <p:cNvPr id="18" name="直接连接符 17">
                <a:extLst>
                  <a:ext uri="{FF2B5EF4-FFF2-40B4-BE49-F238E27FC236}">
                    <a16:creationId xmlns:a16="http://schemas.microsoft.com/office/drawing/2014/main" id="{5F26F063-EC86-4217-8D69-ACF50DB48725}"/>
                  </a:ext>
                </a:extLst>
              </p:cNvPr>
              <p:cNvCxnSpPr/>
              <p:nvPr/>
            </p:nvCxnSpPr>
            <p:spPr>
              <a:xfrm>
                <a:off x="-4634728" y="2827846"/>
                <a:ext cx="49014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文本占位符 19">
                <a:extLst>
                  <a:ext uri="{FF2B5EF4-FFF2-40B4-BE49-F238E27FC236}">
                    <a16:creationId xmlns:a16="http://schemas.microsoft.com/office/drawing/2014/main" id="{308D3335-3F7B-48C4-818A-AA1341660889}"/>
                  </a:ext>
                </a:extLst>
              </p:cNvPr>
              <p:cNvSpPr txBox="1"/>
              <p:nvPr/>
            </p:nvSpPr>
            <p:spPr>
              <a:xfrm>
                <a:off x="-4708756" y="1956424"/>
                <a:ext cx="4814735"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9184C7"/>
                    </a:solidFill>
                    <a:cs typeface="+mn-ea"/>
                    <a:sym typeface="+mn-lt"/>
                  </a:rPr>
                  <a:t>感谢各位的聆听</a:t>
                </a:r>
              </a:p>
            </p:txBody>
          </p:sp>
        </p:grpSp>
      </p:grpSp>
      <p:sp>
        <p:nvSpPr>
          <p:cNvPr id="20" name="文本占位符 20">
            <a:extLst>
              <a:ext uri="{FF2B5EF4-FFF2-40B4-BE49-F238E27FC236}">
                <a16:creationId xmlns:a16="http://schemas.microsoft.com/office/drawing/2014/main" id="{3CAA0FF6-AE23-488A-92D5-A1BD0FC534B2}"/>
              </a:ext>
            </a:extLst>
          </p:cNvPr>
          <p:cNvSpPr txBox="1"/>
          <p:nvPr/>
        </p:nvSpPr>
        <p:spPr>
          <a:xfrm>
            <a:off x="629776" y="2760406"/>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cs typeface="+mn-ea"/>
                <a:sym typeface="+mn-lt"/>
              </a:rPr>
              <a:t>第一章  静电场</a:t>
            </a:r>
          </a:p>
        </p:txBody>
      </p:sp>
      <p:sp>
        <p:nvSpPr>
          <p:cNvPr id="21" name="矩形 20">
            <a:extLst>
              <a:ext uri="{FF2B5EF4-FFF2-40B4-BE49-F238E27FC236}">
                <a16:creationId xmlns:a16="http://schemas.microsoft.com/office/drawing/2014/main" id="{1672B059-C0E3-426D-9D35-595E6115EE53}"/>
              </a:ext>
            </a:extLst>
          </p:cNvPr>
          <p:cNvSpPr/>
          <p:nvPr/>
        </p:nvSpPr>
        <p:spPr>
          <a:xfrm>
            <a:off x="-1619997" y="324651"/>
            <a:ext cx="4062342" cy="300975"/>
          </a:xfrm>
          <a:prstGeom prst="rect">
            <a:avLst/>
          </a:prstGeom>
          <a:solidFill>
            <a:schemeClr val="accent2"/>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cs typeface="+mn-ea"/>
                <a:sym typeface="+mn-lt"/>
              </a:rPr>
              <a:t>人教</a:t>
            </a:r>
            <a:r>
              <a:rPr lang="zh-CN" altLang="en-US" sz="1200" kern="0" spc="300" dirty="0">
                <a:solidFill>
                  <a:prstClr val="white"/>
                </a:solidFill>
                <a:cs typeface="+mn-ea"/>
                <a:sym typeface="+mn-lt"/>
              </a:rPr>
              <a:t>版高中物理选修</a:t>
            </a:r>
            <a:r>
              <a:rPr kumimoji="0" lang="en-US" altLang="zh-CN" sz="1200" b="0" i="0" u="none" strike="noStrike" kern="0" cap="none" spc="300" normalizeH="0" baseline="0" noProof="0" dirty="0">
                <a:ln>
                  <a:noFill/>
                </a:ln>
                <a:solidFill>
                  <a:prstClr val="white"/>
                </a:solidFill>
                <a:effectLst/>
                <a:uLnTx/>
                <a:uFillTx/>
                <a:cs typeface="+mn-ea"/>
                <a:sym typeface="+mn-lt"/>
              </a:rPr>
              <a:t>3-1</a:t>
            </a:r>
            <a:endParaRPr kumimoji="0" lang="zh-CN" altLang="en-US" sz="1200" b="0" i="0" u="none" strike="noStrike" kern="0" cap="none" spc="30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62482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8"/>
          <p:cNvSpPr txBox="1"/>
          <p:nvPr/>
        </p:nvSpPr>
        <p:spPr>
          <a:xfrm>
            <a:off x="792264" y="1239192"/>
            <a:ext cx="8861715" cy="960456"/>
          </a:xfrm>
          <a:prstGeom prst="rect">
            <a:avLst/>
          </a:prstGeom>
          <a:noFill/>
          <a:ln w="9525">
            <a:noFill/>
          </a:ln>
        </p:spPr>
        <p:txBody>
          <a:bodyPr>
            <a:spAutoFit/>
          </a:bodyPr>
          <a:lstStyle/>
          <a:p>
            <a:pPr algn="just" defTabSz="1219170">
              <a:lnSpc>
                <a:spcPct val="65000"/>
              </a:lnSpc>
            </a:pPr>
            <a:r>
              <a:rPr lang="zh-CN" altLang="en-US" sz="2400" b="1" kern="0" dirty="0">
                <a:cs typeface="+mn-ea"/>
                <a:sym typeface="+mn-lt"/>
              </a:rPr>
              <a:t>方法一：动力学观点：</a:t>
            </a:r>
            <a:endParaRPr lang="zh-CN" altLang="en-US" sz="2400" kern="0" dirty="0">
              <a:cs typeface="+mn-ea"/>
              <a:sym typeface="+mn-lt"/>
            </a:endParaRPr>
          </a:p>
          <a:p>
            <a:pPr defTabSz="1219170">
              <a:lnSpc>
                <a:spcPct val="85000"/>
              </a:lnSpc>
            </a:pPr>
            <a:r>
              <a:rPr lang="en-US" altLang="zh-CN" sz="2400" kern="0" dirty="0">
                <a:cs typeface="+mn-ea"/>
                <a:sym typeface="+mn-lt"/>
              </a:rPr>
              <a:t>  </a:t>
            </a:r>
          </a:p>
          <a:p>
            <a:pPr defTabSz="1219170">
              <a:lnSpc>
                <a:spcPct val="85000"/>
              </a:lnSpc>
            </a:pPr>
            <a:r>
              <a:rPr lang="zh-CN" altLang="en-US" sz="2400" b="1" kern="0" dirty="0">
                <a:cs typeface="+mn-ea"/>
                <a:sym typeface="+mn-lt"/>
              </a:rPr>
              <a:t>主要利用牛顿运动定律和匀变速直线运动的规律</a:t>
            </a:r>
          </a:p>
        </p:txBody>
      </p:sp>
      <p:grpSp>
        <p:nvGrpSpPr>
          <p:cNvPr id="2" name="Group 10"/>
          <p:cNvGrpSpPr/>
          <p:nvPr/>
        </p:nvGrpSpPr>
        <p:grpSpPr>
          <a:xfrm>
            <a:off x="1840922" y="2533819"/>
            <a:ext cx="3748673" cy="3322426"/>
            <a:chOff x="-24" y="1008"/>
            <a:chExt cx="2138" cy="2050"/>
          </a:xfrm>
        </p:grpSpPr>
        <p:grpSp>
          <p:nvGrpSpPr>
            <p:cNvPr id="9222" name="Group 11"/>
            <p:cNvGrpSpPr/>
            <p:nvPr/>
          </p:nvGrpSpPr>
          <p:grpSpPr>
            <a:xfrm>
              <a:off x="-24" y="1008"/>
              <a:ext cx="2138" cy="1728"/>
              <a:chOff x="-48" y="1008"/>
              <a:chExt cx="2138" cy="1728"/>
            </a:xfrm>
          </p:grpSpPr>
          <p:sp>
            <p:nvSpPr>
              <p:cNvPr id="9223" name="Text Box 12"/>
              <p:cNvSpPr txBox="1"/>
              <p:nvPr/>
            </p:nvSpPr>
            <p:spPr>
              <a:xfrm>
                <a:off x="624" y="1708"/>
                <a:ext cx="144" cy="208"/>
              </a:xfrm>
              <a:prstGeom prst="rect">
                <a:avLst/>
              </a:prstGeom>
              <a:noFill/>
              <a:ln w="9525">
                <a:noFill/>
              </a:ln>
            </p:spPr>
            <p:txBody>
              <a:bodyPr>
                <a:spAutoFit/>
              </a:bodyPr>
              <a:lstStyle/>
              <a:p>
                <a:pPr defTabSz="1219170"/>
                <a:r>
                  <a:rPr lang="en-US" altLang="zh-CN" sz="1593" i="1" kern="0">
                    <a:solidFill>
                      <a:srgbClr val="ED7D31"/>
                    </a:solidFill>
                    <a:cs typeface="+mn-ea"/>
                    <a:sym typeface="+mn-lt"/>
                  </a:rPr>
                  <a:t>q</a:t>
                </a:r>
                <a:endParaRPr lang="en-US" altLang="zh-CN" sz="1593" kern="0">
                  <a:solidFill>
                    <a:srgbClr val="ED7D31"/>
                  </a:solidFill>
                  <a:cs typeface="+mn-ea"/>
                  <a:sym typeface="+mn-lt"/>
                </a:endParaRPr>
              </a:p>
            </p:txBody>
          </p:sp>
          <p:sp>
            <p:nvSpPr>
              <p:cNvPr id="9224" name="Line 13"/>
              <p:cNvSpPr/>
              <p:nvPr/>
            </p:nvSpPr>
            <p:spPr>
              <a:xfrm>
                <a:off x="624" y="1353"/>
                <a:ext cx="0" cy="1383"/>
              </a:xfrm>
              <a:prstGeom prst="line">
                <a:avLst/>
              </a:prstGeom>
              <a:ln w="5715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9225" name="Line 14"/>
              <p:cNvSpPr/>
              <p:nvPr/>
            </p:nvSpPr>
            <p:spPr>
              <a:xfrm>
                <a:off x="1440" y="1353"/>
                <a:ext cx="0" cy="1383"/>
              </a:xfrm>
              <a:prstGeom prst="line">
                <a:avLst/>
              </a:prstGeom>
              <a:ln w="5715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9226" name="Text Box 15"/>
              <p:cNvSpPr txBox="1"/>
              <p:nvPr/>
            </p:nvSpPr>
            <p:spPr>
              <a:xfrm>
                <a:off x="912" y="1008"/>
                <a:ext cx="192" cy="227"/>
              </a:xfrm>
              <a:prstGeom prst="rect">
                <a:avLst/>
              </a:prstGeom>
              <a:noFill/>
              <a:ln w="9525">
                <a:noFill/>
              </a:ln>
            </p:spPr>
            <p:txBody>
              <a:bodyPr>
                <a:spAutoFit/>
              </a:bodyPr>
              <a:lstStyle/>
              <a:p>
                <a:pPr defTabSz="1219170"/>
                <a:r>
                  <a:rPr lang="en-US" altLang="zh-CN" sz="1793" i="1" kern="0">
                    <a:solidFill>
                      <a:srgbClr val="ED7D31"/>
                    </a:solidFill>
                    <a:cs typeface="+mn-ea"/>
                    <a:sym typeface="+mn-lt"/>
                  </a:rPr>
                  <a:t>U</a:t>
                </a:r>
              </a:p>
            </p:txBody>
          </p:sp>
          <p:sp>
            <p:nvSpPr>
              <p:cNvPr id="9227" name="Text Box 16"/>
              <p:cNvSpPr txBox="1"/>
              <p:nvPr/>
            </p:nvSpPr>
            <p:spPr>
              <a:xfrm>
                <a:off x="592" y="2024"/>
                <a:ext cx="192" cy="208"/>
              </a:xfrm>
              <a:prstGeom prst="rect">
                <a:avLst/>
              </a:prstGeom>
              <a:noFill/>
              <a:ln w="9525">
                <a:noFill/>
              </a:ln>
            </p:spPr>
            <p:txBody>
              <a:bodyPr>
                <a:spAutoFit/>
              </a:bodyPr>
              <a:lstStyle/>
              <a:p>
                <a:pPr defTabSz="1219170"/>
                <a:r>
                  <a:rPr lang="en-US" altLang="zh-CN" sz="1593" i="1" kern="0">
                    <a:solidFill>
                      <a:srgbClr val="ED7D31"/>
                    </a:solidFill>
                    <a:cs typeface="+mn-ea"/>
                    <a:sym typeface="+mn-lt"/>
                  </a:rPr>
                  <a:t>m</a:t>
                </a:r>
              </a:p>
            </p:txBody>
          </p:sp>
          <p:sp>
            <p:nvSpPr>
              <p:cNvPr id="9228" name="Text Box 17"/>
              <p:cNvSpPr txBox="1"/>
              <p:nvPr/>
            </p:nvSpPr>
            <p:spPr>
              <a:xfrm>
                <a:off x="-48" y="1728"/>
                <a:ext cx="192" cy="208"/>
              </a:xfrm>
              <a:prstGeom prst="rect">
                <a:avLst/>
              </a:prstGeom>
              <a:noFill/>
              <a:ln w="9525">
                <a:noFill/>
              </a:ln>
            </p:spPr>
            <p:txBody>
              <a:bodyPr>
                <a:spAutoFit/>
              </a:bodyPr>
              <a:lstStyle/>
              <a:p>
                <a:pPr defTabSz="1219170"/>
                <a:r>
                  <a:rPr lang="en-US" altLang="zh-CN" sz="1593" i="1" kern="0">
                    <a:solidFill>
                      <a:sysClr val="windowText" lastClr="000000"/>
                    </a:solidFill>
                    <a:cs typeface="+mn-ea"/>
                    <a:sym typeface="+mn-lt"/>
                  </a:rPr>
                  <a:t>+</a:t>
                </a:r>
              </a:p>
            </p:txBody>
          </p:sp>
          <p:sp>
            <p:nvSpPr>
              <p:cNvPr id="9229" name="Text Box 18"/>
              <p:cNvSpPr txBox="1"/>
              <p:nvPr/>
            </p:nvSpPr>
            <p:spPr>
              <a:xfrm>
                <a:off x="1944" y="1672"/>
                <a:ext cx="144" cy="208"/>
              </a:xfrm>
              <a:prstGeom prst="rect">
                <a:avLst/>
              </a:prstGeom>
              <a:noFill/>
              <a:ln w="9525">
                <a:noFill/>
              </a:ln>
            </p:spPr>
            <p:txBody>
              <a:bodyPr>
                <a:spAutoFit/>
              </a:bodyPr>
              <a:lstStyle/>
              <a:p>
                <a:pPr defTabSz="1219170"/>
                <a:r>
                  <a:rPr lang="en-US" altLang="zh-CN" sz="1593" i="1" kern="0">
                    <a:solidFill>
                      <a:sysClr val="windowText" lastClr="000000"/>
                    </a:solidFill>
                    <a:cs typeface="+mn-ea"/>
                    <a:sym typeface="+mn-lt"/>
                  </a:rPr>
                  <a:t>_</a:t>
                </a:r>
              </a:p>
            </p:txBody>
          </p:sp>
          <p:sp>
            <p:nvSpPr>
              <p:cNvPr id="9230" name="Line 19"/>
              <p:cNvSpPr/>
              <p:nvPr/>
            </p:nvSpPr>
            <p:spPr>
              <a:xfrm>
                <a:off x="96" y="1968"/>
                <a:ext cx="528" cy="0"/>
              </a:xfrm>
              <a:prstGeom prst="line">
                <a:avLst/>
              </a:prstGeom>
              <a:ln w="28575"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9231" name="Line 20"/>
              <p:cNvSpPr/>
              <p:nvPr/>
            </p:nvSpPr>
            <p:spPr>
              <a:xfrm>
                <a:off x="1440" y="1968"/>
                <a:ext cx="528" cy="0"/>
              </a:xfrm>
              <a:prstGeom prst="line">
                <a:avLst/>
              </a:prstGeom>
              <a:ln w="28575"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9232" name="Oval 21"/>
              <p:cNvSpPr/>
              <p:nvPr/>
            </p:nvSpPr>
            <p:spPr>
              <a:xfrm>
                <a:off x="-26" y="1733"/>
                <a:ext cx="148" cy="453"/>
              </a:xfrm>
              <a:prstGeom prst="ellipse">
                <a:avLst/>
              </a:prstGeom>
              <a:noFill/>
              <a:ln w="9525" cap="flat" cmpd="sng">
                <a:solidFill>
                  <a:schemeClr val="tx1"/>
                </a:solidFill>
                <a:prstDash val="solid"/>
                <a:headEnd type="none" w="med" len="med"/>
                <a:tailEnd type="none" w="med" len="med"/>
              </a:ln>
            </p:spPr>
            <p:txBody>
              <a:bodyPr wrap="none" anchor="ctr">
                <a:spAutoFit/>
              </a:bodyPr>
              <a:lstStyle/>
              <a:p>
                <a:pPr algn="ctr" defTabSz="1219170"/>
                <a:endParaRPr lang="zh-CN" altLang="en-US" sz="2793" kern="0" dirty="0">
                  <a:solidFill>
                    <a:sysClr val="windowText" lastClr="000000"/>
                  </a:solidFill>
                  <a:cs typeface="+mn-ea"/>
                  <a:sym typeface="+mn-lt"/>
                </a:endParaRPr>
              </a:p>
            </p:txBody>
          </p:sp>
          <p:sp>
            <p:nvSpPr>
              <p:cNvPr id="9233" name="Oval 22"/>
              <p:cNvSpPr/>
              <p:nvPr/>
            </p:nvSpPr>
            <p:spPr>
              <a:xfrm>
                <a:off x="1942" y="1733"/>
                <a:ext cx="148" cy="453"/>
              </a:xfrm>
              <a:prstGeom prst="ellipse">
                <a:avLst/>
              </a:prstGeom>
              <a:noFill/>
              <a:ln w="9525" cap="flat" cmpd="sng">
                <a:solidFill>
                  <a:schemeClr val="tx1"/>
                </a:solidFill>
                <a:prstDash val="solid"/>
                <a:headEnd type="none" w="med" len="med"/>
                <a:tailEnd type="none" w="med" len="med"/>
              </a:ln>
            </p:spPr>
            <p:txBody>
              <a:bodyPr wrap="none" anchor="ctr">
                <a:spAutoFit/>
              </a:bodyPr>
              <a:lstStyle/>
              <a:p>
                <a:pPr algn="ctr" defTabSz="1219170"/>
                <a:endParaRPr lang="zh-CN" altLang="en-US" sz="2793" kern="0" dirty="0">
                  <a:solidFill>
                    <a:sysClr val="windowText" lastClr="000000"/>
                  </a:solidFill>
                  <a:cs typeface="+mn-ea"/>
                  <a:sym typeface="+mn-lt"/>
                </a:endParaRPr>
              </a:p>
            </p:txBody>
          </p:sp>
          <p:sp>
            <p:nvSpPr>
              <p:cNvPr id="9234" name="Line 23"/>
              <p:cNvSpPr/>
              <p:nvPr/>
            </p:nvSpPr>
            <p:spPr>
              <a:xfrm>
                <a:off x="624" y="1104"/>
                <a:ext cx="0" cy="192"/>
              </a:xfrm>
              <a:prstGeom prst="line">
                <a:avLst/>
              </a:prstGeom>
              <a:ln w="9525"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9235" name="Line 24"/>
              <p:cNvSpPr/>
              <p:nvPr/>
            </p:nvSpPr>
            <p:spPr>
              <a:xfrm>
                <a:off x="1432" y="1088"/>
                <a:ext cx="0" cy="192"/>
              </a:xfrm>
              <a:prstGeom prst="line">
                <a:avLst/>
              </a:prstGeom>
              <a:ln w="9525"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9236" name="Line 25"/>
              <p:cNvSpPr/>
              <p:nvPr/>
            </p:nvSpPr>
            <p:spPr>
              <a:xfrm>
                <a:off x="624" y="1216"/>
                <a:ext cx="816" cy="0"/>
              </a:xfrm>
              <a:prstGeom prst="line">
                <a:avLst/>
              </a:prstGeom>
              <a:ln w="9525" cap="flat" cmpd="sng">
                <a:solidFill>
                  <a:schemeClr val="tx1"/>
                </a:solidFill>
                <a:prstDash val="solid"/>
                <a:headEnd type="triangle" w="med" len="med"/>
                <a:tailEnd type="triangle" w="med" len="med"/>
              </a:ln>
            </p:spPr>
            <p:txBody>
              <a:bodyPr/>
              <a:lstStyle/>
              <a:p>
                <a:endParaRPr lang="zh-CN" altLang="en-US">
                  <a:cs typeface="+mn-ea"/>
                  <a:sym typeface="+mn-lt"/>
                </a:endParaRPr>
              </a:p>
            </p:txBody>
          </p:sp>
          <p:sp>
            <p:nvSpPr>
              <p:cNvPr id="9237" name="Oval 26"/>
              <p:cNvSpPr/>
              <p:nvPr/>
            </p:nvSpPr>
            <p:spPr>
              <a:xfrm>
                <a:off x="672" y="1733"/>
                <a:ext cx="48" cy="453"/>
              </a:xfrm>
              <a:prstGeom prst="ellipse">
                <a:avLst/>
              </a:prstGeom>
              <a:solidFill>
                <a:srgbClr val="CC0000"/>
              </a:solidFill>
              <a:ln w="9525" cap="flat" cmpd="sng">
                <a:solidFill>
                  <a:srgbClr val="CC0000"/>
                </a:solidFill>
                <a:prstDash val="solid"/>
                <a:headEnd type="none" w="med" len="med"/>
                <a:tailEnd type="none" w="med" len="med"/>
              </a:ln>
            </p:spPr>
            <p:txBody>
              <a:bodyPr anchor="ctr">
                <a:spAutoFit/>
              </a:bodyPr>
              <a:lstStyle/>
              <a:p>
                <a:pPr algn="ctr" defTabSz="1219170"/>
                <a:endParaRPr lang="zh-CN" altLang="en-US" sz="2793" kern="0" dirty="0">
                  <a:solidFill>
                    <a:sysClr val="windowText" lastClr="000000"/>
                  </a:solidFill>
                  <a:cs typeface="+mn-ea"/>
                  <a:sym typeface="+mn-lt"/>
                </a:endParaRPr>
              </a:p>
            </p:txBody>
          </p:sp>
        </p:grpSp>
        <p:sp>
          <p:nvSpPr>
            <p:cNvPr id="9238" name="Text Box 27"/>
            <p:cNvSpPr txBox="1"/>
            <p:nvPr/>
          </p:nvSpPr>
          <p:spPr>
            <a:xfrm>
              <a:off x="384" y="2812"/>
              <a:ext cx="1248" cy="246"/>
            </a:xfrm>
            <a:prstGeom prst="rect">
              <a:avLst/>
            </a:prstGeom>
            <a:noFill/>
            <a:ln w="9525">
              <a:noFill/>
            </a:ln>
          </p:spPr>
          <p:txBody>
            <a:bodyPr>
              <a:spAutoFit/>
            </a:bodyPr>
            <a:lstStyle/>
            <a:p>
              <a:pPr algn="just" defTabSz="1219170"/>
              <a:r>
                <a:rPr lang="zh-CN" altLang="en-US" sz="1993" b="1" kern="0" dirty="0">
                  <a:solidFill>
                    <a:srgbClr val="ED7D31"/>
                  </a:solidFill>
                  <a:cs typeface="+mn-ea"/>
                  <a:sym typeface="+mn-lt"/>
                </a:rPr>
                <a:t>带电粒子的加速</a:t>
              </a:r>
            </a:p>
          </p:txBody>
        </p:sp>
        <p:sp>
          <p:nvSpPr>
            <p:cNvPr id="9239" name="Line 28"/>
            <p:cNvSpPr/>
            <p:nvPr/>
          </p:nvSpPr>
          <p:spPr>
            <a:xfrm>
              <a:off x="688" y="2736"/>
              <a:ext cx="720" cy="0"/>
            </a:xfrm>
            <a:prstGeom prst="line">
              <a:avLst/>
            </a:prstGeom>
            <a:ln w="9525" cap="flat" cmpd="sng">
              <a:solidFill>
                <a:schemeClr val="tx1"/>
              </a:solidFill>
              <a:prstDash val="solid"/>
              <a:headEnd type="triangle" w="med" len="med"/>
              <a:tailEnd type="triangle" w="med" len="med"/>
            </a:ln>
          </p:spPr>
          <p:txBody>
            <a:bodyPr/>
            <a:lstStyle/>
            <a:p>
              <a:endParaRPr lang="zh-CN" altLang="en-US">
                <a:cs typeface="+mn-ea"/>
                <a:sym typeface="+mn-lt"/>
              </a:endParaRPr>
            </a:p>
          </p:txBody>
        </p:sp>
        <p:sp>
          <p:nvSpPr>
            <p:cNvPr id="9240" name="Text Box 29"/>
            <p:cNvSpPr txBox="1"/>
            <p:nvPr/>
          </p:nvSpPr>
          <p:spPr>
            <a:xfrm>
              <a:off x="800" y="2496"/>
              <a:ext cx="288" cy="208"/>
            </a:xfrm>
            <a:prstGeom prst="rect">
              <a:avLst/>
            </a:prstGeom>
            <a:noFill/>
            <a:ln w="9525">
              <a:noFill/>
            </a:ln>
          </p:spPr>
          <p:txBody>
            <a:bodyPr>
              <a:spAutoFit/>
            </a:bodyPr>
            <a:lstStyle/>
            <a:p>
              <a:pPr defTabSz="1219170"/>
              <a:r>
                <a:rPr lang="en-US" altLang="zh-CN" sz="1593" kern="0">
                  <a:solidFill>
                    <a:srgbClr val="ED7D31"/>
                  </a:solidFill>
                  <a:cs typeface="+mn-ea"/>
                  <a:sym typeface="+mn-lt"/>
                </a:rPr>
                <a:t> d</a:t>
              </a:r>
            </a:p>
          </p:txBody>
        </p:sp>
      </p:grpSp>
      <p:sp>
        <p:nvSpPr>
          <p:cNvPr id="60447" name="Text Box 31"/>
          <p:cNvSpPr txBox="1"/>
          <p:nvPr/>
        </p:nvSpPr>
        <p:spPr>
          <a:xfrm>
            <a:off x="8496708" y="2907543"/>
            <a:ext cx="885221" cy="462522"/>
          </a:xfrm>
          <a:prstGeom prst="rect">
            <a:avLst/>
          </a:prstGeom>
          <a:noFill/>
          <a:ln w="9525">
            <a:noFill/>
          </a:ln>
        </p:spPr>
        <p:txBody>
          <a:bodyPr lIns="89777" tIns="46684" rIns="89777" bIns="46684">
            <a:spAutoFit/>
          </a:bodyPr>
          <a:lstStyle/>
          <a:p>
            <a:pPr algn="ctr" defTabSz="1219170"/>
            <a:r>
              <a:rPr lang="en-US" altLang="zh-CN" sz="2393" kern="0">
                <a:solidFill>
                  <a:sysClr val="windowText" lastClr="000000"/>
                </a:solidFill>
                <a:cs typeface="+mn-ea"/>
                <a:sym typeface="+mn-lt"/>
              </a:rPr>
              <a:t>①</a:t>
            </a:r>
          </a:p>
        </p:txBody>
      </p:sp>
      <p:sp>
        <p:nvSpPr>
          <p:cNvPr id="60448" name="Text Box 32"/>
          <p:cNvSpPr txBox="1"/>
          <p:nvPr/>
        </p:nvSpPr>
        <p:spPr>
          <a:xfrm>
            <a:off x="8482456" y="3792764"/>
            <a:ext cx="885221" cy="462522"/>
          </a:xfrm>
          <a:prstGeom prst="rect">
            <a:avLst/>
          </a:prstGeom>
          <a:noFill/>
          <a:ln w="9525">
            <a:noFill/>
          </a:ln>
        </p:spPr>
        <p:txBody>
          <a:bodyPr lIns="89777" tIns="46684" rIns="89777" bIns="46684">
            <a:spAutoFit/>
          </a:bodyPr>
          <a:lstStyle/>
          <a:p>
            <a:pPr algn="ctr" defTabSz="1219170"/>
            <a:r>
              <a:rPr lang="en-US" altLang="zh-CN" sz="2393" kern="0">
                <a:solidFill>
                  <a:sysClr val="windowText" lastClr="000000"/>
                </a:solidFill>
                <a:cs typeface="+mn-ea"/>
                <a:sym typeface="+mn-lt"/>
              </a:rPr>
              <a:t>②</a:t>
            </a:r>
          </a:p>
        </p:txBody>
      </p:sp>
      <p:sp>
        <p:nvSpPr>
          <p:cNvPr id="60449" name="Text Box 33"/>
          <p:cNvSpPr txBox="1"/>
          <p:nvPr/>
        </p:nvSpPr>
        <p:spPr>
          <a:xfrm>
            <a:off x="4520339" y="5206902"/>
            <a:ext cx="2340532" cy="462522"/>
          </a:xfrm>
          <a:prstGeom prst="rect">
            <a:avLst/>
          </a:prstGeom>
          <a:noFill/>
          <a:ln w="9525">
            <a:noFill/>
          </a:ln>
        </p:spPr>
        <p:txBody>
          <a:bodyPr lIns="89777" tIns="46684" rIns="89777" bIns="46684">
            <a:spAutoFit/>
          </a:bodyPr>
          <a:lstStyle/>
          <a:p>
            <a:pPr algn="ctr" defTabSz="1219170"/>
            <a:r>
              <a:rPr lang="zh-CN" altLang="en-US" sz="2393" kern="0" dirty="0">
                <a:solidFill>
                  <a:sysClr val="windowText" lastClr="000000"/>
                </a:solidFill>
                <a:cs typeface="+mn-ea"/>
                <a:sym typeface="+mn-lt"/>
              </a:rPr>
              <a:t>由①②得</a:t>
            </a:r>
          </a:p>
        </p:txBody>
      </p:sp>
      <p:sp>
        <p:nvSpPr>
          <p:cNvPr id="60450" name="Text Box 34"/>
          <p:cNvSpPr txBox="1"/>
          <p:nvPr/>
        </p:nvSpPr>
        <p:spPr>
          <a:xfrm>
            <a:off x="8495124" y="5206902"/>
            <a:ext cx="885221" cy="462522"/>
          </a:xfrm>
          <a:prstGeom prst="rect">
            <a:avLst/>
          </a:prstGeom>
          <a:noFill/>
          <a:ln w="9525">
            <a:noFill/>
          </a:ln>
        </p:spPr>
        <p:txBody>
          <a:bodyPr lIns="89777" tIns="46684" rIns="89777" bIns="46684">
            <a:spAutoFit/>
          </a:bodyPr>
          <a:lstStyle/>
          <a:p>
            <a:pPr algn="ctr" defTabSz="1219170"/>
            <a:r>
              <a:rPr lang="en-US" altLang="zh-CN" sz="2393" kern="0">
                <a:solidFill>
                  <a:sysClr val="windowText" lastClr="000000"/>
                </a:solidFill>
                <a:cs typeface="+mn-ea"/>
                <a:sym typeface="+mn-lt"/>
              </a:rPr>
              <a:t>③</a:t>
            </a:r>
          </a:p>
        </p:txBody>
      </p:sp>
      <p:graphicFrame>
        <p:nvGraphicFramePr>
          <p:cNvPr id="3" name="对象 2">
            <a:hlinkClick r:id="" action="ppaction://ole?verb=0"/>
          </p:cNvPr>
          <p:cNvGraphicFramePr>
            <a:graphicFrameLocks noChangeAspect="1"/>
          </p:cNvGraphicFramePr>
          <p:nvPr>
            <p:extLst>
              <p:ext uri="{D42A27DB-BD31-4B8C-83A1-F6EECF244321}">
                <p14:modId xmlns:p14="http://schemas.microsoft.com/office/powerpoint/2010/main" val="2001287349"/>
              </p:ext>
            </p:extLst>
          </p:nvPr>
        </p:nvGraphicFramePr>
        <p:xfrm>
          <a:off x="6560820" y="2663186"/>
          <a:ext cx="1520613" cy="748453"/>
        </p:xfrm>
        <a:graphic>
          <a:graphicData uri="http://schemas.openxmlformats.org/presentationml/2006/ole">
            <mc:AlternateContent xmlns:mc="http://schemas.openxmlformats.org/markup-compatibility/2006">
              <mc:Choice xmlns:v="urn:schemas-microsoft-com:vml" Requires="v">
                <p:oleObj r:id="rId2" imgW="800100" imgH="393700" progId="Equation.KSEE3">
                  <p:embed/>
                </p:oleObj>
              </mc:Choice>
              <mc:Fallback>
                <p:oleObj r:id="rId2" imgW="800100" imgH="393700" progId="Equation.KSEE3">
                  <p:embed/>
                  <p:pic>
                    <p:nvPicPr>
                      <p:cNvPr id="3" name="对象 2">
                        <a:hlinkClick r:id="" action="ppaction://ole?verb=0"/>
                      </p:cNvPr>
                      <p:cNvPicPr/>
                      <p:nvPr/>
                    </p:nvPicPr>
                    <p:blipFill>
                      <a:blip r:embed="rId3"/>
                      <a:stretch>
                        <a:fillRect/>
                      </a:stretch>
                    </p:blipFill>
                    <p:spPr>
                      <a:xfrm>
                        <a:off x="6560820" y="2663186"/>
                        <a:ext cx="1520613" cy="748453"/>
                      </a:xfrm>
                      <a:prstGeom prst="rect">
                        <a:avLst/>
                      </a:prstGeom>
                    </p:spPr>
                  </p:pic>
                </p:oleObj>
              </mc:Fallback>
            </mc:AlternateContent>
          </a:graphicData>
        </a:graphic>
      </p:graphicFrame>
      <p:graphicFrame>
        <p:nvGraphicFramePr>
          <p:cNvPr id="4" name="对象 3">
            <a:hlinkClick r:id="" action="ppaction://ole?verb=0"/>
          </p:cNvPr>
          <p:cNvGraphicFramePr>
            <a:graphicFrameLocks noChangeAspect="1"/>
          </p:cNvGraphicFramePr>
          <p:nvPr>
            <p:extLst>
              <p:ext uri="{D42A27DB-BD31-4B8C-83A1-F6EECF244321}">
                <p14:modId xmlns:p14="http://schemas.microsoft.com/office/powerpoint/2010/main" val="3650472809"/>
              </p:ext>
            </p:extLst>
          </p:nvPr>
        </p:nvGraphicFramePr>
        <p:xfrm>
          <a:off x="6609081" y="3739300"/>
          <a:ext cx="1267460" cy="441113"/>
        </p:xfrm>
        <a:graphic>
          <a:graphicData uri="http://schemas.openxmlformats.org/presentationml/2006/ole">
            <mc:AlternateContent xmlns:mc="http://schemas.openxmlformats.org/markup-compatibility/2006">
              <mc:Choice xmlns:v="urn:schemas-microsoft-com:vml" Requires="v">
                <p:oleObj r:id="rId4" imgW="584200" imgH="203200" progId="Equation.KSEE3">
                  <p:embed/>
                </p:oleObj>
              </mc:Choice>
              <mc:Fallback>
                <p:oleObj r:id="rId4" imgW="584200" imgH="203200" progId="Equation.KSEE3">
                  <p:embed/>
                  <p:pic>
                    <p:nvPicPr>
                      <p:cNvPr id="4" name="对象 3">
                        <a:hlinkClick r:id="" action="ppaction://ole?verb=0"/>
                      </p:cNvPr>
                      <p:cNvPicPr/>
                      <p:nvPr/>
                    </p:nvPicPr>
                    <p:blipFill>
                      <a:blip r:embed="rId5"/>
                      <a:stretch>
                        <a:fillRect/>
                      </a:stretch>
                    </p:blipFill>
                    <p:spPr>
                      <a:xfrm>
                        <a:off x="6609081" y="3739300"/>
                        <a:ext cx="1267460" cy="441113"/>
                      </a:xfrm>
                      <a:prstGeom prst="rect">
                        <a:avLst/>
                      </a:prstGeom>
                    </p:spPr>
                  </p:pic>
                </p:oleObj>
              </mc:Fallback>
            </mc:AlternateContent>
          </a:graphicData>
        </a:graphic>
      </p:graphicFrame>
      <p:graphicFrame>
        <p:nvGraphicFramePr>
          <p:cNvPr id="5" name="对象 4">
            <a:hlinkClick r:id="" action="ppaction://ole?verb=0"/>
          </p:cNvPr>
          <p:cNvGraphicFramePr>
            <a:graphicFrameLocks noChangeAspect="1"/>
          </p:cNvGraphicFramePr>
          <p:nvPr>
            <p:extLst>
              <p:ext uri="{D42A27DB-BD31-4B8C-83A1-F6EECF244321}">
                <p14:modId xmlns:p14="http://schemas.microsoft.com/office/powerpoint/2010/main" val="1255702117"/>
              </p:ext>
            </p:extLst>
          </p:nvPr>
        </p:nvGraphicFramePr>
        <p:xfrm>
          <a:off x="6784340" y="5048246"/>
          <a:ext cx="1222587" cy="778087"/>
        </p:xfrm>
        <a:graphic>
          <a:graphicData uri="http://schemas.openxmlformats.org/presentationml/2006/ole">
            <mc:AlternateContent xmlns:mc="http://schemas.openxmlformats.org/markup-compatibility/2006">
              <mc:Choice xmlns:v="urn:schemas-microsoft-com:vml" Requires="v">
                <p:oleObj r:id="rId6" imgW="698500" imgH="444500" progId="Equation.KSEE3">
                  <p:embed/>
                </p:oleObj>
              </mc:Choice>
              <mc:Fallback>
                <p:oleObj r:id="rId6" imgW="698500" imgH="444500" progId="Equation.KSEE3">
                  <p:embed/>
                  <p:pic>
                    <p:nvPicPr>
                      <p:cNvPr id="5" name="对象 4">
                        <a:hlinkClick r:id="" action="ppaction://ole?verb=0"/>
                      </p:cNvPr>
                      <p:cNvPicPr/>
                      <p:nvPr/>
                    </p:nvPicPr>
                    <p:blipFill>
                      <a:blip r:embed="rId7"/>
                      <a:stretch>
                        <a:fillRect/>
                      </a:stretch>
                    </p:blipFill>
                    <p:spPr>
                      <a:xfrm>
                        <a:off x="6784340" y="5048246"/>
                        <a:ext cx="1222587" cy="778087"/>
                      </a:xfrm>
                      <a:prstGeom prst="rect">
                        <a:avLst/>
                      </a:prstGeom>
                    </p:spPr>
                  </p:pic>
                </p:oleObj>
              </mc:Fallback>
            </mc:AlternateContent>
          </a:graphicData>
        </a:graphic>
      </p:graphicFrame>
      <p:sp>
        <p:nvSpPr>
          <p:cNvPr id="30" name="文本框 29">
            <a:extLst>
              <a:ext uri="{FF2B5EF4-FFF2-40B4-BE49-F238E27FC236}">
                <a16:creationId xmlns:a16="http://schemas.microsoft.com/office/drawing/2014/main" id="{4D691C0D-288A-4F6C-BC80-F56F5651B1CE}"/>
              </a:ext>
            </a:extLst>
          </p:cNvPr>
          <p:cNvSpPr txBox="1"/>
          <p:nvPr/>
        </p:nvSpPr>
        <p:spPr>
          <a:xfrm>
            <a:off x="809171" y="381801"/>
            <a:ext cx="4134465"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一：带电粒子的加速运动</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linds(horizontal)">
                                      <p:cBhvr>
                                        <p:cTn id="7" dur="500"/>
                                        <p:tgtEl>
                                          <p:spTgt spid="60418"/>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044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044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044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04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Lef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47" grpId="0"/>
      <p:bldP spid="60448" grpId="0"/>
      <p:bldP spid="60449" grpId="0"/>
      <p:bldP spid="604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43"/>
          <p:cNvSpPr txBox="1"/>
          <p:nvPr/>
        </p:nvSpPr>
        <p:spPr>
          <a:xfrm>
            <a:off x="809171" y="1209555"/>
            <a:ext cx="7655027" cy="461665"/>
          </a:xfrm>
          <a:prstGeom prst="rect">
            <a:avLst/>
          </a:prstGeom>
          <a:noFill/>
          <a:ln w="9525">
            <a:noFill/>
          </a:ln>
        </p:spPr>
        <p:txBody>
          <a:bodyPr>
            <a:spAutoFit/>
          </a:bodyPr>
          <a:lstStyle/>
          <a:p>
            <a:pPr algn="just" defTabSz="1219170"/>
            <a:r>
              <a:rPr lang="zh-CN" altLang="en-US" sz="2400" b="1" kern="0" dirty="0">
                <a:cs typeface="+mn-ea"/>
                <a:sym typeface="+mn-lt"/>
              </a:rPr>
              <a:t>方法二：能量观点</a:t>
            </a:r>
            <a:r>
              <a:rPr lang="zh-CN" altLang="en-US" sz="2400" kern="0" dirty="0">
                <a:cs typeface="+mn-ea"/>
                <a:sym typeface="+mn-lt"/>
              </a:rPr>
              <a:t> </a:t>
            </a:r>
            <a:r>
              <a:rPr lang="en-US" altLang="zh-CN" sz="2400" b="1" kern="0">
                <a:cs typeface="+mn-ea"/>
                <a:sym typeface="+mn-lt"/>
              </a:rPr>
              <a:t>——</a:t>
            </a:r>
            <a:r>
              <a:rPr lang="zh-CN" altLang="en-US" sz="2400" b="1" kern="0" dirty="0">
                <a:cs typeface="+mn-ea"/>
                <a:sym typeface="+mn-lt"/>
              </a:rPr>
              <a:t>利用动能定理</a:t>
            </a:r>
          </a:p>
        </p:txBody>
      </p:sp>
      <p:graphicFrame>
        <p:nvGraphicFramePr>
          <p:cNvPr id="175148" name="Object 44"/>
          <p:cNvGraphicFramePr/>
          <p:nvPr>
            <p:extLst>
              <p:ext uri="{D42A27DB-BD31-4B8C-83A1-F6EECF244321}">
                <p14:modId xmlns:p14="http://schemas.microsoft.com/office/powerpoint/2010/main" val="337510491"/>
              </p:ext>
            </p:extLst>
          </p:nvPr>
        </p:nvGraphicFramePr>
        <p:xfrm>
          <a:off x="4193347" y="2260317"/>
          <a:ext cx="2555899" cy="1168683"/>
        </p:xfrm>
        <a:graphic>
          <a:graphicData uri="http://schemas.openxmlformats.org/presentationml/2006/ole">
            <mc:AlternateContent xmlns:mc="http://schemas.openxmlformats.org/markup-compatibility/2006">
              <mc:Choice xmlns:v="urn:schemas-microsoft-com:vml" Requires="v">
                <p:oleObj r:id="rId2" imgW="762000" imgH="393700" progId="Equation.3">
                  <p:embed/>
                </p:oleObj>
              </mc:Choice>
              <mc:Fallback>
                <p:oleObj r:id="rId2" imgW="762000" imgH="393700" progId="Equation.3">
                  <p:embed/>
                  <p:pic>
                    <p:nvPicPr>
                      <p:cNvPr id="175148" name="Object 44"/>
                      <p:cNvPicPr/>
                      <p:nvPr/>
                    </p:nvPicPr>
                    <p:blipFill>
                      <a:blip r:embed="rId3"/>
                      <a:stretch>
                        <a:fillRect/>
                      </a:stretch>
                    </p:blipFill>
                    <p:spPr>
                      <a:xfrm>
                        <a:off x="4193347" y="2260317"/>
                        <a:ext cx="2555899" cy="1168683"/>
                      </a:xfrm>
                      <a:prstGeom prst="rect">
                        <a:avLst/>
                      </a:prstGeom>
                      <a:noFill/>
                      <a:ln w="38100">
                        <a:noFill/>
                        <a:miter/>
                      </a:ln>
                    </p:spPr>
                  </p:pic>
                </p:oleObj>
              </mc:Fallback>
            </mc:AlternateContent>
          </a:graphicData>
        </a:graphic>
      </p:graphicFrame>
      <p:sp>
        <p:nvSpPr>
          <p:cNvPr id="102407" name="Text Box 7"/>
          <p:cNvSpPr txBox="1"/>
          <p:nvPr/>
        </p:nvSpPr>
        <p:spPr>
          <a:xfrm>
            <a:off x="7115051" y="2713222"/>
            <a:ext cx="885221" cy="462522"/>
          </a:xfrm>
          <a:prstGeom prst="rect">
            <a:avLst/>
          </a:prstGeom>
          <a:noFill/>
          <a:ln w="9525">
            <a:noFill/>
          </a:ln>
        </p:spPr>
        <p:txBody>
          <a:bodyPr lIns="89777" tIns="46684" rIns="89777" bIns="46684">
            <a:spAutoFit/>
          </a:bodyPr>
          <a:lstStyle/>
          <a:p>
            <a:pPr algn="ctr" defTabSz="1219170"/>
            <a:r>
              <a:rPr lang="en-US" altLang="zh-CN" sz="2393" kern="0">
                <a:solidFill>
                  <a:sysClr val="windowText" lastClr="000000"/>
                </a:solidFill>
                <a:cs typeface="+mn-ea"/>
                <a:sym typeface="+mn-lt"/>
              </a:rPr>
              <a:t>①</a:t>
            </a:r>
          </a:p>
        </p:txBody>
      </p:sp>
      <p:sp>
        <p:nvSpPr>
          <p:cNvPr id="102408" name="Text Box 8"/>
          <p:cNvSpPr txBox="1"/>
          <p:nvPr/>
        </p:nvSpPr>
        <p:spPr>
          <a:xfrm>
            <a:off x="7124554" y="4233459"/>
            <a:ext cx="885221" cy="462522"/>
          </a:xfrm>
          <a:prstGeom prst="rect">
            <a:avLst/>
          </a:prstGeom>
          <a:noFill/>
          <a:ln w="9525">
            <a:noFill/>
          </a:ln>
        </p:spPr>
        <p:txBody>
          <a:bodyPr lIns="89777" tIns="46684" rIns="89777" bIns="46684">
            <a:spAutoFit/>
          </a:bodyPr>
          <a:lstStyle/>
          <a:p>
            <a:pPr algn="ctr" defTabSz="1219170"/>
            <a:r>
              <a:rPr lang="en-US" altLang="zh-CN" sz="2393" kern="0">
                <a:solidFill>
                  <a:sysClr val="windowText" lastClr="000000"/>
                </a:solidFill>
                <a:cs typeface="+mn-ea"/>
                <a:sym typeface="+mn-lt"/>
              </a:rPr>
              <a:t>②</a:t>
            </a:r>
          </a:p>
        </p:txBody>
      </p:sp>
      <p:sp>
        <p:nvSpPr>
          <p:cNvPr id="102409" name="Text Box 9"/>
          <p:cNvSpPr txBox="1"/>
          <p:nvPr/>
        </p:nvSpPr>
        <p:spPr>
          <a:xfrm>
            <a:off x="2171113" y="3848649"/>
            <a:ext cx="2076075" cy="524077"/>
          </a:xfrm>
          <a:prstGeom prst="rect">
            <a:avLst/>
          </a:prstGeom>
          <a:noFill/>
          <a:ln w="9525">
            <a:noFill/>
          </a:ln>
        </p:spPr>
        <p:txBody>
          <a:bodyPr lIns="89777" tIns="46684" rIns="89777" bIns="46684">
            <a:spAutoFit/>
          </a:bodyPr>
          <a:lstStyle/>
          <a:p>
            <a:pPr algn="ctr" defTabSz="1219170"/>
            <a:r>
              <a:rPr lang="zh-CN" altLang="en-US" sz="2793" b="1" kern="0" dirty="0">
                <a:solidFill>
                  <a:srgbClr val="00B0F0"/>
                </a:solidFill>
                <a:cs typeface="+mn-ea"/>
                <a:sym typeface="+mn-lt"/>
              </a:rPr>
              <a:t>由①得：</a:t>
            </a:r>
          </a:p>
        </p:txBody>
      </p:sp>
      <p:graphicFrame>
        <p:nvGraphicFramePr>
          <p:cNvPr id="102410" name="Object 10"/>
          <p:cNvGraphicFramePr/>
          <p:nvPr>
            <p:extLst>
              <p:ext uri="{D42A27DB-BD31-4B8C-83A1-F6EECF244321}">
                <p14:modId xmlns:p14="http://schemas.microsoft.com/office/powerpoint/2010/main" val="993573432"/>
              </p:ext>
            </p:extLst>
          </p:nvPr>
        </p:nvGraphicFramePr>
        <p:xfrm>
          <a:off x="4479973" y="3875570"/>
          <a:ext cx="1982643" cy="1260529"/>
        </p:xfrm>
        <a:graphic>
          <a:graphicData uri="http://schemas.openxmlformats.org/presentationml/2006/ole">
            <mc:AlternateContent xmlns:mc="http://schemas.openxmlformats.org/markup-compatibility/2006">
              <mc:Choice xmlns:v="urn:schemas-microsoft-com:vml" Requires="v">
                <p:oleObj r:id="rId4" imgW="698500" imgH="444500" progId="Equation.3">
                  <p:embed/>
                </p:oleObj>
              </mc:Choice>
              <mc:Fallback>
                <p:oleObj r:id="rId4" imgW="698500" imgH="444500" progId="Equation.3">
                  <p:embed/>
                  <p:pic>
                    <p:nvPicPr>
                      <p:cNvPr id="102410" name="Object 10"/>
                      <p:cNvPicPr/>
                      <p:nvPr/>
                    </p:nvPicPr>
                    <p:blipFill>
                      <a:blip r:embed="rId5"/>
                      <a:stretch>
                        <a:fillRect/>
                      </a:stretch>
                    </p:blipFill>
                    <p:spPr>
                      <a:xfrm>
                        <a:off x="4479973" y="3875570"/>
                        <a:ext cx="1982643" cy="1260529"/>
                      </a:xfrm>
                      <a:prstGeom prst="rect">
                        <a:avLst/>
                      </a:prstGeom>
                      <a:noFill/>
                      <a:ln w="38100">
                        <a:noFill/>
                        <a:miter/>
                      </a:ln>
                    </p:spPr>
                  </p:pic>
                </p:oleObj>
              </mc:Fallback>
            </mc:AlternateContent>
          </a:graphicData>
        </a:graphic>
      </p:graphicFrame>
      <p:sp>
        <p:nvSpPr>
          <p:cNvPr id="8" name="文本框 7">
            <a:extLst>
              <a:ext uri="{FF2B5EF4-FFF2-40B4-BE49-F238E27FC236}">
                <a16:creationId xmlns:a16="http://schemas.microsoft.com/office/drawing/2014/main" id="{3927963B-B96D-4A54-94DE-903AE9707523}"/>
              </a:ext>
            </a:extLst>
          </p:cNvPr>
          <p:cNvSpPr txBox="1"/>
          <p:nvPr/>
        </p:nvSpPr>
        <p:spPr>
          <a:xfrm>
            <a:off x="809171" y="381801"/>
            <a:ext cx="4134465"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一：带电粒子的加速运动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blinds(horizontal)">
                                      <p:cBhvr>
                                        <p:cTn id="7" dur="500"/>
                                        <p:tgtEl>
                                          <p:spTgt spid="1024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5148"/>
                                        </p:tgtEl>
                                        <p:attrNameLst>
                                          <p:attrName>style.visibility</p:attrName>
                                        </p:attrNameLst>
                                      </p:cBhvr>
                                      <p:to>
                                        <p:strVal val="visible"/>
                                      </p:to>
                                    </p:set>
                                    <p:animEffect transition="in" filter="blinds(horizontal)">
                                      <p:cBhvr>
                                        <p:cTn id="12" dur="500"/>
                                        <p:tgtEl>
                                          <p:spTgt spid="17514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02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P spid="102407" grpId="0"/>
      <p:bldP spid="102408" grpId="0"/>
      <p:bldP spid="1024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4"/>
          <p:cNvSpPr txBox="1"/>
          <p:nvPr/>
        </p:nvSpPr>
        <p:spPr>
          <a:xfrm>
            <a:off x="615842" y="1398959"/>
            <a:ext cx="4521121" cy="463612"/>
          </a:xfrm>
          <a:prstGeom prst="rect">
            <a:avLst/>
          </a:prstGeom>
          <a:noFill/>
          <a:ln w="9525">
            <a:noFill/>
          </a:ln>
        </p:spPr>
        <p:txBody>
          <a:bodyPr lIns="89777" tIns="46684" rIns="89777" bIns="46684">
            <a:spAutoFit/>
          </a:bodyPr>
          <a:lstStyle/>
          <a:p>
            <a:pPr defTabSz="1219170"/>
            <a:r>
              <a:rPr lang="en-US" altLang="zh-CN" sz="2400" b="1" kern="0" dirty="0">
                <a:cs typeface="+mn-ea"/>
                <a:sym typeface="+mn-lt"/>
              </a:rPr>
              <a:t>【</a:t>
            </a:r>
            <a:r>
              <a:rPr lang="zh-CN" altLang="en-US" sz="2400" b="1" kern="0" dirty="0">
                <a:cs typeface="+mn-ea"/>
                <a:sym typeface="+mn-lt"/>
              </a:rPr>
              <a:t>规律总结</a:t>
            </a:r>
            <a:r>
              <a:rPr lang="en-US" altLang="zh-CN" sz="2400" b="1" kern="0" dirty="0">
                <a:cs typeface="+mn-ea"/>
                <a:sym typeface="+mn-lt"/>
              </a:rPr>
              <a:t>】</a:t>
            </a:r>
            <a:r>
              <a:rPr lang="zh-CN" altLang="en-US" sz="2400" b="1" kern="0" dirty="0">
                <a:cs typeface="+mn-ea"/>
                <a:sym typeface="+mn-lt"/>
              </a:rPr>
              <a:t>对比两种方法</a:t>
            </a:r>
          </a:p>
        </p:txBody>
      </p:sp>
      <p:sp>
        <p:nvSpPr>
          <p:cNvPr id="101381" name="Text Box 5"/>
          <p:cNvSpPr txBox="1"/>
          <p:nvPr/>
        </p:nvSpPr>
        <p:spPr>
          <a:xfrm>
            <a:off x="809170" y="2080300"/>
            <a:ext cx="10709729" cy="1465617"/>
          </a:xfrm>
          <a:prstGeom prst="rect">
            <a:avLst/>
          </a:prstGeom>
          <a:noFill/>
          <a:ln w="9525">
            <a:noFill/>
          </a:ln>
        </p:spPr>
        <p:txBody>
          <a:bodyPr wrap="square" lIns="89777" tIns="46684" rIns="89777" bIns="46684">
            <a:spAutoFit/>
          </a:bodyPr>
          <a:lstStyle/>
          <a:p>
            <a:pPr defTabSz="1219170">
              <a:lnSpc>
                <a:spcPct val="200000"/>
              </a:lnSpc>
            </a:pPr>
            <a:r>
              <a:rPr lang="en-US" altLang="zh-CN" sz="2400" b="1" kern="0" dirty="0">
                <a:cs typeface="+mn-ea"/>
                <a:sym typeface="+mn-lt"/>
              </a:rPr>
              <a:t>1.</a:t>
            </a:r>
            <a:r>
              <a:rPr lang="zh-CN" altLang="en-US" sz="2400" b="1" kern="0" dirty="0">
                <a:cs typeface="+mn-ea"/>
                <a:sym typeface="+mn-lt"/>
              </a:rPr>
              <a:t>利用牛顿第二定律和匀变速直线运动规律，仅适用于匀强电场中</a:t>
            </a:r>
            <a:r>
              <a:rPr lang="zh-CN" altLang="en-US" sz="2400" kern="0" dirty="0">
                <a:cs typeface="+mn-ea"/>
                <a:sym typeface="+mn-lt"/>
              </a:rPr>
              <a:t>，</a:t>
            </a:r>
            <a:r>
              <a:rPr lang="zh-CN" altLang="en-US" sz="2400" b="1" kern="0" dirty="0">
                <a:cs typeface="+mn-ea"/>
                <a:sym typeface="+mn-lt"/>
              </a:rPr>
              <a:t>物体做匀变速直线运动，即物体必须沿着电场线进入匀强电场。</a:t>
            </a:r>
          </a:p>
        </p:txBody>
      </p:sp>
      <p:sp>
        <p:nvSpPr>
          <p:cNvPr id="101382" name="Text Box 6"/>
          <p:cNvSpPr txBox="1"/>
          <p:nvPr/>
        </p:nvSpPr>
        <p:spPr>
          <a:xfrm>
            <a:off x="809170" y="3763646"/>
            <a:ext cx="10709729" cy="1465617"/>
          </a:xfrm>
          <a:prstGeom prst="rect">
            <a:avLst/>
          </a:prstGeom>
          <a:noFill/>
          <a:ln w="9525">
            <a:noFill/>
          </a:ln>
        </p:spPr>
        <p:txBody>
          <a:bodyPr wrap="square" lIns="89777" tIns="46684" rIns="89777" bIns="46684">
            <a:spAutoFit/>
          </a:bodyPr>
          <a:lstStyle/>
          <a:p>
            <a:pPr defTabSz="1219170">
              <a:lnSpc>
                <a:spcPct val="200000"/>
              </a:lnSpc>
            </a:pPr>
            <a:r>
              <a:rPr lang="en-US" altLang="zh-CN" sz="2400" b="1" kern="0">
                <a:cs typeface="+mn-ea"/>
                <a:sym typeface="+mn-lt"/>
              </a:rPr>
              <a:t>2.</a:t>
            </a:r>
            <a:r>
              <a:rPr lang="zh-CN" altLang="en-US" sz="2400" b="1" kern="0" dirty="0">
                <a:cs typeface="+mn-ea"/>
                <a:sym typeface="+mn-lt"/>
              </a:rPr>
              <a:t>利用动能定理，不仅适用于匀强电场，也适用于非匀强电场，因为公式</a:t>
            </a:r>
            <a:r>
              <a:rPr lang="en-US" altLang="zh-CN" sz="2400" b="1" i="1" kern="0">
                <a:cs typeface="+mn-ea"/>
                <a:sym typeface="+mn-lt"/>
              </a:rPr>
              <a:t>W=</a:t>
            </a:r>
            <a:r>
              <a:rPr lang="en-US" altLang="zh-CN" sz="2400" b="1" i="1" kern="0" err="1">
                <a:cs typeface="+mn-ea"/>
                <a:sym typeface="+mn-lt"/>
              </a:rPr>
              <a:t>qU</a:t>
            </a:r>
            <a:r>
              <a:rPr lang="zh-CN" altLang="en-US" sz="2400" b="1" kern="0" dirty="0">
                <a:cs typeface="+mn-ea"/>
                <a:sym typeface="+mn-lt"/>
              </a:rPr>
              <a:t>适用于任何电场。</a:t>
            </a:r>
          </a:p>
        </p:txBody>
      </p:sp>
      <p:sp>
        <p:nvSpPr>
          <p:cNvPr id="5" name="文本框 4">
            <a:extLst>
              <a:ext uri="{FF2B5EF4-FFF2-40B4-BE49-F238E27FC236}">
                <a16:creationId xmlns:a16="http://schemas.microsoft.com/office/drawing/2014/main" id="{D6277CEC-A21D-44BE-A214-E1F0509D9D02}"/>
              </a:ext>
            </a:extLst>
          </p:cNvPr>
          <p:cNvSpPr txBox="1"/>
          <p:nvPr/>
        </p:nvSpPr>
        <p:spPr>
          <a:xfrm>
            <a:off x="809171" y="381801"/>
            <a:ext cx="4134465"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一：带电粒子的加速运动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p:bldP spid="1013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4"/>
          <p:cNvSpPr txBox="1"/>
          <p:nvPr/>
        </p:nvSpPr>
        <p:spPr>
          <a:xfrm>
            <a:off x="809170" y="2761719"/>
            <a:ext cx="5649687" cy="1142452"/>
          </a:xfrm>
          <a:prstGeom prst="rect">
            <a:avLst/>
          </a:prstGeom>
          <a:noFill/>
          <a:ln w="9525">
            <a:noFill/>
          </a:ln>
        </p:spPr>
        <p:txBody>
          <a:bodyPr wrap="square" lIns="89777" tIns="46684" rIns="89777" bIns="46684">
            <a:spAutoFit/>
          </a:bodyPr>
          <a:lstStyle/>
          <a:p>
            <a:pPr defTabSz="1219170">
              <a:lnSpc>
                <a:spcPct val="150000"/>
              </a:lnSpc>
            </a:pPr>
            <a:r>
              <a:rPr lang="en-US" altLang="zh-CN" sz="2400" kern="0" dirty="0">
                <a:cs typeface="+mn-ea"/>
                <a:sym typeface="+mn-lt"/>
              </a:rPr>
              <a:t>【</a:t>
            </a:r>
            <a:r>
              <a:rPr lang="zh-CN" altLang="en-US" sz="2400" kern="0" dirty="0">
                <a:cs typeface="+mn-ea"/>
                <a:sym typeface="+mn-lt"/>
              </a:rPr>
              <a:t>解析</a:t>
            </a:r>
            <a:r>
              <a:rPr lang="en-US" altLang="zh-CN" sz="2400" kern="0" dirty="0">
                <a:cs typeface="+mn-ea"/>
                <a:sym typeface="+mn-lt"/>
              </a:rPr>
              <a:t>】</a:t>
            </a:r>
            <a:r>
              <a:rPr lang="zh-CN" altLang="en-US" sz="2400" kern="0" dirty="0">
                <a:cs typeface="+mn-ea"/>
                <a:sym typeface="+mn-lt"/>
              </a:rPr>
              <a:t>电子从金属丝到金属板，由动能定理得：</a:t>
            </a:r>
          </a:p>
        </p:txBody>
      </p:sp>
      <p:graphicFrame>
        <p:nvGraphicFramePr>
          <p:cNvPr id="104453" name="Object 5"/>
          <p:cNvGraphicFramePr/>
          <p:nvPr/>
        </p:nvGraphicFramePr>
        <p:xfrm>
          <a:off x="2032534" y="3899010"/>
          <a:ext cx="2003213" cy="1033780"/>
        </p:xfrm>
        <a:graphic>
          <a:graphicData uri="http://schemas.openxmlformats.org/presentationml/2006/ole">
            <mc:AlternateContent xmlns:mc="http://schemas.openxmlformats.org/markup-compatibility/2006">
              <mc:Choice xmlns:v="urn:schemas-microsoft-com:vml" Requires="v">
                <p:oleObj r:id="rId2" imgW="762000" imgH="393700" progId="Equation.DSMT4">
                  <p:embed/>
                </p:oleObj>
              </mc:Choice>
              <mc:Fallback>
                <p:oleObj r:id="rId2" imgW="762000" imgH="393700" progId="Equation.DSMT4">
                  <p:embed/>
                  <p:pic>
                    <p:nvPicPr>
                      <p:cNvPr id="104453" name="Object 5"/>
                      <p:cNvPicPr/>
                      <p:nvPr/>
                    </p:nvPicPr>
                    <p:blipFill>
                      <a:blip r:embed="rId3">
                        <a:clrChange>
                          <a:clrFrom>
                            <a:srgbClr val="000000"/>
                          </a:clrFrom>
                          <a:clrTo>
                            <a:srgbClr val="0000FF"/>
                          </a:clrTo>
                        </a:clrChange>
                      </a:blip>
                      <a:stretch>
                        <a:fillRect/>
                      </a:stretch>
                    </p:blipFill>
                    <p:spPr>
                      <a:xfrm>
                        <a:off x="2032534" y="3899010"/>
                        <a:ext cx="2003213" cy="1033780"/>
                      </a:xfrm>
                      <a:prstGeom prst="rect">
                        <a:avLst/>
                      </a:prstGeom>
                      <a:noFill/>
                      <a:ln w="38100">
                        <a:noFill/>
                        <a:miter/>
                      </a:ln>
                    </p:spPr>
                  </p:pic>
                </p:oleObj>
              </mc:Fallback>
            </mc:AlternateContent>
          </a:graphicData>
        </a:graphic>
      </p:graphicFrame>
      <p:sp>
        <p:nvSpPr>
          <p:cNvPr id="104455" name="Text Box 7"/>
          <p:cNvSpPr txBox="1"/>
          <p:nvPr/>
        </p:nvSpPr>
        <p:spPr>
          <a:xfrm>
            <a:off x="3999341" y="4154281"/>
            <a:ext cx="1545575" cy="524077"/>
          </a:xfrm>
          <a:prstGeom prst="rect">
            <a:avLst/>
          </a:prstGeom>
          <a:noFill/>
          <a:ln w="9525">
            <a:noFill/>
          </a:ln>
        </p:spPr>
        <p:txBody>
          <a:bodyPr lIns="89777" tIns="46684" rIns="89777" bIns="46684">
            <a:spAutoFit/>
          </a:bodyPr>
          <a:lstStyle/>
          <a:p>
            <a:pPr algn="ctr" defTabSz="1219170"/>
            <a:r>
              <a:rPr lang="en-US" altLang="zh-CN" sz="2793" kern="0" dirty="0">
                <a:solidFill>
                  <a:srgbClr val="FF0000"/>
                </a:solidFill>
                <a:cs typeface="+mn-ea"/>
                <a:sym typeface="+mn-lt"/>
              </a:rPr>
              <a:t>①</a:t>
            </a:r>
          </a:p>
        </p:txBody>
      </p:sp>
      <p:sp>
        <p:nvSpPr>
          <p:cNvPr id="104456" name="Text Box 8"/>
          <p:cNvSpPr txBox="1"/>
          <p:nvPr/>
        </p:nvSpPr>
        <p:spPr>
          <a:xfrm>
            <a:off x="1814000" y="5211125"/>
            <a:ext cx="1890795" cy="524077"/>
          </a:xfrm>
          <a:prstGeom prst="rect">
            <a:avLst/>
          </a:prstGeom>
          <a:noFill/>
          <a:ln w="9525">
            <a:noFill/>
          </a:ln>
        </p:spPr>
        <p:txBody>
          <a:bodyPr lIns="89777" tIns="46684" rIns="89777" bIns="46684">
            <a:spAutoFit/>
          </a:bodyPr>
          <a:lstStyle/>
          <a:p>
            <a:pPr algn="ctr" defTabSz="1219170"/>
            <a:r>
              <a:rPr lang="zh-CN" altLang="en-US" sz="2793" kern="0" dirty="0">
                <a:solidFill>
                  <a:srgbClr val="FF0000"/>
                </a:solidFill>
                <a:cs typeface="+mn-ea"/>
                <a:sym typeface="+mn-lt"/>
              </a:rPr>
              <a:t>由①得</a:t>
            </a:r>
          </a:p>
        </p:txBody>
      </p:sp>
      <p:graphicFrame>
        <p:nvGraphicFramePr>
          <p:cNvPr id="104459" name="Object 11"/>
          <p:cNvGraphicFramePr/>
          <p:nvPr/>
        </p:nvGraphicFramePr>
        <p:xfrm>
          <a:off x="3488636" y="4946996"/>
          <a:ext cx="3814845" cy="1051497"/>
        </p:xfrm>
        <a:graphic>
          <a:graphicData uri="http://schemas.openxmlformats.org/presentationml/2006/ole">
            <mc:AlternateContent xmlns:mc="http://schemas.openxmlformats.org/markup-compatibility/2006">
              <mc:Choice xmlns:v="urn:schemas-microsoft-com:vml" Requires="v">
                <p:oleObj r:id="rId4" imgW="1612265" imgH="444500" progId="Equation.DSMT4">
                  <p:embed/>
                </p:oleObj>
              </mc:Choice>
              <mc:Fallback>
                <p:oleObj r:id="rId4" imgW="1612265" imgH="444500" progId="Equation.DSMT4">
                  <p:embed/>
                  <p:pic>
                    <p:nvPicPr>
                      <p:cNvPr id="104459" name="Object 11"/>
                      <p:cNvPicPr/>
                      <p:nvPr/>
                    </p:nvPicPr>
                    <p:blipFill>
                      <a:blip r:embed="rId5">
                        <a:clrChange>
                          <a:clrFrom>
                            <a:srgbClr val="000000"/>
                          </a:clrFrom>
                          <a:clrTo>
                            <a:srgbClr val="0000FF"/>
                          </a:clrTo>
                        </a:clrChange>
                      </a:blip>
                      <a:stretch>
                        <a:fillRect/>
                      </a:stretch>
                    </p:blipFill>
                    <p:spPr>
                      <a:xfrm>
                        <a:off x="3488636" y="4946996"/>
                        <a:ext cx="3814845" cy="1051497"/>
                      </a:xfrm>
                      <a:prstGeom prst="rect">
                        <a:avLst/>
                      </a:prstGeom>
                      <a:noFill/>
                      <a:ln w="38100">
                        <a:noFill/>
                        <a:miter/>
                      </a:ln>
                    </p:spPr>
                  </p:pic>
                </p:oleObj>
              </mc:Fallback>
            </mc:AlternateContent>
          </a:graphicData>
        </a:graphic>
      </p:graphicFrame>
      <p:sp>
        <p:nvSpPr>
          <p:cNvPr id="12296" name="Text Box 4"/>
          <p:cNvSpPr txBox="1"/>
          <p:nvPr/>
        </p:nvSpPr>
        <p:spPr>
          <a:xfrm>
            <a:off x="809170" y="1070429"/>
            <a:ext cx="10709729" cy="1696450"/>
          </a:xfrm>
          <a:prstGeom prst="rect">
            <a:avLst/>
          </a:prstGeom>
          <a:noFill/>
          <a:ln w="9525">
            <a:noFill/>
          </a:ln>
        </p:spPr>
        <p:txBody>
          <a:bodyPr wrap="square" lIns="89777" tIns="46684" rIns="89777" bIns="46684">
            <a:spAutoFit/>
          </a:bodyPr>
          <a:lstStyle/>
          <a:p>
            <a:pPr defTabSz="1219170">
              <a:lnSpc>
                <a:spcPct val="150000"/>
              </a:lnSpc>
            </a:pPr>
            <a:r>
              <a:rPr lang="zh-CN" altLang="en-US" sz="2400" kern="0" dirty="0">
                <a:cs typeface="+mn-ea"/>
                <a:sym typeface="+mn-lt"/>
              </a:rPr>
              <a:t>【典例</a:t>
            </a:r>
            <a:r>
              <a:rPr lang="en-US" altLang="zh-CN" sz="2400" kern="0" dirty="0">
                <a:cs typeface="+mn-ea"/>
                <a:sym typeface="+mn-lt"/>
              </a:rPr>
              <a:t>1</a:t>
            </a:r>
            <a:r>
              <a:rPr lang="zh-CN" altLang="en-US" sz="2400" kern="0" dirty="0">
                <a:cs typeface="+mn-ea"/>
                <a:sym typeface="+mn-lt"/>
              </a:rPr>
              <a:t>】</a:t>
            </a:r>
            <a:r>
              <a:rPr lang="en-US" altLang="zh-CN" sz="2400" kern="0" dirty="0">
                <a:cs typeface="+mn-ea"/>
                <a:sym typeface="+mn-lt"/>
              </a:rPr>
              <a:t>.</a:t>
            </a:r>
            <a:r>
              <a:rPr lang="zh-CN" altLang="en-US" sz="2400" kern="0" dirty="0">
                <a:cs typeface="+mn-ea"/>
                <a:sym typeface="+mn-lt"/>
              </a:rPr>
              <a:t> 炽热的金属丝可以发射电子。在金属丝和金属板之间加以电压</a:t>
            </a:r>
            <a:r>
              <a:rPr lang="en-US" altLang="zh-CN" sz="2400" i="1" kern="0" dirty="0">
                <a:cs typeface="+mn-ea"/>
                <a:sym typeface="+mn-lt"/>
              </a:rPr>
              <a:t>U</a:t>
            </a:r>
            <a:r>
              <a:rPr lang="en-US" altLang="zh-CN" sz="2400" kern="0" dirty="0">
                <a:cs typeface="+mn-ea"/>
                <a:sym typeface="+mn-lt"/>
              </a:rPr>
              <a:t>=2500V</a:t>
            </a:r>
            <a:r>
              <a:rPr lang="zh-CN" altLang="en-US" sz="2400" kern="0" dirty="0">
                <a:cs typeface="+mn-ea"/>
                <a:sym typeface="+mn-lt"/>
              </a:rPr>
              <a:t>，发射出的电子在真空中加速后，从金属板的小孔穿出。电子穿出时的速度有多大？设电子刚刚离开金属丝时的速度为</a:t>
            </a:r>
            <a:r>
              <a:rPr lang="en-US" altLang="zh-CN" sz="2400" kern="0" dirty="0">
                <a:cs typeface="+mn-ea"/>
                <a:sym typeface="+mn-lt"/>
              </a:rPr>
              <a:t>0</a:t>
            </a:r>
            <a:r>
              <a:rPr lang="zh-CN" altLang="en-US" sz="2400" kern="0" dirty="0">
                <a:cs typeface="+mn-ea"/>
                <a:sym typeface="+mn-lt"/>
              </a:rPr>
              <a:t>。</a:t>
            </a:r>
          </a:p>
        </p:txBody>
      </p:sp>
      <p:pic>
        <p:nvPicPr>
          <p:cNvPr id="12297" name="Picture 7" descr="179"/>
          <p:cNvPicPr>
            <a:picLocks noChangeAspect="1"/>
          </p:cNvPicPr>
          <p:nvPr/>
        </p:nvPicPr>
        <p:blipFill>
          <a:blip r:embed="rId6">
            <a:clrChange>
              <a:clrFrom>
                <a:srgbClr val="FEFEFE"/>
              </a:clrFrom>
              <a:clrTo>
                <a:srgbClr val="FEFEFE">
                  <a:alpha val="0"/>
                </a:srgbClr>
              </a:clrTo>
            </a:clrChange>
          </a:blip>
          <a:srcRect l="7292" t="20044" r="16386" b="8902"/>
          <a:stretch>
            <a:fillRect/>
          </a:stretch>
        </p:blipFill>
        <p:spPr>
          <a:xfrm>
            <a:off x="8089349" y="2812196"/>
            <a:ext cx="2684169" cy="3170328"/>
          </a:xfrm>
          <a:prstGeom prst="rect">
            <a:avLst/>
          </a:prstGeom>
          <a:noFill/>
          <a:ln w="9525">
            <a:noFill/>
          </a:ln>
        </p:spPr>
      </p:pic>
      <p:sp>
        <p:nvSpPr>
          <p:cNvPr id="10" name="文本框 9">
            <a:extLst>
              <a:ext uri="{FF2B5EF4-FFF2-40B4-BE49-F238E27FC236}">
                <a16:creationId xmlns:a16="http://schemas.microsoft.com/office/drawing/2014/main" id="{A995040F-B919-430B-9C2C-C2DE04440039}"/>
              </a:ext>
            </a:extLst>
          </p:cNvPr>
          <p:cNvSpPr txBox="1"/>
          <p:nvPr/>
        </p:nvSpPr>
        <p:spPr>
          <a:xfrm>
            <a:off x="809171" y="381801"/>
            <a:ext cx="1620957"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典型例题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44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4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4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04455" grpId="0"/>
      <p:bldP spid="1044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3"/>
          <p:cNvSpPr txBox="1"/>
          <p:nvPr/>
        </p:nvSpPr>
        <p:spPr>
          <a:xfrm>
            <a:off x="809171" y="1130300"/>
            <a:ext cx="10706861" cy="4464492"/>
          </a:xfrm>
          <a:prstGeom prst="rect">
            <a:avLst/>
          </a:prstGeom>
          <a:noFill/>
          <a:ln w="9525">
            <a:noFill/>
          </a:ln>
        </p:spPr>
        <p:txBody>
          <a:bodyPr wrap="square">
            <a:spAutoFit/>
          </a:bodyPr>
          <a:lstStyle/>
          <a:p>
            <a:pPr defTabSz="1219170">
              <a:lnSpc>
                <a:spcPct val="150000"/>
              </a:lnSpc>
              <a:spcBef>
                <a:spcPct val="0"/>
              </a:spcBef>
            </a:pPr>
            <a:r>
              <a:rPr lang="en-US" altLang="zh-CN" sz="2000" kern="0" dirty="0">
                <a:cs typeface="+mn-ea"/>
                <a:sym typeface="+mn-lt"/>
              </a:rPr>
              <a:t>【</a:t>
            </a:r>
            <a:r>
              <a:rPr lang="zh-CN" altLang="en-US" sz="2000" kern="0" dirty="0">
                <a:cs typeface="+mn-ea"/>
                <a:sym typeface="+mn-lt"/>
              </a:rPr>
              <a:t>典例</a:t>
            </a:r>
            <a:r>
              <a:rPr lang="en-US" altLang="zh-CN" sz="2000" kern="0" dirty="0">
                <a:cs typeface="+mn-ea"/>
                <a:sym typeface="+mn-lt"/>
              </a:rPr>
              <a:t>2】</a:t>
            </a:r>
            <a:r>
              <a:rPr lang="en-US" altLang="zh-CN" sz="2400" kern="0" dirty="0">
                <a:cs typeface="+mn-ea"/>
                <a:sym typeface="+mn-lt"/>
              </a:rPr>
              <a:t>.</a:t>
            </a:r>
            <a:r>
              <a:rPr lang="zh-CN" altLang="en-US" sz="2400" kern="0" dirty="0">
                <a:cs typeface="+mn-ea"/>
                <a:sym typeface="+mn-lt"/>
              </a:rPr>
              <a:t>如图所示，在</a:t>
            </a:r>
            <a:r>
              <a:rPr lang="en-US" altLang="zh-CN" sz="2400" i="1" kern="0" dirty="0">
                <a:cs typeface="+mn-ea"/>
                <a:sym typeface="+mn-lt"/>
              </a:rPr>
              <a:t>A</a:t>
            </a:r>
            <a:r>
              <a:rPr lang="zh-CN" altLang="en-US" sz="2400" kern="0" dirty="0">
                <a:cs typeface="+mn-ea"/>
                <a:sym typeface="+mn-lt"/>
              </a:rPr>
              <a:t>板附近有一电子由静止开始向</a:t>
            </a:r>
            <a:r>
              <a:rPr lang="en-US" altLang="zh-CN" sz="2400" i="1" kern="0" dirty="0">
                <a:cs typeface="+mn-ea"/>
                <a:sym typeface="+mn-lt"/>
              </a:rPr>
              <a:t>B</a:t>
            </a:r>
            <a:r>
              <a:rPr lang="zh-CN" altLang="en-US" sz="2400" kern="0" dirty="0">
                <a:cs typeface="+mn-ea"/>
                <a:sym typeface="+mn-lt"/>
              </a:rPr>
              <a:t>板运动，则关于电子到达</a:t>
            </a:r>
            <a:r>
              <a:rPr lang="en-US" altLang="zh-CN" sz="2400" i="1" kern="0" dirty="0">
                <a:cs typeface="+mn-ea"/>
                <a:sym typeface="+mn-lt"/>
              </a:rPr>
              <a:t>B</a:t>
            </a:r>
            <a:r>
              <a:rPr lang="zh-CN" altLang="en-US" sz="2400" kern="0" dirty="0">
                <a:cs typeface="+mn-ea"/>
                <a:sym typeface="+mn-lt"/>
              </a:rPr>
              <a:t>板时的速率，下列解释正确的是</a:t>
            </a:r>
            <a:r>
              <a:rPr lang="en-US" altLang="zh-CN" sz="2400" kern="0" dirty="0">
                <a:cs typeface="+mn-ea"/>
                <a:sym typeface="+mn-lt"/>
              </a:rPr>
              <a:t>(</a:t>
            </a:r>
            <a:r>
              <a:rPr lang="zh-CN" altLang="en-US" sz="2400" kern="0" dirty="0">
                <a:cs typeface="+mn-ea"/>
                <a:sym typeface="+mn-lt"/>
              </a:rPr>
              <a:t>　　</a:t>
            </a:r>
            <a:r>
              <a:rPr lang="en-US" altLang="zh-CN" sz="2400" kern="0" dirty="0">
                <a:cs typeface="+mn-ea"/>
                <a:sym typeface="+mn-lt"/>
              </a:rPr>
              <a:t>)</a:t>
            </a:r>
          </a:p>
          <a:p>
            <a:pPr defTabSz="1219170">
              <a:lnSpc>
                <a:spcPct val="150000"/>
              </a:lnSpc>
              <a:spcBef>
                <a:spcPct val="0"/>
              </a:spcBef>
            </a:pPr>
            <a:r>
              <a:rPr lang="en-US" altLang="zh-CN" sz="2400" kern="0" dirty="0">
                <a:cs typeface="+mn-ea"/>
                <a:sym typeface="+mn-lt"/>
              </a:rPr>
              <a:t>A</a:t>
            </a:r>
            <a:r>
              <a:rPr lang="zh-CN" altLang="en-US" sz="2400" kern="0" dirty="0">
                <a:cs typeface="+mn-ea"/>
                <a:sym typeface="+mn-lt"/>
              </a:rPr>
              <a:t>．两板间距越大，运动时间就越长，</a:t>
            </a:r>
          </a:p>
          <a:p>
            <a:pPr defTabSz="1219170">
              <a:lnSpc>
                <a:spcPct val="150000"/>
              </a:lnSpc>
              <a:spcBef>
                <a:spcPct val="0"/>
              </a:spcBef>
            </a:pPr>
            <a:r>
              <a:rPr lang="zh-CN" altLang="en-US" sz="2400" kern="0" dirty="0">
                <a:cs typeface="+mn-ea"/>
                <a:sym typeface="+mn-lt"/>
              </a:rPr>
              <a:t>则获得的速率越大</a:t>
            </a:r>
          </a:p>
          <a:p>
            <a:pPr defTabSz="1219170">
              <a:lnSpc>
                <a:spcPct val="150000"/>
              </a:lnSpc>
              <a:spcBef>
                <a:spcPct val="0"/>
              </a:spcBef>
            </a:pPr>
            <a:r>
              <a:rPr lang="en-US" altLang="zh-CN" sz="2400" kern="0" dirty="0">
                <a:cs typeface="+mn-ea"/>
                <a:sym typeface="+mn-lt"/>
              </a:rPr>
              <a:t>B</a:t>
            </a:r>
            <a:r>
              <a:rPr lang="zh-CN" altLang="en-US" sz="2400" kern="0" dirty="0">
                <a:cs typeface="+mn-ea"/>
                <a:sym typeface="+mn-lt"/>
              </a:rPr>
              <a:t>．两板间距越小，加速度就越大，</a:t>
            </a:r>
          </a:p>
          <a:p>
            <a:pPr defTabSz="1219170">
              <a:lnSpc>
                <a:spcPct val="150000"/>
              </a:lnSpc>
              <a:spcBef>
                <a:spcPct val="0"/>
              </a:spcBef>
            </a:pPr>
            <a:r>
              <a:rPr lang="zh-CN" altLang="en-US" sz="2400" kern="0" dirty="0">
                <a:cs typeface="+mn-ea"/>
                <a:sym typeface="+mn-lt"/>
              </a:rPr>
              <a:t>则获得的速率越大</a:t>
            </a:r>
          </a:p>
          <a:p>
            <a:pPr defTabSz="1219170">
              <a:lnSpc>
                <a:spcPct val="150000"/>
              </a:lnSpc>
              <a:spcBef>
                <a:spcPct val="0"/>
              </a:spcBef>
            </a:pPr>
            <a:r>
              <a:rPr lang="en-US" altLang="zh-CN" sz="2400" kern="0" dirty="0">
                <a:cs typeface="+mn-ea"/>
                <a:sym typeface="+mn-lt"/>
              </a:rPr>
              <a:t>C</a:t>
            </a:r>
            <a:r>
              <a:rPr lang="zh-CN" altLang="en-US" sz="2400" kern="0" dirty="0">
                <a:cs typeface="+mn-ea"/>
                <a:sym typeface="+mn-lt"/>
              </a:rPr>
              <a:t>．与两板间的距离无关，仅与加速电压</a:t>
            </a:r>
            <a:r>
              <a:rPr lang="en-US" altLang="zh-CN" sz="2400" i="1" kern="0" dirty="0">
                <a:cs typeface="+mn-ea"/>
                <a:sym typeface="+mn-lt"/>
              </a:rPr>
              <a:t>U</a:t>
            </a:r>
            <a:r>
              <a:rPr lang="zh-CN" altLang="en-US" sz="2400" kern="0" dirty="0">
                <a:cs typeface="+mn-ea"/>
                <a:sym typeface="+mn-lt"/>
              </a:rPr>
              <a:t>有关</a:t>
            </a:r>
          </a:p>
          <a:p>
            <a:pPr defTabSz="1219170">
              <a:lnSpc>
                <a:spcPct val="150000"/>
              </a:lnSpc>
              <a:spcBef>
                <a:spcPct val="0"/>
              </a:spcBef>
            </a:pPr>
            <a:r>
              <a:rPr lang="en-US" altLang="zh-CN" sz="2400" kern="0" dirty="0">
                <a:cs typeface="+mn-ea"/>
                <a:sym typeface="+mn-lt"/>
              </a:rPr>
              <a:t>D</a:t>
            </a:r>
            <a:r>
              <a:rPr lang="zh-CN" altLang="en-US" sz="2400" kern="0" dirty="0">
                <a:cs typeface="+mn-ea"/>
                <a:sym typeface="+mn-lt"/>
              </a:rPr>
              <a:t>．以上解释都不正确</a:t>
            </a:r>
          </a:p>
        </p:txBody>
      </p:sp>
      <p:pic>
        <p:nvPicPr>
          <p:cNvPr id="13314" name="Picture 3"/>
          <p:cNvPicPr>
            <a:picLocks noChangeAspect="1"/>
          </p:cNvPicPr>
          <p:nvPr/>
        </p:nvPicPr>
        <p:blipFill>
          <a:blip r:embed="rId2"/>
          <a:srcRect b="14659"/>
          <a:stretch>
            <a:fillRect/>
          </a:stretch>
        </p:blipFill>
        <p:spPr>
          <a:xfrm>
            <a:off x="7778068" y="2425534"/>
            <a:ext cx="3462192" cy="2762972"/>
          </a:xfrm>
          <a:prstGeom prst="rect">
            <a:avLst/>
          </a:prstGeom>
          <a:noFill/>
          <a:ln w="9525">
            <a:noFill/>
          </a:ln>
        </p:spPr>
      </p:pic>
      <p:sp>
        <p:nvSpPr>
          <p:cNvPr id="13315" name="文本框 1"/>
          <p:cNvSpPr txBox="1"/>
          <p:nvPr/>
        </p:nvSpPr>
        <p:spPr>
          <a:xfrm>
            <a:off x="5595588" y="1786905"/>
            <a:ext cx="1000823" cy="522131"/>
          </a:xfrm>
          <a:prstGeom prst="rect">
            <a:avLst/>
          </a:prstGeom>
          <a:noFill/>
          <a:ln w="9525">
            <a:noFill/>
          </a:ln>
        </p:spPr>
        <p:txBody>
          <a:bodyPr>
            <a:spAutoFit/>
          </a:bodyPr>
          <a:lstStyle/>
          <a:p>
            <a:pPr algn="ctr" defTabSz="1219170"/>
            <a:r>
              <a:rPr lang="en-US" altLang="zh-CN" sz="2793" kern="0" dirty="0">
                <a:solidFill>
                  <a:srgbClr val="FF0000"/>
                </a:solidFill>
                <a:cs typeface="+mn-ea"/>
                <a:sym typeface="+mn-lt"/>
              </a:rPr>
              <a:t>C</a:t>
            </a:r>
          </a:p>
        </p:txBody>
      </p:sp>
      <p:sp>
        <p:nvSpPr>
          <p:cNvPr id="5" name="文本框 4">
            <a:extLst>
              <a:ext uri="{FF2B5EF4-FFF2-40B4-BE49-F238E27FC236}">
                <a16:creationId xmlns:a16="http://schemas.microsoft.com/office/drawing/2014/main" id="{C4521592-22F7-4EF9-8C07-D6170E255265}"/>
              </a:ext>
            </a:extLst>
          </p:cNvPr>
          <p:cNvSpPr txBox="1"/>
          <p:nvPr/>
        </p:nvSpPr>
        <p:spPr>
          <a:xfrm>
            <a:off x="809171" y="381801"/>
            <a:ext cx="1620957"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典型例题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p:nvPr/>
        </p:nvSpPr>
        <p:spPr>
          <a:xfrm>
            <a:off x="5688880" y="2819891"/>
            <a:ext cx="1140177" cy="951927"/>
          </a:xfrm>
          <a:prstGeom prst="rect">
            <a:avLst/>
          </a:prstGeom>
          <a:noFill/>
          <a:ln w="9525">
            <a:noFill/>
          </a:ln>
        </p:spPr>
        <p:txBody>
          <a:bodyPr>
            <a:spAutoFit/>
          </a:bodyPr>
          <a:lstStyle/>
          <a:p>
            <a:pPr defTabSz="1219170"/>
            <a:r>
              <a:rPr lang="en-US" altLang="zh-CN" sz="2793" i="1" kern="0">
                <a:solidFill>
                  <a:sysClr val="windowText" lastClr="000000"/>
                </a:solidFill>
                <a:cs typeface="+mn-ea"/>
                <a:sym typeface="+mn-lt"/>
              </a:rPr>
              <a:t>m</a:t>
            </a:r>
          </a:p>
          <a:p>
            <a:pPr defTabSz="1219170"/>
            <a:r>
              <a:rPr lang="en-US" altLang="zh-CN" sz="2793" i="1" kern="0">
                <a:solidFill>
                  <a:sysClr val="windowText" lastClr="000000"/>
                </a:solidFill>
                <a:cs typeface="+mn-ea"/>
                <a:sym typeface="+mn-lt"/>
              </a:rPr>
              <a:t>+q</a:t>
            </a:r>
          </a:p>
        </p:txBody>
      </p:sp>
      <p:sp>
        <p:nvSpPr>
          <p:cNvPr id="14338" name="Line 3"/>
          <p:cNvSpPr/>
          <p:nvPr/>
        </p:nvSpPr>
        <p:spPr>
          <a:xfrm>
            <a:off x="6205126" y="2200710"/>
            <a:ext cx="4712735" cy="0"/>
          </a:xfrm>
          <a:prstGeom prst="line">
            <a:avLst/>
          </a:prstGeom>
          <a:ln w="1270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14339" name="Line 4"/>
          <p:cNvSpPr/>
          <p:nvPr/>
        </p:nvSpPr>
        <p:spPr>
          <a:xfrm>
            <a:off x="6281138" y="4747106"/>
            <a:ext cx="4712735" cy="0"/>
          </a:xfrm>
          <a:prstGeom prst="line">
            <a:avLst/>
          </a:prstGeom>
          <a:ln w="1270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14340" name="Line 5"/>
          <p:cNvSpPr/>
          <p:nvPr/>
        </p:nvSpPr>
        <p:spPr>
          <a:xfrm>
            <a:off x="8409469" y="1541940"/>
            <a:ext cx="0" cy="608095"/>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14341" name="Line 6"/>
          <p:cNvSpPr/>
          <p:nvPr/>
        </p:nvSpPr>
        <p:spPr>
          <a:xfrm>
            <a:off x="8409469" y="4785114"/>
            <a:ext cx="0" cy="608095"/>
          </a:xfrm>
          <a:prstGeom prst="line">
            <a:avLst/>
          </a:prstGeom>
          <a:ln w="38100" cap="flat" cmpd="sng">
            <a:solidFill>
              <a:schemeClr val="tx1"/>
            </a:solidFill>
            <a:prstDash val="solid"/>
            <a:headEnd type="none" w="med" len="med"/>
            <a:tailEnd type="none" w="med" len="med"/>
          </a:ln>
        </p:spPr>
        <p:txBody>
          <a:bodyPr/>
          <a:lstStyle/>
          <a:p>
            <a:endParaRPr lang="zh-CN" altLang="en-US">
              <a:cs typeface="+mn-ea"/>
              <a:sym typeface="+mn-lt"/>
            </a:endParaRPr>
          </a:p>
        </p:txBody>
      </p:sp>
      <p:sp>
        <p:nvSpPr>
          <p:cNvPr id="14342" name="Oval 7"/>
          <p:cNvSpPr/>
          <p:nvPr/>
        </p:nvSpPr>
        <p:spPr>
          <a:xfrm>
            <a:off x="8257445" y="1351911"/>
            <a:ext cx="304048" cy="22803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14343" name="Oval 8"/>
          <p:cNvSpPr/>
          <p:nvPr/>
        </p:nvSpPr>
        <p:spPr>
          <a:xfrm>
            <a:off x="8257445" y="5393208"/>
            <a:ext cx="304048" cy="22803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14344" name="Text Box 9"/>
          <p:cNvSpPr txBox="1"/>
          <p:nvPr/>
        </p:nvSpPr>
        <p:spPr>
          <a:xfrm>
            <a:off x="8613753" y="1008274"/>
            <a:ext cx="1292201" cy="583686"/>
          </a:xfrm>
          <a:prstGeom prst="rect">
            <a:avLst/>
          </a:prstGeom>
          <a:noFill/>
          <a:ln w="9525">
            <a:noFill/>
          </a:ln>
        </p:spPr>
        <p:txBody>
          <a:bodyPr>
            <a:spAutoFit/>
          </a:bodyPr>
          <a:lstStyle/>
          <a:p>
            <a:pPr defTabSz="1219170"/>
            <a:r>
              <a:rPr lang="en-US" altLang="zh-CN" sz="3193" kern="0">
                <a:solidFill>
                  <a:sysClr val="windowText" lastClr="000000"/>
                </a:solidFill>
                <a:cs typeface="+mn-ea"/>
                <a:sym typeface="+mn-lt"/>
              </a:rPr>
              <a:t>+</a:t>
            </a:r>
          </a:p>
        </p:txBody>
      </p:sp>
      <p:sp>
        <p:nvSpPr>
          <p:cNvPr id="14345" name="Text Box 10"/>
          <p:cNvSpPr txBox="1"/>
          <p:nvPr/>
        </p:nvSpPr>
        <p:spPr>
          <a:xfrm>
            <a:off x="8800616" y="5038485"/>
            <a:ext cx="1292201" cy="583686"/>
          </a:xfrm>
          <a:prstGeom prst="rect">
            <a:avLst/>
          </a:prstGeom>
          <a:noFill/>
          <a:ln w="9525">
            <a:noFill/>
          </a:ln>
        </p:spPr>
        <p:txBody>
          <a:bodyPr>
            <a:spAutoFit/>
          </a:bodyPr>
          <a:lstStyle/>
          <a:p>
            <a:pPr defTabSz="1219170"/>
            <a:r>
              <a:rPr lang="en-US" altLang="zh-CN" sz="3193" kern="0">
                <a:solidFill>
                  <a:sysClr val="windowText" lastClr="000000"/>
                </a:solidFill>
                <a:cs typeface="+mn-ea"/>
                <a:sym typeface="+mn-lt"/>
              </a:rPr>
              <a:t>_</a:t>
            </a:r>
          </a:p>
        </p:txBody>
      </p:sp>
      <p:sp>
        <p:nvSpPr>
          <p:cNvPr id="14346" name="Line 11"/>
          <p:cNvSpPr/>
          <p:nvPr/>
        </p:nvSpPr>
        <p:spPr>
          <a:xfrm>
            <a:off x="6330229" y="3378893"/>
            <a:ext cx="4636723" cy="0"/>
          </a:xfrm>
          <a:prstGeom prst="line">
            <a:avLst/>
          </a:prstGeom>
          <a:ln w="28575" cap="flat" cmpd="sng">
            <a:solidFill>
              <a:schemeClr val="tx1"/>
            </a:solidFill>
            <a:prstDash val="sysDot"/>
            <a:headEnd type="none" w="med" len="med"/>
            <a:tailEnd type="none" w="med" len="med"/>
          </a:ln>
        </p:spPr>
        <p:txBody>
          <a:bodyPr/>
          <a:lstStyle/>
          <a:p>
            <a:endParaRPr lang="zh-CN" altLang="en-US">
              <a:cs typeface="+mn-ea"/>
              <a:sym typeface="+mn-lt"/>
            </a:endParaRPr>
          </a:p>
        </p:txBody>
      </p:sp>
      <p:sp>
        <p:nvSpPr>
          <p:cNvPr id="14347" name="Oval 12"/>
          <p:cNvSpPr/>
          <p:nvPr/>
        </p:nvSpPr>
        <p:spPr>
          <a:xfrm>
            <a:off x="6205125" y="3215785"/>
            <a:ext cx="304048" cy="30404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defTabSz="1219170"/>
            <a:endParaRPr lang="zh-CN" altLang="en-US" sz="2793" kern="0" dirty="0">
              <a:solidFill>
                <a:sysClr val="windowText" lastClr="000000"/>
              </a:solidFill>
              <a:cs typeface="+mn-ea"/>
              <a:sym typeface="+mn-lt"/>
            </a:endParaRPr>
          </a:p>
        </p:txBody>
      </p:sp>
      <p:sp>
        <p:nvSpPr>
          <p:cNvPr id="14348" name="Line 13"/>
          <p:cNvSpPr/>
          <p:nvPr/>
        </p:nvSpPr>
        <p:spPr>
          <a:xfrm>
            <a:off x="6547179" y="3378893"/>
            <a:ext cx="608095" cy="1584"/>
          </a:xfrm>
          <a:prstGeom prst="line">
            <a:avLst/>
          </a:prstGeom>
          <a:ln w="38100"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14349" name="Text Box 14"/>
          <p:cNvSpPr txBox="1"/>
          <p:nvPr/>
        </p:nvSpPr>
        <p:spPr>
          <a:xfrm>
            <a:off x="6892401" y="2718542"/>
            <a:ext cx="760119" cy="522131"/>
          </a:xfrm>
          <a:prstGeom prst="rect">
            <a:avLst/>
          </a:prstGeom>
          <a:noFill/>
          <a:ln w="9525">
            <a:noFill/>
          </a:ln>
        </p:spPr>
        <p:txBody>
          <a:bodyPr>
            <a:spAutoFit/>
          </a:bodyPr>
          <a:lstStyle/>
          <a:p>
            <a:pPr defTabSz="1219170"/>
            <a:r>
              <a:rPr lang="en-US" altLang="zh-CN" sz="2793" i="1" kern="0">
                <a:solidFill>
                  <a:sysClr val="windowText" lastClr="000000"/>
                </a:solidFill>
                <a:cs typeface="+mn-ea"/>
                <a:sym typeface="+mn-lt"/>
              </a:rPr>
              <a:t>v</a:t>
            </a:r>
            <a:r>
              <a:rPr lang="en-US" altLang="zh-CN" sz="1793" i="1" kern="0" baseline="-25000">
                <a:solidFill>
                  <a:sysClr val="windowText" lastClr="000000"/>
                </a:solidFill>
                <a:cs typeface="+mn-ea"/>
                <a:sym typeface="+mn-lt"/>
              </a:rPr>
              <a:t>0</a:t>
            </a:r>
          </a:p>
        </p:txBody>
      </p:sp>
      <p:sp>
        <p:nvSpPr>
          <p:cNvPr id="65551" name="Line 15"/>
          <p:cNvSpPr/>
          <p:nvPr/>
        </p:nvSpPr>
        <p:spPr>
          <a:xfrm>
            <a:off x="6737209" y="2251384"/>
            <a:ext cx="0" cy="2432379"/>
          </a:xfrm>
          <a:prstGeom prst="line">
            <a:avLst/>
          </a:prstGeom>
          <a:ln w="12700"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65552" name="Line 16"/>
          <p:cNvSpPr/>
          <p:nvPr/>
        </p:nvSpPr>
        <p:spPr>
          <a:xfrm>
            <a:off x="7497328" y="2251384"/>
            <a:ext cx="0" cy="2432379"/>
          </a:xfrm>
          <a:prstGeom prst="line">
            <a:avLst/>
          </a:prstGeom>
          <a:ln w="12700"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65553" name="Line 17"/>
          <p:cNvSpPr/>
          <p:nvPr/>
        </p:nvSpPr>
        <p:spPr>
          <a:xfrm>
            <a:off x="8257445" y="2264053"/>
            <a:ext cx="0" cy="2432379"/>
          </a:xfrm>
          <a:prstGeom prst="line">
            <a:avLst/>
          </a:prstGeom>
          <a:ln w="12700"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65554" name="Line 18"/>
          <p:cNvSpPr/>
          <p:nvPr/>
        </p:nvSpPr>
        <p:spPr>
          <a:xfrm>
            <a:off x="9017564" y="2251384"/>
            <a:ext cx="0" cy="2432379"/>
          </a:xfrm>
          <a:prstGeom prst="line">
            <a:avLst/>
          </a:prstGeom>
          <a:ln w="12700"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65555" name="Line 19"/>
          <p:cNvSpPr/>
          <p:nvPr/>
        </p:nvSpPr>
        <p:spPr>
          <a:xfrm>
            <a:off x="9777683" y="2251384"/>
            <a:ext cx="0" cy="2432379"/>
          </a:xfrm>
          <a:prstGeom prst="line">
            <a:avLst/>
          </a:prstGeom>
          <a:ln w="12700"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65556" name="Line 20"/>
          <p:cNvSpPr/>
          <p:nvPr/>
        </p:nvSpPr>
        <p:spPr>
          <a:xfrm>
            <a:off x="10537801" y="2238716"/>
            <a:ext cx="0" cy="2432379"/>
          </a:xfrm>
          <a:prstGeom prst="line">
            <a:avLst/>
          </a:prstGeom>
          <a:ln w="12700" cap="flat" cmpd="sng">
            <a:solidFill>
              <a:schemeClr val="tx1"/>
            </a:solidFill>
            <a:prstDash val="solid"/>
            <a:headEnd type="none" w="med" len="med"/>
            <a:tailEnd type="triangle" w="med" len="med"/>
          </a:ln>
        </p:spPr>
        <p:txBody>
          <a:bodyPr/>
          <a:lstStyle/>
          <a:p>
            <a:endParaRPr lang="zh-CN" altLang="en-US">
              <a:cs typeface="+mn-ea"/>
              <a:sym typeface="+mn-lt"/>
            </a:endParaRPr>
          </a:p>
        </p:txBody>
      </p:sp>
      <p:sp>
        <p:nvSpPr>
          <p:cNvPr id="65557" name="Text Box 21"/>
          <p:cNvSpPr txBox="1"/>
          <p:nvPr/>
        </p:nvSpPr>
        <p:spPr>
          <a:xfrm>
            <a:off x="1331124" y="2706029"/>
            <a:ext cx="3269648" cy="1463670"/>
          </a:xfrm>
          <a:prstGeom prst="rect">
            <a:avLst/>
          </a:prstGeom>
          <a:noFill/>
          <a:ln w="28575">
            <a:noFill/>
          </a:ln>
        </p:spPr>
        <p:txBody>
          <a:bodyPr wrap="square">
            <a:spAutoFit/>
          </a:bodyPr>
          <a:lstStyle/>
          <a:p>
            <a:pPr defTabSz="1219170">
              <a:lnSpc>
                <a:spcPct val="200000"/>
              </a:lnSpc>
            </a:pPr>
            <a:r>
              <a:rPr lang="zh-CN" altLang="en-US" sz="2400" kern="0" dirty="0">
                <a:cs typeface="+mn-ea"/>
                <a:sym typeface="+mn-lt"/>
              </a:rPr>
              <a:t>你能画出带电微粒的运动轨迹吗？</a:t>
            </a:r>
          </a:p>
        </p:txBody>
      </p:sp>
      <p:sp>
        <p:nvSpPr>
          <p:cNvPr id="14358" name="Text Box 23"/>
          <p:cNvSpPr txBox="1"/>
          <p:nvPr/>
        </p:nvSpPr>
        <p:spPr>
          <a:xfrm>
            <a:off x="925029" y="2006910"/>
            <a:ext cx="1585164" cy="463612"/>
          </a:xfrm>
          <a:prstGeom prst="rect">
            <a:avLst/>
          </a:prstGeom>
          <a:noFill/>
          <a:ln w="9525">
            <a:noFill/>
          </a:ln>
        </p:spPr>
        <p:txBody>
          <a:bodyPr lIns="89777" tIns="46684" rIns="89777" bIns="46684">
            <a:spAutoFit/>
          </a:bodyPr>
          <a:lstStyle/>
          <a:p>
            <a:pPr defTabSz="1219170"/>
            <a:r>
              <a:rPr lang="zh-CN" altLang="en-US" sz="2400" b="1" kern="0" dirty="0">
                <a:cs typeface="+mn-ea"/>
                <a:sym typeface="+mn-lt"/>
              </a:rPr>
              <a:t>问题：</a:t>
            </a:r>
          </a:p>
        </p:txBody>
      </p:sp>
      <p:sp>
        <p:nvSpPr>
          <p:cNvPr id="28" name="文本框 27">
            <a:extLst>
              <a:ext uri="{FF2B5EF4-FFF2-40B4-BE49-F238E27FC236}">
                <a16:creationId xmlns:a16="http://schemas.microsoft.com/office/drawing/2014/main" id="{4BBDDA48-FA98-41CC-801D-953BEDC2D6A8}"/>
              </a:ext>
            </a:extLst>
          </p:cNvPr>
          <p:cNvSpPr txBox="1"/>
          <p:nvPr/>
        </p:nvSpPr>
        <p:spPr>
          <a:xfrm>
            <a:off x="809171" y="381801"/>
            <a:ext cx="4134465" cy="523220"/>
          </a:xfrm>
          <a:prstGeom prst="rect">
            <a:avLst/>
          </a:prstGeom>
          <a:noFill/>
        </p:spPr>
        <p:txBody>
          <a:bodyPr wrap="none" rtlCol="0">
            <a:spAutoFit/>
          </a:bodyPr>
          <a:lstStyle/>
          <a:p>
            <a:pPr lvl="0" defTabSz="914400">
              <a:defRPr/>
            </a:pPr>
            <a:r>
              <a:rPr lang="zh-CN" altLang="en-US" sz="2800" dirty="0">
                <a:solidFill>
                  <a:prstClr val="black"/>
                </a:solidFill>
                <a:cs typeface="+mn-ea"/>
                <a:sym typeface="+mn-lt"/>
              </a:rPr>
              <a:t>二：带电粒子的偏转规律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551"/>
                                        </p:tgtEl>
                                        <p:attrNameLst>
                                          <p:attrName>style.visibility</p:attrName>
                                        </p:attrNameLst>
                                      </p:cBhvr>
                                      <p:to>
                                        <p:strVal val="visible"/>
                                      </p:to>
                                    </p:set>
                                    <p:animEffect transition="in" filter="blinds(horizontal)">
                                      <p:cBhvr>
                                        <p:cTn id="7" dur="500"/>
                                        <p:tgtEl>
                                          <p:spTgt spid="65551"/>
                                        </p:tgtEl>
                                      </p:cBhvr>
                                    </p:animEffect>
                                  </p:childTnLst>
                                </p:cTn>
                              </p:par>
                              <p:par>
                                <p:cTn id="8" presetID="3" presetClass="entr" presetSubtype="10" fill="hold" nodeType="withEffect">
                                  <p:stCondLst>
                                    <p:cond delay="0"/>
                                  </p:stCondLst>
                                  <p:childTnLst>
                                    <p:set>
                                      <p:cBhvr>
                                        <p:cTn id="9" dur="1" fill="hold">
                                          <p:stCondLst>
                                            <p:cond delay="0"/>
                                          </p:stCondLst>
                                        </p:cTn>
                                        <p:tgtEl>
                                          <p:spTgt spid="65552"/>
                                        </p:tgtEl>
                                        <p:attrNameLst>
                                          <p:attrName>style.visibility</p:attrName>
                                        </p:attrNameLst>
                                      </p:cBhvr>
                                      <p:to>
                                        <p:strVal val="visible"/>
                                      </p:to>
                                    </p:set>
                                    <p:animEffect transition="in" filter="blinds(horizontal)">
                                      <p:cBhvr>
                                        <p:cTn id="10" dur="500"/>
                                        <p:tgtEl>
                                          <p:spTgt spid="65552"/>
                                        </p:tgtEl>
                                      </p:cBhvr>
                                    </p:animEffect>
                                  </p:childTnLst>
                                </p:cTn>
                              </p:par>
                              <p:par>
                                <p:cTn id="11" presetID="3" presetClass="entr" presetSubtype="10" fill="hold" nodeType="withEffect">
                                  <p:stCondLst>
                                    <p:cond delay="0"/>
                                  </p:stCondLst>
                                  <p:childTnLst>
                                    <p:set>
                                      <p:cBhvr>
                                        <p:cTn id="12" dur="1" fill="hold">
                                          <p:stCondLst>
                                            <p:cond delay="0"/>
                                          </p:stCondLst>
                                        </p:cTn>
                                        <p:tgtEl>
                                          <p:spTgt spid="65553"/>
                                        </p:tgtEl>
                                        <p:attrNameLst>
                                          <p:attrName>style.visibility</p:attrName>
                                        </p:attrNameLst>
                                      </p:cBhvr>
                                      <p:to>
                                        <p:strVal val="visible"/>
                                      </p:to>
                                    </p:set>
                                    <p:animEffect transition="in" filter="blinds(horizontal)">
                                      <p:cBhvr>
                                        <p:cTn id="13" dur="500"/>
                                        <p:tgtEl>
                                          <p:spTgt spid="65553"/>
                                        </p:tgtEl>
                                      </p:cBhvr>
                                    </p:animEffect>
                                  </p:childTnLst>
                                </p:cTn>
                              </p:par>
                              <p:par>
                                <p:cTn id="14" presetID="3" presetClass="entr" presetSubtype="10" fill="hold" nodeType="withEffect">
                                  <p:stCondLst>
                                    <p:cond delay="0"/>
                                  </p:stCondLst>
                                  <p:childTnLst>
                                    <p:set>
                                      <p:cBhvr>
                                        <p:cTn id="15" dur="1" fill="hold">
                                          <p:stCondLst>
                                            <p:cond delay="0"/>
                                          </p:stCondLst>
                                        </p:cTn>
                                        <p:tgtEl>
                                          <p:spTgt spid="65554"/>
                                        </p:tgtEl>
                                        <p:attrNameLst>
                                          <p:attrName>style.visibility</p:attrName>
                                        </p:attrNameLst>
                                      </p:cBhvr>
                                      <p:to>
                                        <p:strVal val="visible"/>
                                      </p:to>
                                    </p:set>
                                    <p:animEffect transition="in" filter="blinds(horizontal)">
                                      <p:cBhvr>
                                        <p:cTn id="16" dur="500"/>
                                        <p:tgtEl>
                                          <p:spTgt spid="65554"/>
                                        </p:tgtEl>
                                      </p:cBhvr>
                                    </p:animEffect>
                                  </p:childTnLst>
                                </p:cTn>
                              </p:par>
                              <p:par>
                                <p:cTn id="17" presetID="3" presetClass="entr" presetSubtype="10" fill="hold" nodeType="withEffect">
                                  <p:stCondLst>
                                    <p:cond delay="0"/>
                                  </p:stCondLst>
                                  <p:childTnLst>
                                    <p:set>
                                      <p:cBhvr>
                                        <p:cTn id="18" dur="1" fill="hold">
                                          <p:stCondLst>
                                            <p:cond delay="0"/>
                                          </p:stCondLst>
                                        </p:cTn>
                                        <p:tgtEl>
                                          <p:spTgt spid="65555"/>
                                        </p:tgtEl>
                                        <p:attrNameLst>
                                          <p:attrName>style.visibility</p:attrName>
                                        </p:attrNameLst>
                                      </p:cBhvr>
                                      <p:to>
                                        <p:strVal val="visible"/>
                                      </p:to>
                                    </p:set>
                                    <p:animEffect transition="in" filter="blinds(horizontal)">
                                      <p:cBhvr>
                                        <p:cTn id="19" dur="500"/>
                                        <p:tgtEl>
                                          <p:spTgt spid="65555"/>
                                        </p:tgtEl>
                                      </p:cBhvr>
                                    </p:animEffect>
                                  </p:childTnLst>
                                </p:cTn>
                              </p:par>
                              <p:par>
                                <p:cTn id="20" presetID="3" presetClass="entr" presetSubtype="10" fill="hold" nodeType="withEffect">
                                  <p:stCondLst>
                                    <p:cond delay="0"/>
                                  </p:stCondLst>
                                  <p:childTnLst>
                                    <p:set>
                                      <p:cBhvr>
                                        <p:cTn id="21" dur="1" fill="hold">
                                          <p:stCondLst>
                                            <p:cond delay="0"/>
                                          </p:stCondLst>
                                        </p:cTn>
                                        <p:tgtEl>
                                          <p:spTgt spid="65556"/>
                                        </p:tgtEl>
                                        <p:attrNameLst>
                                          <p:attrName>style.visibility</p:attrName>
                                        </p:attrNameLst>
                                      </p:cBhvr>
                                      <p:to>
                                        <p:strVal val="visible"/>
                                      </p:to>
                                    </p:set>
                                    <p:animEffect transition="in" filter="blinds(horizontal)">
                                      <p:cBhvr>
                                        <p:cTn id="22" dur="500"/>
                                        <p:tgtEl>
                                          <p:spTgt spid="655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557"/>
                                        </p:tgtEl>
                                        <p:attrNameLst>
                                          <p:attrName>style.visibility</p:attrName>
                                        </p:attrNameLst>
                                      </p:cBhvr>
                                      <p:to>
                                        <p:strVal val="visible"/>
                                      </p:to>
                                    </p:set>
                                    <p:animEffect transition="in" filter="blinds(horizontal)">
                                      <p:cBhvr>
                                        <p:cTn id="27" dur="500"/>
                                        <p:tgtEl>
                                          <p:spTgt spid="65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紫罗兰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ukzjpbwg">
      <a:majorFont>
        <a:latin typeface="Arial" panose="020F0302020204030204"/>
        <a:ea typeface="思源黑体 CN Regular"/>
        <a:cs typeface=""/>
      </a:majorFont>
      <a:minorFont>
        <a:latin typeface="Arial" panose="020F0502020204030204"/>
        <a:ea typeface="思源黑体 CN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TotalTime>
  <Words>1783</Words>
  <Application>Microsoft Office PowerPoint</Application>
  <PresentationFormat>宽屏</PresentationFormat>
  <Paragraphs>289</Paragraphs>
  <Slides>31</Slides>
  <Notes>5</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3</vt:i4>
      </vt:variant>
      <vt:variant>
        <vt:lpstr>幻灯片标题</vt:lpstr>
      </vt:variant>
      <vt:variant>
        <vt:i4>31</vt:i4>
      </vt:variant>
    </vt:vector>
  </HeadingPairs>
  <TitlesOfParts>
    <vt:vector size="39" baseType="lpstr">
      <vt:lpstr>FandolFang R</vt:lpstr>
      <vt:lpstr>思源黑体 CN Light</vt:lpstr>
      <vt:lpstr>Arial</vt:lpstr>
      <vt:lpstr>Times New Roman</vt:lpstr>
      <vt:lpstr>办公资源网：www.bangongziyuan.com</vt:lpstr>
      <vt:lpstr>Equation.KSEE3</vt:lpstr>
      <vt:lpstr>Microsoft 公式 3.0</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2</cp:revision>
  <dcterms:created xsi:type="dcterms:W3CDTF">2020-05-19T08:06:45Z</dcterms:created>
  <dcterms:modified xsi:type="dcterms:W3CDTF">2021-01-09T09:53:57Z</dcterms:modified>
</cp:coreProperties>
</file>