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235" r:id="rId2"/>
    <p:sldId id="2238" r:id="rId3"/>
    <p:sldId id="2237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8" r:id="rId17"/>
    <p:sldId id="279" r:id="rId18"/>
    <p:sldId id="280" r:id="rId19"/>
    <p:sldId id="287" r:id="rId20"/>
    <p:sldId id="283" r:id="rId21"/>
    <p:sldId id="2236" r:id="rId22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2115">
          <p15:clr>
            <a:srgbClr val="A4A3A4"/>
          </p15:clr>
        </p15:guide>
        <p15:guide id="4" orient="horz" pos="3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2115"/>
        <p:guide orient="horz" pos="3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499F48B-03DE-4BE0-ADA7-A545F7E1A007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B0AC3D99-6FB2-45DC-B918-410E7739A3D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A1EB7C0-CCA7-49F5-8319-8CA0F74FAB0C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10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83F5019-51EA-4E5D-8E67-DBB683120648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11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1CCDDF8-5C94-4288-9F77-9771E2B6FD8B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14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5416F4-488D-40FE-9A79-0BD90B8E6E67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15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067790-F983-4778-B1A9-5F944D66769C}" type="slidenum"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Helvetica"/>
                <a:sym typeface="Helvetica"/>
              </a:rPr>
              <a:t>16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Helvetica"/>
              <a:sym typeface="Helvetica"/>
            </a:endParaRPr>
          </a:p>
        </p:txBody>
      </p:sp>
      <p:sp>
        <p:nvSpPr>
          <p:cNvPr id="36867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8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36869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F80CE0-A655-4970-BBF3-A12B2BEE691F}" type="slidenum"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Helvetica"/>
                <a:sym typeface="Helvetica"/>
              </a:rPr>
              <a:t>16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Helvetica"/>
              <a:sym typeface="Helvetica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9E5D473-6D01-47DB-87B8-6CC5CBAD2BA8}" type="slidenum">
              <a: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Helvetica"/>
                <a:sym typeface="Helvetica"/>
              </a:rPr>
              <a:t>17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Helvetica"/>
              <a:sym typeface="Helvetica"/>
            </a:endParaRPr>
          </a:p>
        </p:txBody>
      </p:sp>
      <p:sp>
        <p:nvSpPr>
          <p:cNvPr id="32771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2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32773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CF43816-BF38-4255-97F2-9F17DEE65ABF}" type="slidenum"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Helvetica"/>
                <a:sym typeface="Helvetica"/>
              </a:rPr>
              <a:t>17</a:t>
            </a:fld>
            <a:endParaRPr kumimoji="0" lang="en-US" altLang="zh-CN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Helvetica"/>
              <a:sym typeface="Helvetica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C3D99-6FB2-45DC-B918-410E7739A3D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C3D99-6FB2-45DC-B918-410E7739A3D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5B930CE-7A30-4FAC-9C59-3344482827FD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4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DF3B8E-0DC1-40DF-9AF7-03623547C2CF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5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973236-09EA-468F-A262-5727F7F548D5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6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25FC0D-AF69-4C41-B8B9-9BBDD5773A56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7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939BF61-5BF0-4BB1-9521-14269A9305BE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8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BABEC3-E2F1-44E6-862C-B60558C584F7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  <a:cs typeface="Helvetica"/>
                <a:sym typeface="Helvetica"/>
              </a:rPr>
              <a:t>9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cs typeface="Helvetica"/>
              <a:sym typeface="Helvetica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上节课我们通过微观的角度分析了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Half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>
          <a:xfrm>
            <a:off x="5200307" y="0"/>
            <a:ext cx="2903547" cy="6857999"/>
          </a:xfrm>
          <a:prstGeom prst="parallelogram">
            <a:avLst>
              <a:gd name="adj" fmla="val 58558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5643987" y="289932"/>
            <a:ext cx="948100" cy="345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486400" y="-14992"/>
            <a:ext cx="6705600" cy="6872991"/>
          </a:xfrm>
          <a:custGeom>
            <a:avLst/>
            <a:gdLst>
              <a:gd name="connsiteX0" fmla="*/ 0 w 6101306"/>
              <a:gd name="connsiteY0" fmla="*/ 0 h 6858000"/>
              <a:gd name="connsiteX1" fmla="*/ 6101306 w 6101306"/>
              <a:gd name="connsiteY1" fmla="*/ 0 h 6858000"/>
              <a:gd name="connsiteX2" fmla="*/ 6101306 w 6101306"/>
              <a:gd name="connsiteY2" fmla="*/ 6858000 h 6858000"/>
              <a:gd name="connsiteX3" fmla="*/ 0 w 6101306"/>
              <a:gd name="connsiteY3" fmla="*/ 6858000 h 6858000"/>
              <a:gd name="connsiteX4" fmla="*/ 0 w 6101306"/>
              <a:gd name="connsiteY4" fmla="*/ 0 h 6858000"/>
              <a:gd name="connsiteX0-1" fmla="*/ 1588958 w 6101306"/>
              <a:gd name="connsiteY0-2" fmla="*/ 0 h 6872991"/>
              <a:gd name="connsiteX1-3" fmla="*/ 6101306 w 6101306"/>
              <a:gd name="connsiteY1-4" fmla="*/ 14991 h 6872991"/>
              <a:gd name="connsiteX2-5" fmla="*/ 6101306 w 6101306"/>
              <a:gd name="connsiteY2-6" fmla="*/ 6872991 h 6872991"/>
              <a:gd name="connsiteX3-7" fmla="*/ 0 w 6101306"/>
              <a:gd name="connsiteY3-8" fmla="*/ 6872991 h 6872991"/>
              <a:gd name="connsiteX4-9" fmla="*/ 1588958 w 6101306"/>
              <a:gd name="connsiteY4-10" fmla="*/ 0 h 68729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101306" h="6872991">
                <a:moveTo>
                  <a:pt x="1588958" y="0"/>
                </a:moveTo>
                <a:lnTo>
                  <a:pt x="6101306" y="14991"/>
                </a:lnTo>
                <a:lnTo>
                  <a:pt x="6101306" y="6872991"/>
                </a:lnTo>
                <a:lnTo>
                  <a:pt x="0" y="6872991"/>
                </a:lnTo>
                <a:lnTo>
                  <a:pt x="1588958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21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508000" y="355600"/>
            <a:ext cx="723900" cy="402167"/>
            <a:chOff x="571500" y="381000"/>
            <a:chExt cx="1028700" cy="571500"/>
          </a:xfrm>
          <a:solidFill>
            <a:srgbClr val="0070C0"/>
          </a:solidFill>
        </p:grpSpPr>
        <p:sp>
          <p:nvSpPr>
            <p:cNvPr id="3" name="箭头: V 形 2"/>
            <p:cNvSpPr/>
            <p:nvPr userDrawn="1"/>
          </p:nvSpPr>
          <p:spPr>
            <a:xfrm>
              <a:off x="571500" y="381000"/>
              <a:ext cx="571500" cy="5715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FandolFang R" panose="00000500000000000000" pitchFamily="50" charset="-122"/>
              </a:endParaRPr>
            </a:p>
          </p:txBody>
        </p:sp>
        <p:sp>
          <p:nvSpPr>
            <p:cNvPr id="4" name="箭头: V 形 3"/>
            <p:cNvSpPr/>
            <p:nvPr userDrawn="1"/>
          </p:nvSpPr>
          <p:spPr>
            <a:xfrm>
              <a:off x="1028700" y="381000"/>
              <a:ext cx="571500" cy="5715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FandolFang R" panose="00000500000000000000" pitchFamily="50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093"/>
          <a:stretch>
            <a:fillRect/>
          </a:stretch>
        </p:blipFill>
        <p:spPr>
          <a:xfrm>
            <a:off x="5486400" y="-14992"/>
            <a:ext cx="6705600" cy="6872991"/>
          </a:xfrm>
        </p:spPr>
      </p:pic>
      <p:sp>
        <p:nvSpPr>
          <p:cNvPr id="22" name="Circle: Hollow 21"/>
          <p:cNvSpPr/>
          <p:nvPr/>
        </p:nvSpPr>
        <p:spPr>
          <a:xfrm>
            <a:off x="11542427" y="-254832"/>
            <a:ext cx="905656" cy="905656"/>
          </a:xfrm>
          <a:prstGeom prst="donut">
            <a:avLst>
              <a:gd name="adj" fmla="val 1452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12445" y="2618740"/>
            <a:ext cx="5278755" cy="1921510"/>
            <a:chOff x="608079" y="2618788"/>
            <a:chExt cx="5678421" cy="2105259"/>
          </a:xfrm>
        </p:grpSpPr>
        <p:grpSp>
          <p:nvGrpSpPr>
            <p:cNvPr id="11" name="组合 10"/>
            <p:cNvGrpSpPr/>
            <p:nvPr/>
          </p:nvGrpSpPr>
          <p:grpSpPr>
            <a:xfrm>
              <a:off x="608079" y="3119944"/>
              <a:ext cx="5678421" cy="1604103"/>
              <a:chOff x="-4766137" y="2095686"/>
              <a:chExt cx="5678421" cy="1604103"/>
            </a:xfrm>
          </p:grpSpPr>
          <p:sp>
            <p:nvSpPr>
              <p:cNvPr id="12" name="矩形: 圆角 11"/>
              <p:cNvSpPr/>
              <p:nvPr/>
            </p:nvSpPr>
            <p:spPr>
              <a:xfrm>
                <a:off x="-4766137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zh-CN" altLang="en-US" sz="1600" spc="300" dirty="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第一课时  焓变反应热</a:t>
                </a: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-4714868" y="2095686"/>
                <a:ext cx="5627152" cy="1078184"/>
                <a:chOff x="-4714868" y="2095686"/>
                <a:chExt cx="5627152" cy="1078184"/>
              </a:xfrm>
            </p:grpSpPr>
            <p:sp>
              <p:nvSpPr>
                <p:cNvPr id="14" name="文本框 13"/>
                <p:cNvSpPr txBox="1"/>
                <p:nvPr/>
              </p:nvSpPr>
              <p:spPr>
                <a:xfrm>
                  <a:off x="-4714868" y="2808615"/>
                  <a:ext cx="4981567" cy="3652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05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5" name="直接连接符 14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文本占位符 19"/>
                <p:cNvSpPr txBox="1"/>
                <p:nvPr/>
              </p:nvSpPr>
              <p:spPr>
                <a:xfrm>
                  <a:off x="-4708756" y="2095686"/>
                  <a:ext cx="5621040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lang="zh-CN" altLang="en-US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化学反应与能量的变化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第一章  化学反应与能量 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-1245292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  <p:sp>
        <p:nvSpPr>
          <p:cNvPr id="7" name="矩形 6"/>
          <p:cNvSpPr/>
          <p:nvPr/>
        </p:nvSpPr>
        <p:spPr>
          <a:xfrm>
            <a:off x="-1143000" y="498692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zh-CN" altLang="en-US" b="1" dirty="0"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647998" y="1311002"/>
            <a:ext cx="83931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/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等压条件下的化学反应热等于“焓变”。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35536" y="1299897"/>
            <a:ext cx="35161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焓变：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122795" y="1783772"/>
            <a:ext cx="2476404" cy="88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、符号：</a:t>
            </a:r>
          </a:p>
          <a:p>
            <a:pPr defTabSz="1222375">
              <a:lnSpc>
                <a:spcPct val="11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、单位：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593624" y="1758422"/>
            <a:ext cx="161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kumimoji="1" lang="en-US" altLang="zh-CN" sz="2400" b="1" kern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ΔH</a:t>
            </a:r>
            <a:endParaRPr kumimoji="1" lang="en-US" altLang="zh-CN" sz="2400" b="1" kern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2604361" y="2301114"/>
            <a:ext cx="45003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kumimoji="1"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kJ/mol  </a:t>
            </a:r>
            <a:r>
              <a:rPr kumimoji="1"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  </a:t>
            </a:r>
            <a:r>
              <a:rPr kumimoji="1"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kJ</a:t>
            </a:r>
            <a:r>
              <a:rPr kumimoji="1" lang="en-US" altLang="zh-CN" sz="1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1" lang="en-US" altLang="zh-CN" sz="16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•</a:t>
            </a:r>
            <a:r>
              <a:rPr kumimoji="1" lang="en-US" altLang="zh-CN" sz="14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kumimoji="1"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mol</a:t>
            </a:r>
            <a:r>
              <a:rPr kumimoji="1" lang="en-US" altLang="en-US" sz="20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–</a:t>
            </a:r>
            <a:r>
              <a:rPr kumimoji="1" lang="en-US" altLang="zh-CN" sz="2000" b="1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122794" y="2859219"/>
            <a:ext cx="66100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3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</a:t>
            </a:r>
            <a:r>
              <a:rPr kumimoji="1" lang="en-US" altLang="zh-CN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ΔH</a:t>
            </a:r>
            <a:r>
              <a:rPr kumimoji="1" lang="zh-CN" altLang="en-US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＝</a:t>
            </a:r>
            <a:r>
              <a:rPr kumimoji="1" lang="en-US" altLang="zh-CN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H</a:t>
            </a:r>
            <a:r>
              <a:rPr kumimoji="1" lang="zh-CN" altLang="en-US" sz="2800" b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生成物　</a:t>
            </a:r>
            <a:r>
              <a:rPr kumimoji="1" lang="en-US" altLang="zh-CN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-</a:t>
            </a:r>
            <a:r>
              <a:rPr kumimoji="1" lang="zh-CN" altLang="en-US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　</a:t>
            </a:r>
            <a:r>
              <a:rPr kumimoji="1" lang="en-US" altLang="zh-CN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H</a:t>
            </a:r>
            <a:r>
              <a:rPr kumimoji="1" lang="zh-CN" altLang="en-US" sz="2800" b="1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反应物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1720133" y="3621983"/>
            <a:ext cx="4643258" cy="41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</a:pPr>
            <a:r>
              <a:rPr kumimoji="1"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放热</a:t>
            </a:r>
            <a:r>
              <a:rPr kumimoji="1"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</a:t>
            </a:r>
            <a:r>
              <a:rPr kumimoji="1" lang="en-US" altLang="zh-CN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</a:t>
            </a:r>
            <a:r>
              <a:rPr kumimoji="1" lang="zh-CN" altLang="en-US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体系能量降低</a:t>
            </a:r>
            <a:r>
              <a:rPr kumimoji="1" lang="en-US" altLang="zh-CN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</a:t>
            </a:r>
            <a:r>
              <a:rPr kumimoji="1"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854556" y="3578247"/>
            <a:ext cx="21097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∆H &lt; 0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6132391" y="3578247"/>
            <a:ext cx="2531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kumimoji="1"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∆H</a:t>
            </a:r>
            <a:r>
              <a:rPr kumimoji="1"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为</a:t>
            </a:r>
            <a:r>
              <a:rPr kumimoji="1"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“－”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757488" y="4212438"/>
            <a:ext cx="4643258" cy="41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</a:pPr>
            <a:r>
              <a:rPr kumimoji="1" lang="zh-CN" altLang="en-US" sz="2000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吸热</a:t>
            </a:r>
            <a:r>
              <a:rPr kumimoji="1" lang="zh-CN" altLang="en-US" sz="20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</a:t>
            </a:r>
            <a:r>
              <a:rPr kumimoji="1" lang="en-US" altLang="zh-CN" sz="20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</a:t>
            </a:r>
            <a:r>
              <a:rPr kumimoji="1" lang="zh-CN" altLang="en-US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体系能量升高</a:t>
            </a:r>
            <a:r>
              <a:rPr kumimoji="1" lang="en-US" altLang="zh-CN" sz="20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)</a:t>
            </a:r>
            <a:r>
              <a:rPr kumimoji="1" lang="zh-CN" altLang="en-US" sz="20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：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783123" y="4187823"/>
            <a:ext cx="21097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kumimoji="1"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∆H &gt; 0</a:t>
            </a:r>
            <a:r>
              <a:rPr kumimoji="1"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992696" y="4187823"/>
            <a:ext cx="27430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kumimoji="1"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∆H</a:t>
            </a:r>
            <a:r>
              <a:rPr kumimoji="1" lang="zh-CN" altLang="en-US" sz="20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为</a:t>
            </a:r>
            <a:r>
              <a:rPr kumimoji="1" lang="zh-CN" altLang="en-US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“ </a:t>
            </a:r>
            <a:r>
              <a:rPr kumimoji="1" lang="en-US" altLang="zh-CN" sz="24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+ ”</a:t>
            </a:r>
          </a:p>
        </p:txBody>
      </p:sp>
      <p:sp>
        <p:nvSpPr>
          <p:cNvPr id="40976" name="AutoShape 16"/>
          <p:cNvSpPr/>
          <p:nvPr/>
        </p:nvSpPr>
        <p:spPr bwMode="auto">
          <a:xfrm>
            <a:off x="1506392" y="3833042"/>
            <a:ext cx="211130" cy="685773"/>
          </a:xfrm>
          <a:prstGeom prst="leftBrace">
            <a:avLst>
              <a:gd name="adj1" fmla="val 27068"/>
              <a:gd name="adj2" fmla="val 50000"/>
            </a:avLst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22375"/>
            <a:endParaRPr kumimoji="1" lang="zh-CN" altLang="zh-CN" sz="24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787427" y="5691241"/>
            <a:ext cx="10446630" cy="46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222375">
              <a:lnSpc>
                <a:spcPct val="120000"/>
              </a:lnSpc>
            </a:pPr>
            <a:r>
              <a:rPr kumimoji="1"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注：单位中的每</a:t>
            </a:r>
            <a:r>
              <a:rPr kumimoji="1"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mol</a:t>
            </a:r>
            <a:r>
              <a:rPr kumimoji="1"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是与整个反应对应的，即反应热表示每</a:t>
            </a:r>
            <a:r>
              <a:rPr kumimoji="1"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mol</a:t>
            </a:r>
            <a:r>
              <a:rPr kumimoji="1"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反应放出或吸收的热量。</a:t>
            </a:r>
          </a:p>
        </p:txBody>
      </p:sp>
      <p:grpSp>
        <p:nvGrpSpPr>
          <p:cNvPr id="41006" name="Group 46"/>
          <p:cNvGrpSpPr/>
          <p:nvPr/>
        </p:nvGrpSpPr>
        <p:grpSpPr>
          <a:xfrm>
            <a:off x="1400594" y="4967830"/>
            <a:ext cx="8711863" cy="488932"/>
            <a:chOff x="78" y="2783"/>
            <a:chExt cx="5488" cy="308"/>
          </a:xfrm>
        </p:grpSpPr>
        <p:grpSp>
          <p:nvGrpSpPr>
            <p:cNvPr id="40985" name="Group 25"/>
            <p:cNvGrpSpPr/>
            <p:nvPr/>
          </p:nvGrpSpPr>
          <p:grpSpPr>
            <a:xfrm>
              <a:off x="78" y="2783"/>
              <a:ext cx="5488" cy="308"/>
              <a:chOff x="272" y="2827"/>
              <a:chExt cx="5488" cy="308"/>
            </a:xfrm>
          </p:grpSpPr>
          <p:sp>
            <p:nvSpPr>
              <p:cNvPr id="40978" name="Text Box 18"/>
              <p:cNvSpPr txBox="1">
                <a:spLocks noChangeArrowheads="1"/>
              </p:cNvSpPr>
              <p:nvPr/>
            </p:nvSpPr>
            <p:spPr bwMode="auto">
              <a:xfrm>
                <a:off x="272" y="2876"/>
                <a:ext cx="807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1222375">
                  <a:lnSpc>
                    <a:spcPct val="110000"/>
                  </a:lnSpc>
                </a:pPr>
                <a:r>
                  <a:rPr lang="zh-CN" altLang="en-US" sz="20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如：</a:t>
                </a:r>
              </a:p>
            </p:txBody>
          </p:sp>
          <p:sp>
            <p:nvSpPr>
              <p:cNvPr id="40979" name="Text Box 19"/>
              <p:cNvSpPr txBox="1">
                <a:spLocks noChangeArrowheads="1"/>
              </p:cNvSpPr>
              <p:nvPr/>
            </p:nvSpPr>
            <p:spPr bwMode="auto">
              <a:xfrm>
                <a:off x="725" y="2868"/>
                <a:ext cx="3058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1222375"/>
                <a:r>
                  <a:rPr lang="en-US" altLang="zh-CN" sz="20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a A(g) + b B(g)         p C(g);</a:t>
                </a:r>
              </a:p>
            </p:txBody>
          </p:sp>
          <p:sp>
            <p:nvSpPr>
              <p:cNvPr id="40983" name="Rectangle 23"/>
              <p:cNvSpPr>
                <a:spLocks noChangeArrowheads="1"/>
              </p:cNvSpPr>
              <p:nvPr/>
            </p:nvSpPr>
            <p:spPr bwMode="auto">
              <a:xfrm>
                <a:off x="3500" y="2827"/>
                <a:ext cx="226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1222375"/>
                <a:r>
                  <a:rPr kumimoji="1" lang="en-US" altLang="zh-CN" sz="2400" b="1" kern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ΔH = </a:t>
                </a:r>
                <a:r>
                  <a:rPr kumimoji="1" lang="en-US" altLang="en-US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–</a:t>
                </a:r>
                <a:r>
                  <a:rPr kumimoji="1" lang="en-US" altLang="zh-CN" sz="24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 m kJ/mol</a:t>
                </a:r>
              </a:p>
            </p:txBody>
          </p:sp>
        </p:grpSp>
        <p:grpSp>
          <p:nvGrpSpPr>
            <p:cNvPr id="41003" name="Group 43"/>
            <p:cNvGrpSpPr/>
            <p:nvPr/>
          </p:nvGrpSpPr>
          <p:grpSpPr>
            <a:xfrm>
              <a:off x="1763" y="2957"/>
              <a:ext cx="193" cy="52"/>
              <a:chOff x="3499" y="3954"/>
              <a:chExt cx="232" cy="39"/>
            </a:xfrm>
          </p:grpSpPr>
          <p:sp>
            <p:nvSpPr>
              <p:cNvPr id="41004" name="Line 44"/>
              <p:cNvSpPr>
                <a:spLocks noChangeShapeType="1"/>
              </p:cNvSpPr>
              <p:nvPr/>
            </p:nvSpPr>
            <p:spPr bwMode="auto">
              <a:xfrm>
                <a:off x="3499" y="399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22375"/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41005" name="Line 45"/>
              <p:cNvSpPr>
                <a:spLocks noChangeShapeType="1"/>
              </p:cNvSpPr>
              <p:nvPr/>
            </p:nvSpPr>
            <p:spPr bwMode="auto">
              <a:xfrm>
                <a:off x="3500" y="3954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22375"/>
                <a:endPara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1225615" y="271841"/>
            <a:ext cx="3363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一、反应热  焓变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6" grpId="0"/>
      <p:bldP spid="40967" grpId="0"/>
      <p:bldP spid="40968" grpId="0"/>
      <p:bldP spid="40969" grpId="0"/>
      <p:bldP spid="40970" grpId="0"/>
      <p:bldP spid="40971" grpId="0"/>
      <p:bldP spid="40972" grpId="0"/>
      <p:bldP spid="40973" grpId="0"/>
      <p:bldP spid="40974" grpId="0"/>
      <p:bldP spid="40975" grpId="0"/>
      <p:bldP spid="40976" grpId="0" animBg="1"/>
      <p:bldP spid="409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768267" y="3109924"/>
            <a:ext cx="935002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放热</a:t>
            </a:r>
          </a:p>
        </p:txBody>
      </p:sp>
      <p:grpSp>
        <p:nvGrpSpPr>
          <p:cNvPr id="12294" name="Group 6"/>
          <p:cNvGrpSpPr/>
          <p:nvPr/>
        </p:nvGrpSpPr>
        <p:grpSpPr>
          <a:xfrm>
            <a:off x="1474505" y="1733615"/>
            <a:ext cx="4028920" cy="3390769"/>
            <a:chOff x="115" y="794"/>
            <a:chExt cx="2538" cy="2136"/>
          </a:xfrm>
        </p:grpSpPr>
        <p:sp>
          <p:nvSpPr>
            <p:cNvPr id="12295" name="Freeform 7"/>
            <p:cNvSpPr/>
            <p:nvPr/>
          </p:nvSpPr>
          <p:spPr bwMode="auto">
            <a:xfrm>
              <a:off x="839" y="1197"/>
              <a:ext cx="1089" cy="1089"/>
            </a:xfrm>
            <a:custGeom>
              <a:avLst/>
              <a:gdLst>
                <a:gd name="T0" fmla="*/ 0 w 1270"/>
                <a:gd name="T1" fmla="*/ 15 h 1194"/>
                <a:gd name="T2" fmla="*/ 363 w 1270"/>
                <a:gd name="T3" fmla="*/ 60 h 1194"/>
                <a:gd name="T4" fmla="*/ 590 w 1270"/>
                <a:gd name="T5" fmla="*/ 378 h 1194"/>
                <a:gd name="T6" fmla="*/ 771 w 1270"/>
                <a:gd name="T7" fmla="*/ 967 h 1194"/>
                <a:gd name="T8" fmla="*/ 998 w 1270"/>
                <a:gd name="T9" fmla="*/ 1149 h 1194"/>
                <a:gd name="T10" fmla="*/ 1270 w 1270"/>
                <a:gd name="T11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0" h="1194">
                  <a:moveTo>
                    <a:pt x="0" y="15"/>
                  </a:moveTo>
                  <a:cubicBezTo>
                    <a:pt x="132" y="7"/>
                    <a:pt x="265" y="0"/>
                    <a:pt x="363" y="60"/>
                  </a:cubicBezTo>
                  <a:cubicBezTo>
                    <a:pt x="461" y="120"/>
                    <a:pt x="522" y="227"/>
                    <a:pt x="590" y="378"/>
                  </a:cubicBezTo>
                  <a:cubicBezTo>
                    <a:pt x="658" y="529"/>
                    <a:pt x="703" y="838"/>
                    <a:pt x="771" y="967"/>
                  </a:cubicBezTo>
                  <a:cubicBezTo>
                    <a:pt x="839" y="1096"/>
                    <a:pt x="915" y="1111"/>
                    <a:pt x="998" y="1149"/>
                  </a:cubicBezTo>
                  <a:cubicBezTo>
                    <a:pt x="1081" y="1187"/>
                    <a:pt x="1175" y="1190"/>
                    <a:pt x="1270" y="1194"/>
                  </a:cubicBezTo>
                </a:path>
              </a:pathLst>
            </a:custGeom>
            <a:noFill/>
            <a:ln w="38100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 flipV="1">
              <a:off x="441" y="798"/>
              <a:ext cx="0" cy="1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V="1">
              <a:off x="431" y="2659"/>
              <a:ext cx="22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1066" y="1207"/>
              <a:ext cx="1360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567" y="1207"/>
              <a:ext cx="544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1791" y="2296"/>
              <a:ext cx="681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537" y="929"/>
              <a:ext cx="7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反应物</a:t>
              </a:r>
            </a:p>
          </p:txBody>
        </p:sp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1681" y="2291"/>
              <a:ext cx="7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生成物</a:t>
              </a:r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H="1" flipV="1">
              <a:off x="1927" y="1207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115" y="794"/>
              <a:ext cx="349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能量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806" y="2639"/>
              <a:ext cx="112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反应过程</a:t>
              </a:r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612" y="2306"/>
              <a:ext cx="1451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352026" y="5485694"/>
            <a:ext cx="74879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19250" indent="-16192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7989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9780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577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36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94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51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08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65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164080" indent="-2164080" algn="ctr" defTabSz="1222375">
              <a:spcBef>
                <a:spcPct val="50000"/>
              </a:spcBef>
            </a:pPr>
            <a:r>
              <a:rPr lang="en-US" altLang="zh-CN" sz="2800" b="1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ΔH</a:t>
            </a:r>
            <a:r>
              <a:rPr lang="zh-CN" altLang="en-US" sz="2800" b="1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＝生成物能量－反应物能量（宏观）</a:t>
            </a:r>
            <a:endParaRPr lang="zh-CN" altLang="en-US" sz="2800" b="1" kern="0" baseline="30000" dirty="0">
              <a:solidFill>
                <a:srgbClr val="0070C0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144836" y="3040077"/>
            <a:ext cx="935001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吸热</a:t>
            </a:r>
          </a:p>
        </p:txBody>
      </p:sp>
      <p:grpSp>
        <p:nvGrpSpPr>
          <p:cNvPr id="12310" name="Group 22"/>
          <p:cNvGrpSpPr/>
          <p:nvPr/>
        </p:nvGrpSpPr>
        <p:grpSpPr>
          <a:xfrm>
            <a:off x="5914571" y="1743140"/>
            <a:ext cx="4028920" cy="3390769"/>
            <a:chOff x="2912" y="800"/>
            <a:chExt cx="2538" cy="2136"/>
          </a:xfrm>
        </p:grpSpPr>
        <p:sp>
          <p:nvSpPr>
            <p:cNvPr id="12311" name="Freeform 23"/>
            <p:cNvSpPr/>
            <p:nvPr/>
          </p:nvSpPr>
          <p:spPr bwMode="auto">
            <a:xfrm flipH="1">
              <a:off x="3636" y="1203"/>
              <a:ext cx="1089" cy="1089"/>
            </a:xfrm>
            <a:custGeom>
              <a:avLst/>
              <a:gdLst>
                <a:gd name="T0" fmla="*/ 0 w 1270"/>
                <a:gd name="T1" fmla="*/ 15 h 1194"/>
                <a:gd name="T2" fmla="*/ 363 w 1270"/>
                <a:gd name="T3" fmla="*/ 60 h 1194"/>
                <a:gd name="T4" fmla="*/ 590 w 1270"/>
                <a:gd name="T5" fmla="*/ 378 h 1194"/>
                <a:gd name="T6" fmla="*/ 771 w 1270"/>
                <a:gd name="T7" fmla="*/ 967 h 1194"/>
                <a:gd name="T8" fmla="*/ 998 w 1270"/>
                <a:gd name="T9" fmla="*/ 1149 h 1194"/>
                <a:gd name="T10" fmla="*/ 1270 w 1270"/>
                <a:gd name="T11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0" h="1194">
                  <a:moveTo>
                    <a:pt x="0" y="15"/>
                  </a:moveTo>
                  <a:cubicBezTo>
                    <a:pt x="132" y="7"/>
                    <a:pt x="265" y="0"/>
                    <a:pt x="363" y="60"/>
                  </a:cubicBezTo>
                  <a:cubicBezTo>
                    <a:pt x="461" y="120"/>
                    <a:pt x="522" y="227"/>
                    <a:pt x="590" y="378"/>
                  </a:cubicBezTo>
                  <a:cubicBezTo>
                    <a:pt x="658" y="529"/>
                    <a:pt x="703" y="838"/>
                    <a:pt x="771" y="967"/>
                  </a:cubicBezTo>
                  <a:cubicBezTo>
                    <a:pt x="839" y="1096"/>
                    <a:pt x="915" y="1111"/>
                    <a:pt x="998" y="1149"/>
                  </a:cubicBezTo>
                  <a:cubicBezTo>
                    <a:pt x="1081" y="1187"/>
                    <a:pt x="1175" y="1190"/>
                    <a:pt x="1270" y="1194"/>
                  </a:cubicBezTo>
                </a:path>
              </a:pathLst>
            </a:custGeom>
            <a:noFill/>
            <a:ln w="38100">
              <a:solidFill>
                <a:srgbClr val="008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H="1" flipV="1">
              <a:off x="3238" y="804"/>
              <a:ext cx="0" cy="1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 flipV="1">
              <a:off x="3228" y="2665"/>
              <a:ext cx="22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3379" y="1213"/>
              <a:ext cx="136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4649" y="1213"/>
              <a:ext cx="544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3379" y="2302"/>
              <a:ext cx="681" cy="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3319" y="2290"/>
              <a:ext cx="7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反应物</a:t>
              </a:r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4468" y="935"/>
              <a:ext cx="77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生成物</a:t>
              </a:r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 flipH="1" flipV="1">
              <a:off x="4724" y="1213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  <p:sp>
          <p:nvSpPr>
            <p:cNvPr id="12320" name="Text Box 32"/>
            <p:cNvSpPr txBox="1">
              <a:spLocks noChangeArrowheads="1"/>
            </p:cNvSpPr>
            <p:nvPr/>
          </p:nvSpPr>
          <p:spPr bwMode="auto">
            <a:xfrm>
              <a:off x="2912" y="800"/>
              <a:ext cx="349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能量</a:t>
              </a:r>
            </a:p>
          </p:txBody>
        </p: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3817" y="2645"/>
              <a:ext cx="11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反应过程</a:t>
              </a:r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3787" y="2312"/>
              <a:ext cx="1451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22375"/>
              <a:endParaRPr lang="zh-CN" altLang="en-US" sz="2405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732045" y="1050437"/>
            <a:ext cx="32399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从能量角度看：</a:t>
            </a:r>
          </a:p>
        </p:txBody>
      </p:sp>
      <p:sp>
        <p:nvSpPr>
          <p:cNvPr id="2" name="矩形 1"/>
          <p:cNvSpPr/>
          <p:nvPr/>
        </p:nvSpPr>
        <p:spPr>
          <a:xfrm>
            <a:off x="4362181" y="2961821"/>
            <a:ext cx="1231427" cy="462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405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zh-CN" altLang="en-US" sz="2405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＜</a:t>
            </a:r>
            <a:r>
              <a:rPr lang="en-US" altLang="zh-CN" sz="2405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</a:t>
            </a:r>
            <a:endParaRPr lang="en-US" altLang="zh-CN" sz="2405" b="1" kern="0" baseline="-2500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814821" y="3000417"/>
            <a:ext cx="1231427" cy="462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405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△H</a:t>
            </a:r>
            <a:r>
              <a:rPr lang="zh-CN" altLang="en-US" sz="2405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＞</a:t>
            </a:r>
            <a:r>
              <a:rPr lang="en-US" altLang="zh-CN" sz="2405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0</a:t>
            </a:r>
            <a:endParaRPr lang="en-US" altLang="zh-CN" sz="2405" b="1" kern="0" baseline="-2500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225615" y="271841"/>
            <a:ext cx="3363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一、反应热  焓变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308" grpId="0"/>
      <p:bldP spid="12309" grpId="0"/>
      <p:bldP spid="12324" grpId="0"/>
      <p:bldP spid="2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783652" y="1307934"/>
            <a:ext cx="21885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从键能角度看：</a:t>
            </a:r>
          </a:p>
        </p:txBody>
      </p:sp>
      <p:sp>
        <p:nvSpPr>
          <p:cNvPr id="5" name="矩形 4"/>
          <p:cNvSpPr/>
          <p:nvPr/>
        </p:nvSpPr>
        <p:spPr>
          <a:xfrm>
            <a:off x="2838368" y="1307934"/>
            <a:ext cx="62644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/>
            <a:r>
              <a:rPr kumimoji="1"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化学键断裂——吸热   化学键形成——放热</a:t>
            </a:r>
          </a:p>
        </p:txBody>
      </p:sp>
      <p:pic>
        <p:nvPicPr>
          <p:cNvPr id="6" name="Picture 2" descr="Image89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2211" y="2654664"/>
            <a:ext cx="5681060" cy="32367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83652" y="1872847"/>
            <a:ext cx="99036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kumimoji="1" lang="en-US" altLang="zh-CN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 H</a:t>
            </a:r>
            <a:r>
              <a:rPr kumimoji="1" lang="en-US" altLang="zh-CN" sz="2400" b="1" kern="0" baseline="-2500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与</a:t>
            </a:r>
            <a:r>
              <a:rPr kumimoji="1" lang="en-US" altLang="zh-CN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 Cl</a:t>
            </a:r>
            <a:r>
              <a:rPr kumimoji="1" lang="en-US" altLang="zh-CN" sz="2400" b="1" kern="0" baseline="-2500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反应生成</a:t>
            </a:r>
            <a:r>
              <a:rPr kumimoji="1" lang="en-US" altLang="zh-CN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2mol HCl</a:t>
            </a:r>
            <a:r>
              <a:rPr kumimoji="1" lang="zh-CN" altLang="en-US" sz="2400" b="1" kern="0" dirty="0"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时的反应热</a:t>
            </a:r>
          </a:p>
        </p:txBody>
      </p:sp>
      <p:sp>
        <p:nvSpPr>
          <p:cNvPr id="7" name="矩形 6"/>
          <p:cNvSpPr/>
          <p:nvPr/>
        </p:nvSpPr>
        <p:spPr>
          <a:xfrm>
            <a:off x="1225615" y="271841"/>
            <a:ext cx="3363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一、反应热  焓变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28914" y="981075"/>
            <a:ext cx="10589986" cy="476567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zh-CN" altLang="en-US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2400" b="1" dirty="0">
                <a:solidFill>
                  <a:srgbClr val="FF33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结论</a:t>
            </a:r>
            <a:r>
              <a:rPr lang="zh-CN" altLang="en-US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】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反应完成时，生成物中形成新化学键时释放的总能量（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862 </a:t>
            </a:r>
            <a:r>
              <a:rPr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kJ</a:t>
            </a:r>
            <a:r>
              <a:rPr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）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比断裂反应物中旧化学键时吸收的总能量（679 </a:t>
            </a:r>
            <a:r>
              <a:rPr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kJ）</a:t>
            </a: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大，故为放热反应</a:t>
            </a:r>
            <a:r>
              <a:rPr lang="en-US" altLang="zh-CN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2400" b="1" dirty="0">
                <a:solidFill>
                  <a:srgbClr val="000099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该反应的反应热计算为（放热反应）：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ΔH =E</a:t>
            </a:r>
            <a:r>
              <a:rPr lang="zh-CN" altLang="en-US" sz="2400" b="1" baseline="-25000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（反应物总键能）</a:t>
            </a: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 E</a:t>
            </a:r>
            <a:r>
              <a:rPr lang="zh-CN" altLang="en-US" sz="2400" b="1" baseline="-25000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（生成物总键能）</a:t>
            </a: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zh-CN" altLang="en-US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436+243</a:t>
            </a:r>
            <a:r>
              <a:rPr lang="zh-CN" altLang="en-US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zh-CN" altLang="en-US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431+431</a:t>
            </a:r>
            <a:r>
              <a:rPr lang="zh-CN" altLang="en-US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400" b="1" dirty="0">
                <a:solidFill>
                  <a:srgbClr val="CC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=-184.6(kJ/mol)</a:t>
            </a:r>
            <a:endParaRPr lang="zh-CN" altLang="en-US" sz="2400" b="1" dirty="0">
              <a:solidFill>
                <a:srgbClr val="CC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25615" y="271841"/>
            <a:ext cx="3363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一、反应热  焓变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60620" y="2412271"/>
            <a:ext cx="84594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  <a:buClr>
                <a:srgbClr val="FF33CC"/>
              </a:buClr>
            </a:pPr>
            <a:r>
              <a:rPr kumimoji="1" lang="zh-CN" alt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石墨、金刚石哪个更稳定？</a:t>
            </a:r>
          </a:p>
        </p:txBody>
      </p:sp>
      <p:grpSp>
        <p:nvGrpSpPr>
          <p:cNvPr id="14339" name="Group 3"/>
          <p:cNvGrpSpPr/>
          <p:nvPr/>
        </p:nvGrpSpPr>
        <p:grpSpPr>
          <a:xfrm>
            <a:off x="815886" y="1797842"/>
            <a:ext cx="9183333" cy="523854"/>
            <a:chOff x="-169" y="1146"/>
            <a:chExt cx="5785" cy="330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-169" y="1146"/>
              <a:ext cx="57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kumimoji="1" lang="en-US" altLang="zh-CN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C(</a:t>
              </a:r>
              <a:r>
                <a:rPr kumimoji="1" lang="zh-CN" altLang="en-US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石墨 </a:t>
              </a:r>
              <a:r>
                <a:rPr kumimoji="1" lang="en-US" altLang="zh-CN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s )                        C(</a:t>
              </a:r>
              <a:r>
                <a:rPr kumimoji="1" lang="zh-CN" altLang="en-US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金刚石 </a:t>
              </a:r>
              <a:r>
                <a:rPr kumimoji="1" lang="en-US" altLang="zh-CN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s )</a:t>
              </a:r>
              <a:r>
                <a:rPr kumimoji="1" lang="en-US" altLang="zh-CN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    </a:t>
              </a:r>
              <a:r>
                <a:rPr kumimoji="1" lang="en-US" altLang="zh-CN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Δ</a:t>
              </a:r>
              <a:r>
                <a:rPr kumimoji="1" lang="en-US" altLang="zh-CN" sz="2000" b="1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H</a:t>
              </a:r>
              <a:r>
                <a:rPr kumimoji="1" lang="en-US" altLang="zh-CN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 </a:t>
              </a:r>
              <a:r>
                <a:rPr kumimoji="1" lang="en-US" altLang="zh-CN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=</a:t>
              </a:r>
              <a:r>
                <a:rPr kumimoji="1" lang="en-US" altLang="zh-CN" sz="2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  </a:t>
              </a:r>
              <a:r>
                <a:rPr kumimoji="1" lang="en-US" altLang="zh-CN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+1.9</a:t>
              </a:r>
              <a:r>
                <a:rPr kumimoji="1" lang="en-US" altLang="zh-CN" sz="2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 </a:t>
              </a:r>
              <a:r>
                <a:rPr kumimoji="1" lang="en-US" altLang="zh-CN" sz="20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kJ/mol</a:t>
              </a:r>
              <a:r>
                <a:rPr kumimoji="1" lang="en-US" altLang="zh-CN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 </a:t>
              </a:r>
            </a:p>
          </p:txBody>
        </p:sp>
        <p:grpSp>
          <p:nvGrpSpPr>
            <p:cNvPr id="14341" name="Group 5"/>
            <p:cNvGrpSpPr/>
            <p:nvPr/>
          </p:nvGrpSpPr>
          <p:grpSpPr>
            <a:xfrm>
              <a:off x="821" y="1313"/>
              <a:ext cx="540" cy="71"/>
              <a:chOff x="1021" y="2599"/>
              <a:chExt cx="528" cy="71"/>
            </a:xfrm>
          </p:grpSpPr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1021" y="2599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22375"/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1021" y="267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22375"/>
                <a:endParaRPr lang="zh-CN" altLang="en-US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60400" y="1315019"/>
            <a:ext cx="6781538" cy="465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en-US" altLang="zh-CN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  <a:r>
              <a:rPr lang="en-US" altLang="zh-CN" sz="24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 </a:t>
            </a:r>
            <a:r>
              <a:rPr lang="zh-CN" altLang="en-US" sz="24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判断</a:t>
            </a:r>
            <a:r>
              <a:rPr lang="zh-CN" altLang="en-US" sz="24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物质的</a:t>
            </a:r>
            <a:r>
              <a:rPr lang="zh-CN" altLang="en-US" sz="2400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稳定性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0620" y="2964697"/>
            <a:ext cx="6781538" cy="44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en-US" altLang="zh-CN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</a:t>
            </a:r>
            <a:r>
              <a:rPr lang="zh-CN" altLang="en-US" sz="24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结论：物质的</a:t>
            </a:r>
            <a:r>
              <a:rPr lang="zh-CN" altLang="en-US" sz="2400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能量</a:t>
            </a:r>
            <a:r>
              <a:rPr lang="zh-CN" altLang="en-US" sz="24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越</a:t>
            </a:r>
            <a:r>
              <a:rPr lang="zh-CN" altLang="en-US" sz="2400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低</a:t>
            </a:r>
            <a:r>
              <a:rPr lang="zh-CN" altLang="en-US" sz="24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越</a:t>
            </a:r>
            <a:r>
              <a:rPr lang="zh-CN" altLang="en-US" sz="2400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稳定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485214" y="2479671"/>
            <a:ext cx="2391702" cy="40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kumimoji="1" lang="zh-CN" altLang="en-US" sz="20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石墨</a:t>
            </a:r>
            <a:r>
              <a:rPr lang="zh-CN" altLang="en-US" sz="2000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稳定</a:t>
            </a:r>
          </a:p>
        </p:txBody>
      </p:sp>
      <p:sp>
        <p:nvSpPr>
          <p:cNvPr id="14" name="矩形 13"/>
          <p:cNvSpPr/>
          <p:nvPr/>
        </p:nvSpPr>
        <p:spPr>
          <a:xfrm>
            <a:off x="1225615" y="271841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拓展应用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15886" y="3597000"/>
            <a:ext cx="5257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判断反应热的大小</a:t>
            </a:r>
            <a:endParaRPr lang="zh-CN" altLang="en-US" sz="2400" kern="0" dirty="0"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pSp>
        <p:nvGrpSpPr>
          <p:cNvPr id="16" name="Group 8"/>
          <p:cNvGrpSpPr/>
          <p:nvPr/>
        </p:nvGrpSpPr>
        <p:grpSpPr>
          <a:xfrm>
            <a:off x="1157644" y="4121849"/>
            <a:ext cx="6059254" cy="552427"/>
            <a:chOff x="672" y="471"/>
            <a:chExt cx="3817" cy="348"/>
          </a:xfrm>
        </p:grpSpPr>
        <p:grpSp>
          <p:nvGrpSpPr>
            <p:cNvPr id="17" name="Group 9"/>
            <p:cNvGrpSpPr/>
            <p:nvPr/>
          </p:nvGrpSpPr>
          <p:grpSpPr>
            <a:xfrm>
              <a:off x="672" y="502"/>
              <a:ext cx="2468" cy="317"/>
              <a:chOff x="672" y="502"/>
              <a:chExt cx="2468" cy="317"/>
            </a:xfrm>
          </p:grpSpPr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672" y="528"/>
                <a:ext cx="158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1222375"/>
                <a:r>
                  <a:rPr kumimoji="1" lang="en-US" altLang="zh-CN" sz="2400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pitchFamily="18" charset="0"/>
                    <a:sym typeface="Arial" panose="020B0604020202020204" pitchFamily="34" charset="0"/>
                  </a:rPr>
                  <a:t>ΔH  =  </a:t>
                </a:r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1268" y="502"/>
                <a:ext cx="1872" cy="2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1222375">
                  <a:lnSpc>
                    <a:spcPct val="105000"/>
                  </a:lnSpc>
                </a:pPr>
                <a:r>
                  <a:rPr lang="en-US" altLang="en-US" sz="2400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∑</a:t>
                </a:r>
                <a:r>
                  <a:rPr lang="en-US" altLang="zh-CN" sz="2400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 E </a:t>
                </a:r>
                <a:r>
                  <a:rPr lang="zh-CN" altLang="en-US" b="1" kern="0" dirty="0">
                    <a:latin typeface="Arial" panose="020B0604020202020204" pitchFamily="34" charset="0"/>
                    <a:ea typeface="思源黑体 CN Regular" panose="020B0500000000000000" pitchFamily="34" charset="-122"/>
                    <a:cs typeface="Helvetica"/>
                    <a:sym typeface="Arial" panose="020B0604020202020204" pitchFamily="34" charset="0"/>
                  </a:rPr>
                  <a:t>生成物</a:t>
                </a:r>
              </a:p>
            </p:txBody>
          </p:sp>
        </p:grp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2473" y="515"/>
              <a:ext cx="2016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lnSpc>
                  <a:spcPct val="105000"/>
                </a:lnSpc>
              </a:pPr>
              <a:r>
                <a:rPr lang="en-US" altLang="en-US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∑</a:t>
              </a:r>
              <a:r>
                <a:rPr lang="en-US" altLang="zh-CN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 E </a:t>
              </a:r>
              <a:r>
                <a:rPr lang="zh-CN" altLang="en-US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反应物</a:t>
              </a: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167" y="471"/>
              <a:ext cx="57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lnSpc>
                  <a:spcPct val="110000"/>
                </a:lnSpc>
              </a:pPr>
              <a:r>
                <a:rPr kumimoji="1" lang="en-US" altLang="en-US" sz="28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–</a:t>
              </a:r>
              <a:endParaRPr kumimoji="1" lang="en-US" altLang="zh-CN" sz="2800" b="1" kern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Group 14"/>
          <p:cNvGrpSpPr/>
          <p:nvPr/>
        </p:nvGrpSpPr>
        <p:grpSpPr>
          <a:xfrm>
            <a:off x="1089384" y="5055458"/>
            <a:ext cx="7903856" cy="584177"/>
            <a:chOff x="624" y="487"/>
            <a:chExt cx="4979" cy="368"/>
          </a:xfrm>
        </p:grpSpPr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624" y="556"/>
              <a:ext cx="15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/>
              <a:r>
                <a:rPr kumimoji="1" lang="en-US" altLang="zh-CN" sz="2400" b="1" kern="0" err="1"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ΔH  </a:t>
              </a:r>
              <a:r>
                <a:rPr kumimoji="1" lang="en-US" altLang="zh-CN" sz="2400" b="1" kern="0"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=  </a:t>
              </a: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1226" y="564"/>
              <a:ext cx="24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lnSpc>
                  <a:spcPct val="105000"/>
                </a:lnSpc>
              </a:pPr>
              <a:r>
                <a:rPr lang="zh-CN" altLang="en-US" sz="2400" b="1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反应物的键能总和</a:t>
              </a: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3155" y="549"/>
              <a:ext cx="24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lnSpc>
                  <a:spcPct val="105000"/>
                </a:lnSpc>
              </a:pPr>
              <a:r>
                <a:rPr lang="zh-CN" altLang="en-US" sz="2400" b="1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生成物的键能总和</a:t>
              </a:r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2913" y="487"/>
              <a:ext cx="57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lnSpc>
                  <a:spcPct val="110000"/>
                </a:lnSpc>
              </a:pPr>
              <a:r>
                <a:rPr kumimoji="1" lang="en-US" altLang="en-US" sz="2800" b="1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–</a:t>
              </a:r>
              <a:endParaRPr kumimoji="1"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5" grpId="0"/>
      <p:bldP spid="10" grpId="0"/>
      <p:bldP spid="11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11741" y="908148"/>
            <a:ext cx="10237067" cy="114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例 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：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1mol C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与 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1mol H</a:t>
            </a:r>
            <a:r>
              <a:rPr kumimoji="1" lang="en-US" altLang="zh-CN" sz="2400" kern="0" baseline="-16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O(g) 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反应生成 </a:t>
            </a:r>
            <a:r>
              <a:rPr kumimoji="1"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lmol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CO(g) 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和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1mol H</a:t>
            </a:r>
            <a:r>
              <a:rPr kumimoji="1" lang="en-US" altLang="zh-CN" sz="2400" kern="0" baseline="-16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(g)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，需要吸收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131.5kJ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的热量，该反应的反应热为△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H = </a:t>
            </a:r>
            <a:r>
              <a:rPr kumimoji="1"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  	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kJ/mol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11741" y="2243010"/>
            <a:ext cx="10077323" cy="255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200000"/>
              </a:lnSpc>
              <a:spcBef>
                <a:spcPct val="15000"/>
              </a:spcBef>
            </a:pP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 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：拆开 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 H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键、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 N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键、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 N≡N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键分别需要的能量是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436kJ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391kJ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946kJ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</a:p>
          <a:p>
            <a:pPr defTabSz="1222375">
              <a:lnSpc>
                <a:spcPct val="200000"/>
              </a:lnSpc>
              <a:spcBef>
                <a:spcPct val="15000"/>
              </a:spcBef>
            </a:pP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则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 N</a:t>
            </a:r>
            <a:r>
              <a:rPr kumimoji="1" lang="en-US" altLang="zh-CN" sz="2000" kern="0" baseline="-16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生成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NH</a:t>
            </a:r>
            <a:r>
              <a:rPr kumimoji="1" lang="en-US" altLang="zh-CN" sz="2000" kern="0" baseline="-16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的反应热为</a:t>
            </a:r>
            <a:r>
              <a:rPr kumimoji="1" lang="zh-CN" altLang="en-US" sz="20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            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</a:p>
          <a:p>
            <a:pPr defTabSz="1222375">
              <a:lnSpc>
                <a:spcPct val="200000"/>
              </a:lnSpc>
              <a:spcBef>
                <a:spcPct val="15000"/>
              </a:spcBef>
            </a:pP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则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1mol H</a:t>
            </a:r>
            <a:r>
              <a:rPr kumimoji="1" lang="en-US" altLang="zh-CN" sz="2000" kern="0" baseline="-16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生成</a:t>
            </a:r>
            <a:r>
              <a:rPr kumimoji="1"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NH</a:t>
            </a:r>
            <a:r>
              <a:rPr kumimoji="1" lang="en-US" altLang="zh-CN" sz="2000" kern="0" baseline="-16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的反应热为</a:t>
            </a:r>
            <a:r>
              <a:rPr kumimoji="1" lang="zh-CN" altLang="en-US" sz="20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		            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 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355908" y="5227946"/>
            <a:ext cx="47400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/>
            <a:r>
              <a:rPr lang="zh-CN" altLang="en-US" sz="2400" b="1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相当于 </a:t>
            </a:r>
            <a:r>
              <a:rPr lang="en-US" altLang="zh-CN" sz="2400" b="1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1/3 mol </a:t>
            </a:r>
            <a:r>
              <a:rPr kumimoji="1" lang="en-US" altLang="zh-CN" sz="2400" b="1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kumimoji="1" lang="en-US" altLang="zh-CN" sz="2400" b="1" kern="0" baseline="-1600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920203" y="1580659"/>
            <a:ext cx="2438305" cy="41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kumimoji="1" lang="en-US" altLang="zh-CN" sz="20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131.5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457762" y="3497624"/>
            <a:ext cx="3657459" cy="47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92.0 kJ/mol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457762" y="4230289"/>
            <a:ext cx="3505065" cy="47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kumimoji="1" lang="en-US" altLang="zh-CN" sz="2000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30.67 kJ/mol</a:t>
            </a:r>
          </a:p>
        </p:txBody>
      </p:sp>
      <p:sp>
        <p:nvSpPr>
          <p:cNvPr id="9" name="矩形 8"/>
          <p:cNvSpPr/>
          <p:nvPr/>
        </p:nvSpPr>
        <p:spPr>
          <a:xfrm>
            <a:off x="1225615" y="271841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 autoUpdateAnimBg="0"/>
      <p:bldP spid="41990" grpId="0"/>
      <p:bldP spid="41991" grpId="0" autoUpdateAnimBg="0"/>
      <p:bldP spid="41992" grpId="0" autoUpdateAnimBg="0"/>
      <p:bldP spid="4199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8180824" y="52545"/>
            <a:ext cx="3894529" cy="114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22375"/>
            <a:endParaRPr lang="zh-CN" altLang="en-US" sz="5345" b="1" kern="0" dirty="0">
              <a:solidFill>
                <a:srgbClr val="000000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12514" y="1169598"/>
            <a:ext cx="3836632" cy="459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8470" indent="-458470" defTabSz="1222375">
              <a:spcBef>
                <a:spcPct val="50000"/>
              </a:spcBef>
            </a:pPr>
            <a:r>
              <a:rPr lang="zh-CN" altLang="en-US" sz="2400" b="1" kern="0" dirty="0">
                <a:solidFill>
                  <a:srgbClr val="0070C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反应热、焓变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30474" y="1806706"/>
            <a:ext cx="32399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zh-CN" altLang="en-US" sz="2000" b="1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从焓变角度看：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714139" y="1768564"/>
            <a:ext cx="5832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19250" indent="-16192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164080" indent="-2164080" defTabSz="1222375">
              <a:spcBef>
                <a:spcPct val="50000"/>
              </a:spcBef>
            </a:pPr>
            <a:r>
              <a:rPr lang="en-US" altLang="zh-CN" sz="20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ΔH</a:t>
            </a:r>
            <a:r>
              <a:rPr lang="zh-CN" altLang="en-US" sz="20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＝生成物的焓－反应物的焓</a:t>
            </a:r>
            <a:endParaRPr lang="zh-CN" altLang="en-US" sz="2000" b="1" kern="0" baseline="30000" dirty="0">
              <a:solidFill>
                <a:srgbClr val="00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00374" y="2552097"/>
            <a:ext cx="3887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zh-CN" altLang="en-US" sz="2000" b="1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从反应热角度看：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01460" y="2534613"/>
            <a:ext cx="58322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19250" indent="-16192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164080" indent="-2164080" defTabSz="1222375">
              <a:spcBef>
                <a:spcPct val="50000"/>
              </a:spcBef>
            </a:pPr>
            <a:r>
              <a:rPr lang="en-US" altLang="zh-CN" sz="2000" b="1" kern="0" err="1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ΔH</a:t>
            </a:r>
            <a:r>
              <a:rPr lang="zh-CN" altLang="en-US" sz="20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＝生成物能量－反应物能量</a:t>
            </a:r>
            <a:endParaRPr lang="zh-CN" altLang="en-US" sz="2000" b="1" kern="0" baseline="30000">
              <a:solidFill>
                <a:srgbClr val="00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00373" y="3297489"/>
            <a:ext cx="32399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spcBef>
                <a:spcPct val="50000"/>
              </a:spcBef>
            </a:pPr>
            <a:r>
              <a:rPr lang="zh-CN" altLang="en-US" sz="2000" b="1" kern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从键能角度看：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783809" y="3300663"/>
            <a:ext cx="66243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19250" indent="-16192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2164080" indent="-2164080" defTabSz="1222375">
              <a:spcBef>
                <a:spcPct val="50000"/>
              </a:spcBef>
            </a:pPr>
            <a:r>
              <a:rPr lang="en-US" altLang="zh-CN" sz="20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ΔH</a:t>
            </a:r>
            <a:r>
              <a:rPr lang="zh-CN" altLang="en-US" sz="20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＝反应物总键能－生成物总键能</a:t>
            </a:r>
            <a:endParaRPr lang="zh-CN" altLang="en-US" sz="2000" b="1" kern="0" baseline="30000" dirty="0">
              <a:solidFill>
                <a:srgbClr val="000000"/>
              </a:solidFill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1146471" y="4183195"/>
            <a:ext cx="6246571" cy="1325513"/>
            <a:chOff x="107" y="3087"/>
            <a:chExt cx="3935" cy="835"/>
          </a:xfrm>
        </p:grpSpPr>
        <p:sp>
          <p:nvSpPr>
            <p:cNvPr id="35852" name="Text Box 11"/>
            <p:cNvSpPr txBox="1">
              <a:spLocks noChangeArrowheads="1"/>
            </p:cNvSpPr>
            <p:nvPr/>
          </p:nvSpPr>
          <p:spPr bwMode="auto">
            <a:xfrm>
              <a:off x="107" y="3087"/>
              <a:ext cx="1560" cy="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1222375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kern="0" dirty="0"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放热反应：</a:t>
              </a:r>
            </a:p>
            <a:p>
              <a:pPr defTabSz="1222375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kern="0" dirty="0"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吸热反应：</a:t>
              </a:r>
            </a:p>
          </p:txBody>
        </p:sp>
        <p:sp>
          <p:nvSpPr>
            <p:cNvPr id="35853" name="Text Box 12"/>
            <p:cNvSpPr txBox="1">
              <a:spLocks noChangeArrowheads="1"/>
            </p:cNvSpPr>
            <p:nvPr/>
          </p:nvSpPr>
          <p:spPr bwMode="auto">
            <a:xfrm>
              <a:off x="1114" y="3177"/>
              <a:ext cx="292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1222375">
                <a:spcBef>
                  <a:spcPct val="50000"/>
                </a:spcBef>
              </a:pPr>
              <a:r>
                <a:rPr kumimoji="1" lang="en-US" altLang="zh-CN" sz="2000" b="1" kern="0" dirty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ΔH</a:t>
              </a:r>
              <a:r>
                <a:rPr kumimoji="1" lang="zh-CN" altLang="en-US" sz="2000" b="1" kern="0" dirty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＜</a:t>
              </a:r>
              <a:r>
                <a:rPr kumimoji="1" lang="en-US" altLang="zh-CN" sz="2000" b="1" kern="0" dirty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0</a:t>
              </a:r>
              <a:r>
                <a:rPr kumimoji="1" lang="zh-CN" altLang="en-US" sz="2000" b="1" kern="0" dirty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或 </a:t>
              </a:r>
              <a:r>
                <a:rPr kumimoji="1" lang="en-US" altLang="zh-CN" sz="2000" b="1" kern="0" dirty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ΔH</a:t>
              </a:r>
              <a:r>
                <a:rPr kumimoji="1" lang="zh-CN" altLang="en-US" sz="2000" b="1" kern="0" dirty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为“－”</a:t>
              </a:r>
            </a:p>
          </p:txBody>
        </p:sp>
        <p:sp>
          <p:nvSpPr>
            <p:cNvPr id="35854" name="Text Box 13"/>
            <p:cNvSpPr txBox="1">
              <a:spLocks noChangeArrowheads="1"/>
            </p:cNvSpPr>
            <p:nvPr/>
          </p:nvSpPr>
          <p:spPr bwMode="auto">
            <a:xfrm>
              <a:off x="1105" y="3608"/>
              <a:ext cx="267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1222375">
                <a:spcBef>
                  <a:spcPct val="50000"/>
                </a:spcBef>
              </a:pPr>
              <a:r>
                <a:rPr kumimoji="1" lang="en-US" altLang="zh-CN" sz="2000" b="1" kern="0" err="1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ΔH</a:t>
              </a:r>
              <a:r>
                <a:rPr kumimoji="1" lang="zh-CN" altLang="en-US" sz="2000" b="1" kern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＞</a:t>
              </a:r>
              <a:r>
                <a:rPr kumimoji="1" lang="en-US" altLang="zh-CN" sz="2000" b="1" kern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0 </a:t>
              </a:r>
              <a:r>
                <a:rPr kumimoji="1" lang="zh-CN" altLang="en-US" sz="2000" b="1" kern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或</a:t>
              </a:r>
              <a:r>
                <a:rPr kumimoji="1" lang="en-US" altLang="zh-CN" sz="2000" b="1" kern="0" err="1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ΔH</a:t>
              </a:r>
              <a:r>
                <a:rPr kumimoji="1" lang="zh-CN" altLang="en-US" sz="2000" b="1" kern="0">
                  <a:solidFill>
                    <a:srgbClr val="0070C0"/>
                  </a:solidFill>
                  <a:ea typeface="思源黑体 CN Regular" panose="020B05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为“＋”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1225615" y="271841"/>
            <a:ext cx="1483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小    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/>
      <p:bldP spid="20484" grpId="0" autoUpdateAnimBg="0"/>
      <p:bldP spid="20485" grpId="0" autoUpdateAnimBg="0"/>
      <p:bldP spid="20486" grpId="0" autoUpdateAnimBg="0"/>
      <p:bldP spid="20487" grpId="0" autoUpdateAnimBg="0"/>
      <p:bldP spid="20488" grpId="0" autoUpdateAnimBg="0"/>
      <p:bldP spid="2048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15" name="Group 27"/>
          <p:cNvGraphicFramePr>
            <a:graphicFrameLocks noGrp="1"/>
          </p:cNvGraphicFramePr>
          <p:nvPr/>
        </p:nvGraphicFramePr>
        <p:xfrm>
          <a:off x="838986" y="1264557"/>
          <a:ext cx="10679913" cy="4731607"/>
        </p:xfrm>
        <a:graphic>
          <a:graphicData uri="http://schemas.openxmlformats.org/drawingml/2006/table">
            <a:tbl>
              <a:tblPr/>
              <a:tblGrid>
                <a:gridCol w="1303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4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放热反应</a:t>
                      </a:r>
                      <a:endParaRPr kumimoji="0" lang="zh-CN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吸热反应</a:t>
                      </a:r>
                      <a:endParaRPr kumimoji="0" lang="zh-CN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表现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行式</a:t>
                      </a:r>
                      <a:endParaRPr kumimoji="0" lang="zh-CN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</a:t>
                      </a:r>
                      <a:endParaRPr kumimoji="0" lang="en-US" altLang="zh-CN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能量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变化</a:t>
                      </a:r>
                      <a:endParaRPr kumimoji="0" lang="zh-CN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666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生成物释放的总能量</a:t>
                      </a:r>
                      <a:r>
                        <a:rPr kumimoji="0" lang="zh-CN" alt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  </a:t>
                      </a:r>
                      <a:r>
                        <a:rPr kumimoji="0" lang="en-US" altLang="zh-CN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反应物吸收的总能量</a:t>
                      </a:r>
                      <a:endParaRPr kumimoji="0" lang="zh-CN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666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生成物释放的总能量</a:t>
                      </a:r>
                      <a:r>
                        <a:rPr kumimoji="0" lang="zh-CN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反应物吸收的总能量</a:t>
                      </a:r>
                      <a:endParaRPr kumimoji="0" lang="zh-CN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键能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变化</a:t>
                      </a:r>
                      <a:endParaRPr kumimoji="0" lang="zh-CN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666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生成物总键能 </a:t>
                      </a:r>
                      <a:r>
                        <a:rPr kumimoji="0" lang="zh-CN" alt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   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反应物总键能</a:t>
                      </a:r>
                      <a:endParaRPr kumimoji="0" lang="zh-CN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666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生成物总键能</a:t>
                      </a:r>
                      <a:r>
                        <a:rPr kumimoji="0" lang="zh-CN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反应物总键能</a:t>
                      </a:r>
                      <a:endParaRPr kumimoji="0" lang="zh-CN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6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联系</a:t>
                      </a:r>
                      <a:endParaRPr kumimoji="0" lang="zh-CN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indent="66675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defRPr>
                      </a:lvl9pPr>
                    </a:lstStyle>
                    <a:p>
                      <a:pPr marL="0" marR="0" lvl="0" indent="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键能越</a:t>
                      </a:r>
                      <a:r>
                        <a:rPr kumimoji="0" lang="zh-CN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，物质能量越</a:t>
                      </a:r>
                      <a:r>
                        <a:rPr kumimoji="0" lang="zh-CN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，越</a:t>
                      </a:r>
                      <a:r>
                        <a:rPr kumimoji="0" lang="zh-CN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，反之键能越</a:t>
                      </a:r>
                      <a:r>
                        <a:rPr kumimoji="0" lang="zh-CN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，物质能量越</a:t>
                      </a:r>
                      <a:r>
                        <a:rPr kumimoji="0" lang="zh-CN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，越</a:t>
                      </a:r>
                      <a:r>
                        <a:rPr kumimoji="0" lang="zh-CN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           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。</a:t>
                      </a:r>
                      <a:endParaRPr kumimoji="0" lang="zh-CN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699495" y="1446380"/>
            <a:ext cx="2391702" cy="87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endParaRPr lang="zh-CN" altLang="en-US" sz="2800" b="1" kern="0">
              <a:solidFill>
                <a:srgbClr val="FF0000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041178" y="1959000"/>
            <a:ext cx="2577198" cy="50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en-US" altLang="zh-CN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△H﹤0</a:t>
            </a:r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或△</a:t>
            </a:r>
            <a:r>
              <a:rPr lang="en-US" altLang="zh-CN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为“</a:t>
            </a:r>
            <a:r>
              <a:rPr lang="en-US" altLang="zh-CN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—”</a:t>
            </a:r>
            <a:endParaRPr lang="zh-CN" altLang="en-US" b="1" kern="0" dirty="0">
              <a:solidFill>
                <a:srgbClr val="FF0000"/>
              </a:solidFill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458406" y="2003602"/>
            <a:ext cx="3384832" cy="41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22375"/>
            <a:r>
              <a:rPr lang="en-US" altLang="zh-CN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△H﹥0</a:t>
            </a:r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或△</a:t>
            </a:r>
            <a:r>
              <a:rPr lang="en-US" altLang="zh-CN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为“</a:t>
            </a:r>
            <a:r>
              <a:rPr lang="en-US" altLang="zh-CN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+”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00583" y="3049791"/>
            <a:ext cx="2391702" cy="32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大于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9558031" y="3022854"/>
            <a:ext cx="2391702" cy="41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小于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395329" y="4072498"/>
            <a:ext cx="2391702" cy="87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大于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9040968" y="4377238"/>
            <a:ext cx="2391702" cy="29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小于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8404900" y="4906287"/>
            <a:ext cx="2391702" cy="87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</a:t>
            </a: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461225" y="4900555"/>
            <a:ext cx="2391702" cy="87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427516" y="4889972"/>
            <a:ext cx="1001145" cy="87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低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6361620" y="4899399"/>
            <a:ext cx="2391702" cy="87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稳定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0289528" y="4908765"/>
            <a:ext cx="2391702" cy="87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高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6361620" y="5229970"/>
            <a:ext cx="2391702" cy="87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/>
            <a:r>
              <a:rPr lang="zh-CN" altLang="en-US" b="1" kern="0" dirty="0">
                <a:solidFill>
                  <a:srgbClr val="FF0000"/>
                </a:solidFill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不稳定</a:t>
            </a:r>
          </a:p>
        </p:txBody>
      </p:sp>
      <p:sp>
        <p:nvSpPr>
          <p:cNvPr id="17" name="矩形 16"/>
          <p:cNvSpPr/>
          <p:nvPr/>
        </p:nvSpPr>
        <p:spPr>
          <a:xfrm>
            <a:off x="1225615" y="271841"/>
            <a:ext cx="48221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放热反应和吸热反应比较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1130300"/>
            <a:ext cx="11811600" cy="281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150000"/>
              </a:lnSpc>
              <a:spcAft>
                <a:spcPct val="0"/>
              </a:spcAft>
            </a:pPr>
            <a:r>
              <a:rPr lang="zh-CN" altLang="en-US" sz="20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0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下列说法正确的是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zh-CN" sz="20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．反应热是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 mol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物质参加反应时的能量变化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．当反应放热时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&gt;0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，反应吸热时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&lt;0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．任何条件下，化学反应的焓变都等于化学反应的反应热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．在一定条件下，某一化学反应是吸热反应还是放热反应，由生成物或反应物</a:t>
            </a:r>
            <a:endParaRPr lang="en-US" altLang="zh-CN" sz="20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</a:pP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的焓的差值来决定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5290" y="4074522"/>
            <a:ext cx="10671143" cy="1889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spcAft>
                <a:spcPct val="0"/>
              </a:spcAft>
            </a:pP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【解析】化学反应过程中释放或吸收的热量称为反应热，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项错误；当反应放热时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&lt;0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，反应吸热时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&gt;0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项错误；只有在等压条件下，化学反应的焓变才等于化学反应的反应热，因此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项错误；一个化学反应是吸热反应还是放热反应，取决于生成物和反应物的焓的差值，也可以根据断键时吸收的能量与成键时放出的能量大小判断，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项正确。</a:t>
            </a:r>
            <a:endParaRPr lang="zh-CN" altLang="zh-CN" sz="1100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87686" y="1206908"/>
            <a:ext cx="2489944" cy="46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46760" defTabSz="1222375">
              <a:spcAft>
                <a:spcPct val="0"/>
              </a:spcAft>
            </a:pPr>
            <a:r>
              <a:rPr lang="en-US" altLang="zh-CN" sz="2405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endParaRPr lang="zh-CN" altLang="zh-CN" sz="1205" b="1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25615" y="271841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330" y="2508357"/>
            <a:ext cx="4030978" cy="2351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800" y="2508357"/>
            <a:ext cx="4461162" cy="2351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矩形 7"/>
          <p:cNvSpPr/>
          <p:nvPr/>
        </p:nvSpPr>
        <p:spPr>
          <a:xfrm>
            <a:off x="1318330" y="234191"/>
            <a:ext cx="2385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焓变 反应热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2884" y="1028700"/>
            <a:ext cx="9465131" cy="3081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200000"/>
              </a:lnSpc>
              <a:spcAft>
                <a:spcPct val="0"/>
              </a:spcAft>
            </a:pPr>
            <a:r>
              <a:rPr lang="zh-CN" altLang="en-US" sz="20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lang="en-US" altLang="zh-CN" sz="2000" b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下列说法正确的是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200000"/>
              </a:lnSpc>
              <a:spcAft>
                <a:spcPct val="0"/>
              </a:spcAf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．焓变是指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 mol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物质参加反应时的能量变化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200000"/>
              </a:lnSpc>
              <a:spcAft>
                <a:spcPct val="0"/>
              </a:spcAf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．当反应放热时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&gt;0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，反应吸热时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&lt;0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200000"/>
              </a:lnSpc>
              <a:spcAft>
                <a:spcPct val="0"/>
              </a:spcAf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．在加热条件下发生的反应均为吸热反应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200000"/>
              </a:lnSpc>
              <a:spcAft>
                <a:spcPct val="0"/>
              </a:spcAft>
            </a:pP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．一个化学反应中，当反应物总能量大于生成物总能量时，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为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“</a:t>
            </a:r>
            <a:r>
              <a:rPr lang="zh-CN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0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”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0400" y="4434211"/>
            <a:ext cx="10858500" cy="1699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22375">
              <a:lnSpc>
                <a:spcPct val="150000"/>
              </a:lnSpc>
              <a:spcAft>
                <a:spcPct val="0"/>
              </a:spcAft>
            </a:pP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【解析】焓变与参加反应的物质的多少有关，与其化学计量数成正比，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错；在反应中，物质所具有的总能量减少，反应就放热，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&lt;0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，反之就吸热，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Δ</a:t>
            </a:r>
            <a:r>
              <a:rPr lang="en-US" altLang="zh-CN" sz="2000" i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&gt;0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错；</a:t>
            </a:r>
            <a:r>
              <a:rPr lang="en-US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lang="zh-CN" altLang="zh-CN" sz="20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对；在加热条件下发生的反应也可能是放热反应，如燃烧反应，反应是吸热还是放热与反应条件无必然的联系。</a:t>
            </a:r>
            <a:endParaRPr lang="zh-CN" altLang="zh-CN" sz="1100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 defTabSz="1222375">
              <a:lnSpc>
                <a:spcPct val="150000"/>
              </a:lnSpc>
              <a:spcAft>
                <a:spcPct val="0"/>
              </a:spcAft>
            </a:pPr>
            <a:r>
              <a:rPr lang="en-US" altLang="zh-CN" sz="1100" kern="1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 </a:t>
            </a:r>
            <a:endParaRPr lang="zh-CN" altLang="zh-CN" sz="1100" kern="10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07324" y="1226291"/>
            <a:ext cx="1161536" cy="462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746760" algn="just" defTabSz="1222375">
              <a:spcAft>
                <a:spcPct val="0"/>
              </a:spcAft>
            </a:pPr>
            <a:r>
              <a:rPr lang="en-US" altLang="zh-CN" sz="2405" b="1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D</a:t>
            </a:r>
            <a:endParaRPr lang="zh-CN" altLang="zh-CN" sz="1205" b="1" kern="100" dirty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25615" y="271841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5093"/>
          <a:stretch>
            <a:fillRect/>
          </a:stretch>
        </p:blipFill>
        <p:spPr>
          <a:xfrm>
            <a:off x="5486400" y="-14992"/>
            <a:ext cx="6705600" cy="6872991"/>
          </a:xfrm>
        </p:spPr>
      </p:pic>
      <p:sp>
        <p:nvSpPr>
          <p:cNvPr id="22" name="Circle: Hollow 21"/>
          <p:cNvSpPr/>
          <p:nvPr/>
        </p:nvSpPr>
        <p:spPr>
          <a:xfrm>
            <a:off x="11542427" y="-254832"/>
            <a:ext cx="905656" cy="905656"/>
          </a:xfrm>
          <a:prstGeom prst="donut">
            <a:avLst>
              <a:gd name="adj" fmla="val 1452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494665" y="2618740"/>
            <a:ext cx="5296535" cy="1921510"/>
            <a:chOff x="608079" y="2618788"/>
            <a:chExt cx="5678421" cy="2105259"/>
          </a:xfrm>
        </p:grpSpPr>
        <p:grpSp>
          <p:nvGrpSpPr>
            <p:cNvPr id="11" name="组合 10"/>
            <p:cNvGrpSpPr/>
            <p:nvPr/>
          </p:nvGrpSpPr>
          <p:grpSpPr>
            <a:xfrm>
              <a:off x="608079" y="3119944"/>
              <a:ext cx="5678421" cy="1604103"/>
              <a:chOff x="-4766137" y="2095686"/>
              <a:chExt cx="5678421" cy="1604103"/>
            </a:xfrm>
          </p:grpSpPr>
          <p:sp>
            <p:nvSpPr>
              <p:cNvPr id="12" name="矩形: 圆角 11"/>
              <p:cNvSpPr/>
              <p:nvPr/>
            </p:nvSpPr>
            <p:spPr>
              <a:xfrm>
                <a:off x="-4766137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B9BD5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>
                  <a:defRPr/>
                </a:pPr>
                <a:r>
                  <a:rPr lang="zh-CN" altLang="en-US" sz="1600" spc="300" dirty="0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第一课时  焓变反应热</a:t>
                </a: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-4714868" y="2095686"/>
                <a:ext cx="5627152" cy="1078184"/>
                <a:chOff x="-4714868" y="2095686"/>
                <a:chExt cx="5627152" cy="1078184"/>
              </a:xfrm>
            </p:grpSpPr>
            <p:sp>
              <p:nvSpPr>
                <p:cNvPr id="14" name="文本框 13"/>
                <p:cNvSpPr txBox="1"/>
                <p:nvPr/>
              </p:nvSpPr>
              <p:spPr>
                <a:xfrm>
                  <a:off x="-4714868" y="2808615"/>
                  <a:ext cx="4981567" cy="3652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05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5" name="直接连接符 14"/>
                <p:cNvCxnSpPr/>
                <p:nvPr/>
              </p:nvCxnSpPr>
              <p:spPr>
                <a:xfrm>
                  <a:off x="-4634728" y="2624646"/>
                  <a:ext cx="5445412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文本占位符 19"/>
                <p:cNvSpPr txBox="1"/>
                <p:nvPr/>
              </p:nvSpPr>
              <p:spPr>
                <a:xfrm>
                  <a:off x="-4708756" y="2095686"/>
                  <a:ext cx="5621040" cy="423546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感谢各位的仔细聆听</a:t>
                  </a:r>
                </a:p>
              </p:txBody>
            </p:sp>
          </p:grpSp>
        </p:grpSp>
        <p:sp>
          <p:nvSpPr>
            <p:cNvPr id="19" name="文本占位符 20"/>
            <p:cNvSpPr txBox="1"/>
            <p:nvPr/>
          </p:nvSpPr>
          <p:spPr>
            <a:xfrm>
              <a:off x="689828" y="2618788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第一章  化学反应与能量 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-1245292" y="324651"/>
            <a:ext cx="4062342" cy="300975"/>
          </a:xfrm>
          <a:prstGeom prst="rect">
            <a:avLst/>
          </a:prstGeom>
          <a:solidFill>
            <a:schemeClr val="accent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版高中化学选修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4</a:t>
            </a: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（高二）</a:t>
            </a:r>
          </a:p>
        </p:txBody>
      </p:sp>
      <p:sp>
        <p:nvSpPr>
          <p:cNvPr id="7" name="矩形 6"/>
          <p:cNvSpPr/>
          <p:nvPr/>
        </p:nvSpPr>
        <p:spPr>
          <a:xfrm>
            <a:off x="-1143000" y="498692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zh-CN" altLang="en-US" b="1" dirty="0"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18330" y="234191"/>
            <a:ext cx="2385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焓变 反应热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61534" y="1469139"/>
            <a:ext cx="10066696" cy="379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22375">
              <a:lnSpc>
                <a:spcPct val="250000"/>
              </a:lnSpc>
              <a:spcBef>
                <a:spcPct val="50000"/>
              </a:spcBef>
            </a:pPr>
            <a:r>
              <a:rPr kumimoji="1" lang="en-US" altLang="zh-CN" sz="2000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</a:t>
            </a:r>
            <a:r>
              <a:rPr kumimoji="1" lang="zh-CN" altLang="en-US" sz="2000" kern="0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这是一幅幅多么撩人的自然美景，然而，如今的地球正在遭受着前所未有的灾难：大气污染加剧、水污染严重，固体废弃物与日俱增、臭氧空洞、酸雨、赤潮、温室效应、水土流失、土地沙漠化等。归根结底，都和化学反应有着密切的关系，我们这一章研究的主要是物质的能量变化，这种能量变化常以热能、电能、光能等形式表现出来。让我们共同学习、研究化学反应与能量，做好保护地球，保护环境的工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29372" y="1529827"/>
            <a:ext cx="88928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713105" indent="-713105" defTabSz="1222375">
              <a:spcBef>
                <a:spcPct val="50000"/>
              </a:spcBef>
            </a:pPr>
            <a:r>
              <a:rPr lang="en-US" altLang="zh-CN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zh-CN" altLang="en-US" sz="2800" b="1" kern="0" dirty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、你所知道的化学反应中有哪些是放热反应？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93235" y="2524968"/>
            <a:ext cx="10226308" cy="58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活泼金属与水或酸的反应、酸碱中和反应、燃烧反应、多数化合反应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308718" y="4419563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endParaRPr kumimoji="1" lang="zh-CN" altLang="zh-CN" sz="4400" kern="0">
              <a:solidFill>
                <a:srgbClr val="A7A7A7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29373" y="3556658"/>
            <a:ext cx="85689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713105" indent="-713105" defTabSz="1222375">
              <a:spcBef>
                <a:spcPct val="50000"/>
              </a:spcBef>
            </a:pPr>
            <a:r>
              <a:rPr lang="en-US" altLang="zh-CN" sz="28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r>
              <a:rPr lang="zh-CN" altLang="en-US" sz="2800" b="1" kern="0">
                <a:solidFill>
                  <a:srgbClr val="000000"/>
                </a:solidFill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、你所知道的化学反应中有哪些是吸热反应？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93235" y="4551798"/>
            <a:ext cx="10686584" cy="114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多数的分解反应、氯化铵固体与氢氧化钡晶体的反应、水煤气的生成反应、炭与二氧化碳生成一氧化碳</a:t>
            </a:r>
          </a:p>
        </p:txBody>
      </p:sp>
      <p:sp>
        <p:nvSpPr>
          <p:cNvPr id="8" name="矩形 7"/>
          <p:cNvSpPr/>
          <p:nvPr/>
        </p:nvSpPr>
        <p:spPr>
          <a:xfrm>
            <a:off x="1318330" y="234191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26373" y="1595836"/>
            <a:ext cx="9001586" cy="446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marL="458470" indent="-458470" defTabSz="1222375">
              <a:lnSpc>
                <a:spcPct val="250000"/>
              </a:lnSpc>
              <a:buClr>
                <a:srgbClr val="0000FF"/>
              </a:buClr>
              <a:buNone/>
            </a:pPr>
            <a:r>
              <a:rPr lang="zh-CN" altLang="en-US" sz="2800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化学反应中存在能量变化的主要原因是：</a:t>
            </a:r>
            <a:endParaRPr lang="en-US" altLang="zh-CN" sz="2800" kern="0" dirty="0">
              <a:effectLst/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  <a:p>
            <a:pPr marL="458470" indent="-458470" defTabSz="1222375">
              <a:lnSpc>
                <a:spcPct val="250000"/>
              </a:lnSpc>
              <a:buClr>
                <a:srgbClr val="0000FF"/>
              </a:buClr>
              <a:buNone/>
            </a:pPr>
            <a:r>
              <a:rPr lang="en-US" altLang="zh-CN" sz="2800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1.</a:t>
            </a:r>
            <a:r>
              <a:rPr lang="zh-CN" altLang="en-US" sz="2800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从化学键的角度加以分析</a:t>
            </a:r>
            <a:br>
              <a:rPr lang="zh-CN" altLang="en-US" sz="2800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</a:br>
            <a:r>
              <a:rPr lang="en-US" altLang="zh-CN" sz="2800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2.</a:t>
            </a:r>
            <a:r>
              <a:rPr lang="zh-CN" altLang="en-US" sz="2800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从能量守恒的角度加以分析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1318330" y="234191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4796" y="2723668"/>
            <a:ext cx="8495971" cy="105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34179" y="4669310"/>
            <a:ext cx="31669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0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从化学键角度：（微观）</a:t>
            </a:r>
          </a:p>
        </p:txBody>
      </p:sp>
      <p:sp>
        <p:nvSpPr>
          <p:cNvPr id="6152" name="AutoShape 8"/>
          <p:cNvSpPr/>
          <p:nvPr/>
        </p:nvSpPr>
        <p:spPr bwMode="auto">
          <a:xfrm>
            <a:off x="4401119" y="4393057"/>
            <a:ext cx="144458" cy="936588"/>
          </a:xfrm>
          <a:prstGeom prst="leftBrace">
            <a:avLst>
              <a:gd name="adj1" fmla="val 54029"/>
              <a:gd name="adj2" fmla="val 50000"/>
            </a:avLst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222375"/>
            <a:endParaRPr lang="zh-CN" altLang="en-US" sz="2405" kern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807773" y="1984513"/>
            <a:ext cx="61847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lang="zh-CN" altLang="en-US" sz="2400" b="1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化学反应的本质：旧键的断裂和新键的形成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702722" y="4065900"/>
            <a:ext cx="1871590" cy="585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3210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</a:t>
            </a:r>
            <a:r>
              <a:rPr lang="en-US" altLang="zh-CN" sz="2405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zh-CN" sz="321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&gt;Q</a:t>
            </a:r>
            <a:r>
              <a:rPr lang="en-US" altLang="zh-CN" sz="2405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endParaRPr lang="en-US" altLang="zh-CN" sz="32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574312" y="4158230"/>
            <a:ext cx="2152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000" kern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反应吸热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702723" y="4861351"/>
            <a:ext cx="18715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3200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Q</a:t>
            </a:r>
            <a:r>
              <a:rPr lang="en-US" altLang="zh-CN" sz="2405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</a:t>
            </a:r>
            <a:r>
              <a:rPr lang="en-US" altLang="zh-CN" sz="3200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&lt;Q</a:t>
            </a:r>
            <a:r>
              <a:rPr lang="en-US" altLang="zh-CN" sz="2405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endParaRPr lang="en-US" altLang="zh-CN" sz="32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574312" y="4953681"/>
            <a:ext cx="25139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000" kern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反应放热</a:t>
            </a:r>
          </a:p>
        </p:txBody>
      </p:sp>
      <p:sp>
        <p:nvSpPr>
          <p:cNvPr id="11" name="矩形 10"/>
          <p:cNvSpPr/>
          <p:nvPr/>
        </p:nvSpPr>
        <p:spPr>
          <a:xfrm>
            <a:off x="807773" y="1155826"/>
            <a:ext cx="4540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1.</a:t>
            </a:r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从化学键的角度加以分析</a:t>
            </a:r>
          </a:p>
        </p:txBody>
      </p:sp>
      <p:sp>
        <p:nvSpPr>
          <p:cNvPr id="12" name="矩形 11"/>
          <p:cNvSpPr/>
          <p:nvPr/>
        </p:nvSpPr>
        <p:spPr>
          <a:xfrm>
            <a:off x="1318330" y="234191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4" grpId="0"/>
      <p:bldP spid="6157" grpId="0"/>
      <p:bldP spid="6158" grpId="0"/>
      <p:bldP spid="6159" grpId="0"/>
      <p:bldP spid="61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/>
          <p:nvPr/>
        </p:nvGrpSpPr>
        <p:grpSpPr>
          <a:xfrm>
            <a:off x="1531662" y="1914516"/>
            <a:ext cx="8762661" cy="4321826"/>
            <a:chOff x="288" y="384"/>
            <a:chExt cx="5280" cy="2515"/>
          </a:xfrm>
        </p:grpSpPr>
        <p:graphicFrame>
          <p:nvGraphicFramePr>
            <p:cNvPr id="7171" name="Object 3"/>
            <p:cNvGraphicFramePr>
              <a:graphicFrameLocks noChangeAspect="1"/>
            </p:cNvGraphicFramePr>
            <p:nvPr/>
          </p:nvGraphicFramePr>
          <p:xfrm>
            <a:off x="408" y="384"/>
            <a:ext cx="2400" cy="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位图图像" r:id="rId3" imgW="1905000" imgH="1895475" progId="Paint.Picture">
                    <p:embed/>
                  </p:oleObj>
                </mc:Choice>
                <mc:Fallback>
                  <p:oleObj name="位图图像" r:id="rId3" imgW="1905000" imgH="1895475" progId="Paint.Picture">
                    <p:embed/>
                    <p:pic>
                      <p:nvPicPr>
                        <p:cNvPr id="0" name="Object 3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08" y="384"/>
                          <a:ext cx="2400" cy="2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4"/>
            <p:cNvGraphicFramePr>
              <a:graphicFrameLocks noChangeAspect="1"/>
            </p:cNvGraphicFramePr>
            <p:nvPr/>
          </p:nvGraphicFramePr>
          <p:xfrm>
            <a:off x="3024" y="384"/>
            <a:ext cx="2544" cy="2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位图图像" r:id="rId5" imgW="2019300" imgH="1895475" progId="Paint.Picture">
                    <p:embed/>
                  </p:oleObj>
                </mc:Choice>
                <mc:Fallback>
                  <p:oleObj name="位图图像" r:id="rId5" imgW="2019300" imgH="1895475" progId="Paint.Picture">
                    <p:embed/>
                    <p:pic>
                      <p:nvPicPr>
                        <p:cNvPr id="0" name="Object 4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024" y="384"/>
                          <a:ext cx="2544" cy="2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288" y="384"/>
              <a:ext cx="24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1600" b="1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能量</a:t>
              </a: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3024" y="384"/>
              <a:ext cx="240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1600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能量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528" y="720"/>
              <a:ext cx="85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0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反应物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3264" y="1929"/>
              <a:ext cx="6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0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反应物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920" y="2160"/>
              <a:ext cx="6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0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生成物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4704" y="681"/>
              <a:ext cx="6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0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生成物</a:t>
              </a: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969" y="2666"/>
              <a:ext cx="136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0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反应过程   （</a:t>
              </a:r>
              <a:r>
                <a:rPr lang="en-US" altLang="zh-CN" sz="20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I</a:t>
              </a:r>
              <a:r>
                <a:rPr lang="zh-CN" altLang="en-US" sz="20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）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3769" y="2646"/>
              <a:ext cx="12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defTabSz="1222375">
                <a:spcBef>
                  <a:spcPct val="50000"/>
                </a:spcBef>
              </a:pPr>
              <a:r>
                <a:rPr lang="zh-CN" altLang="en-US" sz="20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反应过程   （</a:t>
              </a:r>
              <a:r>
                <a:rPr lang="en-US" altLang="zh-CN" sz="20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II</a:t>
              </a:r>
              <a:r>
                <a:rPr lang="zh-CN" altLang="en-US" sz="20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Helvetica"/>
                  <a:sym typeface="Arial" panose="020B0604020202020204" pitchFamily="34" charset="0"/>
                </a:rPr>
                <a:t>）</a:t>
              </a:r>
            </a:p>
          </p:txBody>
        </p:sp>
      </p:grp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677419" y="2624870"/>
            <a:ext cx="287326" cy="3603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22375"/>
            <a:r>
              <a:rPr lang="en-US" altLang="zh-CN" sz="1200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E1</a:t>
            </a:r>
            <a:endParaRPr lang="en-US" altLang="zh-CN" sz="12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604396" y="4738304"/>
            <a:ext cx="360349" cy="3619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22375"/>
            <a:r>
              <a:rPr lang="en-US" altLang="zh-CN" sz="1200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E2</a:t>
            </a:r>
            <a:endParaRPr lang="en-US" altLang="zh-CN" sz="12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6199380" y="4876002"/>
            <a:ext cx="287326" cy="215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22375"/>
            <a:r>
              <a:rPr lang="en-US" altLang="zh-CN" sz="1200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E1</a:t>
            </a:r>
            <a:endParaRPr lang="en-US" altLang="zh-CN" sz="12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6147811" y="2635282"/>
            <a:ext cx="288914" cy="28732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222375"/>
            <a:r>
              <a:rPr lang="en-US" altLang="zh-CN" sz="1200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E2</a:t>
            </a:r>
            <a:endParaRPr lang="en-US" altLang="zh-CN" sz="1200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096000" y="1196920"/>
            <a:ext cx="4774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22375"/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反应物的</a:t>
            </a:r>
            <a:r>
              <a:rPr lang="zh-CN" altLang="en-US" sz="2400" b="1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总能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量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 pitchFamily="34" charset="0"/>
                <a:sym typeface="Arial" panose="020B0604020202020204" pitchFamily="34" charset="0"/>
              </a:rPr>
              <a:t>≠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生成物的总能量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827272" y="3765845"/>
            <a:ext cx="1559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放热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301357" y="3627440"/>
            <a:ext cx="1559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吸热</a:t>
            </a:r>
          </a:p>
        </p:txBody>
      </p:sp>
      <p:sp>
        <p:nvSpPr>
          <p:cNvPr id="22" name="矩形 21"/>
          <p:cNvSpPr/>
          <p:nvPr/>
        </p:nvSpPr>
        <p:spPr>
          <a:xfrm>
            <a:off x="807773" y="1155826"/>
            <a:ext cx="4908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en-US" altLang="zh-CN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2.</a:t>
            </a:r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从能量守恒的角度加以分析</a:t>
            </a:r>
          </a:p>
        </p:txBody>
      </p:sp>
      <p:sp>
        <p:nvSpPr>
          <p:cNvPr id="23" name="矩形 22"/>
          <p:cNvSpPr/>
          <p:nvPr/>
        </p:nvSpPr>
        <p:spPr>
          <a:xfrm>
            <a:off x="1318330" y="306076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7182" grpId="0" animBg="1"/>
      <p:bldP spid="7183" grpId="0" animBg="1"/>
      <p:bldP spid="7184" grpId="0" animBg="1"/>
      <p:bldP spid="7187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195871" y="3927529"/>
            <a:ext cx="3042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反应吸热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225615" y="3024984"/>
            <a:ext cx="3303676" cy="114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defTabSz="1222375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kern="0" dirty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从物质总能量守恒：角度（宏观）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152879" y="3795185"/>
            <a:ext cx="30429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3200" b="1" i="1" kern="0" err="1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E</a:t>
            </a:r>
            <a:r>
              <a:rPr lang="en-US" altLang="zh-CN" sz="3200" b="1" kern="0" err="1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1&lt;</a:t>
            </a:r>
            <a:r>
              <a:rPr lang="en-US" altLang="zh-CN" sz="3200" b="1" i="1" kern="0" err="1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E</a:t>
            </a:r>
            <a:r>
              <a:rPr lang="en-US" altLang="zh-CN" sz="3200" b="1" kern="0" err="1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  <a:endParaRPr lang="en-US" altLang="zh-CN" sz="3200" b="1" kern="0"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1" name="AutoShape 4"/>
          <p:cNvSpPr/>
          <p:nvPr/>
        </p:nvSpPr>
        <p:spPr bwMode="auto">
          <a:xfrm>
            <a:off x="4828965" y="2911051"/>
            <a:ext cx="234871" cy="1368373"/>
          </a:xfrm>
          <a:prstGeom prst="leftBrace">
            <a:avLst>
              <a:gd name="adj1" fmla="val 78938"/>
              <a:gd name="adj2" fmla="val 50000"/>
            </a:avLst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222375"/>
            <a:endParaRPr lang="zh-CN" altLang="en-US" sz="2405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Helvetica"/>
              <a:sym typeface="Arial" panose="020B0604020202020204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152879" y="2603088"/>
            <a:ext cx="30429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altLang="zh-CN" sz="3200" b="1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E</a:t>
            </a:r>
            <a:r>
              <a:rPr lang="en-US" altLang="zh-CN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1&gt;</a:t>
            </a:r>
            <a:r>
              <a:rPr lang="en-US" altLang="zh-CN" sz="3200" b="1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E</a:t>
            </a:r>
            <a:r>
              <a:rPr lang="en-US" altLang="zh-CN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195871" y="2735432"/>
            <a:ext cx="3042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zh-CN" altLang="en-US" sz="2400" b="1" kern="0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反应放热</a:t>
            </a:r>
          </a:p>
        </p:txBody>
      </p:sp>
      <p:sp>
        <p:nvSpPr>
          <p:cNvPr id="17" name="矩形 16"/>
          <p:cNvSpPr/>
          <p:nvPr/>
        </p:nvSpPr>
        <p:spPr>
          <a:xfrm>
            <a:off x="1318330" y="306076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9" grpId="0"/>
      <p:bldP spid="10" grpId="0"/>
      <p:bldP spid="11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0400" y="1487488"/>
            <a:ext cx="10858500" cy="1212169"/>
          </a:xfrm>
          <a:prstGeom prst="rect">
            <a:avLst/>
          </a:prstGeom>
          <a:noFill/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化学反应过程中所释放或吸收的能量，都可以用热量（或转换成相应的热量）来表述，叫做反应热。</a:t>
            </a:r>
            <a:endParaRPr lang="zh-CN" altLang="en-US" sz="1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None/>
            </a:pPr>
            <a:endParaRPr lang="zh-CN" altLang="en-US" sz="1800" b="1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64083" y="3067139"/>
            <a:ext cx="8819809" cy="2303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marL="458470" indent="-458470" defTabSz="1222375">
              <a:lnSpc>
                <a:spcPct val="150000"/>
              </a:lnSpc>
              <a:buClr>
                <a:srgbClr val="0000FF"/>
              </a:buClr>
              <a:buNone/>
            </a:pPr>
            <a:r>
              <a:rPr lang="zh-CN" altLang="en-US" b="1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反应热分为</a:t>
            </a:r>
            <a:r>
              <a:rPr lang="en-US" altLang="zh-CN" b="1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: </a:t>
            </a:r>
          </a:p>
          <a:p>
            <a:pPr marL="458470" indent="-458470" defTabSz="1222375">
              <a:lnSpc>
                <a:spcPct val="150000"/>
              </a:lnSpc>
              <a:buClr>
                <a:srgbClr val="0000FF"/>
              </a:buClr>
              <a:buNone/>
            </a:pPr>
            <a:r>
              <a:rPr lang="en-US" altLang="zh-CN" b="1" kern="0" dirty="0"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</a:t>
            </a:r>
            <a:r>
              <a:rPr lang="zh-CN" altLang="en-US" sz="24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等压反应热：等压条件下进行反应的反应热</a:t>
            </a:r>
          </a:p>
          <a:p>
            <a:pPr marL="458470" indent="-458470" defTabSz="1222375">
              <a:lnSpc>
                <a:spcPct val="150000"/>
              </a:lnSpc>
              <a:buClr>
                <a:srgbClr val="0000FF"/>
              </a:buClr>
              <a:buNone/>
            </a:pPr>
            <a:r>
              <a:rPr lang="zh-CN" altLang="en-US" sz="24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          等容反应热：等容条件下进行反应的反应热</a:t>
            </a:r>
          </a:p>
        </p:txBody>
      </p:sp>
      <p:sp>
        <p:nvSpPr>
          <p:cNvPr id="5" name="矩形 4"/>
          <p:cNvSpPr/>
          <p:nvPr/>
        </p:nvSpPr>
        <p:spPr>
          <a:xfrm>
            <a:off x="1225615" y="271841"/>
            <a:ext cx="33634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130935">
              <a:spcBef>
                <a:spcPct val="0"/>
              </a:spcBef>
            </a:pPr>
            <a:r>
              <a:rPr lang="zh-CN" altLang="en-US" sz="32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一、反应热  焓变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Custom 1120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90C6F6"/>
      </a:accent1>
      <a:accent2>
        <a:srgbClr val="00B0F0"/>
      </a:accent2>
      <a:accent3>
        <a:srgbClr val="76C2E8"/>
      </a:accent3>
      <a:accent4>
        <a:srgbClr val="00B0F0"/>
      </a:accent4>
      <a:accent5>
        <a:srgbClr val="76C2E8"/>
      </a:accent5>
      <a:accent6>
        <a:srgbClr val="00B0F0"/>
      </a:accent6>
      <a:hlink>
        <a:srgbClr val="E2DD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1606</Words>
  <Application>Microsoft Office PowerPoint</Application>
  <PresentationFormat>宽屏</PresentationFormat>
  <Paragraphs>207</Paragraphs>
  <Slides>21</Slides>
  <Notes>18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FandolFang R</vt:lpstr>
      <vt:lpstr>Lato Light</vt:lpstr>
      <vt:lpstr>思源黑体 CN Light</vt:lpstr>
      <vt:lpstr>Arial</vt:lpstr>
      <vt:lpstr>Calibri</vt:lpstr>
      <vt:lpstr>Calibri Light</vt:lpstr>
      <vt:lpstr>Helvetica</vt:lpstr>
      <vt:lpstr>Wingdings</vt:lpstr>
      <vt:lpstr>办公资源网：www.bangongziyuan.com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</cp:revision>
  <dcterms:created xsi:type="dcterms:W3CDTF">2020-06-16T01:34:13Z</dcterms:created>
  <dcterms:modified xsi:type="dcterms:W3CDTF">2021-01-09T09:54:03Z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