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235" r:id="rId2"/>
    <p:sldId id="261" r:id="rId3"/>
    <p:sldId id="262" r:id="rId4"/>
    <p:sldId id="282" r:id="rId5"/>
    <p:sldId id="264" r:id="rId6"/>
    <p:sldId id="265" r:id="rId7"/>
    <p:sldId id="266" r:id="rId8"/>
    <p:sldId id="268" r:id="rId9"/>
    <p:sldId id="269" r:id="rId10"/>
    <p:sldId id="270" r:id="rId11"/>
    <p:sldId id="284" r:id="rId12"/>
    <p:sldId id="276" r:id="rId13"/>
    <p:sldId id="285" r:id="rId14"/>
    <p:sldId id="286" r:id="rId15"/>
    <p:sldId id="287" r:id="rId16"/>
    <p:sldId id="2236" r:id="rId17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640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204"/>
      </p:cViewPr>
      <p:guideLst>
        <p:guide pos="416"/>
        <p:guide pos="3840"/>
        <p:guide orient="horz" pos="640"/>
        <p:guide orient="horz" pos="712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1499F48B-03DE-4BE0-ADA7-A545F7E1A007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B0AC3D99-6FB2-45DC-B918-410E7739A3D5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7ECC44E-14EB-45A4-A93F-2F447D762E13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  <a:cs typeface="Helvetica"/>
                <a:sym typeface="Helvetica"/>
              </a:rPr>
              <a:t>2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365A355-2FD4-4602-804E-710468CCE513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  <a:cs typeface="Helvetica"/>
                <a:sym typeface="Helvetica"/>
              </a:rPr>
              <a:t>3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87EAA1D-2876-4528-925D-D7516D7F9444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  <a:cs typeface="Helvetica"/>
                <a:sym typeface="Helvetica"/>
              </a:rPr>
              <a:t>12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Half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 userDrawn="1"/>
        </p:nvSpPr>
        <p:spPr>
          <a:xfrm>
            <a:off x="5200307" y="0"/>
            <a:ext cx="2903547" cy="6857999"/>
          </a:xfrm>
          <a:prstGeom prst="parallelogram">
            <a:avLst>
              <a:gd name="adj" fmla="val 58558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5643987" y="289932"/>
            <a:ext cx="948100" cy="345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5486400" y="-14992"/>
            <a:ext cx="6705600" cy="6872991"/>
          </a:xfrm>
          <a:custGeom>
            <a:avLst/>
            <a:gdLst>
              <a:gd name="connsiteX0" fmla="*/ 0 w 6101306"/>
              <a:gd name="connsiteY0" fmla="*/ 0 h 6858000"/>
              <a:gd name="connsiteX1" fmla="*/ 6101306 w 6101306"/>
              <a:gd name="connsiteY1" fmla="*/ 0 h 6858000"/>
              <a:gd name="connsiteX2" fmla="*/ 6101306 w 6101306"/>
              <a:gd name="connsiteY2" fmla="*/ 6858000 h 6858000"/>
              <a:gd name="connsiteX3" fmla="*/ 0 w 6101306"/>
              <a:gd name="connsiteY3" fmla="*/ 6858000 h 6858000"/>
              <a:gd name="connsiteX4" fmla="*/ 0 w 6101306"/>
              <a:gd name="connsiteY4" fmla="*/ 0 h 6858000"/>
              <a:gd name="connsiteX0-1" fmla="*/ 1588958 w 6101306"/>
              <a:gd name="connsiteY0-2" fmla="*/ 0 h 6872991"/>
              <a:gd name="connsiteX1-3" fmla="*/ 6101306 w 6101306"/>
              <a:gd name="connsiteY1-4" fmla="*/ 14991 h 6872991"/>
              <a:gd name="connsiteX2-5" fmla="*/ 6101306 w 6101306"/>
              <a:gd name="connsiteY2-6" fmla="*/ 6872991 h 6872991"/>
              <a:gd name="connsiteX3-7" fmla="*/ 0 w 6101306"/>
              <a:gd name="connsiteY3-8" fmla="*/ 6872991 h 6872991"/>
              <a:gd name="connsiteX4-9" fmla="*/ 1588958 w 6101306"/>
              <a:gd name="connsiteY4-10" fmla="*/ 0 h 68729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101306" h="6872991">
                <a:moveTo>
                  <a:pt x="1588958" y="0"/>
                </a:moveTo>
                <a:lnTo>
                  <a:pt x="6101306" y="14991"/>
                </a:lnTo>
                <a:lnTo>
                  <a:pt x="6101306" y="6872991"/>
                </a:lnTo>
                <a:lnTo>
                  <a:pt x="0" y="6872991"/>
                </a:lnTo>
                <a:lnTo>
                  <a:pt x="158895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/>
        </p:nvGrpSpPr>
        <p:grpSpPr>
          <a:xfrm>
            <a:off x="508000" y="355600"/>
            <a:ext cx="723900" cy="402167"/>
            <a:chOff x="571500" y="381000"/>
            <a:chExt cx="1028700" cy="571500"/>
          </a:xfrm>
          <a:solidFill>
            <a:srgbClr val="0070C0"/>
          </a:solidFill>
        </p:grpSpPr>
        <p:sp>
          <p:nvSpPr>
            <p:cNvPr id="3" name="箭头: V 形 2"/>
            <p:cNvSpPr/>
            <p:nvPr userDrawn="1"/>
          </p:nvSpPr>
          <p:spPr>
            <a:xfrm>
              <a:off x="571500" y="381000"/>
              <a:ext cx="571500" cy="5715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FandolFang R" panose="00000500000000000000" pitchFamily="50" charset="-122"/>
              </a:endParaRPr>
            </a:p>
          </p:txBody>
        </p:sp>
        <p:sp>
          <p:nvSpPr>
            <p:cNvPr id="4" name="箭头: V 形 3"/>
            <p:cNvSpPr/>
            <p:nvPr userDrawn="1"/>
          </p:nvSpPr>
          <p:spPr>
            <a:xfrm>
              <a:off x="1028700" y="381000"/>
              <a:ext cx="571500" cy="5715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FandolFang R" panose="00000500000000000000" pitchFamily="50" charset="-122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  <a:lvl2pPr>
              <a:defRPr>
                <a:ea typeface="FandolFang R" panose="00000500000000000000" pitchFamily="50" charset="-122"/>
              </a:defRPr>
            </a:lvl2pPr>
            <a:lvl3pPr>
              <a:defRPr>
                <a:ea typeface="FandolFang R" panose="00000500000000000000" pitchFamily="50" charset="-122"/>
              </a:defRPr>
            </a:lvl3pPr>
            <a:lvl4pPr>
              <a:defRPr>
                <a:ea typeface="FandolFang R" panose="00000500000000000000" pitchFamily="50" charset="-122"/>
              </a:defRPr>
            </a:lvl4pPr>
            <a:lvl5pPr>
              <a:defRPr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093"/>
          <a:stretch>
            <a:fillRect/>
          </a:stretch>
        </p:blipFill>
        <p:spPr>
          <a:xfrm>
            <a:off x="5486400" y="-14992"/>
            <a:ext cx="6705600" cy="6872991"/>
          </a:xfrm>
        </p:spPr>
      </p:pic>
      <p:sp>
        <p:nvSpPr>
          <p:cNvPr id="22" name="Circle: Hollow 21"/>
          <p:cNvSpPr/>
          <p:nvPr/>
        </p:nvSpPr>
        <p:spPr>
          <a:xfrm>
            <a:off x="11542427" y="-254832"/>
            <a:ext cx="905656" cy="905656"/>
          </a:xfrm>
          <a:prstGeom prst="donut">
            <a:avLst>
              <a:gd name="adj" fmla="val 1452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74345" y="2618740"/>
            <a:ext cx="5316855" cy="1921510"/>
            <a:chOff x="608079" y="2618788"/>
            <a:chExt cx="5678421" cy="2105259"/>
          </a:xfrm>
        </p:grpSpPr>
        <p:grpSp>
          <p:nvGrpSpPr>
            <p:cNvPr id="11" name="组合 10"/>
            <p:cNvGrpSpPr/>
            <p:nvPr/>
          </p:nvGrpSpPr>
          <p:grpSpPr>
            <a:xfrm>
              <a:off x="608079" y="3119944"/>
              <a:ext cx="5678421" cy="1604103"/>
              <a:chOff x="-4766137" y="2095686"/>
              <a:chExt cx="5678421" cy="1604103"/>
            </a:xfrm>
          </p:grpSpPr>
          <p:sp>
            <p:nvSpPr>
              <p:cNvPr id="12" name="矩形: 圆角 11"/>
              <p:cNvSpPr/>
              <p:nvPr/>
            </p:nvSpPr>
            <p:spPr>
              <a:xfrm>
                <a:off x="-4766137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defRPr/>
                </a:pPr>
                <a:r>
                  <a:rPr lang="zh-CN" altLang="en-US" sz="1600" spc="300" dirty="0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第二课时   热化学方程式</a:t>
                </a:r>
              </a:p>
            </p:txBody>
          </p:sp>
          <p:grpSp>
            <p:nvGrpSpPr>
              <p:cNvPr id="13" name="组合 12"/>
              <p:cNvGrpSpPr/>
              <p:nvPr/>
            </p:nvGrpSpPr>
            <p:grpSpPr>
              <a:xfrm>
                <a:off x="-4714868" y="2095686"/>
                <a:ext cx="5627152" cy="1078184"/>
                <a:chOff x="-4714868" y="2095686"/>
                <a:chExt cx="5627152" cy="1078184"/>
              </a:xfrm>
            </p:grpSpPr>
            <p:sp>
              <p:nvSpPr>
                <p:cNvPr id="14" name="文本框 13"/>
                <p:cNvSpPr txBox="1"/>
                <p:nvPr/>
              </p:nvSpPr>
              <p:spPr>
                <a:xfrm>
                  <a:off x="-4714868" y="2808615"/>
                  <a:ext cx="4981567" cy="3652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05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5" name="直接连接符 14"/>
                <p:cNvCxnSpPr/>
                <p:nvPr/>
              </p:nvCxnSpPr>
              <p:spPr>
                <a:xfrm>
                  <a:off x="-4634728" y="2624646"/>
                  <a:ext cx="5445412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文本占位符 19"/>
                <p:cNvSpPr txBox="1"/>
                <p:nvPr/>
              </p:nvSpPr>
              <p:spPr>
                <a:xfrm>
                  <a:off x="-4708756" y="2095686"/>
                  <a:ext cx="5621040" cy="423546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第</a:t>
                  </a:r>
                  <a:r>
                    <a:rPr lang="en-US" altLang="zh-CN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1</a:t>
                  </a:r>
                  <a:r>
                    <a:rPr lang="zh-CN" altLang="en-US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节 化学反应与能量的变化</a:t>
                  </a:r>
                </a:p>
              </p:txBody>
            </p:sp>
          </p:grpSp>
        </p:grpSp>
        <p:sp>
          <p:nvSpPr>
            <p:cNvPr id="19" name="文本占位符 20"/>
            <p:cNvSpPr txBox="1"/>
            <p:nvPr/>
          </p:nvSpPr>
          <p:spPr>
            <a:xfrm>
              <a:off x="689828" y="2618788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20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第一章  化学反应与能量 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-1245292" y="324651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版高中化学选修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4</a:t>
            </a: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（高二）</a:t>
            </a:r>
          </a:p>
        </p:txBody>
      </p:sp>
      <p:sp>
        <p:nvSpPr>
          <p:cNvPr id="7" name="矩形 6"/>
          <p:cNvSpPr/>
          <p:nvPr/>
        </p:nvSpPr>
        <p:spPr>
          <a:xfrm>
            <a:off x="-1143000" y="498692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zh-CN" altLang="en-US" b="1" dirty="0"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4395" y="1052513"/>
            <a:ext cx="10267950" cy="586581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2、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写出下列反应的热化学方程式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1molC(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固态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与适量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O(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气态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反应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生成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CO(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气态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和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气态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),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吸收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131.3kJ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的热量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0.5molCu(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固态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与适量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lang="en-US" altLang="zh-CN" sz="2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气态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反应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 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生成</a:t>
            </a:r>
            <a:r>
              <a:rPr lang="en-US" altLang="zh-CN" dirty="0" err="1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CuO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固态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), 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放出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78.5 kJ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的热量</a:t>
            </a:r>
          </a:p>
          <a:p>
            <a:endParaRPr lang="en-US" altLang="zh-CN" sz="20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1166546" y="3286344"/>
            <a:ext cx="91436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altLang="zh-CN" sz="32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C(s)+H</a:t>
            </a:r>
            <a:r>
              <a:rPr lang="en-US" altLang="zh-CN" sz="214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32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O(g)=CO(g)+H</a:t>
            </a:r>
            <a:r>
              <a:rPr lang="en-US" altLang="zh-CN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32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(g) ; △H=+131.3KJ/mol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166546" y="5496362"/>
            <a:ext cx="89642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altLang="zh-CN" sz="32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2Cu(s)+O</a:t>
            </a:r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32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(g)=2CuO(s) ; △H= </a:t>
            </a:r>
            <a:r>
              <a:rPr lang="zh-CN" altLang="pt-BR" sz="240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－</a:t>
            </a:r>
            <a:r>
              <a:rPr lang="zh-CN" altLang="en-US" sz="240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</a:t>
            </a:r>
            <a:r>
              <a:rPr lang="en-US" altLang="zh-CN" sz="32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314KJ/mol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300944" y="347546"/>
            <a:ext cx="50639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defTabSz="1222375">
              <a:defRPr sz="28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</a:defRPr>
            </a:lvl1pPr>
          </a:lstStyle>
          <a:p>
            <a:r>
              <a:rPr lang="zh-CN" altLang="en-US" dirty="0">
                <a:sym typeface="Arial" panose="020B0604020202020204" pitchFamily="34" charset="0"/>
              </a:rPr>
              <a:t>练习：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uild="p" animBg="1"/>
      <p:bldP spid="82947" grpId="0"/>
      <p:bldP spid="82948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301057"/>
          <p:cNvSpPr>
            <a:spLocks noChangeArrowheads="1"/>
          </p:cNvSpPr>
          <p:nvPr/>
        </p:nvSpPr>
        <p:spPr bwMode="auto">
          <a:xfrm>
            <a:off x="715590" y="1169731"/>
            <a:ext cx="10991184" cy="501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716" tIns="42859" rIns="85716" bIns="42859">
            <a:spAutoFit/>
          </a:bodyPr>
          <a:lstStyle>
            <a:lvl1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8572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8572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8572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8572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145540">
              <a:lnSpc>
                <a:spcPct val="150000"/>
              </a:lnSpc>
            </a:pP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3、</a:t>
            </a:r>
            <a:r>
              <a:rPr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已知：</a:t>
            </a:r>
          </a:p>
          <a:p>
            <a:pPr defTabSz="1145540">
              <a:lnSpc>
                <a:spcPct val="150000"/>
              </a:lnSpc>
            </a:pP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①H</a:t>
            </a:r>
            <a:r>
              <a:rPr lang="en-US" altLang="zh-CN" sz="2400" kern="0" baseline="-2500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 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(g) + 1/2 O</a:t>
            </a:r>
            <a:r>
              <a:rPr lang="en-US" altLang="zh-CN" sz="2400" kern="0" baseline="-2500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(g) = H</a:t>
            </a:r>
            <a:r>
              <a:rPr lang="en-US" altLang="zh-CN" sz="2400" kern="0" baseline="-2500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O (g)    </a:t>
            </a:r>
            <a:r>
              <a:rPr lang="en-US" altLang="zh-CN" sz="2400" i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ΔH</a:t>
            </a:r>
            <a:r>
              <a:rPr lang="en-US" altLang="zh-CN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= </a:t>
            </a:r>
            <a:r>
              <a:rPr lang="en-US" altLang="zh-CN" sz="2400" kern="0" dirty="0" err="1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akJ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/mol</a:t>
            </a:r>
          </a:p>
          <a:p>
            <a:pPr defTabSz="1145540">
              <a:lnSpc>
                <a:spcPct val="150000"/>
              </a:lnSpc>
            </a:pP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②2H</a:t>
            </a:r>
            <a:r>
              <a:rPr lang="en-US" altLang="zh-CN" sz="2400" kern="0" baseline="-2500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 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(g) +  O</a:t>
            </a:r>
            <a:r>
              <a:rPr lang="en-US" altLang="zh-CN" sz="2400" kern="0" baseline="-2500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(g) = 2H</a:t>
            </a:r>
            <a:r>
              <a:rPr lang="en-US" altLang="zh-CN" sz="2400" kern="0" baseline="-2500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O (g)    </a:t>
            </a:r>
            <a:r>
              <a:rPr lang="en-US" altLang="zh-CN" sz="2400" i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ΔH</a:t>
            </a:r>
            <a:r>
              <a:rPr lang="en-US" altLang="zh-CN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= b kJ/mol</a:t>
            </a:r>
          </a:p>
          <a:p>
            <a:pPr defTabSz="1145540">
              <a:lnSpc>
                <a:spcPct val="150000"/>
              </a:lnSpc>
            </a:pP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③H</a:t>
            </a:r>
            <a:r>
              <a:rPr lang="en-US" altLang="zh-CN" sz="2400" kern="0" baseline="-2500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(g) + 1/2 O</a:t>
            </a:r>
            <a:r>
              <a:rPr lang="en-US" altLang="zh-CN" sz="2400" kern="0" baseline="-2500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(g) = H</a:t>
            </a:r>
            <a:r>
              <a:rPr lang="en-US" altLang="zh-CN" sz="2400" kern="0" baseline="-2500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O (l)     </a:t>
            </a:r>
            <a:r>
              <a:rPr lang="en-US" altLang="zh-CN" sz="2400" i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ΔH</a:t>
            </a:r>
            <a:r>
              <a:rPr lang="en-US" altLang="zh-CN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3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= c  kJ/mol                       </a:t>
            </a:r>
          </a:p>
          <a:p>
            <a:pPr defTabSz="1145540">
              <a:lnSpc>
                <a:spcPct val="150000"/>
              </a:lnSpc>
            </a:pP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④2H</a:t>
            </a:r>
            <a:r>
              <a:rPr lang="en-US" altLang="zh-CN" sz="2400" kern="0" baseline="-2500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(g) + O</a:t>
            </a:r>
            <a:r>
              <a:rPr lang="en-US" altLang="zh-CN" sz="2400" kern="0" baseline="-2500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(g) = 2H</a:t>
            </a:r>
            <a:r>
              <a:rPr lang="en-US" altLang="zh-CN" sz="2400" kern="0" baseline="-2500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O (l)       </a:t>
            </a:r>
            <a:r>
              <a:rPr lang="en-US" altLang="zh-CN" sz="2400" i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ΔH</a:t>
            </a:r>
            <a:r>
              <a:rPr lang="en-US" altLang="zh-CN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4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= d kJ/mol</a:t>
            </a:r>
          </a:p>
          <a:p>
            <a:pPr defTabSz="1145540">
              <a:lnSpc>
                <a:spcPct val="150000"/>
              </a:lnSpc>
            </a:pPr>
            <a:endParaRPr lang="en-US" altLang="zh-CN" sz="2400" kern="0" dirty="0">
              <a:solidFill>
                <a:srgbClr val="000000"/>
              </a:solidFill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  <a:p>
            <a:pPr defTabSz="1145540">
              <a:lnSpc>
                <a:spcPct val="150000"/>
              </a:lnSpc>
            </a:pPr>
            <a:r>
              <a:rPr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下列关系中正确的是（           ）</a:t>
            </a:r>
          </a:p>
          <a:p>
            <a:pPr defTabSz="1145540">
              <a:lnSpc>
                <a:spcPct val="150000"/>
              </a:lnSpc>
            </a:pPr>
            <a:r>
              <a:rPr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</a:t>
            </a:r>
            <a:r>
              <a:rPr lang="en-US" altLang="zh-CN" sz="2400" kern="0" dirty="0" err="1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A.a</a:t>
            </a:r>
            <a:r>
              <a:rPr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＜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＜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0                    </a:t>
            </a:r>
            <a:r>
              <a:rPr lang="en-US" altLang="zh-CN" sz="2400" kern="0" dirty="0" err="1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B.b</a:t>
            </a:r>
            <a:r>
              <a:rPr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＞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d</a:t>
            </a:r>
            <a:r>
              <a:rPr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＞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0         </a:t>
            </a:r>
          </a:p>
          <a:p>
            <a:pPr defTabSz="1145540">
              <a:lnSpc>
                <a:spcPct val="150000"/>
              </a:lnSpc>
            </a:pP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C.2a=b</a:t>
            </a:r>
            <a:r>
              <a:rPr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＜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0                   D.2c=d</a:t>
            </a:r>
            <a:r>
              <a:rPr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＞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054684" y="4464452"/>
            <a:ext cx="1280198" cy="668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altLang="zh-CN" sz="374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300944" y="347546"/>
            <a:ext cx="50639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defTabSz="1222375">
              <a:defRPr sz="28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</a:defRPr>
            </a:lvl1pPr>
          </a:lstStyle>
          <a:p>
            <a:r>
              <a:rPr lang="zh-CN" altLang="en-US" dirty="0">
                <a:sym typeface="Arial" panose="020B0604020202020204" pitchFamily="34" charset="0"/>
              </a:rPr>
              <a:t>练习：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400" y="1040257"/>
            <a:ext cx="11687539" cy="5018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、在同温同压下，下列各组热化学方程式中  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Q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&gt;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Q</a:t>
            </a:r>
            <a:r>
              <a:rPr lang="en-US" altLang="zh-CN" sz="2400" kern="0" baseline="-300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l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的是 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        )</a:t>
            </a:r>
          </a:p>
          <a:p>
            <a:pPr defTabSz="1222375"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2H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(g)+O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 =2H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O(g)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；   △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=-Q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2H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(g)+O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(g)=2H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O(1)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；    △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=-Q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S(g)+O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(g)=SO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；      △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=-Q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S(s)+O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(g)=SO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；      △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=-Q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C(s)+</a:t>
            </a:r>
            <a:r>
              <a:rPr lang="en-US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(g)=CO(g)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；     △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=-Q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C(s)+O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(g)=CO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；     △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=-Q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(g)+Cl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(g)=2HCl(g)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；      △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=-Q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</a:t>
            </a:r>
            <a:r>
              <a:rPr lang="en-US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(g)+ </a:t>
            </a:r>
            <a:r>
              <a:rPr lang="en-US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Cl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(g)= HCl(g)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； △</a:t>
            </a:r>
            <a:r>
              <a:rPr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=-Q</a:t>
            </a:r>
            <a:r>
              <a:rPr lang="en-US" altLang="zh-CN" sz="2400" kern="0" baseline="-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553977" y="1061266"/>
            <a:ext cx="1747029" cy="668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altLang="zh-CN" sz="374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AC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300944" y="347546"/>
            <a:ext cx="50639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defTabSz="1222375">
              <a:defRPr sz="28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</a:defRPr>
            </a:lvl1pPr>
          </a:lstStyle>
          <a:p>
            <a:r>
              <a:rPr lang="zh-CN" altLang="en-US" dirty="0">
                <a:sym typeface="Arial" panose="020B0604020202020204" pitchFamily="34" charset="0"/>
              </a:rPr>
              <a:t>练习：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文本框 306177"/>
          <p:cNvSpPr txBox="1">
            <a:spLocks noChangeArrowheads="1"/>
          </p:cNvSpPr>
          <p:nvPr/>
        </p:nvSpPr>
        <p:spPr bwMode="auto">
          <a:xfrm>
            <a:off x="1614790" y="2444772"/>
            <a:ext cx="7992753" cy="1476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>
              <a:lnSpc>
                <a:spcPct val="150000"/>
              </a:lnSpc>
            </a:pPr>
            <a:r>
              <a:rPr lang="en-US" altLang="zh-CN" sz="3200" kern="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2H</a:t>
            </a:r>
            <a:r>
              <a:rPr lang="en-US" altLang="zh-CN" sz="3200" kern="0" baseline="-2500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3200" kern="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(g)+O</a:t>
            </a:r>
            <a:r>
              <a:rPr lang="en-US" altLang="zh-CN" sz="3200" kern="0" baseline="-2500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3200" kern="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(g)=2H</a:t>
            </a:r>
            <a:r>
              <a:rPr lang="en-US" altLang="zh-CN" sz="3200" kern="0" baseline="-2500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3200" kern="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O(l)</a:t>
            </a:r>
            <a:r>
              <a:rPr lang="zh-CN" altLang="en-US" sz="3200" kern="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，</a:t>
            </a:r>
            <a:r>
              <a:rPr lang="en-US" altLang="zh-CN" sz="3200" kern="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△H</a:t>
            </a:r>
            <a:r>
              <a:rPr lang="en-US" altLang="zh-CN" sz="3200" kern="0" baseline="-2500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</a:t>
            </a:r>
            <a:r>
              <a:rPr lang="en-US" altLang="zh-CN" sz="3200" kern="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=-Q</a:t>
            </a:r>
            <a:r>
              <a:rPr lang="en-US" altLang="zh-CN" sz="3200" kern="0" baseline="-2500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</a:t>
            </a:r>
            <a:r>
              <a:rPr lang="en-US" altLang="zh-CN" sz="3200" kern="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kJ/mol</a:t>
            </a:r>
          </a:p>
          <a:p>
            <a:pPr defTabSz="1222375">
              <a:lnSpc>
                <a:spcPct val="150000"/>
              </a:lnSpc>
            </a:pPr>
            <a:r>
              <a:rPr lang="en-US" altLang="zh-CN" sz="3200" kern="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H</a:t>
            </a:r>
            <a:r>
              <a:rPr lang="en-US" altLang="zh-CN" sz="3200" kern="0" baseline="-2500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3200" kern="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(g)+1/2O</a:t>
            </a:r>
            <a:r>
              <a:rPr lang="en-US" altLang="zh-CN" sz="3200" kern="0" baseline="-2500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3200" kern="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(g)=H</a:t>
            </a:r>
            <a:r>
              <a:rPr lang="en-US" altLang="zh-CN" sz="3200" kern="0" baseline="-2500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3200" kern="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O(l)</a:t>
            </a:r>
            <a:r>
              <a:rPr lang="zh-CN" altLang="en-US" sz="3200" kern="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，</a:t>
            </a:r>
            <a:r>
              <a:rPr lang="en-US" altLang="zh-CN" sz="3200" kern="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△H</a:t>
            </a:r>
            <a:r>
              <a:rPr lang="en-US" altLang="zh-CN" sz="3200" kern="0" baseline="-2500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3200" kern="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=-Q</a:t>
            </a:r>
            <a:r>
              <a:rPr lang="en-US" altLang="zh-CN" sz="3200" kern="0" baseline="-2500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3200" kern="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kJ/mol</a:t>
            </a:r>
          </a:p>
        </p:txBody>
      </p:sp>
      <p:sp>
        <p:nvSpPr>
          <p:cNvPr id="4" name="文本框 308229"/>
          <p:cNvSpPr txBox="1">
            <a:spLocks noChangeArrowheads="1"/>
          </p:cNvSpPr>
          <p:nvPr/>
        </p:nvSpPr>
        <p:spPr bwMode="auto">
          <a:xfrm>
            <a:off x="660400" y="1453068"/>
            <a:ext cx="12221706" cy="554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200" tIns="61101" rIns="122200" bIns="6110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>
              <a:spcBef>
                <a:spcPct val="50000"/>
              </a:spcBef>
            </a:pPr>
            <a:r>
              <a:rPr lang="zh-CN" altLang="en-US" sz="2800" b="1" kern="0" dirty="0"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总结：热量比较比数值，</a:t>
            </a:r>
            <a:r>
              <a:rPr lang="en-US" altLang="zh-CN" sz="2800" b="1" kern="0" dirty="0"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△H</a:t>
            </a:r>
            <a:r>
              <a:rPr lang="zh-CN" altLang="en-US" sz="2800" b="1" kern="0" dirty="0"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比较带符号 </a:t>
            </a:r>
          </a:p>
        </p:txBody>
      </p:sp>
      <p:sp>
        <p:nvSpPr>
          <p:cNvPr id="5" name="文本框 307203"/>
          <p:cNvSpPr txBox="1">
            <a:spLocks noChangeArrowheads="1"/>
          </p:cNvSpPr>
          <p:nvPr/>
        </p:nvSpPr>
        <p:spPr bwMode="auto">
          <a:xfrm>
            <a:off x="2024907" y="4413228"/>
            <a:ext cx="2303374" cy="646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>
              <a:spcBef>
                <a:spcPct val="50000"/>
              </a:spcBef>
            </a:pPr>
            <a:r>
              <a:rPr lang="en-US" altLang="zh-CN" sz="3600" b="1" kern="0" err="1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Q</a:t>
            </a:r>
            <a:r>
              <a:rPr lang="en-US" altLang="zh-CN" sz="3600" b="1" kern="0" baseline="-25000" err="1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</a:t>
            </a:r>
            <a:r>
              <a:rPr lang="zh-CN" altLang="en-US" sz="3600" b="1" kern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﹥</a:t>
            </a:r>
            <a:r>
              <a:rPr lang="en-US" altLang="zh-CN" sz="3600" b="1" kern="0" err="1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Q</a:t>
            </a:r>
            <a:r>
              <a:rPr lang="en-US" altLang="zh-CN" sz="3600" b="1" kern="0" baseline="-25000" err="1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endParaRPr lang="en-US" altLang="zh-CN" sz="3600" b="1" kern="0" baseline="-25000">
              <a:solidFill>
                <a:srgbClr val="0070C0"/>
              </a:solidFill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6" name="文本框 307204"/>
          <p:cNvSpPr txBox="1">
            <a:spLocks noChangeArrowheads="1"/>
          </p:cNvSpPr>
          <p:nvPr/>
        </p:nvSpPr>
        <p:spPr bwMode="auto">
          <a:xfrm>
            <a:off x="5474937" y="4413227"/>
            <a:ext cx="3384419" cy="646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>
              <a:spcBef>
                <a:spcPct val="50000"/>
              </a:spcBef>
            </a:pPr>
            <a:r>
              <a:rPr lang="en-US" altLang="zh-CN" sz="3600" b="1" kern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△H</a:t>
            </a:r>
            <a:r>
              <a:rPr lang="en-US" altLang="zh-CN" sz="3600" b="1" kern="0" baseline="-25000" err="1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</a:t>
            </a:r>
            <a:r>
              <a:rPr lang="en-US" altLang="en-US" sz="3600" b="1" kern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＜</a:t>
            </a:r>
            <a:r>
              <a:rPr lang="en-US" altLang="zh-CN" sz="3600" b="1" kern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△H</a:t>
            </a:r>
            <a:r>
              <a:rPr lang="en-US" altLang="zh-CN" sz="3600" b="1" kern="0" baseline="-25000" err="1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endParaRPr lang="en-US" altLang="zh-CN" sz="3600" b="1" kern="0" baseline="-25000">
              <a:solidFill>
                <a:srgbClr val="0070C0"/>
              </a:solidFill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300944" y="347546"/>
            <a:ext cx="50639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defTabSz="1222375">
              <a:defRPr sz="28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</a:defRPr>
            </a:lvl1pPr>
          </a:lstStyle>
          <a:p>
            <a:r>
              <a:rPr lang="zh-CN" altLang="en-US" dirty="0">
                <a:sym typeface="Arial" panose="020B0604020202020204" pitchFamily="34" charset="0"/>
              </a:rPr>
              <a:t>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文本框 310278"/>
          <p:cNvSpPr txBox="1">
            <a:spLocks noChangeArrowheads="1"/>
          </p:cNvSpPr>
          <p:nvPr/>
        </p:nvSpPr>
        <p:spPr bwMode="auto">
          <a:xfrm>
            <a:off x="950946" y="1845301"/>
            <a:ext cx="9552702" cy="52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2" rIns="91424" bIns="4571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>
              <a:spcBef>
                <a:spcPct val="50000"/>
              </a:spcBef>
            </a:pPr>
            <a:r>
              <a:rPr lang="zh-CN" altLang="en-US" sz="28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练：比较</a:t>
            </a:r>
            <a:r>
              <a:rPr lang="en-US" altLang="zh-CN" sz="28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Q</a:t>
            </a:r>
            <a:r>
              <a:rPr lang="en-US" altLang="zh-CN" sz="2800" b="1" kern="0" baseline="-2500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</a:t>
            </a:r>
            <a:r>
              <a:rPr lang="zh-CN" altLang="en-US" sz="28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、</a:t>
            </a:r>
            <a:r>
              <a:rPr lang="en-US" altLang="zh-CN" sz="28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Q</a:t>
            </a:r>
            <a:r>
              <a:rPr lang="en-US" altLang="zh-CN" sz="2800" b="1" kern="0" baseline="-2500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zh-CN" altLang="en-US" sz="28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的大小、</a:t>
            </a:r>
            <a:r>
              <a:rPr lang="en-US" altLang="zh-CN" sz="28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△H</a:t>
            </a:r>
            <a:r>
              <a:rPr lang="en-US" altLang="zh-CN" sz="2800" b="1" kern="0" baseline="-2500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</a:t>
            </a:r>
            <a:r>
              <a:rPr lang="en-US" altLang="en-US" sz="28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、</a:t>
            </a:r>
            <a:r>
              <a:rPr lang="en-US" altLang="zh-CN" sz="28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△H</a:t>
            </a:r>
            <a:r>
              <a:rPr lang="en-US" altLang="zh-CN" sz="2800" b="1" kern="0" baseline="-2500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zh-CN" altLang="en-US" sz="28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的大小</a:t>
            </a:r>
          </a:p>
        </p:txBody>
      </p:sp>
      <p:sp>
        <p:nvSpPr>
          <p:cNvPr id="33799" name="文本框 310279"/>
          <p:cNvSpPr txBox="1">
            <a:spLocks noChangeArrowheads="1"/>
          </p:cNvSpPr>
          <p:nvPr/>
        </p:nvSpPr>
        <p:spPr bwMode="auto">
          <a:xfrm>
            <a:off x="1433582" y="2828972"/>
            <a:ext cx="8930930" cy="120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/>
            <a:r>
              <a:rPr lang="en-US" altLang="zh-CN" sz="3600" b="1" kern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S(g)+O</a:t>
            </a:r>
            <a:r>
              <a:rPr lang="en-US" altLang="zh-CN" sz="3600" b="1" kern="0" baseline="-25000" err="1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3600" b="1" kern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(g)==SO</a:t>
            </a:r>
            <a:r>
              <a:rPr lang="en-US" altLang="zh-CN" sz="3600" b="1" kern="0" baseline="-25000" err="1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3600" b="1" kern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(g)   △H</a:t>
            </a:r>
            <a:r>
              <a:rPr lang="en-US" altLang="zh-CN" sz="3600" b="1" kern="0" baseline="-25000" err="1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</a:t>
            </a:r>
            <a:r>
              <a:rPr lang="en-US" altLang="zh-CN" sz="3600" b="1" kern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=- Q</a:t>
            </a:r>
            <a:r>
              <a:rPr lang="en-US" altLang="zh-CN" sz="3600" b="1" kern="0" baseline="-25000" err="1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</a:t>
            </a:r>
            <a:r>
              <a:rPr lang="en-US" altLang="zh-CN" sz="3600" b="1" kern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kJ/mol</a:t>
            </a:r>
            <a:endParaRPr lang="en-US" altLang="zh-CN" sz="3600" b="1" kern="0" baseline="-25000">
              <a:solidFill>
                <a:srgbClr val="000000"/>
              </a:solidFill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  <a:p>
            <a:pPr defTabSz="1222375"/>
            <a:r>
              <a:rPr lang="en-US" altLang="zh-CN" sz="3600" b="1" kern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S(s)+O</a:t>
            </a:r>
            <a:r>
              <a:rPr lang="en-US" altLang="zh-CN" sz="3600" b="1" kern="0" baseline="-25000" err="1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3600" b="1" kern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(g)==SO</a:t>
            </a:r>
            <a:r>
              <a:rPr lang="en-US" altLang="zh-CN" sz="3600" b="1" kern="0" baseline="-25000" err="1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3600" b="1" kern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(g)   △H</a:t>
            </a:r>
            <a:r>
              <a:rPr lang="en-US" altLang="zh-CN" sz="3600" b="1" kern="0" baseline="-25000" err="1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3600" b="1" kern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=- Q</a:t>
            </a:r>
            <a:r>
              <a:rPr lang="en-US" altLang="zh-CN" sz="3600" b="1" kern="0" baseline="-25000" err="1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3600" b="1" kern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kJ/mol</a:t>
            </a:r>
          </a:p>
        </p:txBody>
      </p:sp>
      <p:sp>
        <p:nvSpPr>
          <p:cNvPr id="9" name="文本框 311299"/>
          <p:cNvSpPr txBox="1">
            <a:spLocks noChangeArrowheads="1"/>
          </p:cNvSpPr>
          <p:nvPr/>
        </p:nvSpPr>
        <p:spPr bwMode="auto">
          <a:xfrm>
            <a:off x="2633662" y="4684609"/>
            <a:ext cx="2303374" cy="646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>
              <a:spcBef>
                <a:spcPct val="50000"/>
              </a:spcBef>
            </a:pPr>
            <a:r>
              <a:rPr lang="en-US" altLang="zh-CN" sz="3600" b="1" kern="0" err="1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Q</a:t>
            </a:r>
            <a:r>
              <a:rPr lang="en-US" altLang="zh-CN" sz="3600" b="1" kern="0" baseline="-25000" err="1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</a:t>
            </a:r>
            <a:r>
              <a:rPr lang="zh-CN" altLang="en-US" sz="3600" b="1" kern="0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﹥</a:t>
            </a:r>
            <a:r>
              <a:rPr lang="en-US" altLang="zh-CN" sz="3600" b="1" kern="0" err="1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Q</a:t>
            </a:r>
            <a:r>
              <a:rPr lang="en-US" altLang="zh-CN" sz="3600" b="1" kern="0" baseline="-25000" err="1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endParaRPr lang="en-US" altLang="zh-CN" sz="3600" b="1" kern="0" baseline="-25000">
              <a:solidFill>
                <a:srgbClr val="FF0000"/>
              </a:solidFill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10" name="文本框 311300"/>
          <p:cNvSpPr txBox="1">
            <a:spLocks noChangeArrowheads="1"/>
          </p:cNvSpPr>
          <p:nvPr/>
        </p:nvSpPr>
        <p:spPr bwMode="auto">
          <a:xfrm>
            <a:off x="5588159" y="4684610"/>
            <a:ext cx="3384419" cy="646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>
              <a:spcBef>
                <a:spcPct val="50000"/>
              </a:spcBef>
            </a:pPr>
            <a:r>
              <a:rPr lang="en-US" altLang="zh-CN" sz="3600" b="1" kern="0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△H</a:t>
            </a:r>
            <a:r>
              <a:rPr lang="en-US" altLang="zh-CN" sz="3600" b="1" kern="0" baseline="-25000" err="1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</a:t>
            </a:r>
            <a:r>
              <a:rPr lang="en-US" altLang="en-US" sz="3600" b="1" kern="0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＜</a:t>
            </a:r>
            <a:r>
              <a:rPr lang="en-US" altLang="zh-CN" sz="3600" b="1" kern="0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△H</a:t>
            </a:r>
            <a:r>
              <a:rPr lang="en-US" altLang="zh-CN" sz="3600" b="1" kern="0" baseline="-25000" err="1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endParaRPr lang="en-US" altLang="zh-CN" sz="3600" b="1" kern="0" baseline="-25000">
              <a:solidFill>
                <a:srgbClr val="FF0000"/>
              </a:solidFill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300944" y="347546"/>
            <a:ext cx="88527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/>
            <a:r>
              <a:rPr lang="zh-CN" altLang="en-US" sz="28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比较</a:t>
            </a:r>
            <a:r>
              <a:rPr lang="en-US" altLang="zh-CN" sz="28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Q1</a:t>
            </a:r>
            <a:r>
              <a:rPr lang="zh-CN" altLang="en-US" sz="28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和</a:t>
            </a:r>
            <a:r>
              <a:rPr lang="en-US" altLang="zh-CN" sz="28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Q2</a:t>
            </a:r>
            <a:r>
              <a:rPr lang="zh-CN" altLang="en-US" sz="28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的大小、 △</a:t>
            </a:r>
            <a:r>
              <a:rPr lang="en-US" altLang="zh-CN" sz="28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H1</a:t>
            </a:r>
            <a:r>
              <a:rPr lang="zh-CN" altLang="en-US" sz="28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和△</a:t>
            </a:r>
            <a:r>
              <a:rPr lang="en-US" altLang="zh-CN" sz="28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H2</a:t>
            </a:r>
            <a:r>
              <a:rPr lang="zh-CN" altLang="en-US" sz="28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的大小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093"/>
          <a:stretch>
            <a:fillRect/>
          </a:stretch>
        </p:blipFill>
        <p:spPr>
          <a:xfrm>
            <a:off x="5486400" y="-14992"/>
            <a:ext cx="6705600" cy="6872991"/>
          </a:xfrm>
        </p:spPr>
      </p:pic>
      <p:sp>
        <p:nvSpPr>
          <p:cNvPr id="22" name="Circle: Hollow 21"/>
          <p:cNvSpPr/>
          <p:nvPr/>
        </p:nvSpPr>
        <p:spPr>
          <a:xfrm>
            <a:off x="11542427" y="-254832"/>
            <a:ext cx="905656" cy="905656"/>
          </a:xfrm>
          <a:prstGeom prst="donut">
            <a:avLst>
              <a:gd name="adj" fmla="val 1452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29590" y="2618740"/>
            <a:ext cx="5261610" cy="1921510"/>
            <a:chOff x="608079" y="2618788"/>
            <a:chExt cx="5678421" cy="2105259"/>
          </a:xfrm>
        </p:grpSpPr>
        <p:grpSp>
          <p:nvGrpSpPr>
            <p:cNvPr id="11" name="组合 10"/>
            <p:cNvGrpSpPr/>
            <p:nvPr/>
          </p:nvGrpSpPr>
          <p:grpSpPr>
            <a:xfrm>
              <a:off x="608079" y="3119944"/>
              <a:ext cx="5678421" cy="1604103"/>
              <a:chOff x="-4766137" y="2095686"/>
              <a:chExt cx="5678421" cy="1604103"/>
            </a:xfrm>
          </p:grpSpPr>
          <p:sp>
            <p:nvSpPr>
              <p:cNvPr id="12" name="矩形: 圆角 11"/>
              <p:cNvSpPr/>
              <p:nvPr/>
            </p:nvSpPr>
            <p:spPr>
              <a:xfrm>
                <a:off x="-4766137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defRPr/>
                </a:pPr>
                <a:r>
                  <a:rPr lang="zh-CN" altLang="en-US" sz="1600" spc="300" dirty="0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第二课时   热化学方程式</a:t>
                </a:r>
              </a:p>
            </p:txBody>
          </p:sp>
          <p:grpSp>
            <p:nvGrpSpPr>
              <p:cNvPr id="13" name="组合 12"/>
              <p:cNvGrpSpPr/>
              <p:nvPr/>
            </p:nvGrpSpPr>
            <p:grpSpPr>
              <a:xfrm>
                <a:off x="-4714868" y="2095686"/>
                <a:ext cx="5627152" cy="1078184"/>
                <a:chOff x="-4714868" y="2095686"/>
                <a:chExt cx="5627152" cy="1078184"/>
              </a:xfrm>
            </p:grpSpPr>
            <p:sp>
              <p:nvSpPr>
                <p:cNvPr id="14" name="文本框 13"/>
                <p:cNvSpPr txBox="1"/>
                <p:nvPr/>
              </p:nvSpPr>
              <p:spPr>
                <a:xfrm>
                  <a:off x="-4714868" y="2808615"/>
                  <a:ext cx="4981567" cy="3652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05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5" name="直接连接符 14"/>
                <p:cNvCxnSpPr/>
                <p:nvPr/>
              </p:nvCxnSpPr>
              <p:spPr>
                <a:xfrm>
                  <a:off x="-4634728" y="2624646"/>
                  <a:ext cx="5445412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文本占位符 19"/>
                <p:cNvSpPr txBox="1"/>
                <p:nvPr/>
              </p:nvSpPr>
              <p:spPr>
                <a:xfrm>
                  <a:off x="-4708756" y="2095686"/>
                  <a:ext cx="5621040" cy="423546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感谢各位的仔细聆听</a:t>
                  </a:r>
                </a:p>
              </p:txBody>
            </p:sp>
          </p:grpSp>
        </p:grpSp>
        <p:sp>
          <p:nvSpPr>
            <p:cNvPr id="19" name="文本占位符 20"/>
            <p:cNvSpPr txBox="1"/>
            <p:nvPr/>
          </p:nvSpPr>
          <p:spPr>
            <a:xfrm>
              <a:off x="689828" y="2618788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20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第一章  化学反应与能量 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-1245292" y="324651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版高中化学选修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4</a:t>
            </a: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（高二）</a:t>
            </a:r>
          </a:p>
        </p:txBody>
      </p:sp>
      <p:sp>
        <p:nvSpPr>
          <p:cNvPr id="7" name="矩形 6"/>
          <p:cNvSpPr/>
          <p:nvPr/>
        </p:nvSpPr>
        <p:spPr>
          <a:xfrm>
            <a:off x="-1143000" y="498692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zh-CN" altLang="en-US" b="1" dirty="0"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1300944" y="347546"/>
            <a:ext cx="50639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/>
            <a:r>
              <a:rPr lang="zh-CN" altLang="en-US" sz="28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一、热化学方程式：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1316870" y="1302179"/>
            <a:ext cx="9020006" cy="475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lnSpc>
                <a:spcPct val="110000"/>
              </a:lnSpc>
            </a:pPr>
            <a:r>
              <a:rPr kumimoji="1" lang="en-US" altLang="zh-CN" sz="20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          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能表示参加反应物质的量和反应热的关系的化学方程式。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746534" y="1302179"/>
            <a:ext cx="2546251" cy="475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lnSpc>
                <a:spcPct val="110000"/>
              </a:lnSpc>
            </a:pPr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</a:t>
            </a: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、定义</a:t>
            </a: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：</a:t>
            </a: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846820" y="3843215"/>
            <a:ext cx="10587707" cy="914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lnSpc>
                <a:spcPct val="115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表示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1mol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气态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1" lang="en-US" altLang="zh-CN" sz="2400" kern="0" baseline="-16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与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1mol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气态碘完全反应，生成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2mol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气态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HI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时，放出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14.9kJ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的热量。</a:t>
            </a:r>
          </a:p>
        </p:txBody>
      </p:sp>
      <p:sp>
        <p:nvSpPr>
          <p:cNvPr id="2" name="矩形 1"/>
          <p:cNvSpPr/>
          <p:nvPr/>
        </p:nvSpPr>
        <p:spPr>
          <a:xfrm>
            <a:off x="660400" y="2544998"/>
            <a:ext cx="10909323" cy="531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>
              <a:lnSpc>
                <a:spcPct val="130000"/>
              </a:lnSpc>
            </a:pP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【思考】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：如何理解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400" kern="0" baseline="-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I</a:t>
            </a:r>
            <a:r>
              <a:rPr lang="en-US" altLang="zh-CN" sz="2400" kern="0" baseline="-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 =2HI (g) ΔH=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14.9 kJ/mol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这个热化学方程式？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3" grpId="0"/>
      <p:bldP spid="43024" grpId="0"/>
      <p:bldP spid="43025" grpId="0"/>
      <p:bldP spid="43027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812565" y="1833656"/>
            <a:ext cx="8388026" cy="493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1222375"/>
            <a:r>
              <a:rPr lang="en-US" altLang="zh-CN" sz="321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3210" b="1" kern="0" baseline="-25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321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(g)+I</a:t>
            </a:r>
            <a:r>
              <a:rPr lang="en-US" altLang="zh-CN" sz="3210" b="1" kern="0" baseline="-25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321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(g)======2HI(g)  △H=</a:t>
            </a:r>
            <a:r>
              <a:rPr lang="zh-CN" altLang="en-US" sz="321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lang="en-US" altLang="zh-CN" sz="321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14.9kJ/mol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811664" y="1566965"/>
            <a:ext cx="1296938" cy="914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defTabSz="1222375">
              <a:lnSpc>
                <a:spcPct val="130000"/>
              </a:lnSpc>
            </a:pPr>
            <a:r>
              <a:rPr lang="en-US" altLang="zh-CN" sz="2405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200℃</a:t>
            </a:r>
          </a:p>
          <a:p>
            <a:pPr algn="ctr" defTabSz="1222375">
              <a:lnSpc>
                <a:spcPct val="130000"/>
              </a:lnSpc>
            </a:pPr>
            <a:r>
              <a:rPr lang="en-US" altLang="zh-CN" sz="2405" b="1" kern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101kPa</a:t>
            </a:r>
            <a:endParaRPr lang="en-US" altLang="zh-CN" sz="2405" b="1" kern="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60400" y="4695803"/>
            <a:ext cx="1202544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449580" indent="-449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28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600710" indent="-600710" defTabSz="1222375"/>
            <a:r>
              <a:rPr lang="zh-CN" altLang="en-US" sz="2400" b="1" kern="0" dirty="0"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热化学方程式包含物质变化和能量变化两个部分，二者缺一不可。</a:t>
            </a:r>
          </a:p>
          <a:p>
            <a:pPr marL="600710" indent="-600710" defTabSz="1222375"/>
            <a:endParaRPr lang="en-US" altLang="zh-CN" sz="2400" b="1" kern="0" dirty="0"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  <a:p>
            <a:pPr marL="600710" indent="-600710" defTabSz="1222375"/>
            <a:r>
              <a:rPr lang="zh-CN" altLang="en-US" sz="2400" b="1" kern="0" dirty="0"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普通化学方程式只包含物质变化一个部分。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2797426" y="3351927"/>
            <a:ext cx="1800155" cy="647676"/>
          </a:xfrm>
          <a:prstGeom prst="wedgeRoundRectCallout">
            <a:avLst>
              <a:gd name="adj1" fmla="val 2556"/>
              <a:gd name="adj2" fmla="val -141912"/>
              <a:gd name="adj3" fmla="val 16667"/>
            </a:avLst>
          </a:prstGeom>
          <a:solidFill>
            <a:srgbClr val="0070C0"/>
          </a:solidFill>
          <a:ln w="38100" algn="ctr">
            <a:solidFill>
              <a:srgbClr val="0070C0"/>
            </a:solidFill>
            <a:prstDash val="sysDot"/>
            <a:miter lim="800000"/>
          </a:ln>
          <a:effectLst/>
        </p:spPr>
        <p:txBody>
          <a:bodyPr wrap="none" anchor="ctr"/>
          <a:lstStyle/>
          <a:p>
            <a:pPr algn="ctr" defTabSz="1222375"/>
            <a:r>
              <a:rPr lang="zh-CN" altLang="en-US" sz="2800" b="1" kern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物质变化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716248" y="2704253"/>
            <a:ext cx="453689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1222375"/>
            <a:endParaRPr lang="zh-CN" altLang="en-US" sz="2405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6684930" y="2704253"/>
            <a:ext cx="32399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1222375"/>
            <a:endParaRPr lang="zh-CN" altLang="en-US" sz="2405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7332606" y="3351927"/>
            <a:ext cx="1800155" cy="647676"/>
          </a:xfrm>
          <a:prstGeom prst="wedgeRoundRectCallout">
            <a:avLst>
              <a:gd name="adj1" fmla="val -7407"/>
              <a:gd name="adj2" fmla="val -141912"/>
              <a:gd name="adj3" fmla="val 16667"/>
            </a:avLst>
          </a:prstGeom>
          <a:solidFill>
            <a:srgbClr val="0070C0"/>
          </a:solidFill>
          <a:ln w="38100" algn="ctr">
            <a:solidFill>
              <a:srgbClr val="0070C0"/>
            </a:solidFill>
            <a:prstDash val="sysDot"/>
            <a:miter lim="800000"/>
          </a:ln>
          <a:effectLst/>
        </p:spPr>
        <p:txBody>
          <a:bodyPr wrap="none" anchor="ctr"/>
          <a:lstStyle/>
          <a:p>
            <a:pPr algn="ctr" defTabSz="1222375"/>
            <a:r>
              <a:rPr lang="zh-CN" altLang="en-US" sz="2800" b="1" kern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能量变化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300944" y="347546"/>
            <a:ext cx="50639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defTabSz="1222375">
              <a:defRPr sz="28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</a:defRPr>
            </a:lvl1pPr>
          </a:lstStyle>
          <a:p>
            <a:r>
              <a:rPr lang="zh-CN" altLang="en-US" dirty="0">
                <a:sym typeface="Arial" panose="020B0604020202020204" pitchFamily="34" charset="0"/>
              </a:rPr>
              <a:t>一、热化学方程式：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2" grpId="0"/>
      <p:bldP spid="22533" grpId="0" animBg="1"/>
      <p:bldP spid="225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285697"/>
          <p:cNvSpPr>
            <a:spLocks noChangeArrowheads="1"/>
          </p:cNvSpPr>
          <p:nvPr/>
        </p:nvSpPr>
        <p:spPr bwMode="auto">
          <a:xfrm>
            <a:off x="660400" y="2295615"/>
            <a:ext cx="10788650" cy="16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716" tIns="42859" rIns="85716" bIns="42859">
            <a:spAutoFit/>
          </a:bodyPr>
          <a:lstStyle>
            <a:lvl1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857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8572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8572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8572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8572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145540">
              <a:lnSpc>
                <a:spcPct val="200000"/>
              </a:lnSpc>
            </a:pPr>
            <a:r>
              <a:rPr lang="zh-CN" altLang="en-US" sz="2800" b="1" kern="0" dirty="0"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【思考与交流】与化学方程式相：与化学方程式相比，热化学方程式有哪些不同？正确书写热化学方程式应注意哪几点？</a:t>
            </a: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1300944" y="347546"/>
            <a:ext cx="50639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defTabSz="1222375">
              <a:defRPr sz="28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</a:defRPr>
            </a:lvl1pPr>
          </a:lstStyle>
          <a:p>
            <a:r>
              <a:rPr lang="zh-CN" altLang="en-US" dirty="0">
                <a:sym typeface="Arial" panose="020B0604020202020204" pitchFamily="34" charset="0"/>
              </a:rPr>
              <a:t>一、热化学方程式：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631916" y="1359766"/>
            <a:ext cx="10646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spcBef>
                <a:spcPct val="20000"/>
              </a:spcBef>
            </a:pPr>
            <a:r>
              <a:rPr kumimoji="1" lang="en-US" altLang="zh-CN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kumimoji="1" lang="zh-CN" alt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、需注明反应的温度和压强，如不注明条件，即指</a:t>
            </a:r>
            <a:r>
              <a:rPr kumimoji="1" lang="en-US" altLang="zh-CN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 25℃ 1.01×10</a:t>
            </a:r>
            <a:r>
              <a:rPr kumimoji="1" lang="en-US" altLang="zh-CN" sz="20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kumimoji="1" lang="en-US" altLang="zh-CN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Pa</a:t>
            </a:r>
            <a:r>
              <a:rPr kumimoji="1" lang="zh-CN" alt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；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631915" y="1968280"/>
            <a:ext cx="10838731" cy="965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lnSpc>
                <a:spcPct val="150000"/>
              </a:lnSpc>
            </a:pPr>
            <a:r>
              <a:rPr kumimoji="1" lang="en-US" altLang="zh-CN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zh-CN" alt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、化学方程的右边必须写上△</a:t>
            </a:r>
            <a:r>
              <a:rPr kumimoji="1" lang="en-US" altLang="zh-CN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1" lang="zh-CN" alt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，并用“ </a:t>
            </a:r>
            <a:r>
              <a:rPr kumimoji="1" lang="en-US" altLang="zh-CN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; ”</a:t>
            </a:r>
            <a:r>
              <a:rPr kumimoji="1" lang="zh-CN" alt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隔开</a:t>
            </a:r>
            <a:r>
              <a:rPr kumimoji="1" lang="en-US" altLang="zh-CN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,△H</a:t>
            </a:r>
            <a:r>
              <a:rPr kumimoji="1" lang="zh-CN" alt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：吸热用“</a:t>
            </a:r>
            <a:r>
              <a:rPr kumimoji="1" lang="en-US" altLang="zh-CN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+”</a:t>
            </a:r>
            <a:r>
              <a:rPr kumimoji="1" lang="zh-CN" alt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，放热用“－”，单位是</a:t>
            </a:r>
            <a:r>
              <a:rPr kumimoji="1" lang="en-US" altLang="zh-CN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kJ/mol</a:t>
            </a:r>
            <a:r>
              <a:rPr kumimoji="1" lang="zh-CN" alt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或</a:t>
            </a:r>
            <a:r>
              <a:rPr kumimoji="1" lang="en-US" altLang="zh-CN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J/mol;</a:t>
            </a: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631915" y="3142526"/>
            <a:ext cx="79658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/>
            <a:r>
              <a:rPr kumimoji="1" lang="en-US" altLang="zh-CN" sz="20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1" lang="zh-CN" altLang="en-US" sz="20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、物质后需标聚集状态（</a:t>
            </a:r>
            <a:r>
              <a:rPr kumimoji="1" lang="en-US" altLang="zh-CN" sz="20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kumimoji="1" lang="zh-CN" altLang="en-US" sz="20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kumimoji="1" lang="en-US" altLang="zh-CN" sz="20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l</a:t>
            </a:r>
            <a:r>
              <a:rPr kumimoji="1" lang="zh-CN" altLang="en-US" sz="20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kumimoji="1" lang="en-US" altLang="zh-CN" sz="20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g</a:t>
            </a:r>
            <a:r>
              <a:rPr kumimoji="1" lang="zh-CN" altLang="en-US" sz="20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kumimoji="1" lang="en-US" altLang="zh-CN" sz="2000" b="1" kern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aq</a:t>
            </a:r>
            <a:r>
              <a:rPr kumimoji="1" lang="zh-CN" altLang="en-US" sz="20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kumimoji="1" lang="en-US" altLang="zh-CN" sz="20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;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631915" y="3751040"/>
            <a:ext cx="10886985" cy="1335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449580" indent="-449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28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600710" indent="-600710" defTabSz="1222375">
              <a:lnSpc>
                <a:spcPct val="150000"/>
              </a:lnSpc>
            </a:pPr>
            <a:r>
              <a:rPr lang="en-US" altLang="zh-CN" sz="2000" b="1" kern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zh-CN" altLang="en-US" sz="2000" b="1" kern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、热化学方程式中化学计量数表示参加反应的各物质的物质的量，可为整数或分数</a:t>
            </a:r>
            <a:r>
              <a:rPr lang="en-US" altLang="zh-CN" sz="2000" b="1" kern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;</a:t>
            </a:r>
          </a:p>
          <a:p>
            <a:pPr marL="600710" indent="-600710" defTabSz="1222375">
              <a:lnSpc>
                <a:spcPct val="150000"/>
              </a:lnSpc>
            </a:pPr>
            <a:r>
              <a:rPr lang="en-US" altLang="zh-CN" sz="2000" b="1" kern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(</a:t>
            </a:r>
            <a:r>
              <a:rPr lang="zh-CN" altLang="en-US" sz="2000" b="1" kern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普通化学方程式中化学计量数宏观上表示各物质的物质的量，微观上表示原子分子数目，只能为整数，不能为分数</a:t>
            </a:r>
            <a:r>
              <a:rPr lang="en-US" altLang="zh-CN" sz="2000" b="1" kern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631915" y="5294616"/>
            <a:ext cx="10838731" cy="965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lnSpc>
                <a:spcPct val="150000"/>
              </a:lnSpc>
            </a:pPr>
            <a:r>
              <a:rPr kumimoji="1" lang="en-US" altLang="zh-CN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kumimoji="1" lang="zh-CN" alt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、根据焓的性质，若化学方程式中各物质的系数加倍，则△</a:t>
            </a:r>
            <a:r>
              <a:rPr kumimoji="1" lang="en-US" altLang="zh-CN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1" lang="zh-CN" alt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的数值也加倍；若反应逆向进行，则△</a:t>
            </a:r>
            <a:r>
              <a:rPr kumimoji="1" lang="en-US" altLang="zh-CN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1" lang="zh-CN" alt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改变符号，但绝对值不变</a:t>
            </a:r>
            <a:r>
              <a:rPr kumimoji="1" lang="en-US" altLang="zh-CN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300944" y="347546"/>
            <a:ext cx="50639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defTabSz="1222375">
              <a:defRPr sz="28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</a:defRPr>
            </a:lvl1pPr>
          </a:lstStyle>
          <a:p>
            <a:r>
              <a:rPr lang="zh-CN" altLang="en-US" dirty="0">
                <a:sym typeface="Arial" panose="020B0604020202020204" pitchFamily="34" charset="0"/>
              </a:rPr>
              <a:t>书写热化学方程式的注意事项：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utoUpdateAnimBg="0"/>
      <p:bldP spid="73733" grpId="0"/>
      <p:bldP spid="73734" grpId="0" autoUpdateAnimBg="0"/>
      <p:bldP spid="73735" grpId="0"/>
      <p:bldP spid="737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0400" y="1635124"/>
            <a:ext cx="8712200" cy="415607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300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kumimoji="1" lang="en-US" altLang="zh-CN" sz="2400" b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kumimoji="1"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、反应物和生成物的种类、聚集状态</a:t>
            </a:r>
          </a:p>
          <a:p>
            <a:pPr>
              <a:lnSpc>
                <a:spcPct val="300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kumimoji="1" lang="en-US" altLang="zh-CN" sz="2400" b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、反应中各物质的物质的量比和质量比</a:t>
            </a:r>
          </a:p>
          <a:p>
            <a:pPr>
              <a:lnSpc>
                <a:spcPct val="300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kumimoji="1" lang="en-US" altLang="zh-CN" sz="2400" b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1"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、反应中放出或吸收的热量。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300944" y="347546"/>
            <a:ext cx="50639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defTabSz="1222375">
              <a:defRPr sz="28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</a:defRPr>
            </a:lvl1pPr>
          </a:lstStyle>
          <a:p>
            <a:r>
              <a:rPr lang="zh-CN" altLang="en-US" dirty="0">
                <a:sym typeface="Arial" panose="020B0604020202020204" pitchFamily="34" charset="0"/>
              </a:rPr>
              <a:t>热化学方程式表示的意义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660400" y="1286194"/>
            <a:ext cx="12907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22375"/>
            <a:r>
              <a:rPr kumimoji="1" lang="zh-CN" altLang="en-US" sz="2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问题：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660401" y="2980697"/>
            <a:ext cx="10858500" cy="2940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lnSpc>
                <a:spcPct val="200000"/>
              </a:lnSpc>
            </a:pP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热化学方程式中各物质前的化学计量数不表示分子个数，表示对应物质的物质的量。</a:t>
            </a:r>
          </a:p>
          <a:p>
            <a:pPr defTabSz="1222375">
              <a:lnSpc>
                <a:spcPct val="200000"/>
              </a:lnSpc>
            </a:pPr>
            <a:r>
              <a:rPr kumimoji="1" lang="zh-CN" altLang="en-US" sz="2400" b="1" u="sng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∆</a:t>
            </a:r>
            <a:r>
              <a:rPr kumimoji="1" lang="en-US" altLang="zh-CN" sz="2400" b="1" u="sng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H(KJ/mol)</a:t>
            </a:r>
            <a:r>
              <a:rPr kumimoji="1" lang="zh-CN" altLang="en-US" sz="2400" b="1" u="sng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它表示每摩尔反应所放出的热量，∆</a:t>
            </a:r>
            <a:r>
              <a:rPr kumimoji="1" lang="en-US" altLang="zh-CN" sz="2400" b="1" u="sng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1" lang="zh-CN" altLang="en-US" sz="2400" b="1" u="sng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它的值与方程式中的计量系数有关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，即对于相同的反应，当化学计量数不同时，其∆</a:t>
            </a: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不同。</a:t>
            </a:r>
          </a:p>
        </p:txBody>
      </p:sp>
      <p:sp>
        <p:nvSpPr>
          <p:cNvPr id="2" name="矩形 1"/>
          <p:cNvSpPr/>
          <p:nvPr/>
        </p:nvSpPr>
        <p:spPr>
          <a:xfrm>
            <a:off x="1893595" y="1149350"/>
            <a:ext cx="10241255" cy="169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>
              <a:lnSpc>
                <a:spcPct val="150000"/>
              </a:lnSpc>
            </a:pP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反应物和生成物前的系数它代表了什么？</a:t>
            </a:r>
          </a:p>
          <a:p>
            <a:pPr defTabSz="1222375">
              <a:lnSpc>
                <a:spcPct val="150000"/>
              </a:lnSpc>
            </a:pP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在方程式中∆</a:t>
            </a:r>
            <a:r>
              <a:rPr kumimoji="1" lang="en-US" altLang="zh-CN" sz="24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表示了什么意义？ </a:t>
            </a:r>
            <a:endParaRPr kumimoji="1" lang="en-US" altLang="zh-CN" sz="2400" b="1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>
              <a:lnSpc>
                <a:spcPct val="150000"/>
              </a:lnSpc>
            </a:pP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它的值与什么有关系？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300944" y="347546"/>
            <a:ext cx="50639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defTabSz="1222375">
              <a:defRPr sz="28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</a:defRPr>
            </a:lvl1pPr>
          </a:lstStyle>
          <a:p>
            <a:r>
              <a:rPr lang="zh-CN" altLang="en-US" dirty="0">
                <a:sym typeface="Arial" panose="020B0604020202020204" pitchFamily="34" charset="0"/>
              </a:rPr>
              <a:t>热化学方程式表示的意义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718060" y="1470520"/>
            <a:ext cx="10607783" cy="1463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lnSpc>
                <a:spcPct val="200000"/>
              </a:lnSpc>
            </a:pP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、当</a:t>
            </a: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1mol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气态</a:t>
            </a: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1" lang="en-US" altLang="zh-CN" sz="2400" b="1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与</a:t>
            </a: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1mol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气态</a:t>
            </a: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Cl</a:t>
            </a:r>
            <a:r>
              <a:rPr kumimoji="1" lang="en-US" altLang="zh-CN" sz="2400" b="1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反应生成</a:t>
            </a: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2mol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气态</a:t>
            </a: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HCl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，放出</a:t>
            </a: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184.6KJ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的热量，请写出该反应的热化学方程式。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686469" y="4100806"/>
            <a:ext cx="8670963" cy="64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22375"/>
            <a:r>
              <a:rPr kumimoji="1" lang="en-US" altLang="zh-CN" sz="3600" b="1" kern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1" lang="en-US" altLang="zh-CN" sz="3600" b="1" kern="0" baseline="-2500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en-US" altLang="zh-CN" sz="3600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(g)+Cl</a:t>
            </a:r>
            <a:r>
              <a:rPr kumimoji="1" lang="en-US" altLang="zh-CN" sz="3600" b="1" kern="0" baseline="-2500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en-US" altLang="zh-CN" sz="3600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(g)=2HCl(g) ∆</a:t>
            </a:r>
            <a:r>
              <a:rPr kumimoji="1" lang="en-US" altLang="zh-CN" sz="3600" b="1" i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1" lang="en-US" altLang="zh-CN" sz="3600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=-184.6KJ/mol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300944" y="347546"/>
            <a:ext cx="50639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defTabSz="1222375">
              <a:defRPr sz="28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</a:defRPr>
            </a:lvl1pPr>
          </a:lstStyle>
          <a:p>
            <a:r>
              <a:rPr lang="zh-CN" altLang="en-US" dirty="0">
                <a:sym typeface="Arial" panose="020B0604020202020204" pitchFamily="34" charset="0"/>
              </a:rPr>
              <a:t>练习：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utoUpdateAnimBg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1109025" y="2540287"/>
          <a:ext cx="8782564" cy="2929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MP 图像" r:id="rId2" imgW="3162300" imgH="1028700" progId="Paint.Picture">
                  <p:embed/>
                </p:oleObj>
              </mc:Choice>
              <mc:Fallback>
                <p:oleObj name="BMP 图像" r:id="rId2" imgW="3162300" imgH="1028700" progId="Paint.Picture">
                  <p:embed/>
                  <p:pic>
                    <p:nvPicPr>
                      <p:cNvPr id="0" name="Object 3"/>
                      <p:cNvPicPr/>
                      <p:nvPr/>
                    </p:nvPicPr>
                    <p:blipFill>
                      <a:blip r:embed="rId3">
                        <a:lum bright="-48000" contrast="72000"/>
                      </a:blip>
                      <a:stretch>
                        <a:fillRect/>
                      </a:stretch>
                    </p:blipFill>
                    <p:spPr>
                      <a:xfrm>
                        <a:off x="1109025" y="2540287"/>
                        <a:ext cx="8782564" cy="29299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4" name="Line 4"/>
          <p:cNvSpPr>
            <a:spLocks noChangeShapeType="1"/>
          </p:cNvSpPr>
          <p:nvPr/>
        </p:nvSpPr>
        <p:spPr bwMode="auto">
          <a:xfrm flipH="1">
            <a:off x="6600806" y="1557409"/>
            <a:ext cx="0" cy="647676"/>
          </a:xfrm>
          <a:prstGeom prst="line">
            <a:avLst/>
          </a:prstGeom>
          <a:noFill/>
          <a:ln w="762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1222375"/>
            <a:endParaRPr lang="zh-CN" altLang="en-US" sz="2405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 flipH="1">
            <a:off x="6934168" y="2400340"/>
            <a:ext cx="0" cy="647676"/>
          </a:xfrm>
          <a:prstGeom prst="line">
            <a:avLst/>
          </a:prstGeom>
          <a:noFill/>
          <a:ln w="762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1222375"/>
            <a:endParaRPr lang="zh-CN" altLang="en-US" sz="2405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 flipH="1">
            <a:off x="6705576" y="3357565"/>
            <a:ext cx="0" cy="647676"/>
          </a:xfrm>
          <a:prstGeom prst="line">
            <a:avLst/>
          </a:prstGeom>
          <a:noFill/>
          <a:ln w="762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1222375"/>
            <a:endParaRPr lang="zh-CN" altLang="en-US" sz="2405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 flipH="1">
            <a:off x="6672241" y="4365588"/>
            <a:ext cx="0" cy="647676"/>
          </a:xfrm>
          <a:prstGeom prst="line">
            <a:avLst/>
          </a:prstGeom>
          <a:noFill/>
          <a:ln w="762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1222375"/>
            <a:endParaRPr lang="zh-CN" altLang="en-US" sz="2405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09025" y="1316662"/>
            <a:ext cx="52437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/>
            <a:r>
              <a:rPr kumimoji="1" lang="zh-CN" altLang="en-US" sz="32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而这些书写也是对的！！！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300944" y="347546"/>
            <a:ext cx="50639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defTabSz="1222375">
              <a:defRPr sz="28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</a:defRPr>
            </a:lvl1pPr>
          </a:lstStyle>
          <a:p>
            <a:r>
              <a:rPr lang="zh-CN" altLang="en-US" dirty="0">
                <a:sym typeface="Arial" panose="020B0604020202020204" pitchFamily="34" charset="0"/>
              </a:rPr>
              <a:t>练习：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Custom 1120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90C6F6"/>
      </a:accent1>
      <a:accent2>
        <a:srgbClr val="00B0F0"/>
      </a:accent2>
      <a:accent3>
        <a:srgbClr val="76C2E8"/>
      </a:accent3>
      <a:accent4>
        <a:srgbClr val="00B0F0"/>
      </a:accent4>
      <a:accent5>
        <a:srgbClr val="76C2E8"/>
      </a:accent5>
      <a:accent6>
        <a:srgbClr val="00B0F0"/>
      </a:accent6>
      <a:hlink>
        <a:srgbClr val="E2DD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1296</Words>
  <Application>Microsoft Office PowerPoint</Application>
  <PresentationFormat>宽屏</PresentationFormat>
  <Paragraphs>101</Paragraphs>
  <Slides>16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FandolFang R</vt:lpstr>
      <vt:lpstr>Lato Light</vt:lpstr>
      <vt:lpstr>思源黑体 CN Light</vt:lpstr>
      <vt:lpstr>Arial</vt:lpstr>
      <vt:lpstr>Calibri</vt:lpstr>
      <vt:lpstr>Calibri Light</vt:lpstr>
      <vt:lpstr>Helvetica</vt:lpstr>
      <vt:lpstr>Wingdings</vt:lpstr>
      <vt:lpstr>办公资源网：www.bangongziyuan.com</vt:lpstr>
      <vt:lpstr>BMP 图像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2020-06-16T01:34:45Z</dcterms:created>
  <dcterms:modified xsi:type="dcterms:W3CDTF">2021-01-09T09:54:05Z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