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235" r:id="rId2"/>
    <p:sldId id="262" r:id="rId3"/>
    <p:sldId id="263" r:id="rId4"/>
    <p:sldId id="264" r:id="rId5"/>
    <p:sldId id="266" r:id="rId6"/>
    <p:sldId id="267" r:id="rId7"/>
    <p:sldId id="268" r:id="rId8"/>
    <p:sldId id="269" r:id="rId9"/>
    <p:sldId id="270" r:id="rId10"/>
    <p:sldId id="271" r:id="rId11"/>
    <p:sldId id="273" r:id="rId12"/>
    <p:sldId id="274" r:id="rId13"/>
    <p:sldId id="275" r:id="rId14"/>
    <p:sldId id="276" r:id="rId15"/>
    <p:sldId id="277" r:id="rId16"/>
    <p:sldId id="278" r:id="rId17"/>
    <p:sldId id="287" r:id="rId18"/>
    <p:sldId id="2236"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8">
          <p15:clr>
            <a:srgbClr val="A4A3A4"/>
          </p15:clr>
        </p15:guide>
        <p15:guide id="4" orient="horz" pos="712">
          <p15:clr>
            <a:srgbClr val="A4A3A4"/>
          </p15:clr>
        </p15:guide>
        <p15:guide id="5" orient="horz" pos="3928">
          <p15:clr>
            <a:srgbClr val="A4A3A4"/>
          </p15:clr>
        </p15:guide>
        <p15:guide id="6" orient="horz" pos="3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2" d="100"/>
          <a:sy n="102" d="100"/>
        </p:scale>
        <p:origin x="876" y="114"/>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1499F48B-03DE-4BE0-ADA7-A545F7E1A007}"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B0AC3D99-6FB2-45DC-B918-410E7739A3D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8A3F4E26-341A-4D14-9F56-BDE0B9F617C8}" type="slidenum">
              <a:rPr kumimoji="0" lang="zh-CN" altLang="en-US" sz="18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rPr>
              <a:t>9</a:t>
            </a:fld>
            <a:endParaRPr kumimoji="0" lang="en-US" altLang="zh-CN" sz="18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7_Half_picture">
    <p:spTree>
      <p:nvGrpSpPr>
        <p:cNvPr id="1" name=""/>
        <p:cNvGrpSpPr/>
        <p:nvPr/>
      </p:nvGrpSpPr>
      <p:grpSpPr>
        <a:xfrm>
          <a:off x="0" y="0"/>
          <a:ext cx="0" cy="0"/>
          <a:chOff x="0" y="0"/>
          <a:chExt cx="0" cy="0"/>
        </a:xfrm>
      </p:grpSpPr>
      <p:sp>
        <p:nvSpPr>
          <p:cNvPr id="4" name="Parallelogram 3"/>
          <p:cNvSpPr/>
          <p:nvPr userDrawn="1"/>
        </p:nvSpPr>
        <p:spPr>
          <a:xfrm>
            <a:off x="5200307" y="0"/>
            <a:ext cx="2903547" cy="6857999"/>
          </a:xfrm>
          <a:prstGeom prst="parallelogram">
            <a:avLst>
              <a:gd name="adj" fmla="val 58558"/>
            </a:avLst>
          </a:prstGeom>
          <a:gradFill>
            <a:gsLst>
              <a:gs pos="0">
                <a:schemeClr val="accent1">
                  <a:lumMod val="75000"/>
                </a:schemeClr>
              </a:gs>
              <a:gs pos="100000">
                <a:schemeClr val="accent4">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5643987" y="289932"/>
            <a:ext cx="948100" cy="345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Picture Placeholder 13"/>
          <p:cNvSpPr>
            <a:spLocks noGrp="1"/>
          </p:cNvSpPr>
          <p:nvPr>
            <p:ph type="pic" sz="quarter" idx="13"/>
          </p:nvPr>
        </p:nvSpPr>
        <p:spPr>
          <a:xfrm>
            <a:off x="5486400" y="-14992"/>
            <a:ext cx="6705600" cy="6872991"/>
          </a:xfrm>
          <a:custGeom>
            <a:avLst/>
            <a:gdLst>
              <a:gd name="connsiteX0" fmla="*/ 0 w 6101306"/>
              <a:gd name="connsiteY0" fmla="*/ 0 h 6858000"/>
              <a:gd name="connsiteX1" fmla="*/ 6101306 w 6101306"/>
              <a:gd name="connsiteY1" fmla="*/ 0 h 6858000"/>
              <a:gd name="connsiteX2" fmla="*/ 6101306 w 6101306"/>
              <a:gd name="connsiteY2" fmla="*/ 6858000 h 6858000"/>
              <a:gd name="connsiteX3" fmla="*/ 0 w 6101306"/>
              <a:gd name="connsiteY3" fmla="*/ 6858000 h 6858000"/>
              <a:gd name="connsiteX4" fmla="*/ 0 w 6101306"/>
              <a:gd name="connsiteY4" fmla="*/ 0 h 6858000"/>
              <a:gd name="connsiteX0-1" fmla="*/ 1588958 w 6101306"/>
              <a:gd name="connsiteY0-2" fmla="*/ 0 h 6872991"/>
              <a:gd name="connsiteX1-3" fmla="*/ 6101306 w 6101306"/>
              <a:gd name="connsiteY1-4" fmla="*/ 14991 h 6872991"/>
              <a:gd name="connsiteX2-5" fmla="*/ 6101306 w 6101306"/>
              <a:gd name="connsiteY2-6" fmla="*/ 6872991 h 6872991"/>
              <a:gd name="connsiteX3-7" fmla="*/ 0 w 6101306"/>
              <a:gd name="connsiteY3-8" fmla="*/ 6872991 h 6872991"/>
              <a:gd name="connsiteX4-9" fmla="*/ 1588958 w 6101306"/>
              <a:gd name="connsiteY4-10" fmla="*/ 0 h 687299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101306" h="6872991">
                <a:moveTo>
                  <a:pt x="1588958" y="0"/>
                </a:moveTo>
                <a:lnTo>
                  <a:pt x="6101306" y="14991"/>
                </a:lnTo>
                <a:lnTo>
                  <a:pt x="6101306" y="6872991"/>
                </a:lnTo>
                <a:lnTo>
                  <a:pt x="0" y="6872991"/>
                </a:lnTo>
                <a:lnTo>
                  <a:pt x="1588958" y="0"/>
                </a:lnTo>
                <a:close/>
              </a:path>
            </a:pathLst>
          </a:custGeom>
          <a:solidFill>
            <a:schemeClr val="bg1">
              <a:lumMod val="95000"/>
            </a:schemeClr>
          </a:solidFill>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5" name="组合 4"/>
          <p:cNvGrpSpPr/>
          <p:nvPr userDrawn="1"/>
        </p:nvGrpSpPr>
        <p:grpSpPr>
          <a:xfrm>
            <a:off x="508000" y="355600"/>
            <a:ext cx="723900" cy="402167"/>
            <a:chOff x="571500" y="381000"/>
            <a:chExt cx="1028700" cy="571500"/>
          </a:xfrm>
          <a:solidFill>
            <a:srgbClr val="0070C0"/>
          </a:solidFill>
        </p:grpSpPr>
        <p:sp>
          <p:nvSpPr>
            <p:cNvPr id="3" name="箭头: V 形 2"/>
            <p:cNvSpPr/>
            <p:nvPr userDrawn="1"/>
          </p:nvSpPr>
          <p:spPr>
            <a:xfrm>
              <a:off x="5715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sp>
          <p:nvSpPr>
            <p:cNvPr id="4" name="箭头: V 形 3"/>
            <p:cNvSpPr/>
            <p:nvPr userDrawn="1"/>
          </p:nvSpPr>
          <p:spPr>
            <a:xfrm>
              <a:off x="10287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29857" r="5093"/>
          <a:stretch>
            <a:fillRect/>
          </a:stretch>
        </p:blipFill>
        <p:spPr>
          <a:xfrm>
            <a:off x="5486400" y="-14992"/>
            <a:ext cx="6705600" cy="6872991"/>
          </a:xfrm>
        </p:spPr>
      </p:pic>
      <p:sp>
        <p:nvSpPr>
          <p:cNvPr id="22" name="Circle: Hollow 21"/>
          <p:cNvSpPr/>
          <p:nvPr/>
        </p:nvSpPr>
        <p:spPr>
          <a:xfrm>
            <a:off x="11542427" y="-254832"/>
            <a:ext cx="905656" cy="905656"/>
          </a:xfrm>
          <a:prstGeom prst="donut">
            <a:avLst>
              <a:gd name="adj" fmla="val 14522"/>
            </a:avLst>
          </a:prstGeom>
          <a:gradFill>
            <a:gsLst>
              <a:gs pos="0">
                <a:schemeClr val="accent1">
                  <a:lumMod val="75000"/>
                </a:schemeClr>
              </a:gs>
              <a:gs pos="100000">
                <a:schemeClr val="accent4">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8" name="组合 7"/>
          <p:cNvGrpSpPr/>
          <p:nvPr/>
        </p:nvGrpSpPr>
        <p:grpSpPr>
          <a:xfrm>
            <a:off x="494665" y="2618740"/>
            <a:ext cx="5296535" cy="1921510"/>
            <a:chOff x="608079" y="2618788"/>
            <a:chExt cx="5678421" cy="2105259"/>
          </a:xfrm>
        </p:grpSpPr>
        <p:grpSp>
          <p:nvGrpSpPr>
            <p:cNvPr id="11" name="组合 10"/>
            <p:cNvGrpSpPr/>
            <p:nvPr/>
          </p:nvGrpSpPr>
          <p:grpSpPr>
            <a:xfrm>
              <a:off x="608079" y="3119944"/>
              <a:ext cx="5678421" cy="1604103"/>
              <a:chOff x="-4766137" y="2095686"/>
              <a:chExt cx="5678421" cy="1604103"/>
            </a:xfrm>
          </p:grpSpPr>
          <p:sp>
            <p:nvSpPr>
              <p:cNvPr id="12" name="矩形: 圆角 11"/>
              <p:cNvSpPr/>
              <p:nvPr/>
            </p:nvSpPr>
            <p:spPr>
              <a:xfrm>
                <a:off x="-4766137" y="3345066"/>
                <a:ext cx="2745817" cy="354723"/>
              </a:xfrm>
              <a:prstGeom prst="roundRect">
                <a:avLst>
                  <a:gd name="adj" fmla="val 50000"/>
                </a:avLst>
              </a:prstGeom>
              <a:solidFill>
                <a:srgbClr val="5B9BD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60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第一课时  盖斯定律</a:t>
                </a:r>
              </a:p>
            </p:txBody>
          </p:sp>
          <p:grpSp>
            <p:nvGrpSpPr>
              <p:cNvPr id="13" name="组合 12"/>
              <p:cNvGrpSpPr/>
              <p:nvPr/>
            </p:nvGrpSpPr>
            <p:grpSpPr>
              <a:xfrm>
                <a:off x="-4714868" y="2095686"/>
                <a:ext cx="5627152" cy="1078184"/>
                <a:chOff x="-4714868" y="2095686"/>
                <a:chExt cx="5627152" cy="1078184"/>
              </a:xfrm>
            </p:grpSpPr>
            <p:sp>
              <p:nvSpPr>
                <p:cNvPr id="14" name="文本框 13"/>
                <p:cNvSpPr txBox="1"/>
                <p:nvPr/>
              </p:nvSpPr>
              <p:spPr>
                <a:xfrm>
                  <a:off x="-4714868" y="2808615"/>
                  <a:ext cx="4981567" cy="365255"/>
                </a:xfrm>
                <a:prstGeom prst="rect">
                  <a:avLst/>
                </a:prstGeom>
                <a:noFill/>
              </p:spPr>
              <p:txBody>
                <a:bodyPr wrap="square" rtlCol="0">
                  <a:spAutoFit/>
                </a:bodyPr>
                <a:lstStyle/>
                <a:p>
                  <a:pPr algn="dist">
                    <a:lnSpc>
                      <a:spcPct val="150000"/>
                    </a:lnSpc>
                  </a:pPr>
                  <a:r>
                    <a:rPr lang="en-US" altLang="zh-CN" sz="105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15" name="直接连接符 14"/>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文本占位符 19"/>
                <p:cNvSpPr txBox="1"/>
                <p:nvPr/>
              </p:nvSpPr>
              <p:spPr>
                <a:xfrm>
                  <a:off x="-4708756" y="2095686"/>
                  <a:ext cx="5621040"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b="1" dirty="0">
                      <a:solidFill>
                        <a:srgbClr val="0070C0"/>
                      </a:solidFill>
                      <a:latin typeface="Arial" panose="020B0604020202020204" pitchFamily="34" charset="0"/>
                      <a:ea typeface="思源黑体 CN Regular" panose="020B0500000000000000" pitchFamily="34" charset="-122"/>
                      <a:cs typeface="+mn-ea"/>
                      <a:sym typeface="Arial" panose="020B0604020202020204" pitchFamily="34" charset="0"/>
                    </a:rPr>
                    <a:t>第</a:t>
                  </a:r>
                  <a:r>
                    <a:rPr lang="en-US" altLang="zh-CN" b="1" dirty="0">
                      <a:solidFill>
                        <a:srgbClr val="0070C0"/>
                      </a:solidFill>
                      <a:latin typeface="Arial" panose="020B0604020202020204" pitchFamily="34" charset="0"/>
                      <a:ea typeface="思源黑体 CN Regular" panose="020B0500000000000000" pitchFamily="34" charset="-122"/>
                      <a:cs typeface="+mn-ea"/>
                      <a:sym typeface="Arial" panose="020B0604020202020204" pitchFamily="34" charset="0"/>
                    </a:rPr>
                    <a:t>3</a:t>
                  </a:r>
                  <a:r>
                    <a:rPr lang="zh-CN" altLang="en-US" b="1" dirty="0">
                      <a:solidFill>
                        <a:srgbClr val="0070C0"/>
                      </a:solidFill>
                      <a:latin typeface="Arial" panose="020B0604020202020204" pitchFamily="34" charset="0"/>
                      <a:ea typeface="思源黑体 CN Regular" panose="020B0500000000000000" pitchFamily="34" charset="-122"/>
                      <a:cs typeface="+mn-ea"/>
                      <a:sym typeface="Arial" panose="020B0604020202020204" pitchFamily="34" charset="0"/>
                    </a:rPr>
                    <a:t>节 化学反应热的计算</a:t>
                  </a:r>
                </a:p>
              </p:txBody>
            </p:sp>
          </p:grpSp>
        </p:grpSp>
        <p:sp>
          <p:nvSpPr>
            <p:cNvPr id="19"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第一章  化学反应与能量 </a:t>
              </a:r>
            </a:p>
          </p:txBody>
        </p:sp>
      </p:grpSp>
      <p:sp>
        <p:nvSpPr>
          <p:cNvPr id="21" name="矩形 20"/>
          <p:cNvSpPr/>
          <p:nvPr/>
        </p:nvSpPr>
        <p:spPr>
          <a:xfrm>
            <a:off x="-1245292" y="324651"/>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advClick="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60400" y="1721266"/>
            <a:ext cx="7249100" cy="4312912"/>
          </a:xfrm>
          <a:prstGeom prst="rect">
            <a:avLst/>
          </a:prstGeom>
          <a:noFill/>
          <a:ln w="9525">
            <a:noFill/>
            <a:miter lim="800000"/>
          </a:ln>
          <a:effectLst>
            <a:prstShdw prst="shdw17" dist="17961" dir="2700000">
              <a:schemeClr val="accent1">
                <a:gamma/>
                <a:shade val="60000"/>
                <a:invGamma/>
              </a:schemeClr>
            </a:prstShdw>
          </a:effectLst>
        </p:spPr>
        <p:txBody>
          <a:bodyPr wrap="none" anchor="ctr">
            <a:spAutoFit/>
          </a:bodyPr>
          <a:lstStyle/>
          <a:p>
            <a:pPr indent="266700" defTabSz="1222375" eaLnBrk="0" hangingPunct="0">
              <a:lnSpc>
                <a:spcPct val="200000"/>
              </a:lnSpc>
              <a:tabLst>
                <a:tab pos="2700020" algn="l"/>
              </a:tabLst>
              <a:defRP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确定</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待求反应的热化学方程式</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endPar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a:p>
            <a:pPr indent="266700" defTabSz="1222375" eaLnBrk="0" hangingPunct="0">
              <a:lnSpc>
                <a:spcPct val="200000"/>
              </a:lnSpc>
              <a:tabLst>
                <a:tab pos="2700020" algn="l"/>
              </a:tabLst>
              <a:defRP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找出</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待求</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热化学方程式中各</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物质</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出现在已知方程式</a:t>
            </a:r>
            <a:endPar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266700" defTabSz="1222375" eaLnBrk="0" hangingPunct="0">
              <a:lnSpc>
                <a:spcPct val="200000"/>
              </a:lnSpc>
              <a:tabLst>
                <a:tab pos="2700020" algn="l"/>
              </a:tabLst>
              <a:defRPr/>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中的位置</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是同侧还是异侧</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endPar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a:p>
            <a:pPr indent="266700" defTabSz="1222375" eaLnBrk="0" hangingPunct="0">
              <a:lnSpc>
                <a:spcPct val="200000"/>
              </a:lnSpc>
              <a:tabLst>
                <a:tab pos="2700020" algn="l"/>
              </a:tabLst>
              <a:defRP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利用</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同侧相加</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异侧相减</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进行处理。</a:t>
            </a:r>
            <a:endPar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a:p>
            <a:pPr indent="266700" defTabSz="1222375" eaLnBrk="0" hangingPunct="0">
              <a:lnSpc>
                <a:spcPct val="200000"/>
              </a:lnSpc>
              <a:tabLst>
                <a:tab pos="2700020" algn="l"/>
              </a:tabLst>
              <a:defRP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根据待求方程式中各</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物质的化学计量数</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通过</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乘除</a:t>
            </a:r>
            <a:endParaRPr lang="en-US" altLang="zh-CN"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266700" defTabSz="1222375" eaLnBrk="0" hangingPunct="0">
              <a:lnSpc>
                <a:spcPct val="200000"/>
              </a:lnSpc>
              <a:tabLst>
                <a:tab pos="2700020" algn="l"/>
              </a:tabLst>
              <a:defRPr/>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来调整已知反应的化学计量数</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并</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消去中间产物</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indent="266700" defTabSz="1222375" eaLnBrk="0" hangingPunct="0">
              <a:lnSpc>
                <a:spcPct val="200000"/>
              </a:lnSpc>
              <a:tabLst>
                <a:tab pos="2700020" algn="l"/>
              </a:tabLst>
              <a:defRP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(5)</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将调整后的</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化学方程式</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进行</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叠加</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并确定</a:t>
            </a:r>
            <a:r>
              <a:rPr lang="zh-CN" altLang="en-US" sz="2000"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反应热</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的变化。　</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p>
        </p:txBody>
      </p:sp>
      <p:sp>
        <p:nvSpPr>
          <p:cNvPr id="10244" name="TextBox 4"/>
          <p:cNvSpPr txBox="1">
            <a:spLocks noChangeArrowheads="1"/>
          </p:cNvSpPr>
          <p:nvPr/>
        </p:nvSpPr>
        <p:spPr bwMode="auto">
          <a:xfrm>
            <a:off x="1002725" y="1259601"/>
            <a:ext cx="2642175" cy="461665"/>
          </a:xfrm>
          <a:prstGeom prst="rect">
            <a:avLst/>
          </a:prstGeom>
          <a:solidFill>
            <a:srgbClr val="0070C0"/>
          </a:solid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1222375" eaLnBrk="1" hangingPunct="1"/>
            <a:r>
              <a:rPr lang="zh-CN" altLang="en-US" sz="2400" b="1" kern="0" dirty="0">
                <a:solidFill>
                  <a:schemeClr val="bg1"/>
                </a:solidFill>
                <a:ea typeface="思源黑体 CN Regular" panose="020B0500000000000000" pitchFamily="34" charset="-122"/>
                <a:cs typeface="Helvetica"/>
                <a:sym typeface="Arial" panose="020B0604020202020204" pitchFamily="34" charset="0"/>
              </a:rPr>
              <a:t>加减消元法</a:t>
            </a:r>
          </a:p>
        </p:txBody>
      </p:sp>
      <p:sp>
        <p:nvSpPr>
          <p:cNvPr id="5" name="矩形 7"/>
          <p:cNvSpPr>
            <a:spLocks noChangeArrowheads="1"/>
          </p:cNvSpPr>
          <p:nvPr/>
        </p:nvSpPr>
        <p:spPr bwMode="auto">
          <a:xfrm>
            <a:off x="1255480" y="320286"/>
            <a:ext cx="38715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求未知反应焓变的方法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from="(-#ppt_w/2)" to="(#ppt_x)" calcmode="lin" valueType="num">
                                      <p:cBhvr>
                                        <p:cTn id="7" dur="600" fill="hold">
                                          <p:stCondLst>
                                            <p:cond delay="0"/>
                                          </p:stCondLst>
                                        </p:cTn>
                                        <p:tgtEl>
                                          <p:spTgt spid="10244"/>
                                        </p:tgtEl>
                                        <p:attrNameLst>
                                          <p:attrName>ppt_x</p:attrName>
                                        </p:attrNameLst>
                                      </p:cBhvr>
                                    </p:anim>
                                    <p:anim from="0" to="-1.0" calcmode="lin" valueType="num">
                                      <p:cBhvr>
                                        <p:cTn id="8" dur="200" decel="50000" autoRev="1" fill="hold">
                                          <p:stCondLst>
                                            <p:cond delay="600"/>
                                          </p:stCondLst>
                                        </p:cTn>
                                        <p:tgtEl>
                                          <p:spTgt spid="10244"/>
                                        </p:tgtEl>
                                        <p:attrNameLst>
                                          <p:attrName>xshear</p:attrName>
                                        </p:attrNameLst>
                                      </p:cBhvr>
                                    </p:anim>
                                    <p:animScale>
                                      <p:cBhvr>
                                        <p:cTn id="9" dur="200" decel="100000" autoRev="1" fill="hold">
                                          <p:stCondLst>
                                            <p:cond delay="600"/>
                                          </p:stCondLst>
                                        </p:cTn>
                                        <p:tgtEl>
                                          <p:spTgt spid="10244"/>
                                        </p:tgtEl>
                                      </p:cBhvr>
                                      <p:from x="100000" y="100000"/>
                                      <p:to x="80000" y="100000"/>
                                    </p:animScale>
                                    <p:anim by="(#ppt_h/3+#ppt_w*0.1)" calcmode="lin" valueType="num">
                                      <p:cBhvr additive="sum">
                                        <p:cTn id="10" dur="200" decel="100000" autoRev="1" fill="hold">
                                          <p:stCondLst>
                                            <p:cond delay="600"/>
                                          </p:stCondLst>
                                        </p:cTn>
                                        <p:tgtEl>
                                          <p:spTgt spid="1024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0721">
                                            <p:txEl>
                                              <p:pRg st="0" end="0"/>
                                            </p:txEl>
                                          </p:spTgt>
                                        </p:tgtEl>
                                        <p:attrNameLst>
                                          <p:attrName>style.visibility</p:attrName>
                                        </p:attrNameLst>
                                      </p:cBhvr>
                                      <p:to>
                                        <p:strVal val="visible"/>
                                      </p:to>
                                    </p:set>
                                    <p:anim calcmode="discrete" valueType="clr">
                                      <p:cBhvr override="childStyle">
                                        <p:cTn id="15" dur="80"/>
                                        <p:tgtEl>
                                          <p:spTgt spid="307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0721">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0721">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30721">
                                            <p:txEl>
                                              <p:pRg st="1" end="1"/>
                                            </p:txEl>
                                          </p:spTgt>
                                        </p:tgtEl>
                                        <p:attrNameLst>
                                          <p:attrName>style.visibility</p:attrName>
                                        </p:attrNameLst>
                                      </p:cBhvr>
                                      <p:to>
                                        <p:strVal val="visible"/>
                                      </p:to>
                                    </p:set>
                                    <p:anim calcmode="discrete" valueType="clr">
                                      <p:cBhvr override="childStyle">
                                        <p:cTn id="22" dur="80"/>
                                        <p:tgtEl>
                                          <p:spTgt spid="307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0721">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30721">
                                            <p:txEl>
                                              <p:pRg st="1" end="1"/>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30721">
                                            <p:txEl>
                                              <p:pRg st="2" end="2"/>
                                            </p:txEl>
                                          </p:spTgt>
                                        </p:tgtEl>
                                        <p:attrNameLst>
                                          <p:attrName>style.visibility</p:attrName>
                                        </p:attrNameLst>
                                      </p:cBhvr>
                                      <p:to>
                                        <p:strVal val="visible"/>
                                      </p:to>
                                    </p:set>
                                    <p:anim calcmode="discrete" valueType="clr">
                                      <p:cBhvr override="childStyle">
                                        <p:cTn id="27" dur="80"/>
                                        <p:tgtEl>
                                          <p:spTgt spid="3072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0721">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30721">
                                            <p:txEl>
                                              <p:pRg st="2" end="2"/>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30721">
                                            <p:txEl>
                                              <p:pRg st="3" end="3"/>
                                            </p:txEl>
                                          </p:spTgt>
                                        </p:tgtEl>
                                        <p:attrNameLst>
                                          <p:attrName>style.visibility</p:attrName>
                                        </p:attrNameLst>
                                      </p:cBhvr>
                                      <p:to>
                                        <p:strVal val="visible"/>
                                      </p:to>
                                    </p:set>
                                    <p:anim calcmode="discrete" valueType="clr">
                                      <p:cBhvr override="childStyle">
                                        <p:cTn id="34" dur="80"/>
                                        <p:tgtEl>
                                          <p:spTgt spid="3072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0721">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30721">
                                            <p:txEl>
                                              <p:pRg st="3" end="3"/>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30721">
                                            <p:txEl>
                                              <p:pRg st="4" end="4"/>
                                            </p:txEl>
                                          </p:spTgt>
                                        </p:tgtEl>
                                        <p:attrNameLst>
                                          <p:attrName>style.visibility</p:attrName>
                                        </p:attrNameLst>
                                      </p:cBhvr>
                                      <p:to>
                                        <p:strVal val="visible"/>
                                      </p:to>
                                    </p:set>
                                    <p:anim calcmode="discrete" valueType="clr">
                                      <p:cBhvr override="childStyle">
                                        <p:cTn id="41" dur="80"/>
                                        <p:tgtEl>
                                          <p:spTgt spid="3072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0721">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30721">
                                            <p:txEl>
                                              <p:pRg st="4" end="4"/>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30721">
                                            <p:txEl>
                                              <p:pRg st="5" end="5"/>
                                            </p:txEl>
                                          </p:spTgt>
                                        </p:tgtEl>
                                        <p:attrNameLst>
                                          <p:attrName>style.visibility</p:attrName>
                                        </p:attrNameLst>
                                      </p:cBhvr>
                                      <p:to>
                                        <p:strVal val="visible"/>
                                      </p:to>
                                    </p:set>
                                    <p:anim calcmode="discrete" valueType="clr">
                                      <p:cBhvr override="childStyle">
                                        <p:cTn id="48" dur="80"/>
                                        <p:tgtEl>
                                          <p:spTgt spid="3072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30721">
                                            <p:txEl>
                                              <p:pRg st="5" end="5"/>
                                            </p:txEl>
                                          </p:spTgt>
                                        </p:tgtEl>
                                        <p:attrNameLst>
                                          <p:attrName>fillcolor</p:attrName>
                                        </p:attrNameLst>
                                      </p:cBhvr>
                                      <p:tavLst>
                                        <p:tav tm="0">
                                          <p:val>
                                            <p:clrVal>
                                              <a:schemeClr val="accent2"/>
                                            </p:clrVal>
                                          </p:val>
                                        </p:tav>
                                        <p:tav tm="50000">
                                          <p:val>
                                            <p:clrVal>
                                              <a:schemeClr val="hlink"/>
                                            </p:clrVal>
                                          </p:val>
                                        </p:tav>
                                      </p:tavLst>
                                    </p:anim>
                                    <p:set>
                                      <p:cBhvr>
                                        <p:cTn id="50" dur="80"/>
                                        <p:tgtEl>
                                          <p:spTgt spid="30721">
                                            <p:txEl>
                                              <p:pRg st="5" end="5"/>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30721">
                                            <p:txEl>
                                              <p:pRg st="6" end="6"/>
                                            </p:txEl>
                                          </p:spTgt>
                                        </p:tgtEl>
                                        <p:attrNameLst>
                                          <p:attrName>style.visibility</p:attrName>
                                        </p:attrNameLst>
                                      </p:cBhvr>
                                      <p:to>
                                        <p:strVal val="visible"/>
                                      </p:to>
                                    </p:set>
                                    <p:anim calcmode="discrete" valueType="clr">
                                      <p:cBhvr override="childStyle">
                                        <p:cTn id="55" dur="80"/>
                                        <p:tgtEl>
                                          <p:spTgt spid="3072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30721">
                                            <p:txEl>
                                              <p:pRg st="6" end="6"/>
                                            </p:txEl>
                                          </p:spTgt>
                                        </p:tgtEl>
                                        <p:attrNameLst>
                                          <p:attrName>fillcolor</p:attrName>
                                        </p:attrNameLst>
                                      </p:cBhvr>
                                      <p:tavLst>
                                        <p:tav tm="0">
                                          <p:val>
                                            <p:clrVal>
                                              <a:schemeClr val="accent2"/>
                                            </p:clrVal>
                                          </p:val>
                                        </p:tav>
                                        <p:tav tm="50000">
                                          <p:val>
                                            <p:clrVal>
                                              <a:schemeClr val="hlink"/>
                                            </p:clrVal>
                                          </p:val>
                                        </p:tav>
                                      </p:tavLst>
                                    </p:anim>
                                    <p:set>
                                      <p:cBhvr>
                                        <p:cTn id="57" dur="80"/>
                                        <p:tgtEl>
                                          <p:spTgt spid="30721">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757060" y="1108017"/>
            <a:ext cx="10231380" cy="24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2、</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根据下列反应的焓变</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计算</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C(</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石墨</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与</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反应生成</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1molC</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的焓变</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a:t>
            </a:r>
          </a:p>
          <a:p>
            <a:pPr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C(</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石墨</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(g)=CO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a:t>
            </a:r>
            <a:r>
              <a:rPr lang="en-US" altLang="zh-CN" sz="2400" kern="0" dirty="0">
                <a:solidFill>
                  <a:srgbClr val="008000"/>
                </a:solidFill>
                <a:ea typeface="思源黑体 CN Regular" panose="020B0500000000000000" pitchFamily="34" charset="-122"/>
                <a:cs typeface="Helvetica"/>
                <a:sym typeface="Arial" panose="020B0604020202020204" pitchFamily="34" charset="0"/>
              </a:rPr>
              <a:t> </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i="1"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=-393.5KJ/mol                                 ①</a:t>
            </a:r>
          </a:p>
          <a:p>
            <a:pPr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2H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(g)=2H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O(l)   △</a:t>
            </a:r>
            <a:r>
              <a:rPr lang="en-US" altLang="zh-CN" sz="2400" i="1"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=-571.6KJ/mol　　　　　　　　②　　　　　　　　　　　　　</a:t>
            </a:r>
          </a:p>
          <a:p>
            <a:pPr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2C</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(g)+5O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(g)=4CO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(g)+2H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O(l) △</a:t>
            </a:r>
            <a:r>
              <a:rPr lang="en-US" altLang="zh-CN" sz="2400" i="1"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=-2599.2KJ/mol　　③</a:t>
            </a:r>
          </a:p>
        </p:txBody>
      </p:sp>
      <p:sp>
        <p:nvSpPr>
          <p:cNvPr id="29701" name="Rectangle 5"/>
          <p:cNvSpPr>
            <a:spLocks noChangeArrowheads="1"/>
          </p:cNvSpPr>
          <p:nvPr/>
        </p:nvSpPr>
        <p:spPr bwMode="auto">
          <a:xfrm>
            <a:off x="757060" y="3727384"/>
            <a:ext cx="11148791" cy="1694503"/>
          </a:xfrm>
          <a:prstGeom prst="rect">
            <a:avLst/>
          </a:prstGeom>
          <a:noFill/>
          <a:ln w="9525">
            <a:noFill/>
            <a:miter lim="800000"/>
          </a:ln>
          <a:effectLst/>
        </p:spPr>
        <p:txBody>
          <a:bodyPr wrap="square">
            <a:spAutoFit/>
          </a:bodyPr>
          <a:lstStyle/>
          <a:p>
            <a:pPr defTabSz="1222375">
              <a:lnSpc>
                <a:spcPct val="150000"/>
              </a:lnSpc>
              <a:defRPr/>
            </a:pP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解析</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(①×4 +② -</a:t>
            </a:r>
            <a:r>
              <a:rPr lang="zh-CN"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③</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÷2</a:t>
            </a:r>
          </a:p>
          <a:p>
            <a:pPr defTabSz="1222375">
              <a:lnSpc>
                <a:spcPct val="150000"/>
              </a:lnSpc>
              <a:defRPr/>
            </a:pP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得到</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2C(</a:t>
            </a:r>
            <a:r>
              <a:rPr lang="zh-CN"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石墨</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)(s)+H</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(g) =C</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(g)</a:t>
            </a:r>
          </a:p>
          <a:p>
            <a:pPr defTabSz="1222375">
              <a:lnSpc>
                <a:spcPct val="150000"/>
              </a:lnSpc>
              <a:defRPr/>
            </a:pP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×4 + △</a:t>
            </a:r>
            <a:r>
              <a:rPr lang="en-US" altLang="zh-CN" sz="2400"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÷2</a:t>
            </a:r>
          </a:p>
        </p:txBody>
      </p:sp>
      <p:sp>
        <p:nvSpPr>
          <p:cNvPr id="29705" name="Text Box 9"/>
          <p:cNvSpPr txBox="1">
            <a:spLocks noChangeArrowheads="1"/>
          </p:cNvSpPr>
          <p:nvPr/>
        </p:nvSpPr>
        <p:spPr bwMode="auto">
          <a:xfrm>
            <a:off x="6433055" y="4957142"/>
            <a:ext cx="23407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400" b="1" kern="0">
                <a:solidFill>
                  <a:srgbClr val="0070C0"/>
                </a:solidFill>
                <a:ea typeface="思源黑体 CN Regular" panose="020B0500000000000000" pitchFamily="34" charset="-122"/>
                <a:cs typeface="Helvetica"/>
                <a:sym typeface="Arial" panose="020B0604020202020204" pitchFamily="34" charset="0"/>
              </a:rPr>
              <a:t>=+226.8KJ/mol</a:t>
            </a:r>
          </a:p>
        </p:txBody>
      </p:sp>
      <p:sp>
        <p:nvSpPr>
          <p:cNvPr id="2" name="矩形 1"/>
          <p:cNvSpPr/>
          <p:nvPr/>
        </p:nvSpPr>
        <p:spPr>
          <a:xfrm>
            <a:off x="757060" y="5643918"/>
            <a:ext cx="10872394" cy="461665"/>
          </a:xfrm>
          <a:prstGeom prst="rect">
            <a:avLst/>
          </a:prstGeom>
        </p:spPr>
        <p:txBody>
          <a:bodyPr wrap="square">
            <a:spAutoFit/>
          </a:bodyPr>
          <a:lstStyle/>
          <a:p>
            <a:pPr defTabSz="1222375"/>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2C(</a:t>
            </a:r>
            <a:r>
              <a:rPr lang="zh-CN" altLang="en-US"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石墨</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25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(g)= C</a:t>
            </a:r>
            <a:r>
              <a:rPr lang="en-US" altLang="zh-CN" sz="2400" b="1" kern="0" baseline="-25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25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(g)</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i="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 =+226.8KJ/mol </a:t>
            </a:r>
          </a:p>
        </p:txBody>
      </p:sp>
      <p:sp>
        <p:nvSpPr>
          <p:cNvPr id="7"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7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29701" grpId="0"/>
      <p:bldP spid="29705"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Rot="1" noChangeArrowheads="1"/>
          </p:cNvSpPr>
          <p:nvPr/>
        </p:nvSpPr>
        <p:spPr bwMode="auto">
          <a:xfrm>
            <a:off x="750738" y="1210135"/>
            <a:ext cx="11363918" cy="45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458470" indent="-458470" defTabSz="1222375" eaLnBrk="1" hangingPunct="1">
              <a:spcBef>
                <a:spcPct val="20000"/>
              </a:spcBef>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3.</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写出石墨变成金刚石的热化学方程式   </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(25℃,101kPa</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时</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a:t>
            </a:r>
          </a:p>
        </p:txBody>
      </p:sp>
      <p:sp>
        <p:nvSpPr>
          <p:cNvPr id="12291" name="Rectangle 3"/>
          <p:cNvSpPr>
            <a:spLocks noRot="1" noChangeArrowheads="1"/>
          </p:cNvSpPr>
          <p:nvPr/>
        </p:nvSpPr>
        <p:spPr bwMode="auto">
          <a:xfrm>
            <a:off x="1071032" y="1668813"/>
            <a:ext cx="10723329" cy="1891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458470" indent="-458470" defTabSz="1222375" eaLnBrk="1" hangingPunct="1">
              <a:lnSpc>
                <a:spcPct val="150000"/>
              </a:lnSpc>
              <a:spcBef>
                <a:spcPct val="20000"/>
              </a:spcBef>
            </a:pPr>
            <a:r>
              <a:rPr lang="zh-CN" altLang="en-US" sz="2400" kern="0" dirty="0">
                <a:solidFill>
                  <a:srgbClr val="000000"/>
                </a:solidFill>
                <a:ea typeface="思源黑体 CN Regular" panose="020B0500000000000000" pitchFamily="34" charset="-122"/>
                <a:cs typeface="Helvetica"/>
                <a:sym typeface="Arial" panose="020B0604020202020204" pitchFamily="34" charset="0"/>
              </a:rPr>
              <a:t>查</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P7</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燃烧热表可知：</a:t>
            </a:r>
          </a:p>
          <a:p>
            <a:pPr marL="458470" indent="-458470" defTabSz="1222375" eaLnBrk="1" hangingPunct="1">
              <a:lnSpc>
                <a:spcPct val="150000"/>
              </a:lnSpc>
              <a:spcBef>
                <a:spcPct val="20000"/>
              </a:spcBef>
            </a:pPr>
            <a:r>
              <a:rPr lang="zh-CN" altLang="en-US" sz="2400" kern="0" dirty="0">
                <a:solidFill>
                  <a:srgbClr val="000000"/>
                </a:solidFill>
                <a:ea typeface="思源黑体 CN Regular" panose="020B0500000000000000" pitchFamily="34" charset="-122"/>
                <a:cs typeface="Helvetica"/>
                <a:sym typeface="Arial" panose="020B0604020202020204" pitchFamily="34" charset="0"/>
              </a:rPr>
              <a:t>①</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C(</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石墨，</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s) + 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  =  CO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       △H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1</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 - 393.5kJ/mol</a:t>
            </a:r>
          </a:p>
          <a:p>
            <a:pPr marL="458470" indent="-458470" defTabSz="1222375" eaLnBrk="1" hangingPunct="1">
              <a:lnSpc>
                <a:spcPct val="150000"/>
              </a:lnSpc>
              <a:spcBef>
                <a:spcPct val="20000"/>
              </a:spcBef>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②C(</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金刚石，</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s) + 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  =  CO</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(g)   △H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 - 395.0kJ/mol</a:t>
            </a:r>
          </a:p>
          <a:p>
            <a:pPr marL="458470" indent="-458470" defTabSz="1222375" eaLnBrk="1" hangingPunct="1">
              <a:lnSpc>
                <a:spcPct val="150000"/>
              </a:lnSpc>
              <a:spcBef>
                <a:spcPct val="20000"/>
              </a:spcBef>
            </a:pPr>
            <a:r>
              <a:rPr lang="en-US" altLang="zh-CN" sz="2400" kern="0" dirty="0">
                <a:solidFill>
                  <a:srgbClr val="000000"/>
                </a:solidFill>
                <a:ea typeface="思源黑体 CN Regular" panose="020B0500000000000000" pitchFamily="34" charset="-122"/>
                <a:cs typeface="Helvetica"/>
                <a:sym typeface="Arial" panose="020B0604020202020204" pitchFamily="34" charset="0"/>
              </a:rPr>
              <a:t>                                          </a:t>
            </a:r>
          </a:p>
        </p:txBody>
      </p:sp>
      <p:sp>
        <p:nvSpPr>
          <p:cNvPr id="14340" name="Rectangle 4"/>
          <p:cNvSpPr>
            <a:spLocks noChangeArrowheads="1"/>
          </p:cNvSpPr>
          <p:nvPr/>
        </p:nvSpPr>
        <p:spPr bwMode="auto">
          <a:xfrm>
            <a:off x="979338" y="3576370"/>
            <a:ext cx="9775559" cy="22398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ct val="150000"/>
              </a:lnSpc>
            </a:pPr>
            <a:r>
              <a:rPr lang="zh-CN" altLang="en-US" sz="2400" kern="0" dirty="0">
                <a:solidFill>
                  <a:srgbClr val="FFFF00"/>
                </a:solidFill>
                <a:ea typeface="思源黑体 CN Regular" panose="020B0500000000000000" pitchFamily="34" charset="-122"/>
                <a:cs typeface="Helvetica"/>
                <a:sym typeface="Arial" panose="020B0604020202020204" pitchFamily="34" charset="0"/>
              </a:rPr>
              <a:t> </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① </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②</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得：</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C(</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石墨，</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s) = C(</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金刚石，</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s)             </a:t>
            </a:r>
          </a:p>
          <a:p>
            <a:pPr defTabSz="1222375" eaLnBrk="1" hangingPunct="1">
              <a:lnSpc>
                <a:spcPct val="150000"/>
              </a:lnSpc>
            </a:pP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△H= △H</a:t>
            </a:r>
            <a:r>
              <a:rPr lang="en-US" altLang="zh-CN" sz="2400" b="1" kern="0" baseline="-25000" dirty="0">
                <a:solidFill>
                  <a:srgbClr val="FF0000"/>
                </a:solidFill>
                <a:ea typeface="思源黑体 CN Regular" panose="020B0500000000000000" pitchFamily="34" charset="-122"/>
                <a:cs typeface="Helvetica"/>
                <a:sym typeface="Arial" panose="020B0604020202020204" pitchFamily="34" charset="0"/>
              </a:rPr>
              <a:t>1</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 △H</a:t>
            </a:r>
            <a:r>
              <a:rPr lang="en-US" altLang="zh-CN" sz="2400" b="1" kern="0" baseline="-25000" dirty="0">
                <a:solidFill>
                  <a:srgbClr val="FF0000"/>
                </a:solidFill>
                <a:ea typeface="思源黑体 CN Regular" panose="020B0500000000000000" pitchFamily="34" charset="-122"/>
                <a:cs typeface="Helvetica"/>
                <a:sym typeface="Arial" panose="020B0604020202020204" pitchFamily="34" charset="0"/>
              </a:rPr>
              <a:t>2</a:t>
            </a:r>
          </a:p>
          <a:p>
            <a:pPr defTabSz="1222375" eaLnBrk="1" hangingPunct="1">
              <a:lnSpc>
                <a:spcPct val="150000"/>
              </a:lnSpc>
            </a:pP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 - 393.5kJ/mol -</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- 395.0kJ/mol </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a:t>
            </a:r>
            <a:endParaRPr lang="en-US" altLang="zh-CN" sz="2400" b="1" kern="0" dirty="0">
              <a:solidFill>
                <a:srgbClr val="FF0000"/>
              </a:solidFill>
              <a:ea typeface="思源黑体 CN Regular" panose="020B0500000000000000" pitchFamily="34" charset="-122"/>
              <a:cs typeface="Helvetica"/>
              <a:sym typeface="Arial" panose="020B0604020202020204" pitchFamily="34" charset="0"/>
            </a:endParaRPr>
          </a:p>
          <a:p>
            <a:pPr defTabSz="1222375" eaLnBrk="1" hangingPunct="1">
              <a:lnSpc>
                <a:spcPct val="150000"/>
              </a:lnSpc>
            </a:pP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         = +1.5kJ/mol</a:t>
            </a:r>
          </a:p>
        </p:txBody>
      </p:sp>
      <p:sp>
        <p:nvSpPr>
          <p:cNvPr id="5"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28343" y="1075741"/>
            <a:ext cx="1094731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某次发射火箭，用</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（肼）在</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NO</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中燃烧，生成</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、液态</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p>
          <a:p>
            <a:pPr defTabSz="1222375" eaLnBrk="1" hangingPunct="1"/>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已知：</a:t>
            </a:r>
          </a:p>
          <a:p>
            <a:pPr defTabSz="1222375" eaLnBrk="1" hangingPunct="1"/>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①</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N</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(g)+2O</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 2NO</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=+67.2kJ/mol </a:t>
            </a:r>
          </a:p>
          <a:p>
            <a:pPr defTabSz="1222375" eaLnBrk="1" hangingPunct="1"/>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p>
          <a:p>
            <a:pPr defTabSz="1222375" eaLnBrk="1" hangingPunct="1"/>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② N</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(g)+O</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 N</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(g)+2H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O(l)      △H</a:t>
            </a:r>
            <a:r>
              <a:rPr lang="en-US" altLang="zh-CN" sz="2400" b="1" kern="0" baseline="-1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534kJ/mol </a:t>
            </a:r>
          </a:p>
          <a:p>
            <a:pPr defTabSz="1222375" eaLnBrk="1" hangingPunct="1"/>
            <a:endPar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假如都在相同状态下，请写出发射火箭反应的热化学方程式。</a:t>
            </a:r>
            <a:endPar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15364" name="Rectangle 4"/>
          <p:cNvSpPr>
            <a:spLocks noChangeArrowheads="1"/>
          </p:cNvSpPr>
          <p:nvPr/>
        </p:nvSpPr>
        <p:spPr bwMode="auto">
          <a:xfrm>
            <a:off x="828343" y="4783544"/>
            <a:ext cx="6159691" cy="1232838"/>
          </a:xfrm>
          <a:prstGeom prst="rect">
            <a:avLst/>
          </a:prstGeom>
          <a:noFill/>
          <a:ln w="9525">
            <a:noFill/>
            <a:miter lim="800000"/>
          </a:ln>
        </p:spPr>
        <p:txBody>
          <a:bodyPr wrap="square">
            <a:spAutoFit/>
          </a:bodyPr>
          <a:lstStyle/>
          <a:p>
            <a:pPr defTabSz="1222375">
              <a:lnSpc>
                <a:spcPct val="150000"/>
              </a:lnSpc>
              <a:defRPr/>
            </a:pPr>
            <a:r>
              <a:rPr lang="en-US" altLang="zh-CN" sz="28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2N</a:t>
            </a:r>
            <a:r>
              <a:rPr lang="en-US" altLang="zh-CN" sz="2400" b="1" kern="0" baseline="-10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10000" dirty="0">
                <a:latin typeface="Arial" panose="020B0604020202020204" pitchFamily="34" charset="0"/>
                <a:ea typeface="思源黑体 CN Regular" panose="020B0500000000000000" pitchFamily="34" charset="-122"/>
                <a:cs typeface="Helvetica"/>
                <a:sym typeface="Arial" panose="020B0604020202020204" pitchFamily="34" charset="0"/>
              </a:rPr>
              <a:t>4</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(g)+ 2NO</a:t>
            </a:r>
            <a:r>
              <a:rPr lang="en-US" altLang="zh-CN" sz="2400" b="1" kern="0" baseline="-10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(g) = 3N</a:t>
            </a:r>
            <a:r>
              <a:rPr lang="en-US" altLang="zh-CN" sz="2400" b="1" kern="0" baseline="-10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(g)+4H</a:t>
            </a:r>
            <a:r>
              <a:rPr lang="en-US" altLang="zh-CN" sz="2400" b="1" kern="0" baseline="-10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O(l) </a:t>
            </a:r>
          </a:p>
          <a:p>
            <a:pPr defTabSz="1222375">
              <a:lnSpc>
                <a:spcPct val="150000"/>
              </a:lnSpc>
              <a:defRPr/>
            </a:pP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                                △H= </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1135.2kJ/mol</a:t>
            </a:r>
          </a:p>
        </p:txBody>
      </p:sp>
      <p:sp>
        <p:nvSpPr>
          <p:cNvPr id="5" name="TextBox 4"/>
          <p:cNvSpPr txBox="1">
            <a:spLocks noChangeArrowheads="1"/>
          </p:cNvSpPr>
          <p:nvPr/>
        </p:nvSpPr>
        <p:spPr bwMode="auto">
          <a:xfrm>
            <a:off x="1066609" y="4037638"/>
            <a:ext cx="5118291" cy="461665"/>
          </a:xfrm>
          <a:prstGeom prst="rect">
            <a:avLst/>
          </a:prstGeom>
          <a:solidFill>
            <a:srgbClr val="0070C0"/>
          </a:solid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400" b="1" kern="0" dirty="0">
                <a:solidFill>
                  <a:schemeClr val="bg1"/>
                </a:solidFill>
                <a:ea typeface="思源黑体 CN Regular" panose="020B0500000000000000" pitchFamily="34" charset="-122"/>
                <a:cs typeface="Helvetica"/>
                <a:sym typeface="Arial" panose="020B0604020202020204" pitchFamily="34" charset="0"/>
              </a:rPr>
              <a:t>②</a:t>
            </a:r>
            <a:r>
              <a:rPr lang="en-US" altLang="zh-CN" sz="2400" b="1" kern="0" dirty="0">
                <a:solidFill>
                  <a:schemeClr val="bg1"/>
                </a:solidFill>
                <a:ea typeface="思源黑体 CN Regular" panose="020B0500000000000000" pitchFamily="34" charset="-122"/>
                <a:cs typeface="Helvetica"/>
                <a:sym typeface="Arial" panose="020B0604020202020204" pitchFamily="34" charset="0"/>
              </a:rPr>
              <a:t>×2—①=③    △H= 2△H</a:t>
            </a:r>
            <a:r>
              <a:rPr lang="en-US" altLang="zh-CN" sz="2400" b="1" kern="0" baseline="-25000" dirty="0">
                <a:solidFill>
                  <a:schemeClr val="bg1"/>
                </a:solidFill>
                <a:ea typeface="思源黑体 CN Regular" panose="020B0500000000000000" pitchFamily="34" charset="-122"/>
                <a:cs typeface="Helvetica"/>
                <a:sym typeface="Arial" panose="020B0604020202020204" pitchFamily="34" charset="0"/>
              </a:rPr>
              <a:t>2</a:t>
            </a:r>
            <a:r>
              <a:rPr lang="en-US" altLang="zh-CN" sz="2400" b="1" kern="0" dirty="0">
                <a:solidFill>
                  <a:schemeClr val="bg1"/>
                </a:solidFill>
                <a:ea typeface="思源黑体 CN Regular" panose="020B0500000000000000" pitchFamily="34" charset="-122"/>
                <a:cs typeface="Helvetica"/>
                <a:sym typeface="Arial" panose="020B0604020202020204" pitchFamily="34" charset="0"/>
              </a:rPr>
              <a:t> - △H</a:t>
            </a:r>
            <a:r>
              <a:rPr lang="en-US" altLang="zh-CN" sz="2400" b="1" kern="0" baseline="-25000" dirty="0">
                <a:solidFill>
                  <a:schemeClr val="bg1"/>
                </a:solidFill>
                <a:ea typeface="思源黑体 CN Regular" panose="020B0500000000000000" pitchFamily="34" charset="-122"/>
                <a:cs typeface="Helvetica"/>
                <a:sym typeface="Arial" panose="020B0604020202020204" pitchFamily="34" charset="0"/>
              </a:rPr>
              <a:t>1</a:t>
            </a:r>
            <a:endParaRPr lang="zh-CN" altLang="en-US" sz="2400" kern="0" dirty="0">
              <a:solidFill>
                <a:schemeClr val="bg1"/>
              </a:solidFill>
              <a:ea typeface="思源黑体 CN Regular" panose="020B0500000000000000" pitchFamily="34" charset="-122"/>
              <a:cs typeface="Helvetica"/>
              <a:sym typeface="Arial" panose="020B0604020202020204" pitchFamily="34" charset="0"/>
            </a:endParaRPr>
          </a:p>
        </p:txBody>
      </p:sp>
      <p:sp>
        <p:nvSpPr>
          <p:cNvPr id="6"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5364"/>
                                        </p:tgtEl>
                                        <p:attrNameLst>
                                          <p:attrName>style.visibility</p:attrName>
                                        </p:attrNameLst>
                                      </p:cBhvr>
                                      <p:to>
                                        <p:strVal val="visible"/>
                                      </p:to>
                                    </p:set>
                                    <p:animEffect transition="in" filter="box(in)">
                                      <p:cBhvr>
                                        <p:cTn id="15"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1" name="Text Box 3"/>
          <p:cNvSpPr txBox="1">
            <a:spLocks noChangeArrowheads="1"/>
          </p:cNvSpPr>
          <p:nvPr/>
        </p:nvSpPr>
        <p:spPr bwMode="auto">
          <a:xfrm>
            <a:off x="660400" y="1028700"/>
            <a:ext cx="10858500" cy="455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2SO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△H =-197KJ/mol</a:t>
            </a:r>
          </a:p>
          <a:p>
            <a:pPr defTabSz="1222375">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若一密闭容器中通入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2molSO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1molO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，达平衡时，反应放热为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KJ,</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另一密闭容器中通入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2molSO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1.5molO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，达平衡时反应放热为</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KJ,</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则（       ）</a:t>
            </a:r>
          </a:p>
          <a:p>
            <a:pPr defTabSz="1222375">
              <a:lnSpc>
                <a:spcPct val="250000"/>
              </a:lnSpc>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197            B.Q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=197</a:t>
            </a:r>
          </a:p>
          <a:p>
            <a:pPr defTabSz="1222375">
              <a:lnSpc>
                <a:spcPct val="250000"/>
              </a:lnSpc>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C.Q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=197               D.Q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Q</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197</a:t>
            </a:r>
          </a:p>
        </p:txBody>
      </p:sp>
      <p:sp>
        <p:nvSpPr>
          <p:cNvPr id="14339" name="Rectangle 4"/>
          <p:cNvSpPr>
            <a:spLocks noChangeArrowheads="1"/>
          </p:cNvSpPr>
          <p:nvPr/>
        </p:nvSpPr>
        <p:spPr bwMode="auto">
          <a:xfrm>
            <a:off x="1524178" y="35375"/>
            <a:ext cx="5822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en-US" altLang="zh-CN" sz="2800" kern="0">
                <a:solidFill>
                  <a:srgbClr val="000000"/>
                </a:solidFill>
                <a:ea typeface="思源黑体 CN Regular" panose="020B0500000000000000" pitchFamily="34" charset="-122"/>
                <a:cs typeface="Helvetica"/>
                <a:sym typeface="Arial" panose="020B0604020202020204" pitchFamily="34" charset="0"/>
              </a:rPr>
              <a:t>    </a:t>
            </a:r>
          </a:p>
        </p:txBody>
      </p:sp>
      <p:pic>
        <p:nvPicPr>
          <p:cNvPr id="626693"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49046" y="1422615"/>
            <a:ext cx="863567" cy="57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694" name="Text Box 6"/>
          <p:cNvSpPr txBox="1">
            <a:spLocks noChangeArrowheads="1"/>
          </p:cNvSpPr>
          <p:nvPr/>
        </p:nvSpPr>
        <p:spPr bwMode="auto">
          <a:xfrm>
            <a:off x="9759119" y="3167390"/>
            <a:ext cx="121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en-US" altLang="zh-CN" sz="28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a:t>
            </a:r>
          </a:p>
        </p:txBody>
      </p:sp>
      <p:sp>
        <p:nvSpPr>
          <p:cNvPr id="7" name="矩形 7"/>
          <p:cNvSpPr>
            <a:spLocks noChangeArrowheads="1"/>
          </p:cNvSpPr>
          <p:nvPr/>
        </p:nvSpPr>
        <p:spPr bwMode="auto">
          <a:xfrm>
            <a:off x="1255480" y="320286"/>
            <a:ext cx="31341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二、可逆反应焓变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66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66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669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626694"/>
                                        </p:tgtEl>
                                        <p:attrNameLst>
                                          <p:attrName>style.visibility</p:attrName>
                                        </p:attrNameLst>
                                      </p:cBhvr>
                                      <p:to>
                                        <p:strVal val="visible"/>
                                      </p:to>
                                    </p:set>
                                    <p:anim calcmode="lin" valueType="num">
                                      <p:cBhvr>
                                        <p:cTn id="17" dur="500" fill="hold"/>
                                        <p:tgtEl>
                                          <p:spTgt spid="626694"/>
                                        </p:tgtEl>
                                        <p:attrNameLst>
                                          <p:attrName>ppt_w</p:attrName>
                                        </p:attrNameLst>
                                      </p:cBhvr>
                                      <p:tavLst>
                                        <p:tav tm="0">
                                          <p:val>
                                            <p:fltVal val="0"/>
                                          </p:val>
                                        </p:tav>
                                        <p:tav tm="100000">
                                          <p:val>
                                            <p:strVal val="#ppt_w"/>
                                          </p:val>
                                        </p:tav>
                                      </p:tavLst>
                                    </p:anim>
                                    <p:anim calcmode="lin" valueType="num">
                                      <p:cBhvr>
                                        <p:cTn id="18" dur="500" fill="hold"/>
                                        <p:tgtEl>
                                          <p:spTgt spid="6266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1" grpId="0"/>
      <p:bldP spid="6266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26705" y="1130300"/>
            <a:ext cx="11455809" cy="4464492"/>
          </a:xfrm>
          <a:prstGeom prst="rect">
            <a:avLst/>
          </a:prstGeom>
          <a:noFill/>
          <a:ln w="9525">
            <a:noFill/>
            <a:miter lim="800000"/>
          </a:ln>
          <a:effectLst>
            <a:prstShdw prst="shdw17" dist="17961" dir="2700000">
              <a:schemeClr val="accent1">
                <a:gamma/>
                <a:shade val="60000"/>
                <a:invGamma/>
              </a:schemeClr>
            </a:prstShdw>
          </a:effectLst>
        </p:spPr>
        <p:txBody>
          <a:bodyPr wrap="square" anchor="ctr">
            <a:spAutoFit/>
          </a:bodyPr>
          <a:lstStyle/>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5</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．已知</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25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101 kPa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条件下：</a:t>
            </a: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(1)4Al(s)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(g)===2Al</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   Δ</a:t>
            </a:r>
            <a:r>
              <a:rPr lang="en-US" altLang="zh-CN" sz="2400" i="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2 834.9 </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(2)4Al(s)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(g)===2Al</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    Δ</a:t>
            </a:r>
            <a:r>
              <a:rPr lang="en-US" altLang="zh-CN" sz="2400" i="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3 119.1 </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304800" defTabSz="1222375" eaLnBrk="0" hangingPunct="0">
              <a:lnSpc>
                <a:spcPct val="150000"/>
              </a:lnSpc>
              <a:tabLst>
                <a:tab pos="2628265" algn="l"/>
                <a:tab pos="5257165" algn="l"/>
              </a:tabLst>
              <a:defRPr/>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由此得出的正确结论是</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．等质量的</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比</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能量低，由</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变为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为吸热反应</a:t>
            </a: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．等质量的</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比</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能量高，由</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变为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为放热反应</a:t>
            </a: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比</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稳定，由</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变为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为吸热反应</a:t>
            </a:r>
          </a:p>
          <a:p>
            <a:pPr indent="304800" defTabSz="1222375" eaLnBrk="0" hangingPunct="0">
              <a:lnSpc>
                <a:spcPct val="150000"/>
              </a:lnSpc>
              <a:tabLst>
                <a:tab pos="2628265" algn="l"/>
                <a:tab pos="5257165"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比</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稳定，由</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变为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为放热反应</a:t>
            </a:r>
          </a:p>
        </p:txBody>
      </p:sp>
      <p:sp>
        <p:nvSpPr>
          <p:cNvPr id="3" name="Text Box 6"/>
          <p:cNvSpPr txBox="1">
            <a:spLocks noChangeArrowheads="1"/>
          </p:cNvSpPr>
          <p:nvPr/>
        </p:nvSpPr>
        <p:spPr bwMode="auto">
          <a:xfrm>
            <a:off x="4167095" y="2905780"/>
            <a:ext cx="12112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en-US" altLang="zh-CN" sz="28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a:t>
            </a:r>
          </a:p>
        </p:txBody>
      </p:sp>
      <p:sp>
        <p:nvSpPr>
          <p:cNvPr id="4"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520723" y="1033825"/>
            <a:ext cx="12054911" cy="2802498"/>
          </a:xfrm>
          <a:prstGeom prst="rect">
            <a:avLst/>
          </a:prstGeom>
          <a:noFill/>
          <a:ln w="9525">
            <a:noFill/>
            <a:miter lim="800000"/>
          </a:ln>
          <a:effectLst>
            <a:prstShdw prst="shdw17" dist="17961" dir="2700000">
              <a:schemeClr val="accent1">
                <a:gamma/>
                <a:shade val="60000"/>
                <a:invGamma/>
              </a:schemeClr>
            </a:prstShdw>
          </a:effectLst>
        </p:spPr>
        <p:txBody>
          <a:bodyPr wrap="square" anchor="ctr">
            <a:spAutoFit/>
          </a:bodyPr>
          <a:lstStyle/>
          <a:p>
            <a:pPr indent="266700" defTabSz="1222375" eaLnBrk="0" hangingPunct="0">
              <a:lnSpc>
                <a:spcPct val="150000"/>
              </a:lnSpc>
              <a:tabLst>
                <a:tab pos="2700020"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6</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、已知</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25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101 kPa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时：</a:t>
            </a:r>
          </a:p>
          <a:p>
            <a:pPr indent="266700" defTabSz="1222375" eaLnBrk="0" hangingPunct="0">
              <a:lnSpc>
                <a:spcPct val="150000"/>
              </a:lnSpc>
              <a:tabLst>
                <a:tab pos="2700020"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4Fe(s)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(g)==2Fe</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  ΔH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1 648 </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①</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266700" defTabSz="1222375" eaLnBrk="0" hangingPunct="0">
              <a:lnSpc>
                <a:spcPct val="150000"/>
              </a:lnSpc>
              <a:tabLst>
                <a:tab pos="2700020"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(g)==CO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i="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393 </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②</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266700" defTabSz="1222375" eaLnBrk="0" hangingPunct="0">
              <a:lnSpc>
                <a:spcPct val="150000"/>
              </a:lnSpc>
              <a:tabLst>
                <a:tab pos="2700020"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2Fe(s)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2C(s)</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(g)==2FeCO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  ΔH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1 480 </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③</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indent="266700" defTabSz="1222375" eaLnBrk="0" hangingPunct="0">
              <a:lnSpc>
                <a:spcPct val="150000"/>
              </a:lnSpc>
              <a:tabLst>
                <a:tab pos="2700020" algn="l"/>
              </a:tabLst>
              <a:defRP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FeCO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在空气中加热反应生成</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Fe</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的热化学方程式是</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______</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p:txBody>
      </p:sp>
      <p:sp>
        <p:nvSpPr>
          <p:cNvPr id="4" name="Text Box 6"/>
          <p:cNvSpPr txBox="1">
            <a:spLocks noChangeArrowheads="1"/>
          </p:cNvSpPr>
          <p:nvPr/>
        </p:nvSpPr>
        <p:spPr bwMode="auto">
          <a:xfrm>
            <a:off x="678107" y="4026642"/>
            <a:ext cx="1151389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解析：</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①×1/2+②×2-③</a:t>
            </a:r>
          </a:p>
          <a:p>
            <a:pPr defTabSz="1222375"/>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1 648 ×1/2+（</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393 ）×2</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1 480 ）</a:t>
            </a:r>
          </a:p>
          <a:p>
            <a:pPr defTabSz="1222375"/>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130 </a:t>
            </a:r>
            <a:r>
              <a:rPr lang="en-US" altLang="zh-CN" sz="2400" b="1" kern="0" dirty="0" err="1">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b="1" kern="0" baseline="30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baseline="30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a:t>
            </a:r>
            <a:endPar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5" name="Text Box 6"/>
          <p:cNvSpPr txBox="1">
            <a:spLocks noChangeArrowheads="1"/>
          </p:cNvSpPr>
          <p:nvPr/>
        </p:nvSpPr>
        <p:spPr bwMode="auto">
          <a:xfrm>
            <a:off x="678107" y="5397753"/>
            <a:ext cx="12004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答案：</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2FeCO</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(s)+1/2O</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Fe</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(s) + CO</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b="1" i="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1 30 </a:t>
            </a:r>
            <a:r>
              <a:rPr lang="en-US" altLang="zh-CN" sz="2400" b="1"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kJ·mol</a:t>
            </a:r>
            <a:r>
              <a:rPr lang="zh-CN" altLang="en-US"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baseline="30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endPar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6"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29857" r="5093"/>
          <a:stretch>
            <a:fillRect/>
          </a:stretch>
        </p:blipFill>
        <p:spPr>
          <a:xfrm>
            <a:off x="5486400" y="-14992"/>
            <a:ext cx="6705600" cy="6872991"/>
          </a:xfrm>
        </p:spPr>
      </p:pic>
      <p:sp>
        <p:nvSpPr>
          <p:cNvPr id="22" name="Circle: Hollow 21"/>
          <p:cNvSpPr/>
          <p:nvPr/>
        </p:nvSpPr>
        <p:spPr>
          <a:xfrm>
            <a:off x="11542427" y="-254832"/>
            <a:ext cx="905656" cy="905656"/>
          </a:xfrm>
          <a:prstGeom prst="donut">
            <a:avLst>
              <a:gd name="adj" fmla="val 14522"/>
            </a:avLst>
          </a:prstGeom>
          <a:gradFill>
            <a:gsLst>
              <a:gs pos="0">
                <a:schemeClr val="accent1">
                  <a:lumMod val="75000"/>
                </a:schemeClr>
              </a:gs>
              <a:gs pos="100000">
                <a:schemeClr val="accent4">
                  <a:lumMod val="7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8" name="组合 7"/>
          <p:cNvGrpSpPr/>
          <p:nvPr/>
        </p:nvGrpSpPr>
        <p:grpSpPr>
          <a:xfrm>
            <a:off x="477520" y="2487930"/>
            <a:ext cx="5278120" cy="2044065"/>
            <a:chOff x="608080" y="2618788"/>
            <a:chExt cx="5678420" cy="2105259"/>
          </a:xfrm>
        </p:grpSpPr>
        <p:grpSp>
          <p:nvGrpSpPr>
            <p:cNvPr id="11" name="组合 10"/>
            <p:cNvGrpSpPr/>
            <p:nvPr/>
          </p:nvGrpSpPr>
          <p:grpSpPr>
            <a:xfrm>
              <a:off x="608080" y="3119944"/>
              <a:ext cx="5678420" cy="1604103"/>
              <a:chOff x="-4766136" y="2095686"/>
              <a:chExt cx="5678420" cy="1604103"/>
            </a:xfrm>
          </p:grpSpPr>
          <p:sp>
            <p:nvSpPr>
              <p:cNvPr id="12" name="矩形: 圆角 11"/>
              <p:cNvSpPr/>
              <p:nvPr/>
            </p:nvSpPr>
            <p:spPr>
              <a:xfrm>
                <a:off x="-4766136" y="3345066"/>
                <a:ext cx="2954108" cy="354723"/>
              </a:xfrm>
              <a:prstGeom prst="roundRect">
                <a:avLst>
                  <a:gd name="adj" fmla="val 50000"/>
                </a:avLst>
              </a:prstGeom>
              <a:solidFill>
                <a:srgbClr val="5B9BD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60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第一课时  盖斯定律</a:t>
                </a:r>
              </a:p>
            </p:txBody>
          </p:sp>
          <p:grpSp>
            <p:nvGrpSpPr>
              <p:cNvPr id="13" name="组合 12"/>
              <p:cNvGrpSpPr/>
              <p:nvPr/>
            </p:nvGrpSpPr>
            <p:grpSpPr>
              <a:xfrm>
                <a:off x="-4714868" y="2095686"/>
                <a:ext cx="5627152" cy="1056284"/>
                <a:chOff x="-4714868" y="2095686"/>
                <a:chExt cx="5627152" cy="1056284"/>
              </a:xfrm>
            </p:grpSpPr>
            <p:sp>
              <p:nvSpPr>
                <p:cNvPr id="14" name="文本框 13"/>
                <p:cNvSpPr txBox="1"/>
                <p:nvPr/>
              </p:nvSpPr>
              <p:spPr>
                <a:xfrm>
                  <a:off x="-4714868" y="2808615"/>
                  <a:ext cx="4981567" cy="343355"/>
                </a:xfrm>
                <a:prstGeom prst="rect">
                  <a:avLst/>
                </a:prstGeom>
                <a:noFill/>
              </p:spPr>
              <p:txBody>
                <a:bodyPr wrap="square" rtlCol="0">
                  <a:spAutoFit/>
                </a:bodyPr>
                <a:lstStyle/>
                <a:p>
                  <a:pPr algn="dist">
                    <a:lnSpc>
                      <a:spcPct val="150000"/>
                    </a:lnSpc>
                  </a:pPr>
                  <a:r>
                    <a:rPr lang="en-US" altLang="zh-CN" sz="105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15" name="直接连接符 14"/>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文本占位符 19"/>
                <p:cNvSpPr txBox="1"/>
                <p:nvPr/>
              </p:nvSpPr>
              <p:spPr>
                <a:xfrm>
                  <a:off x="-4708756" y="2095686"/>
                  <a:ext cx="5621040"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b="1" dirty="0">
                      <a:solidFill>
                        <a:srgbClr val="0070C0"/>
                      </a:solidFill>
                      <a:latin typeface="Arial" panose="020B0604020202020204" pitchFamily="34" charset="0"/>
                      <a:ea typeface="思源黑体 CN Regular" panose="020B0500000000000000" pitchFamily="34" charset="-122"/>
                      <a:cs typeface="+mn-ea"/>
                      <a:sym typeface="Arial" panose="020B0604020202020204" pitchFamily="34" charset="0"/>
                    </a:rPr>
                    <a:t>感谢各位的仔细聆听</a:t>
                  </a:r>
                </a:p>
              </p:txBody>
            </p:sp>
          </p:grpSp>
        </p:grpSp>
        <p:sp>
          <p:nvSpPr>
            <p:cNvPr id="19"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第一章  化学反应与能量 </a:t>
              </a:r>
            </a:p>
          </p:txBody>
        </p:sp>
      </p:grpSp>
      <p:sp>
        <p:nvSpPr>
          <p:cNvPr id="21" name="矩形 20"/>
          <p:cNvSpPr/>
          <p:nvPr/>
        </p:nvSpPr>
        <p:spPr>
          <a:xfrm>
            <a:off x="-1245292" y="324651"/>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772980" y="1377156"/>
            <a:ext cx="10664439"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ct val="150000"/>
              </a:lnSpc>
              <a:spcBef>
                <a:spcPct val="50000"/>
              </a:spcBef>
            </a:pP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如何测定</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③</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(g)+1/2O</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(g)==H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O(l)</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的反应热△</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 </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根据下列反应计算</a:t>
            </a:r>
          </a:p>
          <a:p>
            <a:pPr defTabSz="1222375" eaLnBrk="1" hangingPunct="1">
              <a:lnSpc>
                <a:spcPct val="150000"/>
              </a:lnSpc>
              <a:spcBef>
                <a:spcPct val="50000"/>
              </a:spcBef>
            </a:pP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已知</a:t>
            </a:r>
            <a:endPar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50000"/>
              </a:lnSpc>
              <a:spcBef>
                <a:spcPct val="50000"/>
              </a:spcBef>
            </a:pP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① </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(g)+1/2O</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 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 (g)   △H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241.8kJ/mol</a:t>
            </a:r>
            <a:endPar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50000"/>
              </a:lnSpc>
              <a:spcBef>
                <a:spcPct val="50000"/>
              </a:spcBef>
            </a:pP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② </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O(g) = 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 (l)    △H</a:t>
            </a:r>
            <a:r>
              <a:rPr lang="en-US" altLang="zh-CN" sz="2400" b="1"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44 kJ/mol</a:t>
            </a:r>
          </a:p>
          <a:p>
            <a:pPr defTabSz="1222375" eaLnBrk="1" hangingPunct="1">
              <a:lnSpc>
                <a:spcPct val="150000"/>
              </a:lnSpc>
              <a:spcBef>
                <a:spcPct val="50000"/>
              </a:spcBef>
            </a:pP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a:p>
            <a:pPr defTabSz="1222375" eaLnBrk="1" hangingPunct="1">
              <a:lnSpc>
                <a:spcPct val="150000"/>
              </a:lnSpc>
              <a:spcBef>
                <a:spcPct val="50000"/>
              </a:spcBef>
            </a:pPr>
            <a:endParaRPr lang="zh-CN" altLang="en-US"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12297" name="Text Box 11"/>
          <p:cNvSpPr txBox="1">
            <a:spLocks noChangeArrowheads="1"/>
          </p:cNvSpPr>
          <p:nvPr/>
        </p:nvSpPr>
        <p:spPr bwMode="auto">
          <a:xfrm>
            <a:off x="854461" y="4562513"/>
            <a:ext cx="10664439"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ct val="150000"/>
              </a:lnSpc>
            </a:pP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解析：①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② = ③</a:t>
            </a:r>
            <a:endPar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ct val="150000"/>
              </a:lnSpc>
            </a:pP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285.8kJ/mol</a:t>
            </a:r>
          </a:p>
        </p:txBody>
      </p:sp>
      <p:sp>
        <p:nvSpPr>
          <p:cNvPr id="5" name="矩形 7"/>
          <p:cNvSpPr>
            <a:spLocks noChangeArrowheads="1"/>
          </p:cNvSpPr>
          <p:nvPr/>
        </p:nvSpPr>
        <p:spPr bwMode="auto">
          <a:xfrm>
            <a:off x="1255480" y="320286"/>
            <a:ext cx="1290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思考：</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7">
                                            <p:txEl>
                                              <p:pRg st="0" end="0"/>
                                            </p:txEl>
                                          </p:spTgt>
                                        </p:tgtEl>
                                        <p:attrNameLst>
                                          <p:attrName>style.visibility</p:attrName>
                                        </p:attrNameLst>
                                      </p:cBhvr>
                                      <p:to>
                                        <p:strVal val="visible"/>
                                      </p:to>
                                    </p:set>
                                    <p:animEffect transition="in" filter="checkerboard(across)">
                                      <p:cBhvr>
                                        <p:cTn id="7" dur="500"/>
                                        <p:tgtEl>
                                          <p:spTgt spid="122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97">
                                            <p:txEl>
                                              <p:pRg st="1" end="1"/>
                                            </p:txEl>
                                          </p:spTgt>
                                        </p:tgtEl>
                                        <p:attrNameLst>
                                          <p:attrName>style.visibility</p:attrName>
                                        </p:attrNameLst>
                                      </p:cBhvr>
                                      <p:to>
                                        <p:strVal val="visible"/>
                                      </p:to>
                                    </p:set>
                                    <p:animEffect transition="in" filter="checkerboard(across)">
                                      <p:cBhvr>
                                        <p:cTn id="12" dur="500"/>
                                        <p:tgtEl>
                                          <p:spTgt spid="122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p:cNvSpPr>
          <p:nvPr/>
        </p:nvSpPr>
        <p:spPr bwMode="auto">
          <a:xfrm>
            <a:off x="1702383" y="2408562"/>
            <a:ext cx="8929342" cy="19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458470" indent="-458470" defTabSz="1222375" eaLnBrk="1" hangingPunct="1">
              <a:lnSpc>
                <a:spcPct val="150000"/>
              </a:lnSpc>
              <a:spcBef>
                <a:spcPct val="20000"/>
              </a:spcBef>
              <a:buClr>
                <a:srgbClr val="0000FF"/>
              </a:buClr>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已知</a:t>
            </a:r>
          </a:p>
          <a:p>
            <a:pPr marL="458470" indent="-458470"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①CO(g)+1/2O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CO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a:t>
            </a:r>
            <a:r>
              <a:rPr lang="el-G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=-283.0kJ/mol</a:t>
            </a:r>
          </a:p>
          <a:p>
            <a:pPr marL="458470" indent="-458470" defTabSz="1222375" eaLnBrk="1" hangingPunct="1">
              <a:lnSpc>
                <a:spcPct val="150000"/>
              </a:lnSpc>
              <a:spcBef>
                <a:spcPct val="20000"/>
              </a:spcBef>
              <a:buClr>
                <a:srgbClr val="0000FF"/>
              </a:buClr>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②C(s)+O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(g)==CO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(g)       </a:t>
            </a:r>
            <a:r>
              <a:rPr lang="el-GR"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=-393.5kJ/mol</a:t>
            </a:r>
          </a:p>
          <a:p>
            <a:pPr marL="458470" indent="-458470" defTabSz="1222375" eaLnBrk="1" hangingPunct="1">
              <a:lnSpc>
                <a:spcPct val="150000"/>
              </a:lnSpc>
              <a:spcBef>
                <a:spcPct val="20000"/>
              </a:spcBef>
              <a:buClr>
                <a:srgbClr val="0000FF"/>
              </a:buClr>
              <a:buFont typeface="Wingdings" panose="05000000000000000000" pitchFamily="2" charset="2"/>
              <a:buChar char="§"/>
            </a:pP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208899" name="Rectangle 3"/>
          <p:cNvSpPr>
            <a:spLocks noRot="1" noChangeArrowheads="1"/>
          </p:cNvSpPr>
          <p:nvPr/>
        </p:nvSpPr>
        <p:spPr bwMode="auto">
          <a:xfrm>
            <a:off x="1255480" y="4466578"/>
            <a:ext cx="11561431" cy="1489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defTabSz="1222375" eaLnBrk="1" hangingPunct="1">
              <a:spcBef>
                <a:spcPct val="20000"/>
              </a:spcBef>
              <a:buClr>
                <a:srgbClr val="0000FF"/>
              </a:buClr>
            </a:pP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解析：△</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②-</a:t>
            </a: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①</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endPar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endParaRPr>
          </a:p>
          <a:p>
            <a:pPr marL="0" indent="0" defTabSz="1222375" eaLnBrk="1" hangingPunct="1">
              <a:spcBef>
                <a:spcPct val="20000"/>
              </a:spcBef>
              <a:buClr>
                <a:srgbClr val="0000FF"/>
              </a:buClr>
            </a:pPr>
            <a:r>
              <a:rPr lang="zh-CN" altLang="en-US"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所以， </a:t>
            </a:r>
            <a:r>
              <a:rPr lang="el-GR"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l-GR"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l-GR"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Δ</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 </a:t>
            </a: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=-393.5kJ/mol+ 283.0kJ/mol=</a:t>
            </a:r>
          </a:p>
          <a:p>
            <a:pPr marL="0" indent="0" defTabSz="1222375" eaLnBrk="1" hangingPunct="1">
              <a:spcBef>
                <a:spcPct val="20000"/>
              </a:spcBef>
              <a:buClr>
                <a:srgbClr val="0000FF"/>
              </a:buClr>
            </a:pPr>
            <a:r>
              <a:rPr lang="en-US" altLang="zh-CN" sz="240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-110.5kJ/mol</a:t>
            </a:r>
          </a:p>
        </p:txBody>
      </p:sp>
      <p:sp>
        <p:nvSpPr>
          <p:cNvPr id="5125" name="Rectangle 2"/>
          <p:cNvSpPr>
            <a:spLocks noGrp="1" noRot="1" noChangeArrowheads="1"/>
          </p:cNvSpPr>
          <p:nvPr>
            <p:ph type="title" idx="4294967295"/>
          </p:nvPr>
        </p:nvSpPr>
        <p:spPr>
          <a:xfrm>
            <a:off x="762000" y="1201738"/>
            <a:ext cx="9458325" cy="785812"/>
          </a:xfrm>
          <a:prstGeom prst="rect">
            <a:avLst/>
          </a:prstGeom>
        </p:spPr>
        <p:txBody>
          <a:bodyPr/>
          <a:lstStyle/>
          <a:p>
            <a:pPr>
              <a:lnSpc>
                <a:spcPct val="120000"/>
              </a:lnSpc>
            </a:pPr>
            <a:r>
              <a:rPr lang="en-US" altLang="zh-CN"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如何测定 </a:t>
            </a:r>
            <a:r>
              <a:rPr lang="en-US" altLang="zh-CN" sz="2400" b="1"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C(s)+1/2O</a:t>
            </a:r>
            <a:r>
              <a:rPr lang="en-US" altLang="zh-CN" sz="2400" b="1" baseline="-2500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b="1"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(g)==CO(g)</a:t>
            </a:r>
            <a:r>
              <a:rPr lang="zh-CN" altLang="en-US" sz="2400" b="1"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的反应热△</a:t>
            </a:r>
            <a:r>
              <a:rPr lang="en-US" altLang="zh-CN" sz="2400" b="1"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b="1" baseline="-2500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p>
        </p:txBody>
      </p:sp>
      <p:sp>
        <p:nvSpPr>
          <p:cNvPr id="5126" name="Text Box 3"/>
          <p:cNvSpPr txBox="1">
            <a:spLocks noChangeArrowheads="1"/>
          </p:cNvSpPr>
          <p:nvPr/>
        </p:nvSpPr>
        <p:spPr bwMode="auto">
          <a:xfrm>
            <a:off x="1255480" y="1946897"/>
            <a:ext cx="67053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spcBef>
                <a:spcPct val="50000"/>
              </a:spcBef>
            </a:pP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根据下列反应计算</a:t>
            </a:r>
          </a:p>
        </p:txBody>
      </p:sp>
      <p:sp>
        <p:nvSpPr>
          <p:cNvPr id="6" name="矩形 7"/>
          <p:cNvSpPr>
            <a:spLocks noChangeArrowheads="1"/>
          </p:cNvSpPr>
          <p:nvPr/>
        </p:nvSpPr>
        <p:spPr bwMode="auto">
          <a:xfrm>
            <a:off x="1255480" y="320286"/>
            <a:ext cx="1290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思考：</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p:cTn id="7" dur="500" fill="hold"/>
                                        <p:tgtEl>
                                          <p:spTgt spid="2088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88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88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8899">
                                            <p:txEl>
                                              <p:pRg st="1" end="1"/>
                                            </p:txEl>
                                          </p:spTgt>
                                        </p:tgtEl>
                                        <p:attrNameLst>
                                          <p:attrName>style.visibility</p:attrName>
                                        </p:attrNameLst>
                                      </p:cBhvr>
                                      <p:to>
                                        <p:strVal val="visible"/>
                                      </p:to>
                                    </p:set>
                                    <p:anim calcmode="lin" valueType="num">
                                      <p:cBhvr>
                                        <p:cTn id="14" dur="500" fill="hold"/>
                                        <p:tgtEl>
                                          <p:spTgt spid="2088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88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88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8899">
                                            <p:txEl>
                                              <p:pRg st="2" end="2"/>
                                            </p:txEl>
                                          </p:spTgt>
                                        </p:tgtEl>
                                        <p:attrNameLst>
                                          <p:attrName>style.visibility</p:attrName>
                                        </p:attrNameLst>
                                      </p:cBhvr>
                                      <p:to>
                                        <p:strVal val="visible"/>
                                      </p:to>
                                    </p:set>
                                    <p:anim calcmode="lin" valueType="num">
                                      <p:cBhvr>
                                        <p:cTn id="21" dur="500" fill="hold"/>
                                        <p:tgtEl>
                                          <p:spTgt spid="2088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88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8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689145" y="1234258"/>
            <a:ext cx="457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400" b="1" kern="0" dirty="0">
                <a:ea typeface="思源黑体 CN Regular" panose="020B0500000000000000" pitchFamily="34" charset="-122"/>
                <a:cs typeface="Helvetica"/>
                <a:sym typeface="Arial" panose="020B0604020202020204" pitchFamily="34" charset="0"/>
              </a:rPr>
              <a:t>1.</a:t>
            </a:r>
            <a:r>
              <a:rPr lang="zh-CN" altLang="en-US" sz="2400" b="1" kern="0" dirty="0">
                <a:ea typeface="思源黑体 CN Regular" panose="020B0500000000000000" pitchFamily="34" charset="-122"/>
                <a:cs typeface="Helvetica"/>
                <a:sym typeface="Arial" panose="020B0604020202020204" pitchFamily="34" charset="0"/>
              </a:rPr>
              <a:t>盖斯定律的内容</a:t>
            </a:r>
            <a:r>
              <a:rPr lang="en-US" altLang="zh-CN" sz="2400" b="1" kern="0" dirty="0">
                <a:ea typeface="思源黑体 CN Regular" panose="020B0500000000000000" pitchFamily="34" charset="-122"/>
                <a:cs typeface="Helvetica"/>
                <a:sym typeface="Arial" panose="020B0604020202020204" pitchFamily="34" charset="0"/>
              </a:rPr>
              <a:t>:</a:t>
            </a:r>
          </a:p>
        </p:txBody>
      </p:sp>
      <p:sp>
        <p:nvSpPr>
          <p:cNvPr id="5" name="Text Box 3"/>
          <p:cNvSpPr txBox="1">
            <a:spLocks noChangeArrowheads="1"/>
          </p:cNvSpPr>
          <p:nvPr/>
        </p:nvSpPr>
        <p:spPr bwMode="auto">
          <a:xfrm>
            <a:off x="689145" y="3683682"/>
            <a:ext cx="48004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r>
              <a:rPr lang="en-US" altLang="zh-CN" sz="2400" kern="0" dirty="0">
                <a:ea typeface="思源黑体 CN Regular" panose="020B0500000000000000" pitchFamily="34" charset="-122"/>
                <a:cs typeface="Helvetica"/>
                <a:sym typeface="Arial" panose="020B0604020202020204" pitchFamily="34" charset="0"/>
              </a:rPr>
              <a:t>2.</a:t>
            </a:r>
            <a:r>
              <a:rPr lang="zh-CN" altLang="en-US" sz="2400" b="1" kern="0" dirty="0">
                <a:ea typeface="思源黑体 CN Regular" panose="020B0500000000000000" pitchFamily="34" charset="-122"/>
                <a:cs typeface="Helvetica"/>
                <a:sym typeface="Arial" panose="020B0604020202020204" pitchFamily="34" charset="0"/>
              </a:rPr>
              <a:t>盖斯定律模型</a:t>
            </a:r>
          </a:p>
        </p:txBody>
      </p:sp>
      <p:sp>
        <p:nvSpPr>
          <p:cNvPr id="7" name="Text Box 2"/>
          <p:cNvSpPr txBox="1">
            <a:spLocks noChangeArrowheads="1"/>
          </p:cNvSpPr>
          <p:nvPr/>
        </p:nvSpPr>
        <p:spPr bwMode="auto">
          <a:xfrm>
            <a:off x="5205254" y="4909045"/>
            <a:ext cx="4457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solidFill>
                  <a:srgbClr val="000000"/>
                </a:solidFill>
                <a:ea typeface="思源黑体 CN Regular" panose="020B0500000000000000" pitchFamily="34" charset="-122"/>
                <a:cs typeface="Helvetica"/>
                <a:sym typeface="Arial" panose="020B0604020202020204" pitchFamily="34" charset="0"/>
              </a:rPr>
              <a:t>△</a:t>
            </a:r>
            <a:r>
              <a:rPr lang="en-US" altLang="zh-CN" sz="2800" b="1" kern="0" dirty="0">
                <a:solidFill>
                  <a:srgbClr val="000000"/>
                </a:solidFill>
                <a:ea typeface="思源黑体 CN Regular" panose="020B0500000000000000" pitchFamily="34" charset="-122"/>
                <a:cs typeface="Helvetica"/>
                <a:sym typeface="Arial" panose="020B0604020202020204" pitchFamily="34" charset="0"/>
              </a:rPr>
              <a:t>H</a:t>
            </a:r>
            <a:r>
              <a:rPr lang="zh-CN" altLang="en-US" sz="2800" b="1" kern="0" dirty="0">
                <a:solidFill>
                  <a:srgbClr val="000000"/>
                </a:solidFill>
                <a:ea typeface="思源黑体 CN Regular" panose="020B0500000000000000" pitchFamily="34" charset="-122"/>
                <a:cs typeface="Helvetica"/>
                <a:sym typeface="Arial" panose="020B0604020202020204" pitchFamily="34" charset="0"/>
              </a:rPr>
              <a:t>＝△</a:t>
            </a:r>
            <a:r>
              <a:rPr lang="en-US" altLang="zh-CN" sz="2800" b="1"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800" b="1" kern="0" baseline="-25000" dirty="0">
                <a:solidFill>
                  <a:srgbClr val="000000"/>
                </a:solidFill>
                <a:ea typeface="思源黑体 CN Regular" panose="020B0500000000000000" pitchFamily="34" charset="-122"/>
                <a:cs typeface="Helvetica"/>
                <a:sym typeface="Arial" panose="020B0604020202020204" pitchFamily="34" charset="0"/>
              </a:rPr>
              <a:t>1</a:t>
            </a:r>
            <a:r>
              <a:rPr lang="en-US" altLang="zh-CN" sz="2800" b="1" kern="0" dirty="0">
                <a:solidFill>
                  <a:srgbClr val="000000"/>
                </a:solidFill>
                <a:ea typeface="思源黑体 CN Regular" panose="020B0500000000000000" pitchFamily="34" charset="-122"/>
                <a:cs typeface="Helvetica"/>
                <a:sym typeface="Arial" panose="020B0604020202020204" pitchFamily="34" charset="0"/>
              </a:rPr>
              <a:t>+△H</a:t>
            </a:r>
            <a:r>
              <a:rPr lang="en-US" altLang="zh-CN" sz="2800" b="1" kern="0" baseline="-25000" dirty="0">
                <a:solidFill>
                  <a:srgbClr val="000000"/>
                </a:solidFill>
                <a:ea typeface="思源黑体 CN Regular" panose="020B0500000000000000" pitchFamily="34" charset="-122"/>
                <a:cs typeface="Helvetica"/>
                <a:sym typeface="Arial" panose="020B0604020202020204" pitchFamily="34" charset="0"/>
              </a:rPr>
              <a:t>2</a:t>
            </a:r>
            <a:endParaRPr lang="en-US" altLang="zh-CN" sz="2800" b="1" kern="0" dirty="0">
              <a:solidFill>
                <a:srgbClr val="000000"/>
              </a:solidFill>
              <a:ea typeface="思源黑体 CN Regular" panose="020B0500000000000000" pitchFamily="34" charset="-122"/>
              <a:cs typeface="Helvetica"/>
              <a:sym typeface="Arial" panose="020B0604020202020204" pitchFamily="34" charset="0"/>
            </a:endParaRPr>
          </a:p>
        </p:txBody>
      </p:sp>
      <p:grpSp>
        <p:nvGrpSpPr>
          <p:cNvPr id="2" name="组合 23"/>
          <p:cNvGrpSpPr/>
          <p:nvPr/>
        </p:nvGrpSpPr>
        <p:grpSpPr>
          <a:xfrm>
            <a:off x="1090814" y="4424934"/>
            <a:ext cx="3722486" cy="1709166"/>
            <a:chOff x="757238" y="1844675"/>
            <a:chExt cx="4391024" cy="2016123"/>
          </a:xfrm>
        </p:grpSpPr>
        <p:sp>
          <p:nvSpPr>
            <p:cNvPr id="6153" name="Line 6"/>
            <p:cNvSpPr>
              <a:spLocks noChangeShapeType="1"/>
            </p:cNvSpPr>
            <p:nvPr/>
          </p:nvSpPr>
          <p:spPr bwMode="auto">
            <a:xfrm>
              <a:off x="1476375" y="2205038"/>
              <a:ext cx="2881313" cy="0"/>
            </a:xfrm>
            <a:prstGeom prst="line">
              <a:avLst/>
            </a:prstGeom>
            <a:noFill/>
            <a:ln w="9525">
              <a:solidFill>
                <a:srgbClr val="CC00FF"/>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0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6154" name="Rectangle 7"/>
            <p:cNvSpPr>
              <a:spLocks noChangeArrowheads="1"/>
            </p:cNvSpPr>
            <p:nvPr/>
          </p:nvSpPr>
          <p:spPr bwMode="auto">
            <a:xfrm>
              <a:off x="2484438" y="1844675"/>
              <a:ext cx="792161" cy="43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l-GR" altLang="zh-CN" b="1" kern="0">
                  <a:solidFill>
                    <a:srgbClr val="CC00FF"/>
                  </a:solidFill>
                  <a:ea typeface="思源黑体 CN Regular" panose="020B0500000000000000" pitchFamily="34" charset="-122"/>
                  <a:cs typeface="Helvetica"/>
                  <a:sym typeface="Arial" panose="020B0604020202020204" pitchFamily="34" charset="0"/>
                </a:rPr>
                <a:t>Δ</a:t>
              </a:r>
              <a:r>
                <a:rPr lang="en-US" altLang="zh-CN" b="1" i="1" kern="0">
                  <a:solidFill>
                    <a:srgbClr val="CC00FF"/>
                  </a:solidFill>
                  <a:ea typeface="思源黑体 CN Regular" panose="020B0500000000000000" pitchFamily="34" charset="-122"/>
                  <a:cs typeface="Helvetica"/>
                  <a:sym typeface="Arial" panose="020B0604020202020204" pitchFamily="34" charset="0"/>
                </a:rPr>
                <a:t>H</a:t>
              </a:r>
            </a:p>
          </p:txBody>
        </p:sp>
        <p:grpSp>
          <p:nvGrpSpPr>
            <p:cNvPr id="6155" name="组合 33"/>
            <p:cNvGrpSpPr/>
            <p:nvPr/>
          </p:nvGrpSpPr>
          <p:grpSpPr>
            <a:xfrm>
              <a:off x="757238" y="1844676"/>
              <a:ext cx="4391024" cy="2016122"/>
              <a:chOff x="757238" y="1844676"/>
              <a:chExt cx="4391024" cy="2016122"/>
            </a:xfrm>
          </p:grpSpPr>
          <p:sp>
            <p:nvSpPr>
              <p:cNvPr id="6156" name="Oval 5"/>
              <p:cNvSpPr>
                <a:spLocks noChangeArrowheads="1"/>
              </p:cNvSpPr>
              <p:nvPr/>
            </p:nvSpPr>
            <p:spPr bwMode="auto">
              <a:xfrm>
                <a:off x="4429124" y="1844676"/>
                <a:ext cx="719138" cy="792162"/>
              </a:xfrm>
              <a:prstGeom prst="ellipse">
                <a:avLst/>
              </a:prstGeom>
              <a:solidFill>
                <a:schemeClr val="accent1"/>
              </a:solidFill>
              <a:ln w="9525">
                <a:solidFill>
                  <a:schemeClr val="tx1"/>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1222375" eaLnBrk="1" hangingPunct="1"/>
                <a:r>
                  <a:rPr lang="en-US" altLang="zh-CN" sz="2000" b="1" kern="0">
                    <a:solidFill>
                      <a:srgbClr val="000000"/>
                    </a:solidFill>
                    <a:ea typeface="思源黑体 CN Regular" panose="020B0500000000000000" pitchFamily="34" charset="-122"/>
                    <a:cs typeface="Helvetica"/>
                    <a:sym typeface="Arial" panose="020B0604020202020204" pitchFamily="34" charset="0"/>
                  </a:rPr>
                  <a:t>B</a:t>
                </a:r>
              </a:p>
            </p:txBody>
          </p:sp>
          <p:grpSp>
            <p:nvGrpSpPr>
              <p:cNvPr id="6157" name="Group 8"/>
              <p:cNvGrpSpPr/>
              <p:nvPr/>
            </p:nvGrpSpPr>
            <p:grpSpPr>
              <a:xfrm>
                <a:off x="757238" y="1916112"/>
                <a:ext cx="3671884" cy="1944686"/>
                <a:chOff x="204" y="1207"/>
                <a:chExt cx="2313" cy="1225"/>
              </a:xfrm>
            </p:grpSpPr>
            <p:sp>
              <p:nvSpPr>
                <p:cNvPr id="6158" name="Oval 9"/>
                <p:cNvSpPr>
                  <a:spLocks noChangeArrowheads="1"/>
                </p:cNvSpPr>
                <p:nvPr/>
              </p:nvSpPr>
              <p:spPr bwMode="auto">
                <a:xfrm>
                  <a:off x="204" y="1207"/>
                  <a:ext cx="453" cy="409"/>
                </a:xfrm>
                <a:prstGeom prst="ellipse">
                  <a:avLst/>
                </a:prstGeom>
                <a:solidFill>
                  <a:schemeClr val="accent1"/>
                </a:solidFill>
                <a:ln w="9525">
                  <a:solidFill>
                    <a:schemeClr val="tx1"/>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1222375" eaLnBrk="1" hangingPunct="1"/>
                  <a:r>
                    <a:rPr lang="en-US" altLang="zh-CN" sz="2000" b="1" kern="0">
                      <a:solidFill>
                        <a:srgbClr val="000000"/>
                      </a:solidFill>
                      <a:ea typeface="思源黑体 CN Regular" panose="020B0500000000000000" pitchFamily="34" charset="-122"/>
                      <a:cs typeface="Helvetica"/>
                      <a:sym typeface="Arial" panose="020B0604020202020204" pitchFamily="34" charset="0"/>
                    </a:rPr>
                    <a:t>A</a:t>
                  </a:r>
                </a:p>
              </p:txBody>
            </p:sp>
            <p:sp>
              <p:nvSpPr>
                <p:cNvPr id="6159" name="Line 10"/>
                <p:cNvSpPr>
                  <a:spLocks noChangeShapeType="1"/>
                </p:cNvSpPr>
                <p:nvPr/>
              </p:nvSpPr>
              <p:spPr bwMode="auto">
                <a:xfrm>
                  <a:off x="521" y="1661"/>
                  <a:ext cx="862" cy="499"/>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0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6160" name="Oval 11"/>
                <p:cNvSpPr>
                  <a:spLocks noChangeArrowheads="1"/>
                </p:cNvSpPr>
                <p:nvPr/>
              </p:nvSpPr>
              <p:spPr bwMode="auto">
                <a:xfrm>
                  <a:off x="1383" y="1979"/>
                  <a:ext cx="408" cy="453"/>
                </a:xfrm>
                <a:prstGeom prst="ellipse">
                  <a:avLst/>
                </a:prstGeom>
                <a:solidFill>
                  <a:schemeClr val="accent1"/>
                </a:solidFill>
                <a:ln w="9525">
                  <a:solidFill>
                    <a:schemeClr val="tx1"/>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1222375" eaLnBrk="1" hangingPunct="1"/>
                  <a:r>
                    <a:rPr lang="en-US" altLang="zh-CN" sz="2000" b="1" kern="0">
                      <a:solidFill>
                        <a:srgbClr val="000000"/>
                      </a:solidFill>
                      <a:ea typeface="思源黑体 CN Regular" panose="020B0500000000000000" pitchFamily="34" charset="-122"/>
                      <a:cs typeface="Helvetica"/>
                      <a:sym typeface="Arial" panose="020B0604020202020204" pitchFamily="34" charset="0"/>
                    </a:rPr>
                    <a:t>C</a:t>
                  </a:r>
                </a:p>
              </p:txBody>
            </p:sp>
            <p:sp>
              <p:nvSpPr>
                <p:cNvPr id="6161" name="Line 12"/>
                <p:cNvSpPr>
                  <a:spLocks noChangeShapeType="1"/>
                </p:cNvSpPr>
                <p:nvPr/>
              </p:nvSpPr>
              <p:spPr bwMode="auto">
                <a:xfrm flipV="1">
                  <a:off x="1791" y="1570"/>
                  <a:ext cx="726" cy="59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defTabSz="1222375"/>
                  <a:endParaRPr lang="zh-CN" altLang="en-US" sz="20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6162" name="Rectangle 13"/>
                <p:cNvSpPr>
                  <a:spLocks noChangeArrowheads="1"/>
                </p:cNvSpPr>
                <p:nvPr/>
              </p:nvSpPr>
              <p:spPr bwMode="auto">
                <a:xfrm>
                  <a:off x="703" y="1706"/>
                  <a:ext cx="54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l-GR" altLang="zh-CN" b="1" kern="0">
                      <a:solidFill>
                        <a:srgbClr val="000000"/>
                      </a:solidFill>
                      <a:ea typeface="思源黑体 CN Regular" panose="020B0500000000000000" pitchFamily="34" charset="-122"/>
                      <a:cs typeface="Helvetica"/>
                      <a:sym typeface="Arial" panose="020B0604020202020204" pitchFamily="34" charset="0"/>
                    </a:rPr>
                    <a:t>Δ</a:t>
                  </a:r>
                  <a:r>
                    <a:rPr lang="en-US" altLang="zh-CN" b="1" i="1" kern="0">
                      <a:solidFill>
                        <a:srgbClr val="000000"/>
                      </a:solidFill>
                      <a:ea typeface="思源黑体 CN Regular" panose="020B0500000000000000" pitchFamily="34" charset="-122"/>
                      <a:cs typeface="Helvetica"/>
                      <a:sym typeface="Arial" panose="020B0604020202020204" pitchFamily="34" charset="0"/>
                    </a:rPr>
                    <a:t>H</a:t>
                  </a:r>
                  <a:r>
                    <a:rPr lang="en-US" altLang="zh-CN" b="1" kern="0" baseline="-25000">
                      <a:solidFill>
                        <a:srgbClr val="000000"/>
                      </a:solidFill>
                      <a:ea typeface="思源黑体 CN Regular" panose="020B0500000000000000" pitchFamily="34" charset="-122"/>
                      <a:cs typeface="Helvetica"/>
                      <a:sym typeface="Arial" panose="020B0604020202020204" pitchFamily="34" charset="0"/>
                    </a:rPr>
                    <a:t>1</a:t>
                  </a:r>
                </a:p>
              </p:txBody>
            </p:sp>
            <p:sp>
              <p:nvSpPr>
                <p:cNvPr id="6163" name="Rectangle 14"/>
                <p:cNvSpPr>
                  <a:spLocks noChangeArrowheads="1"/>
                </p:cNvSpPr>
                <p:nvPr/>
              </p:nvSpPr>
              <p:spPr bwMode="auto">
                <a:xfrm>
                  <a:off x="1927" y="1661"/>
                  <a:ext cx="545"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l-GR" altLang="zh-CN" b="1" kern="0">
                      <a:solidFill>
                        <a:srgbClr val="000000"/>
                      </a:solidFill>
                      <a:ea typeface="思源黑体 CN Regular" panose="020B0500000000000000" pitchFamily="34" charset="-122"/>
                      <a:cs typeface="Helvetica"/>
                      <a:sym typeface="Arial" panose="020B0604020202020204" pitchFamily="34" charset="0"/>
                    </a:rPr>
                    <a:t>Δ</a:t>
                  </a:r>
                  <a:r>
                    <a:rPr lang="en-US" altLang="zh-CN" b="1" i="1" kern="0" err="1">
                      <a:solidFill>
                        <a:srgbClr val="000000"/>
                      </a:solidFill>
                      <a:ea typeface="思源黑体 CN Regular" panose="020B0500000000000000" pitchFamily="34" charset="-122"/>
                      <a:cs typeface="Helvetica"/>
                      <a:sym typeface="Arial" panose="020B0604020202020204" pitchFamily="34" charset="0"/>
                    </a:rPr>
                    <a:t>H</a:t>
                  </a:r>
                  <a:r>
                    <a:rPr lang="en-US" altLang="zh-CN" b="1" kern="0" baseline="-25000" err="1">
                      <a:solidFill>
                        <a:srgbClr val="000000"/>
                      </a:solidFill>
                      <a:ea typeface="思源黑体 CN Regular" panose="020B0500000000000000" pitchFamily="34" charset="-122"/>
                      <a:cs typeface="Helvetica"/>
                      <a:sym typeface="Arial" panose="020B0604020202020204" pitchFamily="34" charset="0"/>
                    </a:rPr>
                    <a:t>2</a:t>
                  </a:r>
                  <a:endParaRPr lang="en-US" altLang="zh-CN" b="1" kern="0" baseline="-25000">
                    <a:solidFill>
                      <a:srgbClr val="000000"/>
                    </a:solidFill>
                    <a:ea typeface="思源黑体 CN Regular" panose="020B0500000000000000" pitchFamily="34" charset="-122"/>
                    <a:cs typeface="Helvetica"/>
                    <a:sym typeface="Arial" panose="020B0604020202020204" pitchFamily="34" charset="0"/>
                  </a:endParaRPr>
                </a:p>
              </p:txBody>
            </p:sp>
          </p:grpSp>
        </p:grpSp>
      </p:grpSp>
      <p:sp>
        <p:nvSpPr>
          <p:cNvPr id="18" name="矩形 17"/>
          <p:cNvSpPr/>
          <p:nvPr/>
        </p:nvSpPr>
        <p:spPr>
          <a:xfrm>
            <a:off x="689145" y="2092971"/>
            <a:ext cx="6499055"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defTabSz="1222375">
              <a:defRPr/>
            </a:pPr>
            <a:r>
              <a:rPr lang="zh-CN" altLang="en-US" sz="20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rPr>
              <a:t>不管化学反应是一步完成或分几步完成</a:t>
            </a:r>
            <a:r>
              <a:rPr lang="en-US" altLang="zh-CN" sz="20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rPr>
              <a:t>其反应热是相同</a:t>
            </a:r>
            <a:r>
              <a:rPr lang="en-US" altLang="zh-CN" sz="20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rPr>
              <a:t>.</a:t>
            </a:r>
            <a:endParaRPr lang="zh-CN" altLang="en-US" sz="20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9" name="矩形 18"/>
          <p:cNvSpPr>
            <a:spLocks noChangeArrowheads="1"/>
          </p:cNvSpPr>
          <p:nvPr/>
        </p:nvSpPr>
        <p:spPr bwMode="auto">
          <a:xfrm>
            <a:off x="689145" y="2786335"/>
            <a:ext cx="107717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000" kern="0" dirty="0">
                <a:ea typeface="思源黑体 CN Regular" panose="020B0500000000000000" pitchFamily="34" charset="-122"/>
                <a:cs typeface="Helvetica"/>
                <a:sym typeface="Arial" panose="020B0604020202020204" pitchFamily="34" charset="0"/>
              </a:rPr>
              <a:t>换句话说</a:t>
            </a:r>
            <a:r>
              <a:rPr lang="en-US" altLang="zh-CN" sz="2000" kern="0" dirty="0">
                <a:ea typeface="思源黑体 CN Regular" panose="020B0500000000000000" pitchFamily="34" charset="-122"/>
                <a:cs typeface="Helvetica"/>
                <a:sym typeface="Arial" panose="020B0604020202020204" pitchFamily="34" charset="0"/>
              </a:rPr>
              <a:t>,</a:t>
            </a:r>
            <a:r>
              <a:rPr lang="zh-CN" altLang="en-US" sz="2000" kern="0" dirty="0">
                <a:ea typeface="思源黑体 CN Regular" panose="020B0500000000000000" pitchFamily="34" charset="-122"/>
                <a:cs typeface="Helvetica"/>
                <a:sym typeface="Arial" panose="020B0604020202020204" pitchFamily="34" charset="0"/>
              </a:rPr>
              <a:t>化学反应的反应热只与反应体系的始态和终态有关</a:t>
            </a:r>
            <a:r>
              <a:rPr lang="en-US" altLang="zh-CN" sz="2000" kern="0" dirty="0">
                <a:ea typeface="思源黑体 CN Regular" panose="020B0500000000000000" pitchFamily="34" charset="-122"/>
                <a:cs typeface="Helvetica"/>
                <a:sym typeface="Arial" panose="020B0604020202020204" pitchFamily="34" charset="0"/>
              </a:rPr>
              <a:t>,</a:t>
            </a:r>
            <a:r>
              <a:rPr lang="zh-CN" altLang="en-US" sz="2000" kern="0" dirty="0">
                <a:ea typeface="思源黑体 CN Regular" panose="020B0500000000000000" pitchFamily="34" charset="-122"/>
                <a:cs typeface="Helvetica"/>
                <a:sym typeface="Arial" panose="020B0604020202020204" pitchFamily="34" charset="0"/>
              </a:rPr>
              <a:t>而与反应的途径无关。</a:t>
            </a:r>
          </a:p>
        </p:txBody>
      </p:sp>
      <p:sp>
        <p:nvSpPr>
          <p:cNvPr id="20" name="矩形 7"/>
          <p:cNvSpPr>
            <a:spLocks noChangeArrowheads="1"/>
          </p:cNvSpPr>
          <p:nvPr/>
        </p:nvSpPr>
        <p:spPr bwMode="auto">
          <a:xfrm>
            <a:off x="1255480" y="320286"/>
            <a:ext cx="2765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一．盖斯定律：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8"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8" descr="01000000000000119081616269577_s"/>
          <p:cNvPicPr>
            <a:picLocks noChangeAspect="1"/>
          </p:cNvPicPr>
          <p:nvPr/>
        </p:nvPicPr>
        <p:blipFill>
          <a:blip r:embed="rId2"/>
          <a:stretch>
            <a:fillRect/>
          </a:stretch>
        </p:blipFill>
        <p:spPr>
          <a:xfrm>
            <a:off x="1478365" y="1506113"/>
            <a:ext cx="2988386" cy="4172878"/>
          </a:xfrm>
          <a:prstGeom prst="rect">
            <a:avLst/>
          </a:prstGeom>
          <a:noFill/>
          <a:ln w="38100" cap="flat" cmpd="sng">
            <a:solidFill>
              <a:srgbClr val="000000"/>
            </a:solidFill>
            <a:prstDash val="solid"/>
            <a:miter/>
            <a:headEnd type="none" w="med" len="med"/>
            <a:tailEnd type="none" w="med" len="med"/>
          </a:ln>
        </p:spPr>
      </p:pic>
      <p:pic>
        <p:nvPicPr>
          <p:cNvPr id="8" name="Picture 3"/>
          <p:cNvPicPr>
            <a:picLocks noChangeAspect="1"/>
          </p:cNvPicPr>
          <p:nvPr/>
        </p:nvPicPr>
        <p:blipFill>
          <a:blip r:embed="rId3"/>
          <a:stretch>
            <a:fillRect/>
          </a:stretch>
        </p:blipFill>
        <p:spPr>
          <a:xfrm>
            <a:off x="6320436" y="1506113"/>
            <a:ext cx="4632490" cy="4172878"/>
          </a:xfrm>
          <a:prstGeom prst="rect">
            <a:avLst/>
          </a:prstGeom>
          <a:solidFill>
            <a:srgbClr val="FF99FF"/>
          </a:solidFill>
          <a:ln w="19050" cap="flat" cmpd="sng">
            <a:solidFill>
              <a:srgbClr val="FF00FF"/>
            </a:solidFill>
            <a:prstDash val="solid"/>
            <a:miter/>
            <a:headEnd type="none" w="med" len="med"/>
            <a:tailEnd type="none" w="med" len="med"/>
          </a:ln>
        </p:spPr>
      </p:pic>
      <p:sp>
        <p:nvSpPr>
          <p:cNvPr id="4" name="矩形 7"/>
          <p:cNvSpPr>
            <a:spLocks noChangeArrowheads="1"/>
          </p:cNvSpPr>
          <p:nvPr/>
        </p:nvSpPr>
        <p:spPr bwMode="auto">
          <a:xfrm>
            <a:off x="1255480" y="320286"/>
            <a:ext cx="2765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一．盖斯定律：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4"/>
          <p:cNvSpPr>
            <a:spLocks noRot="1"/>
          </p:cNvSpPr>
          <p:nvPr/>
        </p:nvSpPr>
        <p:spPr>
          <a:xfrm>
            <a:off x="741277" y="1330406"/>
            <a:ext cx="8091467" cy="522267"/>
          </a:xfrm>
          <a:prstGeom prst="rect">
            <a:avLst/>
          </a:prstGeom>
          <a:noFill/>
          <a:ln w="9525">
            <a:noFill/>
          </a:ln>
        </p:spPr>
        <p:txBody>
          <a:bodyPr anchor="ctr"/>
          <a:lstStyle/>
          <a:p>
            <a:pPr defTabSz="1222375"/>
            <a:r>
              <a:rPr lang="en-US" altLang="zh-CN"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从能量守恒角度论证盖斯定律</a:t>
            </a:r>
          </a:p>
        </p:txBody>
      </p:sp>
      <p:grpSp>
        <p:nvGrpSpPr>
          <p:cNvPr id="2" name="组合 1"/>
          <p:cNvGrpSpPr/>
          <p:nvPr/>
        </p:nvGrpSpPr>
        <p:grpSpPr>
          <a:xfrm>
            <a:off x="2032188" y="2088286"/>
            <a:ext cx="10308570" cy="4101337"/>
            <a:chOff x="1257488" y="1036731"/>
            <a:chExt cx="13480530" cy="5363324"/>
          </a:xfrm>
        </p:grpSpPr>
        <p:sp>
          <p:nvSpPr>
            <p:cNvPr id="38922" name="Text Box 10"/>
            <p:cNvSpPr txBox="1"/>
            <p:nvPr/>
          </p:nvSpPr>
          <p:spPr>
            <a:xfrm>
              <a:off x="4295844" y="5876831"/>
              <a:ext cx="3600311" cy="523224"/>
            </a:xfrm>
            <a:prstGeom prst="rect">
              <a:avLst/>
            </a:prstGeom>
            <a:solidFill>
              <a:srgbClr val="FFFFFF"/>
            </a:solidFill>
            <a:ln w="9525" cap="flat" cmpd="sng">
              <a:solidFill>
                <a:schemeClr val="bg1"/>
              </a:solidFill>
              <a:prstDash val="solid"/>
              <a:miter/>
              <a:headEnd type="none" w="med" len="med"/>
              <a:tailEnd type="none" w="med" len="med"/>
            </a:ln>
          </p:spPr>
          <p:txBody>
            <a:bodyPr>
              <a:spAutoFit/>
            </a:bodyPr>
            <a:lstStyle/>
            <a:p>
              <a:pPr defTabSz="1222375">
                <a:spcBef>
                  <a:spcPct val="50000"/>
                </a:spcBef>
              </a:pPr>
              <a:r>
                <a:rPr lang="en-US"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b="1" i="1" kern="0" baseline="-25000">
                  <a:latin typeface="Arial" panose="020B0604020202020204" pitchFamily="34" charset="0"/>
                  <a:ea typeface="思源黑体 CN Regular" panose="020B0500000000000000" pitchFamily="34" charset="-122"/>
                  <a:cs typeface="Helvetica"/>
                  <a:sym typeface="Arial" panose="020B0604020202020204" pitchFamily="34" charset="0"/>
                </a:rPr>
                <a:t>1</a:t>
              </a:r>
              <a:r>
                <a:rPr lang="en-US" altLang="zh-CN" sz="1200" b="1" kern="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000" b="1" kern="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b="1" i="1" kern="0" baseline="-2500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b="1" kern="0">
                  <a:latin typeface="Arial" panose="020B0604020202020204" pitchFamily="34" charset="0"/>
                  <a:ea typeface="思源黑体 CN Regular" panose="020B0500000000000000" pitchFamily="34" charset="-122"/>
                  <a:cs typeface="Helvetica"/>
                  <a:sym typeface="Arial" panose="020B0604020202020204" pitchFamily="34" charset="0"/>
                </a:rPr>
                <a:t> ≡  0</a:t>
              </a:r>
            </a:p>
          </p:txBody>
        </p:sp>
        <p:grpSp>
          <p:nvGrpSpPr>
            <p:cNvPr id="38948" name="Group 36"/>
            <p:cNvGrpSpPr/>
            <p:nvPr/>
          </p:nvGrpSpPr>
          <p:grpSpPr>
            <a:xfrm>
              <a:off x="1257488" y="1036731"/>
              <a:ext cx="9864344" cy="2339884"/>
              <a:chOff x="-159" y="653"/>
              <a:chExt cx="6214" cy="1474"/>
            </a:xfrm>
          </p:grpSpPr>
          <p:pic>
            <p:nvPicPr>
              <p:cNvPr id="71697" name="Picture 19" descr="image003"/>
              <p:cNvPicPr>
                <a:picLocks noChangeAspect="1"/>
              </p:cNvPicPr>
              <p:nvPr/>
            </p:nvPicPr>
            <p:blipFill>
              <a:blip r:embed="rId2"/>
              <a:srcRect l="3589" t="3094" r="3392" b="46956"/>
              <a:stretch>
                <a:fillRect/>
              </a:stretch>
            </p:blipFill>
            <p:spPr>
              <a:xfrm>
                <a:off x="440" y="653"/>
                <a:ext cx="4665" cy="1436"/>
              </a:xfrm>
              <a:prstGeom prst="rect">
                <a:avLst/>
              </a:prstGeom>
              <a:noFill/>
              <a:ln w="9525">
                <a:noFill/>
              </a:ln>
            </p:spPr>
          </p:pic>
          <p:sp>
            <p:nvSpPr>
              <p:cNvPr id="71698" name="Text Box 9"/>
              <p:cNvSpPr txBox="1"/>
              <p:nvPr/>
            </p:nvSpPr>
            <p:spPr>
              <a:xfrm>
                <a:off x="4711" y="1789"/>
                <a:ext cx="1344" cy="330"/>
              </a:xfrm>
              <a:prstGeom prst="rect">
                <a:avLst/>
              </a:prstGeom>
              <a:noFill/>
              <a:ln w="9525">
                <a:noFill/>
              </a:ln>
            </p:spPr>
            <p:txBody>
              <a:bodyPr>
                <a:spAutoFit/>
              </a:bodyPr>
              <a:lstStyle/>
              <a:p>
                <a:pPr defTabSz="1222375">
                  <a:spcBef>
                    <a:spcPct val="50000"/>
                  </a:spcBef>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（终态）</a:t>
                </a:r>
              </a:p>
            </p:txBody>
          </p:sp>
          <p:sp>
            <p:nvSpPr>
              <p:cNvPr id="71699" name="Text Box 8"/>
              <p:cNvSpPr txBox="1"/>
              <p:nvPr/>
            </p:nvSpPr>
            <p:spPr>
              <a:xfrm>
                <a:off x="-159" y="1797"/>
                <a:ext cx="1392" cy="330"/>
              </a:xfrm>
              <a:prstGeom prst="rect">
                <a:avLst/>
              </a:prstGeom>
              <a:noFill/>
              <a:ln w="9525">
                <a:noFill/>
              </a:ln>
            </p:spPr>
            <p:txBody>
              <a:bodyPr>
                <a:spAutoFit/>
              </a:bodyPr>
              <a:lstStyle/>
              <a:p>
                <a:pPr defTabSz="1222375">
                  <a:spcBef>
                    <a:spcPct val="50000"/>
                  </a:spcBef>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（始态）</a:t>
                </a:r>
              </a:p>
            </p:txBody>
          </p:sp>
        </p:grpSp>
        <p:pic>
          <p:nvPicPr>
            <p:cNvPr id="38943" name="Picture 31" descr="image003"/>
            <p:cNvPicPr>
              <a:picLocks noChangeAspect="1"/>
            </p:cNvPicPr>
            <p:nvPr/>
          </p:nvPicPr>
          <p:blipFill>
            <a:blip r:embed="rId2"/>
            <a:srcRect l="3589" t="53009" r="3392" b="3268"/>
            <a:stretch>
              <a:fillRect/>
            </a:stretch>
          </p:blipFill>
          <p:spPr>
            <a:xfrm>
              <a:off x="2208365" y="3500436"/>
              <a:ext cx="7487948" cy="2017633"/>
            </a:xfrm>
            <a:prstGeom prst="rect">
              <a:avLst/>
            </a:prstGeom>
            <a:noFill/>
            <a:ln w="9525">
              <a:noFill/>
            </a:ln>
          </p:spPr>
        </p:pic>
        <p:grpSp>
          <p:nvGrpSpPr>
            <p:cNvPr id="38947" name="Group 35"/>
            <p:cNvGrpSpPr/>
            <p:nvPr/>
          </p:nvGrpSpPr>
          <p:grpSpPr>
            <a:xfrm>
              <a:off x="2208365" y="1197062"/>
              <a:ext cx="7486360" cy="2303374"/>
              <a:chOff x="431" y="754"/>
              <a:chExt cx="4716" cy="1451"/>
            </a:xfrm>
          </p:grpSpPr>
          <p:sp>
            <p:nvSpPr>
              <p:cNvPr id="71693" name="Oval 25"/>
              <p:cNvSpPr/>
              <p:nvPr/>
            </p:nvSpPr>
            <p:spPr>
              <a:xfrm>
                <a:off x="431" y="1752"/>
                <a:ext cx="453" cy="409"/>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p>
                <a:pPr algn="ctr" defTabSz="1222375"/>
                <a:r>
                  <a:rPr lang="en-US" altLang="zh-CN" b="1" kern="0">
                    <a:latin typeface="Arial" panose="020B0604020202020204" pitchFamily="34" charset="0"/>
                    <a:ea typeface="思源黑体 CN Regular" panose="020B0500000000000000" pitchFamily="34" charset="-122"/>
                    <a:cs typeface="Helvetica"/>
                    <a:sym typeface="Arial" panose="020B0604020202020204" pitchFamily="34" charset="0"/>
                  </a:rPr>
                  <a:t>A</a:t>
                </a:r>
              </a:p>
            </p:txBody>
          </p:sp>
          <p:sp>
            <p:nvSpPr>
              <p:cNvPr id="71694" name="Oval 28"/>
              <p:cNvSpPr/>
              <p:nvPr/>
            </p:nvSpPr>
            <p:spPr>
              <a:xfrm>
                <a:off x="4694" y="1706"/>
                <a:ext cx="453" cy="499"/>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p>
                <a:pPr algn="ctr" defTabSz="1222375"/>
                <a:r>
                  <a:rPr lang="en-US" altLang="zh-CN" b="1" kern="0">
                    <a:latin typeface="Arial" panose="020B0604020202020204" pitchFamily="34" charset="0"/>
                    <a:ea typeface="思源黑体 CN Regular" panose="020B0500000000000000" pitchFamily="34" charset="-122"/>
                    <a:cs typeface="Helvetica"/>
                    <a:sym typeface="Arial" panose="020B0604020202020204" pitchFamily="34" charset="0"/>
                  </a:rPr>
                  <a:t>B</a:t>
                </a:r>
              </a:p>
            </p:txBody>
          </p:sp>
          <p:sp>
            <p:nvSpPr>
              <p:cNvPr id="71695" name="Rectangle 30"/>
              <p:cNvSpPr/>
              <p:nvPr/>
            </p:nvSpPr>
            <p:spPr>
              <a:xfrm>
                <a:off x="2472" y="754"/>
                <a:ext cx="725" cy="330"/>
              </a:xfrm>
              <a:prstGeom prst="rect">
                <a:avLst/>
              </a:prstGeom>
              <a:noFill/>
              <a:ln w="9525">
                <a:noFill/>
              </a:ln>
            </p:spPr>
            <p:txBody>
              <a:bodyPr>
                <a:spAutoFit/>
              </a:bodyPr>
              <a:lstStyle/>
              <a:p>
                <a:pPr defTabSz="1222375"/>
                <a:r>
                  <a:rPr lang="el-GR"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H</a:t>
                </a:r>
              </a:p>
            </p:txBody>
          </p:sp>
          <p:sp>
            <p:nvSpPr>
              <p:cNvPr id="71696" name="Freeform 34"/>
              <p:cNvSpPr/>
              <p:nvPr/>
            </p:nvSpPr>
            <p:spPr>
              <a:xfrm>
                <a:off x="1111" y="1207"/>
                <a:ext cx="3402" cy="681"/>
              </a:xfrm>
              <a:custGeom>
                <a:avLst/>
                <a:gdLst/>
                <a:ahLst/>
                <a:cxnLst>
                  <a:cxn ang="0">
                    <a:pos x="0" y="261"/>
                  </a:cxn>
                  <a:cxn ang="0">
                    <a:pos x="1678" y="2"/>
                  </a:cxn>
                  <a:cxn ang="0">
                    <a:pos x="3402" y="247"/>
                  </a:cxn>
                </a:cxnLst>
                <a:rect l="0" t="0" r="0" b="0"/>
                <a:pathLst>
                  <a:path w="3402" h="825">
                    <a:moveTo>
                      <a:pt x="0" y="825"/>
                    </a:moveTo>
                    <a:cubicBezTo>
                      <a:pt x="555" y="420"/>
                      <a:pt x="1111" y="16"/>
                      <a:pt x="1678" y="8"/>
                    </a:cubicBezTo>
                    <a:cubicBezTo>
                      <a:pt x="2245" y="0"/>
                      <a:pt x="2823" y="389"/>
                      <a:pt x="3402" y="779"/>
                    </a:cubicBezTo>
                  </a:path>
                </a:pathLst>
              </a:custGeom>
              <a:noFill/>
              <a:ln w="63500" cap="flat" cmpd="sng">
                <a:solidFill>
                  <a:srgbClr val="FF0000">
                    <a:alpha val="100000"/>
                  </a:srgbClr>
                </a:solidFill>
                <a:prstDash val="solid"/>
                <a:round/>
                <a:headEnd type="none" w="med" len="med"/>
                <a:tailEnd type="stealth" w="lg" len="lg"/>
              </a:ln>
            </p:spPr>
            <p:txBody>
              <a:bodyPr/>
              <a:lstStyle/>
              <a:p>
                <a:pPr defTabSz="1222375"/>
                <a:endParaRPr lang="zh-CN" altLang="en-US"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38949" name="Oval 37"/>
            <p:cNvSpPr/>
            <p:nvPr/>
          </p:nvSpPr>
          <p:spPr>
            <a:xfrm>
              <a:off x="5664216" y="3789350"/>
              <a:ext cx="647676" cy="719109"/>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p>
              <a:pPr algn="ctr" defTabSz="1222375"/>
              <a:r>
                <a:rPr lang="en-US" altLang="zh-CN" b="1" kern="0">
                  <a:latin typeface="Arial" panose="020B0604020202020204" pitchFamily="34" charset="0"/>
                  <a:ea typeface="思源黑体 CN Regular" panose="020B0500000000000000" pitchFamily="34" charset="-122"/>
                  <a:cs typeface="Helvetica"/>
                  <a:sym typeface="Arial" panose="020B0604020202020204" pitchFamily="34" charset="0"/>
                </a:rPr>
                <a:t>C</a:t>
              </a:r>
            </a:p>
          </p:txBody>
        </p:sp>
        <p:sp>
          <p:nvSpPr>
            <p:cNvPr id="38950" name="Line 38"/>
            <p:cNvSpPr/>
            <p:nvPr/>
          </p:nvSpPr>
          <p:spPr>
            <a:xfrm>
              <a:off x="3287823" y="3429002"/>
              <a:ext cx="2231938" cy="792132"/>
            </a:xfrm>
            <a:prstGeom prst="line">
              <a:avLst/>
            </a:prstGeom>
            <a:ln w="63500" cap="flat" cmpd="sng">
              <a:solidFill>
                <a:srgbClr val="FF0000"/>
              </a:solidFill>
              <a:prstDash val="solid"/>
              <a:headEnd type="none" w="med" len="med"/>
              <a:tailEnd type="stealth" w="lg" len="lg"/>
            </a:ln>
          </p:spPr>
          <p:txBody>
            <a:bodyPr/>
            <a:lstStyle/>
            <a:p>
              <a:pPr defTabSz="1222375"/>
              <a:endParaRPr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38951" name="Line 39"/>
            <p:cNvSpPr/>
            <p:nvPr/>
          </p:nvSpPr>
          <p:spPr>
            <a:xfrm flipV="1">
              <a:off x="6456349" y="3429002"/>
              <a:ext cx="2376395" cy="792132"/>
            </a:xfrm>
            <a:prstGeom prst="line">
              <a:avLst/>
            </a:prstGeom>
            <a:ln w="63500" cap="flat" cmpd="sng">
              <a:solidFill>
                <a:srgbClr val="FF0000"/>
              </a:solidFill>
              <a:prstDash val="solid"/>
              <a:headEnd type="none" w="med" len="med"/>
              <a:tailEnd type="stealth" w="lg" len="lg"/>
            </a:ln>
          </p:spPr>
          <p:txBody>
            <a:bodyPr/>
            <a:lstStyle/>
            <a:p>
              <a:pPr defTabSz="1222375"/>
              <a:endParaRPr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38952" name="Rectangle 40"/>
            <p:cNvSpPr/>
            <p:nvPr/>
          </p:nvSpPr>
          <p:spPr>
            <a:xfrm>
              <a:off x="3935498" y="3209936"/>
              <a:ext cx="1870002" cy="523224"/>
            </a:xfrm>
            <a:prstGeom prst="rect">
              <a:avLst/>
            </a:prstGeom>
            <a:noFill/>
            <a:ln w="9525">
              <a:noFill/>
            </a:ln>
          </p:spPr>
          <p:txBody>
            <a:bodyPr>
              <a:spAutoFit/>
            </a:bodyPr>
            <a:lstStyle/>
            <a:p>
              <a:pPr defTabSz="1222375"/>
              <a:r>
                <a:rPr lang="el-GR"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b="1" i="1" kern="0" baseline="-25000">
                  <a:latin typeface="Arial" panose="020B0604020202020204" pitchFamily="34" charset="0"/>
                  <a:ea typeface="思源黑体 CN Regular" panose="020B0500000000000000" pitchFamily="34" charset="-122"/>
                  <a:cs typeface="Helvetica"/>
                  <a:sym typeface="Arial" panose="020B0604020202020204" pitchFamily="34" charset="0"/>
                </a:rPr>
                <a:t>1</a:t>
              </a:r>
            </a:p>
          </p:txBody>
        </p:sp>
        <p:sp>
          <p:nvSpPr>
            <p:cNvPr id="38953" name="Rectangle 41"/>
            <p:cNvSpPr/>
            <p:nvPr/>
          </p:nvSpPr>
          <p:spPr>
            <a:xfrm>
              <a:off x="6672241" y="3213110"/>
              <a:ext cx="1873177" cy="523224"/>
            </a:xfrm>
            <a:prstGeom prst="rect">
              <a:avLst/>
            </a:prstGeom>
            <a:noFill/>
            <a:ln w="9525">
              <a:noFill/>
            </a:ln>
          </p:spPr>
          <p:txBody>
            <a:bodyPr>
              <a:spAutoFit/>
            </a:bodyPr>
            <a:lstStyle/>
            <a:p>
              <a:pPr defTabSz="1222375"/>
              <a:r>
                <a:rPr lang="el-GR"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000" b="1" i="1" kern="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b="1" i="1" kern="0" baseline="-25000">
                  <a:latin typeface="Arial" panose="020B0604020202020204" pitchFamily="34" charset="0"/>
                  <a:ea typeface="思源黑体 CN Regular" panose="020B0500000000000000" pitchFamily="34" charset="-122"/>
                  <a:cs typeface="Helvetica"/>
                  <a:sym typeface="Arial" panose="020B0604020202020204" pitchFamily="34" charset="0"/>
                </a:rPr>
                <a:t>2</a:t>
              </a:r>
            </a:p>
          </p:txBody>
        </p:sp>
        <p:sp>
          <p:nvSpPr>
            <p:cNvPr id="38954" name="Rectangle 42"/>
            <p:cNvSpPr/>
            <p:nvPr/>
          </p:nvSpPr>
          <p:spPr>
            <a:xfrm>
              <a:off x="8545419" y="5158865"/>
              <a:ext cx="6192599" cy="1086696"/>
            </a:xfrm>
            <a:prstGeom prst="rect">
              <a:avLst/>
            </a:prstGeom>
            <a:noFill/>
            <a:ln w="9525">
              <a:noFill/>
            </a:ln>
          </p:spPr>
          <p:txBody>
            <a:bodyPr>
              <a:spAutoFit/>
            </a:bodyPr>
            <a:lstStyle/>
            <a:p>
              <a:pPr defTabSz="1222375"/>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 (-</a:t>
              </a:r>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i="1"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 (-</a:t>
              </a:r>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i="1"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0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0</a:t>
              </a:r>
            </a:p>
            <a:p>
              <a:pPr defTabSz="1222375"/>
              <a:r>
                <a:rPr lang="zh-CN" altLang="en-US"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所以：</a:t>
              </a:r>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 </a:t>
              </a:r>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i="1"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en-US" altLang="zh-CN" sz="2400" b="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 + </a:t>
              </a:r>
              <a:r>
                <a:rPr lang="el-GR"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Δ</a:t>
              </a:r>
              <a:r>
                <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i="1" kern="0" baseline="-2500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rPr>
                <a:t>2</a:t>
              </a:r>
              <a:endParaRPr lang="en-US" altLang="zh-CN" sz="2400" b="1" i="1" kern="0" dirty="0">
                <a:solidFill>
                  <a:srgbClr val="0070C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20" name="矩形 7"/>
          <p:cNvSpPr>
            <a:spLocks noChangeArrowheads="1"/>
          </p:cNvSpPr>
          <p:nvPr/>
        </p:nvSpPr>
        <p:spPr bwMode="auto">
          <a:xfrm>
            <a:off x="1255480" y="320286"/>
            <a:ext cx="2765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一．盖斯定律：</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idx="4294967295"/>
          </p:nvPr>
        </p:nvSpPr>
        <p:spPr>
          <a:xfrm>
            <a:off x="769143" y="1358900"/>
            <a:ext cx="9891713" cy="4495800"/>
          </a:xfrm>
          <a:prstGeom prst="rect">
            <a:avLst/>
          </a:prstGeom>
        </p:spPr>
        <p:txBody>
          <a:bodyPr vert="horz" wrap="square" lIns="91437" tIns="45718" rIns="91437" bIns="45718" anchor="t"/>
          <a:lstStyle/>
          <a:p>
            <a:pPr marL="0" indent="0">
              <a:lnSpc>
                <a:spcPct val="150000"/>
              </a:lnSpc>
              <a:buNone/>
            </a:pP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有些反应进行得很慢</a:t>
            </a:r>
          </a:p>
          <a:p>
            <a:pPr marL="0" indent="0">
              <a:lnSpc>
                <a:spcPct val="150000"/>
              </a:lnSpc>
              <a:buNone/>
            </a:pP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有些反应不容易直接发生</a:t>
            </a:r>
          </a:p>
          <a:p>
            <a:pPr marL="0" indent="0">
              <a:lnSpc>
                <a:spcPct val="150000"/>
              </a:lnSpc>
              <a:buNone/>
            </a:pP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有些反应的产品不纯（有副反应发生）</a:t>
            </a:r>
          </a:p>
          <a:p>
            <a:pPr>
              <a:lnSpc>
                <a:spcPct val="150000"/>
              </a:lnSpc>
              <a:buNone/>
            </a:pP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     </a:t>
            </a:r>
            <a:r>
              <a:rPr lang="en-US" altLang="zh-CN"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a:t>
            </a:r>
          </a:p>
          <a:p>
            <a:pPr>
              <a:lnSpc>
                <a:spcPct val="150000"/>
              </a:lnSpc>
              <a:buNone/>
            </a:pPr>
            <a:r>
              <a:rPr lang="en-US" altLang="zh-CN"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 </a:t>
            </a: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这些都给测量反应热造成了困难</a:t>
            </a:r>
          </a:p>
          <a:p>
            <a:pPr>
              <a:lnSpc>
                <a:spcPct val="150000"/>
              </a:lnSpc>
              <a:buNone/>
            </a:pPr>
            <a:r>
              <a:rPr lang="zh-CN" altLang="en-US" sz="2400" dirty="0">
                <a:solidFill>
                  <a:srgbClr val="000000"/>
                </a:solidFill>
                <a:latin typeface="Arial" panose="020B0604020202020204" pitchFamily="34" charset="0"/>
                <a:ea typeface="思源黑体 CN Regular" panose="020B0500000000000000" pitchFamily="34" charset="-122"/>
                <a:sym typeface="Arial" panose="020B0604020202020204" pitchFamily="34" charset="0"/>
              </a:rPr>
              <a:t> 利用盖斯定律可以间接地把它们的反应热计算出来</a:t>
            </a:r>
          </a:p>
        </p:txBody>
      </p:sp>
      <p:sp>
        <p:nvSpPr>
          <p:cNvPr id="5" name="矩形 7"/>
          <p:cNvSpPr>
            <a:spLocks noChangeArrowheads="1"/>
          </p:cNvSpPr>
          <p:nvPr/>
        </p:nvSpPr>
        <p:spPr bwMode="auto">
          <a:xfrm>
            <a:off x="1255480" y="320286"/>
            <a:ext cx="33345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800" b="1" kern="0" dirty="0">
                <a:ea typeface="思源黑体 CN Regular" panose="020B0500000000000000" pitchFamily="34" charset="-122"/>
                <a:cs typeface="Helvetica"/>
                <a:sym typeface="Arial" panose="020B0604020202020204" pitchFamily="34" charset="0"/>
              </a:rPr>
              <a:t>4</a:t>
            </a:r>
            <a:r>
              <a:rPr lang="zh-CN" altLang="en-US" sz="2800" b="1" kern="0" dirty="0">
                <a:ea typeface="思源黑体 CN Regular" panose="020B0500000000000000" pitchFamily="34" charset="-122"/>
                <a:cs typeface="Helvetica"/>
                <a:sym typeface="Arial" panose="020B0604020202020204" pitchFamily="34" charset="0"/>
              </a:rPr>
              <a:t>、盖斯定律的应用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1000"/>
                                        <p:tgtEl>
                                          <p:spTgt spid="26627">
                                            <p:txEl>
                                              <p:pRg st="1" end="1"/>
                                            </p:txEl>
                                          </p:spTgt>
                                        </p:tgtEl>
                                      </p:cBhvr>
                                    </p:animEffect>
                                    <p:anim calcmode="lin" valueType="num">
                                      <p:cBhvr>
                                        <p:cTn id="13"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662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1000"/>
                                        <p:tgtEl>
                                          <p:spTgt spid="26627">
                                            <p:txEl>
                                              <p:pRg st="2" end="2"/>
                                            </p:txEl>
                                          </p:spTgt>
                                        </p:tgtEl>
                                      </p:cBhvr>
                                    </p:animEffect>
                                    <p:anim calcmode="lin" valueType="num">
                                      <p:cBhvr>
                                        <p:cTn id="18"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662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1000"/>
                                        <p:tgtEl>
                                          <p:spTgt spid="26627">
                                            <p:txEl>
                                              <p:pRg st="3" end="3"/>
                                            </p:txEl>
                                          </p:spTgt>
                                        </p:tgtEl>
                                      </p:cBhvr>
                                    </p:animEffect>
                                    <p:anim calcmode="lin" valueType="num">
                                      <p:cBhvr>
                                        <p:cTn id="23"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662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1000"/>
                                        <p:tgtEl>
                                          <p:spTgt spid="26627">
                                            <p:txEl>
                                              <p:pRg st="4" end="4"/>
                                            </p:txEl>
                                          </p:spTgt>
                                        </p:tgtEl>
                                      </p:cBhvr>
                                    </p:animEffect>
                                    <p:anim calcmode="lin" valueType="num">
                                      <p:cBhvr>
                                        <p:cTn id="28"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662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fade">
                                      <p:cBhvr>
                                        <p:cTn id="32" dur="1000"/>
                                        <p:tgtEl>
                                          <p:spTgt spid="26627">
                                            <p:txEl>
                                              <p:pRg st="5" end="5"/>
                                            </p:txEl>
                                          </p:spTgt>
                                        </p:tgtEl>
                                      </p:cBhvr>
                                    </p:animEffect>
                                    <p:anim calcmode="lin" valueType="num">
                                      <p:cBhvr>
                                        <p:cTn id="33" dur="10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662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660400" y="1212774"/>
            <a:ext cx="10858500"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a:lnSpc>
                <a:spcPct val="150000"/>
              </a:lnSpc>
            </a:pP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有些化学反应进行很慢或不易直接发生，很难直接测得这些反应的反应热，可通过盖斯定律获得它们的反应热数据。</a:t>
            </a:r>
          </a:p>
        </p:txBody>
      </p:sp>
      <p:sp>
        <p:nvSpPr>
          <p:cNvPr id="66561" name="Rectangle 1"/>
          <p:cNvSpPr>
            <a:spLocks noChangeArrowheads="1"/>
          </p:cNvSpPr>
          <p:nvPr/>
        </p:nvSpPr>
        <p:spPr bwMode="auto">
          <a:xfrm>
            <a:off x="660400" y="5303508"/>
            <a:ext cx="10858500" cy="58650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anchor="ctr">
            <a:spAutoFit/>
          </a:bodyPr>
          <a:lstStyle/>
          <a:p>
            <a:pPr defTabSz="1222375" eaLnBrk="0" hangingPunct="0">
              <a:lnSpc>
                <a:spcPct val="150000"/>
              </a:lnSpc>
              <a:tabLst>
                <a:tab pos="227965" algn="l"/>
              </a:tabLst>
              <a:defRPr/>
            </a:pP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）若一个反应的焓变△</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dirty="0" err="1">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aKJ</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/mol</a:t>
            </a: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，则其逆反应的焓变△</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 </a:t>
            </a:r>
            <a:r>
              <a:rPr lang="en-US" altLang="zh-CN" sz="2400" kern="0" dirty="0" err="1">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aKJ</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/mol</a:t>
            </a: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p:txBody>
      </p:sp>
      <p:sp>
        <p:nvSpPr>
          <p:cNvPr id="8197" name="矩形 6"/>
          <p:cNvSpPr>
            <a:spLocks noChangeArrowheads="1"/>
          </p:cNvSpPr>
          <p:nvPr/>
        </p:nvSpPr>
        <p:spPr bwMode="auto">
          <a:xfrm>
            <a:off x="660400" y="2722547"/>
            <a:ext cx="55531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2286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2286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2286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2286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2286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2286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2286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2286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228600" algn="l"/>
              </a:tabLst>
              <a:defRPr>
                <a:solidFill>
                  <a:schemeClr val="tx1"/>
                </a:solidFill>
                <a:latin typeface="Arial" panose="020B0604020202020204" pitchFamily="34" charset="0"/>
                <a:ea typeface="宋体" panose="02010600030101010101" pitchFamily="2" charset="-122"/>
              </a:defRPr>
            </a:lvl9pPr>
          </a:lstStyle>
          <a:p>
            <a:pPr defTabSz="1222375">
              <a:tabLst>
                <a:tab pos="305435" algn="l"/>
              </a:tabLst>
            </a:pPr>
            <a:r>
              <a:rPr lang="zh-CN" altLang="en-US" sz="2400" b="1" kern="0" dirty="0">
                <a:solidFill>
                  <a:srgbClr val="0070C0"/>
                </a:solidFill>
                <a:ea typeface="思源黑体 CN Regular" panose="020B0500000000000000" pitchFamily="34" charset="-122"/>
                <a:cs typeface="Times New Roman" panose="02020603050405020304" pitchFamily="18" charset="0"/>
                <a:sym typeface="Arial" panose="020B0604020202020204" pitchFamily="34" charset="0"/>
              </a:rPr>
              <a:t>利用已知反应的焓变求未知反应的焓变</a:t>
            </a:r>
            <a:endParaRPr lang="zh-CN" altLang="en-US" sz="2400" b="1" kern="0" dirty="0">
              <a:solidFill>
                <a:srgbClr val="0070C0"/>
              </a:solidFill>
              <a:ea typeface="思源黑体 CN Regular" panose="020B0500000000000000" pitchFamily="34" charset="-122"/>
              <a:cs typeface="Helvetica"/>
              <a:sym typeface="Arial" panose="020B0604020202020204" pitchFamily="34" charset="0"/>
            </a:endParaRPr>
          </a:p>
        </p:txBody>
      </p:sp>
      <p:sp>
        <p:nvSpPr>
          <p:cNvPr id="8" name="矩形 7"/>
          <p:cNvSpPr/>
          <p:nvPr/>
        </p:nvSpPr>
        <p:spPr>
          <a:xfrm>
            <a:off x="662162" y="3673789"/>
            <a:ext cx="10856737" cy="1140505"/>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1222375" eaLnBrk="0" hangingPunct="0">
              <a:lnSpc>
                <a:spcPct val="150000"/>
              </a:lnSpc>
              <a:tabLst>
                <a:tab pos="227965" algn="l"/>
              </a:tabLst>
              <a:defRPr/>
            </a:pP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chemeClr val="tx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）若一个反应的化学方程式可由另外几个反应的化学方程式相加减而得到，则该反应的焓变亦可以由这几个反应的焓变相加减而得到；</a:t>
            </a:r>
            <a:endParaRPr lang="zh-CN" altLang="en-US" sz="2400" kern="0" dirty="0">
              <a:solidFill>
                <a:schemeClr val="tx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6" name="矩形 7"/>
          <p:cNvSpPr>
            <a:spLocks noChangeArrowheads="1"/>
          </p:cNvSpPr>
          <p:nvPr/>
        </p:nvSpPr>
        <p:spPr bwMode="auto">
          <a:xfrm>
            <a:off x="1255480" y="320286"/>
            <a:ext cx="33345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en-US" altLang="zh-CN" sz="2800" b="1" kern="0" dirty="0">
                <a:ea typeface="思源黑体 CN Regular" panose="020B0500000000000000" pitchFamily="34" charset="-122"/>
                <a:cs typeface="Helvetica"/>
                <a:sym typeface="Arial" panose="020B0604020202020204" pitchFamily="34" charset="0"/>
              </a:rPr>
              <a:t>4</a:t>
            </a:r>
            <a:r>
              <a:rPr lang="zh-CN" altLang="en-US" sz="2800" b="1" kern="0" dirty="0">
                <a:ea typeface="思源黑体 CN Regular" panose="020B0500000000000000" pitchFamily="34" charset="-122"/>
                <a:cs typeface="Helvetica"/>
                <a:sym typeface="Arial" panose="020B0604020202020204" pitchFamily="34" charset="0"/>
              </a:rPr>
              <a:t>、盖斯定律的应用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1"/>
                                        </p:tgtEl>
                                        <p:attrNameLst>
                                          <p:attrName>style.visibility</p:attrName>
                                        </p:attrNameLst>
                                      </p:cBhvr>
                                      <p:to>
                                        <p:strVal val="visible"/>
                                      </p:to>
                                    </p:set>
                                    <p:animEffect transition="in" filter="blinds(horizontal)">
                                      <p:cBhvr>
                                        <p:cTn id="12" dur="500"/>
                                        <p:tgtEl>
                                          <p:spTgt spid="66561"/>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7106"/>
                                        </p:tgtEl>
                                        <p:attrNameLst>
                                          <p:attrName>style.visibility</p:attrName>
                                        </p:attrNameLst>
                                      </p:cBhvr>
                                      <p:to>
                                        <p:strVal val="visible"/>
                                      </p:to>
                                    </p:set>
                                    <p:anim calcmode="discrete" valueType="clr">
                                      <p:cBhvr override="childStyle">
                                        <p:cTn id="17" dur="80"/>
                                        <p:tgtEl>
                                          <p:spTgt spid="4710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7106"/>
                                        </p:tgtEl>
                                        <p:attrNameLst>
                                          <p:attrName>fillcolor</p:attrName>
                                        </p:attrNameLst>
                                      </p:cBhvr>
                                      <p:tavLst>
                                        <p:tav tm="0">
                                          <p:val>
                                            <p:clrVal>
                                              <a:schemeClr val="accent2"/>
                                            </p:clrVal>
                                          </p:val>
                                        </p:tav>
                                        <p:tav tm="50000">
                                          <p:val>
                                            <p:clrVal>
                                              <a:schemeClr val="hlink"/>
                                            </p:clrVal>
                                          </p:val>
                                        </p:tav>
                                      </p:tavLst>
                                    </p:anim>
                                    <p:set>
                                      <p:cBhvr>
                                        <p:cTn id="19" dur="80"/>
                                        <p:tgtEl>
                                          <p:spTgt spid="471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66561"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00100" y="1477804"/>
            <a:ext cx="10888962" cy="1657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ts val="3000"/>
              </a:lnSpc>
              <a:spcBef>
                <a:spcPct val="50000"/>
              </a:spcBef>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已知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① Zn ( s ) +1/2O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g )</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ZnO</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s ) 	 ΔH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-351.1 kJ/mol</a:t>
            </a:r>
            <a:endPar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eaLnBrk="1" hangingPunct="1">
              <a:lnSpc>
                <a:spcPts val="3000"/>
              </a:lnSpc>
              <a:spcBef>
                <a:spcPct val="50000"/>
              </a:spcBef>
            </a:pP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② Hg</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l)</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1/2O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g )</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Hg</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s )</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ΔH</a:t>
            </a:r>
            <a:r>
              <a:rPr lang="en-US" altLang="zh-CN" sz="2400" kern="0" baseline="-2500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 -90.7 kJ/mol</a:t>
            </a:r>
          </a:p>
          <a:p>
            <a:pPr defTabSz="1222375" eaLnBrk="1" hangingPunct="1">
              <a:lnSpc>
                <a:spcPts val="3000"/>
              </a:lnSpc>
              <a:spcBef>
                <a:spcPct val="50000"/>
              </a:spcBef>
            </a:pP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则可知</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③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Zn ( s ) </a:t>
            </a:r>
            <a:r>
              <a:rPr lang="zh-CN" altLang="en-US"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Hg</a:t>
            </a:r>
            <a:r>
              <a:rPr lang="en-US" altLang="zh-CN" sz="2400" kern="0" baseline="-2500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2500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s )</a:t>
            </a:r>
            <a:r>
              <a:rPr lang="en-US" altLang="zh-CN" sz="2400" kern="0" baseline="-2500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err="1">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ZnO</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 s ) </a:t>
            </a:r>
            <a:r>
              <a:rPr lang="zh-CN" altLang="en-US"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Hg</a:t>
            </a:r>
            <a:r>
              <a:rPr lang="en-US" altLang="zh-CN" sz="2400" kern="0" baseline="-2500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0000FF"/>
                </a:solidFill>
                <a:ea typeface="思源黑体 CN Regular" panose="020B0500000000000000" pitchFamily="34" charset="-122"/>
                <a:cs typeface="Times New Roman" panose="02020603050405020304" pitchFamily="18" charset="0"/>
                <a:sym typeface="Arial" panose="020B0604020202020204" pitchFamily="34" charset="0"/>
              </a:rPr>
              <a:t>( l)</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的</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ΔH</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为多少？</a:t>
            </a:r>
          </a:p>
        </p:txBody>
      </p:sp>
      <p:sp>
        <p:nvSpPr>
          <p:cNvPr id="4" name="矩形 3"/>
          <p:cNvSpPr>
            <a:spLocks noChangeArrowheads="1"/>
          </p:cNvSpPr>
          <p:nvPr/>
        </p:nvSpPr>
        <p:spPr bwMode="auto">
          <a:xfrm>
            <a:off x="1255480" y="3429000"/>
            <a:ext cx="9488080" cy="1957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lnSpc>
                <a:spcPct val="150000"/>
              </a:lnSpc>
            </a:pP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解析：① </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② = ③</a:t>
            </a:r>
          </a:p>
          <a:p>
            <a:pPr defTabSz="1222375" eaLnBrk="1" hangingPunct="1">
              <a:lnSpc>
                <a:spcPct val="150000"/>
              </a:lnSpc>
            </a:pP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△H</a:t>
            </a: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-351.1 kJ/mol -(-90.7 kJ/mol)</a:t>
            </a:r>
          </a:p>
          <a:p>
            <a:pPr defTabSz="1222375" eaLnBrk="1" hangingPunct="1">
              <a:lnSpc>
                <a:spcPct val="150000"/>
              </a:lnSpc>
            </a:pPr>
            <a:r>
              <a:rPr lang="en-US" altLang="zh-CN" sz="36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- 260.4kJ/mol</a:t>
            </a:r>
          </a:p>
        </p:txBody>
      </p:sp>
      <p:sp>
        <p:nvSpPr>
          <p:cNvPr id="5" name="矩形 7"/>
          <p:cNvSpPr>
            <a:spLocks noChangeArrowheads="1"/>
          </p:cNvSpPr>
          <p:nvPr/>
        </p:nvSpPr>
        <p:spPr bwMode="auto">
          <a:xfrm>
            <a:off x="1255480" y="320286"/>
            <a:ext cx="922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1222375" eaLnBrk="1" hangingPunct="1"/>
            <a:r>
              <a:rPr lang="zh-CN" altLang="en-US" sz="2800" b="1" kern="0" dirty="0">
                <a:ea typeface="思源黑体 CN Regular" panose="020B0500000000000000" pitchFamily="34" charset="-122"/>
                <a:cs typeface="Helvetica"/>
                <a:sym typeface="Arial" panose="020B0604020202020204" pitchFamily="34" charset="0"/>
              </a:rPr>
              <a:t>练习</a:t>
            </a:r>
            <a:endParaRPr lang="en-US" altLang="zh-CN" sz="2800" b="1" kern="0" dirty="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Custom 1120">
      <a:dk1>
        <a:sysClr val="windowText" lastClr="000000"/>
      </a:dk1>
      <a:lt1>
        <a:sysClr val="window" lastClr="FFFFFF"/>
      </a:lt1>
      <a:dk2>
        <a:srgbClr val="17406D"/>
      </a:dk2>
      <a:lt2>
        <a:srgbClr val="DBEFF9"/>
      </a:lt2>
      <a:accent1>
        <a:srgbClr val="90C6F6"/>
      </a:accent1>
      <a:accent2>
        <a:srgbClr val="00B0F0"/>
      </a:accent2>
      <a:accent3>
        <a:srgbClr val="76C2E8"/>
      </a:accent3>
      <a:accent4>
        <a:srgbClr val="00B0F0"/>
      </a:accent4>
      <a:accent5>
        <a:srgbClr val="76C2E8"/>
      </a:accent5>
      <a:accent6>
        <a:srgbClr val="00B0F0"/>
      </a:accent6>
      <a:hlink>
        <a:srgbClr val="E2DD00"/>
      </a:hlink>
      <a:folHlink>
        <a:srgbClr val="85DFD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1725</Words>
  <Application>Microsoft Office PowerPoint</Application>
  <PresentationFormat>宽屏</PresentationFormat>
  <Paragraphs>147</Paragraphs>
  <Slides>18</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FandolFang R</vt:lpstr>
      <vt:lpstr>Lato Light</vt:lpstr>
      <vt:lpstr>思源黑体 CN Light</vt:lpstr>
      <vt:lpstr>Arial</vt:lpstr>
      <vt:lpstr>Calibri</vt:lpstr>
      <vt:lpstr>Calibri Light</vt:lpstr>
      <vt:lpstr>Wingdings</vt:lpstr>
      <vt:lpstr>办公资源网：www.bangongziyuan.com</vt:lpstr>
      <vt:lpstr>PowerPoint 演示文稿</vt:lpstr>
      <vt:lpstr>PowerPoint 演示文稿</vt:lpstr>
      <vt:lpstr>2.如何测定 C(s)+1/2O2(g)==CO(g)的反应热△H1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2020-06-16T01:36:22Z</dcterms:created>
  <dcterms:modified xsi:type="dcterms:W3CDTF">2021-01-09T09:54:12Z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