
<file path=[Content_Types].xml><?xml version="1.0" encoding="utf-8"?>
<Types xmlns="http://schemas.openxmlformats.org/package/2006/content-types">
  <Default Extension="docx" ContentType="application/vnd.openxmlformats-officedocument.wordprocessingml.document"/>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65" r:id="rId2"/>
    <p:sldId id="2238" r:id="rId3"/>
    <p:sldId id="262" r:id="rId4"/>
    <p:sldId id="271" r:id="rId5"/>
    <p:sldId id="272" r:id="rId6"/>
    <p:sldId id="273" r:id="rId7"/>
    <p:sldId id="287" r:id="rId8"/>
    <p:sldId id="288" r:id="rId9"/>
    <p:sldId id="289" r:id="rId10"/>
    <p:sldId id="275" r:id="rId11"/>
    <p:sldId id="276" r:id="rId12"/>
    <p:sldId id="277" r:id="rId13"/>
    <p:sldId id="278" r:id="rId14"/>
    <p:sldId id="290" r:id="rId15"/>
    <p:sldId id="291" r:id="rId16"/>
    <p:sldId id="293" r:id="rId17"/>
    <p:sldId id="294" r:id="rId18"/>
    <p:sldId id="279" r:id="rId19"/>
    <p:sldId id="280" r:id="rId20"/>
    <p:sldId id="281" r:id="rId21"/>
    <p:sldId id="282" r:id="rId22"/>
    <p:sldId id="283" r:id="rId23"/>
    <p:sldId id="284" r:id="rId24"/>
    <p:sldId id="285" r:id="rId25"/>
    <p:sldId id="2240" r:id="rId26"/>
    <p:sldId id="2239" r:id="rId27"/>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40">
          <p15:clr>
            <a:srgbClr val="A4A3A4"/>
          </p15:clr>
        </p15:guide>
        <p15:guide id="4" orient="horz" pos="709">
          <p15:clr>
            <a:srgbClr val="A4A3A4"/>
          </p15:clr>
        </p15:guide>
        <p15:guide id="5" orient="horz" pos="3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9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2172" y="882"/>
      </p:cViewPr>
      <p:guideLst>
        <p:guide pos="416"/>
        <p:guide pos="7256"/>
        <p:guide orient="horz" pos="640"/>
        <p:guide orient="horz" pos="709"/>
        <p:guide orient="horz" pos="39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44DEBAD0-6238-453D-8092-D0857A0816CB}"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CF2DA32D-500F-4630-8E36-4A196A59D876}"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2DA32D-500F-4630-8E36-4A196A59D876}"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0AC3D99-6FB2-45DC-B918-410E7739A3D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a:t>
            </a:fld>
            <a:endParaRPr kumimoji="0" lang="zh-CN" altLang="en-US" sz="1200" b="0" i="0" u="none" strike="noStrike" kern="1200" cap="none" spc="0" normalizeH="0" baseline="0" noProof="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07522B2E-E8B4-4235-A09A-2F7D2F858242}" type="slidenum">
              <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rPr>
              <a:t>19</a:t>
            </a:fld>
            <a:endPar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endParaRPr>
          </a:p>
        </p:txBody>
      </p:sp>
      <p:sp>
        <p:nvSpPr>
          <p:cNvPr id="25602" name="幻灯片图像占位符 1"/>
          <p:cNvSpPr>
            <a:spLocks noGrp="1" noRot="1" noChangeAspect="1" noTextEdit="1"/>
          </p:cNvSpPr>
          <p:nvPr>
            <p:ph type="sldImg"/>
          </p:nvPr>
        </p:nvSpPr>
        <p:spPr>
          <a:extLst>
            <a:ext uri="{909E8E84-426E-40DD-AFC4-6F175D3DCCD1}">
              <a14:hiddenFill xmlns:a14="http://schemas.microsoft.com/office/drawing/2010/main">
                <a:noFill/>
              </a14:hiddenFill>
            </a:ext>
          </a:extLst>
        </p:spPr>
      </p:sp>
      <p:sp>
        <p:nvSpPr>
          <p:cNvPr id="25603" name="备注占位符 2"/>
          <p:cNvSpPr>
            <a:spLocks noGrp="1"/>
          </p:cNvSpPr>
          <p:nvPr>
            <p:ph type="body" idx="1"/>
          </p:nvPr>
        </p:nvSpPr>
        <p:spPr/>
        <p:txBody>
          <a:bodyPr/>
          <a:lstStyle/>
          <a:p>
            <a:endParaRPr lang="zh-CN" altLang="zh-CN">
              <a:ea typeface="宋体" panose="02010600030101010101" pitchFamily="2" charset="-122"/>
            </a:endParaRPr>
          </a:p>
        </p:txBody>
      </p:sp>
      <p:sp>
        <p:nvSpPr>
          <p:cNvPr id="4" name="灯片编号占位符 3"/>
          <p:cNvSpPr txBox="1">
            <a:spLocks noGrp="1"/>
          </p:cNvSpPr>
          <p:nvPr/>
        </p:nvSpPr>
        <p:spPr>
          <a:xfrm>
            <a:off x="3884613" y="8685213"/>
            <a:ext cx="2971800" cy="457200"/>
          </a:xfrm>
          <a:prstGeom prst="rect">
            <a:avLst/>
          </a:prstGeom>
          <a:noFill/>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eaLnBrk="0" fontAlgn="auto" latinLnBrk="0" hangingPunct="0">
              <a:lnSpc>
                <a:spcPct val="100000"/>
              </a:lnSpc>
              <a:spcBef>
                <a:spcPts val="0"/>
              </a:spcBef>
              <a:spcAft>
                <a:spcPts val="0"/>
              </a:spcAft>
              <a:buClrTx/>
              <a:buSzTx/>
              <a:buFontTx/>
              <a:buNone/>
              <a:defRPr/>
            </a:pPr>
            <a:fld id="{94457972-CC27-43A7-802E-9353A9CD2481}" type="slidenum">
              <a:rPr kumimoji="0" lang="en-US" altLang="zh-CN" sz="1200" b="0" i="0" u="none" strike="noStrike" kern="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Helvetica"/>
                <a:sym typeface="Helvetica"/>
              </a:rPr>
              <a:t>19</a:t>
            </a:fld>
            <a:endParaRPr kumimoji="0" lang="en-US" altLang="zh-CN" sz="1200" b="0" i="0" u="none" strike="noStrike" kern="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Helvetica"/>
              <a:sym typeface="Helvetic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52C0451D-5910-478A-BFE9-2A300CD80304}" type="slidenum">
              <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rPr>
              <a:t>20</a:t>
            </a:fld>
            <a:endPar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endParaRPr>
          </a:p>
        </p:txBody>
      </p:sp>
      <p:sp>
        <p:nvSpPr>
          <p:cNvPr id="27650" name="Rectangle 2"/>
          <p:cNvSpPr>
            <a:spLocks noGrp="1" noRot="1" noChangeAspect="1" noChangeArrowheads="1" noTextEdit="1"/>
          </p:cNvSpPr>
          <p:nvPr>
            <p:ph type="sldImg"/>
          </p:nvPr>
        </p:nvSpPr>
        <p:spPr>
          <a:extLst>
            <a:ext uri="{909E8E84-426E-40DD-AFC4-6F175D3DCCD1}">
              <a14:hiddenFill xmlns:a14="http://schemas.microsoft.com/office/drawing/2010/main">
                <a:noFill/>
              </a14:hiddenFill>
            </a:ext>
          </a:extLst>
        </p:spPr>
      </p:sp>
      <p:sp>
        <p:nvSpPr>
          <p:cNvPr id="27651" name="Rectangle 3"/>
          <p:cNvSpPr>
            <a:spLocks noGrp="1" noChangeArrowheads="1"/>
          </p:cNvSpPr>
          <p:nvPr>
            <p:ph type="body" idx="1"/>
          </p:nvPr>
        </p:nvSpPr>
        <p:spPr/>
        <p:txBody>
          <a:bodyPr/>
          <a:lstStyle/>
          <a:p>
            <a:r>
              <a:rPr lang="zh-CN" altLang="en-US">
                <a:ea typeface="宋体" panose="02010600030101010101" pitchFamily="2" charset="-122"/>
              </a:rPr>
              <a:t>塞紧塞子，关闭分液漏斗活塞，将注射器活塞向外拉出一段，过一会儿后看其是否回到原位。 </a:t>
            </a:r>
            <a:r>
              <a:rPr lang="en-US" altLang="zh-CN">
                <a:ea typeface="宋体" panose="02010600030101010101" pitchFamily="2" charset="-122"/>
              </a:rPr>
              <a:t>2010</a:t>
            </a:r>
            <a:r>
              <a:rPr lang="zh-CN" altLang="en-US">
                <a:ea typeface="宋体" panose="02010600030101010101" pitchFamily="2" charset="-122"/>
              </a:rPr>
              <a:t>十二校联考。  产生</a:t>
            </a:r>
            <a:r>
              <a:rPr lang="en-US" altLang="zh-CN">
                <a:ea typeface="宋体" panose="02010600030101010101" pitchFamily="2" charset="-122"/>
              </a:rPr>
              <a:t>40</a:t>
            </a:r>
            <a:r>
              <a:rPr lang="zh-CN" altLang="en-US">
                <a:ea typeface="宋体" panose="02010600030101010101" pitchFamily="2" charset="-122"/>
              </a:rPr>
              <a:t>毫升氢气所需的时间</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61C7BC8D-8520-4E85-9F96-8EB787E75149}" type="slidenum">
              <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rPr>
              <a:t>21</a:t>
            </a:fld>
            <a:endPar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endParaRPr>
          </a:p>
        </p:txBody>
      </p:sp>
      <p:sp>
        <p:nvSpPr>
          <p:cNvPr id="29698" name="Rectangle 2"/>
          <p:cNvSpPr>
            <a:spLocks noGrp="1" noRot="1" noChangeAspect="1" noChangeArrowheads="1" noTextEdit="1"/>
          </p:cNvSpPr>
          <p:nvPr>
            <p:ph type="sldImg"/>
          </p:nvPr>
        </p:nvSpPr>
        <p:spPr>
          <a:extLst>
            <a:ext uri="{909E8E84-426E-40DD-AFC4-6F175D3DCCD1}">
              <a14:hiddenFill xmlns:a14="http://schemas.microsoft.com/office/drawing/2010/main">
                <a:noFill/>
              </a14:hiddenFill>
            </a:ext>
          </a:extLst>
        </p:spPr>
      </p:sp>
      <p:sp>
        <p:nvSpPr>
          <p:cNvPr id="29699" name="Rectangle 3"/>
          <p:cNvSpPr>
            <a:spLocks noGrp="1" noChangeArrowheads="1"/>
          </p:cNvSpPr>
          <p:nvPr>
            <p:ph type="body" idx="1"/>
          </p:nvPr>
        </p:nvSpPr>
        <p:spPr/>
        <p:txBody>
          <a:bodyPr/>
          <a:lstStyle/>
          <a:p>
            <a:r>
              <a:rPr lang="zh-CN" altLang="en-US">
                <a:ea typeface="宋体" panose="02010600030101010101" pitchFamily="2" charset="-122"/>
              </a:rPr>
              <a:t>塞紧塞子，关闭分液漏斗活塞，将注射器活塞向外拉出一段，过一会儿后看其是否回到原位。 </a:t>
            </a:r>
            <a:r>
              <a:rPr lang="en-US" altLang="zh-CN">
                <a:ea typeface="宋体" panose="02010600030101010101" pitchFamily="2" charset="-122"/>
              </a:rPr>
              <a:t>2010</a:t>
            </a:r>
            <a:r>
              <a:rPr lang="zh-CN" altLang="en-US">
                <a:ea typeface="宋体" panose="02010600030101010101" pitchFamily="2" charset="-122"/>
              </a:rPr>
              <a:t>十二校联考。  产生</a:t>
            </a:r>
            <a:r>
              <a:rPr lang="en-US" altLang="zh-CN">
                <a:ea typeface="宋体" panose="02010600030101010101" pitchFamily="2" charset="-122"/>
              </a:rPr>
              <a:t>40</a:t>
            </a:r>
            <a:r>
              <a:rPr lang="zh-CN" altLang="en-US">
                <a:ea typeface="宋体" panose="02010600030101010101" pitchFamily="2" charset="-122"/>
              </a:rPr>
              <a:t>毫升氢气所需的时间</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04B9A81D-EA9A-482C-83D6-F2D1FBF723F1}" type="slidenum">
              <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rPr>
              <a:t>22</a:t>
            </a:fld>
            <a:endPar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endParaRPr>
          </a:p>
        </p:txBody>
      </p:sp>
      <p:sp>
        <p:nvSpPr>
          <p:cNvPr id="31746" name="Rectangle 2"/>
          <p:cNvSpPr>
            <a:spLocks noGrp="1" noRot="1" noChangeAspect="1" noChangeArrowheads="1" noTextEdit="1"/>
          </p:cNvSpPr>
          <p:nvPr>
            <p:ph type="sldImg"/>
          </p:nvPr>
        </p:nvSpPr>
        <p:spPr>
          <a:extLst>
            <a:ext uri="{909E8E84-426E-40DD-AFC4-6F175D3DCCD1}">
              <a14:hiddenFill xmlns:a14="http://schemas.microsoft.com/office/drawing/2010/main">
                <a:noFill/>
              </a14:hiddenFill>
            </a:ext>
          </a:extLst>
        </p:spPr>
      </p:sp>
      <p:sp>
        <p:nvSpPr>
          <p:cNvPr id="31747" name="Rectangle 3"/>
          <p:cNvSpPr>
            <a:spLocks noGrp="1" noChangeArrowheads="1"/>
          </p:cNvSpPr>
          <p:nvPr>
            <p:ph type="body" idx="1"/>
          </p:nvPr>
        </p:nvSpPr>
        <p:spPr/>
        <p:txBody>
          <a:bodyPr/>
          <a:lstStyle/>
          <a:p>
            <a:r>
              <a:rPr lang="zh-CN" altLang="en-US">
                <a:ea typeface="宋体" panose="02010600030101010101" pitchFamily="2" charset="-122"/>
              </a:rPr>
              <a:t>塞紧塞子，关闭分液漏斗活塞，将注射器活塞向外拉出一段，过一会儿后看其是否回到原位。 </a:t>
            </a:r>
            <a:r>
              <a:rPr lang="en-US" altLang="zh-CN">
                <a:ea typeface="宋体" panose="02010600030101010101" pitchFamily="2" charset="-122"/>
              </a:rPr>
              <a:t>2010</a:t>
            </a:r>
            <a:r>
              <a:rPr lang="zh-CN" altLang="en-US">
                <a:ea typeface="宋体" panose="02010600030101010101" pitchFamily="2" charset="-122"/>
              </a:rPr>
              <a:t>十二校联考。  产生</a:t>
            </a:r>
            <a:r>
              <a:rPr lang="en-US" altLang="zh-CN">
                <a:ea typeface="宋体" panose="02010600030101010101" pitchFamily="2" charset="-122"/>
              </a:rPr>
              <a:t>40</a:t>
            </a:r>
            <a:r>
              <a:rPr lang="zh-CN" altLang="en-US">
                <a:ea typeface="宋体" panose="02010600030101010101" pitchFamily="2" charset="-122"/>
              </a:rPr>
              <a:t>毫升氢气所需的时间</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25</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2DA32D-500F-4630-8E36-4A196A59D876}" type="slidenum">
              <a:rPr lang="zh-CN" altLang="en-US" smtClean="0"/>
              <a:t>26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1"/>
            <a:ext cx="5904411" cy="6858000"/>
          </a:xfrm>
          <a:custGeom>
            <a:avLst/>
            <a:gdLst>
              <a:gd name="connsiteX0" fmla="*/ 0 w 5904411"/>
              <a:gd name="connsiteY0" fmla="*/ 0 h 6858000"/>
              <a:gd name="connsiteX1" fmla="*/ 4621737 w 5904411"/>
              <a:gd name="connsiteY1" fmla="*/ 0 h 6858000"/>
              <a:gd name="connsiteX2" fmla="*/ 5904411 w 5904411"/>
              <a:gd name="connsiteY2" fmla="*/ 3429000 h 6858000"/>
              <a:gd name="connsiteX3" fmla="*/ 4621737 w 5904411"/>
              <a:gd name="connsiteY3" fmla="*/ 6858000 h 6858000"/>
              <a:gd name="connsiteX4" fmla="*/ 0 w 590441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4411" h="6858000">
                <a:moveTo>
                  <a:pt x="0" y="0"/>
                </a:moveTo>
                <a:lnTo>
                  <a:pt x="4621737" y="0"/>
                </a:lnTo>
                <a:lnTo>
                  <a:pt x="5904411" y="3429000"/>
                </a:lnTo>
                <a:lnTo>
                  <a:pt x="4621737" y="6858000"/>
                </a:lnTo>
                <a:lnTo>
                  <a:pt x="0" y="6858000"/>
                </a:lnTo>
                <a:close/>
              </a:path>
            </a:pathLst>
          </a:custGeom>
          <a:solidFill>
            <a:schemeClr val="bg1">
              <a:lumMod val="75000"/>
            </a:schemeClr>
          </a:solidFill>
        </p:spPr>
        <p:txBody>
          <a:bodyPr wrap="square">
            <a:noAutofit/>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5" name="组合 4"/>
          <p:cNvGrpSpPr/>
          <p:nvPr userDrawn="1"/>
        </p:nvGrpSpPr>
        <p:grpSpPr>
          <a:xfrm>
            <a:off x="508000" y="355600"/>
            <a:ext cx="723900" cy="402167"/>
            <a:chOff x="571500" y="381000"/>
            <a:chExt cx="1028700" cy="571500"/>
          </a:xfrm>
          <a:solidFill>
            <a:srgbClr val="F8931D"/>
          </a:solidFill>
        </p:grpSpPr>
        <p:sp>
          <p:nvSpPr>
            <p:cNvPr id="3" name="箭头: V 形 2"/>
            <p:cNvSpPr/>
            <p:nvPr userDrawn="1"/>
          </p:nvSpPr>
          <p:spPr>
            <a:xfrm>
              <a:off x="571500" y="381000"/>
              <a:ext cx="571500" cy="5715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FandolFang R" panose="00000500000000000000" pitchFamily="50" charset="-122"/>
              </a:endParaRPr>
            </a:p>
          </p:txBody>
        </p:sp>
        <p:sp>
          <p:nvSpPr>
            <p:cNvPr id="4" name="箭头: V 形 3"/>
            <p:cNvSpPr/>
            <p:nvPr userDrawn="1"/>
          </p:nvSpPr>
          <p:spPr>
            <a:xfrm>
              <a:off x="1028700" y="381000"/>
              <a:ext cx="571500" cy="5715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FandolFang R" panose="00000500000000000000" pitchFamily="50" charset="-122"/>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ea typeface="FandolFang R" panose="00000500000000000000" pitchFamily="50" charset="-122"/>
              </a:defRPr>
            </a:lvl1pPr>
          </a:lstStyle>
          <a:p>
            <a:fld id="{2E05D328-291A-47AC-BDFD-986BBBD9F7A5}" type="datetimeFigureOut">
              <a:rPr lang="zh-CN" altLang="en-US" smtClean="0"/>
              <a:t>2021/1/9</a:t>
            </a:fld>
            <a:endParaRPr lang="zh-CN" altLang="en-US" dirty="0"/>
          </a:p>
        </p:txBody>
      </p:sp>
      <p:sp>
        <p:nvSpPr>
          <p:cNvPr id="5" name="页脚占位符 4"/>
          <p:cNvSpPr>
            <a:spLocks noGrp="1"/>
          </p:cNvSpPr>
          <p:nvPr>
            <p:ph type="ftr" sz="quarter" idx="11"/>
          </p:nvPr>
        </p:nvSpPr>
        <p:spPr/>
        <p:txBody>
          <a:bodyPr/>
          <a:lstStyle>
            <a:lvl1pPr>
              <a:defRPr>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12"/>
          </p:nvPr>
        </p:nvSpPr>
        <p:spPr/>
        <p:txBody>
          <a:bodyPr/>
          <a:lstStyle>
            <a:lvl1pPr>
              <a:defRPr>
                <a:ea typeface="FandolFang R" panose="00000500000000000000" pitchFamily="50" charset="-122"/>
              </a:defRPr>
            </a:lvl1pPr>
          </a:lstStyle>
          <a:p>
            <a:fld id="{643A03F8-67D8-4B14-B435-8036BD8CFE83}" type="slidenum">
              <a:rPr lang="zh-CN" altLang="en-US" smtClean="0"/>
              <a:t>‹#›</a:t>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Word_Document3.docx"/><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4.docx"/><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1.emf"/><Relationship Id="rId2" Type="http://schemas.openxmlformats.org/officeDocument/2006/relationships/package" Target="../embeddings/Microsoft_Word_Document5.docx"/><Relationship Id="rId1" Type="http://schemas.openxmlformats.org/officeDocument/2006/relationships/slideLayout" Target="../slideLayouts/slideLayout2.xml"/><Relationship Id="rId6" Type="http://schemas.openxmlformats.org/officeDocument/2006/relationships/package" Target="../embeddings/Microsoft_Word_Document7.docx"/><Relationship Id="rId5" Type="http://schemas.openxmlformats.org/officeDocument/2006/relationships/image" Target="../media/image10.emf"/><Relationship Id="rId4" Type="http://schemas.openxmlformats.org/officeDocument/2006/relationships/package" Target="../embeddings/Microsoft_Word_Document6.docx"/></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Word_Document1.docx"/><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package" Target="../embeddings/Microsoft_Word_Document2.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占位符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1304" r="21304"/>
          <a:stretch>
            <a:fillRect/>
          </a:stretch>
        </p:blipFill>
        <p:spPr/>
      </p:pic>
      <p:sp>
        <p:nvSpPr>
          <p:cNvPr id="11" name="Freeform: Shape 10"/>
          <p:cNvSpPr/>
          <p:nvPr/>
        </p:nvSpPr>
        <p:spPr>
          <a:xfrm flipH="1">
            <a:off x="3762105" y="0"/>
            <a:ext cx="1541416" cy="6858000"/>
          </a:xfrm>
          <a:custGeom>
            <a:avLst/>
            <a:gdLst>
              <a:gd name="connsiteX0" fmla="*/ 1541416 w 1541416"/>
              <a:gd name="connsiteY0" fmla="*/ 0 h 6858000"/>
              <a:gd name="connsiteX1" fmla="*/ 1396384 w 1541416"/>
              <a:gd name="connsiteY1" fmla="*/ 0 h 6858000"/>
              <a:gd name="connsiteX2" fmla="*/ 0 w 1541416"/>
              <a:gd name="connsiteY2" fmla="*/ 3429000 h 6858000"/>
              <a:gd name="connsiteX3" fmla="*/ 1396384 w 1541416"/>
              <a:gd name="connsiteY3" fmla="*/ 6858000 h 6858000"/>
              <a:gd name="connsiteX4" fmla="*/ 1541416 w 1541416"/>
              <a:gd name="connsiteY4" fmla="*/ 6858000 h 6858000"/>
              <a:gd name="connsiteX5" fmla="*/ 145032 w 1541416"/>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416" h="6858000">
                <a:moveTo>
                  <a:pt x="1541416" y="0"/>
                </a:moveTo>
                <a:lnTo>
                  <a:pt x="1396384" y="0"/>
                </a:lnTo>
                <a:lnTo>
                  <a:pt x="0" y="3429000"/>
                </a:lnTo>
                <a:lnTo>
                  <a:pt x="1396384" y="6858000"/>
                </a:lnTo>
                <a:lnTo>
                  <a:pt x="1541416" y="6858000"/>
                </a:lnTo>
                <a:lnTo>
                  <a:pt x="145032" y="3429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16" name="Cross 15"/>
          <p:cNvSpPr/>
          <p:nvPr/>
        </p:nvSpPr>
        <p:spPr>
          <a:xfrm>
            <a:off x="10376382" y="842551"/>
            <a:ext cx="365762" cy="365762"/>
          </a:xfrm>
          <a:prstGeom prst="plus">
            <a:avLst>
              <a:gd name="adj" fmla="val 4184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9" name="组合 8"/>
          <p:cNvGrpSpPr/>
          <p:nvPr/>
        </p:nvGrpSpPr>
        <p:grpSpPr>
          <a:xfrm>
            <a:off x="6123940" y="2466340"/>
            <a:ext cx="5643245" cy="2077720"/>
            <a:chOff x="608080" y="2618788"/>
            <a:chExt cx="5576820" cy="2105259"/>
          </a:xfrm>
        </p:grpSpPr>
        <p:grpSp>
          <p:nvGrpSpPr>
            <p:cNvPr id="10" name="组合 9"/>
            <p:cNvGrpSpPr/>
            <p:nvPr/>
          </p:nvGrpSpPr>
          <p:grpSpPr>
            <a:xfrm>
              <a:off x="608080" y="3119944"/>
              <a:ext cx="5576820" cy="1604103"/>
              <a:chOff x="-4766136" y="2095686"/>
              <a:chExt cx="5576820" cy="1604103"/>
            </a:xfrm>
          </p:grpSpPr>
          <p:sp>
            <p:nvSpPr>
              <p:cNvPr id="13" name="矩形: 圆角 12"/>
              <p:cNvSpPr/>
              <p:nvPr/>
            </p:nvSpPr>
            <p:spPr>
              <a:xfrm>
                <a:off x="-4766136" y="3345066"/>
                <a:ext cx="2648408" cy="354723"/>
              </a:xfrm>
              <a:prstGeom prst="roundRect">
                <a:avLst>
                  <a:gd name="adj" fmla="val 50000"/>
                </a:avLst>
              </a:prstGeom>
              <a:solidFill>
                <a:srgbClr val="F893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1612900" algn="l"/>
                  </a:tabLst>
                  <a:defRPr/>
                </a:pPr>
                <a:r>
                  <a:rPr lang="zh-CN" altLang="en-US"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教师：</a:t>
                </a:r>
                <a:r>
                  <a:rPr lang="en-US" altLang="zh-CN"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xippt</a:t>
                </a:r>
                <a:endPar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4" name="组合 13"/>
              <p:cNvGrpSpPr/>
              <p:nvPr/>
            </p:nvGrpSpPr>
            <p:grpSpPr>
              <a:xfrm>
                <a:off x="-4714868" y="2095686"/>
                <a:ext cx="5525552" cy="1062304"/>
                <a:chOff x="-4714868" y="2095686"/>
                <a:chExt cx="5525552" cy="1062304"/>
              </a:xfrm>
            </p:grpSpPr>
            <p:sp>
              <p:nvSpPr>
                <p:cNvPr id="20" name="文本框 19"/>
                <p:cNvSpPr txBox="1"/>
                <p:nvPr/>
              </p:nvSpPr>
              <p:spPr>
                <a:xfrm>
                  <a:off x="-4714868" y="2808615"/>
                  <a:ext cx="4981567" cy="349375"/>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21" name="直接连接符 20"/>
                <p:cNvCxnSpPr/>
                <p:nvPr/>
              </p:nvCxnSpPr>
              <p:spPr>
                <a:xfrm>
                  <a:off x="-4634728" y="2624646"/>
                  <a:ext cx="544541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文本占位符 19"/>
                <p:cNvSpPr txBox="1"/>
                <p:nvPr/>
              </p:nvSpPr>
              <p:spPr>
                <a:xfrm>
                  <a:off x="-4708756" y="2095686"/>
                  <a:ext cx="5445412"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3200" b="1" dirty="0">
                      <a:solidFill>
                        <a:schemeClr val="accent2">
                          <a:lumMod val="75000"/>
                        </a:schemeClr>
                      </a:solidFill>
                      <a:latin typeface="Arial" panose="020B0604020202020204" pitchFamily="34" charset="0"/>
                      <a:ea typeface="思源黑体 CN Regular" panose="020B0500000000000000" pitchFamily="34" charset="-122"/>
                      <a:cs typeface="+mn-ea"/>
                      <a:sym typeface="Arial" panose="020B0604020202020204" pitchFamily="34" charset="0"/>
                    </a:rPr>
                    <a:t>第</a:t>
                  </a:r>
                  <a:r>
                    <a:rPr lang="en-US" altLang="zh-CN" sz="3200" b="1" dirty="0">
                      <a:solidFill>
                        <a:schemeClr val="accent2">
                          <a:lumMod val="75000"/>
                        </a:schemeClr>
                      </a:solidFill>
                      <a:latin typeface="Arial" panose="020B0604020202020204" pitchFamily="34" charset="0"/>
                      <a:ea typeface="思源黑体 CN Regular" panose="020B0500000000000000" pitchFamily="34" charset="-122"/>
                      <a:cs typeface="+mn-ea"/>
                      <a:sym typeface="Arial" panose="020B0604020202020204" pitchFamily="34" charset="0"/>
                    </a:rPr>
                    <a:t>1</a:t>
                  </a:r>
                  <a:r>
                    <a:rPr lang="zh-CN" altLang="en-US" sz="3200" b="1" dirty="0">
                      <a:solidFill>
                        <a:schemeClr val="accent2">
                          <a:lumMod val="75000"/>
                        </a:schemeClr>
                      </a:solidFill>
                      <a:latin typeface="Arial" panose="020B0604020202020204" pitchFamily="34" charset="0"/>
                      <a:ea typeface="思源黑体 CN Regular" panose="020B0500000000000000" pitchFamily="34" charset="-122"/>
                      <a:cs typeface="+mn-ea"/>
                      <a:sym typeface="Arial" panose="020B0604020202020204" pitchFamily="34" charset="0"/>
                    </a:rPr>
                    <a:t>节 化学反应速率</a:t>
                  </a:r>
                </a:p>
              </p:txBody>
            </p:sp>
          </p:grpSp>
        </p:grpSp>
        <p:sp>
          <p:nvSpPr>
            <p:cNvPr id="12" name="文本占位符 20"/>
            <p:cNvSpPr txBox="1"/>
            <p:nvPr/>
          </p:nvSpPr>
          <p:spPr>
            <a:xfrm>
              <a:off x="689828" y="261878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第二章  化学反应速率和化学平衡</a:t>
              </a:r>
            </a:p>
          </p:txBody>
        </p:sp>
      </p:grpSp>
      <p:sp>
        <p:nvSpPr>
          <p:cNvPr id="23" name="矩形 22"/>
          <p:cNvSpPr/>
          <p:nvPr/>
        </p:nvSpPr>
        <p:spPr>
          <a:xfrm>
            <a:off x="9346803" y="333605"/>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9"/>
          <p:cNvSpPr>
            <a:spLocks noChangeArrowheads="1"/>
          </p:cNvSpPr>
          <p:nvPr/>
        </p:nvSpPr>
        <p:spPr bwMode="auto">
          <a:xfrm>
            <a:off x="1524178" y="-2556"/>
            <a:ext cx="184731" cy="4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endParaRPr lang="zh-CN" altLang="zh-CN" sz="2405" kern="0">
              <a:solidFill>
                <a:srgbClr val="000000"/>
              </a:solidFill>
              <a:ea typeface="思源黑体 CN Regular" panose="020B0500000000000000" pitchFamily="34" charset="-122"/>
              <a:cs typeface="Helvetica"/>
              <a:sym typeface="Arial" panose="020B0604020202020204" pitchFamily="34" charset="0"/>
            </a:endParaRPr>
          </a:p>
        </p:txBody>
      </p:sp>
      <p:sp>
        <p:nvSpPr>
          <p:cNvPr id="18436" name="Text Box 2"/>
          <p:cNvSpPr txBox="1">
            <a:spLocks noChangeArrowheads="1"/>
          </p:cNvSpPr>
          <p:nvPr/>
        </p:nvSpPr>
        <p:spPr bwMode="auto">
          <a:xfrm>
            <a:off x="606793" y="1130300"/>
            <a:ext cx="11054163" cy="114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zh-CN"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例</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在</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2L</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的密闭容器中，加入</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1mol</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和</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3mol</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的</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和</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，发生</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+ 3H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2NH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，在</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2s</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末时，测得容器中含有</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0.4mol</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的</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，求该反应的化学反应速率。</a:t>
            </a:r>
          </a:p>
        </p:txBody>
      </p:sp>
      <p:sp>
        <p:nvSpPr>
          <p:cNvPr id="28" name="TextBox 27"/>
          <p:cNvSpPr txBox="1">
            <a:spLocks noChangeArrowheads="1"/>
          </p:cNvSpPr>
          <p:nvPr/>
        </p:nvSpPr>
        <p:spPr bwMode="auto">
          <a:xfrm>
            <a:off x="660400" y="2438828"/>
            <a:ext cx="8381676"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解：</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N</a:t>
            </a:r>
            <a:r>
              <a:rPr lang="pt-BR"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3H</a:t>
            </a:r>
            <a:r>
              <a:rPr lang="pt-BR"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 </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2NH</a:t>
            </a:r>
            <a:r>
              <a:rPr lang="pt-BR"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endPar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pP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起始量（</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mol</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1       3      0</a:t>
            </a:r>
            <a:endPar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pP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变化量（</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mol</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0.2    0.6    0.4</a:t>
            </a:r>
            <a:endPar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pP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2s</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末量（</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mol</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1-0.2  3-0.6   0.4</a:t>
            </a:r>
            <a:endPar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pP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则</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VN</a:t>
            </a:r>
            <a:r>
              <a:rPr lang="pt-BR" altLang="zh-CN"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==0.2/2</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2==0.05</a:t>
            </a:r>
            <a:r>
              <a:rPr lang="pt-BR" altLang="zh-CN"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mol/</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L</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p>
          <a:p>
            <a:pPr defTabSz="1222375">
              <a:lnSpc>
                <a:spcPct val="150000"/>
              </a:lnSpc>
            </a:pP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VH</a:t>
            </a:r>
            <a:r>
              <a:rPr lang="pt-BR" altLang="zh-CN"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==0.6/2</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2==0.15 mol/</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L</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a:lnSpc>
                <a:spcPct val="150000"/>
              </a:lnSpc>
            </a:pP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VNH</a:t>
            </a:r>
            <a:r>
              <a:rPr lang="pt-BR" altLang="zh-CN"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==0.4/2</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2==0.1</a:t>
            </a:r>
            <a:r>
              <a:rPr lang="pt-BR" altLang="zh-CN"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mol/</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L</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a:t>
            </a:r>
            <a:r>
              <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endParaRPr lang="zh-CN" altLang="zh-CN"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endParaRPr lang="en-US" altLang="zh-CN" kern="0" dirty="0">
              <a:solidFill>
                <a:srgbClr val="000000"/>
              </a:solidFill>
              <a:ea typeface="思源黑体 CN Regular" panose="020B0500000000000000" pitchFamily="34" charset="-122"/>
              <a:cs typeface="Helvetica"/>
              <a:sym typeface="Arial" panose="020B0604020202020204" pitchFamily="34" charset="0"/>
            </a:endParaRPr>
          </a:p>
        </p:txBody>
      </p:sp>
      <p:pic>
        <p:nvPicPr>
          <p:cNvPr id="12" name="图片 11" descr="http://uploadservice.zujuan.com/Upload/2014-08/21/b1219750-07f5-4976-a8b9-fff77a4be178/paper.files/image011.gif"/>
          <p:cNvPicPr/>
          <p:nvPr/>
        </p:nvPicPr>
        <p:blipFill>
          <a:blip r:embed="rId2"/>
          <a:stretch>
            <a:fillRect/>
          </a:stretch>
        </p:blipFill>
        <p:spPr bwMode="auto">
          <a:xfrm>
            <a:off x="10042566" y="1431811"/>
            <a:ext cx="459163" cy="136645"/>
          </a:xfrm>
          <a:prstGeom prst="rect">
            <a:avLst/>
          </a:prstGeom>
          <a:noFill/>
          <a:ln w="9525">
            <a:noFill/>
            <a:miter lim="800000"/>
            <a:headEnd/>
            <a:tailEnd/>
          </a:ln>
        </p:spPr>
      </p:pic>
      <p:pic>
        <p:nvPicPr>
          <p:cNvPr id="13" name="图片 12" descr="http://uploadservice.zujuan.com/Upload/2014-08/21/b1219750-07f5-4976-a8b9-fff77a4be178/paper.files/image011.gif"/>
          <p:cNvPicPr/>
          <p:nvPr/>
        </p:nvPicPr>
        <p:blipFill>
          <a:blip r:embed="rId2"/>
          <a:stretch>
            <a:fillRect/>
          </a:stretch>
        </p:blipFill>
        <p:spPr bwMode="auto">
          <a:xfrm>
            <a:off x="4323832" y="2763497"/>
            <a:ext cx="459163" cy="136645"/>
          </a:xfrm>
          <a:prstGeom prst="rect">
            <a:avLst/>
          </a:prstGeom>
          <a:noFill/>
          <a:ln w="9525">
            <a:noFill/>
            <a:miter lim="800000"/>
            <a:headEnd/>
            <a:tailEnd/>
          </a:ln>
        </p:spPr>
      </p:pic>
      <p:sp>
        <p:nvSpPr>
          <p:cNvPr id="7" name="矩形 6"/>
          <p:cNvSpPr/>
          <p:nvPr/>
        </p:nvSpPr>
        <p:spPr>
          <a:xfrm>
            <a:off x="1318330" y="262471"/>
            <a:ext cx="102784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400" y="1207410"/>
            <a:ext cx="10858500" cy="4409669"/>
          </a:xfrm>
          <a:prstGeom prst="rect">
            <a:avLst/>
          </a:prstGeom>
          <a:noFill/>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200000"/>
              </a:lnSpc>
            </a:pP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例</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、可逆反应</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B</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C</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D</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，在四种不同情况下的反应速率如下，其中反应进行得最快的是</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a:lnSpc>
                <a:spcPct val="200000"/>
              </a:lnSpc>
              <a:buFontTx/>
              <a:buAutoNum type="alphaUcPeriod"/>
            </a:pPr>
            <a:r>
              <a:rPr lang="it-IT"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V</a:t>
            </a:r>
            <a:r>
              <a:rPr lang="it-IT"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lang="it-IT"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==0.15mol/L</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it-IT"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min      </a:t>
            </a:r>
          </a:p>
          <a:p>
            <a:pPr defTabSz="1222375">
              <a:lnSpc>
                <a:spcPct val="200000"/>
              </a:lnSpc>
              <a:buFontTx/>
              <a:buAutoNum type="alphaUcPeriod"/>
            </a:pPr>
            <a:r>
              <a:rPr lang="it-IT"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V</a:t>
            </a:r>
            <a:r>
              <a:rPr lang="it-IT"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a:t>
            </a:r>
            <a:r>
              <a:rPr lang="it-IT"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==0.6 mol/L</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it-IT"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min</a:t>
            </a:r>
            <a:endPar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 V</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==0.4 mol/L</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min       </a:t>
            </a:r>
          </a:p>
          <a:p>
            <a:pPr defTabSz="1222375">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 V</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==0.01 mol/L</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a:t>
            </a:r>
          </a:p>
        </p:txBody>
      </p:sp>
      <p:sp>
        <p:nvSpPr>
          <p:cNvPr id="4" name="TextBox 3"/>
          <p:cNvSpPr txBox="1">
            <a:spLocks noChangeArrowheads="1"/>
          </p:cNvSpPr>
          <p:nvPr/>
        </p:nvSpPr>
        <p:spPr bwMode="auto">
          <a:xfrm>
            <a:off x="8340017" y="2110066"/>
            <a:ext cx="458780" cy="58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r>
              <a:rPr lang="en-US" altLang="zh-CN" sz="321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B</a:t>
            </a:r>
          </a:p>
        </p:txBody>
      </p:sp>
      <p:sp>
        <p:nvSpPr>
          <p:cNvPr id="5" name="矩形 4"/>
          <p:cNvSpPr/>
          <p:nvPr/>
        </p:nvSpPr>
        <p:spPr>
          <a:xfrm>
            <a:off x="1318330" y="262471"/>
            <a:ext cx="102784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62873" y="1219091"/>
            <a:ext cx="11135790" cy="586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1.</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无论浓度的变化是增加还是减少，一般都取正值，所以</a:t>
            </a:r>
            <a:r>
              <a:rPr lang="zh-CN" altLang="en-US" sz="2400" kern="0" dirty="0">
                <a:solidFill>
                  <a:srgbClr val="FF0000"/>
                </a:solidFill>
                <a:ea typeface="思源黑体 CN Regular" panose="020B0500000000000000" pitchFamily="34" charset="-122"/>
                <a:cs typeface="Helvetica"/>
                <a:sym typeface="Arial" panose="020B0604020202020204" pitchFamily="34" charset="0"/>
              </a:rPr>
              <a:t>速率一般为正化学反应值</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a:t>
            </a:r>
          </a:p>
        </p:txBody>
      </p:sp>
      <p:sp>
        <p:nvSpPr>
          <p:cNvPr id="20483" name="Rectangle 3"/>
          <p:cNvSpPr>
            <a:spLocks noChangeArrowheads="1"/>
          </p:cNvSpPr>
          <p:nvPr/>
        </p:nvSpPr>
        <p:spPr bwMode="auto">
          <a:xfrm>
            <a:off x="562873" y="4334627"/>
            <a:ext cx="11135789" cy="114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4.</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对于同一个反应来说，用不同的物质来表示该反应的速率时，其数值可能不同，但表达的意义相同。</a:t>
            </a:r>
          </a:p>
        </p:txBody>
      </p:sp>
      <p:sp>
        <p:nvSpPr>
          <p:cNvPr id="20484" name="Rectangle 4"/>
          <p:cNvSpPr>
            <a:spLocks noChangeArrowheads="1"/>
          </p:cNvSpPr>
          <p:nvPr/>
        </p:nvSpPr>
        <p:spPr bwMode="auto">
          <a:xfrm>
            <a:off x="562873" y="2499860"/>
            <a:ext cx="11272750" cy="114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2.</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一定温度下，固体或纯液体物质的浓度可视为常数，所以</a:t>
            </a:r>
            <a:r>
              <a:rPr lang="zh-CN" altLang="en-US" sz="2400" kern="0" dirty="0">
                <a:solidFill>
                  <a:srgbClr val="FF0000"/>
                </a:solidFill>
                <a:ea typeface="思源黑体 CN Regular" panose="020B0500000000000000" pitchFamily="34" charset="-122"/>
                <a:cs typeface="Helvetica"/>
                <a:sym typeface="Arial" panose="020B0604020202020204" pitchFamily="34" charset="0"/>
              </a:rPr>
              <a:t>不用固体或纯液体物质表示化学反应速率。</a:t>
            </a:r>
          </a:p>
        </p:txBody>
      </p:sp>
      <p:sp>
        <p:nvSpPr>
          <p:cNvPr id="7" name="矩形 6"/>
          <p:cNvSpPr/>
          <p:nvPr/>
        </p:nvSpPr>
        <p:spPr>
          <a:xfrm>
            <a:off x="1318330" y="262471"/>
            <a:ext cx="187102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归纳总结</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2622" y="2365592"/>
            <a:ext cx="10615766" cy="36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5.</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在同一个反应中： </a:t>
            </a:r>
          </a:p>
          <a:p>
            <a:pPr defTabSz="1222375">
              <a:lnSpc>
                <a:spcPct val="20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bB</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cC</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dD</a:t>
            </a:r>
            <a:endPar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VA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VB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VC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VD == </a:t>
            </a:r>
          </a:p>
          <a:p>
            <a:pPr defTabSz="1222375">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△CA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CB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CC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CD == </a:t>
            </a:r>
          </a:p>
          <a:p>
            <a:pPr defTabSz="1222375">
              <a:lnSpc>
                <a:spcPct val="20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nA</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nB</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nC</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nD</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d</a:t>
            </a:r>
          </a:p>
        </p:txBody>
      </p:sp>
      <p:sp>
        <p:nvSpPr>
          <p:cNvPr id="21507" name="Rectangle 3"/>
          <p:cNvSpPr>
            <a:spLocks noChangeArrowheads="1"/>
          </p:cNvSpPr>
          <p:nvPr/>
        </p:nvSpPr>
        <p:spPr bwMode="auto">
          <a:xfrm>
            <a:off x="682622" y="1130300"/>
            <a:ext cx="10910156" cy="1075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40000"/>
              </a:lnSpc>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4.</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用化学反应速率来</a:t>
            </a:r>
            <a:r>
              <a:rPr lang="zh-CN" altLang="en-US" sz="2400" kern="0" dirty="0">
                <a:solidFill>
                  <a:srgbClr val="333399"/>
                </a:solidFill>
                <a:ea typeface="思源黑体 CN Regular" panose="020B0500000000000000" pitchFamily="34" charset="-122"/>
                <a:cs typeface="Helvetica"/>
                <a:sym typeface="Arial" panose="020B0604020202020204" pitchFamily="34" charset="0"/>
              </a:rPr>
              <a:t>比较不同反应</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或</a:t>
            </a:r>
            <a:r>
              <a:rPr lang="zh-CN" altLang="en-US" sz="2400" kern="0" dirty="0">
                <a:solidFill>
                  <a:srgbClr val="333399"/>
                </a:solidFill>
                <a:ea typeface="思源黑体 CN Regular" panose="020B0500000000000000" pitchFamily="34" charset="-122"/>
                <a:cs typeface="Helvetica"/>
                <a:sym typeface="Arial" panose="020B0604020202020204" pitchFamily="34" charset="0"/>
              </a:rPr>
              <a:t>同一反应</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在不同条件下反应的快慢时，应选择同一物质来比较。</a:t>
            </a:r>
          </a:p>
        </p:txBody>
      </p:sp>
      <p:sp>
        <p:nvSpPr>
          <p:cNvPr id="5" name="矩形 4"/>
          <p:cNvSpPr/>
          <p:nvPr/>
        </p:nvSpPr>
        <p:spPr>
          <a:xfrm>
            <a:off x="1318330" y="262471"/>
            <a:ext cx="187102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归纳总结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ppt_x"/>
                                          </p:val>
                                        </p:tav>
                                        <p:tav tm="100000">
                                          <p:val>
                                            <p:strVal val="#ppt_x"/>
                                          </p:val>
                                        </p:tav>
                                      </p:tavLst>
                                    </p:anim>
                                    <p:anim calcmode="lin" valueType="num">
                                      <p:cBhvr additive="base">
                                        <p:cTn id="8"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6"/>
                                        </p:tgtEl>
                                        <p:attrNameLst>
                                          <p:attrName>style.visibility</p:attrName>
                                        </p:attrNameLst>
                                      </p:cBhvr>
                                      <p:to>
                                        <p:strVal val="visible"/>
                                      </p:to>
                                    </p:set>
                                    <p:anim calcmode="lin" valueType="num">
                                      <p:cBhvr additive="base">
                                        <p:cTn id="13" dur="500" fill="hold"/>
                                        <p:tgtEl>
                                          <p:spTgt spid="21506"/>
                                        </p:tgtEl>
                                        <p:attrNameLst>
                                          <p:attrName>ppt_x</p:attrName>
                                        </p:attrNameLst>
                                      </p:cBhvr>
                                      <p:tavLst>
                                        <p:tav tm="0">
                                          <p:val>
                                            <p:strVal val="#ppt_x"/>
                                          </p:val>
                                        </p:tav>
                                        <p:tav tm="100000">
                                          <p:val>
                                            <p:strVal val="#ppt_x"/>
                                          </p:val>
                                        </p:tav>
                                      </p:tavLst>
                                    </p:anim>
                                    <p:anim calcmode="lin" valueType="num">
                                      <p:cBhvr additive="base">
                                        <p:cTn id="14"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1130300"/>
            <a:ext cx="10475103" cy="2466253"/>
          </a:xfrm>
          <a:prstGeom prst="rect">
            <a:avLst/>
          </a:prstGeom>
        </p:spPr>
        <p:txBody>
          <a:bodyPr wrap="square">
            <a:spAutoFit/>
          </a:bodyPr>
          <a:lstStyle/>
          <a:p>
            <a:pPr algn="just" defTabSz="1222375">
              <a:lnSpc>
                <a:spcPct val="200000"/>
              </a:lnSpc>
              <a:spcAft>
                <a:spcPct val="0"/>
              </a:spcAft>
              <a:tabLst>
                <a:tab pos="2767330" algn="l"/>
              </a:tabLst>
            </a:pP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比较同一化学反应不同条件下反应速率快慢的方法</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00000"/>
              </a:lnSpc>
              <a:spcAft>
                <a:spcPct val="0"/>
              </a:spcAft>
              <a:tabLst>
                <a:tab pos="276733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一看</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：看化学反应速率的单位是否统一；</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00000"/>
              </a:lnSpc>
              <a:spcAft>
                <a:spcPct val="0"/>
              </a:spcAft>
              <a:tabLst>
                <a:tab pos="276733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二化</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：将不同的化学反应速率转化为同一种物质的化学反应速率或分别除以相应物质的化学计量数；</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p:txBody>
      </p:sp>
      <p:graphicFrame>
        <p:nvGraphicFramePr>
          <p:cNvPr id="3" name="对象 2"/>
          <p:cNvGraphicFramePr>
            <a:graphicFrameLocks noChangeAspect="1"/>
          </p:cNvGraphicFramePr>
          <p:nvPr/>
        </p:nvGraphicFramePr>
        <p:xfrm>
          <a:off x="660400" y="3879607"/>
          <a:ext cx="10353866" cy="1979161"/>
        </p:xfrm>
        <a:graphic>
          <a:graphicData uri="http://schemas.openxmlformats.org/presentationml/2006/ole">
            <mc:AlternateContent xmlns:mc="http://schemas.openxmlformats.org/markup-compatibility/2006">
              <mc:Choice xmlns:v="urn:schemas-microsoft-com:vml" Requires="v">
                <p:oleObj name="文档" r:id="rId2" imgW="11413490" imgH="2194560" progId="Word.Document.12">
                  <p:embed/>
                </p:oleObj>
              </mc:Choice>
              <mc:Fallback>
                <p:oleObj name="文档" r:id="rId2" imgW="11413490" imgH="2194560" progId="Word.Document.12">
                  <p:embed/>
                  <p:pic>
                    <p:nvPicPr>
                      <p:cNvPr id="0" name="对象 2"/>
                      <p:cNvPicPr/>
                      <p:nvPr/>
                    </p:nvPicPr>
                    <p:blipFill>
                      <a:blip r:embed="rId3"/>
                      <a:stretch>
                        <a:fillRect/>
                      </a:stretch>
                    </p:blipFill>
                    <p:spPr>
                      <a:xfrm>
                        <a:off x="660400" y="3879607"/>
                        <a:ext cx="10353866" cy="1979161"/>
                      </a:xfrm>
                      <a:prstGeom prst="rect">
                        <a:avLst/>
                      </a:prstGeom>
                    </p:spPr>
                  </p:pic>
                </p:oleObj>
              </mc:Fallback>
            </mc:AlternateContent>
          </a:graphicData>
        </a:graphic>
      </p:graphicFrame>
      <p:sp>
        <p:nvSpPr>
          <p:cNvPr id="4" name="矩形 3"/>
          <p:cNvSpPr/>
          <p:nvPr/>
        </p:nvSpPr>
        <p:spPr>
          <a:xfrm>
            <a:off x="1318330" y="262471"/>
            <a:ext cx="187102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归纳总结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a:spLocks noChangeArrowheads="1"/>
          </p:cNvSpPr>
          <p:nvPr/>
        </p:nvSpPr>
        <p:spPr bwMode="auto">
          <a:xfrm>
            <a:off x="660400" y="1272544"/>
            <a:ext cx="10706100" cy="43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22375">
              <a:lnSpc>
                <a:spcPct val="200000"/>
              </a:lnSpc>
              <a:tabLst>
                <a:tab pos="2070100" algn="l"/>
              </a:tabLst>
            </a:pPr>
            <a:r>
              <a:rPr lang="zh-CN" altLang="en-US" sz="2000" b="1"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例</a:t>
            </a:r>
            <a:r>
              <a:rPr lang="en-US" altLang="zh-CN" sz="2000" b="1"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4、</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反应</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4NH</a:t>
            </a:r>
            <a:r>
              <a:rPr lang="en-US" altLang="zh-CN" sz="20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3</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(g)</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5O</a:t>
            </a:r>
            <a:r>
              <a:rPr lang="en-US" altLang="zh-CN" sz="20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(g)</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4NO(g)</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6H</a:t>
            </a:r>
            <a:r>
              <a:rPr lang="en-US" altLang="zh-CN" sz="20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O(g)</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在</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10 L</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密闭容器中进行，半分钟后，水蒸气的物质的量增加了</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0.45 mol</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，则此反应的平均速率</a:t>
            </a:r>
            <a:r>
              <a:rPr lang="en-US" altLang="zh-CN" sz="2000" i="1"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(X)(</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反应物的消耗速率或产物的生成速率</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可表示为</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00000"/>
              </a:lnSpc>
              <a:tabLst>
                <a:tab pos="2070100" algn="l"/>
              </a:tabLst>
            </a:pP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a:t>
            </a:r>
            <a:r>
              <a:rPr lang="en-US" altLang="zh-CN" sz="2000" i="1" kern="1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(NH</a:t>
            </a:r>
            <a:r>
              <a:rPr lang="en-US" altLang="zh-CN" sz="20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3</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0.010 </a:t>
            </a: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00000"/>
              </a:lnSpc>
              <a:tabLst>
                <a:tab pos="2070100" algn="l"/>
              </a:tabLst>
            </a:pP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B.</a:t>
            </a:r>
            <a:r>
              <a:rPr lang="en-US" altLang="zh-CN" sz="2000" i="1" kern="1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(O</a:t>
            </a:r>
            <a:r>
              <a:rPr lang="en-US" altLang="zh-CN" sz="20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0.001 0 </a:t>
            </a: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00000"/>
              </a:lnSpc>
              <a:tabLst>
                <a:tab pos="2070100" algn="l"/>
              </a:tabLst>
            </a:pP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C.</a:t>
            </a:r>
            <a:r>
              <a:rPr lang="en-US" altLang="zh-CN" sz="2000" i="1" kern="1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(NO)</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0.001 0 </a:t>
            </a: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00000"/>
              </a:lnSpc>
              <a:tabLst>
                <a:tab pos="2070100" algn="l"/>
              </a:tabLst>
            </a:pP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D.</a:t>
            </a:r>
            <a:r>
              <a:rPr lang="en-US" altLang="zh-CN" sz="2000" i="1" kern="1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(H</a:t>
            </a:r>
            <a:r>
              <a:rPr lang="en-US" altLang="zh-CN" sz="20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O)</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0.045 </a:t>
            </a: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p:txBody>
      </p:sp>
      <p:sp>
        <p:nvSpPr>
          <p:cNvPr id="4" name="五边形 3"/>
          <p:cNvSpPr/>
          <p:nvPr/>
        </p:nvSpPr>
        <p:spPr>
          <a:xfrm>
            <a:off x="-23027" y="316023"/>
            <a:ext cx="431931" cy="491226"/>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defTabSz="1222375"/>
            <a:endParaRPr lang="zh-CN" altLang="en-US" sz="1200" kern="0">
              <a:solidFill>
                <a:srgbClr val="F2F2F2"/>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2" name="矩形 11"/>
          <p:cNvSpPr/>
          <p:nvPr/>
        </p:nvSpPr>
        <p:spPr>
          <a:xfrm>
            <a:off x="2442" y="6662327"/>
            <a:ext cx="12191639" cy="193954"/>
          </a:xfrm>
          <a:prstGeom prst="rect">
            <a:avLst/>
          </a:prstGeom>
          <a:solidFill>
            <a:schemeClr val="accent5">
              <a:lumMod val="40000"/>
              <a:lumOff val="60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defTabSz="1222375">
              <a:lnSpc>
                <a:spcPct val="150000"/>
              </a:lnSpc>
            </a:pPr>
            <a:endParaRPr lang="zh-CN" altLang="en-US" sz="2400" kern="100">
              <a:solidFill>
                <a:srgbClr val="0000CC"/>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graphicFrame>
        <p:nvGraphicFramePr>
          <p:cNvPr id="2" name="对象 1"/>
          <p:cNvGraphicFramePr>
            <a:graphicFrameLocks noChangeAspect="1"/>
          </p:cNvGraphicFramePr>
          <p:nvPr/>
        </p:nvGraphicFramePr>
        <p:xfrm>
          <a:off x="4061278" y="1125367"/>
          <a:ext cx="771316" cy="580868"/>
        </p:xfrm>
        <a:graphic>
          <a:graphicData uri="http://schemas.openxmlformats.org/presentationml/2006/ole">
            <mc:AlternateContent xmlns:mc="http://schemas.openxmlformats.org/markup-compatibility/2006">
              <mc:Choice xmlns:v="urn:schemas-microsoft-com:vml" Requires="v">
                <p:oleObj name="文档" r:id="rId2" imgW="784860" imgH="588010" progId="Word.Document.12">
                  <p:embed/>
                </p:oleObj>
              </mc:Choice>
              <mc:Fallback>
                <p:oleObj name="文档" r:id="rId2" imgW="784860" imgH="588010" progId="Word.Document.12">
                  <p:embed/>
                  <p:pic>
                    <p:nvPicPr>
                      <p:cNvPr id="0" name="对象 1"/>
                      <p:cNvPicPr/>
                      <p:nvPr/>
                    </p:nvPicPr>
                    <p:blipFill>
                      <a:blip r:embed="rId3">
                        <a:extLst>
                          <a:ext uri="{28A0092B-C50C-407E-A947-70E740481C1C}">
                            <a14:useLocalDpi xmlns:a14="http://schemas.microsoft.com/office/drawing/2010/main" val="0"/>
                          </a:ext>
                        </a:extLst>
                      </a:blip>
                      <a:stretch>
                        <a:fillRect/>
                      </a:stretch>
                    </p:blipFill>
                    <p:spPr>
                      <a:xfrm>
                        <a:off x="4061278" y="1125367"/>
                        <a:ext cx="771316" cy="580868"/>
                      </a:xfrm>
                      <a:prstGeom prst="rect">
                        <a:avLst/>
                      </a:prstGeom>
                      <a:noFill/>
                      <a:ln>
                        <a:noFill/>
                      </a:ln>
                    </p:spPr>
                  </p:pic>
                </p:oleObj>
              </mc:Fallback>
            </mc:AlternateContent>
          </a:graphicData>
        </a:graphic>
      </p:graphicFrame>
      <p:pic>
        <p:nvPicPr>
          <p:cNvPr id="13" name="图片 12" descr="http://uploadservice.zujuan.com/Upload/2014-08/21/b1219750-07f5-4976-a8b9-fff77a4be178/paper.files/image011.gif"/>
          <p:cNvPicPr/>
          <p:nvPr/>
        </p:nvPicPr>
        <p:blipFill>
          <a:blip r:embed="rId4"/>
          <a:stretch>
            <a:fillRect/>
          </a:stretch>
        </p:blipFill>
        <p:spPr bwMode="auto">
          <a:xfrm>
            <a:off x="4061278" y="1637912"/>
            <a:ext cx="459163" cy="136645"/>
          </a:xfrm>
          <a:prstGeom prst="rect">
            <a:avLst/>
          </a:prstGeom>
          <a:noFill/>
          <a:ln w="9525">
            <a:noFill/>
            <a:miter lim="800000"/>
            <a:headEnd/>
            <a:tailEnd/>
          </a:ln>
        </p:spPr>
      </p:pic>
      <p:sp>
        <p:nvSpPr>
          <p:cNvPr id="7" name="矩形 6"/>
          <p:cNvSpPr/>
          <p:nvPr/>
        </p:nvSpPr>
        <p:spPr>
          <a:xfrm>
            <a:off x="1318330" y="262471"/>
            <a:ext cx="102784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例题</a:t>
            </a:r>
          </a:p>
        </p:txBody>
      </p:sp>
      <p:sp>
        <p:nvSpPr>
          <p:cNvPr id="8" name="矩形 7"/>
          <p:cNvSpPr/>
          <p:nvPr/>
        </p:nvSpPr>
        <p:spPr>
          <a:xfrm>
            <a:off x="1864953" y="2436748"/>
            <a:ext cx="481222" cy="739177"/>
          </a:xfrm>
          <a:prstGeom prst="rect">
            <a:avLst/>
          </a:prstGeom>
        </p:spPr>
        <p:txBody>
          <a:bodyPr wrap="none">
            <a:spAutoFit/>
          </a:bodyPr>
          <a:lstStyle/>
          <a:p>
            <a:pPr algn="just" defTabSz="1222375">
              <a:lnSpc>
                <a:spcPct val="150000"/>
              </a:lnSpc>
              <a:tabLst>
                <a:tab pos="2070100" algn="l"/>
              </a:tabLst>
            </a:pPr>
            <a:r>
              <a:rPr lang="en-US" altLang="zh-CN" sz="3210" b="1" kern="100" dirty="0">
                <a:solidFill>
                  <a:srgbClr val="C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C</a:t>
            </a:r>
            <a:endParaRPr lang="zh-CN" altLang="zh-CN" sz="321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2442" y="6662327"/>
            <a:ext cx="12191639" cy="193954"/>
          </a:xfrm>
          <a:prstGeom prst="rect">
            <a:avLst/>
          </a:prstGeom>
          <a:solidFill>
            <a:schemeClr val="accent5">
              <a:lumMod val="40000"/>
              <a:lumOff val="60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defTabSz="1222375">
              <a:lnSpc>
                <a:spcPct val="150000"/>
              </a:lnSpc>
            </a:pPr>
            <a:endParaRPr lang="zh-CN" altLang="en-US" sz="2400" kern="100">
              <a:solidFill>
                <a:srgbClr val="0000CC"/>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9" name="TextBox 7"/>
          <p:cNvSpPr>
            <a:spLocks noChangeArrowheads="1"/>
          </p:cNvSpPr>
          <p:nvPr/>
        </p:nvSpPr>
        <p:spPr bwMode="auto">
          <a:xfrm>
            <a:off x="751127" y="1016000"/>
            <a:ext cx="11885411" cy="458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22375">
              <a:lnSpc>
                <a:spcPct val="250000"/>
              </a:lnSpc>
              <a:tabLst>
                <a:tab pos="2070100" algn="l"/>
              </a:tabLst>
            </a:pPr>
            <a:r>
              <a:rPr lang="zh-CN" altLang="en-US"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例</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5、</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反应</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3B</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2C</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2D</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在四种不同情况下的反应速率分别为</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①</a:t>
            </a:r>
            <a:r>
              <a:rPr lang="en-US" altLang="zh-CN" sz="2000" i="1"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0.15 </a:t>
            </a: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·min</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②</a:t>
            </a:r>
            <a:r>
              <a:rPr lang="en-US" altLang="zh-CN" sz="2000" i="1"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(B)</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0.01 </a:t>
            </a: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③</a:t>
            </a:r>
            <a:r>
              <a:rPr lang="en-US" altLang="zh-CN" sz="2000" i="1"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(C)</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0.40 </a:t>
            </a: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·min</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④</a:t>
            </a:r>
            <a:r>
              <a:rPr lang="en-US" altLang="zh-CN" sz="2000" i="1"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(D)</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0.45 </a:t>
            </a: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·min</a:t>
            </a:r>
            <a:r>
              <a:rPr lang="zh-CN" altLang="zh-CN" sz="2000" kern="10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baseline="30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250000"/>
              </a:lnSpc>
              <a:tabLst>
                <a:tab pos="2070100" algn="l"/>
              </a:tabLst>
            </a:pP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则该反应在不同情况下进行的快慢顺序为</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________</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p:txBody>
      </p:sp>
      <p:pic>
        <p:nvPicPr>
          <p:cNvPr id="10" name="图片 9" descr="http://uploadservice.zujuan.com/Upload/2014-08/21/b1219750-07f5-4976-a8b9-fff77a4be178/paper.files/image011.gif"/>
          <p:cNvPicPr/>
          <p:nvPr/>
        </p:nvPicPr>
        <p:blipFill>
          <a:blip r:embed="rId2"/>
          <a:stretch>
            <a:fillRect/>
          </a:stretch>
        </p:blipFill>
        <p:spPr bwMode="auto">
          <a:xfrm>
            <a:off x="2929196" y="1509967"/>
            <a:ext cx="459163" cy="136645"/>
          </a:xfrm>
          <a:prstGeom prst="rect">
            <a:avLst/>
          </a:prstGeom>
          <a:noFill/>
          <a:ln w="9525">
            <a:noFill/>
            <a:miter lim="800000"/>
            <a:headEnd/>
            <a:tailEnd/>
          </a:ln>
        </p:spPr>
      </p:pic>
      <p:sp>
        <p:nvSpPr>
          <p:cNvPr id="6" name="矩形 5"/>
          <p:cNvSpPr/>
          <p:nvPr/>
        </p:nvSpPr>
        <p:spPr>
          <a:xfrm>
            <a:off x="1318330" y="262471"/>
            <a:ext cx="102784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例题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442" y="6662327"/>
            <a:ext cx="12191639" cy="193954"/>
          </a:xfrm>
          <a:prstGeom prst="rect">
            <a:avLst/>
          </a:prstGeom>
          <a:solidFill>
            <a:schemeClr val="accent5">
              <a:lumMod val="40000"/>
              <a:lumOff val="60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defTabSz="1222375">
              <a:lnSpc>
                <a:spcPct val="150000"/>
              </a:lnSpc>
            </a:pPr>
            <a:endParaRPr lang="zh-CN" altLang="en-US" sz="2400" kern="100">
              <a:solidFill>
                <a:srgbClr val="0000CC"/>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11" name="TextBox 7"/>
          <p:cNvSpPr>
            <a:spLocks noChangeArrowheads="1"/>
          </p:cNvSpPr>
          <p:nvPr/>
        </p:nvSpPr>
        <p:spPr bwMode="auto">
          <a:xfrm>
            <a:off x="660400" y="1130300"/>
            <a:ext cx="10951070" cy="1684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22375">
              <a:lnSpc>
                <a:spcPct val="133000"/>
              </a:lnSpc>
              <a:tabLst>
                <a:tab pos="2070100" algn="l"/>
              </a:tabLst>
            </a:pPr>
            <a:r>
              <a:rPr lang="zh-CN" altLang="zh-CN" sz="2000" b="1" kern="100" dirty="0">
                <a:solidFill>
                  <a:srgbClr val="FF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解析</a:t>
            </a:r>
            <a:r>
              <a:rPr lang="en-US" altLang="zh-CN" sz="2000" b="1" kern="100" dirty="0">
                <a:solidFill>
                  <a:srgbClr val="0000FF"/>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方法一：将以不同物质表示的反应速率换算为用同一物质表示的速率，再比较速率数值的大小。</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133000"/>
              </a:lnSpc>
              <a:tabLst>
                <a:tab pos="2070100" algn="l"/>
              </a:tabLst>
            </a:pP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若以物质</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为标准，根据用不同物质表示同一反应的速率时，速率之比等于各物质的化学计量数之比，将</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②</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③</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④</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的反应速率换算为用物质</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表示的反应速率，则有：</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p:txBody>
      </p:sp>
      <p:graphicFrame>
        <p:nvGraphicFramePr>
          <p:cNvPr id="14" name="对象 13"/>
          <p:cNvGraphicFramePr>
            <a:graphicFrameLocks noChangeAspect="1"/>
          </p:cNvGraphicFramePr>
          <p:nvPr/>
        </p:nvGraphicFramePr>
        <p:xfrm>
          <a:off x="1089897" y="3097726"/>
          <a:ext cx="8651003" cy="694126"/>
        </p:xfrm>
        <a:graphic>
          <a:graphicData uri="http://schemas.openxmlformats.org/presentationml/2006/ole">
            <mc:AlternateContent xmlns:mc="http://schemas.openxmlformats.org/markup-compatibility/2006">
              <mc:Choice xmlns:v="urn:schemas-microsoft-com:vml" Requires="v">
                <p:oleObj name="文档" r:id="rId2" imgW="11280775" imgH="909955" progId="Word.Document.12">
                  <p:embed/>
                </p:oleObj>
              </mc:Choice>
              <mc:Fallback>
                <p:oleObj name="文档" r:id="rId2" imgW="11280775" imgH="909955" progId="Word.Document.12">
                  <p:embed/>
                  <p:pic>
                    <p:nvPicPr>
                      <p:cNvPr id="0" name="对象 13"/>
                      <p:cNvPicPr/>
                      <p:nvPr/>
                    </p:nvPicPr>
                    <p:blipFill>
                      <a:blip r:embed="rId3"/>
                      <a:stretch>
                        <a:fillRect/>
                      </a:stretch>
                    </p:blipFill>
                    <p:spPr>
                      <a:xfrm>
                        <a:off x="1089897" y="3097726"/>
                        <a:ext cx="8651003" cy="694126"/>
                      </a:xfrm>
                      <a:prstGeom prst="rect">
                        <a:avLst/>
                      </a:prstGeom>
                    </p:spPr>
                  </p:pic>
                </p:oleObj>
              </mc:Fallback>
            </mc:AlternateContent>
          </a:graphicData>
        </a:graphic>
      </p:graphicFrame>
      <p:graphicFrame>
        <p:nvGraphicFramePr>
          <p:cNvPr id="9" name="对象 8"/>
          <p:cNvGraphicFramePr>
            <a:graphicFrameLocks noChangeAspect="1"/>
          </p:cNvGraphicFramePr>
          <p:nvPr/>
        </p:nvGraphicFramePr>
        <p:xfrm>
          <a:off x="1022716" y="3871512"/>
          <a:ext cx="8651003" cy="694126"/>
        </p:xfrm>
        <a:graphic>
          <a:graphicData uri="http://schemas.openxmlformats.org/presentationml/2006/ole">
            <mc:AlternateContent xmlns:mc="http://schemas.openxmlformats.org/markup-compatibility/2006">
              <mc:Choice xmlns:v="urn:schemas-microsoft-com:vml" Requires="v">
                <p:oleObj name="文档" r:id="rId4" imgW="11280775" imgH="911225" progId="Word.Document.12">
                  <p:embed/>
                </p:oleObj>
              </mc:Choice>
              <mc:Fallback>
                <p:oleObj name="文档" r:id="rId4" imgW="11280775" imgH="911225" progId="Word.Document.12">
                  <p:embed/>
                  <p:pic>
                    <p:nvPicPr>
                      <p:cNvPr id="0" name="对象 8"/>
                      <p:cNvPicPr/>
                      <p:nvPr/>
                    </p:nvPicPr>
                    <p:blipFill>
                      <a:blip r:embed="rId5"/>
                      <a:stretch>
                        <a:fillRect/>
                      </a:stretch>
                    </p:blipFill>
                    <p:spPr>
                      <a:xfrm>
                        <a:off x="1022716" y="3871512"/>
                        <a:ext cx="8651003" cy="694126"/>
                      </a:xfrm>
                      <a:prstGeom prst="rect">
                        <a:avLst/>
                      </a:prstGeom>
                    </p:spPr>
                  </p:pic>
                </p:oleObj>
              </mc:Fallback>
            </mc:AlternateContent>
          </a:graphicData>
        </a:graphic>
      </p:graphicFrame>
      <p:graphicFrame>
        <p:nvGraphicFramePr>
          <p:cNvPr id="10" name="对象 9"/>
          <p:cNvGraphicFramePr>
            <a:graphicFrameLocks noChangeAspect="1"/>
          </p:cNvGraphicFramePr>
          <p:nvPr/>
        </p:nvGraphicFramePr>
        <p:xfrm>
          <a:off x="1089897" y="4645298"/>
          <a:ext cx="8651003" cy="694126"/>
        </p:xfrm>
        <a:graphic>
          <a:graphicData uri="http://schemas.openxmlformats.org/presentationml/2006/ole">
            <mc:AlternateContent xmlns:mc="http://schemas.openxmlformats.org/markup-compatibility/2006">
              <mc:Choice xmlns:v="urn:schemas-microsoft-com:vml" Requires="v">
                <p:oleObj name="文档" r:id="rId6" imgW="11280775" imgH="913130" progId="Word.Document.12">
                  <p:embed/>
                </p:oleObj>
              </mc:Choice>
              <mc:Fallback>
                <p:oleObj name="文档" r:id="rId6" imgW="11280775" imgH="913130" progId="Word.Document.12">
                  <p:embed/>
                  <p:pic>
                    <p:nvPicPr>
                      <p:cNvPr id="0" name="对象 9"/>
                      <p:cNvPicPr/>
                      <p:nvPr/>
                    </p:nvPicPr>
                    <p:blipFill>
                      <a:blip r:embed="rId7"/>
                      <a:stretch>
                        <a:fillRect/>
                      </a:stretch>
                    </p:blipFill>
                    <p:spPr>
                      <a:xfrm>
                        <a:off x="1089897" y="4645298"/>
                        <a:ext cx="8651003" cy="694126"/>
                      </a:xfrm>
                      <a:prstGeom prst="rect">
                        <a:avLst/>
                      </a:prstGeom>
                    </p:spPr>
                  </p:pic>
                </p:oleObj>
              </mc:Fallback>
            </mc:AlternateContent>
          </a:graphicData>
        </a:graphic>
      </p:graphicFrame>
      <p:sp>
        <p:nvSpPr>
          <p:cNvPr id="15" name="TextBox 7"/>
          <p:cNvSpPr>
            <a:spLocks noChangeArrowheads="1"/>
          </p:cNvSpPr>
          <p:nvPr/>
        </p:nvSpPr>
        <p:spPr bwMode="auto">
          <a:xfrm>
            <a:off x="1022716" y="5419084"/>
            <a:ext cx="11408918" cy="582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22375">
              <a:lnSpc>
                <a:spcPct val="150000"/>
              </a:lnSpc>
              <a:tabLst>
                <a:tab pos="2070100" algn="l"/>
              </a:tabLst>
            </a:pPr>
            <a:r>
              <a:rPr lang="zh-CN"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故反应在不同情况下进行的快慢顺序为</a:t>
            </a:r>
            <a:r>
              <a:rPr lang="en-US" altLang="zh-CN" sz="2400" kern="100" dirty="0">
                <a:solidFill>
                  <a:srgbClr val="FF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④</a:t>
            </a:r>
            <a:r>
              <a:rPr lang="en-US" altLang="zh-CN" sz="2400" kern="100" dirty="0">
                <a:solidFill>
                  <a:srgbClr val="FF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&gt;</a:t>
            </a:r>
            <a:r>
              <a:rPr lang="en-US" altLang="zh-CN" sz="2400" kern="100" dirty="0">
                <a:solidFill>
                  <a:srgbClr val="FF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③</a:t>
            </a:r>
            <a:r>
              <a:rPr lang="zh-CN" altLang="zh-CN" sz="2400" kern="100" dirty="0">
                <a:solidFill>
                  <a:srgbClr val="FF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400" kern="100" dirty="0">
                <a:solidFill>
                  <a:srgbClr val="FF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②</a:t>
            </a:r>
            <a:r>
              <a:rPr lang="en-US" altLang="zh-CN" sz="2400" kern="100" dirty="0">
                <a:solidFill>
                  <a:srgbClr val="FF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&gt;</a:t>
            </a:r>
            <a:r>
              <a:rPr lang="en-US" altLang="zh-CN" sz="2400" kern="100" dirty="0">
                <a:solidFill>
                  <a:srgbClr val="FF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①</a:t>
            </a:r>
            <a:r>
              <a:rPr lang="zh-CN"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endParaRPr lang="zh-CN" altLang="zh-CN" sz="24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p:txBody>
      </p:sp>
      <p:sp>
        <p:nvSpPr>
          <p:cNvPr id="8" name="矩形 7"/>
          <p:cNvSpPr/>
          <p:nvPr/>
        </p:nvSpPr>
        <p:spPr>
          <a:xfrm>
            <a:off x="1318330" y="262471"/>
            <a:ext cx="102784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blinds(horizontal)">
                                      <p:cBhvr>
                                        <p:cTn id="11" dur="750"/>
                                        <p:tgtEl>
                                          <p:spTgt spid="11">
                                            <p:txEl>
                                              <p:pRg st="1" end="1"/>
                                            </p:txEl>
                                          </p:spTgt>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750"/>
                                        <p:tgtEl>
                                          <p:spTgt spid="14"/>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750"/>
                                        <p:tgtEl>
                                          <p:spTgt spid="9"/>
                                        </p:tgtEl>
                                      </p:cBhvr>
                                    </p:animEffect>
                                  </p:childTnLst>
                                </p:cTn>
                              </p:par>
                            </p:childTnLst>
                          </p:cTn>
                        </p:par>
                        <p:par>
                          <p:cTn id="20" fill="hold">
                            <p:stCondLst>
                              <p:cond delay="4000"/>
                            </p:stCondLst>
                            <p:childTnLst>
                              <p:par>
                                <p:cTn id="21" presetID="3" presetClass="entr" presetSubtype="1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750"/>
                                        <p:tgtEl>
                                          <p:spTgt spid="10"/>
                                        </p:tgtEl>
                                      </p:cBhvr>
                                    </p:animEffect>
                                  </p:childTnLst>
                                </p:cTn>
                              </p:par>
                            </p:childTnLst>
                          </p:cTn>
                        </p:par>
                        <p:par>
                          <p:cTn id="24" fill="hold">
                            <p:stCondLst>
                              <p:cond delay="5000"/>
                            </p:stCondLst>
                            <p:childTnLst>
                              <p:par>
                                <p:cTn id="25" presetID="3" presetClass="entr" presetSubtype="10" fill="hold" nodeType="after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blinds(horizontal)">
                                      <p:cBhvr>
                                        <p:cTn id="27" dur="75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771525" y="1268413"/>
            <a:ext cx="10747375" cy="4876800"/>
          </a:xfrm>
        </p:spPr>
        <p:txBody>
          <a:bodyPr>
            <a:normAutofit/>
          </a:bodyPr>
          <a:lstStyle/>
          <a:p>
            <a:pPr>
              <a:lnSpc>
                <a:spcPct val="200000"/>
              </a:lnSpc>
              <a:buFontTx/>
              <a:buNone/>
            </a:pPr>
            <a:r>
              <a:rPr lang="en-US" altLang="zh-CN" sz="2400" b="1"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b="1"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、测定方法∶</a:t>
            </a:r>
          </a:p>
          <a:p>
            <a:pPr>
              <a:lnSpc>
                <a:spcPct val="200000"/>
              </a:lnSpc>
              <a:buFontTx/>
              <a:buNone/>
            </a:pP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⑴直接观察某些性质：如释放出气体的体积和体系的压强；</a:t>
            </a:r>
          </a:p>
          <a:p>
            <a:pPr>
              <a:lnSpc>
                <a:spcPct val="200000"/>
              </a:lnSpc>
              <a:buFontTx/>
              <a:buNone/>
            </a:pP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⑵科学仪器测定：如颜色的深浅、光的吸收和发射、导电能力等）；</a:t>
            </a:r>
          </a:p>
          <a:p>
            <a:pPr>
              <a:lnSpc>
                <a:spcPct val="200000"/>
              </a:lnSpc>
              <a:buFontTx/>
              <a:buNone/>
            </a:pP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⑶溶液中，常利用颜色深浅和显色物质浓度间的正比关系来跟踪反应的过程和测量反应速率。</a:t>
            </a:r>
          </a:p>
        </p:txBody>
      </p:sp>
      <p:sp>
        <p:nvSpPr>
          <p:cNvPr id="4" name="矩形 3"/>
          <p:cNvSpPr/>
          <p:nvPr/>
        </p:nvSpPr>
        <p:spPr>
          <a:xfrm>
            <a:off x="1318330" y="262471"/>
            <a:ext cx="5665333"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二、化学反应速率的测定方法</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9609" y="1125538"/>
            <a:ext cx="3048000" cy="523220"/>
          </a:xfrm>
        </p:spPr>
        <p:txBody>
          <a:bodyPr>
            <a:normAutofit/>
          </a:bodyPr>
          <a:lstStyle/>
          <a:p>
            <a:r>
              <a:rPr lang="en-US" altLang="zh-CN" sz="2400" b="1">
                <a:solidFill>
                  <a:srgbClr val="FF0000"/>
                </a:solidFill>
                <a:latin typeface="Arial" panose="020B0604020202020204" pitchFamily="34" charset="0"/>
                <a:ea typeface="思源黑体 CN Regular" panose="020B0500000000000000" pitchFamily="34" charset="-122"/>
                <a:sym typeface="Arial" panose="020B0604020202020204" pitchFamily="34" charset="0"/>
              </a:rPr>
              <a:t>2</a:t>
            </a:r>
            <a:r>
              <a:rPr lang="zh-CN" altLang="en-US" sz="2400" b="1">
                <a:solidFill>
                  <a:srgbClr val="FF0000"/>
                </a:solidFill>
                <a:latin typeface="Arial" panose="020B0604020202020204" pitchFamily="34" charset="0"/>
                <a:ea typeface="思源黑体 CN Regular" panose="020B0500000000000000" pitchFamily="34" charset="-122"/>
                <a:sym typeface="Arial" panose="020B0604020202020204" pitchFamily="34" charset="0"/>
              </a:rPr>
              <a:t>、实验分析</a:t>
            </a:r>
          </a:p>
        </p:txBody>
      </p:sp>
      <p:pic>
        <p:nvPicPr>
          <p:cNvPr id="23555" name="Picture 3" descr="2-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78978" y="2018802"/>
            <a:ext cx="3671746" cy="303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Text Box 4"/>
          <p:cNvSpPr txBox="1">
            <a:spLocks noChangeArrowheads="1"/>
          </p:cNvSpPr>
          <p:nvPr/>
        </p:nvSpPr>
        <p:spPr bwMode="auto">
          <a:xfrm>
            <a:off x="5220605" y="1648758"/>
            <a:ext cx="50766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400" kern="0">
                <a:solidFill>
                  <a:srgbClr val="333399"/>
                </a:solidFill>
                <a:ea typeface="思源黑体 CN Regular" panose="020B0500000000000000" pitchFamily="34" charset="-122"/>
                <a:cs typeface="Helvetica"/>
                <a:sym typeface="Arial" panose="020B0604020202020204" pitchFamily="34" charset="0"/>
              </a:rPr>
              <a:t>（</a:t>
            </a:r>
            <a:r>
              <a:rPr lang="en-US" altLang="zh-CN" sz="2400" kern="0">
                <a:solidFill>
                  <a:srgbClr val="333399"/>
                </a:solidFill>
                <a:ea typeface="思源黑体 CN Regular" panose="020B0500000000000000" pitchFamily="34" charset="-122"/>
                <a:cs typeface="Helvetica"/>
                <a:sym typeface="Arial" panose="020B0604020202020204" pitchFamily="34" charset="0"/>
              </a:rPr>
              <a:t>1</a:t>
            </a:r>
            <a:r>
              <a:rPr lang="zh-CN" altLang="en-US" sz="2400" kern="0">
                <a:solidFill>
                  <a:srgbClr val="333399"/>
                </a:solidFill>
                <a:ea typeface="思源黑体 CN Regular" panose="020B0500000000000000" pitchFamily="34" charset="-122"/>
                <a:cs typeface="Helvetica"/>
                <a:sym typeface="Arial" panose="020B0604020202020204" pitchFamily="34" charset="0"/>
              </a:rPr>
              <a:t>）仪器</a:t>
            </a:r>
          </a:p>
        </p:txBody>
      </p:sp>
      <p:sp>
        <p:nvSpPr>
          <p:cNvPr id="43013" name="Line 5"/>
          <p:cNvSpPr>
            <a:spLocks noChangeShapeType="1"/>
          </p:cNvSpPr>
          <p:nvPr/>
        </p:nvSpPr>
        <p:spPr bwMode="auto">
          <a:xfrm flipV="1">
            <a:off x="934925" y="4713479"/>
            <a:ext cx="504806" cy="360349"/>
          </a:xfrm>
          <a:prstGeom prst="line">
            <a:avLst/>
          </a:prstGeom>
          <a:noFill/>
          <a:ln w="76200">
            <a:solidFill>
              <a:srgbClr val="00CC00"/>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43014" name="Line 6"/>
          <p:cNvSpPr>
            <a:spLocks noChangeShapeType="1"/>
          </p:cNvSpPr>
          <p:nvPr/>
        </p:nvSpPr>
        <p:spPr bwMode="auto">
          <a:xfrm flipV="1">
            <a:off x="2730318" y="5033348"/>
            <a:ext cx="504806" cy="360348"/>
          </a:xfrm>
          <a:prstGeom prst="line">
            <a:avLst/>
          </a:prstGeom>
          <a:noFill/>
          <a:ln w="76200">
            <a:solidFill>
              <a:srgbClr val="00CC00"/>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43015" name="Line 7"/>
          <p:cNvSpPr>
            <a:spLocks noChangeShapeType="1"/>
          </p:cNvSpPr>
          <p:nvPr/>
        </p:nvSpPr>
        <p:spPr bwMode="auto">
          <a:xfrm flipV="1">
            <a:off x="2414417" y="3568446"/>
            <a:ext cx="504806" cy="360348"/>
          </a:xfrm>
          <a:prstGeom prst="line">
            <a:avLst/>
          </a:prstGeom>
          <a:noFill/>
          <a:ln w="76200">
            <a:solidFill>
              <a:srgbClr val="00CC00"/>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43016" name="Line 8"/>
          <p:cNvSpPr>
            <a:spLocks noChangeShapeType="1"/>
          </p:cNvSpPr>
          <p:nvPr/>
        </p:nvSpPr>
        <p:spPr bwMode="auto">
          <a:xfrm flipV="1">
            <a:off x="1123140" y="2889663"/>
            <a:ext cx="504806" cy="360348"/>
          </a:xfrm>
          <a:prstGeom prst="line">
            <a:avLst/>
          </a:prstGeom>
          <a:noFill/>
          <a:ln w="76200">
            <a:solidFill>
              <a:srgbClr val="00CC00"/>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43018" name="Line 10"/>
          <p:cNvSpPr>
            <a:spLocks noChangeShapeType="1"/>
          </p:cNvSpPr>
          <p:nvPr/>
        </p:nvSpPr>
        <p:spPr bwMode="auto">
          <a:xfrm flipV="1">
            <a:off x="1439730" y="3488939"/>
            <a:ext cx="504806" cy="360348"/>
          </a:xfrm>
          <a:prstGeom prst="line">
            <a:avLst/>
          </a:prstGeom>
          <a:noFill/>
          <a:ln w="76200">
            <a:solidFill>
              <a:srgbClr val="00CC00"/>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43019" name="Text Box 11"/>
          <p:cNvSpPr txBox="1">
            <a:spLocks noChangeArrowheads="1"/>
          </p:cNvSpPr>
          <p:nvPr/>
        </p:nvSpPr>
        <p:spPr bwMode="auto">
          <a:xfrm>
            <a:off x="5634926" y="2182137"/>
            <a:ext cx="15826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a:solidFill>
                  <a:srgbClr val="000000"/>
                </a:solidFill>
                <a:ea typeface="思源黑体 CN Regular" panose="020B0500000000000000" pitchFamily="34" charset="-122"/>
                <a:cs typeface="Helvetica"/>
                <a:sym typeface="Arial" panose="020B0604020202020204" pitchFamily="34" charset="0"/>
              </a:rPr>
              <a:t>锥形瓶</a:t>
            </a:r>
          </a:p>
        </p:txBody>
      </p:sp>
      <p:sp>
        <p:nvSpPr>
          <p:cNvPr id="43020" name="Text Box 12"/>
          <p:cNvSpPr txBox="1">
            <a:spLocks noChangeArrowheads="1"/>
          </p:cNvSpPr>
          <p:nvPr/>
        </p:nvSpPr>
        <p:spPr bwMode="auto">
          <a:xfrm>
            <a:off x="7049334" y="2199599"/>
            <a:ext cx="18731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a:solidFill>
                  <a:srgbClr val="000000"/>
                </a:solidFill>
                <a:ea typeface="思源黑体 CN Regular" panose="020B0500000000000000" pitchFamily="34" charset="-122"/>
                <a:cs typeface="Helvetica"/>
                <a:sym typeface="Arial" panose="020B0604020202020204" pitchFamily="34" charset="0"/>
              </a:rPr>
              <a:t>分液漏斗</a:t>
            </a:r>
          </a:p>
        </p:txBody>
      </p:sp>
      <p:sp>
        <p:nvSpPr>
          <p:cNvPr id="43021" name="Text Box 13"/>
          <p:cNvSpPr txBox="1">
            <a:spLocks noChangeArrowheads="1"/>
          </p:cNvSpPr>
          <p:nvPr/>
        </p:nvSpPr>
        <p:spPr bwMode="auto">
          <a:xfrm>
            <a:off x="8947637" y="2247728"/>
            <a:ext cx="18287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a:solidFill>
                  <a:srgbClr val="000000"/>
                </a:solidFill>
                <a:ea typeface="思源黑体 CN Regular" panose="020B0500000000000000" pitchFamily="34" charset="-122"/>
                <a:cs typeface="Helvetica"/>
                <a:sym typeface="Arial" panose="020B0604020202020204" pitchFamily="34" charset="0"/>
              </a:rPr>
              <a:t>玻璃导管</a:t>
            </a:r>
          </a:p>
        </p:txBody>
      </p:sp>
      <p:sp>
        <p:nvSpPr>
          <p:cNvPr id="43022" name="Text Box 14"/>
          <p:cNvSpPr txBox="1">
            <a:spLocks noChangeArrowheads="1"/>
          </p:cNvSpPr>
          <p:nvPr/>
        </p:nvSpPr>
        <p:spPr bwMode="auto">
          <a:xfrm>
            <a:off x="5601589" y="2567873"/>
            <a:ext cx="23372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a:solidFill>
                  <a:srgbClr val="000000"/>
                </a:solidFill>
                <a:ea typeface="思源黑体 CN Regular" panose="020B0500000000000000" pitchFamily="34" charset="-122"/>
                <a:cs typeface="Helvetica"/>
                <a:sym typeface="Arial" panose="020B0604020202020204" pitchFamily="34" charset="0"/>
              </a:rPr>
              <a:t>直角导气管</a:t>
            </a:r>
          </a:p>
        </p:txBody>
      </p:sp>
      <p:sp>
        <p:nvSpPr>
          <p:cNvPr id="43023" name="Text Box 15"/>
          <p:cNvSpPr txBox="1">
            <a:spLocks noChangeArrowheads="1"/>
          </p:cNvSpPr>
          <p:nvPr/>
        </p:nvSpPr>
        <p:spPr bwMode="auto">
          <a:xfrm>
            <a:off x="7735107" y="2550410"/>
            <a:ext cx="24478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a:solidFill>
                  <a:srgbClr val="000000"/>
                </a:solidFill>
                <a:ea typeface="思源黑体 CN Regular" panose="020B0500000000000000" pitchFamily="34" charset="-122"/>
                <a:cs typeface="Helvetica"/>
                <a:sym typeface="Arial" panose="020B0604020202020204" pitchFamily="34" charset="0"/>
              </a:rPr>
              <a:t>注射器</a:t>
            </a:r>
            <a:r>
              <a:rPr lang="en-US" altLang="zh-CN" sz="2000" kern="0">
                <a:solidFill>
                  <a:srgbClr val="000000"/>
                </a:solidFill>
                <a:ea typeface="思源黑体 CN Regular" panose="020B0500000000000000" pitchFamily="34" charset="-122"/>
                <a:cs typeface="Helvetica"/>
                <a:sym typeface="Arial" panose="020B0604020202020204" pitchFamily="34" charset="0"/>
              </a:rPr>
              <a:t>(50ml)</a:t>
            </a:r>
          </a:p>
        </p:txBody>
      </p:sp>
      <p:sp>
        <p:nvSpPr>
          <p:cNvPr id="43024" name="Text Box 16"/>
          <p:cNvSpPr txBox="1">
            <a:spLocks noChangeArrowheads="1"/>
          </p:cNvSpPr>
          <p:nvPr/>
        </p:nvSpPr>
        <p:spPr bwMode="auto">
          <a:xfrm>
            <a:off x="5601589" y="2974243"/>
            <a:ext cx="26668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dirty="0">
                <a:solidFill>
                  <a:srgbClr val="000000"/>
                </a:solidFill>
                <a:ea typeface="思源黑体 CN Regular" panose="020B0500000000000000" pitchFamily="34" charset="-122"/>
                <a:cs typeface="Helvetica"/>
                <a:sym typeface="Arial" panose="020B0604020202020204" pitchFamily="34" charset="0"/>
              </a:rPr>
              <a:t>铁架台 </a:t>
            </a:r>
            <a:r>
              <a:rPr lang="en-US" altLang="zh-CN" sz="1600" kern="0" dirty="0">
                <a:solidFill>
                  <a:srgbClr val="000000"/>
                </a:solidFill>
                <a:ea typeface="思源黑体 CN Regular" panose="020B0500000000000000" pitchFamily="34" charset="-122"/>
                <a:cs typeface="Helvetica"/>
                <a:sym typeface="Arial" panose="020B0604020202020204" pitchFamily="34" charset="0"/>
              </a:rPr>
              <a:t>(</a:t>
            </a:r>
            <a:r>
              <a:rPr lang="zh-CN" altLang="en-US" sz="1600" kern="0" dirty="0">
                <a:solidFill>
                  <a:srgbClr val="000000"/>
                </a:solidFill>
                <a:ea typeface="思源黑体 CN Regular" panose="020B0500000000000000" pitchFamily="34" charset="-122"/>
                <a:cs typeface="Helvetica"/>
                <a:sym typeface="Arial" panose="020B0604020202020204" pitchFamily="34" charset="0"/>
              </a:rPr>
              <a:t>带铁夹</a:t>
            </a:r>
            <a:r>
              <a:rPr lang="en-US" altLang="zh-CN" sz="1600" kern="0" dirty="0">
                <a:solidFill>
                  <a:srgbClr val="000000"/>
                </a:solidFill>
                <a:ea typeface="思源黑体 CN Regular" panose="020B0500000000000000" pitchFamily="34" charset="-122"/>
                <a:cs typeface="Helvetica"/>
                <a:sym typeface="Arial" panose="020B0604020202020204" pitchFamily="34" charset="0"/>
              </a:rPr>
              <a:t>)</a:t>
            </a:r>
          </a:p>
        </p:txBody>
      </p:sp>
      <p:sp>
        <p:nvSpPr>
          <p:cNvPr id="43025" name="Text Box 17"/>
          <p:cNvSpPr txBox="1">
            <a:spLocks noChangeArrowheads="1"/>
          </p:cNvSpPr>
          <p:nvPr/>
        </p:nvSpPr>
        <p:spPr bwMode="auto">
          <a:xfrm>
            <a:off x="8344683" y="2974244"/>
            <a:ext cx="22097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a:solidFill>
                  <a:srgbClr val="000000"/>
                </a:solidFill>
                <a:ea typeface="思源黑体 CN Regular" panose="020B0500000000000000" pitchFamily="34" charset="-122"/>
                <a:cs typeface="Helvetica"/>
                <a:sym typeface="Arial" panose="020B0604020202020204" pitchFamily="34" charset="0"/>
              </a:rPr>
              <a:t>量筒</a:t>
            </a:r>
            <a:r>
              <a:rPr lang="en-US" altLang="zh-CN" sz="2000" kern="0">
                <a:solidFill>
                  <a:srgbClr val="000000"/>
                </a:solidFill>
                <a:ea typeface="思源黑体 CN Regular" panose="020B0500000000000000" pitchFamily="34" charset="-122"/>
                <a:cs typeface="Helvetica"/>
                <a:sym typeface="Arial" panose="020B0604020202020204" pitchFamily="34" charset="0"/>
              </a:rPr>
              <a:t>(50ml)</a:t>
            </a:r>
          </a:p>
        </p:txBody>
      </p:sp>
      <p:sp>
        <p:nvSpPr>
          <p:cNvPr id="43026" name="Text Box 18"/>
          <p:cNvSpPr txBox="1">
            <a:spLocks noChangeArrowheads="1"/>
          </p:cNvSpPr>
          <p:nvPr/>
        </p:nvSpPr>
        <p:spPr bwMode="auto">
          <a:xfrm>
            <a:off x="5601589" y="3355214"/>
            <a:ext cx="21239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a:solidFill>
                  <a:srgbClr val="000000"/>
                </a:solidFill>
                <a:ea typeface="思源黑体 CN Regular" panose="020B0500000000000000" pitchFamily="34" charset="-122"/>
                <a:cs typeface="Helvetica"/>
                <a:sym typeface="Arial" panose="020B0604020202020204" pitchFamily="34" charset="0"/>
              </a:rPr>
              <a:t>胶头滴管</a:t>
            </a:r>
          </a:p>
        </p:txBody>
      </p:sp>
      <p:sp>
        <p:nvSpPr>
          <p:cNvPr id="43027" name="Text Box 19"/>
          <p:cNvSpPr txBox="1">
            <a:spLocks noChangeArrowheads="1"/>
          </p:cNvSpPr>
          <p:nvPr/>
        </p:nvSpPr>
        <p:spPr bwMode="auto">
          <a:xfrm>
            <a:off x="7658909" y="3337751"/>
            <a:ext cx="20160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a:solidFill>
                  <a:srgbClr val="000000"/>
                </a:solidFill>
                <a:ea typeface="思源黑体 CN Regular" panose="020B0500000000000000" pitchFamily="34" charset="-122"/>
                <a:cs typeface="Helvetica"/>
                <a:sym typeface="Arial" panose="020B0604020202020204" pitchFamily="34" charset="0"/>
              </a:rPr>
              <a:t>秒表</a:t>
            </a:r>
          </a:p>
        </p:txBody>
      </p:sp>
      <p:sp>
        <p:nvSpPr>
          <p:cNvPr id="43028" name="Text Box 20"/>
          <p:cNvSpPr txBox="1">
            <a:spLocks noChangeArrowheads="1"/>
          </p:cNvSpPr>
          <p:nvPr/>
        </p:nvSpPr>
        <p:spPr bwMode="auto">
          <a:xfrm>
            <a:off x="5525392" y="3982222"/>
            <a:ext cx="563858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400" kern="0" dirty="0">
                <a:solidFill>
                  <a:srgbClr val="333399"/>
                </a:solidFill>
                <a:ea typeface="思源黑体 CN Regular" panose="020B0500000000000000" pitchFamily="34" charset="-122"/>
                <a:cs typeface="Helvetica"/>
                <a:sym typeface="Arial" panose="020B0604020202020204" pitchFamily="34" charset="0"/>
              </a:rPr>
              <a:t>（</a:t>
            </a:r>
            <a:r>
              <a:rPr lang="en-US" altLang="zh-CN" sz="2400" kern="0" dirty="0">
                <a:solidFill>
                  <a:srgbClr val="333399"/>
                </a:solidFill>
                <a:ea typeface="思源黑体 CN Regular" panose="020B0500000000000000" pitchFamily="34" charset="-122"/>
                <a:cs typeface="Helvetica"/>
                <a:sym typeface="Arial" panose="020B0604020202020204" pitchFamily="34" charset="0"/>
              </a:rPr>
              <a:t>2</a:t>
            </a:r>
            <a:r>
              <a:rPr lang="zh-CN" altLang="en-US" sz="2400" kern="0" dirty="0">
                <a:solidFill>
                  <a:srgbClr val="333399"/>
                </a:solidFill>
                <a:ea typeface="思源黑体 CN Regular" panose="020B0500000000000000" pitchFamily="34" charset="-122"/>
                <a:cs typeface="Helvetica"/>
                <a:sym typeface="Arial" panose="020B0604020202020204" pitchFamily="34" charset="0"/>
              </a:rPr>
              <a:t>）药品</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   </a:t>
            </a:r>
          </a:p>
          <a:p>
            <a:pPr defTabSz="1222375">
              <a:spcBef>
                <a:spcPct val="50000"/>
              </a:spcBef>
            </a:pPr>
            <a:r>
              <a:rPr lang="zh-CN" altLang="en-US" sz="2400" kern="0" dirty="0">
                <a:solidFill>
                  <a:srgbClr val="000000"/>
                </a:solidFill>
                <a:ea typeface="思源黑体 CN Regular" panose="020B0500000000000000" pitchFamily="34" charset="-122"/>
                <a:cs typeface="Helvetica"/>
                <a:sym typeface="Arial" panose="020B0604020202020204" pitchFamily="34" charset="0"/>
              </a:rPr>
              <a:t> </a:t>
            </a:r>
            <a:r>
              <a:rPr lang="en-US" altLang="zh-CN" sz="2000" kern="0" dirty="0">
                <a:solidFill>
                  <a:srgbClr val="000000"/>
                </a:solidFill>
                <a:ea typeface="思源黑体 CN Regular" panose="020B0500000000000000" pitchFamily="34" charset="-122"/>
                <a:cs typeface="Helvetica"/>
                <a:sym typeface="Arial" panose="020B0604020202020204" pitchFamily="34" charset="0"/>
              </a:rPr>
              <a:t>2g</a:t>
            </a:r>
            <a:r>
              <a:rPr lang="zh-CN" altLang="en-US" sz="2000" kern="0" dirty="0">
                <a:solidFill>
                  <a:srgbClr val="000000"/>
                </a:solidFill>
                <a:ea typeface="思源黑体 CN Regular" panose="020B0500000000000000" pitchFamily="34" charset="-122"/>
                <a:cs typeface="Helvetica"/>
                <a:sym typeface="Arial" panose="020B0604020202020204" pitchFamily="34" charset="0"/>
              </a:rPr>
              <a:t>锌粒、</a:t>
            </a:r>
            <a:r>
              <a:rPr lang="en-US" altLang="zh-CN" sz="2000" kern="0" dirty="0">
                <a:solidFill>
                  <a:srgbClr val="000000"/>
                </a:solidFill>
                <a:ea typeface="思源黑体 CN Regular" panose="020B0500000000000000" pitchFamily="34" charset="-122"/>
                <a:cs typeface="Helvetica"/>
                <a:sym typeface="Arial" panose="020B0604020202020204" pitchFamily="34" charset="0"/>
              </a:rPr>
              <a:t>1mol/L</a:t>
            </a:r>
            <a:r>
              <a:rPr lang="zh-CN" altLang="en-US" sz="2000" kern="0" dirty="0">
                <a:solidFill>
                  <a:srgbClr val="000000"/>
                </a:solidFill>
                <a:ea typeface="思源黑体 CN Regular" panose="020B0500000000000000" pitchFamily="34" charset="-122"/>
                <a:cs typeface="Helvetica"/>
                <a:sym typeface="Arial" panose="020B0604020202020204" pitchFamily="34" charset="0"/>
              </a:rPr>
              <a:t>硫酸、 </a:t>
            </a:r>
            <a:r>
              <a:rPr lang="en-US" altLang="zh-CN" sz="2000" kern="0" dirty="0">
                <a:solidFill>
                  <a:srgbClr val="000000"/>
                </a:solidFill>
                <a:ea typeface="思源黑体 CN Regular" panose="020B0500000000000000" pitchFamily="34" charset="-122"/>
                <a:cs typeface="Helvetica"/>
                <a:sym typeface="Arial" panose="020B0604020202020204" pitchFamily="34" charset="0"/>
              </a:rPr>
              <a:t>40ml </a:t>
            </a:r>
          </a:p>
          <a:p>
            <a:pPr defTabSz="1222375">
              <a:spcBef>
                <a:spcPct val="50000"/>
              </a:spcBef>
            </a:pPr>
            <a:r>
              <a:rPr lang="en-US" altLang="zh-CN" sz="2000" kern="0" dirty="0">
                <a:solidFill>
                  <a:srgbClr val="000000"/>
                </a:solidFill>
                <a:ea typeface="思源黑体 CN Regular" panose="020B0500000000000000" pitchFamily="34" charset="-122"/>
                <a:cs typeface="Helvetica"/>
                <a:sym typeface="Arial" panose="020B0604020202020204" pitchFamily="34" charset="0"/>
              </a:rPr>
              <a:t> 2g</a:t>
            </a:r>
            <a:r>
              <a:rPr lang="zh-CN" altLang="en-US" sz="2000" kern="0" dirty="0">
                <a:solidFill>
                  <a:srgbClr val="000000"/>
                </a:solidFill>
                <a:ea typeface="思源黑体 CN Regular" panose="020B0500000000000000" pitchFamily="34" charset="-122"/>
                <a:cs typeface="Helvetica"/>
                <a:sym typeface="Arial" panose="020B0604020202020204" pitchFamily="34" charset="0"/>
              </a:rPr>
              <a:t>锌粒、 </a:t>
            </a:r>
            <a:r>
              <a:rPr lang="en-US" altLang="zh-CN" sz="2000" kern="0" dirty="0">
                <a:solidFill>
                  <a:srgbClr val="000000"/>
                </a:solidFill>
                <a:ea typeface="思源黑体 CN Regular" panose="020B0500000000000000" pitchFamily="34" charset="-122"/>
                <a:cs typeface="Helvetica"/>
                <a:sym typeface="Arial" panose="020B0604020202020204" pitchFamily="34" charset="0"/>
              </a:rPr>
              <a:t>4mol/L</a:t>
            </a:r>
            <a:r>
              <a:rPr lang="zh-CN" altLang="en-US" sz="2000" kern="0" dirty="0">
                <a:solidFill>
                  <a:srgbClr val="000000"/>
                </a:solidFill>
                <a:ea typeface="思源黑体 CN Regular" panose="020B0500000000000000" pitchFamily="34" charset="-122"/>
                <a:cs typeface="Helvetica"/>
                <a:sym typeface="Arial" panose="020B0604020202020204" pitchFamily="34" charset="0"/>
              </a:rPr>
              <a:t>硫酸、</a:t>
            </a:r>
            <a:r>
              <a:rPr lang="en-US" altLang="zh-CN" sz="2000" kern="0" dirty="0">
                <a:solidFill>
                  <a:srgbClr val="000000"/>
                </a:solidFill>
                <a:ea typeface="思源黑体 CN Regular" panose="020B0500000000000000" pitchFamily="34" charset="-122"/>
                <a:cs typeface="Helvetica"/>
                <a:sym typeface="Arial" panose="020B0604020202020204" pitchFamily="34" charset="0"/>
              </a:rPr>
              <a:t>40ml</a:t>
            </a:r>
          </a:p>
        </p:txBody>
      </p:sp>
      <p:sp>
        <p:nvSpPr>
          <p:cNvPr id="23573" name="Rectangle 21"/>
          <p:cNvSpPr>
            <a:spLocks noChangeArrowheads="1"/>
          </p:cNvSpPr>
          <p:nvPr/>
        </p:nvSpPr>
        <p:spPr bwMode="auto">
          <a:xfrm>
            <a:off x="2256858" y="5733408"/>
            <a:ext cx="20249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r>
              <a:rPr lang="zh-CN" altLang="en-US" sz="2000" b="1" kern="0" dirty="0">
                <a:solidFill>
                  <a:srgbClr val="000000"/>
                </a:solidFill>
                <a:ea typeface="思源黑体 CN Regular" panose="020B0500000000000000" pitchFamily="34" charset="-122"/>
                <a:cs typeface="Helvetica"/>
                <a:sym typeface="Arial" panose="020B0604020202020204" pitchFamily="34" charset="0"/>
              </a:rPr>
              <a:t>（实验２一１）</a:t>
            </a:r>
          </a:p>
        </p:txBody>
      </p:sp>
      <p:sp>
        <p:nvSpPr>
          <p:cNvPr id="21" name="矩形 20"/>
          <p:cNvSpPr/>
          <p:nvPr/>
        </p:nvSpPr>
        <p:spPr>
          <a:xfrm>
            <a:off x="1318330" y="262471"/>
            <a:ext cx="5665333"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二、化学反应速率的测定方法</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additive="base">
                                        <p:cTn id="7" dur="500" fill="hold"/>
                                        <p:tgtEl>
                                          <p:spTgt spid="43012"/>
                                        </p:tgtEl>
                                        <p:attrNameLst>
                                          <p:attrName>ppt_x</p:attrName>
                                        </p:attrNameLst>
                                      </p:cBhvr>
                                      <p:tavLst>
                                        <p:tav tm="0">
                                          <p:val>
                                            <p:strVal val="#ppt_x"/>
                                          </p:val>
                                        </p:tav>
                                        <p:tav tm="100000">
                                          <p:val>
                                            <p:strVal val="#ppt_x"/>
                                          </p:val>
                                        </p:tav>
                                      </p:tavLst>
                                    </p:anim>
                                    <p:anim calcmode="lin" valueType="num">
                                      <p:cBhvr additive="base">
                                        <p:cTn id="8" dur="500" fill="hold"/>
                                        <p:tgtEl>
                                          <p:spTgt spid="430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3013"/>
                                        </p:tgtEl>
                                        <p:attrNameLst>
                                          <p:attrName>style.visibility</p:attrName>
                                        </p:attrNameLst>
                                      </p:cBhvr>
                                      <p:to>
                                        <p:strVal val="visible"/>
                                      </p:to>
                                    </p:set>
                                    <p:anim calcmode="lin" valueType="num">
                                      <p:cBhvr additive="base">
                                        <p:cTn id="13" dur="500" fill="hold"/>
                                        <p:tgtEl>
                                          <p:spTgt spid="43013"/>
                                        </p:tgtEl>
                                        <p:attrNameLst>
                                          <p:attrName>ppt_x</p:attrName>
                                        </p:attrNameLst>
                                      </p:cBhvr>
                                      <p:tavLst>
                                        <p:tav tm="0">
                                          <p:val>
                                            <p:strVal val="#ppt_x"/>
                                          </p:val>
                                        </p:tav>
                                        <p:tav tm="100000">
                                          <p:val>
                                            <p:strVal val="#ppt_x"/>
                                          </p:val>
                                        </p:tav>
                                      </p:tavLst>
                                    </p:anim>
                                    <p:anim calcmode="lin" valueType="num">
                                      <p:cBhvr additive="base">
                                        <p:cTn id="14" dur="500" fill="hold"/>
                                        <p:tgtEl>
                                          <p:spTgt spid="430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9"/>
                                        </p:tgtEl>
                                        <p:attrNameLst>
                                          <p:attrName>style.visibility</p:attrName>
                                        </p:attrNameLst>
                                      </p:cBhvr>
                                      <p:to>
                                        <p:strVal val="visible"/>
                                      </p:to>
                                    </p:set>
                                    <p:anim calcmode="lin" valueType="num">
                                      <p:cBhvr additive="base">
                                        <p:cTn id="19" dur="500" fill="hold"/>
                                        <p:tgtEl>
                                          <p:spTgt spid="43019"/>
                                        </p:tgtEl>
                                        <p:attrNameLst>
                                          <p:attrName>ppt_x</p:attrName>
                                        </p:attrNameLst>
                                      </p:cBhvr>
                                      <p:tavLst>
                                        <p:tav tm="0">
                                          <p:val>
                                            <p:strVal val="#ppt_x"/>
                                          </p:val>
                                        </p:tav>
                                        <p:tav tm="100000">
                                          <p:val>
                                            <p:strVal val="#ppt_x"/>
                                          </p:val>
                                        </p:tav>
                                      </p:tavLst>
                                    </p:anim>
                                    <p:anim calcmode="lin" valueType="num">
                                      <p:cBhvr additive="base">
                                        <p:cTn id="20" dur="500" fill="hold"/>
                                        <p:tgtEl>
                                          <p:spTgt spid="430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xit" presetSubtype="16" fill="hold" nodeType="clickEffect">
                                  <p:stCondLst>
                                    <p:cond delay="0"/>
                                  </p:stCondLst>
                                  <p:childTnLst>
                                    <p:animEffect transition="out" filter="box(in)">
                                      <p:cBhvr>
                                        <p:cTn id="24" dur="500"/>
                                        <p:tgtEl>
                                          <p:spTgt spid="43013"/>
                                        </p:tgtEl>
                                      </p:cBhvr>
                                    </p:animEffect>
                                    <p:set>
                                      <p:cBhvr>
                                        <p:cTn id="25" dur="1" fill="hold">
                                          <p:stCondLst>
                                            <p:cond delay="499"/>
                                          </p:stCondLst>
                                        </p:cTn>
                                        <p:tgtEl>
                                          <p:spTgt spid="4301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3016"/>
                                        </p:tgtEl>
                                        <p:attrNameLst>
                                          <p:attrName>style.visibility</p:attrName>
                                        </p:attrNameLst>
                                      </p:cBhvr>
                                      <p:to>
                                        <p:strVal val="visible"/>
                                      </p:to>
                                    </p:set>
                                    <p:anim calcmode="lin" valueType="num">
                                      <p:cBhvr additive="base">
                                        <p:cTn id="30" dur="500" fill="hold"/>
                                        <p:tgtEl>
                                          <p:spTgt spid="43016"/>
                                        </p:tgtEl>
                                        <p:attrNameLst>
                                          <p:attrName>ppt_x</p:attrName>
                                        </p:attrNameLst>
                                      </p:cBhvr>
                                      <p:tavLst>
                                        <p:tav tm="0">
                                          <p:val>
                                            <p:strVal val="#ppt_x"/>
                                          </p:val>
                                        </p:tav>
                                        <p:tav tm="100000">
                                          <p:val>
                                            <p:strVal val="#ppt_x"/>
                                          </p:val>
                                        </p:tav>
                                      </p:tavLst>
                                    </p:anim>
                                    <p:anim calcmode="lin" valueType="num">
                                      <p:cBhvr additive="base">
                                        <p:cTn id="31" dur="500" fill="hold"/>
                                        <p:tgtEl>
                                          <p:spTgt spid="4301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3020"/>
                                        </p:tgtEl>
                                        <p:attrNameLst>
                                          <p:attrName>style.visibility</p:attrName>
                                        </p:attrNameLst>
                                      </p:cBhvr>
                                      <p:to>
                                        <p:strVal val="visible"/>
                                      </p:to>
                                    </p:set>
                                    <p:anim calcmode="lin" valueType="num">
                                      <p:cBhvr additive="base">
                                        <p:cTn id="36" dur="500" fill="hold"/>
                                        <p:tgtEl>
                                          <p:spTgt spid="43020"/>
                                        </p:tgtEl>
                                        <p:attrNameLst>
                                          <p:attrName>ppt_x</p:attrName>
                                        </p:attrNameLst>
                                      </p:cBhvr>
                                      <p:tavLst>
                                        <p:tav tm="0">
                                          <p:val>
                                            <p:strVal val="#ppt_x"/>
                                          </p:val>
                                        </p:tav>
                                        <p:tav tm="100000">
                                          <p:val>
                                            <p:strVal val="#ppt_x"/>
                                          </p:val>
                                        </p:tav>
                                      </p:tavLst>
                                    </p:anim>
                                    <p:anim calcmode="lin" valueType="num">
                                      <p:cBhvr additive="base">
                                        <p:cTn id="37" dur="500" fill="hold"/>
                                        <p:tgtEl>
                                          <p:spTgt spid="4302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8" presetClass="exit" presetSubtype="16" fill="hold" nodeType="clickEffect">
                                  <p:stCondLst>
                                    <p:cond delay="0"/>
                                  </p:stCondLst>
                                  <p:childTnLst>
                                    <p:animEffect transition="out" filter="diamond(in)">
                                      <p:cBhvr>
                                        <p:cTn id="41" dur="2000"/>
                                        <p:tgtEl>
                                          <p:spTgt spid="43016"/>
                                        </p:tgtEl>
                                      </p:cBhvr>
                                    </p:animEffect>
                                    <p:set>
                                      <p:cBhvr>
                                        <p:cTn id="42" dur="1" fill="hold">
                                          <p:stCondLst>
                                            <p:cond delay="1999"/>
                                          </p:stCondLst>
                                        </p:cTn>
                                        <p:tgtEl>
                                          <p:spTgt spid="430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3021"/>
                                        </p:tgtEl>
                                        <p:attrNameLst>
                                          <p:attrName>style.visibility</p:attrName>
                                        </p:attrNameLst>
                                      </p:cBhvr>
                                      <p:to>
                                        <p:strVal val="visible"/>
                                      </p:to>
                                    </p:set>
                                    <p:anim calcmode="lin" valueType="num">
                                      <p:cBhvr additive="base">
                                        <p:cTn id="47" dur="500" fill="hold"/>
                                        <p:tgtEl>
                                          <p:spTgt spid="43021"/>
                                        </p:tgtEl>
                                        <p:attrNameLst>
                                          <p:attrName>ppt_x</p:attrName>
                                        </p:attrNameLst>
                                      </p:cBhvr>
                                      <p:tavLst>
                                        <p:tav tm="0">
                                          <p:val>
                                            <p:strVal val="#ppt_x"/>
                                          </p:val>
                                        </p:tav>
                                        <p:tav tm="100000">
                                          <p:val>
                                            <p:strVal val="#ppt_x"/>
                                          </p:val>
                                        </p:tav>
                                      </p:tavLst>
                                    </p:anim>
                                    <p:anim calcmode="lin" valueType="num">
                                      <p:cBhvr additive="base">
                                        <p:cTn id="48" dur="500" fill="hold"/>
                                        <p:tgtEl>
                                          <p:spTgt spid="4302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3018"/>
                                        </p:tgtEl>
                                        <p:attrNameLst>
                                          <p:attrName>style.visibility</p:attrName>
                                        </p:attrNameLst>
                                      </p:cBhvr>
                                      <p:to>
                                        <p:strVal val="visible"/>
                                      </p:to>
                                    </p:set>
                                    <p:anim calcmode="lin" valueType="num">
                                      <p:cBhvr additive="base">
                                        <p:cTn id="53" dur="500" fill="hold"/>
                                        <p:tgtEl>
                                          <p:spTgt spid="43018"/>
                                        </p:tgtEl>
                                        <p:attrNameLst>
                                          <p:attrName>ppt_x</p:attrName>
                                        </p:attrNameLst>
                                      </p:cBhvr>
                                      <p:tavLst>
                                        <p:tav tm="0">
                                          <p:val>
                                            <p:strVal val="#ppt_x"/>
                                          </p:val>
                                        </p:tav>
                                        <p:tav tm="100000">
                                          <p:val>
                                            <p:strVal val="#ppt_x"/>
                                          </p:val>
                                        </p:tav>
                                      </p:tavLst>
                                    </p:anim>
                                    <p:anim calcmode="lin" valueType="num">
                                      <p:cBhvr additive="base">
                                        <p:cTn id="54" dur="500" fill="hold"/>
                                        <p:tgtEl>
                                          <p:spTgt spid="430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3022"/>
                                        </p:tgtEl>
                                        <p:attrNameLst>
                                          <p:attrName>style.visibility</p:attrName>
                                        </p:attrNameLst>
                                      </p:cBhvr>
                                      <p:to>
                                        <p:strVal val="visible"/>
                                      </p:to>
                                    </p:set>
                                    <p:anim calcmode="lin" valueType="num">
                                      <p:cBhvr additive="base">
                                        <p:cTn id="59" dur="500" fill="hold"/>
                                        <p:tgtEl>
                                          <p:spTgt spid="43022"/>
                                        </p:tgtEl>
                                        <p:attrNameLst>
                                          <p:attrName>ppt_x</p:attrName>
                                        </p:attrNameLst>
                                      </p:cBhvr>
                                      <p:tavLst>
                                        <p:tav tm="0">
                                          <p:val>
                                            <p:strVal val="#ppt_x"/>
                                          </p:val>
                                        </p:tav>
                                        <p:tav tm="100000">
                                          <p:val>
                                            <p:strVal val="#ppt_x"/>
                                          </p:val>
                                        </p:tav>
                                      </p:tavLst>
                                    </p:anim>
                                    <p:anim calcmode="lin" valueType="num">
                                      <p:cBhvr additive="base">
                                        <p:cTn id="60" dur="500" fill="hold"/>
                                        <p:tgtEl>
                                          <p:spTgt spid="430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 presetClass="exit" presetSubtype="16" fill="hold" nodeType="clickEffect">
                                  <p:stCondLst>
                                    <p:cond delay="0"/>
                                  </p:stCondLst>
                                  <p:childTnLst>
                                    <p:animEffect transition="out" filter="box(in)">
                                      <p:cBhvr>
                                        <p:cTn id="64" dur="500"/>
                                        <p:tgtEl>
                                          <p:spTgt spid="43018"/>
                                        </p:tgtEl>
                                      </p:cBhvr>
                                    </p:animEffect>
                                    <p:set>
                                      <p:cBhvr>
                                        <p:cTn id="65" dur="1" fill="hold">
                                          <p:stCondLst>
                                            <p:cond delay="499"/>
                                          </p:stCondLst>
                                        </p:cTn>
                                        <p:tgtEl>
                                          <p:spTgt spid="43018"/>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43015"/>
                                        </p:tgtEl>
                                        <p:attrNameLst>
                                          <p:attrName>style.visibility</p:attrName>
                                        </p:attrNameLst>
                                      </p:cBhvr>
                                      <p:to>
                                        <p:strVal val="visible"/>
                                      </p:to>
                                    </p:set>
                                    <p:anim calcmode="lin" valueType="num">
                                      <p:cBhvr additive="base">
                                        <p:cTn id="70" dur="500" fill="hold"/>
                                        <p:tgtEl>
                                          <p:spTgt spid="43015"/>
                                        </p:tgtEl>
                                        <p:attrNameLst>
                                          <p:attrName>ppt_x</p:attrName>
                                        </p:attrNameLst>
                                      </p:cBhvr>
                                      <p:tavLst>
                                        <p:tav tm="0">
                                          <p:val>
                                            <p:strVal val="#ppt_x"/>
                                          </p:val>
                                        </p:tav>
                                        <p:tav tm="100000">
                                          <p:val>
                                            <p:strVal val="#ppt_x"/>
                                          </p:val>
                                        </p:tav>
                                      </p:tavLst>
                                    </p:anim>
                                    <p:anim calcmode="lin" valueType="num">
                                      <p:cBhvr additive="base">
                                        <p:cTn id="71" dur="500" fill="hold"/>
                                        <p:tgtEl>
                                          <p:spTgt spid="43015"/>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43023"/>
                                        </p:tgtEl>
                                        <p:attrNameLst>
                                          <p:attrName>style.visibility</p:attrName>
                                        </p:attrNameLst>
                                      </p:cBhvr>
                                      <p:to>
                                        <p:strVal val="visible"/>
                                      </p:to>
                                    </p:set>
                                    <p:anim calcmode="lin" valueType="num">
                                      <p:cBhvr additive="base">
                                        <p:cTn id="76" dur="500" fill="hold"/>
                                        <p:tgtEl>
                                          <p:spTgt spid="43023"/>
                                        </p:tgtEl>
                                        <p:attrNameLst>
                                          <p:attrName>ppt_x</p:attrName>
                                        </p:attrNameLst>
                                      </p:cBhvr>
                                      <p:tavLst>
                                        <p:tav tm="0">
                                          <p:val>
                                            <p:strVal val="#ppt_x"/>
                                          </p:val>
                                        </p:tav>
                                        <p:tav tm="100000">
                                          <p:val>
                                            <p:strVal val="#ppt_x"/>
                                          </p:val>
                                        </p:tav>
                                      </p:tavLst>
                                    </p:anim>
                                    <p:anim calcmode="lin" valueType="num">
                                      <p:cBhvr additive="base">
                                        <p:cTn id="77" dur="500" fill="hold"/>
                                        <p:tgtEl>
                                          <p:spTgt spid="43023"/>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 presetClass="exit" presetSubtype="16" fill="hold" nodeType="clickEffect">
                                  <p:stCondLst>
                                    <p:cond delay="0"/>
                                  </p:stCondLst>
                                  <p:childTnLst>
                                    <p:animEffect transition="out" filter="box(in)">
                                      <p:cBhvr>
                                        <p:cTn id="81" dur="500"/>
                                        <p:tgtEl>
                                          <p:spTgt spid="43015"/>
                                        </p:tgtEl>
                                      </p:cBhvr>
                                    </p:animEffect>
                                    <p:set>
                                      <p:cBhvr>
                                        <p:cTn id="82" dur="1" fill="hold">
                                          <p:stCondLst>
                                            <p:cond delay="499"/>
                                          </p:stCondLst>
                                        </p:cTn>
                                        <p:tgtEl>
                                          <p:spTgt spid="4301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43014"/>
                                        </p:tgtEl>
                                        <p:attrNameLst>
                                          <p:attrName>style.visibility</p:attrName>
                                        </p:attrNameLst>
                                      </p:cBhvr>
                                      <p:to>
                                        <p:strVal val="visible"/>
                                      </p:to>
                                    </p:set>
                                    <p:anim calcmode="lin" valueType="num">
                                      <p:cBhvr additive="base">
                                        <p:cTn id="87" dur="500" fill="hold"/>
                                        <p:tgtEl>
                                          <p:spTgt spid="43014"/>
                                        </p:tgtEl>
                                        <p:attrNameLst>
                                          <p:attrName>ppt_x</p:attrName>
                                        </p:attrNameLst>
                                      </p:cBhvr>
                                      <p:tavLst>
                                        <p:tav tm="0">
                                          <p:val>
                                            <p:strVal val="#ppt_x"/>
                                          </p:val>
                                        </p:tav>
                                        <p:tav tm="100000">
                                          <p:val>
                                            <p:strVal val="#ppt_x"/>
                                          </p:val>
                                        </p:tav>
                                      </p:tavLst>
                                    </p:anim>
                                    <p:anim calcmode="lin" valueType="num">
                                      <p:cBhvr additive="base">
                                        <p:cTn id="88" dur="500" fill="hold"/>
                                        <p:tgtEl>
                                          <p:spTgt spid="43014"/>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3024"/>
                                        </p:tgtEl>
                                        <p:attrNameLst>
                                          <p:attrName>style.visibility</p:attrName>
                                        </p:attrNameLst>
                                      </p:cBhvr>
                                      <p:to>
                                        <p:strVal val="visible"/>
                                      </p:to>
                                    </p:set>
                                    <p:anim calcmode="lin" valueType="num">
                                      <p:cBhvr additive="base">
                                        <p:cTn id="93" dur="500" fill="hold"/>
                                        <p:tgtEl>
                                          <p:spTgt spid="43024"/>
                                        </p:tgtEl>
                                        <p:attrNameLst>
                                          <p:attrName>ppt_x</p:attrName>
                                        </p:attrNameLst>
                                      </p:cBhvr>
                                      <p:tavLst>
                                        <p:tav tm="0">
                                          <p:val>
                                            <p:strVal val="#ppt_x"/>
                                          </p:val>
                                        </p:tav>
                                        <p:tav tm="100000">
                                          <p:val>
                                            <p:strVal val="#ppt_x"/>
                                          </p:val>
                                        </p:tav>
                                      </p:tavLst>
                                    </p:anim>
                                    <p:anim calcmode="lin" valueType="num">
                                      <p:cBhvr additive="base">
                                        <p:cTn id="94" dur="500" fill="hold"/>
                                        <p:tgtEl>
                                          <p:spTgt spid="43024"/>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 presetClass="exit" presetSubtype="16" fill="hold" nodeType="clickEffect">
                                  <p:stCondLst>
                                    <p:cond delay="0"/>
                                  </p:stCondLst>
                                  <p:childTnLst>
                                    <p:animEffect transition="out" filter="box(in)">
                                      <p:cBhvr>
                                        <p:cTn id="98" dur="500"/>
                                        <p:tgtEl>
                                          <p:spTgt spid="43014"/>
                                        </p:tgtEl>
                                      </p:cBhvr>
                                    </p:animEffect>
                                    <p:set>
                                      <p:cBhvr>
                                        <p:cTn id="99" dur="1" fill="hold">
                                          <p:stCondLst>
                                            <p:cond delay="499"/>
                                          </p:stCondLst>
                                        </p:cTn>
                                        <p:tgtEl>
                                          <p:spTgt spid="43014"/>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43025"/>
                                        </p:tgtEl>
                                        <p:attrNameLst>
                                          <p:attrName>style.visibility</p:attrName>
                                        </p:attrNameLst>
                                      </p:cBhvr>
                                      <p:to>
                                        <p:strVal val="visible"/>
                                      </p:to>
                                    </p:set>
                                    <p:anim calcmode="lin" valueType="num">
                                      <p:cBhvr additive="base">
                                        <p:cTn id="104" dur="500" fill="hold"/>
                                        <p:tgtEl>
                                          <p:spTgt spid="43025"/>
                                        </p:tgtEl>
                                        <p:attrNameLst>
                                          <p:attrName>ppt_x</p:attrName>
                                        </p:attrNameLst>
                                      </p:cBhvr>
                                      <p:tavLst>
                                        <p:tav tm="0">
                                          <p:val>
                                            <p:strVal val="#ppt_x"/>
                                          </p:val>
                                        </p:tav>
                                        <p:tav tm="100000">
                                          <p:val>
                                            <p:strVal val="#ppt_x"/>
                                          </p:val>
                                        </p:tav>
                                      </p:tavLst>
                                    </p:anim>
                                    <p:anim calcmode="lin" valueType="num">
                                      <p:cBhvr additive="base">
                                        <p:cTn id="105" dur="500" fill="hold"/>
                                        <p:tgtEl>
                                          <p:spTgt spid="43025"/>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43026"/>
                                        </p:tgtEl>
                                        <p:attrNameLst>
                                          <p:attrName>style.visibility</p:attrName>
                                        </p:attrNameLst>
                                      </p:cBhvr>
                                      <p:to>
                                        <p:strVal val="visible"/>
                                      </p:to>
                                    </p:set>
                                    <p:anim calcmode="lin" valueType="num">
                                      <p:cBhvr additive="base">
                                        <p:cTn id="110" dur="500" fill="hold"/>
                                        <p:tgtEl>
                                          <p:spTgt spid="43026"/>
                                        </p:tgtEl>
                                        <p:attrNameLst>
                                          <p:attrName>ppt_x</p:attrName>
                                        </p:attrNameLst>
                                      </p:cBhvr>
                                      <p:tavLst>
                                        <p:tav tm="0">
                                          <p:val>
                                            <p:strVal val="#ppt_x"/>
                                          </p:val>
                                        </p:tav>
                                        <p:tav tm="100000">
                                          <p:val>
                                            <p:strVal val="#ppt_x"/>
                                          </p:val>
                                        </p:tav>
                                      </p:tavLst>
                                    </p:anim>
                                    <p:anim calcmode="lin" valueType="num">
                                      <p:cBhvr additive="base">
                                        <p:cTn id="111" dur="500" fill="hold"/>
                                        <p:tgtEl>
                                          <p:spTgt spid="43026"/>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43027"/>
                                        </p:tgtEl>
                                        <p:attrNameLst>
                                          <p:attrName>style.visibility</p:attrName>
                                        </p:attrNameLst>
                                      </p:cBhvr>
                                      <p:to>
                                        <p:strVal val="visible"/>
                                      </p:to>
                                    </p:set>
                                    <p:anim calcmode="lin" valueType="num">
                                      <p:cBhvr additive="base">
                                        <p:cTn id="116" dur="500" fill="hold"/>
                                        <p:tgtEl>
                                          <p:spTgt spid="43027"/>
                                        </p:tgtEl>
                                        <p:attrNameLst>
                                          <p:attrName>ppt_x</p:attrName>
                                        </p:attrNameLst>
                                      </p:cBhvr>
                                      <p:tavLst>
                                        <p:tav tm="0">
                                          <p:val>
                                            <p:strVal val="#ppt_x"/>
                                          </p:val>
                                        </p:tav>
                                        <p:tav tm="100000">
                                          <p:val>
                                            <p:strVal val="#ppt_x"/>
                                          </p:val>
                                        </p:tav>
                                      </p:tavLst>
                                    </p:anim>
                                    <p:anim calcmode="lin" valueType="num">
                                      <p:cBhvr additive="base">
                                        <p:cTn id="117" dur="500" fill="hold"/>
                                        <p:tgtEl>
                                          <p:spTgt spid="43027"/>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43028"/>
                                        </p:tgtEl>
                                        <p:attrNameLst>
                                          <p:attrName>style.visibility</p:attrName>
                                        </p:attrNameLst>
                                      </p:cBhvr>
                                      <p:to>
                                        <p:strVal val="visible"/>
                                      </p:to>
                                    </p:set>
                                    <p:anim calcmode="lin" valueType="num">
                                      <p:cBhvr additive="base">
                                        <p:cTn id="122" dur="500" fill="hold"/>
                                        <p:tgtEl>
                                          <p:spTgt spid="43028"/>
                                        </p:tgtEl>
                                        <p:attrNameLst>
                                          <p:attrName>ppt_x</p:attrName>
                                        </p:attrNameLst>
                                      </p:cBhvr>
                                      <p:tavLst>
                                        <p:tav tm="0">
                                          <p:val>
                                            <p:strVal val="#ppt_x"/>
                                          </p:val>
                                        </p:tav>
                                        <p:tav tm="100000">
                                          <p:val>
                                            <p:strVal val="#ppt_x"/>
                                          </p:val>
                                        </p:tav>
                                      </p:tavLst>
                                    </p:anim>
                                    <p:anim calcmode="lin" valueType="num">
                                      <p:cBhvr additive="base">
                                        <p:cTn id="123" dur="500" fill="hold"/>
                                        <p:tgtEl>
                                          <p:spTgt spid="43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P spid="43019" grpId="0"/>
      <p:bldP spid="43020" grpId="0"/>
      <p:bldP spid="43021" grpId="0"/>
      <p:bldP spid="43022" grpId="0"/>
      <p:bldP spid="43023" grpId="0"/>
      <p:bldP spid="43024" grpId="0"/>
      <p:bldP spid="43025" grpId="0"/>
      <p:bldP spid="43026" grpId="0"/>
      <p:bldP spid="43027" grpId="0"/>
      <p:bldP spid="430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318330" y="262471"/>
            <a:ext cx="187102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学习目标</a:t>
            </a:r>
          </a:p>
        </p:txBody>
      </p:sp>
      <p:sp>
        <p:nvSpPr>
          <p:cNvPr id="3" name="TextBox 3"/>
          <p:cNvSpPr txBox="1">
            <a:spLocks noChangeArrowheads="1"/>
          </p:cNvSpPr>
          <p:nvPr/>
        </p:nvSpPr>
        <p:spPr bwMode="auto">
          <a:xfrm>
            <a:off x="1062009" y="2220729"/>
            <a:ext cx="8246546" cy="169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1.</a:t>
            </a:r>
            <a:r>
              <a:rPr lang="zh-CN" altLang="zh-CN" sz="2400" kern="0" dirty="0">
                <a:solidFill>
                  <a:srgbClr val="000000"/>
                </a:solidFill>
                <a:ea typeface="思源黑体 CN Regular" panose="020B0500000000000000" pitchFamily="34" charset="-122"/>
                <a:cs typeface="Helvetica"/>
                <a:sym typeface="Arial" panose="020B0604020202020204" pitchFamily="34" charset="0"/>
              </a:rPr>
              <a:t>掌握化学反应速率的概念；</a:t>
            </a:r>
          </a:p>
          <a:p>
            <a:pPr defTabSz="1222375">
              <a:lnSpc>
                <a:spcPct val="150000"/>
              </a:lnSpc>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2.</a:t>
            </a:r>
            <a:r>
              <a:rPr lang="zh-CN" altLang="zh-CN" sz="2400" kern="0" dirty="0">
                <a:solidFill>
                  <a:srgbClr val="000000"/>
                </a:solidFill>
                <a:ea typeface="思源黑体 CN Regular" panose="020B0500000000000000" pitchFamily="34" charset="-122"/>
                <a:cs typeface="Helvetica"/>
                <a:sym typeface="Arial" panose="020B0604020202020204" pitchFamily="34" charset="0"/>
              </a:rPr>
              <a:t>学会有关化学反应速率的计算；</a:t>
            </a:r>
          </a:p>
          <a:p>
            <a:pPr defTabSz="1222375">
              <a:lnSpc>
                <a:spcPct val="150000"/>
              </a:lnSpc>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3.</a:t>
            </a:r>
            <a:r>
              <a:rPr lang="zh-CN" altLang="zh-CN" sz="2400" kern="0" dirty="0">
                <a:solidFill>
                  <a:srgbClr val="000000"/>
                </a:solidFill>
                <a:ea typeface="思源黑体 CN Regular" panose="020B0500000000000000" pitchFamily="34" charset="-122"/>
                <a:cs typeface="Helvetica"/>
                <a:sym typeface="Arial" panose="020B0604020202020204" pitchFamily="34" charset="0"/>
              </a:rPr>
              <a:t>了解有关化学反应速率的测量方法。</a:t>
            </a:r>
            <a:endParaRPr lang="zh-CN" altLang="en-US" sz="2400" kern="0" dirty="0">
              <a:solidFill>
                <a:srgbClr val="000000"/>
              </a:solidFill>
              <a:ea typeface="思源黑体 CN Regular" panose="020B0500000000000000" pitchFamily="34" charset="-122"/>
              <a:cs typeface="Helvetica"/>
              <a:sym typeface="Arial" panose="020B0604020202020204" pitchFamily="34" charset="0"/>
            </a:endParaRPr>
          </a:p>
        </p:txBody>
      </p:sp>
      <p:sp>
        <p:nvSpPr>
          <p:cNvPr id="4" name="TextBox 4"/>
          <p:cNvSpPr txBox="1">
            <a:spLocks noChangeArrowheads="1"/>
          </p:cNvSpPr>
          <p:nvPr/>
        </p:nvSpPr>
        <p:spPr bwMode="auto">
          <a:xfrm>
            <a:off x="1062009" y="5030280"/>
            <a:ext cx="6783510" cy="586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zh-CN" altLang="zh-CN" sz="2400" kern="0" dirty="0">
                <a:solidFill>
                  <a:srgbClr val="000000"/>
                </a:solidFill>
                <a:ea typeface="思源黑体 CN Regular" panose="020B0500000000000000" pitchFamily="34" charset="-122"/>
                <a:cs typeface="Helvetica"/>
                <a:sym typeface="Arial" panose="020B0604020202020204" pitchFamily="34" charset="0"/>
              </a:rPr>
              <a:t>化学反应速率的表示方法及计算</a:t>
            </a:r>
            <a:endParaRPr lang="zh-CN" altLang="en-US" sz="2400" kern="0" dirty="0">
              <a:solidFill>
                <a:srgbClr val="000000"/>
              </a:solidFill>
              <a:ea typeface="思源黑体 CN Regular" panose="020B0500000000000000" pitchFamily="34" charset="-122"/>
              <a:cs typeface="Helvetica"/>
              <a:sym typeface="Arial" panose="020B0604020202020204" pitchFamily="34" charset="0"/>
            </a:endParaRPr>
          </a:p>
        </p:txBody>
      </p:sp>
      <p:sp>
        <p:nvSpPr>
          <p:cNvPr id="5" name="TextBox 5"/>
          <p:cNvSpPr txBox="1">
            <a:spLocks noChangeArrowheads="1"/>
          </p:cNvSpPr>
          <p:nvPr/>
        </p:nvSpPr>
        <p:spPr bwMode="auto">
          <a:xfrm>
            <a:off x="660400" y="1432373"/>
            <a:ext cx="1447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r>
              <a:rPr lang="zh-CN" altLang="en-US" sz="2400" b="1" kern="0" dirty="0">
                <a:solidFill>
                  <a:srgbClr val="F8931D"/>
                </a:solidFill>
                <a:ea typeface="思源黑体 CN Regular" panose="020B0500000000000000" pitchFamily="34" charset="-122"/>
                <a:cs typeface="Helvetica"/>
                <a:sym typeface="Arial" panose="020B0604020202020204" pitchFamily="34" charset="0"/>
              </a:rPr>
              <a:t>学习目标</a:t>
            </a:r>
          </a:p>
        </p:txBody>
      </p:sp>
      <p:sp>
        <p:nvSpPr>
          <p:cNvPr id="6" name="TextBox 6"/>
          <p:cNvSpPr txBox="1">
            <a:spLocks noChangeArrowheads="1"/>
          </p:cNvSpPr>
          <p:nvPr/>
        </p:nvSpPr>
        <p:spPr bwMode="auto">
          <a:xfrm>
            <a:off x="684966" y="4241923"/>
            <a:ext cx="1447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r>
              <a:rPr lang="zh-CN" altLang="en-US" sz="2400" b="1" kern="0">
                <a:solidFill>
                  <a:srgbClr val="F8931D"/>
                </a:solidFill>
                <a:ea typeface="思源黑体 CN Regular" panose="020B0500000000000000" pitchFamily="34" charset="-122"/>
                <a:cs typeface="Helvetica"/>
                <a:sym typeface="Arial" panose="020B0604020202020204" pitchFamily="34" charset="0"/>
              </a:rPr>
              <a:t>重点难点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8" name="Rectangle 6"/>
          <p:cNvSpPr>
            <a:spLocks noChangeArrowheads="1"/>
          </p:cNvSpPr>
          <p:nvPr/>
        </p:nvSpPr>
        <p:spPr bwMode="auto">
          <a:xfrm>
            <a:off x="1524177" y="3276607"/>
            <a:ext cx="8892831" cy="1008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58470" indent="-458470" defTabSz="1222375" eaLnBrk="0" hangingPunct="0">
              <a:spcBef>
                <a:spcPct val="20000"/>
              </a:spcBef>
            </a:pPr>
            <a:r>
              <a:rPr lang="zh-CN" altLang="pt-BR" sz="2800" kern="0">
                <a:solidFill>
                  <a:srgbClr val="000000"/>
                </a:solidFill>
                <a:ea typeface="思源黑体 CN Regular" panose="020B0500000000000000" pitchFamily="34" charset="-122"/>
                <a:cs typeface="Helvetica"/>
                <a:sym typeface="Arial" panose="020B0604020202020204" pitchFamily="34" charset="0"/>
              </a:rPr>
              <a:t> </a:t>
            </a:r>
            <a:endParaRPr lang="en-US" altLang="zh-CN" sz="2800" kern="0">
              <a:solidFill>
                <a:srgbClr val="000000"/>
              </a:solidFill>
              <a:ea typeface="思源黑体 CN Regular" panose="020B0500000000000000" pitchFamily="34" charset="-122"/>
              <a:cs typeface="Helvetica"/>
              <a:sym typeface="Arial" panose="020B0604020202020204" pitchFamily="34" charset="0"/>
            </a:endParaRPr>
          </a:p>
        </p:txBody>
      </p:sp>
      <p:sp>
        <p:nvSpPr>
          <p:cNvPr id="44040" name="Rectangle 8"/>
          <p:cNvSpPr>
            <a:spLocks noChangeArrowheads="1"/>
          </p:cNvSpPr>
          <p:nvPr/>
        </p:nvSpPr>
        <p:spPr bwMode="auto">
          <a:xfrm>
            <a:off x="4876847" y="2806725"/>
            <a:ext cx="54861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endParaRPr lang="zh-CN" altLang="zh-CN" sz="2800" kern="0">
              <a:solidFill>
                <a:srgbClr val="333399"/>
              </a:solidFill>
              <a:ea typeface="思源黑体 CN Regular" panose="020B0500000000000000" pitchFamily="34" charset="-122"/>
              <a:cs typeface="Helvetica"/>
              <a:sym typeface="Arial" panose="020B0604020202020204" pitchFamily="34" charset="0"/>
            </a:endParaRPr>
          </a:p>
        </p:txBody>
      </p:sp>
      <p:sp>
        <p:nvSpPr>
          <p:cNvPr id="13" name="AutoShape 5"/>
          <p:cNvSpPr>
            <a:spLocks noChangeArrowheads="1"/>
          </p:cNvSpPr>
          <p:nvPr/>
        </p:nvSpPr>
        <p:spPr bwMode="gray">
          <a:xfrm>
            <a:off x="569635" y="576398"/>
            <a:ext cx="2971686" cy="792132"/>
          </a:xfrm>
          <a:prstGeom prst="roundRect">
            <a:avLst>
              <a:gd name="adj" fmla="val 50000"/>
            </a:avLst>
          </a:prstGeom>
          <a:noFill/>
          <a:ln>
            <a:noFill/>
          </a:ln>
          <a:effectLst>
            <a:outerShdw dist="63500" dir="3187806" algn="ctr" rotWithShape="0">
              <a:srgbClr val="001D3A"/>
            </a:outerShdw>
          </a:effectLst>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38100">
                <a:solidFill>
                  <a:srgbClr val="FFFFFF"/>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22375" eaLnBrk="0" hangingPunct="0"/>
            <a:endParaRPr lang="zh-CN" altLang="zh-CN" sz="4000" b="1" kern="0" dirty="0">
              <a:solidFill>
                <a:srgbClr val="FF0000"/>
              </a:solidFill>
              <a:effectLst>
                <a:outerShdw blurRad="38100" dist="38100" dir="2700000" algn="tl">
                  <a:srgbClr val="C0C0C0"/>
                </a:outerShdw>
              </a:effectLst>
              <a:ea typeface="思源黑体 CN Regular" panose="020B0500000000000000" pitchFamily="34" charset="-122"/>
              <a:cs typeface="Helvetica"/>
              <a:sym typeface="Arial" panose="020B0604020202020204" pitchFamily="34" charset="0"/>
            </a:endParaRPr>
          </a:p>
        </p:txBody>
      </p:sp>
      <p:sp>
        <p:nvSpPr>
          <p:cNvPr id="6" name="矩形 5"/>
          <p:cNvSpPr/>
          <p:nvPr/>
        </p:nvSpPr>
        <p:spPr>
          <a:xfrm>
            <a:off x="1318330" y="262471"/>
            <a:ext cx="5665333"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二、化学反应速率的测定方法</a:t>
            </a:r>
          </a:p>
        </p:txBody>
      </p:sp>
      <p:sp>
        <p:nvSpPr>
          <p:cNvPr id="7" name="Text Box 7"/>
          <p:cNvSpPr txBox="1">
            <a:spLocks noChangeArrowheads="1"/>
          </p:cNvSpPr>
          <p:nvPr/>
        </p:nvSpPr>
        <p:spPr bwMode="auto">
          <a:xfrm>
            <a:off x="665966" y="1315192"/>
            <a:ext cx="1716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r>
              <a:rPr lang="zh-CN" altLang="en-US" sz="2800" kern="0" dirty="0">
                <a:solidFill>
                  <a:srgbClr val="000000"/>
                </a:solidFill>
                <a:ea typeface="思源黑体 CN Regular" panose="020B0500000000000000" pitchFamily="34" charset="-122"/>
                <a:cs typeface="Helvetica"/>
                <a:sym typeface="Arial" panose="020B0604020202020204" pitchFamily="34" charset="0"/>
              </a:rPr>
              <a:t>注意事项 </a:t>
            </a:r>
          </a:p>
        </p:txBody>
      </p:sp>
      <p:sp>
        <p:nvSpPr>
          <p:cNvPr id="8" name="Text Box 7"/>
          <p:cNvSpPr txBox="1">
            <a:spLocks noChangeArrowheads="1"/>
          </p:cNvSpPr>
          <p:nvPr/>
        </p:nvSpPr>
        <p:spPr bwMode="auto">
          <a:xfrm>
            <a:off x="851119" y="2073917"/>
            <a:ext cx="8915055" cy="2710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250000"/>
              </a:lnSpc>
            </a:pPr>
            <a:r>
              <a:rPr lang="en-US" altLang="zh-CN" kern="0" dirty="0">
                <a:solidFill>
                  <a:srgbClr val="000000"/>
                </a:solidFill>
                <a:ea typeface="思源黑体 CN Regular" panose="020B0500000000000000" pitchFamily="34" charset="-122"/>
                <a:cs typeface="Helvetica"/>
                <a:sym typeface="Arial" panose="020B0604020202020204" pitchFamily="34" charset="0"/>
              </a:rPr>
              <a:t>  </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1.</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锌粒的颗粒（即表面积）大小基本相同；</a:t>
            </a:r>
          </a:p>
          <a:p>
            <a:pPr defTabSz="1222375">
              <a:lnSpc>
                <a:spcPct val="250000"/>
              </a:lnSpc>
            </a:pPr>
            <a:r>
              <a:rPr lang="zh-CN" altLang="en-US" sz="2400" kern="0" dirty="0">
                <a:solidFill>
                  <a:srgbClr val="000000"/>
                </a:solidFill>
                <a:ea typeface="思源黑体 CN Regular" panose="020B0500000000000000" pitchFamily="34" charset="-122"/>
                <a:cs typeface="Helvetica"/>
                <a:sym typeface="Arial" panose="020B0604020202020204" pitchFamily="34" charset="0"/>
              </a:rPr>
              <a:t>  </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2.40mL</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的硫酸溶液要迅速加入；</a:t>
            </a:r>
          </a:p>
          <a:p>
            <a:pPr defTabSz="1222375">
              <a:lnSpc>
                <a:spcPct val="250000"/>
              </a:lnSpc>
            </a:pPr>
            <a:r>
              <a:rPr lang="zh-CN" altLang="en-US" sz="2400" kern="0" dirty="0">
                <a:solidFill>
                  <a:srgbClr val="000000"/>
                </a:solidFill>
                <a:ea typeface="思源黑体 CN Regular" panose="020B0500000000000000" pitchFamily="34" charset="-122"/>
                <a:cs typeface="Helvetica"/>
                <a:sym typeface="Arial" panose="020B0604020202020204" pitchFamily="34" charset="0"/>
              </a:rPr>
              <a:t>  </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3.</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装置气密性要好，且计时要迅速准确。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44040"/>
                                        </p:tgtEl>
                                        <p:attrNameLst>
                                          <p:attrName>style.visibility</p:attrName>
                                        </p:attrNameLst>
                                      </p:cBhvr>
                                      <p:to>
                                        <p:strVal val="visible"/>
                                      </p:to>
                                    </p:set>
                                    <p:animEffect transition="in" filter="dissolve">
                                      <p:cBhvr>
                                        <p:cTn id="7" dur="500"/>
                                        <p:tgtEl>
                                          <p:spTgt spid="4404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 calcmode="lin" valueType="num">
                                      <p:cBhvr additive="base">
                                        <p:cTn id="12" dur="500" fill="hold"/>
                                        <p:tgtEl>
                                          <p:spTgt spid="44038"/>
                                        </p:tgtEl>
                                        <p:attrNameLst>
                                          <p:attrName>ppt_x</p:attrName>
                                        </p:attrNameLst>
                                      </p:cBhvr>
                                      <p:tavLst>
                                        <p:tav tm="0">
                                          <p:val>
                                            <p:strVal val="#ppt_x"/>
                                          </p:val>
                                        </p:tav>
                                        <p:tav tm="100000">
                                          <p:val>
                                            <p:strVal val="#ppt_x"/>
                                          </p:val>
                                        </p:tav>
                                      </p:tavLst>
                                    </p:anim>
                                    <p:anim calcmode="lin" valueType="num">
                                      <p:cBhvr additive="base">
                                        <p:cTn id="13" dur="500" fill="hold"/>
                                        <p:tgtEl>
                                          <p:spTgt spid="4403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nodePh="1">
                                  <p:stCondLst>
                                    <p:cond delay="0"/>
                                  </p:stCondLst>
                                  <p:endCondLst>
                                    <p:cond evt="begin" delay="0">
                                      <p:tn val="16"/>
                                    </p:cond>
                                  </p:end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p:bldP spid="44040"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698710" y="1085074"/>
            <a:ext cx="54353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400" kern="0">
                <a:solidFill>
                  <a:srgbClr val="000000"/>
                </a:solidFill>
                <a:ea typeface="思源黑体 CN Regular" panose="020B0500000000000000" pitchFamily="34" charset="-122"/>
                <a:cs typeface="Helvetica"/>
                <a:sym typeface="Arial" panose="020B0604020202020204" pitchFamily="34" charset="0"/>
              </a:rPr>
              <a:t>如何检查该装置的气密性</a:t>
            </a:r>
            <a:r>
              <a:rPr lang="en-US" altLang="zh-CN" sz="2400" kern="0">
                <a:solidFill>
                  <a:srgbClr val="000000"/>
                </a:solidFill>
                <a:ea typeface="思源黑体 CN Regular" panose="020B0500000000000000" pitchFamily="34" charset="-122"/>
                <a:cs typeface="Helvetica"/>
                <a:sym typeface="Arial" panose="020B0604020202020204" pitchFamily="34" charset="0"/>
              </a:rPr>
              <a:t>?</a:t>
            </a:r>
          </a:p>
        </p:txBody>
      </p:sp>
      <p:sp>
        <p:nvSpPr>
          <p:cNvPr id="44038" name="Rectangle 6"/>
          <p:cNvSpPr>
            <a:spLocks noChangeArrowheads="1"/>
          </p:cNvSpPr>
          <p:nvPr/>
        </p:nvSpPr>
        <p:spPr bwMode="auto">
          <a:xfrm>
            <a:off x="1524177" y="5560930"/>
            <a:ext cx="8892831" cy="1008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58470" indent="-458470" defTabSz="1222375" eaLnBrk="0" hangingPunct="0">
              <a:spcBef>
                <a:spcPct val="20000"/>
              </a:spcBef>
            </a:pPr>
            <a:r>
              <a:rPr lang="en-US" altLang="zh-CN" sz="2800" kern="0">
                <a:solidFill>
                  <a:srgbClr val="000000"/>
                </a:solidFill>
                <a:ea typeface="思源黑体 CN Regular" panose="020B0500000000000000" pitchFamily="34" charset="-122"/>
                <a:cs typeface="Helvetica"/>
                <a:sym typeface="Arial" panose="020B0604020202020204" pitchFamily="34" charset="0"/>
              </a:rPr>
              <a:t>      </a:t>
            </a:r>
          </a:p>
        </p:txBody>
      </p:sp>
      <p:sp>
        <p:nvSpPr>
          <p:cNvPr id="44040" name="Rectangle 8"/>
          <p:cNvSpPr>
            <a:spLocks noChangeArrowheads="1"/>
          </p:cNvSpPr>
          <p:nvPr/>
        </p:nvSpPr>
        <p:spPr bwMode="auto">
          <a:xfrm>
            <a:off x="865100" y="4632421"/>
            <a:ext cx="10653800" cy="114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en-US" altLang="zh-CN" sz="2400" kern="0" dirty="0">
                <a:ea typeface="思源黑体 CN Regular" panose="020B0500000000000000" pitchFamily="34" charset="-122"/>
                <a:cs typeface="Helvetica"/>
                <a:sym typeface="Arial" panose="020B0604020202020204" pitchFamily="34" charset="0"/>
              </a:rPr>
              <a:t>①</a:t>
            </a:r>
            <a:r>
              <a:rPr lang="zh-CN" altLang="en-US" sz="2400" kern="0" dirty="0">
                <a:ea typeface="思源黑体 CN Regular" panose="020B0500000000000000" pitchFamily="34" charset="-122"/>
                <a:cs typeface="Helvetica"/>
                <a:sym typeface="Arial" panose="020B0604020202020204" pitchFamily="34" charset="0"/>
              </a:rPr>
              <a:t>塞紧塞子，关闭分液漏斗活塞②将注射器活塞向外拉出一段，③若复原，则证明气密性良好。</a:t>
            </a:r>
          </a:p>
        </p:txBody>
      </p:sp>
      <p:grpSp>
        <p:nvGrpSpPr>
          <p:cNvPr id="2" name="Group 9"/>
          <p:cNvGrpSpPr/>
          <p:nvPr/>
        </p:nvGrpSpPr>
        <p:grpSpPr>
          <a:xfrm>
            <a:off x="4976881" y="2317482"/>
            <a:ext cx="6194186" cy="954050"/>
            <a:chOff x="1919" y="558"/>
            <a:chExt cx="3902" cy="601"/>
          </a:xfrm>
        </p:grpSpPr>
        <p:sp>
          <p:nvSpPr>
            <p:cNvPr id="28678" name="Text Box 10"/>
            <p:cNvSpPr txBox="1">
              <a:spLocks noChangeArrowheads="1"/>
            </p:cNvSpPr>
            <p:nvPr/>
          </p:nvSpPr>
          <p:spPr bwMode="auto">
            <a:xfrm>
              <a:off x="1919" y="558"/>
              <a:ext cx="3902"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defTabSz="1222375"/>
              <a:r>
                <a:rPr kumimoji="1" lang="zh-CN" altLang="en-US" sz="2800" kern="0" dirty="0">
                  <a:ea typeface="思源黑体 CN Regular" panose="020B0500000000000000" pitchFamily="34" charset="-122"/>
                  <a:cs typeface="Helvetica"/>
                  <a:sym typeface="Arial" panose="020B0604020202020204" pitchFamily="34" charset="0"/>
                </a:rPr>
                <a:t>原理：</a:t>
              </a:r>
            </a:p>
            <a:p>
              <a:pPr algn="just" defTabSz="1222375"/>
              <a:r>
                <a:rPr kumimoji="1" lang="zh-CN" altLang="en-US" sz="2800" kern="0" dirty="0">
                  <a:ea typeface="思源黑体 CN Regular" panose="020B0500000000000000" pitchFamily="34" charset="-122"/>
                  <a:cs typeface="Helvetica"/>
                  <a:sym typeface="Arial" panose="020B0604020202020204" pitchFamily="34" charset="0"/>
                </a:rPr>
                <a:t>密封            改变压强          观察现象</a:t>
              </a:r>
            </a:p>
          </p:txBody>
        </p:sp>
        <p:sp>
          <p:nvSpPr>
            <p:cNvPr id="28679" name="Line 11"/>
            <p:cNvSpPr>
              <a:spLocks noChangeShapeType="1"/>
            </p:cNvSpPr>
            <p:nvPr/>
          </p:nvSpPr>
          <p:spPr bwMode="auto">
            <a:xfrm>
              <a:off x="4142" y="1025"/>
              <a:ext cx="432" cy="0"/>
            </a:xfrm>
            <a:prstGeom prst="line">
              <a:avLst/>
            </a:prstGeom>
            <a:noFill/>
            <a:ln w="38100">
              <a:solidFill>
                <a:srgbClr val="FF0000"/>
              </a:solidFill>
              <a:round/>
              <a:tailEnd type="triangle" w="med" len="med"/>
            </a:ln>
            <a:extLst>
              <a:ext uri="{909E8E84-426E-40DD-AFC4-6F175D3DCCD1}">
                <a14:hiddenFill xmlns:a14="http://schemas.microsoft.com/office/drawing/2010/main">
                  <a:noFill/>
                </a14:hiddenFill>
              </a:ext>
            </a:extLst>
          </p:spPr>
          <p:txBody>
            <a:bodyPr wrap="none" anchor="ct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8680" name="Line 12"/>
            <p:cNvSpPr>
              <a:spLocks noChangeShapeType="1"/>
            </p:cNvSpPr>
            <p:nvPr/>
          </p:nvSpPr>
          <p:spPr bwMode="auto">
            <a:xfrm>
              <a:off x="2520" y="1019"/>
              <a:ext cx="528" cy="0"/>
            </a:xfrm>
            <a:prstGeom prst="line">
              <a:avLst/>
            </a:prstGeom>
            <a:noFill/>
            <a:ln w="38100">
              <a:solidFill>
                <a:srgbClr val="FF0000"/>
              </a:solidFill>
              <a:round/>
              <a:tailEnd type="triangle" w="med" len="med"/>
            </a:ln>
            <a:extLst>
              <a:ext uri="{909E8E84-426E-40DD-AFC4-6F175D3DCCD1}">
                <a14:hiddenFill xmlns:a14="http://schemas.microsoft.com/office/drawing/2010/main">
                  <a:noFill/>
                </a14:hiddenFill>
              </a:ext>
            </a:extLst>
          </p:spPr>
          <p:txBody>
            <a:bodyPr wrap="none" anchor="ct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pic>
        <p:nvPicPr>
          <p:cNvPr id="28682" name="Picture 3" descr="2-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24177" y="1736933"/>
            <a:ext cx="2767500" cy="243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9"/>
          <p:cNvSpPr/>
          <p:nvPr/>
        </p:nvSpPr>
        <p:spPr>
          <a:xfrm>
            <a:off x="1318330" y="262471"/>
            <a:ext cx="5665333"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二、化学反应速率的测定方法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40"/>
                                        </p:tgtEl>
                                        <p:attrNameLst>
                                          <p:attrName>style.visibility</p:attrName>
                                        </p:attrNameLst>
                                      </p:cBhvr>
                                      <p:to>
                                        <p:strVal val="visible"/>
                                      </p:to>
                                    </p:set>
                                    <p:animEffect transition="in" filter="dissolve">
                                      <p:cBhvr>
                                        <p:cTn id="12" dur="500"/>
                                        <p:tgtEl>
                                          <p:spTgt spid="4404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4038"/>
                                        </p:tgtEl>
                                        <p:attrNameLst>
                                          <p:attrName>style.visibility</p:attrName>
                                        </p:attrNameLst>
                                      </p:cBhvr>
                                      <p:to>
                                        <p:strVal val="visible"/>
                                      </p:to>
                                    </p:set>
                                    <p:anim calcmode="lin" valueType="num">
                                      <p:cBhvr additive="base">
                                        <p:cTn id="17" dur="500" fill="hold"/>
                                        <p:tgtEl>
                                          <p:spTgt spid="44038"/>
                                        </p:tgtEl>
                                        <p:attrNameLst>
                                          <p:attrName>ppt_x</p:attrName>
                                        </p:attrNameLst>
                                      </p:cBhvr>
                                      <p:tavLst>
                                        <p:tav tm="0">
                                          <p:val>
                                            <p:strVal val="#ppt_x"/>
                                          </p:val>
                                        </p:tav>
                                        <p:tav tm="100000">
                                          <p:val>
                                            <p:strVal val="#ppt_x"/>
                                          </p:val>
                                        </p:tav>
                                      </p:tavLst>
                                    </p:anim>
                                    <p:anim calcmode="lin" valueType="num">
                                      <p:cBhvr additive="base">
                                        <p:cTn id="18" dur="500" fill="hold"/>
                                        <p:tgtEl>
                                          <p:spTgt spid="440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p:bldP spid="4404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8" name="Rectangle 6"/>
          <p:cNvSpPr>
            <a:spLocks noChangeArrowheads="1"/>
          </p:cNvSpPr>
          <p:nvPr/>
        </p:nvSpPr>
        <p:spPr bwMode="auto">
          <a:xfrm>
            <a:off x="660400" y="3097286"/>
            <a:ext cx="11112499" cy="167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defTabSz="1222375" eaLnBrk="0" hangingPunct="0">
              <a:lnSpc>
                <a:spcPct val="200000"/>
              </a:lnSpc>
              <a:spcBef>
                <a:spcPct val="20000"/>
              </a:spcBef>
            </a:pPr>
            <a:r>
              <a:rPr lang="zh-CN" altLang="pt-BR" sz="2800" kern="0" dirty="0">
                <a:solidFill>
                  <a:srgbClr val="000000"/>
                </a:solidFill>
                <a:ea typeface="思源黑体 CN Regular" panose="020B0500000000000000" pitchFamily="34" charset="-122"/>
                <a:cs typeface="Helvetica"/>
                <a:sym typeface="Arial" panose="020B0604020202020204" pitchFamily="34" charset="0"/>
              </a:rPr>
              <a:t>用相同质量的锌完全溶解所用时间的不、稀硫酸浓度的变化等来测定化学反应速率。</a:t>
            </a:r>
            <a:endParaRPr lang="zh-CN" altLang="en-US" sz="2800" kern="0" dirty="0">
              <a:solidFill>
                <a:srgbClr val="000000"/>
              </a:solidFill>
              <a:ea typeface="思源黑体 CN Regular" panose="020B0500000000000000" pitchFamily="34" charset="-122"/>
              <a:cs typeface="Helvetica"/>
              <a:sym typeface="Arial" panose="020B0604020202020204" pitchFamily="34" charset="0"/>
            </a:endParaRPr>
          </a:p>
        </p:txBody>
      </p:sp>
      <p:sp>
        <p:nvSpPr>
          <p:cNvPr id="44039" name="Text Box 7"/>
          <p:cNvSpPr txBox="1">
            <a:spLocks noChangeArrowheads="1"/>
          </p:cNvSpPr>
          <p:nvPr/>
        </p:nvSpPr>
        <p:spPr bwMode="auto">
          <a:xfrm>
            <a:off x="660400" y="1852618"/>
            <a:ext cx="103631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800" kern="0" dirty="0">
                <a:solidFill>
                  <a:srgbClr val="000000"/>
                </a:solidFill>
                <a:ea typeface="思源黑体 CN Regular" panose="020B0500000000000000" pitchFamily="34" charset="-122"/>
                <a:cs typeface="Helvetica"/>
                <a:sym typeface="Arial" panose="020B0604020202020204" pitchFamily="34" charset="0"/>
              </a:rPr>
              <a:t>你还能根据反应速率相关的哪些变化来测定该反应的反应速率</a:t>
            </a:r>
            <a:r>
              <a:rPr lang="en-US" altLang="zh-CN" sz="2800" kern="0" dirty="0">
                <a:solidFill>
                  <a:srgbClr val="000000"/>
                </a:solidFill>
                <a:ea typeface="思源黑体 CN Regular" panose="020B0500000000000000" pitchFamily="34" charset="-122"/>
                <a:cs typeface="Helvetica"/>
                <a:sym typeface="Arial" panose="020B0604020202020204" pitchFamily="34" charset="0"/>
              </a:rPr>
              <a:t>?</a:t>
            </a:r>
          </a:p>
        </p:txBody>
      </p:sp>
      <p:sp>
        <p:nvSpPr>
          <p:cNvPr id="44040" name="Rectangle 8"/>
          <p:cNvSpPr>
            <a:spLocks noChangeArrowheads="1"/>
          </p:cNvSpPr>
          <p:nvPr/>
        </p:nvSpPr>
        <p:spPr bwMode="auto">
          <a:xfrm>
            <a:off x="4876847" y="2806725"/>
            <a:ext cx="54861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endParaRPr lang="zh-CN" altLang="zh-CN" sz="2800" kern="0">
              <a:solidFill>
                <a:srgbClr val="333399"/>
              </a:solidFill>
              <a:ea typeface="思源黑体 CN Regular" panose="020B0500000000000000" pitchFamily="34" charset="-122"/>
              <a:cs typeface="Helvetica"/>
              <a:sym typeface="Arial" panose="020B0604020202020204" pitchFamily="34" charset="0"/>
            </a:endParaRPr>
          </a:p>
        </p:txBody>
      </p:sp>
      <p:sp>
        <p:nvSpPr>
          <p:cNvPr id="13" name="AutoShape 5"/>
          <p:cNvSpPr>
            <a:spLocks noChangeArrowheads="1"/>
          </p:cNvSpPr>
          <p:nvPr/>
        </p:nvSpPr>
        <p:spPr bwMode="gray">
          <a:xfrm>
            <a:off x="1524178" y="457316"/>
            <a:ext cx="2971686" cy="792132"/>
          </a:xfrm>
          <a:prstGeom prst="roundRect">
            <a:avLst>
              <a:gd name="adj" fmla="val 50000"/>
            </a:avLst>
          </a:prstGeom>
          <a:noFill/>
          <a:ln>
            <a:noFill/>
          </a:ln>
          <a:effectLst>
            <a:outerShdw dist="63500" dir="3187806" algn="ctr" rotWithShape="0">
              <a:srgbClr val="001D3A"/>
            </a:outerShdw>
          </a:effectLst>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38100">
                <a:solidFill>
                  <a:srgbClr val="FFFFFF"/>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22375" eaLnBrk="0" hangingPunct="0"/>
            <a:endParaRPr lang="zh-CN" altLang="zh-CN" sz="4000" b="1" kern="0" dirty="0">
              <a:solidFill>
                <a:srgbClr val="FF0000"/>
              </a:solidFill>
              <a:effectLst>
                <a:outerShdw blurRad="38100" dist="38100" dir="2700000" algn="tl">
                  <a:srgbClr val="C0C0C0"/>
                </a:outerShdw>
              </a:effectLst>
              <a:ea typeface="思源黑体 CN Regular" panose="020B0500000000000000" pitchFamily="34" charset="-122"/>
              <a:cs typeface="Helvetica"/>
              <a:sym typeface="Arial" panose="020B0604020202020204" pitchFamily="34" charset="0"/>
            </a:endParaRPr>
          </a:p>
        </p:txBody>
      </p:sp>
      <p:sp>
        <p:nvSpPr>
          <p:cNvPr id="6" name="矩形 5"/>
          <p:cNvSpPr/>
          <p:nvPr/>
        </p:nvSpPr>
        <p:spPr>
          <a:xfrm>
            <a:off x="1318330" y="262471"/>
            <a:ext cx="1984839"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思考交流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44040"/>
                                        </p:tgtEl>
                                        <p:attrNameLst>
                                          <p:attrName>style.visibility</p:attrName>
                                        </p:attrNameLst>
                                      </p:cBhvr>
                                      <p:to>
                                        <p:strVal val="visible"/>
                                      </p:to>
                                    </p:set>
                                    <p:animEffect transition="in" filter="dissolve">
                                      <p:cBhvr>
                                        <p:cTn id="7" dur="500"/>
                                        <p:tgtEl>
                                          <p:spTgt spid="4404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4039"/>
                                        </p:tgtEl>
                                        <p:attrNameLst>
                                          <p:attrName>style.visibility</p:attrName>
                                        </p:attrNameLst>
                                      </p:cBhvr>
                                      <p:to>
                                        <p:strVal val="visible"/>
                                      </p:to>
                                    </p:set>
                                    <p:anim calcmode="lin" valueType="num">
                                      <p:cBhvr additive="base">
                                        <p:cTn id="12" dur="500" fill="hold"/>
                                        <p:tgtEl>
                                          <p:spTgt spid="44039"/>
                                        </p:tgtEl>
                                        <p:attrNameLst>
                                          <p:attrName>ppt_x</p:attrName>
                                        </p:attrNameLst>
                                      </p:cBhvr>
                                      <p:tavLst>
                                        <p:tav tm="0">
                                          <p:val>
                                            <p:strVal val="#ppt_x"/>
                                          </p:val>
                                        </p:tav>
                                        <p:tav tm="100000">
                                          <p:val>
                                            <p:strVal val="#ppt_x"/>
                                          </p:val>
                                        </p:tav>
                                      </p:tavLst>
                                    </p:anim>
                                    <p:anim calcmode="lin" valueType="num">
                                      <p:cBhvr additive="base">
                                        <p:cTn id="13" dur="500" fill="hold"/>
                                        <p:tgtEl>
                                          <p:spTgt spid="4403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4038"/>
                                        </p:tgtEl>
                                        <p:attrNameLst>
                                          <p:attrName>style.visibility</p:attrName>
                                        </p:attrNameLst>
                                      </p:cBhvr>
                                      <p:to>
                                        <p:strVal val="visible"/>
                                      </p:to>
                                    </p:set>
                                    <p:anim calcmode="lin" valueType="num">
                                      <p:cBhvr additive="base">
                                        <p:cTn id="18" dur="500" fill="hold"/>
                                        <p:tgtEl>
                                          <p:spTgt spid="44038"/>
                                        </p:tgtEl>
                                        <p:attrNameLst>
                                          <p:attrName>ppt_x</p:attrName>
                                        </p:attrNameLst>
                                      </p:cBhvr>
                                      <p:tavLst>
                                        <p:tav tm="0">
                                          <p:val>
                                            <p:strVal val="#ppt_x"/>
                                          </p:val>
                                        </p:tav>
                                        <p:tav tm="100000">
                                          <p:val>
                                            <p:strVal val="#ppt_x"/>
                                          </p:val>
                                        </p:tav>
                                      </p:tavLst>
                                    </p:anim>
                                    <p:anim calcmode="lin" valueType="num">
                                      <p:cBhvr additive="base">
                                        <p:cTn id="19" dur="500" fill="hold"/>
                                        <p:tgtEl>
                                          <p:spTgt spid="440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p:bldP spid="4404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3"/>
          <p:cNvSpPr txBox="1">
            <a:spLocks noChangeArrowheads="1"/>
          </p:cNvSpPr>
          <p:nvPr/>
        </p:nvSpPr>
        <p:spPr bwMode="auto">
          <a:xfrm>
            <a:off x="786774" y="1075256"/>
            <a:ext cx="10618451" cy="5009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、在密闭容器中</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与</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反应生成</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，其反应速率分别用</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V(A)</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V(B)</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V(C)</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表示。已知</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V(A)</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V(B)</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V(C)</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之间有以下关系</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2V(B)==3V(A)</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3V(C)==2V(B)</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。则此反应可表示为</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a:t>
            </a:r>
          </a:p>
          <a:p>
            <a:pPr defTabSz="1222375">
              <a:lnSpc>
                <a:spcPct val="150000"/>
              </a:lnSpc>
            </a:pPr>
            <a:endPar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pP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2A+3B==2C            </a:t>
            </a:r>
          </a:p>
          <a:p>
            <a:pPr defTabSz="1222375">
              <a:lnSpc>
                <a:spcPct val="150000"/>
              </a:lnSpc>
            </a:pP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B</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A+3B==2C</a:t>
            </a:r>
            <a:endPar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pP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C</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3A+B==2C             </a:t>
            </a:r>
          </a:p>
          <a:p>
            <a:pPr defTabSz="1222375">
              <a:lnSpc>
                <a:spcPct val="150000"/>
              </a:lnSpc>
            </a:pP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D</a:t>
            </a:r>
            <a:r>
              <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pt-B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A+B==C</a:t>
            </a:r>
            <a:endParaRPr lang="zh-CN"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pPr>
            <a:endParaRPr lang="en-US" altLang="zh-CN" sz="2400" kern="0" dirty="0">
              <a:solidFill>
                <a:srgbClr val="000000"/>
              </a:solidFill>
              <a:ea typeface="思源黑体 CN Regular" panose="020B0500000000000000" pitchFamily="34" charset="-122"/>
              <a:cs typeface="Helvetica"/>
              <a:sym typeface="Arial" panose="020B0604020202020204" pitchFamily="34" charset="0"/>
            </a:endParaRPr>
          </a:p>
        </p:txBody>
      </p:sp>
      <p:sp>
        <p:nvSpPr>
          <p:cNvPr id="6" name="TextBox 5"/>
          <p:cNvSpPr txBox="1">
            <a:spLocks noChangeArrowheads="1"/>
          </p:cNvSpPr>
          <p:nvPr/>
        </p:nvSpPr>
        <p:spPr bwMode="auto">
          <a:xfrm>
            <a:off x="2943133" y="2161671"/>
            <a:ext cx="492443" cy="646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r>
              <a:rPr lang="pt-BR" altLang="zh-CN" sz="36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a:t>
            </a:r>
            <a:endParaRPr lang="en-US" altLang="zh-CN" sz="36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7" name="矩形 6"/>
          <p:cNvSpPr/>
          <p:nvPr/>
        </p:nvSpPr>
        <p:spPr>
          <a:xfrm>
            <a:off x="1318330" y="262471"/>
            <a:ext cx="187102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拓展演练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79701" y="899315"/>
            <a:ext cx="10839200" cy="440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eaLnBrk="0" hangingPunct="0">
              <a:lnSpc>
                <a:spcPct val="200000"/>
              </a:lnSpc>
            </a:pP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、把</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0.6molX</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气体的</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0.4molY</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气体混合于</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2L</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容器中，使它们发生如下反应：</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3X+Y= nZ+2W</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2min</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末已生成</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0.2molW</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，若测知</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V(z)=0.1mol/(</a:t>
            </a:r>
            <a:r>
              <a:rPr kumimoji="1"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L·min</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，则</a:t>
            </a:r>
          </a:p>
          <a:p>
            <a:pPr defTabSz="1222375" eaLnBrk="0" hangingPunct="0">
              <a:lnSpc>
                <a:spcPct val="200000"/>
              </a:lnSpc>
            </a:pP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⑴上述反应中</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气体的计量数</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的值是</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p>
          <a:p>
            <a:pPr defTabSz="1222375" eaLnBrk="0" hangingPunct="0">
              <a:lnSpc>
                <a:spcPct val="200000"/>
              </a:lnSpc>
            </a:pP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A.1	   B.2	C.3		D.4</a:t>
            </a:r>
          </a:p>
          <a:p>
            <a:pPr defTabSz="1222375" eaLnBrk="0" hangingPunct="0">
              <a:lnSpc>
                <a:spcPct val="200000"/>
              </a:lnSpc>
            </a:pP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⑵</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上述反应在</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2min</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末时，已消耗的</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Y</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占原来的百分比是</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p>
          <a:p>
            <a:pPr defTabSz="1222375" eaLnBrk="0" hangingPunct="0">
              <a:lnSpc>
                <a:spcPct val="200000"/>
              </a:lnSpc>
            </a:pP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A.20%	  B.25%	C.33%	D.50%</a:t>
            </a:r>
          </a:p>
        </p:txBody>
      </p:sp>
      <p:sp>
        <p:nvSpPr>
          <p:cNvPr id="226307" name="Text Box 3"/>
          <p:cNvSpPr txBox="1">
            <a:spLocks noChangeArrowheads="1"/>
          </p:cNvSpPr>
          <p:nvPr/>
        </p:nvSpPr>
        <p:spPr bwMode="auto">
          <a:xfrm>
            <a:off x="5871379" y="2501325"/>
            <a:ext cx="5762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eaLnBrk="0" hangingPunct="0">
              <a:spcBef>
                <a:spcPct val="50000"/>
              </a:spcBef>
            </a:pPr>
            <a:r>
              <a:rPr lang="en-US" altLang="zh-CN" sz="3200" b="1" kern="0" dirty="0">
                <a:solidFill>
                  <a:srgbClr val="FF0066"/>
                </a:solidFill>
                <a:ea typeface="思源黑体 CN Regular" panose="020B0500000000000000" pitchFamily="34" charset="-122"/>
                <a:cs typeface="Helvetica"/>
                <a:sym typeface="Arial" panose="020B0604020202020204" pitchFamily="34" charset="0"/>
              </a:rPr>
              <a:t>D</a:t>
            </a:r>
          </a:p>
        </p:txBody>
      </p:sp>
      <p:sp>
        <p:nvSpPr>
          <p:cNvPr id="226308" name="Text Box 4"/>
          <p:cNvSpPr txBox="1">
            <a:spLocks noChangeArrowheads="1"/>
          </p:cNvSpPr>
          <p:nvPr/>
        </p:nvSpPr>
        <p:spPr bwMode="auto">
          <a:xfrm>
            <a:off x="8169754" y="3937272"/>
            <a:ext cx="5762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eaLnBrk="0" hangingPunct="0">
              <a:spcBef>
                <a:spcPct val="50000"/>
              </a:spcBef>
            </a:pPr>
            <a:r>
              <a:rPr lang="en-US" altLang="zh-CN" sz="3200" b="1" kern="0" dirty="0">
                <a:solidFill>
                  <a:srgbClr val="FF0066"/>
                </a:solidFill>
                <a:ea typeface="思源黑体 CN Regular" panose="020B0500000000000000" pitchFamily="34" charset="-122"/>
                <a:cs typeface="Helvetica"/>
                <a:sym typeface="Arial" panose="020B0604020202020204" pitchFamily="34" charset="0"/>
              </a:rPr>
              <a:t>B</a:t>
            </a:r>
          </a:p>
        </p:txBody>
      </p:sp>
      <p:grpSp>
        <p:nvGrpSpPr>
          <p:cNvPr id="2" name="Group 5"/>
          <p:cNvGrpSpPr/>
          <p:nvPr/>
        </p:nvGrpSpPr>
        <p:grpSpPr>
          <a:xfrm>
            <a:off x="1181051" y="5370563"/>
            <a:ext cx="5880149" cy="837429"/>
            <a:chOff x="703" y="3411"/>
            <a:chExt cx="4536" cy="646"/>
          </a:xfrm>
        </p:grpSpPr>
        <p:sp>
          <p:nvSpPr>
            <p:cNvPr id="33798" name="Text Box 6"/>
            <p:cNvSpPr txBox="1">
              <a:spLocks noChangeArrowheads="1"/>
            </p:cNvSpPr>
            <p:nvPr/>
          </p:nvSpPr>
          <p:spPr bwMode="auto">
            <a:xfrm>
              <a:off x="1791" y="3411"/>
              <a:ext cx="213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eaLnBrk="0" hangingPunct="0">
                <a:spcBef>
                  <a:spcPct val="50000"/>
                </a:spcBef>
              </a:pPr>
              <a:r>
                <a:rPr lang="zh-CN" altLang="en-US" sz="2000" b="1" kern="0">
                  <a:solidFill>
                    <a:srgbClr val="FF0000"/>
                  </a:solidFill>
                  <a:ea typeface="思源黑体 CN Regular" panose="020B0500000000000000" pitchFamily="34" charset="-122"/>
                  <a:cs typeface="Helvetica"/>
                  <a:sym typeface="Arial" panose="020B0604020202020204" pitchFamily="34" charset="0"/>
                </a:rPr>
                <a:t>反应物的消耗量</a:t>
              </a:r>
            </a:p>
          </p:txBody>
        </p:sp>
        <p:grpSp>
          <p:nvGrpSpPr>
            <p:cNvPr id="33799" name="Group 7"/>
            <p:cNvGrpSpPr/>
            <p:nvPr/>
          </p:nvGrpSpPr>
          <p:grpSpPr>
            <a:xfrm>
              <a:off x="703" y="3566"/>
              <a:ext cx="3266" cy="491"/>
              <a:chOff x="703" y="3566"/>
              <a:chExt cx="3266" cy="491"/>
            </a:xfrm>
          </p:grpSpPr>
          <p:sp>
            <p:nvSpPr>
              <p:cNvPr id="33800" name="Text Box 8"/>
              <p:cNvSpPr txBox="1">
                <a:spLocks noChangeArrowheads="1"/>
              </p:cNvSpPr>
              <p:nvPr/>
            </p:nvSpPr>
            <p:spPr bwMode="auto">
              <a:xfrm>
                <a:off x="703" y="3566"/>
                <a:ext cx="2041"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eaLnBrk="0" hangingPunct="0">
                  <a:spcBef>
                    <a:spcPct val="50000"/>
                  </a:spcBef>
                </a:pPr>
                <a:r>
                  <a:rPr lang="zh-CN" altLang="en-US" sz="2000" b="1" kern="0">
                    <a:solidFill>
                      <a:srgbClr val="FF0000"/>
                    </a:solidFill>
                    <a:ea typeface="思源黑体 CN Regular" panose="020B0500000000000000" pitchFamily="34" charset="-122"/>
                    <a:cs typeface="Helvetica"/>
                    <a:sym typeface="Arial" panose="020B0604020202020204" pitchFamily="34" charset="0"/>
                  </a:rPr>
                  <a:t>转化率</a:t>
                </a:r>
                <a:r>
                  <a:rPr lang="en-US" altLang="zh-CN" sz="2000" b="1" kern="0">
                    <a:solidFill>
                      <a:srgbClr val="FF0000"/>
                    </a:solidFill>
                    <a:ea typeface="思源黑体 CN Regular" panose="020B0500000000000000" pitchFamily="34" charset="-122"/>
                    <a:cs typeface="Helvetica"/>
                    <a:sym typeface="Arial" panose="020B0604020202020204" pitchFamily="34" charset="0"/>
                  </a:rPr>
                  <a:t>=</a:t>
                </a:r>
              </a:p>
            </p:txBody>
          </p:sp>
          <p:sp>
            <p:nvSpPr>
              <p:cNvPr id="33801" name="Line 9"/>
              <p:cNvSpPr>
                <a:spLocks noChangeShapeType="1"/>
              </p:cNvSpPr>
              <p:nvPr/>
            </p:nvSpPr>
            <p:spPr bwMode="auto">
              <a:xfrm>
                <a:off x="1746" y="3748"/>
                <a:ext cx="2177" cy="0"/>
              </a:xfrm>
              <a:prstGeom prst="line">
                <a:avLst/>
              </a:prstGeom>
              <a:noFill/>
              <a:ln w="28575">
                <a:solidFill>
                  <a:srgbClr val="FF0066"/>
                </a:solidFill>
                <a:round/>
              </a:ln>
              <a:extLst>
                <a:ext uri="{909E8E84-426E-40DD-AFC4-6F175D3DCCD1}">
                  <a14:hiddenFill xmlns:a14="http://schemas.microsoft.com/office/drawing/2010/main">
                    <a:noFill/>
                  </a14:hiddenFill>
                </a:ext>
              </a:extLst>
            </p:spPr>
            <p:txBody>
              <a:bodyPr/>
              <a:lstStyle/>
              <a:p>
                <a:pPr defTabSz="1222375"/>
                <a:endParaRPr lang="zh-CN" altLang="en-US" kern="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33802" name="Text Box 10"/>
              <p:cNvSpPr txBox="1">
                <a:spLocks noChangeArrowheads="1"/>
              </p:cNvSpPr>
              <p:nvPr/>
            </p:nvSpPr>
            <p:spPr bwMode="auto">
              <a:xfrm>
                <a:off x="1837" y="3748"/>
                <a:ext cx="213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eaLnBrk="0" hangingPunct="0">
                  <a:spcBef>
                    <a:spcPct val="50000"/>
                  </a:spcBef>
                </a:pPr>
                <a:r>
                  <a:rPr lang="zh-CN" altLang="en-US" sz="2000" b="1" kern="0" dirty="0">
                    <a:solidFill>
                      <a:srgbClr val="FF0000"/>
                    </a:solidFill>
                    <a:ea typeface="思源黑体 CN Regular" panose="020B0500000000000000" pitchFamily="34" charset="-122"/>
                    <a:cs typeface="Helvetica"/>
                    <a:sym typeface="Arial" panose="020B0604020202020204" pitchFamily="34" charset="0"/>
                  </a:rPr>
                  <a:t>反应物的起始量</a:t>
                </a:r>
              </a:p>
            </p:txBody>
          </p:sp>
        </p:grpSp>
        <p:sp>
          <p:nvSpPr>
            <p:cNvPr id="33803" name="Text Box 11"/>
            <p:cNvSpPr txBox="1">
              <a:spLocks noChangeArrowheads="1"/>
            </p:cNvSpPr>
            <p:nvPr/>
          </p:nvSpPr>
          <p:spPr bwMode="auto">
            <a:xfrm>
              <a:off x="3969" y="3566"/>
              <a:ext cx="1270"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eaLnBrk="0" hangingPunct="0">
                <a:spcBef>
                  <a:spcPct val="50000"/>
                </a:spcBef>
              </a:pPr>
              <a:r>
                <a:rPr lang="en-US" altLang="zh-CN" sz="2000" b="1" kern="0" dirty="0">
                  <a:solidFill>
                    <a:srgbClr val="FF0000"/>
                  </a:solidFill>
                  <a:ea typeface="思源黑体 CN Regular" panose="020B0500000000000000" pitchFamily="34" charset="-122"/>
                  <a:cs typeface="Helvetica"/>
                  <a:sym typeface="Arial" panose="020B0604020202020204" pitchFamily="34" charset="0"/>
                </a:rPr>
                <a:t>×100%</a:t>
              </a:r>
            </a:p>
          </p:txBody>
        </p:sp>
      </p:grpSp>
      <p:sp>
        <p:nvSpPr>
          <p:cNvPr id="13" name="矩形 12"/>
          <p:cNvSpPr/>
          <p:nvPr/>
        </p:nvSpPr>
        <p:spPr>
          <a:xfrm>
            <a:off x="1318330" y="262471"/>
            <a:ext cx="187102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拓展演练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26307"/>
                                        </p:tgtEl>
                                        <p:attrNameLst>
                                          <p:attrName>style.visibility</p:attrName>
                                        </p:attrNameLst>
                                      </p:cBhvr>
                                      <p:to>
                                        <p:strVal val="visible"/>
                                      </p:to>
                                    </p:set>
                                    <p:animEffect transition="in" filter="wipe(down)">
                                      <p:cBhvr>
                                        <p:cTn id="7" dur="580">
                                          <p:stCondLst>
                                            <p:cond delay="0"/>
                                          </p:stCondLst>
                                        </p:cTn>
                                        <p:tgtEl>
                                          <p:spTgt spid="226307"/>
                                        </p:tgtEl>
                                      </p:cBhvr>
                                    </p:animEffect>
                                    <p:anim calcmode="lin" valueType="num">
                                      <p:cBhvr>
                                        <p:cTn id="8" dur="1822" tmFilter="0,0; 0.14,0.36; 0.43,0.73; 0.71,0.91; 1.0,1.0">
                                          <p:stCondLst>
                                            <p:cond delay="0"/>
                                          </p:stCondLst>
                                        </p:cTn>
                                        <p:tgtEl>
                                          <p:spTgt spid="22630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630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630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630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6307"/>
                                        </p:tgtEl>
                                        <p:attrNameLst>
                                          <p:attrName>ppt_y</p:attrName>
                                        </p:attrNameLst>
                                      </p:cBhvr>
                                      <p:tavLst>
                                        <p:tav tm="0" fmla="#ppt_y-sin(pi*$)/81">
                                          <p:val>
                                            <p:fltVal val="0"/>
                                          </p:val>
                                        </p:tav>
                                        <p:tav tm="100000">
                                          <p:val>
                                            <p:fltVal val="1"/>
                                          </p:val>
                                        </p:tav>
                                      </p:tavLst>
                                    </p:anim>
                                    <p:animScale>
                                      <p:cBhvr>
                                        <p:cTn id="13" dur="26">
                                          <p:stCondLst>
                                            <p:cond delay="650"/>
                                          </p:stCondLst>
                                        </p:cTn>
                                        <p:tgtEl>
                                          <p:spTgt spid="226307"/>
                                        </p:tgtEl>
                                      </p:cBhvr>
                                      <p:to x="100000" y="60000"/>
                                    </p:animScale>
                                    <p:animScale>
                                      <p:cBhvr>
                                        <p:cTn id="14" dur="166" decel="50000">
                                          <p:stCondLst>
                                            <p:cond delay="676"/>
                                          </p:stCondLst>
                                        </p:cTn>
                                        <p:tgtEl>
                                          <p:spTgt spid="226307"/>
                                        </p:tgtEl>
                                      </p:cBhvr>
                                      <p:to x="100000" y="100000"/>
                                    </p:animScale>
                                    <p:animScale>
                                      <p:cBhvr>
                                        <p:cTn id="15" dur="26">
                                          <p:stCondLst>
                                            <p:cond delay="1312"/>
                                          </p:stCondLst>
                                        </p:cTn>
                                        <p:tgtEl>
                                          <p:spTgt spid="226307"/>
                                        </p:tgtEl>
                                      </p:cBhvr>
                                      <p:to x="100000" y="80000"/>
                                    </p:animScale>
                                    <p:animScale>
                                      <p:cBhvr>
                                        <p:cTn id="16" dur="166" decel="50000">
                                          <p:stCondLst>
                                            <p:cond delay="1338"/>
                                          </p:stCondLst>
                                        </p:cTn>
                                        <p:tgtEl>
                                          <p:spTgt spid="226307"/>
                                        </p:tgtEl>
                                      </p:cBhvr>
                                      <p:to x="100000" y="100000"/>
                                    </p:animScale>
                                    <p:animScale>
                                      <p:cBhvr>
                                        <p:cTn id="17" dur="26">
                                          <p:stCondLst>
                                            <p:cond delay="1642"/>
                                          </p:stCondLst>
                                        </p:cTn>
                                        <p:tgtEl>
                                          <p:spTgt spid="226307"/>
                                        </p:tgtEl>
                                      </p:cBhvr>
                                      <p:to x="100000" y="90000"/>
                                    </p:animScale>
                                    <p:animScale>
                                      <p:cBhvr>
                                        <p:cTn id="18" dur="166" decel="50000">
                                          <p:stCondLst>
                                            <p:cond delay="1668"/>
                                          </p:stCondLst>
                                        </p:cTn>
                                        <p:tgtEl>
                                          <p:spTgt spid="226307"/>
                                        </p:tgtEl>
                                      </p:cBhvr>
                                      <p:to x="100000" y="100000"/>
                                    </p:animScale>
                                    <p:animScale>
                                      <p:cBhvr>
                                        <p:cTn id="19" dur="26">
                                          <p:stCondLst>
                                            <p:cond delay="1808"/>
                                          </p:stCondLst>
                                        </p:cTn>
                                        <p:tgtEl>
                                          <p:spTgt spid="226307"/>
                                        </p:tgtEl>
                                      </p:cBhvr>
                                      <p:to x="100000" y="95000"/>
                                    </p:animScale>
                                    <p:animScale>
                                      <p:cBhvr>
                                        <p:cTn id="20" dur="166" decel="50000">
                                          <p:stCondLst>
                                            <p:cond delay="1834"/>
                                          </p:stCondLst>
                                        </p:cTn>
                                        <p:tgtEl>
                                          <p:spTgt spid="22630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26308"/>
                                        </p:tgtEl>
                                        <p:attrNameLst>
                                          <p:attrName>style.visibility</p:attrName>
                                        </p:attrNameLst>
                                      </p:cBhvr>
                                      <p:to>
                                        <p:strVal val="visible"/>
                                      </p:to>
                                    </p:set>
                                    <p:animEffect transition="in" filter="wipe(down)">
                                      <p:cBhvr>
                                        <p:cTn id="25" dur="580">
                                          <p:stCondLst>
                                            <p:cond delay="0"/>
                                          </p:stCondLst>
                                        </p:cTn>
                                        <p:tgtEl>
                                          <p:spTgt spid="226308"/>
                                        </p:tgtEl>
                                      </p:cBhvr>
                                    </p:animEffect>
                                    <p:anim calcmode="lin" valueType="num">
                                      <p:cBhvr>
                                        <p:cTn id="26" dur="1822" tmFilter="0,0; 0.14,0.36; 0.43,0.73; 0.71,0.91; 1.0,1.0">
                                          <p:stCondLst>
                                            <p:cond delay="0"/>
                                          </p:stCondLst>
                                        </p:cTn>
                                        <p:tgtEl>
                                          <p:spTgt spid="22630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2630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2630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2630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26308"/>
                                        </p:tgtEl>
                                        <p:attrNameLst>
                                          <p:attrName>ppt_y</p:attrName>
                                        </p:attrNameLst>
                                      </p:cBhvr>
                                      <p:tavLst>
                                        <p:tav tm="0" fmla="#ppt_y-sin(pi*$)/81">
                                          <p:val>
                                            <p:fltVal val="0"/>
                                          </p:val>
                                        </p:tav>
                                        <p:tav tm="100000">
                                          <p:val>
                                            <p:fltVal val="1"/>
                                          </p:val>
                                        </p:tav>
                                      </p:tavLst>
                                    </p:anim>
                                    <p:animScale>
                                      <p:cBhvr>
                                        <p:cTn id="31" dur="26">
                                          <p:stCondLst>
                                            <p:cond delay="650"/>
                                          </p:stCondLst>
                                        </p:cTn>
                                        <p:tgtEl>
                                          <p:spTgt spid="226308"/>
                                        </p:tgtEl>
                                      </p:cBhvr>
                                      <p:to x="100000" y="60000"/>
                                    </p:animScale>
                                    <p:animScale>
                                      <p:cBhvr>
                                        <p:cTn id="32" dur="166" decel="50000">
                                          <p:stCondLst>
                                            <p:cond delay="676"/>
                                          </p:stCondLst>
                                        </p:cTn>
                                        <p:tgtEl>
                                          <p:spTgt spid="226308"/>
                                        </p:tgtEl>
                                      </p:cBhvr>
                                      <p:to x="100000" y="100000"/>
                                    </p:animScale>
                                    <p:animScale>
                                      <p:cBhvr>
                                        <p:cTn id="33" dur="26">
                                          <p:stCondLst>
                                            <p:cond delay="1312"/>
                                          </p:stCondLst>
                                        </p:cTn>
                                        <p:tgtEl>
                                          <p:spTgt spid="226308"/>
                                        </p:tgtEl>
                                      </p:cBhvr>
                                      <p:to x="100000" y="80000"/>
                                    </p:animScale>
                                    <p:animScale>
                                      <p:cBhvr>
                                        <p:cTn id="34" dur="166" decel="50000">
                                          <p:stCondLst>
                                            <p:cond delay="1338"/>
                                          </p:stCondLst>
                                        </p:cTn>
                                        <p:tgtEl>
                                          <p:spTgt spid="226308"/>
                                        </p:tgtEl>
                                      </p:cBhvr>
                                      <p:to x="100000" y="100000"/>
                                    </p:animScale>
                                    <p:animScale>
                                      <p:cBhvr>
                                        <p:cTn id="35" dur="26">
                                          <p:stCondLst>
                                            <p:cond delay="1642"/>
                                          </p:stCondLst>
                                        </p:cTn>
                                        <p:tgtEl>
                                          <p:spTgt spid="226308"/>
                                        </p:tgtEl>
                                      </p:cBhvr>
                                      <p:to x="100000" y="90000"/>
                                    </p:animScale>
                                    <p:animScale>
                                      <p:cBhvr>
                                        <p:cTn id="36" dur="166" decel="50000">
                                          <p:stCondLst>
                                            <p:cond delay="1668"/>
                                          </p:stCondLst>
                                        </p:cTn>
                                        <p:tgtEl>
                                          <p:spTgt spid="226308"/>
                                        </p:tgtEl>
                                      </p:cBhvr>
                                      <p:to x="100000" y="100000"/>
                                    </p:animScale>
                                    <p:animScale>
                                      <p:cBhvr>
                                        <p:cTn id="37" dur="26">
                                          <p:stCondLst>
                                            <p:cond delay="1808"/>
                                          </p:stCondLst>
                                        </p:cTn>
                                        <p:tgtEl>
                                          <p:spTgt spid="226308"/>
                                        </p:tgtEl>
                                      </p:cBhvr>
                                      <p:to x="100000" y="95000"/>
                                    </p:animScale>
                                    <p:animScale>
                                      <p:cBhvr>
                                        <p:cTn id="38" dur="166" decel="50000">
                                          <p:stCondLst>
                                            <p:cond delay="1834"/>
                                          </p:stCondLst>
                                        </p:cTn>
                                        <p:tgtEl>
                                          <p:spTgt spid="22630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1000" fill="hold"/>
                                        <p:tgtEl>
                                          <p:spTgt spid="2"/>
                                        </p:tgtEl>
                                        <p:attrNameLst>
                                          <p:attrName>ppt_w</p:attrName>
                                        </p:attrNameLst>
                                      </p:cBhvr>
                                      <p:tavLst>
                                        <p:tav tm="0">
                                          <p:val>
                                            <p:strVal val="#ppt_w*0.70"/>
                                          </p:val>
                                        </p:tav>
                                        <p:tav tm="100000">
                                          <p:val>
                                            <p:strVal val="#ppt_w"/>
                                          </p:val>
                                        </p:tav>
                                      </p:tavLst>
                                    </p:anim>
                                    <p:anim calcmode="lin" valueType="num">
                                      <p:cBhvr>
                                        <p:cTn id="44" dur="1000" fill="hold"/>
                                        <p:tgtEl>
                                          <p:spTgt spid="2"/>
                                        </p:tgtEl>
                                        <p:attrNameLst>
                                          <p:attrName>ppt_h</p:attrName>
                                        </p:attrNameLst>
                                      </p:cBhvr>
                                      <p:tavLst>
                                        <p:tav tm="0">
                                          <p:val>
                                            <p:strVal val="#ppt_h"/>
                                          </p:val>
                                        </p:tav>
                                        <p:tav tm="100000">
                                          <p:val>
                                            <p:strVal val="#ppt_h"/>
                                          </p:val>
                                        </p:tav>
                                      </p:tavLst>
                                    </p:anim>
                                    <p:animEffect transition="in" filter="fade">
                                      <p:cBhvr>
                                        <p:cTn id="4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p:bldP spid="226308"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占位符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1304" r="21304"/>
          <a:stretch>
            <a:fillRect/>
          </a:stretch>
        </p:blipFill>
        <p:spPr/>
      </p:pic>
      <p:sp>
        <p:nvSpPr>
          <p:cNvPr id="11" name="Freeform: Shape 10"/>
          <p:cNvSpPr/>
          <p:nvPr/>
        </p:nvSpPr>
        <p:spPr>
          <a:xfrm flipH="1">
            <a:off x="3762105" y="0"/>
            <a:ext cx="1541416" cy="6858000"/>
          </a:xfrm>
          <a:custGeom>
            <a:avLst/>
            <a:gdLst>
              <a:gd name="connsiteX0" fmla="*/ 1541416 w 1541416"/>
              <a:gd name="connsiteY0" fmla="*/ 0 h 6858000"/>
              <a:gd name="connsiteX1" fmla="*/ 1396384 w 1541416"/>
              <a:gd name="connsiteY1" fmla="*/ 0 h 6858000"/>
              <a:gd name="connsiteX2" fmla="*/ 0 w 1541416"/>
              <a:gd name="connsiteY2" fmla="*/ 3429000 h 6858000"/>
              <a:gd name="connsiteX3" fmla="*/ 1396384 w 1541416"/>
              <a:gd name="connsiteY3" fmla="*/ 6858000 h 6858000"/>
              <a:gd name="connsiteX4" fmla="*/ 1541416 w 1541416"/>
              <a:gd name="connsiteY4" fmla="*/ 6858000 h 6858000"/>
              <a:gd name="connsiteX5" fmla="*/ 145032 w 1541416"/>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416" h="6858000">
                <a:moveTo>
                  <a:pt x="1541416" y="0"/>
                </a:moveTo>
                <a:lnTo>
                  <a:pt x="1396384" y="0"/>
                </a:lnTo>
                <a:lnTo>
                  <a:pt x="0" y="3429000"/>
                </a:lnTo>
                <a:lnTo>
                  <a:pt x="1396384" y="6858000"/>
                </a:lnTo>
                <a:lnTo>
                  <a:pt x="1541416" y="6858000"/>
                </a:lnTo>
                <a:lnTo>
                  <a:pt x="145032" y="3429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16" name="Cross 15"/>
          <p:cNvSpPr/>
          <p:nvPr/>
        </p:nvSpPr>
        <p:spPr>
          <a:xfrm>
            <a:off x="10376382" y="842551"/>
            <a:ext cx="365762" cy="365762"/>
          </a:xfrm>
          <a:prstGeom prst="plus">
            <a:avLst>
              <a:gd name="adj" fmla="val 4184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9" name="组合 8"/>
          <p:cNvGrpSpPr/>
          <p:nvPr/>
        </p:nvGrpSpPr>
        <p:grpSpPr>
          <a:xfrm>
            <a:off x="6175375" y="2466340"/>
            <a:ext cx="5591810" cy="2077720"/>
            <a:chOff x="608080" y="2618788"/>
            <a:chExt cx="5576820" cy="2105259"/>
          </a:xfrm>
        </p:grpSpPr>
        <p:grpSp>
          <p:nvGrpSpPr>
            <p:cNvPr id="10" name="组合 9"/>
            <p:cNvGrpSpPr/>
            <p:nvPr/>
          </p:nvGrpSpPr>
          <p:grpSpPr>
            <a:xfrm>
              <a:off x="608080" y="3119944"/>
              <a:ext cx="5576820" cy="1604103"/>
              <a:chOff x="-4766136" y="2095686"/>
              <a:chExt cx="5576820" cy="1604103"/>
            </a:xfrm>
          </p:grpSpPr>
          <p:sp>
            <p:nvSpPr>
              <p:cNvPr id="13" name="矩形: 圆角 12"/>
              <p:cNvSpPr/>
              <p:nvPr/>
            </p:nvSpPr>
            <p:spPr>
              <a:xfrm>
                <a:off x="-4766136" y="3345066"/>
                <a:ext cx="2648408" cy="354723"/>
              </a:xfrm>
              <a:prstGeom prst="roundRect">
                <a:avLst>
                  <a:gd name="adj" fmla="val 50000"/>
                </a:avLst>
              </a:prstGeom>
              <a:solidFill>
                <a:srgbClr val="F893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1612900" algn="l"/>
                  </a:tabLst>
                  <a:defRPr/>
                </a:pPr>
                <a:r>
                  <a:rPr lang="zh-CN" altLang="en-US"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教师：</a:t>
                </a:r>
                <a:r>
                  <a:rPr lang="en-US" altLang="zh-CN"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xippt</a:t>
                </a:r>
                <a:endPar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4" name="组合 13"/>
              <p:cNvGrpSpPr/>
              <p:nvPr/>
            </p:nvGrpSpPr>
            <p:grpSpPr>
              <a:xfrm>
                <a:off x="-4714868" y="2095686"/>
                <a:ext cx="5525552" cy="1062304"/>
                <a:chOff x="-4714868" y="2095686"/>
                <a:chExt cx="5525552" cy="1062304"/>
              </a:xfrm>
            </p:grpSpPr>
            <p:sp>
              <p:nvSpPr>
                <p:cNvPr id="20" name="文本框 19"/>
                <p:cNvSpPr txBox="1"/>
                <p:nvPr/>
              </p:nvSpPr>
              <p:spPr>
                <a:xfrm>
                  <a:off x="-4714868" y="2808615"/>
                  <a:ext cx="4981567" cy="349375"/>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21" name="直接连接符 20"/>
                <p:cNvCxnSpPr/>
                <p:nvPr/>
              </p:nvCxnSpPr>
              <p:spPr>
                <a:xfrm>
                  <a:off x="-4634728" y="2624646"/>
                  <a:ext cx="544541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文本占位符 19"/>
                <p:cNvSpPr txBox="1"/>
                <p:nvPr/>
              </p:nvSpPr>
              <p:spPr>
                <a:xfrm>
                  <a:off x="-4708756" y="2095686"/>
                  <a:ext cx="5445412"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3200" b="1" dirty="0">
                      <a:solidFill>
                        <a:schemeClr val="accent2">
                          <a:lumMod val="75000"/>
                        </a:schemeClr>
                      </a:solidFill>
                      <a:latin typeface="Arial" panose="020B0604020202020204" pitchFamily="34" charset="0"/>
                      <a:ea typeface="思源黑体 CN Regular" panose="020B0500000000000000" pitchFamily="34" charset="-122"/>
                      <a:cs typeface="+mn-ea"/>
                      <a:sym typeface="Arial" panose="020B0604020202020204" pitchFamily="34" charset="0"/>
                    </a:rPr>
                    <a:t>感谢各位的仔细聆听</a:t>
                  </a:r>
                </a:p>
              </p:txBody>
            </p:sp>
          </p:grpSp>
        </p:grpSp>
        <p:sp>
          <p:nvSpPr>
            <p:cNvPr id="12" name="文本占位符 20"/>
            <p:cNvSpPr txBox="1"/>
            <p:nvPr/>
          </p:nvSpPr>
          <p:spPr>
            <a:xfrm>
              <a:off x="689828" y="261878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第二章  化学反应速率和化学平衡</a:t>
              </a:r>
            </a:p>
          </p:txBody>
        </p:sp>
      </p:grpSp>
      <p:sp>
        <p:nvSpPr>
          <p:cNvPr id="23" name="矩形 22"/>
          <p:cNvSpPr/>
          <p:nvPr/>
        </p:nvSpPr>
        <p:spPr>
          <a:xfrm>
            <a:off x="9346803" y="333605"/>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318330" y="262471"/>
            <a:ext cx="6508513"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下列化学变化，进行得快还是慢？</a:t>
            </a: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822" y="1941395"/>
            <a:ext cx="3733804" cy="2489204"/>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8330" y="1941395"/>
            <a:ext cx="3745510" cy="2489204"/>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文本框 6"/>
          <p:cNvSpPr txBox="1"/>
          <p:nvPr/>
        </p:nvSpPr>
        <p:spPr>
          <a:xfrm>
            <a:off x="2516956" y="5020538"/>
            <a:ext cx="1002197" cy="523220"/>
          </a:xfrm>
          <a:prstGeom prst="rect">
            <a:avLst/>
          </a:prstGeom>
          <a:noFill/>
        </p:spPr>
        <p:txBody>
          <a:bodyPr wrap="none" rtlCol="0">
            <a:spAutoFit/>
          </a:bodyPr>
          <a:lstStyle/>
          <a:p>
            <a:r>
              <a:rPr lang="zh-CN" altLang="en-US" sz="2800" dirty="0">
                <a:latin typeface="Arial" panose="020B0604020202020204" pitchFamily="34" charset="0"/>
                <a:ea typeface="思源黑体 CN Regular" panose="020B0500000000000000" pitchFamily="34" charset="-122"/>
                <a:sym typeface="Arial" panose="020B0604020202020204" pitchFamily="34" charset="0"/>
              </a:rPr>
              <a:t>爆 炸</a:t>
            </a:r>
          </a:p>
        </p:txBody>
      </p:sp>
      <p:sp>
        <p:nvSpPr>
          <p:cNvPr id="12" name="文本框 11"/>
          <p:cNvSpPr txBox="1"/>
          <p:nvPr/>
        </p:nvSpPr>
        <p:spPr>
          <a:xfrm>
            <a:off x="8531257" y="5020538"/>
            <a:ext cx="902811" cy="523220"/>
          </a:xfrm>
          <a:prstGeom prst="rect">
            <a:avLst/>
          </a:prstGeom>
          <a:noFill/>
        </p:spPr>
        <p:txBody>
          <a:bodyPr wrap="none" rtlCol="0">
            <a:spAutoFit/>
          </a:bodyPr>
          <a:lstStyle/>
          <a:p>
            <a:r>
              <a:rPr lang="zh-CN" altLang="en-US" sz="2800" dirty="0">
                <a:latin typeface="Arial" panose="020B0604020202020204" pitchFamily="34" charset="0"/>
                <a:ea typeface="思源黑体 CN Regular" panose="020B0500000000000000" pitchFamily="34" charset="-122"/>
                <a:sym typeface="Arial" panose="020B0604020202020204" pitchFamily="34" charset="0"/>
              </a:rPr>
              <a:t>烟花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825610" y="2888689"/>
            <a:ext cx="10543116" cy="63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140000"/>
              </a:lnSpc>
              <a:spcBef>
                <a:spcPct val="50000"/>
              </a:spcBef>
            </a:pPr>
            <a:r>
              <a:rPr kumimoji="1" lang="zh-CN" altLang="en-US" sz="2800" b="1" kern="0" dirty="0">
                <a:ea typeface="思源黑体 CN Regular" panose="020B0500000000000000" pitchFamily="34" charset="-122"/>
                <a:cs typeface="Helvetica"/>
                <a:sym typeface="Arial" panose="020B0604020202020204" pitchFamily="34" charset="0"/>
              </a:rPr>
              <a:t>化学反应速率是用来衡量化学反应进行快慢程度的一个物理量。</a:t>
            </a:r>
          </a:p>
        </p:txBody>
      </p:sp>
      <p:sp>
        <p:nvSpPr>
          <p:cNvPr id="5" name="矩形 4"/>
          <p:cNvSpPr/>
          <p:nvPr/>
        </p:nvSpPr>
        <p:spPr>
          <a:xfrm>
            <a:off x="1318330" y="262471"/>
            <a:ext cx="3557384"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一、化学反应速率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500" fill="hold"/>
                                        <p:tgtEl>
                                          <p:spTgt spid="14339"/>
                                        </p:tgtEl>
                                        <p:attrNameLst>
                                          <p:attrName>ppt_w</p:attrName>
                                        </p:attrNameLst>
                                      </p:cBhvr>
                                      <p:tavLst>
                                        <p:tav tm="0">
                                          <p:val>
                                            <p:fltVal val="0"/>
                                          </p:val>
                                        </p:tav>
                                        <p:tav tm="100000">
                                          <p:val>
                                            <p:strVal val="#ppt_w"/>
                                          </p:val>
                                        </p:tav>
                                      </p:tavLst>
                                    </p:anim>
                                    <p:anim calcmode="lin" valueType="num">
                                      <p:cBhvr>
                                        <p:cTn id="8" dur="500" fill="hold"/>
                                        <p:tgtEl>
                                          <p:spTgt spid="14339"/>
                                        </p:tgtEl>
                                        <p:attrNameLst>
                                          <p:attrName>ppt_h</p:attrName>
                                        </p:attrNameLst>
                                      </p:cBhvr>
                                      <p:tavLst>
                                        <p:tav tm="0">
                                          <p:val>
                                            <p:fltVal val="0"/>
                                          </p:val>
                                        </p:tav>
                                        <p:tav tm="100000">
                                          <p:val>
                                            <p:strVal val="#ppt_h"/>
                                          </p:val>
                                        </p:tav>
                                      </p:tavLst>
                                    </p:anim>
                                    <p:animEffect transition="in" filter="fade">
                                      <p:cBhvr>
                                        <p:cTn id="9"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p:cNvSpPr txBox="1">
            <a:spLocks noChangeArrowheads="1"/>
          </p:cNvSpPr>
          <p:nvPr/>
        </p:nvSpPr>
        <p:spPr bwMode="auto">
          <a:xfrm>
            <a:off x="762207" y="1273639"/>
            <a:ext cx="868646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kumimoji="1" lang="zh-CN" altLang="en-US" sz="2400" kern="0" dirty="0">
                <a:ea typeface="思源黑体 CN Regular" panose="020B0500000000000000" pitchFamily="34" charset="-122"/>
                <a:cs typeface="Helvetica"/>
                <a:sym typeface="Arial" panose="020B0604020202020204" pitchFamily="34" charset="0"/>
              </a:rPr>
              <a:t>它与两个因素有关：</a:t>
            </a:r>
          </a:p>
          <a:p>
            <a:pPr defTabSz="1222375">
              <a:spcBef>
                <a:spcPct val="50000"/>
              </a:spcBef>
            </a:pPr>
            <a:r>
              <a:rPr kumimoji="1" lang="zh-CN" altLang="en-US" sz="2400" kern="0" dirty="0">
                <a:ea typeface="思源黑体 CN Regular" panose="020B0500000000000000" pitchFamily="34" charset="-122"/>
                <a:cs typeface="Helvetica"/>
                <a:sym typeface="Arial" panose="020B0604020202020204" pitchFamily="34" charset="0"/>
              </a:rPr>
              <a:t>反应的</a:t>
            </a:r>
            <a:r>
              <a:rPr kumimoji="1" lang="zh-CN" altLang="en-US" sz="2400" u="sng" kern="0" dirty="0">
                <a:ea typeface="思源黑体 CN Regular" panose="020B0500000000000000" pitchFamily="34" charset="-122"/>
                <a:cs typeface="Helvetica"/>
                <a:sym typeface="Arial" panose="020B0604020202020204" pitchFamily="34" charset="0"/>
              </a:rPr>
              <a:t>时间</a:t>
            </a:r>
            <a:r>
              <a:rPr kumimoji="1" lang="zh-CN" altLang="en-US" sz="2400" kern="0" dirty="0">
                <a:ea typeface="思源黑体 CN Regular" panose="020B0500000000000000" pitchFamily="34" charset="-122"/>
                <a:cs typeface="Helvetica"/>
                <a:sym typeface="Arial" panose="020B0604020202020204" pitchFamily="34" charset="0"/>
              </a:rPr>
              <a:t>；</a:t>
            </a:r>
          </a:p>
          <a:p>
            <a:pPr defTabSz="1222375">
              <a:spcBef>
                <a:spcPct val="50000"/>
              </a:spcBef>
            </a:pPr>
            <a:r>
              <a:rPr kumimoji="1" lang="zh-CN" altLang="en-US" sz="2400" kern="0" dirty="0">
                <a:ea typeface="思源黑体 CN Regular" panose="020B0500000000000000" pitchFamily="34" charset="-122"/>
                <a:cs typeface="Helvetica"/>
                <a:sym typeface="Arial" panose="020B0604020202020204" pitchFamily="34" charset="0"/>
              </a:rPr>
              <a:t>反应物或生成物的</a:t>
            </a:r>
            <a:r>
              <a:rPr kumimoji="1" lang="zh-CN" altLang="en-US" sz="2400" u="sng" kern="0" dirty="0">
                <a:ea typeface="思源黑体 CN Regular" panose="020B0500000000000000" pitchFamily="34" charset="-122"/>
                <a:cs typeface="Helvetica"/>
                <a:sym typeface="Arial" panose="020B0604020202020204" pitchFamily="34" charset="0"/>
              </a:rPr>
              <a:t>浓度</a:t>
            </a:r>
            <a:r>
              <a:rPr kumimoji="1" lang="zh-CN" altLang="en-US" sz="2400" kern="0" dirty="0">
                <a:ea typeface="思源黑体 CN Regular" panose="020B0500000000000000" pitchFamily="34" charset="-122"/>
                <a:cs typeface="Helvetica"/>
                <a:sym typeface="Arial" panose="020B0604020202020204" pitchFamily="34" charset="0"/>
              </a:rPr>
              <a:t>。</a:t>
            </a:r>
          </a:p>
        </p:txBody>
      </p:sp>
      <p:grpSp>
        <p:nvGrpSpPr>
          <p:cNvPr id="2" name="组合 12"/>
          <p:cNvGrpSpPr/>
          <p:nvPr/>
        </p:nvGrpSpPr>
        <p:grpSpPr>
          <a:xfrm>
            <a:off x="1242216" y="3043764"/>
            <a:ext cx="4396527" cy="2782813"/>
            <a:chOff x="1177578" y="3406984"/>
            <a:chExt cx="4396698" cy="2782141"/>
          </a:xfrm>
        </p:grpSpPr>
        <p:sp>
          <p:nvSpPr>
            <p:cNvPr id="15365" name="Text Box 5"/>
            <p:cNvSpPr txBox="1">
              <a:spLocks noChangeArrowheads="1"/>
            </p:cNvSpPr>
            <p:nvPr/>
          </p:nvSpPr>
          <p:spPr bwMode="auto">
            <a:xfrm>
              <a:off x="1177578" y="4638693"/>
              <a:ext cx="2743200" cy="4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zh-CN" altLang="en-US" sz="2000" kern="0" dirty="0">
                  <a:solidFill>
                    <a:srgbClr val="000000"/>
                  </a:solidFill>
                  <a:ea typeface="思源黑体 CN Regular" panose="020B0500000000000000" pitchFamily="34" charset="-122"/>
                  <a:cs typeface="Helvetica"/>
                  <a:sym typeface="Arial" panose="020B0604020202020204" pitchFamily="34" charset="0"/>
                </a:rPr>
                <a:t>定性观察法</a:t>
              </a:r>
            </a:p>
          </p:txBody>
        </p:sp>
        <p:sp>
          <p:nvSpPr>
            <p:cNvPr id="15366" name="AutoShape 6"/>
            <p:cNvSpPr/>
            <p:nvPr/>
          </p:nvSpPr>
          <p:spPr bwMode="auto">
            <a:xfrm>
              <a:off x="2819400" y="3505200"/>
              <a:ext cx="76200" cy="2667000"/>
            </a:xfrm>
            <a:prstGeom prst="leftBrace">
              <a:avLst>
                <a:gd name="adj1" fmla="val 191690"/>
                <a:gd name="adj2" fmla="val 50000"/>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endParaRPr lang="zh-CN" altLang="zh-CN" sz="2000" kern="0">
                <a:solidFill>
                  <a:srgbClr val="000000"/>
                </a:solidFill>
                <a:ea typeface="思源黑体 CN Regular" panose="020B0500000000000000" pitchFamily="34" charset="-122"/>
                <a:cs typeface="Helvetica"/>
                <a:sym typeface="Arial" panose="020B0604020202020204" pitchFamily="34" charset="0"/>
              </a:endParaRPr>
            </a:p>
          </p:txBody>
        </p:sp>
        <p:sp>
          <p:nvSpPr>
            <p:cNvPr id="15367" name="Text Box 12"/>
            <p:cNvSpPr txBox="1">
              <a:spLocks noChangeArrowheads="1"/>
            </p:cNvSpPr>
            <p:nvPr/>
          </p:nvSpPr>
          <p:spPr bwMode="auto">
            <a:xfrm>
              <a:off x="2907276" y="3406984"/>
              <a:ext cx="2667000" cy="2782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200000"/>
                </a:lnSpc>
              </a:pPr>
              <a:r>
                <a:rPr lang="en-US" altLang="zh-CN" kern="0" dirty="0">
                  <a:solidFill>
                    <a:srgbClr val="000000"/>
                  </a:solidFill>
                  <a:ea typeface="思源黑体 CN Regular" panose="020B0500000000000000" pitchFamily="34" charset="-122"/>
                  <a:cs typeface="Helvetica"/>
                  <a:sym typeface="Arial" panose="020B0604020202020204" pitchFamily="34" charset="0"/>
                </a:rPr>
                <a:t>  </a:t>
              </a:r>
              <a:r>
                <a:rPr lang="zh-CN" altLang="en-US" kern="0" dirty="0">
                  <a:solidFill>
                    <a:srgbClr val="000000"/>
                  </a:solidFill>
                  <a:ea typeface="思源黑体 CN Regular" panose="020B0500000000000000" pitchFamily="34" charset="-122"/>
                  <a:cs typeface="Helvetica"/>
                  <a:sym typeface="Arial" panose="020B0604020202020204" pitchFamily="34" charset="0"/>
                </a:rPr>
                <a:t>冒气泡快慢；</a:t>
              </a:r>
            </a:p>
            <a:p>
              <a:pPr defTabSz="1222375">
                <a:lnSpc>
                  <a:spcPct val="200000"/>
                </a:lnSpc>
              </a:pPr>
              <a:r>
                <a:rPr lang="zh-CN" altLang="en-US" kern="0" dirty="0">
                  <a:solidFill>
                    <a:srgbClr val="000000"/>
                  </a:solidFill>
                  <a:ea typeface="思源黑体 CN Regular" panose="020B0500000000000000" pitchFamily="34" charset="-122"/>
                  <a:cs typeface="Helvetica"/>
                  <a:sym typeface="Arial" panose="020B0604020202020204" pitchFamily="34" charset="0"/>
                </a:rPr>
                <a:t>  颜色变化；</a:t>
              </a:r>
            </a:p>
            <a:p>
              <a:pPr defTabSz="1222375">
                <a:lnSpc>
                  <a:spcPct val="200000"/>
                </a:lnSpc>
              </a:pPr>
              <a:r>
                <a:rPr lang="zh-CN" altLang="en-US" kern="0" dirty="0">
                  <a:solidFill>
                    <a:srgbClr val="000000"/>
                  </a:solidFill>
                  <a:ea typeface="思源黑体 CN Regular" panose="020B0500000000000000" pitchFamily="34" charset="-122"/>
                  <a:cs typeface="Helvetica"/>
                  <a:sym typeface="Arial" panose="020B0604020202020204" pitchFamily="34" charset="0"/>
                </a:rPr>
                <a:t>  固体量减少；</a:t>
              </a:r>
            </a:p>
            <a:p>
              <a:pPr defTabSz="1222375">
                <a:lnSpc>
                  <a:spcPct val="200000"/>
                </a:lnSpc>
              </a:pPr>
              <a:r>
                <a:rPr lang="zh-CN" altLang="en-US" kern="0" dirty="0">
                  <a:solidFill>
                    <a:srgbClr val="000000"/>
                  </a:solidFill>
                  <a:ea typeface="思源黑体 CN Regular" panose="020B0500000000000000" pitchFamily="34" charset="-122"/>
                  <a:cs typeface="Helvetica"/>
                  <a:sym typeface="Arial" panose="020B0604020202020204" pitchFamily="34" charset="0"/>
                </a:rPr>
                <a:t>  浑浊程度；</a:t>
              </a:r>
            </a:p>
            <a:p>
              <a:pPr defTabSz="1222375">
                <a:lnSpc>
                  <a:spcPct val="200000"/>
                </a:lnSpc>
              </a:pPr>
              <a:r>
                <a:rPr lang="zh-CN" altLang="en-US" kern="0" dirty="0">
                  <a:solidFill>
                    <a:srgbClr val="000000"/>
                  </a:solidFill>
                  <a:ea typeface="思源黑体 CN Regular" panose="020B0500000000000000" pitchFamily="34" charset="-122"/>
                  <a:cs typeface="Helvetica"/>
                  <a:sym typeface="Arial" panose="020B0604020202020204" pitchFamily="34" charset="0"/>
                </a:rPr>
                <a:t>  温度变化等</a:t>
              </a:r>
            </a:p>
          </p:txBody>
        </p:sp>
      </p:grpSp>
      <p:sp>
        <p:nvSpPr>
          <p:cNvPr id="9" name="矩形 8"/>
          <p:cNvSpPr/>
          <p:nvPr/>
        </p:nvSpPr>
        <p:spPr>
          <a:xfrm>
            <a:off x="1318330" y="262471"/>
            <a:ext cx="3557384"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一、化学反应速率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blinds(horizontal)">
                                      <p:cBhvr>
                                        <p:cTn id="7" dur="5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792154" y="1311944"/>
            <a:ext cx="10152365" cy="146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200000"/>
              </a:lnSpc>
            </a:pPr>
            <a:r>
              <a:rPr kumimoji="1"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kumimoji="1"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、表示方法：</a:t>
            </a:r>
          </a:p>
          <a:p>
            <a:pPr defTabSz="1222375">
              <a:lnSpc>
                <a:spcPct val="200000"/>
              </a:lnSpc>
            </a:pPr>
            <a:r>
              <a:rPr kumimoji="1"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通常用单位时间内反应物浓度的减小或生成物浓度的增加来表示。</a:t>
            </a:r>
          </a:p>
        </p:txBody>
      </p:sp>
      <p:sp>
        <p:nvSpPr>
          <p:cNvPr id="32771" name="Text Box 3"/>
          <p:cNvSpPr txBox="1">
            <a:spLocks noChangeArrowheads="1"/>
          </p:cNvSpPr>
          <p:nvPr/>
        </p:nvSpPr>
        <p:spPr bwMode="auto">
          <a:xfrm>
            <a:off x="792154" y="3326073"/>
            <a:ext cx="9992093" cy="725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200000"/>
              </a:lnSpc>
              <a:spcBef>
                <a:spcPct val="50000"/>
              </a:spcBef>
            </a:pPr>
            <a:r>
              <a:rPr kumimoji="1" lang="en-US" altLang="zh-CN" sz="2400" b="1"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kumimoji="1" lang="zh-CN" altLang="en-US" sz="2400" b="1"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、数学表达式： </a:t>
            </a:r>
            <a:r>
              <a:rPr kumimoji="1" lang="en-US" altLang="zh-CN" sz="2400" b="1" kern="0">
                <a:solidFill>
                  <a:srgbClr val="FF3300"/>
                </a:solidFill>
                <a:ea typeface="思源黑体 CN Regular" panose="020B0500000000000000" pitchFamily="34" charset="-122"/>
                <a:cs typeface="Times New Roman" panose="02020603050405020304" pitchFamily="18" charset="0"/>
                <a:sym typeface="Arial" panose="020B0604020202020204" pitchFamily="34" charset="0"/>
              </a:rPr>
              <a:t>v=Δc/Δt</a:t>
            </a:r>
          </a:p>
        </p:txBody>
      </p:sp>
      <p:sp>
        <p:nvSpPr>
          <p:cNvPr id="5" name="Text Box 2"/>
          <p:cNvSpPr txBox="1">
            <a:spLocks noChangeArrowheads="1"/>
          </p:cNvSpPr>
          <p:nvPr/>
        </p:nvSpPr>
        <p:spPr bwMode="auto">
          <a:xfrm>
            <a:off x="792154" y="4601539"/>
            <a:ext cx="11303409" cy="725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lnSpc>
                <a:spcPct val="200000"/>
              </a:lnSpc>
              <a:spcBef>
                <a:spcPct val="50000"/>
              </a:spcBef>
            </a:pPr>
            <a:r>
              <a:rPr kumimoji="1" lang="en-US" altLang="zh-CN" sz="2400" b="1"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kumimoji="1" lang="zh-CN" altLang="en-US" sz="2400" b="1"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、单位： </a:t>
            </a:r>
            <a:r>
              <a:rPr kumimoji="1" lang="en-US" altLang="zh-CN" sz="2400" b="1"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mol/</a:t>
            </a:r>
            <a:r>
              <a:rPr kumimoji="1" lang="zh-CN" altLang="en-US" sz="2400" b="1"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kumimoji="1" lang="en-US" altLang="zh-CN" sz="2400" b="1"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L﹒S</a:t>
            </a:r>
            <a:r>
              <a:rPr kumimoji="1" lang="zh-CN" altLang="en-US" sz="2400" b="1"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或  </a:t>
            </a:r>
            <a:r>
              <a:rPr kumimoji="1" lang="en-US" altLang="zh-CN" sz="2400" b="1" kern="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mol/</a:t>
            </a:r>
            <a:r>
              <a:rPr kumimoji="1" lang="zh-CN" altLang="en-US" sz="2400" b="1"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kumimoji="1" lang="en-US" altLang="zh-CN" sz="2400" b="1"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L ﹒ min</a:t>
            </a:r>
            <a:r>
              <a:rPr kumimoji="1" lang="zh-CN" altLang="en-US" sz="2400" b="1" kern="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等</a:t>
            </a:r>
          </a:p>
        </p:txBody>
      </p:sp>
      <p:sp>
        <p:nvSpPr>
          <p:cNvPr id="7" name="矩形 6"/>
          <p:cNvSpPr/>
          <p:nvPr/>
        </p:nvSpPr>
        <p:spPr>
          <a:xfrm>
            <a:off x="1318330" y="262471"/>
            <a:ext cx="3557384"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一、化学反应速率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2771"/>
                                        </p:tgtEl>
                                        <p:attrNameLst>
                                          <p:attrName>style.visibility</p:attrName>
                                        </p:attrNameLst>
                                      </p:cBhvr>
                                      <p:to>
                                        <p:strVal val="visible"/>
                                      </p:to>
                                    </p:set>
                                    <p:animEffect transition="in" filter="wipe(down)">
                                      <p:cBhvr>
                                        <p:cTn id="11" dur="500"/>
                                        <p:tgtEl>
                                          <p:spTgt spid="3277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442" y="6662327"/>
            <a:ext cx="12191639" cy="193954"/>
          </a:xfrm>
          <a:prstGeom prst="rect">
            <a:avLst/>
          </a:prstGeom>
          <a:solidFill>
            <a:schemeClr val="accent5">
              <a:lumMod val="40000"/>
              <a:lumOff val="60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defTabSz="1222375">
              <a:lnSpc>
                <a:spcPct val="150000"/>
              </a:lnSpc>
            </a:pPr>
            <a:endParaRPr lang="zh-CN" altLang="en-US" sz="2400" kern="100">
              <a:solidFill>
                <a:srgbClr val="0000CC"/>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5" name="TextBox 7"/>
          <p:cNvSpPr>
            <a:spLocks noChangeArrowheads="1"/>
          </p:cNvSpPr>
          <p:nvPr/>
        </p:nvSpPr>
        <p:spPr bwMode="auto">
          <a:xfrm>
            <a:off x="660400" y="1066386"/>
            <a:ext cx="10804999" cy="1150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22375">
              <a:lnSpc>
                <a:spcPct val="150000"/>
              </a:lnSpc>
              <a:tabLst>
                <a:tab pos="2070100" algn="l"/>
              </a:tabLst>
            </a:pPr>
            <a:r>
              <a:rPr lang="zh-CN" altLang="en-US" sz="2400" b="1"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例</a:t>
            </a:r>
            <a:r>
              <a:rPr lang="en-US" altLang="zh-CN" sz="2400" b="1"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在一个容积为</a:t>
            </a:r>
            <a:r>
              <a:rPr lang="en-US" altLang="zh-CN" sz="24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 L</a:t>
            </a:r>
            <a:r>
              <a:rPr lang="zh-CN"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的密闭容器中发生反应：</a:t>
            </a:r>
            <a:r>
              <a:rPr lang="en-US" altLang="zh-CN" sz="24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2SO</a:t>
            </a:r>
            <a:r>
              <a:rPr lang="en-US" altLang="zh-CN" sz="24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O</a:t>
            </a:r>
            <a:r>
              <a:rPr lang="en-US" altLang="zh-CN" sz="24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en-US"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en-US" altLang="zh-CN" sz="24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2SO</a:t>
            </a:r>
            <a:r>
              <a:rPr lang="en-US" altLang="zh-CN" sz="24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3</a:t>
            </a:r>
            <a:r>
              <a:rPr lang="zh-CN"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，经</a:t>
            </a:r>
            <a:r>
              <a:rPr lang="en-US" altLang="zh-CN" sz="24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5 s</a:t>
            </a:r>
            <a:r>
              <a:rPr lang="zh-CN"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后，测得</a:t>
            </a:r>
            <a:r>
              <a:rPr lang="en-US" altLang="zh-CN" sz="24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SO</a:t>
            </a:r>
            <a:r>
              <a:rPr lang="en-US" altLang="zh-CN" sz="2400" kern="100" baseline="-250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3</a:t>
            </a:r>
            <a:r>
              <a:rPr lang="zh-CN"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的物质的量为</a:t>
            </a:r>
            <a:r>
              <a:rPr lang="en-US" altLang="zh-CN" sz="24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0.8 mol</a:t>
            </a:r>
            <a:r>
              <a:rPr lang="zh-CN" altLang="zh-CN" sz="24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，填写下表：</a:t>
            </a:r>
            <a:endParaRPr lang="zh-CN" altLang="zh-CN" sz="24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p:txBody>
      </p:sp>
      <p:graphicFrame>
        <p:nvGraphicFramePr>
          <p:cNvPr id="13" name="表格 12"/>
          <p:cNvGraphicFramePr>
            <a:graphicFrameLocks noGrp="1"/>
          </p:cNvGraphicFramePr>
          <p:nvPr/>
        </p:nvGraphicFramePr>
        <p:xfrm>
          <a:off x="812988" y="2440206"/>
          <a:ext cx="10489751" cy="3443650"/>
        </p:xfrm>
        <a:graphic>
          <a:graphicData uri="http://schemas.openxmlformats.org/drawingml/2006/table">
            <a:tbl>
              <a:tblPr/>
              <a:tblGrid>
                <a:gridCol w="4765017">
                  <a:extLst>
                    <a:ext uri="{9D8B030D-6E8A-4147-A177-3AD203B41FA5}">
                      <a16:colId xmlns:a16="http://schemas.microsoft.com/office/drawing/2014/main" val="20000"/>
                    </a:ext>
                  </a:extLst>
                </a:gridCol>
                <a:gridCol w="1812844">
                  <a:extLst>
                    <a:ext uri="{9D8B030D-6E8A-4147-A177-3AD203B41FA5}">
                      <a16:colId xmlns:a16="http://schemas.microsoft.com/office/drawing/2014/main" val="20001"/>
                    </a:ext>
                  </a:extLst>
                </a:gridCol>
                <a:gridCol w="1847714">
                  <a:extLst>
                    <a:ext uri="{9D8B030D-6E8A-4147-A177-3AD203B41FA5}">
                      <a16:colId xmlns:a16="http://schemas.microsoft.com/office/drawing/2014/main" val="20002"/>
                    </a:ext>
                  </a:extLst>
                </a:gridCol>
                <a:gridCol w="2064176">
                  <a:extLst>
                    <a:ext uri="{9D8B030D-6E8A-4147-A177-3AD203B41FA5}">
                      <a16:colId xmlns:a16="http://schemas.microsoft.com/office/drawing/2014/main" val="20003"/>
                    </a:ext>
                  </a:extLst>
                </a:gridCol>
              </a:tblGrid>
              <a:tr h="688730">
                <a:tc>
                  <a:txBody>
                    <a:bodyPr/>
                    <a:lstStyle/>
                    <a:p>
                      <a:pPr algn="ctr">
                        <a:lnSpc>
                          <a:spcPct val="150000"/>
                        </a:lnSpc>
                        <a:spcAft>
                          <a:spcPct val="0"/>
                        </a:spcAft>
                        <a:tabLst>
                          <a:tab pos="2070735" algn="l"/>
                        </a:tabLst>
                      </a:pPr>
                      <a:r>
                        <a:rPr lang="zh-CN" sz="1800" kern="10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有关反应物质</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SO</a:t>
                      </a:r>
                      <a:r>
                        <a:rPr lang="en-US" sz="1800" kern="100" baseline="-250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sz="1800"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O</a:t>
                      </a:r>
                      <a:r>
                        <a:rPr lang="en-US" sz="1800" kern="100" baseline="-250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endParaRPr lang="zh-CN" sz="1800"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sz="1800" kern="100" err="1">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SO</a:t>
                      </a:r>
                      <a:r>
                        <a:rPr lang="en-US" sz="1800" kern="100" baseline="-25000" err="1">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3</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88730">
                <a:tc>
                  <a:txBody>
                    <a:bodyPr/>
                    <a:lstStyle/>
                    <a:p>
                      <a:pPr algn="ctr">
                        <a:lnSpc>
                          <a:spcPct val="150000"/>
                        </a:lnSpc>
                        <a:spcAft>
                          <a:spcPct val="0"/>
                        </a:spcAft>
                        <a:tabLst>
                          <a:tab pos="2070735" algn="l"/>
                        </a:tabLst>
                      </a:pPr>
                      <a:r>
                        <a:rPr lang="zh-CN" sz="1800" kern="10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物质的量变化</a:t>
                      </a: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0.8</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0.4</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0.8</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88730">
                <a:tc>
                  <a:txBody>
                    <a:bodyPr/>
                    <a:lstStyle/>
                    <a:p>
                      <a:pPr algn="ctr">
                        <a:lnSpc>
                          <a:spcPct val="150000"/>
                        </a:lnSpc>
                        <a:spcAft>
                          <a:spcPct val="0"/>
                        </a:spcAft>
                        <a:tabLst>
                          <a:tab pos="2070735" algn="l"/>
                        </a:tabLst>
                      </a:pPr>
                      <a:r>
                        <a:rPr lang="zh-CN" sz="1800" kern="10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物质的量浓度变化</a:t>
                      </a: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sz="1800" kern="100" baseline="3000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sz="1800" kern="100" baseline="300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sz="1800" u="none"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___</a:t>
                      </a:r>
                      <a:endParaRPr lang="zh-CN" sz="1800" u="none"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altLang="zh-CN" sz="1800" u="none"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___</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altLang="zh-CN" sz="1800" u="none"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___</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8730">
                <a:tc>
                  <a:txBody>
                    <a:bodyPr/>
                    <a:lstStyle/>
                    <a:p>
                      <a:pPr algn="ctr">
                        <a:lnSpc>
                          <a:spcPct val="150000"/>
                        </a:lnSpc>
                        <a:spcAft>
                          <a:spcPct val="0"/>
                        </a:spcAft>
                        <a:tabLst>
                          <a:tab pos="2070735" algn="l"/>
                        </a:tabLst>
                      </a:pPr>
                      <a:r>
                        <a:rPr lang="zh-CN" sz="1800" kern="10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化学反应速率</a:t>
                      </a: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(mol·L</a:t>
                      </a:r>
                      <a:r>
                        <a:rPr lang="zh-CN" sz="1800" kern="100" baseline="3000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sz="1800" kern="100" baseline="300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a:t>
                      </a:r>
                      <a:r>
                        <a:rPr lang="zh-CN" sz="1800" kern="100" baseline="3000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sz="1800" kern="100" baseline="300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en-US"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altLang="zh-CN" sz="1800" u="none"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____</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altLang="zh-CN" sz="1800" u="none"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____</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ct val="0"/>
                        </a:spcAft>
                        <a:tabLst>
                          <a:tab pos="2070735" algn="l"/>
                        </a:tabLst>
                      </a:pPr>
                      <a:r>
                        <a:rPr lang="en-US" altLang="zh-CN" sz="1800" u="none"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____</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88730">
                <a:tc>
                  <a:txBody>
                    <a:bodyPr/>
                    <a:lstStyle/>
                    <a:p>
                      <a:pPr algn="ctr">
                        <a:lnSpc>
                          <a:spcPct val="150000"/>
                        </a:lnSpc>
                        <a:spcAft>
                          <a:spcPct val="0"/>
                        </a:spcAft>
                        <a:tabLst>
                          <a:tab pos="2070735" algn="l"/>
                        </a:tabLst>
                      </a:pPr>
                      <a:r>
                        <a:rPr lang="zh-CN" sz="1800" kern="10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速率之比</a:t>
                      </a:r>
                      <a:endParaRPr lang="zh-CN" sz="1800" kern="10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ct val="0"/>
                        </a:spcAft>
                        <a:tabLst>
                          <a:tab pos="2070735" algn="l"/>
                        </a:tabLst>
                      </a:pPr>
                      <a:r>
                        <a:rPr lang="en-US" sz="1800" i="1" kern="100" dirty="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sz="1800"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(SO</a:t>
                      </a:r>
                      <a:r>
                        <a:rPr lang="en-US" sz="1800" kern="100" baseline="-250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en-US" sz="1800"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r>
                        <a:rPr lang="en-US" sz="1800" kern="100" dirty="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sz="1800" i="1" kern="100" dirty="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sz="1800"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(O</a:t>
                      </a:r>
                      <a:r>
                        <a:rPr lang="en-US" sz="1800" kern="100" baseline="-250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en-US" sz="1800"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r>
                        <a:rPr lang="en-US" sz="1800" kern="100" dirty="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sz="1800" i="1" kern="100" dirty="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en-US" sz="1800"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(SO</a:t>
                      </a:r>
                      <a:r>
                        <a:rPr lang="en-US" sz="1800" kern="100" baseline="-250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3</a:t>
                      </a:r>
                      <a:r>
                        <a:rPr lang="en-US" sz="1800"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t>
                      </a:r>
                      <a:r>
                        <a:rPr lang="zh-CN" sz="1800" kern="100" dirty="0">
                          <a:effectLst/>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a:t>
                      </a:r>
                      <a:r>
                        <a:rPr lang="en-US" altLang="zh-CN" sz="1800" u="none"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________</a:t>
                      </a:r>
                      <a:endParaRPr lang="zh-CN" sz="1800" kern="100" dirty="0">
                        <a:effectLst/>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txBody>
                  <a:tcPr marL="68561" marR="68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4"/>
                  </a:ext>
                </a:extLst>
              </a:tr>
            </a:tbl>
          </a:graphicData>
        </a:graphic>
      </p:graphicFrame>
      <p:sp>
        <p:nvSpPr>
          <p:cNvPr id="16" name="矩形 15"/>
          <p:cNvSpPr/>
          <p:nvPr/>
        </p:nvSpPr>
        <p:spPr>
          <a:xfrm>
            <a:off x="9153417" y="5337507"/>
            <a:ext cx="2231645" cy="400110"/>
          </a:xfrm>
          <a:prstGeom prst="rect">
            <a:avLst/>
          </a:prstGeom>
        </p:spPr>
        <p:txBody>
          <a:bodyPr wrap="square">
            <a:spAutoFit/>
          </a:bodyPr>
          <a:lstStyle/>
          <a:p>
            <a:pPr algn="just" defTabSz="1222375"/>
            <a:r>
              <a:rPr lang="en-US"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rPr>
              <a:t>2∶1∶2</a:t>
            </a:r>
            <a:endParaRPr lang="zh-CN"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7" name="矩形 16"/>
          <p:cNvSpPr/>
          <p:nvPr/>
        </p:nvSpPr>
        <p:spPr>
          <a:xfrm>
            <a:off x="6194003" y="3906029"/>
            <a:ext cx="540533" cy="400110"/>
          </a:xfrm>
          <a:prstGeom prst="rect">
            <a:avLst/>
          </a:prstGeom>
        </p:spPr>
        <p:txBody>
          <a:bodyPr wrap="none">
            <a:spAutoFit/>
          </a:bodyPr>
          <a:lstStyle/>
          <a:p>
            <a:pPr algn="just" defTabSz="1222375"/>
            <a:r>
              <a:rPr lang="en-US"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rPr>
              <a:t>0.4</a:t>
            </a:r>
            <a:endParaRPr lang="zh-CN"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8" name="矩形 17"/>
          <p:cNvSpPr/>
          <p:nvPr/>
        </p:nvSpPr>
        <p:spPr>
          <a:xfrm>
            <a:off x="8029504" y="3922187"/>
            <a:ext cx="540533" cy="400110"/>
          </a:xfrm>
          <a:prstGeom prst="rect">
            <a:avLst/>
          </a:prstGeom>
        </p:spPr>
        <p:txBody>
          <a:bodyPr wrap="none">
            <a:spAutoFit/>
          </a:bodyPr>
          <a:lstStyle/>
          <a:p>
            <a:pPr algn="just" defTabSz="1222375"/>
            <a:r>
              <a:rPr lang="en-US"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rPr>
              <a:t>0.2</a:t>
            </a:r>
            <a:endParaRPr lang="zh-CN"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9" name="矩形 18"/>
          <p:cNvSpPr/>
          <p:nvPr/>
        </p:nvSpPr>
        <p:spPr>
          <a:xfrm>
            <a:off x="9998972" y="3906029"/>
            <a:ext cx="540533" cy="400110"/>
          </a:xfrm>
          <a:prstGeom prst="rect">
            <a:avLst/>
          </a:prstGeom>
        </p:spPr>
        <p:txBody>
          <a:bodyPr wrap="none">
            <a:spAutoFit/>
          </a:bodyPr>
          <a:lstStyle/>
          <a:p>
            <a:pPr algn="just" defTabSz="1222375"/>
            <a:r>
              <a:rPr lang="en-US"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rPr>
              <a:t>0.4</a:t>
            </a:r>
            <a:endParaRPr lang="zh-CN"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0" name="矩形 19"/>
          <p:cNvSpPr/>
          <p:nvPr/>
        </p:nvSpPr>
        <p:spPr>
          <a:xfrm>
            <a:off x="6122670" y="4617850"/>
            <a:ext cx="683200" cy="400110"/>
          </a:xfrm>
          <a:prstGeom prst="rect">
            <a:avLst/>
          </a:prstGeom>
        </p:spPr>
        <p:txBody>
          <a:bodyPr wrap="none">
            <a:spAutoFit/>
          </a:bodyPr>
          <a:lstStyle/>
          <a:p>
            <a:pPr algn="just" defTabSz="1222375"/>
            <a:r>
              <a:rPr lang="en-US"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rPr>
              <a:t>0.08</a:t>
            </a:r>
            <a:endParaRPr lang="zh-CN"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1" name="矩形 20"/>
          <p:cNvSpPr/>
          <p:nvPr/>
        </p:nvSpPr>
        <p:spPr>
          <a:xfrm>
            <a:off x="8029504" y="4548931"/>
            <a:ext cx="683200" cy="400110"/>
          </a:xfrm>
          <a:prstGeom prst="rect">
            <a:avLst/>
          </a:prstGeom>
        </p:spPr>
        <p:txBody>
          <a:bodyPr wrap="none">
            <a:spAutoFit/>
          </a:bodyPr>
          <a:lstStyle/>
          <a:p>
            <a:pPr algn="just" defTabSz="1222375"/>
            <a:r>
              <a:rPr lang="en-US"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rPr>
              <a:t>0.04</a:t>
            </a:r>
            <a:endParaRPr lang="zh-CN"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2" name="矩形 21"/>
          <p:cNvSpPr/>
          <p:nvPr/>
        </p:nvSpPr>
        <p:spPr>
          <a:xfrm>
            <a:off x="9903199" y="4611643"/>
            <a:ext cx="683200" cy="400110"/>
          </a:xfrm>
          <a:prstGeom prst="rect">
            <a:avLst/>
          </a:prstGeom>
        </p:spPr>
        <p:txBody>
          <a:bodyPr wrap="none">
            <a:spAutoFit/>
          </a:bodyPr>
          <a:lstStyle/>
          <a:p>
            <a:pPr algn="just" defTabSz="1222375"/>
            <a:r>
              <a:rPr lang="en-US"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rPr>
              <a:t>0.08</a:t>
            </a:r>
            <a:endParaRPr lang="zh-CN" altLang="zh-CN" sz="2000" kern="10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aphicFrame>
        <p:nvGraphicFramePr>
          <p:cNvPr id="2" name="对象 1"/>
          <p:cNvGraphicFramePr>
            <a:graphicFrameLocks noChangeAspect="1"/>
          </p:cNvGraphicFramePr>
          <p:nvPr/>
        </p:nvGraphicFramePr>
        <p:xfrm>
          <a:off x="8834418" y="400522"/>
          <a:ext cx="771316" cy="580868"/>
        </p:xfrm>
        <a:graphic>
          <a:graphicData uri="http://schemas.openxmlformats.org/presentationml/2006/ole">
            <mc:AlternateContent xmlns:mc="http://schemas.openxmlformats.org/markup-compatibility/2006">
              <mc:Choice xmlns:v="urn:schemas-microsoft-com:vml" Requires="v">
                <p:oleObj name="文档" r:id="rId2" imgW="784860" imgH="588010" progId="Word.Document.12">
                  <p:embed/>
                </p:oleObj>
              </mc:Choice>
              <mc:Fallback>
                <p:oleObj name="文档" r:id="rId2" imgW="784860" imgH="588010" progId="Word.Document.12">
                  <p:embed/>
                  <p:pic>
                    <p:nvPicPr>
                      <p:cNvPr id="0" name="对象 1"/>
                      <p:cNvPicPr/>
                      <p:nvPr/>
                    </p:nvPicPr>
                    <p:blipFill>
                      <a:blip r:embed="rId3"/>
                      <a:stretch>
                        <a:fillRect/>
                      </a:stretch>
                    </p:blipFill>
                    <p:spPr>
                      <a:xfrm>
                        <a:off x="8834418" y="400522"/>
                        <a:ext cx="771316" cy="580868"/>
                      </a:xfrm>
                      <a:prstGeom prst="rect">
                        <a:avLst/>
                      </a:prstGeom>
                      <a:noFill/>
                      <a:ln>
                        <a:noFill/>
                      </a:ln>
                    </p:spPr>
                  </p:pic>
                </p:oleObj>
              </mc:Fallback>
            </mc:AlternateContent>
          </a:graphicData>
        </a:graphic>
      </p:graphicFrame>
      <p:pic>
        <p:nvPicPr>
          <p:cNvPr id="15" name="图片 14" descr="http://uploadservice.zujuan.com/Upload/2014-08/21/b1219750-07f5-4976-a8b9-fff77a4be178/paper.files/image011.gif"/>
          <p:cNvPicPr/>
          <p:nvPr/>
        </p:nvPicPr>
        <p:blipFill>
          <a:blip r:embed="rId4"/>
          <a:stretch>
            <a:fillRect/>
          </a:stretch>
        </p:blipFill>
        <p:spPr bwMode="auto">
          <a:xfrm>
            <a:off x="8923836" y="1291861"/>
            <a:ext cx="459163" cy="136645"/>
          </a:xfrm>
          <a:prstGeom prst="rect">
            <a:avLst/>
          </a:prstGeom>
          <a:noFill/>
          <a:ln w="9525">
            <a:noFill/>
            <a:miter lim="800000"/>
            <a:headEnd/>
            <a:tailEnd/>
          </a:ln>
        </p:spPr>
      </p:pic>
      <p:sp>
        <p:nvSpPr>
          <p:cNvPr id="14" name="矩形 13"/>
          <p:cNvSpPr/>
          <p:nvPr/>
        </p:nvSpPr>
        <p:spPr>
          <a:xfrm>
            <a:off x="1318330" y="262471"/>
            <a:ext cx="102784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P spid="17" grpId="0"/>
      <p:bldP spid="18" grpId="0"/>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442" y="6662327"/>
            <a:ext cx="12191639" cy="193954"/>
          </a:xfrm>
          <a:prstGeom prst="rect">
            <a:avLst/>
          </a:prstGeom>
          <a:solidFill>
            <a:schemeClr val="accent5">
              <a:lumMod val="40000"/>
              <a:lumOff val="60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defTabSz="1222375">
              <a:lnSpc>
                <a:spcPct val="150000"/>
              </a:lnSpc>
            </a:pPr>
            <a:endParaRPr lang="zh-CN" altLang="en-US" sz="2400" kern="100">
              <a:solidFill>
                <a:srgbClr val="0000CC"/>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5" name="TextBox 7"/>
          <p:cNvSpPr>
            <a:spLocks noChangeArrowheads="1"/>
          </p:cNvSpPr>
          <p:nvPr/>
        </p:nvSpPr>
        <p:spPr bwMode="auto">
          <a:xfrm>
            <a:off x="628885" y="1125543"/>
            <a:ext cx="10890016" cy="4659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22375">
              <a:lnSpc>
                <a:spcPct val="150000"/>
              </a:lnSpc>
              <a:tabLst>
                <a:tab pos="2070100" algn="l"/>
              </a:tabLst>
            </a:pP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分析上表可知：</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1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(1)</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一般来说，随着反应的逐渐进行，反应物浓度会逐渐</a:t>
            </a:r>
            <a:r>
              <a:rPr lang="en-US" altLang="zh-CN" sz="2000" u="sng"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，化学反应速率也会逐渐</a:t>
            </a:r>
            <a:r>
              <a:rPr lang="en-US" altLang="zh-CN" sz="2000" u="sng"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。因此，化学反应速率通常是指某一段时间内的</a:t>
            </a:r>
            <a:r>
              <a:rPr lang="en-US" altLang="zh-CN" sz="2000" u="sng"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反应速率，而不是</a:t>
            </a:r>
            <a:r>
              <a:rPr lang="en-US" altLang="zh-CN" sz="2000" u="sng"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反应速率。</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1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在同一化学反应中，选用不同物质表示化学反应速率，其</a:t>
            </a:r>
            <a:r>
              <a:rPr lang="en-US" altLang="zh-CN" sz="2000" u="sng"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可能相同也可能不相同，但表示的</a:t>
            </a:r>
            <a:r>
              <a:rPr lang="en-US" altLang="zh-CN" sz="2000" u="sng"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相同。因此，表示化学反应速率时，必须指明用哪种物质作标准，在速率</a:t>
            </a:r>
            <a:r>
              <a:rPr lang="en-US" altLang="zh-CN" sz="2000" i="1"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v</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的后面将该物质的</a:t>
            </a:r>
            <a:r>
              <a:rPr lang="en-US" altLang="zh-CN" sz="2000" u="sng"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            </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用括号括起来。</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1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(3)</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用不同反应物表示化学反应速率时，化学反应速率之比＝物质的量浓度变化之比＝物质的量变化之比＝化学计量数之比。</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1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(4)</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在一定温度下，固态、液态物质的浓度视为一个常数，故上述表示化学反应速率的方法不适用于固态物质或纯液态物质。</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p:txBody>
      </p:sp>
      <p:sp>
        <p:nvSpPr>
          <p:cNvPr id="3" name="矩形 2"/>
          <p:cNvSpPr/>
          <p:nvPr/>
        </p:nvSpPr>
        <p:spPr>
          <a:xfrm>
            <a:off x="1176567" y="3492567"/>
            <a:ext cx="1816403" cy="369332"/>
          </a:xfrm>
          <a:prstGeom prst="rect">
            <a:avLst/>
          </a:prstGeom>
        </p:spPr>
        <p:txBody>
          <a:bodyPr wrap="square">
            <a:spAutoFit/>
          </a:bodyPr>
          <a:lstStyle/>
          <a:p>
            <a:pPr defTabSz="1222375"/>
            <a:r>
              <a:rPr lang="zh-CN" altLang="zh-CN" kern="100" dirty="0">
                <a:solidFill>
                  <a:srgbClr val="C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化学式</a:t>
            </a:r>
            <a:endParaRPr lang="zh-CN" altLang="en-US" kern="0" dirty="0">
              <a:solidFill>
                <a:srgbClr val="C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4" name="矩形 3"/>
          <p:cNvSpPr/>
          <p:nvPr/>
        </p:nvSpPr>
        <p:spPr>
          <a:xfrm>
            <a:off x="6817906" y="1641428"/>
            <a:ext cx="646331" cy="369332"/>
          </a:xfrm>
          <a:prstGeom prst="rect">
            <a:avLst/>
          </a:prstGeom>
        </p:spPr>
        <p:txBody>
          <a:bodyPr wrap="none">
            <a:spAutoFit/>
          </a:bodyPr>
          <a:lstStyle/>
          <a:p>
            <a:pPr defTabSz="1222375"/>
            <a:r>
              <a:rPr lang="zh-CN" altLang="zh-CN" kern="100" dirty="0">
                <a:solidFill>
                  <a:srgbClr val="C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减小</a:t>
            </a:r>
          </a:p>
        </p:txBody>
      </p:sp>
      <p:sp>
        <p:nvSpPr>
          <p:cNvPr id="8" name="矩形 7"/>
          <p:cNvSpPr/>
          <p:nvPr/>
        </p:nvSpPr>
        <p:spPr>
          <a:xfrm>
            <a:off x="10065673" y="1649189"/>
            <a:ext cx="646331" cy="369332"/>
          </a:xfrm>
          <a:prstGeom prst="rect">
            <a:avLst/>
          </a:prstGeom>
        </p:spPr>
        <p:txBody>
          <a:bodyPr wrap="none">
            <a:spAutoFit/>
          </a:bodyPr>
          <a:lstStyle/>
          <a:p>
            <a:pPr defTabSz="1222375"/>
            <a:r>
              <a:rPr lang="zh-CN" altLang="zh-CN" kern="100" dirty="0">
                <a:solidFill>
                  <a:srgbClr val="C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减慢</a:t>
            </a:r>
          </a:p>
        </p:txBody>
      </p:sp>
      <p:sp>
        <p:nvSpPr>
          <p:cNvPr id="9" name="矩形 8"/>
          <p:cNvSpPr/>
          <p:nvPr/>
        </p:nvSpPr>
        <p:spPr>
          <a:xfrm>
            <a:off x="4964429" y="2118790"/>
            <a:ext cx="646331" cy="369332"/>
          </a:xfrm>
          <a:prstGeom prst="rect">
            <a:avLst/>
          </a:prstGeom>
        </p:spPr>
        <p:txBody>
          <a:bodyPr wrap="none">
            <a:spAutoFit/>
          </a:bodyPr>
          <a:lstStyle/>
          <a:p>
            <a:pPr defTabSz="1222375"/>
            <a:r>
              <a:rPr lang="zh-CN" altLang="zh-CN" kern="100" dirty="0">
                <a:solidFill>
                  <a:srgbClr val="C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平均</a:t>
            </a:r>
          </a:p>
        </p:txBody>
      </p:sp>
      <p:sp>
        <p:nvSpPr>
          <p:cNvPr id="10" name="矩形 9"/>
          <p:cNvSpPr/>
          <p:nvPr/>
        </p:nvSpPr>
        <p:spPr>
          <a:xfrm>
            <a:off x="7546432" y="2118790"/>
            <a:ext cx="646331" cy="369332"/>
          </a:xfrm>
          <a:prstGeom prst="rect">
            <a:avLst/>
          </a:prstGeom>
        </p:spPr>
        <p:txBody>
          <a:bodyPr wrap="none">
            <a:spAutoFit/>
          </a:bodyPr>
          <a:lstStyle/>
          <a:p>
            <a:pPr defTabSz="1222375"/>
            <a:r>
              <a:rPr lang="zh-CN" altLang="zh-CN" kern="100" dirty="0">
                <a:solidFill>
                  <a:srgbClr val="C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瞬时</a:t>
            </a:r>
          </a:p>
        </p:txBody>
      </p:sp>
      <p:sp>
        <p:nvSpPr>
          <p:cNvPr id="11" name="矩形 10"/>
          <p:cNvSpPr/>
          <p:nvPr/>
        </p:nvSpPr>
        <p:spPr>
          <a:xfrm>
            <a:off x="7322302" y="2576809"/>
            <a:ext cx="646331" cy="369332"/>
          </a:xfrm>
          <a:prstGeom prst="rect">
            <a:avLst/>
          </a:prstGeom>
        </p:spPr>
        <p:txBody>
          <a:bodyPr wrap="none">
            <a:spAutoFit/>
          </a:bodyPr>
          <a:lstStyle/>
          <a:p>
            <a:pPr defTabSz="1222375"/>
            <a:r>
              <a:rPr lang="zh-CN" altLang="zh-CN" kern="100" dirty="0">
                <a:solidFill>
                  <a:srgbClr val="C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数值</a:t>
            </a:r>
          </a:p>
        </p:txBody>
      </p:sp>
      <p:sp>
        <p:nvSpPr>
          <p:cNvPr id="12" name="矩形 11"/>
          <p:cNvSpPr/>
          <p:nvPr/>
        </p:nvSpPr>
        <p:spPr>
          <a:xfrm>
            <a:off x="995164" y="3050241"/>
            <a:ext cx="646331" cy="369332"/>
          </a:xfrm>
          <a:prstGeom prst="rect">
            <a:avLst/>
          </a:prstGeom>
        </p:spPr>
        <p:txBody>
          <a:bodyPr wrap="none">
            <a:spAutoFit/>
          </a:bodyPr>
          <a:lstStyle/>
          <a:p>
            <a:pPr defTabSz="1222375"/>
            <a:r>
              <a:rPr lang="zh-CN" altLang="zh-CN" kern="100" dirty="0">
                <a:solidFill>
                  <a:srgbClr val="C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意义</a:t>
            </a:r>
          </a:p>
        </p:txBody>
      </p:sp>
      <p:sp>
        <p:nvSpPr>
          <p:cNvPr id="13" name="矩形 12"/>
          <p:cNvSpPr/>
          <p:nvPr/>
        </p:nvSpPr>
        <p:spPr>
          <a:xfrm>
            <a:off x="1318330" y="262471"/>
            <a:ext cx="1027845"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0575603" y="2117"/>
            <a:ext cx="1619563" cy="691013"/>
          </a:xfrm>
          <a:prstGeom prst="rect">
            <a:avLst/>
          </a:prstGeom>
          <a:solidFill>
            <a:srgbClr val="00B0F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22375"/>
            <a:r>
              <a:rPr lang="zh-CN" altLang="en-US" sz="2405" b="1" kern="0">
                <a:solidFill>
                  <a:srgbClr val="F2F2F2"/>
                </a:solidFill>
                <a:latin typeface="Arial" panose="020B0604020202020204" pitchFamily="34" charset="0"/>
                <a:ea typeface="思源黑体 CN Regular" panose="020B0500000000000000" pitchFamily="34" charset="-122"/>
                <a:cs typeface="Helvetica"/>
                <a:sym typeface="Arial" panose="020B0604020202020204" pitchFamily="34" charset="0"/>
              </a:rPr>
              <a:t>归纳总结</a:t>
            </a:r>
          </a:p>
        </p:txBody>
      </p:sp>
      <p:graphicFrame>
        <p:nvGraphicFramePr>
          <p:cNvPr id="8" name="对象 7"/>
          <p:cNvGraphicFramePr>
            <a:graphicFrameLocks noChangeAspect="1"/>
          </p:cNvGraphicFramePr>
          <p:nvPr/>
        </p:nvGraphicFramePr>
        <p:xfrm>
          <a:off x="660400" y="1130300"/>
          <a:ext cx="5369901" cy="697254"/>
        </p:xfrm>
        <a:graphic>
          <a:graphicData uri="http://schemas.openxmlformats.org/presentationml/2006/ole">
            <mc:AlternateContent xmlns:mc="http://schemas.openxmlformats.org/markup-compatibility/2006">
              <mc:Choice xmlns:v="urn:schemas-microsoft-com:vml" Requires="v">
                <p:oleObj name="文档" r:id="rId2" imgW="6562090" imgH="852170" progId="Word.Document.12">
                  <p:embed/>
                </p:oleObj>
              </mc:Choice>
              <mc:Fallback>
                <p:oleObj name="文档" r:id="rId2" imgW="6562090" imgH="852170" progId="Word.Document.12">
                  <p:embed/>
                  <p:pic>
                    <p:nvPicPr>
                      <p:cNvPr id="0" name="对象 7"/>
                      <p:cNvPicPr/>
                      <p:nvPr/>
                    </p:nvPicPr>
                    <p:blipFill>
                      <a:blip r:embed="rId3"/>
                      <a:stretch>
                        <a:fillRect/>
                      </a:stretch>
                    </p:blipFill>
                    <p:spPr>
                      <a:xfrm>
                        <a:off x="660400" y="1130300"/>
                        <a:ext cx="5369901" cy="697254"/>
                      </a:xfrm>
                      <a:prstGeom prst="rect">
                        <a:avLst/>
                      </a:prstGeom>
                    </p:spPr>
                  </p:pic>
                </p:oleObj>
              </mc:Fallback>
            </mc:AlternateContent>
          </a:graphicData>
        </a:graphic>
      </p:graphicFrame>
      <p:sp>
        <p:nvSpPr>
          <p:cNvPr id="9" name="TextBox 7"/>
          <p:cNvSpPr>
            <a:spLocks noChangeArrowheads="1"/>
          </p:cNvSpPr>
          <p:nvPr/>
        </p:nvSpPr>
        <p:spPr bwMode="auto">
          <a:xfrm>
            <a:off x="660400" y="1985689"/>
            <a:ext cx="11408918" cy="1427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1222375">
              <a:lnSpc>
                <a:spcPct val="150000"/>
              </a:lnSpc>
              <a:tabLst>
                <a:tab pos="2070100" algn="l"/>
              </a:tabLst>
            </a:pP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注意：</a:t>
            </a:r>
            <a:r>
              <a:rPr lang="en-US" altLang="zh-CN" sz="2000"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Δ</a:t>
            </a:r>
            <a:r>
              <a:rPr lang="en-US" altLang="zh-CN" sz="2000" i="1" kern="100" dirty="0" err="1">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c</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指物质</a:t>
            </a: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A</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浓度的变化，而不是物质的量的变化。</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1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(2)</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化学计量数法：利用化学反应速率之比＝化学计量数之比</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a:p>
            <a:pPr algn="just" defTabSz="1222375">
              <a:lnSpc>
                <a:spcPct val="150000"/>
              </a:lnSpc>
              <a:tabLst>
                <a:tab pos="2070100" algn="l"/>
              </a:tabLst>
            </a:pPr>
            <a:r>
              <a:rPr lang="en-US"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rPr>
              <a:t>(3)</a:t>
            </a:r>
            <a:r>
              <a:rPr lang="zh-CN" altLang="zh-CN" sz="2000" kern="1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a:sym typeface="Arial" panose="020B0604020202020204" pitchFamily="34" charset="0"/>
              </a:rPr>
              <a:t>三段式法：利用起始量、变化量、一段时间后的量的关系计算</a:t>
            </a:r>
            <a:endParaRPr lang="zh-CN" altLang="zh-CN" sz="2000" kern="100" dirty="0">
              <a:solidFill>
                <a:sysClr val="windowText" lastClr="000000"/>
              </a:solidFill>
              <a:latin typeface="Arial" panose="020B0604020202020204" pitchFamily="34" charset="0"/>
              <a:ea typeface="思源黑体 CN Regular" panose="020B0500000000000000" pitchFamily="34" charset="-122"/>
              <a:cs typeface="Courier New" panose="02070309020205020404"/>
              <a:sym typeface="Arial" panose="020B0604020202020204" pitchFamily="34" charset="0"/>
            </a:endParaRPr>
          </a:p>
        </p:txBody>
      </p:sp>
      <p:graphicFrame>
        <p:nvGraphicFramePr>
          <p:cNvPr id="11" name="对象 10"/>
          <p:cNvGraphicFramePr>
            <a:graphicFrameLocks noChangeAspect="1"/>
          </p:cNvGraphicFramePr>
          <p:nvPr/>
        </p:nvGraphicFramePr>
        <p:xfrm>
          <a:off x="660400" y="3571331"/>
          <a:ext cx="6598351" cy="2547004"/>
        </p:xfrm>
        <a:graphic>
          <a:graphicData uri="http://schemas.openxmlformats.org/presentationml/2006/ole">
            <mc:AlternateContent xmlns:mc="http://schemas.openxmlformats.org/markup-compatibility/2006">
              <mc:Choice xmlns:v="urn:schemas-microsoft-com:vml" Requires="v">
                <p:oleObj name="Document" r:id="rId4" imgW="8868410" imgH="3435350" progId="Word.Document.12">
                  <p:embed/>
                </p:oleObj>
              </mc:Choice>
              <mc:Fallback>
                <p:oleObj name="Document" r:id="rId4" imgW="8868410" imgH="3435350" progId="Word.Document.12">
                  <p:embed/>
                  <p:pic>
                    <p:nvPicPr>
                      <p:cNvPr id="0" name="对象 10"/>
                      <p:cNvPicPr/>
                      <p:nvPr/>
                    </p:nvPicPr>
                    <p:blipFill>
                      <a:blip r:embed="rId5"/>
                      <a:stretch>
                        <a:fillRect/>
                      </a:stretch>
                    </p:blipFill>
                    <p:spPr>
                      <a:xfrm>
                        <a:off x="660400" y="3571331"/>
                        <a:ext cx="6598351" cy="2547004"/>
                      </a:xfrm>
                      <a:prstGeom prst="rect">
                        <a:avLst/>
                      </a:prstGeom>
                    </p:spPr>
                  </p:pic>
                </p:oleObj>
              </mc:Fallback>
            </mc:AlternateContent>
          </a:graphicData>
        </a:graphic>
      </p:graphicFrame>
      <p:sp>
        <p:nvSpPr>
          <p:cNvPr id="12" name="矩形 11"/>
          <p:cNvSpPr/>
          <p:nvPr/>
        </p:nvSpPr>
        <p:spPr>
          <a:xfrm>
            <a:off x="1318330" y="262471"/>
            <a:ext cx="4320413" cy="584775"/>
          </a:xfrm>
          <a:prstGeom prst="rect">
            <a:avLst/>
          </a:prstGeom>
        </p:spPr>
        <p:txBody>
          <a:bodyPr wrap="none">
            <a:spAutoFit/>
          </a:bodyPr>
          <a:lstStyle/>
          <a:p>
            <a:pPr lvl="0" defTabSz="1130935">
              <a:spcBef>
                <a:spcPct val="0"/>
              </a:spcBef>
              <a:defRPr/>
            </a:pP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化学反应速率的计算</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黄色">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2222</Words>
  <Application>Microsoft Office PowerPoint</Application>
  <PresentationFormat>宽屏</PresentationFormat>
  <Paragraphs>204</Paragraphs>
  <Slides>26</Slides>
  <Notes>8</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26</vt:i4>
      </vt:variant>
    </vt:vector>
  </HeadingPairs>
  <TitlesOfParts>
    <vt:vector size="35" baseType="lpstr">
      <vt:lpstr>FandolFang R</vt:lpstr>
      <vt:lpstr>思源黑体 CN Light</vt:lpstr>
      <vt:lpstr>Arial</vt:lpstr>
      <vt:lpstr>Calibri</vt:lpstr>
      <vt:lpstr>Calibri Light</vt:lpstr>
      <vt:lpstr>Helvetica</vt:lpstr>
      <vt:lpstr>办公资源网：www.bangongziyuan.com</vt:lpstr>
      <vt:lpstr>文档</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2、实验分析</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2020-06-16T01:32:23Z</dcterms:created>
  <dcterms:modified xsi:type="dcterms:W3CDTF">2021-01-09T09:54:18Z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