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65" r:id="rId2"/>
    <p:sldId id="2238" r:id="rId3"/>
    <p:sldId id="263" r:id="rId4"/>
    <p:sldId id="324" r:id="rId5"/>
    <p:sldId id="325" r:id="rId6"/>
    <p:sldId id="326" r:id="rId7"/>
    <p:sldId id="327" r:id="rId8"/>
    <p:sldId id="328" r:id="rId9"/>
    <p:sldId id="329" r:id="rId10"/>
    <p:sldId id="330" r:id="rId11"/>
    <p:sldId id="331" r:id="rId12"/>
    <p:sldId id="332" r:id="rId13"/>
    <p:sldId id="333" r:id="rId14"/>
    <p:sldId id="334" r:id="rId15"/>
    <p:sldId id="335" r:id="rId16"/>
    <p:sldId id="336" r:id="rId17"/>
    <p:sldId id="337" r:id="rId18"/>
    <p:sldId id="338" r:id="rId19"/>
    <p:sldId id="339" r:id="rId20"/>
    <p:sldId id="340" r:id="rId21"/>
    <p:sldId id="341" r:id="rId22"/>
    <p:sldId id="342" r:id="rId23"/>
    <p:sldId id="287" r:id="rId24"/>
    <p:sldId id="343" r:id="rId25"/>
    <p:sldId id="2239" r:id="rId26"/>
  </p:sldIdLst>
  <p:sldSz cx="12192000" cy="6858000"/>
  <p:notesSz cx="6858000" cy="9144000"/>
  <p:custDataLst>
    <p:tags r:id="rId2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416">
          <p15:clr>
            <a:srgbClr val="A4A3A4"/>
          </p15:clr>
        </p15:guide>
        <p15:guide id="2" pos="3840">
          <p15:clr>
            <a:srgbClr val="A4A3A4"/>
          </p15:clr>
        </p15:guide>
        <p15:guide id="3" orient="horz" pos="648">
          <p15:clr>
            <a:srgbClr val="A4A3A4"/>
          </p15:clr>
        </p15:guide>
        <p15:guide id="4" orient="horz" pos="712">
          <p15:clr>
            <a:srgbClr val="A4A3A4"/>
          </p15:clr>
        </p15:guide>
        <p15:guide id="5" orient="horz" pos="3928">
          <p15:clr>
            <a:srgbClr val="A4A3A4"/>
          </p15:clr>
        </p15:guide>
        <p15:guide id="6" orient="horz" pos="386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93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2" d="100"/>
          <a:sy n="102" d="100"/>
        </p:scale>
        <p:origin x="816" y="114"/>
      </p:cViewPr>
      <p:guideLst>
        <p:guide pos="416"/>
        <p:guide pos="3840"/>
        <p:guide orient="horz" pos="648"/>
        <p:guide orient="horz" pos="712"/>
        <p:guide orient="horz" pos="3928"/>
        <p:guide orient="horz" pos="386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FandolFang R" panose="00000500000000000000" pitchFamily="50" charset="-122"/>
                <a:ea typeface="FandolFang R" panose="00000500000000000000" pitchFamily="50"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FandolFang R" panose="00000500000000000000" pitchFamily="50" charset="-122"/>
                <a:ea typeface="FandolFang R" panose="00000500000000000000" pitchFamily="50" charset="-122"/>
              </a:defRPr>
            </a:lvl1pPr>
          </a:lstStyle>
          <a:p>
            <a:fld id="{44DEBAD0-6238-453D-8092-D0857A0816CB}" type="datetimeFigureOut">
              <a:rPr lang="zh-CN" altLang="en-US" smtClean="0"/>
              <a:t>2021/1/9</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FandolFang R" panose="00000500000000000000" pitchFamily="50" charset="-122"/>
                <a:ea typeface="FandolFang R" panose="00000500000000000000" pitchFamily="50"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FandolFang R" panose="00000500000000000000" pitchFamily="50" charset="-122"/>
                <a:ea typeface="FandolFang R" panose="00000500000000000000" pitchFamily="50" charset="-122"/>
              </a:defRPr>
            </a:lvl1pPr>
          </a:lstStyle>
          <a:p>
            <a:fld id="{CF2DA32D-500F-4630-8E36-4A196A59D876}"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1pPr>
    <a:lvl2pPr marL="4572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2pPr>
    <a:lvl3pPr marL="9144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3pPr>
    <a:lvl4pPr marL="13716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4pPr>
    <a:lvl5pPr marL="18288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F2DA32D-500F-4630-8E36-4A196A59D876}" type="slidenum">
              <a:rPr lang="zh-CN" altLang="en-US" smtClean="0"/>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B0AC3D99-6FB2-45DC-B918-410E7739A3D5}" type="slidenum">
              <a:rPr kumimoji="0" lang="zh-CN" altLang="en-US" sz="1200" b="0" i="0" u="none" strike="noStrike" kern="1200" cap="none" spc="0" normalizeH="0" baseline="0" noProof="0" smtClean="0">
                <a:ln>
                  <a:noFill/>
                </a:ln>
                <a:solidFill>
                  <a:prstClr val="black"/>
                </a:solidFill>
                <a:effectLst/>
                <a:uLnTx/>
                <a:uFillTx/>
                <a:latin typeface="FandolFang R" panose="00000500000000000000" pitchFamily="50" charset="-122"/>
                <a:ea typeface="FandolFang R" panose="00000500000000000000" pitchFamily="50" charset="-122"/>
                <a:cs typeface="+mn-cs"/>
              </a:rPr>
              <a:t>2</a:t>
            </a:fld>
            <a:endParaRPr kumimoji="0" lang="zh-CN" altLang="en-US" sz="1200" b="0" i="0" u="none" strike="noStrike" kern="1200" cap="none" spc="0" normalizeH="0" baseline="0" noProof="0">
              <a:ln>
                <a:noFill/>
              </a:ln>
              <a:solidFill>
                <a:prstClr val="black"/>
              </a:solidFill>
              <a:effectLst/>
              <a:uLnTx/>
              <a:uFillTx/>
              <a:latin typeface="FandolFang R" panose="00000500000000000000" pitchFamily="50" charset="-122"/>
              <a:ea typeface="FandolFang R" panose="00000500000000000000" pitchFamily="50" charset="-122"/>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4AF39AF-2281-4A67-BEFF-C4B1DAD081C2}" type="slidenum">
              <a:rPr kumimoji="0" lang="zh-CN" altLang="en-US" sz="1200" b="0" i="0" u="none" strike="noStrike" kern="1200" cap="none" spc="0" normalizeH="0" baseline="0" noProof="0" smtClean="0">
                <a:ln>
                  <a:noFill/>
                </a:ln>
                <a:solidFill>
                  <a:prstClr val="black"/>
                </a:solidFill>
                <a:effectLst/>
                <a:uLnTx/>
                <a:uFillTx/>
                <a:latin typeface="FandolFang R" panose="00000500000000000000" pitchFamily="50" charset="-122"/>
                <a:ea typeface="FandolFang R" panose="00000500000000000000" pitchFamily="50" charset="-122"/>
                <a:cs typeface="+mn-cs"/>
              </a:rPr>
              <a:t>23</a:t>
            </a:fld>
            <a:endParaRPr kumimoji="0" lang="zh-CN" altLang="en-US" sz="1200" b="0" i="0" u="none" strike="noStrike" kern="1200" cap="none" spc="0" normalizeH="0" baseline="0" noProof="0" dirty="0">
              <a:ln>
                <a:noFill/>
              </a:ln>
              <a:solidFill>
                <a:prstClr val="black"/>
              </a:solidFill>
              <a:effectLst/>
              <a:uLnTx/>
              <a:uFillTx/>
              <a:latin typeface="FandolFang R" panose="00000500000000000000" pitchFamily="50" charset="-122"/>
              <a:ea typeface="FandolFang R" panose="00000500000000000000" pitchFamily="50" charset="-122"/>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F2DA32D-500F-4630-8E36-4A196A59D876}" type="slidenum">
              <a:rPr lang="zh-CN" altLang="en-US" smtClean="0"/>
              <a:t>25</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8_Custom Layout">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0" y="-1"/>
            <a:ext cx="5904411" cy="6858000"/>
          </a:xfrm>
          <a:custGeom>
            <a:avLst/>
            <a:gdLst>
              <a:gd name="connsiteX0" fmla="*/ 0 w 5904411"/>
              <a:gd name="connsiteY0" fmla="*/ 0 h 6858000"/>
              <a:gd name="connsiteX1" fmla="*/ 4621737 w 5904411"/>
              <a:gd name="connsiteY1" fmla="*/ 0 h 6858000"/>
              <a:gd name="connsiteX2" fmla="*/ 5904411 w 5904411"/>
              <a:gd name="connsiteY2" fmla="*/ 3429000 h 6858000"/>
              <a:gd name="connsiteX3" fmla="*/ 4621737 w 5904411"/>
              <a:gd name="connsiteY3" fmla="*/ 6858000 h 6858000"/>
              <a:gd name="connsiteX4" fmla="*/ 0 w 5904411"/>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04411" h="6858000">
                <a:moveTo>
                  <a:pt x="0" y="0"/>
                </a:moveTo>
                <a:lnTo>
                  <a:pt x="4621737" y="0"/>
                </a:lnTo>
                <a:lnTo>
                  <a:pt x="5904411" y="3429000"/>
                </a:lnTo>
                <a:lnTo>
                  <a:pt x="4621737" y="6858000"/>
                </a:lnTo>
                <a:lnTo>
                  <a:pt x="0" y="6858000"/>
                </a:lnTo>
                <a:close/>
              </a:path>
            </a:pathLst>
          </a:custGeom>
          <a:solidFill>
            <a:schemeClr val="bg1">
              <a:lumMod val="75000"/>
            </a:schemeClr>
          </a:solidFill>
        </p:spPr>
        <p:txBody>
          <a:bodyPr wrap="square">
            <a:noAutofit/>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grpSp>
        <p:nvGrpSpPr>
          <p:cNvPr id="5" name="组合 4"/>
          <p:cNvGrpSpPr/>
          <p:nvPr userDrawn="1"/>
        </p:nvGrpSpPr>
        <p:grpSpPr>
          <a:xfrm>
            <a:off x="508000" y="355600"/>
            <a:ext cx="723900" cy="402167"/>
            <a:chOff x="571500" y="381000"/>
            <a:chExt cx="1028700" cy="571500"/>
          </a:xfrm>
          <a:solidFill>
            <a:srgbClr val="F8931D"/>
          </a:solidFill>
        </p:grpSpPr>
        <p:sp>
          <p:nvSpPr>
            <p:cNvPr id="3" name="箭头: V 形 2"/>
            <p:cNvSpPr/>
            <p:nvPr userDrawn="1"/>
          </p:nvSpPr>
          <p:spPr>
            <a:xfrm>
              <a:off x="571500" y="381000"/>
              <a:ext cx="571500" cy="57150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a typeface="FandolFang R" panose="00000500000000000000" pitchFamily="50" charset="-122"/>
              </a:endParaRPr>
            </a:p>
          </p:txBody>
        </p:sp>
        <p:sp>
          <p:nvSpPr>
            <p:cNvPr id="4" name="箭头: V 形 3"/>
            <p:cNvSpPr/>
            <p:nvPr userDrawn="1"/>
          </p:nvSpPr>
          <p:spPr>
            <a:xfrm>
              <a:off x="1028700" y="381000"/>
              <a:ext cx="571500" cy="57150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a typeface="FandolFang R" panose="00000500000000000000" pitchFamily="50" charset="-122"/>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2E05D328-291A-47AC-BDFD-986BBBD9F7A5}" type="datetimeFigureOut">
              <a:rPr lang="zh-CN" altLang="en-US" smtClean="0"/>
              <a:t>2021/1/9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43A03F8-67D8-4B14-B435-8036BD8CFE8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1/9/2021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FandolFang R" panose="00000500000000000000" pitchFamily="50"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FandolFang R" panose="00000500000000000000" pitchFamily="50"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FandolFang R" panose="00000500000000000000" pitchFamily="50"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FandolFang R" panose="00000500000000000000" pitchFamily="50"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FandolFang R" panose="00000500000000000000" pitchFamily="50"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oleObject" Target="../embeddings/oleObject5.bin"/><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hyperlink" Target="file:///G:\&#22791;&#35838;&#36164;&#26009;\My%20Documents\cc2.swf" TargetMode="External"/><Relationship Id="rId17" Type="http://schemas.openxmlformats.org/officeDocument/2006/relationships/image" Target="../media/image7.png"/><Relationship Id="rId2" Type="http://schemas.openxmlformats.org/officeDocument/2006/relationships/notesSlide" Target="../notesSlides/notesSlide3.xml"/><Relationship Id="rId16" Type="http://schemas.openxmlformats.org/officeDocument/2006/relationships/oleObject" Target="../embeddings/oleObject6.bin"/><Relationship Id="rId1" Type="http://schemas.openxmlformats.org/officeDocument/2006/relationships/slideLayout" Target="../slideLayouts/slideLayout2.xml"/><Relationship Id="rId6" Type="http://schemas.openxmlformats.org/officeDocument/2006/relationships/image" Target="../media/image3.png"/><Relationship Id="rId11" Type="http://schemas.openxmlformats.org/officeDocument/2006/relationships/image" Target="../media/image5.png"/><Relationship Id="rId5" Type="http://schemas.openxmlformats.org/officeDocument/2006/relationships/oleObject" Target="../embeddings/oleObject2.bin"/><Relationship Id="rId15" Type="http://schemas.openxmlformats.org/officeDocument/2006/relationships/hyperlink" Target="file:///G:\&#22791;&#35838;&#36164;&#26009;\My%20Documents\cc3.swf" TargetMode="External"/><Relationship Id="rId10" Type="http://schemas.openxmlformats.org/officeDocument/2006/relationships/oleObject" Target="../embeddings/oleObject4.bin"/><Relationship Id="rId4" Type="http://schemas.openxmlformats.org/officeDocument/2006/relationships/image" Target="../media/image2.png"/><Relationship Id="rId9" Type="http://schemas.openxmlformats.org/officeDocument/2006/relationships/hyperlink" Target="file:///G:\&#22791;&#35838;&#36164;&#26009;\My%20Documents\cc1.swf" TargetMode="External"/><Relationship Id="rId1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sulvyingx%5b1%5d.sw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占位符 5"/>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21304" r="21304"/>
          <a:stretch>
            <a:fillRect/>
          </a:stretch>
        </p:blipFill>
        <p:spPr/>
      </p:pic>
      <p:sp>
        <p:nvSpPr>
          <p:cNvPr id="11" name="Freeform: Shape 10"/>
          <p:cNvSpPr/>
          <p:nvPr/>
        </p:nvSpPr>
        <p:spPr>
          <a:xfrm flipH="1">
            <a:off x="3762105" y="0"/>
            <a:ext cx="1541416" cy="6858000"/>
          </a:xfrm>
          <a:custGeom>
            <a:avLst/>
            <a:gdLst>
              <a:gd name="connsiteX0" fmla="*/ 1541416 w 1541416"/>
              <a:gd name="connsiteY0" fmla="*/ 0 h 6858000"/>
              <a:gd name="connsiteX1" fmla="*/ 1396384 w 1541416"/>
              <a:gd name="connsiteY1" fmla="*/ 0 h 6858000"/>
              <a:gd name="connsiteX2" fmla="*/ 0 w 1541416"/>
              <a:gd name="connsiteY2" fmla="*/ 3429000 h 6858000"/>
              <a:gd name="connsiteX3" fmla="*/ 1396384 w 1541416"/>
              <a:gd name="connsiteY3" fmla="*/ 6858000 h 6858000"/>
              <a:gd name="connsiteX4" fmla="*/ 1541416 w 1541416"/>
              <a:gd name="connsiteY4" fmla="*/ 6858000 h 6858000"/>
              <a:gd name="connsiteX5" fmla="*/ 145032 w 1541416"/>
              <a:gd name="connsiteY5" fmla="*/ 34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1416" h="6858000">
                <a:moveTo>
                  <a:pt x="1541416" y="0"/>
                </a:moveTo>
                <a:lnTo>
                  <a:pt x="1396384" y="0"/>
                </a:lnTo>
                <a:lnTo>
                  <a:pt x="0" y="3429000"/>
                </a:lnTo>
                <a:lnTo>
                  <a:pt x="1396384" y="6858000"/>
                </a:lnTo>
                <a:lnTo>
                  <a:pt x="1541416" y="6858000"/>
                </a:lnTo>
                <a:lnTo>
                  <a:pt x="145032" y="3429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sp>
        <p:nvSpPr>
          <p:cNvPr id="16" name="Cross 15"/>
          <p:cNvSpPr/>
          <p:nvPr/>
        </p:nvSpPr>
        <p:spPr>
          <a:xfrm>
            <a:off x="10376382" y="842551"/>
            <a:ext cx="365762" cy="365762"/>
          </a:xfrm>
          <a:prstGeom prst="plus">
            <a:avLst>
              <a:gd name="adj" fmla="val 41842"/>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grpSp>
        <p:nvGrpSpPr>
          <p:cNvPr id="9" name="组合 8"/>
          <p:cNvGrpSpPr/>
          <p:nvPr/>
        </p:nvGrpSpPr>
        <p:grpSpPr>
          <a:xfrm>
            <a:off x="6175375" y="2336165"/>
            <a:ext cx="5591810" cy="2207895"/>
            <a:chOff x="608080" y="2618788"/>
            <a:chExt cx="5576820" cy="2105259"/>
          </a:xfrm>
        </p:grpSpPr>
        <p:grpSp>
          <p:nvGrpSpPr>
            <p:cNvPr id="10" name="组合 9"/>
            <p:cNvGrpSpPr/>
            <p:nvPr/>
          </p:nvGrpSpPr>
          <p:grpSpPr>
            <a:xfrm>
              <a:off x="608080" y="3119944"/>
              <a:ext cx="5576820" cy="1604103"/>
              <a:chOff x="-4766136" y="2095686"/>
              <a:chExt cx="5576820" cy="1604103"/>
            </a:xfrm>
          </p:grpSpPr>
          <p:sp>
            <p:nvSpPr>
              <p:cNvPr id="13" name="矩形: 圆角 12"/>
              <p:cNvSpPr/>
              <p:nvPr/>
            </p:nvSpPr>
            <p:spPr>
              <a:xfrm>
                <a:off x="-4766136" y="3345066"/>
                <a:ext cx="2648408" cy="354723"/>
              </a:xfrm>
              <a:prstGeom prst="roundRect">
                <a:avLst>
                  <a:gd name="adj" fmla="val 50000"/>
                </a:avLst>
              </a:prstGeom>
              <a:solidFill>
                <a:srgbClr val="F8931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tabLst>
                    <a:tab pos="1612900" algn="l"/>
                  </a:tabLst>
                  <a:defRPr/>
                </a:pPr>
                <a:r>
                  <a:rPr lang="zh-CN" altLang="en-US" spc="300">
                    <a:solidFill>
                      <a:prstClr val="white"/>
                    </a:solidFill>
                    <a:latin typeface="Arial" panose="020B0604020202020204" pitchFamily="34" charset="0"/>
                    <a:ea typeface="思源黑体 CN Regular" panose="020B0500000000000000" pitchFamily="34" charset="-122"/>
                    <a:cs typeface="+mn-ea"/>
                    <a:sym typeface="Arial" panose="020B0604020202020204" pitchFamily="34" charset="0"/>
                  </a:rPr>
                  <a:t>教师：</a:t>
                </a:r>
                <a:r>
                  <a:rPr lang="en-US" altLang="zh-CN" spc="300">
                    <a:solidFill>
                      <a:prstClr val="white"/>
                    </a:solidFill>
                    <a:latin typeface="Arial" panose="020B0604020202020204" pitchFamily="34" charset="0"/>
                    <a:ea typeface="思源黑体 CN Regular" panose="020B0500000000000000" pitchFamily="34" charset="-122"/>
                    <a:cs typeface="+mn-ea"/>
                    <a:sym typeface="Arial" panose="020B0604020202020204" pitchFamily="34" charset="0"/>
                  </a:rPr>
                  <a:t>xippt</a:t>
                </a:r>
                <a:endParaRPr lang="zh-CN" altLang="en-US" spc="300" dirty="0">
                  <a:solidFill>
                    <a:prstClr val="white"/>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grpSp>
            <p:nvGrpSpPr>
              <p:cNvPr id="14" name="组合 13"/>
              <p:cNvGrpSpPr/>
              <p:nvPr/>
            </p:nvGrpSpPr>
            <p:grpSpPr>
              <a:xfrm>
                <a:off x="-4714868" y="2095686"/>
                <a:ext cx="5525552" cy="1041705"/>
                <a:chOff x="-4714868" y="2095686"/>
                <a:chExt cx="5525552" cy="1041705"/>
              </a:xfrm>
            </p:grpSpPr>
            <p:sp>
              <p:nvSpPr>
                <p:cNvPr id="20" name="文本框 19"/>
                <p:cNvSpPr txBox="1"/>
                <p:nvPr/>
              </p:nvSpPr>
              <p:spPr>
                <a:xfrm>
                  <a:off x="-4714868" y="2808615"/>
                  <a:ext cx="4981567" cy="328776"/>
                </a:xfrm>
                <a:prstGeom prst="rect">
                  <a:avLst/>
                </a:prstGeom>
                <a:noFill/>
              </p:spPr>
              <p:txBody>
                <a:bodyPr wrap="square" rtlCol="0">
                  <a:spAutoFit/>
                </a:bodyPr>
                <a:lstStyle/>
                <a:p>
                  <a:pPr algn="dist">
                    <a:lnSpc>
                      <a:spcPct val="150000"/>
                    </a:lnSpc>
                  </a:pPr>
                  <a:r>
                    <a:rPr lang="en-US" altLang="zh-CN" sz="1100" dirty="0">
                      <a:solidFill>
                        <a:schemeClr val="tx1">
                          <a:lumMod val="65000"/>
                          <a:lumOff val="35000"/>
                        </a:schemeClr>
                      </a:solidFill>
                      <a:latin typeface="Arial" panose="020B0604020202020204" pitchFamily="34" charset="0"/>
                      <a:ea typeface="思源黑体 CN Regular" panose="020B0500000000000000" pitchFamily="34" charset="-122"/>
                      <a:cs typeface="+mn-ea"/>
                      <a:sym typeface="Arial" panose="020B0604020202020204" pitchFamily="34" charset="0"/>
                    </a:rPr>
                    <a:t>MENTAL HEALTH COUNSELING PPT</a:t>
                  </a:r>
                </a:p>
              </p:txBody>
            </p:sp>
            <p:cxnSp>
              <p:nvCxnSpPr>
                <p:cNvPr id="21" name="直接连接符 20"/>
                <p:cNvCxnSpPr/>
                <p:nvPr/>
              </p:nvCxnSpPr>
              <p:spPr>
                <a:xfrm>
                  <a:off x="-4634728" y="2624646"/>
                  <a:ext cx="5445412"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2" name="文本占位符 19"/>
                <p:cNvSpPr txBox="1"/>
                <p:nvPr/>
              </p:nvSpPr>
              <p:spPr>
                <a:xfrm>
                  <a:off x="-4708757" y="2095686"/>
                  <a:ext cx="5519440" cy="42354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dist">
                    <a:buNone/>
                    <a:defRPr/>
                  </a:pPr>
                  <a:r>
                    <a:rPr lang="zh-CN" altLang="en-US" b="1" dirty="0">
                      <a:solidFill>
                        <a:schemeClr val="accent2">
                          <a:lumMod val="75000"/>
                        </a:schemeClr>
                      </a:solidFill>
                      <a:latin typeface="Arial" panose="020B0604020202020204" pitchFamily="34" charset="0"/>
                      <a:ea typeface="思源黑体 CN Regular" panose="020B0500000000000000" pitchFamily="34" charset="-122"/>
                      <a:cs typeface="+mn-ea"/>
                      <a:sym typeface="Arial" panose="020B0604020202020204" pitchFamily="34" charset="0"/>
                    </a:rPr>
                    <a:t>第</a:t>
                  </a:r>
                  <a:r>
                    <a:rPr lang="en-US" altLang="zh-CN" b="1" dirty="0">
                      <a:solidFill>
                        <a:schemeClr val="accent2">
                          <a:lumMod val="75000"/>
                        </a:schemeClr>
                      </a:solidFill>
                      <a:latin typeface="Arial" panose="020B0604020202020204" pitchFamily="34" charset="0"/>
                      <a:ea typeface="思源黑体 CN Regular" panose="020B0500000000000000" pitchFamily="34" charset="-122"/>
                      <a:cs typeface="+mn-ea"/>
                      <a:sym typeface="Arial" panose="020B0604020202020204" pitchFamily="34" charset="0"/>
                    </a:rPr>
                    <a:t>2</a:t>
                  </a:r>
                  <a:r>
                    <a:rPr lang="zh-CN" altLang="en-US" b="1" dirty="0">
                      <a:solidFill>
                        <a:schemeClr val="accent2">
                          <a:lumMod val="75000"/>
                        </a:schemeClr>
                      </a:solidFill>
                      <a:latin typeface="Arial" panose="020B0604020202020204" pitchFamily="34" charset="0"/>
                      <a:ea typeface="思源黑体 CN Regular" panose="020B0500000000000000" pitchFamily="34" charset="-122"/>
                      <a:cs typeface="+mn-ea"/>
                      <a:sym typeface="Arial" panose="020B0604020202020204" pitchFamily="34" charset="0"/>
                    </a:rPr>
                    <a:t>节 影响化学反应速率的因素</a:t>
                  </a:r>
                </a:p>
              </p:txBody>
            </p:sp>
          </p:grpSp>
        </p:grpSp>
        <p:sp>
          <p:nvSpPr>
            <p:cNvPr id="12" name="文本占位符 20"/>
            <p:cNvSpPr txBox="1"/>
            <p:nvPr/>
          </p:nvSpPr>
          <p:spPr>
            <a:xfrm>
              <a:off x="689828" y="261878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sz="2000" dirty="0">
                  <a:solidFill>
                    <a:prstClr val="black"/>
                  </a:solidFill>
                  <a:latin typeface="Arial" panose="020B0604020202020204" pitchFamily="34" charset="0"/>
                  <a:ea typeface="思源黑体 CN Regular" panose="020B0500000000000000" pitchFamily="34" charset="-122"/>
                  <a:cs typeface="+mn-ea"/>
                  <a:sym typeface="Arial" panose="020B0604020202020204" pitchFamily="34" charset="0"/>
                </a:rPr>
                <a:t>第二章  化学反应速率和化学平衡</a:t>
              </a:r>
            </a:p>
          </p:txBody>
        </p:sp>
      </p:grpSp>
      <p:sp>
        <p:nvSpPr>
          <p:cNvPr id="23" name="矩形 22"/>
          <p:cNvSpPr/>
          <p:nvPr/>
        </p:nvSpPr>
        <p:spPr>
          <a:xfrm>
            <a:off x="9346803" y="333605"/>
            <a:ext cx="4062342" cy="300975"/>
          </a:xfrm>
          <a:prstGeom prst="rect">
            <a:avLst/>
          </a:prstGeom>
          <a:solidFill>
            <a:schemeClr val="accent2"/>
          </a:solidFill>
          <a:ln w="12700" cap="flat">
            <a:noFill/>
            <a:prstDash val="solid"/>
            <a:miter lim="800000"/>
          </a:ln>
          <a:effectLst>
            <a:outerShdw blurRad="76200" dir="18900000" sy="23000" kx="-1200000" algn="bl" rotWithShape="0">
              <a:prstClr val="black">
                <a:alpha val="20000"/>
              </a:prstClr>
            </a:outerShdw>
            <a:softEdge rad="19050"/>
          </a:effectLst>
        </p:spPr>
        <p:txBody>
          <a:bodyPr spcFirstLastPara="1" wrap="square" lIns="57592" tIns="57592" rIns="57592" bIns="57592" spcCol="38100" anchor="ctr">
            <a:spAutoFit/>
          </a:bodyPr>
          <a:lstStyle/>
          <a:p>
            <a:pPr lvl="0" defTabSz="1151890" latinLnBrk="1">
              <a:defRPr/>
            </a:pPr>
            <a:r>
              <a:rPr kumimoji="0" lang="zh-CN" altLang="en-US" sz="1200" b="0" i="0" u="none" strike="noStrike" kern="0" cap="none" spc="30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人教</a:t>
            </a:r>
            <a:r>
              <a:rPr lang="zh-CN" altLang="en-US" sz="1200" kern="0" spc="300" dirty="0">
                <a:solidFill>
                  <a:prstClr val="white"/>
                </a:solidFill>
                <a:latin typeface="Arial" panose="020B0604020202020204" pitchFamily="34" charset="0"/>
                <a:ea typeface="思源黑体 CN Regular" panose="020B0500000000000000" pitchFamily="34" charset="-122"/>
                <a:cs typeface="+mn-ea"/>
                <a:sym typeface="Arial" panose="020B0604020202020204" pitchFamily="34" charset="0"/>
              </a:rPr>
              <a:t>版高中化学选修</a:t>
            </a:r>
            <a:r>
              <a:rPr kumimoji="0" lang="en-US" altLang="zh-CN" sz="1200" b="0" i="0" u="none" strike="noStrike" kern="0" cap="none" spc="30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4</a:t>
            </a:r>
            <a:r>
              <a:rPr kumimoji="0" lang="zh-CN" altLang="en-US" sz="1200" b="0" i="0" u="none" strike="noStrike" kern="0" cap="none" spc="30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（高二）</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文本框 15361"/>
          <p:cNvSpPr txBox="1"/>
          <p:nvPr/>
        </p:nvSpPr>
        <p:spPr>
          <a:xfrm>
            <a:off x="660401" y="2187963"/>
            <a:ext cx="10858500" cy="965842"/>
          </a:xfrm>
          <a:prstGeom prst="rect">
            <a:avLst/>
          </a:prstGeom>
          <a:noFill/>
          <a:ln w="9525">
            <a:noFill/>
          </a:ln>
        </p:spPr>
        <p:txBody>
          <a:bodyPr wrap="square">
            <a:spAutoFit/>
          </a:bodyPr>
          <a:lstStyle/>
          <a:p>
            <a:pPr defTabSz="1222375">
              <a:lnSpc>
                <a:spcPct val="150000"/>
              </a:lnSpc>
              <a:spcBef>
                <a:spcPct val="50000"/>
              </a:spcBef>
              <a:buClr>
                <a:srgbClr val="F2F2F2"/>
              </a:buClr>
            </a:pPr>
            <a:r>
              <a:rPr lang="zh-CN" altLang="en-US" sz="2000" kern="0" dirty="0">
                <a:solidFill>
                  <a:srgbClr val="FF0000"/>
                </a:solidFill>
                <a:latin typeface="Arial" panose="020B0604020202020204" pitchFamily="34" charset="0"/>
                <a:ea typeface="思源黑体 CN Regular" panose="020B0500000000000000" pitchFamily="34" charset="-122"/>
                <a:cs typeface="Helvetica"/>
                <a:sym typeface="Arial" panose="020B0604020202020204" pitchFamily="34" charset="0"/>
              </a:rPr>
              <a:t>规律：</a:t>
            </a:r>
            <a:r>
              <a:rPr lang="zh-CN" altLang="en-US" sz="2000" kern="0" dirty="0">
                <a:solidFill>
                  <a:srgbClr val="0000FF"/>
                </a:solidFill>
                <a:latin typeface="Arial" panose="020B0604020202020204" pitchFamily="34" charset="0"/>
                <a:ea typeface="思源黑体 CN Regular" panose="020B0500000000000000" pitchFamily="34" charset="-122"/>
                <a:cs typeface="Helvetica"/>
                <a:sym typeface="Arial" panose="020B0604020202020204" pitchFamily="34" charset="0"/>
              </a:rPr>
              <a:t>对于有气体参加的反应</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，若其他条件不变，增大压强，气体体积缩小，浓度增大，反应速率加快；减小压强，反</a:t>
            </a:r>
            <a:r>
              <a:rPr lang="zh-CN" altLang="en-GB"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应</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速率减慢。</a:t>
            </a:r>
          </a:p>
        </p:txBody>
      </p:sp>
      <p:sp>
        <p:nvSpPr>
          <p:cNvPr id="15363" name="文本框 15362"/>
          <p:cNvSpPr txBox="1"/>
          <p:nvPr/>
        </p:nvSpPr>
        <p:spPr>
          <a:xfrm>
            <a:off x="660400" y="1219790"/>
            <a:ext cx="1547753" cy="461537"/>
          </a:xfrm>
          <a:prstGeom prst="rect">
            <a:avLst/>
          </a:prstGeom>
          <a:noFill/>
          <a:ln w="9525">
            <a:noFill/>
          </a:ln>
        </p:spPr>
        <p:txBody>
          <a:bodyPr>
            <a:spAutoFit/>
          </a:bodyPr>
          <a:lstStyle/>
          <a:p>
            <a:pPr defTabSz="1222375">
              <a:buClr>
                <a:srgbClr val="F2F2F2"/>
              </a:buClr>
            </a:pP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压强增大</a:t>
            </a:r>
            <a:endParaRPr lang="zh-CN" altLang="en-US" sz="2400" kern="0" dirty="0">
              <a:solidFill>
                <a:srgbClr val="0000FF"/>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5364" name="矩形 15363"/>
          <p:cNvSpPr/>
          <p:nvPr/>
        </p:nvSpPr>
        <p:spPr>
          <a:xfrm>
            <a:off x="1972050" y="1130300"/>
            <a:ext cx="2449417" cy="892424"/>
          </a:xfrm>
          <a:prstGeom prst="rect">
            <a:avLst/>
          </a:prstGeom>
          <a:noFill/>
          <a:ln w="9525">
            <a:noFill/>
          </a:ln>
        </p:spPr>
        <p:txBody>
          <a:bodyPr>
            <a:spAutoFit/>
          </a:bodyPr>
          <a:lstStyle/>
          <a:p>
            <a:pPr defTabSz="1222375">
              <a:buClr>
                <a:srgbClr val="F2F2F2"/>
              </a:buClr>
            </a:pPr>
            <a:r>
              <a:rPr lang="en-US" altLang="zh-CN" sz="2400" kern="0">
                <a:solidFill>
                  <a:srgbClr val="0000FF"/>
                </a:solidFill>
                <a:latin typeface="Arial" panose="020B0604020202020204" pitchFamily="34" charset="0"/>
                <a:ea typeface="思源黑体 CN Regular" panose="020B0500000000000000" pitchFamily="34" charset="-122"/>
                <a:cs typeface="Helvetica"/>
                <a:sym typeface="Arial" panose="020B0604020202020204" pitchFamily="34" charset="0"/>
              </a:rPr>
              <a:t>  →</a:t>
            </a:r>
            <a:r>
              <a:rPr lang="en-US" altLang="zh-CN" sz="2400"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   </a:t>
            </a:r>
            <a:r>
              <a:rPr lang="zh-CN" altLang="en-US" sz="2800" kern="0">
                <a:solidFill>
                  <a:srgbClr val="FF0000"/>
                </a:solidFill>
                <a:latin typeface="Arial" panose="020B0604020202020204" pitchFamily="34" charset="0"/>
                <a:ea typeface="思源黑体 CN Regular" panose="020B0500000000000000" pitchFamily="34" charset="-122"/>
                <a:cs typeface="Helvetica"/>
                <a:sym typeface="Arial" panose="020B0604020202020204" pitchFamily="34" charset="0"/>
              </a:rPr>
              <a:t>体积减小</a:t>
            </a:r>
          </a:p>
          <a:p>
            <a:pPr defTabSz="1222375">
              <a:buClr>
                <a:srgbClr val="F2F2F2"/>
              </a:buClr>
            </a:pPr>
            <a:r>
              <a:rPr lang="zh-CN" altLang="en-US" sz="2400"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 其他条件不变</a:t>
            </a:r>
            <a:endParaRPr lang="zh-CN" altLang="en-US" sz="2400" kern="0">
              <a:solidFill>
                <a:srgbClr val="0000FF"/>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5365" name="矩形 15364"/>
          <p:cNvSpPr/>
          <p:nvPr/>
        </p:nvSpPr>
        <p:spPr>
          <a:xfrm>
            <a:off x="5733117" y="1336037"/>
            <a:ext cx="1296938" cy="461537"/>
          </a:xfrm>
          <a:prstGeom prst="rect">
            <a:avLst/>
          </a:prstGeom>
          <a:noFill/>
          <a:ln w="9525">
            <a:noFill/>
          </a:ln>
        </p:spPr>
        <p:txBody>
          <a:bodyPr>
            <a:spAutoFit/>
          </a:bodyPr>
          <a:lstStyle/>
          <a:p>
            <a:pPr defTabSz="1222375">
              <a:buClr>
                <a:srgbClr val="F2F2F2"/>
              </a:buClr>
            </a:pPr>
            <a:r>
              <a:rPr lang="en-US" altLang="zh-CN" sz="2400" kern="0">
                <a:solidFill>
                  <a:srgbClr val="0000FF"/>
                </a:solidFill>
                <a:latin typeface="Arial" panose="020B0604020202020204" pitchFamily="34" charset="0"/>
                <a:ea typeface="思源黑体 CN Regular" panose="020B0500000000000000" pitchFamily="34" charset="-122"/>
                <a:cs typeface="Helvetica"/>
                <a:sym typeface="Arial" panose="020B0604020202020204" pitchFamily="34" charset="0"/>
              </a:rPr>
              <a:t>→V↑</a:t>
            </a:r>
          </a:p>
        </p:txBody>
      </p:sp>
      <p:sp>
        <p:nvSpPr>
          <p:cNvPr id="15366" name="文本框 15365"/>
          <p:cNvSpPr txBox="1"/>
          <p:nvPr/>
        </p:nvSpPr>
        <p:spPr>
          <a:xfrm>
            <a:off x="4492981" y="1326415"/>
            <a:ext cx="1346844" cy="461537"/>
          </a:xfrm>
          <a:prstGeom prst="rect">
            <a:avLst/>
          </a:prstGeom>
          <a:noFill/>
          <a:ln w="9525">
            <a:noFill/>
          </a:ln>
        </p:spPr>
        <p:txBody>
          <a:bodyPr wrap="none" anchor="t">
            <a:spAutoFit/>
          </a:bodyPr>
          <a:lstStyle/>
          <a:p>
            <a:pPr defTabSz="1222375">
              <a:buClr>
                <a:srgbClr val="F2F2F2"/>
              </a:buClr>
            </a:pP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→C</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增大</a:t>
            </a:r>
          </a:p>
        </p:txBody>
      </p:sp>
      <p:sp>
        <p:nvSpPr>
          <p:cNvPr id="15367" name="右大括号 15366"/>
          <p:cNvSpPr/>
          <p:nvPr/>
        </p:nvSpPr>
        <p:spPr>
          <a:xfrm>
            <a:off x="4319324" y="1282326"/>
            <a:ext cx="87308" cy="609576"/>
          </a:xfrm>
          <a:prstGeom prst="rightBrace">
            <a:avLst>
              <a:gd name="adj1" fmla="val 58182"/>
              <a:gd name="adj2" fmla="val 50000"/>
            </a:avLst>
          </a:prstGeom>
          <a:noFill/>
          <a:ln w="9525" cap="flat" cmpd="sng">
            <a:solidFill>
              <a:schemeClr val="tx1"/>
            </a:solidFill>
            <a:prstDash val="solid"/>
            <a:headEnd type="none" w="med" len="med"/>
            <a:tailEnd type="none" w="med" len="med"/>
          </a:ln>
        </p:spPr>
        <p:txBody>
          <a:bodyPr/>
          <a:lstStyle/>
          <a:p>
            <a:pPr defTabSz="1222375"/>
            <a:endParaRPr lang="zh-CN" altLang="en-US" sz="2405"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5368" name="文本框 15367"/>
          <p:cNvSpPr txBox="1"/>
          <p:nvPr/>
        </p:nvSpPr>
        <p:spPr>
          <a:xfrm>
            <a:off x="751465" y="3340921"/>
            <a:ext cx="10767435" cy="1561005"/>
          </a:xfrm>
          <a:prstGeom prst="rect">
            <a:avLst/>
          </a:prstGeom>
          <a:noFill/>
          <a:ln w="38100" cap="flat" cmpd="sng">
            <a:solidFill>
              <a:srgbClr val="FF0000"/>
            </a:solidFill>
            <a:prstDash val="dashDot"/>
            <a:miter/>
            <a:headEnd type="none" w="med" len="med"/>
            <a:tailEnd type="none" w="med" len="med"/>
          </a:ln>
        </p:spPr>
        <p:txBody>
          <a:bodyPr wrap="square">
            <a:spAutoFit/>
          </a:bodyPr>
          <a:lstStyle/>
          <a:p>
            <a:pPr defTabSz="1222375">
              <a:lnSpc>
                <a:spcPct val="150000"/>
              </a:lnSpc>
              <a:buClr>
                <a:srgbClr val="000000"/>
              </a:buClr>
              <a:buBlip>
                <a:blip r:embed="rId3"/>
              </a:buBlip>
            </a:pPr>
            <a:r>
              <a:rPr lang="en-US" altLang="zh-CN" sz="22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 </a:t>
            </a:r>
            <a:r>
              <a:rPr lang="zh-CN" altLang="en-US" sz="22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压强对于反应速率的影响是</a:t>
            </a:r>
            <a:r>
              <a:rPr lang="zh-CN" altLang="en-US" sz="2200" kern="0" dirty="0">
                <a:solidFill>
                  <a:srgbClr val="0000FF"/>
                </a:solidFill>
                <a:latin typeface="Arial" panose="020B0604020202020204" pitchFamily="34" charset="0"/>
                <a:ea typeface="思源黑体 CN Regular" panose="020B0500000000000000" pitchFamily="34" charset="-122"/>
                <a:cs typeface="Helvetica"/>
                <a:sym typeface="Arial" panose="020B0604020202020204" pitchFamily="34" charset="0"/>
              </a:rPr>
              <a:t>通过对浓度的影响</a:t>
            </a:r>
            <a:r>
              <a:rPr lang="zh-CN" altLang="en-US" sz="22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实现的              </a:t>
            </a:r>
          </a:p>
          <a:p>
            <a:pPr defTabSz="1222375">
              <a:lnSpc>
                <a:spcPct val="150000"/>
              </a:lnSpc>
              <a:buClr>
                <a:srgbClr val="000000"/>
              </a:buClr>
              <a:buBlip>
                <a:blip r:embed="rId3"/>
              </a:buBlip>
            </a:pPr>
            <a:r>
              <a:rPr lang="en-US" altLang="zh-CN" sz="22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P</a:t>
            </a:r>
            <a:r>
              <a:rPr lang="zh-CN" altLang="en-US" sz="22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增大</a:t>
            </a:r>
            <a:r>
              <a:rPr lang="en-US" altLang="zh-CN" sz="22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→C</a:t>
            </a:r>
            <a:r>
              <a:rPr lang="zh-CN" altLang="en-US" sz="2200" kern="0" dirty="0">
                <a:solidFill>
                  <a:srgbClr val="0000FF"/>
                </a:solidFill>
                <a:latin typeface="Arial" panose="020B0604020202020204" pitchFamily="34" charset="0"/>
                <a:ea typeface="思源黑体 CN Regular" panose="020B0500000000000000" pitchFamily="34" charset="-122"/>
                <a:cs typeface="Helvetica"/>
                <a:sym typeface="Arial" panose="020B0604020202020204" pitchFamily="34" charset="0"/>
              </a:rPr>
              <a:t>成比例</a:t>
            </a:r>
            <a:r>
              <a:rPr lang="zh-CN" altLang="en-US" sz="22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增大，</a:t>
            </a:r>
            <a:r>
              <a:rPr lang="en-US" altLang="zh-CN" sz="22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P</a:t>
            </a:r>
            <a:r>
              <a:rPr lang="zh-CN" altLang="en-US" sz="22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减小</a:t>
            </a:r>
            <a:r>
              <a:rPr lang="en-US" altLang="zh-CN" sz="22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→C</a:t>
            </a:r>
            <a:r>
              <a:rPr lang="zh-CN" altLang="en-US" sz="2200" kern="0" dirty="0">
                <a:solidFill>
                  <a:srgbClr val="0000FF"/>
                </a:solidFill>
                <a:latin typeface="Arial" panose="020B0604020202020204" pitchFamily="34" charset="0"/>
                <a:ea typeface="思源黑体 CN Regular" panose="020B0500000000000000" pitchFamily="34" charset="-122"/>
                <a:cs typeface="Helvetica"/>
                <a:sym typeface="Arial" panose="020B0604020202020204" pitchFamily="34" charset="0"/>
              </a:rPr>
              <a:t>成比例</a:t>
            </a:r>
            <a:r>
              <a:rPr lang="zh-CN" altLang="en-US" sz="22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减小</a:t>
            </a:r>
          </a:p>
          <a:p>
            <a:pPr defTabSz="1222375">
              <a:lnSpc>
                <a:spcPct val="150000"/>
              </a:lnSpc>
              <a:buClr>
                <a:srgbClr val="000000"/>
              </a:buClr>
              <a:buBlip>
                <a:blip r:embed="rId3"/>
              </a:buBlip>
            </a:pPr>
            <a:r>
              <a:rPr lang="zh-CN" altLang="en-US" sz="22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压强只对于</a:t>
            </a:r>
            <a:r>
              <a:rPr lang="zh-CN" altLang="en-US" sz="2200" kern="0" dirty="0">
                <a:solidFill>
                  <a:srgbClr val="FF3300"/>
                </a:solidFill>
                <a:latin typeface="Arial" panose="020B0604020202020204" pitchFamily="34" charset="0"/>
                <a:ea typeface="思源黑体 CN Regular" panose="020B0500000000000000" pitchFamily="34" charset="-122"/>
                <a:cs typeface="Helvetica"/>
                <a:sym typeface="Arial" panose="020B0604020202020204" pitchFamily="34" charset="0"/>
              </a:rPr>
              <a:t>有气体参加的反应</a:t>
            </a:r>
            <a:r>
              <a:rPr lang="zh-CN" altLang="en-US" sz="22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的速率有影响</a:t>
            </a:r>
          </a:p>
        </p:txBody>
      </p:sp>
      <p:sp>
        <p:nvSpPr>
          <p:cNvPr id="15369" name="文本框 15368"/>
          <p:cNvSpPr txBox="1"/>
          <p:nvPr/>
        </p:nvSpPr>
        <p:spPr>
          <a:xfrm>
            <a:off x="611149" y="5430895"/>
            <a:ext cx="7763664" cy="461665"/>
          </a:xfrm>
          <a:prstGeom prst="rect">
            <a:avLst/>
          </a:prstGeom>
          <a:noFill/>
          <a:ln w="9525">
            <a:noFill/>
          </a:ln>
        </p:spPr>
        <p:txBody>
          <a:bodyPr wrap="none" anchor="t">
            <a:spAutoFit/>
          </a:bodyPr>
          <a:lstStyle/>
          <a:p>
            <a:pPr defTabSz="1222375">
              <a:buClr>
                <a:srgbClr val="F2F2F2"/>
              </a:buClr>
            </a:pPr>
            <a:r>
              <a:rPr lang="zh-CN" altLang="en-US" sz="2400" kern="0" dirty="0">
                <a:latin typeface="Arial" panose="020B0604020202020204" pitchFamily="34" charset="0"/>
                <a:ea typeface="思源黑体 CN Regular" panose="020B0500000000000000" pitchFamily="34" charset="-122"/>
                <a:cs typeface="Helvetica"/>
                <a:sym typeface="Arial" panose="020B0604020202020204" pitchFamily="34" charset="0"/>
              </a:rPr>
              <a:t>发散思考：压强对于任意化学反应的速率都有影响吗？</a:t>
            </a:r>
          </a:p>
        </p:txBody>
      </p:sp>
      <p:sp>
        <p:nvSpPr>
          <p:cNvPr id="11" name="矩形 10"/>
          <p:cNvSpPr/>
          <p:nvPr/>
        </p:nvSpPr>
        <p:spPr>
          <a:xfrm>
            <a:off x="1292930" y="284991"/>
            <a:ext cx="5692070" cy="584775"/>
          </a:xfrm>
          <a:prstGeom prst="rect">
            <a:avLst/>
          </a:prstGeom>
        </p:spPr>
        <p:txBody>
          <a:bodyPr wrap="square">
            <a:spAutoFit/>
          </a:bodyPr>
          <a:lstStyle/>
          <a:p>
            <a:pPr lvl="0" defTabSz="1130935">
              <a:spcBef>
                <a:spcPct val="0"/>
              </a:spcBef>
              <a:defRPr/>
            </a:pP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二、压强对反应速率的影响</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363"/>
                                        </p:tgtEl>
                                        <p:attrNameLst>
                                          <p:attrName>style.visibility</p:attrName>
                                        </p:attrNameLst>
                                      </p:cBhvr>
                                      <p:to>
                                        <p:strVal val="visible"/>
                                      </p:to>
                                    </p:set>
                                    <p:animEffect transition="in" filter="wipe(left)">
                                      <p:cBhvr>
                                        <p:cTn id="7" dur="500"/>
                                        <p:tgtEl>
                                          <p:spTgt spid="1536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364">
                                            <p:txEl>
                                              <p:pRg st="0" end="0"/>
                                            </p:txEl>
                                          </p:spTgt>
                                        </p:tgtEl>
                                        <p:attrNameLst>
                                          <p:attrName>style.visibility</p:attrName>
                                        </p:attrNameLst>
                                      </p:cBhvr>
                                      <p:to>
                                        <p:strVal val="visible"/>
                                      </p:to>
                                    </p:set>
                                    <p:animEffect transition="in" filter="wipe(left)">
                                      <p:cBhvr>
                                        <p:cTn id="12" dur="500"/>
                                        <p:tgtEl>
                                          <p:spTgt spid="1536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364">
                                            <p:txEl>
                                              <p:pRg st="1" end="1"/>
                                            </p:txEl>
                                          </p:spTgt>
                                        </p:tgtEl>
                                        <p:attrNameLst>
                                          <p:attrName>style.visibility</p:attrName>
                                        </p:attrNameLst>
                                      </p:cBhvr>
                                      <p:to>
                                        <p:strVal val="visible"/>
                                      </p:to>
                                    </p:set>
                                    <p:animEffect transition="in" filter="wipe(left)">
                                      <p:cBhvr>
                                        <p:cTn id="17" dur="500"/>
                                        <p:tgtEl>
                                          <p:spTgt spid="1536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365"/>
                                        </p:tgtEl>
                                        <p:attrNameLst>
                                          <p:attrName>style.visibility</p:attrName>
                                        </p:attrNameLst>
                                      </p:cBhvr>
                                      <p:to>
                                        <p:strVal val="visible"/>
                                      </p:to>
                                    </p:set>
                                    <p:animEffect transition="in" filter="wipe(left)">
                                      <p:cBhvr>
                                        <p:cTn id="22" dur="500"/>
                                        <p:tgtEl>
                                          <p:spTgt spid="1536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5362"/>
                                        </p:tgtEl>
                                        <p:attrNameLst>
                                          <p:attrName>style.visibility</p:attrName>
                                        </p:attrNameLst>
                                      </p:cBhvr>
                                      <p:to>
                                        <p:strVal val="visible"/>
                                      </p:to>
                                    </p:set>
                                    <p:animEffect transition="in" filter="blinds(horizontal)">
                                      <p:cBhvr>
                                        <p:cTn id="27" dur="500"/>
                                        <p:tgtEl>
                                          <p:spTgt spid="1536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5368">
                                            <p:bg/>
                                          </p:spTgt>
                                        </p:tgtEl>
                                        <p:attrNameLst>
                                          <p:attrName>style.visibility</p:attrName>
                                        </p:attrNameLst>
                                      </p:cBhvr>
                                      <p:to>
                                        <p:strVal val="visible"/>
                                      </p:to>
                                    </p:set>
                                    <p:animEffect transition="in" filter="wipe(up)">
                                      <p:cBhvr>
                                        <p:cTn id="32" dur="500"/>
                                        <p:tgtEl>
                                          <p:spTgt spid="15368">
                                            <p:bg/>
                                          </p:spTgt>
                                        </p:tgtEl>
                                      </p:cBhvr>
                                    </p:animEffect>
                                  </p:childTnLst>
                                  <p:subTnLst>
                                    <p:audio>
                                      <p:cMediaNode>
                                        <p:cTn display="0" masterRel="sameClick">
                                          <p:stCondLst>
                                            <p:cond evt="begin" delay="0">
                                              <p:tn val="30"/>
                                            </p:cond>
                                          </p:stCondLst>
                                          <p:endCondLst>
                                            <p:cond evt="onStopAudio" delay="0">
                                              <p:tgtEl>
                                                <p:sldTgt/>
                                              </p:tgtEl>
                                            </p:cond>
                                          </p:endCondLst>
                                        </p:cTn>
                                        <p:tgtEl>
                                          <p:sndTgt r:embed="rId2" name="type.wav"/>
                                        </p:tgtEl>
                                      </p:cMediaNode>
                                    </p:audio>
                                  </p:sub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5368">
                                            <p:txEl>
                                              <p:pRg st="0" end="0"/>
                                            </p:txEl>
                                          </p:spTgt>
                                        </p:tgtEl>
                                        <p:attrNameLst>
                                          <p:attrName>style.visibility</p:attrName>
                                        </p:attrNameLst>
                                      </p:cBhvr>
                                      <p:to>
                                        <p:strVal val="visible"/>
                                      </p:to>
                                    </p:set>
                                    <p:animEffect transition="in" filter="wipe(up)">
                                      <p:cBhvr>
                                        <p:cTn id="37" dur="500"/>
                                        <p:tgtEl>
                                          <p:spTgt spid="15368">
                                            <p:txEl>
                                              <p:pRg st="0" end="0"/>
                                            </p:txEl>
                                          </p:spTgt>
                                        </p:tgtEl>
                                      </p:cBhvr>
                                    </p:animEffect>
                                  </p:childTnLst>
                                  <p:subTnLst>
                                    <p:audio>
                                      <p:cMediaNode>
                                        <p:cTn display="0" masterRel="sameClick">
                                          <p:stCondLst>
                                            <p:cond evt="begin" delay="0">
                                              <p:tn val="35"/>
                                            </p:cond>
                                          </p:stCondLst>
                                          <p:endCondLst>
                                            <p:cond evt="onStopAudio" delay="0">
                                              <p:tgtEl>
                                                <p:sldTgt/>
                                              </p:tgtEl>
                                            </p:cond>
                                          </p:endCondLst>
                                        </p:cTn>
                                        <p:tgtEl>
                                          <p:sndTgt r:embed="rId2" name="type.wav"/>
                                        </p:tgtEl>
                                      </p:cMediaNode>
                                    </p:audio>
                                  </p:sub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15368">
                                            <p:txEl>
                                              <p:pRg st="1" end="1"/>
                                            </p:txEl>
                                          </p:spTgt>
                                        </p:tgtEl>
                                        <p:attrNameLst>
                                          <p:attrName>style.visibility</p:attrName>
                                        </p:attrNameLst>
                                      </p:cBhvr>
                                      <p:to>
                                        <p:strVal val="visible"/>
                                      </p:to>
                                    </p:set>
                                    <p:animEffect transition="in" filter="wipe(up)">
                                      <p:cBhvr>
                                        <p:cTn id="42" dur="500"/>
                                        <p:tgtEl>
                                          <p:spTgt spid="15368">
                                            <p:txEl>
                                              <p:pRg st="1" end="1"/>
                                            </p:txEl>
                                          </p:spTgt>
                                        </p:tgtEl>
                                      </p:cBhvr>
                                    </p:animEffect>
                                  </p:childTnLst>
                                  <p:subTnLst>
                                    <p:audio>
                                      <p:cMediaNode>
                                        <p:cTn display="0" masterRel="sameClick">
                                          <p:stCondLst>
                                            <p:cond evt="begin" delay="0">
                                              <p:tn val="40"/>
                                            </p:cond>
                                          </p:stCondLst>
                                          <p:endCondLst>
                                            <p:cond evt="onStopAudio" delay="0">
                                              <p:tgtEl>
                                                <p:sldTgt/>
                                              </p:tgtEl>
                                            </p:cond>
                                          </p:endCondLst>
                                        </p:cTn>
                                        <p:tgtEl>
                                          <p:sndTgt r:embed="rId2" name="type.wav"/>
                                        </p:tgtEl>
                                      </p:cMediaNode>
                                    </p:audio>
                                  </p:sub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15369"/>
                                        </p:tgtEl>
                                        <p:attrNameLst>
                                          <p:attrName>style.visibility</p:attrName>
                                        </p:attrNameLst>
                                      </p:cBhvr>
                                      <p:to>
                                        <p:strVal val="visible"/>
                                      </p:to>
                                    </p:set>
                                    <p:animEffect transition="in" filter="wipe(up)">
                                      <p:cBhvr>
                                        <p:cTn id="47" dur="500"/>
                                        <p:tgtEl>
                                          <p:spTgt spid="15369"/>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15368">
                                            <p:txEl>
                                              <p:pRg st="2" end="2"/>
                                            </p:txEl>
                                          </p:spTgt>
                                        </p:tgtEl>
                                        <p:attrNameLst>
                                          <p:attrName>style.visibility</p:attrName>
                                        </p:attrNameLst>
                                      </p:cBhvr>
                                      <p:to>
                                        <p:strVal val="visible"/>
                                      </p:to>
                                    </p:set>
                                    <p:animEffect transition="in" filter="wipe(up)">
                                      <p:cBhvr>
                                        <p:cTn id="52" dur="500"/>
                                        <p:tgtEl>
                                          <p:spTgt spid="15368">
                                            <p:txEl>
                                              <p:pRg st="2" end="2"/>
                                            </p:txEl>
                                          </p:spTgt>
                                        </p:tgtEl>
                                      </p:cBhvr>
                                    </p:animEffect>
                                  </p:childTnLst>
                                  <p:subTnLst>
                                    <p:audio>
                                      <p:cMediaNode>
                                        <p:cTn display="0" masterRel="sameClick">
                                          <p:stCondLst>
                                            <p:cond evt="begin" delay="0">
                                              <p:tn val="50"/>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p:bldP spid="15364" grpId="0" build="p"/>
      <p:bldP spid="15365" grpId="0"/>
      <p:bldP spid="15368" grpId="0" build="p" animBg="1"/>
      <p:bldP spid="1536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660399" y="1348562"/>
            <a:ext cx="9396050" cy="2363929"/>
            <a:chOff x="494095" y="1008864"/>
            <a:chExt cx="7029909" cy="1768638"/>
          </a:xfrm>
        </p:grpSpPr>
        <p:sp>
          <p:nvSpPr>
            <p:cNvPr id="16386" name="文本框 16385"/>
            <p:cNvSpPr txBox="1"/>
            <p:nvPr/>
          </p:nvSpPr>
          <p:spPr>
            <a:xfrm>
              <a:off x="494095" y="1046868"/>
              <a:ext cx="7029909" cy="1730634"/>
            </a:xfrm>
            <a:prstGeom prst="rect">
              <a:avLst/>
            </a:prstGeom>
            <a:noFill/>
            <a:ln w="9525">
              <a:noFill/>
            </a:ln>
          </p:spPr>
          <p:txBody>
            <a:bodyPr>
              <a:spAutoFit/>
            </a:bodyPr>
            <a:lstStyle/>
            <a:p>
              <a:pPr defTabSz="1222375">
                <a:lnSpc>
                  <a:spcPct val="80000"/>
                </a:lnSpc>
                <a:spcBef>
                  <a:spcPct val="50000"/>
                </a:spcBef>
                <a:buClr>
                  <a:srgbClr val="F2F2F2"/>
                </a:buClr>
              </a:pPr>
              <a:r>
                <a:rPr lang="zh-CN" altLang="en-US" sz="2400" kern="0" dirty="0">
                  <a:solidFill>
                    <a:srgbClr val="FF3300"/>
                  </a:solidFill>
                  <a:latin typeface="Arial" panose="020B0604020202020204" pitchFamily="34" charset="0"/>
                  <a:ea typeface="思源黑体 CN Regular" panose="020B0500000000000000" pitchFamily="34" charset="-122"/>
                  <a:cs typeface="Helvetica"/>
                  <a:sym typeface="Arial" panose="020B0604020202020204" pitchFamily="34" charset="0"/>
                </a:rPr>
                <a:t>思考</a:t>
              </a:r>
              <a:r>
                <a:rPr lang="en-US" altLang="zh-CN" sz="2400" kern="0" dirty="0">
                  <a:solidFill>
                    <a:srgbClr val="FF33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在</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N</a:t>
              </a:r>
              <a:r>
                <a:rPr lang="en-US" altLang="zh-CN" sz="2400" kern="0" baseline="-2500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2</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+3H</a:t>
              </a:r>
              <a:r>
                <a:rPr lang="en-US" altLang="zh-CN" sz="2400" kern="0" baseline="-2500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2 </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          2NH</a:t>
              </a:r>
              <a:r>
                <a:rPr lang="en-US" altLang="zh-CN" sz="2400" kern="0" baseline="-2500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3</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中，当其他外界条件不变时：</a:t>
              </a:r>
            </a:p>
            <a:p>
              <a:pPr defTabSz="1222375">
                <a:lnSpc>
                  <a:spcPct val="80000"/>
                </a:lnSpc>
                <a:spcBef>
                  <a:spcPct val="50000"/>
                </a:spcBef>
                <a:buClr>
                  <a:srgbClr val="F2F2F2"/>
                </a:buClr>
              </a:pP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Ⅰ</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减小体系压强，该反应的速率怎么变？</a:t>
              </a:r>
            </a:p>
            <a:p>
              <a:pPr defTabSz="1222375">
                <a:lnSpc>
                  <a:spcPct val="80000"/>
                </a:lnSpc>
                <a:spcBef>
                  <a:spcPct val="50000"/>
                </a:spcBef>
                <a:buClr>
                  <a:srgbClr val="F2F2F2"/>
                </a:buClr>
              </a:pP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Ⅱ</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在反应中保持体系容积不变，充入</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N</a:t>
              </a:r>
              <a:r>
                <a:rPr lang="en-US" altLang="zh-CN" sz="2400" kern="0" baseline="-2500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2</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 </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，反应的速率怎么变？</a:t>
              </a:r>
            </a:p>
            <a:p>
              <a:pPr defTabSz="1222375">
                <a:lnSpc>
                  <a:spcPct val="80000"/>
                </a:lnSpc>
                <a:spcBef>
                  <a:spcPct val="50000"/>
                </a:spcBef>
                <a:buClr>
                  <a:srgbClr val="F2F2F2"/>
                </a:buClr>
              </a:pP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Ⅲ</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在反应中保持体系容积不变，充入</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He</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，反应的速率怎么变？</a:t>
              </a:r>
            </a:p>
            <a:p>
              <a:pPr defTabSz="1222375">
                <a:lnSpc>
                  <a:spcPct val="80000"/>
                </a:lnSpc>
                <a:spcBef>
                  <a:spcPct val="50000"/>
                </a:spcBef>
                <a:buClr>
                  <a:srgbClr val="F2F2F2"/>
                </a:buClr>
              </a:pP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Ⅳ</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在反应中保持体系压强不变，充入</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He</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，反应的速率怎么变？</a:t>
              </a:r>
            </a:p>
          </p:txBody>
        </p:sp>
        <p:grpSp>
          <p:nvGrpSpPr>
            <p:cNvPr id="16388" name="组合 16387"/>
            <p:cNvGrpSpPr/>
            <p:nvPr/>
          </p:nvGrpSpPr>
          <p:grpSpPr>
            <a:xfrm>
              <a:off x="2146472" y="1008864"/>
              <a:ext cx="485763" cy="323050"/>
              <a:chOff x="1140" y="3625"/>
              <a:chExt cx="409" cy="272"/>
            </a:xfrm>
          </p:grpSpPr>
          <p:sp>
            <p:nvSpPr>
              <p:cNvPr id="16389" name="直接连接符 16388"/>
              <p:cNvSpPr/>
              <p:nvPr/>
            </p:nvSpPr>
            <p:spPr>
              <a:xfrm>
                <a:off x="1140" y="3716"/>
                <a:ext cx="409" cy="0"/>
              </a:xfrm>
              <a:prstGeom prst="line">
                <a:avLst/>
              </a:prstGeom>
              <a:ln w="9525" cap="flat" cmpd="sng">
                <a:solidFill>
                  <a:schemeClr val="tx1"/>
                </a:solidFill>
                <a:prstDash val="solid"/>
                <a:headEnd type="none" w="med" len="med"/>
                <a:tailEnd type="none" w="med" len="med"/>
              </a:ln>
            </p:spPr>
            <p:txBody>
              <a:bodyPr/>
              <a:lstStyle/>
              <a:p>
                <a:pPr defTabSz="1222375"/>
                <a:endParaRPr sz="2405"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6390" name="直接连接符 16389"/>
              <p:cNvSpPr/>
              <p:nvPr/>
            </p:nvSpPr>
            <p:spPr>
              <a:xfrm>
                <a:off x="1140" y="3806"/>
                <a:ext cx="409" cy="0"/>
              </a:xfrm>
              <a:prstGeom prst="line">
                <a:avLst/>
              </a:prstGeom>
              <a:ln w="9525" cap="flat" cmpd="sng">
                <a:solidFill>
                  <a:schemeClr val="tx1"/>
                </a:solidFill>
                <a:prstDash val="solid"/>
                <a:headEnd type="none" w="med" len="med"/>
                <a:tailEnd type="none" w="med" len="med"/>
              </a:ln>
            </p:spPr>
            <p:txBody>
              <a:bodyPr/>
              <a:lstStyle/>
              <a:p>
                <a:pPr defTabSz="1222375"/>
                <a:endParaRPr sz="2405"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6391" name="直接连接符 16390"/>
              <p:cNvSpPr/>
              <p:nvPr/>
            </p:nvSpPr>
            <p:spPr>
              <a:xfrm>
                <a:off x="1367" y="3625"/>
                <a:ext cx="182" cy="91"/>
              </a:xfrm>
              <a:prstGeom prst="line">
                <a:avLst/>
              </a:prstGeom>
              <a:ln w="9525" cap="flat" cmpd="sng">
                <a:solidFill>
                  <a:schemeClr val="tx1"/>
                </a:solidFill>
                <a:prstDash val="solid"/>
                <a:headEnd type="none" w="med" len="med"/>
                <a:tailEnd type="none" w="med" len="med"/>
              </a:ln>
            </p:spPr>
            <p:txBody>
              <a:bodyPr/>
              <a:lstStyle/>
              <a:p>
                <a:pPr defTabSz="1222375"/>
                <a:endParaRPr sz="2405"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6392" name="直接连接符 16391"/>
              <p:cNvSpPr/>
              <p:nvPr/>
            </p:nvSpPr>
            <p:spPr>
              <a:xfrm>
                <a:off x="1140" y="3806"/>
                <a:ext cx="227" cy="91"/>
              </a:xfrm>
              <a:prstGeom prst="line">
                <a:avLst/>
              </a:prstGeom>
              <a:ln w="9525" cap="flat" cmpd="sng">
                <a:solidFill>
                  <a:schemeClr val="tx1"/>
                </a:solidFill>
                <a:prstDash val="solid"/>
                <a:headEnd type="none" w="med" len="med"/>
                <a:tailEnd type="none" w="med" len="med"/>
              </a:ln>
            </p:spPr>
            <p:txBody>
              <a:bodyPr/>
              <a:lstStyle/>
              <a:p>
                <a:pPr defTabSz="1222375"/>
                <a:endParaRPr sz="2405"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grpSp>
      </p:grpSp>
      <p:sp>
        <p:nvSpPr>
          <p:cNvPr id="16393" name="文本框 16392"/>
          <p:cNvSpPr txBox="1"/>
          <p:nvPr/>
        </p:nvSpPr>
        <p:spPr>
          <a:xfrm>
            <a:off x="660399" y="4508358"/>
            <a:ext cx="10858502" cy="1427507"/>
          </a:xfrm>
          <a:prstGeom prst="rect">
            <a:avLst/>
          </a:prstGeom>
          <a:noFill/>
          <a:ln w="9525">
            <a:noFill/>
          </a:ln>
        </p:spPr>
        <p:txBody>
          <a:bodyPr wrap="square">
            <a:spAutoFit/>
          </a:bodyPr>
          <a:lstStyle/>
          <a:p>
            <a:pPr defTabSz="1222375">
              <a:lnSpc>
                <a:spcPct val="150000"/>
              </a:lnSpc>
              <a:spcBef>
                <a:spcPct val="50000"/>
              </a:spcBef>
              <a:buClr>
                <a:srgbClr val="F2F2F2"/>
              </a:buClr>
            </a:pP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压强影响反应速率，</a:t>
            </a:r>
            <a:r>
              <a:rPr lang="zh-CN" altLang="en-US" sz="2000" kern="0" dirty="0">
                <a:solidFill>
                  <a:srgbClr val="FF0000"/>
                </a:solidFill>
                <a:latin typeface="Arial" panose="020B0604020202020204" pitchFamily="34" charset="0"/>
                <a:ea typeface="思源黑体 CN Regular" panose="020B0500000000000000" pitchFamily="34" charset="-122"/>
                <a:cs typeface="Helvetica"/>
                <a:sym typeface="Arial" panose="020B0604020202020204" pitchFamily="34" charset="0"/>
              </a:rPr>
              <a:t>必须伴随有压强改变时体积的改变现象</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。否则，压强的变化并没有作用到反应的体系上。即压强变则体积变，实际是浓度的变化。若容器的体积不变，因为各气体的浓度没有变，则速率不变。</a:t>
            </a:r>
            <a:r>
              <a:rPr lang="zh-CN" altLang="en-US" sz="2000" kern="0" dirty="0">
                <a:solidFill>
                  <a:srgbClr val="0000FF"/>
                </a:solidFill>
                <a:latin typeface="Arial" panose="020B0604020202020204" pitchFamily="34" charset="0"/>
                <a:ea typeface="思源黑体 CN Regular" panose="020B0500000000000000" pitchFamily="34" charset="-122"/>
                <a:cs typeface="Helvetica"/>
                <a:sym typeface="Arial" panose="020B0604020202020204" pitchFamily="34" charset="0"/>
              </a:rPr>
              <a:t>如在密闭容器中通入惰性气体。</a:t>
            </a:r>
          </a:p>
        </p:txBody>
      </p:sp>
      <p:sp>
        <p:nvSpPr>
          <p:cNvPr id="16394" name="文本框 16393"/>
          <p:cNvSpPr txBox="1"/>
          <p:nvPr/>
        </p:nvSpPr>
        <p:spPr>
          <a:xfrm>
            <a:off x="768766" y="3925662"/>
            <a:ext cx="1655698" cy="369525"/>
          </a:xfrm>
          <a:prstGeom prst="rect">
            <a:avLst/>
          </a:prstGeom>
          <a:noFill/>
          <a:ln w="38100">
            <a:noFill/>
          </a:ln>
        </p:spPr>
        <p:txBody>
          <a:bodyPr lIns="0" tIns="0" rIns="0" bIns="0">
            <a:spAutoFit/>
          </a:bodyPr>
          <a:lstStyle/>
          <a:p>
            <a:pPr defTabSz="1222375" eaLnBrk="0" hangingPunct="0">
              <a:lnSpc>
                <a:spcPct val="105000"/>
              </a:lnSpc>
              <a:spcBef>
                <a:spcPct val="50000"/>
              </a:spcBef>
              <a:buClr>
                <a:srgbClr val="FFFF66"/>
              </a:buClr>
            </a:pPr>
            <a:r>
              <a:rPr lang="zh-CN" altLang="en-US" sz="2400" b="1" kern="0" dirty="0">
                <a:solidFill>
                  <a:srgbClr val="FF0000"/>
                </a:solidFill>
                <a:latin typeface="Arial" panose="020B0604020202020204" pitchFamily="34" charset="0"/>
                <a:ea typeface="思源黑体 CN Regular" panose="020B0500000000000000" pitchFamily="34" charset="-122"/>
                <a:cs typeface="Helvetica"/>
                <a:sym typeface="Arial" panose="020B0604020202020204" pitchFamily="34" charset="0"/>
              </a:rPr>
              <a:t>注意：</a:t>
            </a:r>
          </a:p>
        </p:txBody>
      </p:sp>
      <p:sp>
        <p:nvSpPr>
          <p:cNvPr id="12" name="矩形 11"/>
          <p:cNvSpPr/>
          <p:nvPr/>
        </p:nvSpPr>
        <p:spPr>
          <a:xfrm>
            <a:off x="1292930" y="284991"/>
            <a:ext cx="5692070" cy="584775"/>
          </a:xfrm>
          <a:prstGeom prst="rect">
            <a:avLst/>
          </a:prstGeom>
        </p:spPr>
        <p:txBody>
          <a:bodyPr wrap="square">
            <a:spAutoFit/>
          </a:bodyPr>
          <a:lstStyle/>
          <a:p>
            <a:pPr lvl="0" defTabSz="1130935">
              <a:spcBef>
                <a:spcPct val="0"/>
              </a:spcBef>
              <a:defRPr/>
            </a:pP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二、压强对反应速率的影响</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394"/>
                                        </p:tgtEl>
                                        <p:attrNameLst>
                                          <p:attrName>style.visibility</p:attrName>
                                        </p:attrNameLst>
                                      </p:cBhvr>
                                      <p:to>
                                        <p:strVal val="visible"/>
                                      </p:to>
                                    </p:set>
                                    <p:anim calcmode="lin" valueType="num">
                                      <p:cBhvr additive="base">
                                        <p:cTn id="13" dur="500" fill="hold"/>
                                        <p:tgtEl>
                                          <p:spTgt spid="16394"/>
                                        </p:tgtEl>
                                        <p:attrNameLst>
                                          <p:attrName>ppt_x</p:attrName>
                                        </p:attrNameLst>
                                      </p:cBhvr>
                                      <p:tavLst>
                                        <p:tav tm="0">
                                          <p:val>
                                            <p:strVal val="#ppt_x"/>
                                          </p:val>
                                        </p:tav>
                                        <p:tav tm="100000">
                                          <p:val>
                                            <p:strVal val="#ppt_x"/>
                                          </p:val>
                                        </p:tav>
                                      </p:tavLst>
                                    </p:anim>
                                    <p:anim calcmode="lin" valueType="num">
                                      <p:cBhvr additive="base">
                                        <p:cTn id="14" dur="500" fill="hold"/>
                                        <p:tgtEl>
                                          <p:spTgt spid="1639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393"/>
                                        </p:tgtEl>
                                        <p:attrNameLst>
                                          <p:attrName>style.visibility</p:attrName>
                                        </p:attrNameLst>
                                      </p:cBhvr>
                                      <p:to>
                                        <p:strVal val="visible"/>
                                      </p:to>
                                    </p:set>
                                    <p:anim calcmode="lin" valueType="num">
                                      <p:cBhvr additive="base">
                                        <p:cTn id="19" dur="500" fill="hold"/>
                                        <p:tgtEl>
                                          <p:spTgt spid="16393"/>
                                        </p:tgtEl>
                                        <p:attrNameLst>
                                          <p:attrName>ppt_x</p:attrName>
                                        </p:attrNameLst>
                                      </p:cBhvr>
                                      <p:tavLst>
                                        <p:tav tm="0">
                                          <p:val>
                                            <p:strVal val="#ppt_x"/>
                                          </p:val>
                                        </p:tav>
                                        <p:tav tm="100000">
                                          <p:val>
                                            <p:strVal val="#ppt_x"/>
                                          </p:val>
                                        </p:tav>
                                      </p:tavLst>
                                    </p:anim>
                                    <p:anim calcmode="lin" valueType="num">
                                      <p:cBhvr additive="base">
                                        <p:cTn id="20" dur="500" fill="hold"/>
                                        <p:tgtEl>
                                          <p:spTgt spid="1639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3" grpId="0"/>
      <p:bldP spid="1639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文本框 17410"/>
          <p:cNvSpPr txBox="1"/>
          <p:nvPr/>
        </p:nvSpPr>
        <p:spPr>
          <a:xfrm>
            <a:off x="564903" y="1208740"/>
            <a:ext cx="11320967" cy="461665"/>
          </a:xfrm>
          <a:prstGeom prst="rect">
            <a:avLst/>
          </a:prstGeom>
          <a:noFill/>
          <a:ln w="9525">
            <a:noFill/>
          </a:ln>
        </p:spPr>
        <p:txBody>
          <a:bodyPr wrap="square">
            <a:spAutoFit/>
          </a:bodyPr>
          <a:lstStyle/>
          <a:p>
            <a:pPr defTabSz="1222375"/>
            <a:r>
              <a:rPr lang="en-US" altLang="zh-CN" sz="2400" kern="0" dirty="0">
                <a:solidFill>
                  <a:srgbClr val="0000FF"/>
                </a:solidFill>
                <a:latin typeface="Arial" panose="020B0604020202020204" pitchFamily="34" charset="0"/>
                <a:ea typeface="思源黑体 CN Regular" panose="020B0500000000000000" pitchFamily="34" charset="-122"/>
                <a:cs typeface="Helvetica"/>
                <a:sym typeface="Arial" panose="020B0604020202020204" pitchFamily="34" charset="0"/>
              </a:rPr>
              <a:t>1</a:t>
            </a:r>
            <a:r>
              <a:rPr lang="zh-CN" altLang="en-US" sz="2400" kern="0" dirty="0">
                <a:solidFill>
                  <a:srgbClr val="0000FF"/>
                </a:solidFill>
                <a:latin typeface="Arial" panose="020B0604020202020204" pitchFamily="34" charset="0"/>
                <a:ea typeface="思源黑体 CN Regular" panose="020B0500000000000000" pitchFamily="34" charset="-122"/>
                <a:cs typeface="Helvetica"/>
                <a:sym typeface="Arial" panose="020B0604020202020204" pitchFamily="34" charset="0"/>
              </a:rPr>
              <a:t>、恒温时：</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增大压强</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体积减少</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→C</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增大</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反应速率增大</a:t>
            </a:r>
          </a:p>
        </p:txBody>
      </p:sp>
      <p:sp>
        <p:nvSpPr>
          <p:cNvPr id="17412" name="文本框 17411"/>
          <p:cNvSpPr txBox="1"/>
          <p:nvPr/>
        </p:nvSpPr>
        <p:spPr>
          <a:xfrm>
            <a:off x="564903" y="1961937"/>
            <a:ext cx="10880778" cy="2617833"/>
          </a:xfrm>
          <a:prstGeom prst="rect">
            <a:avLst/>
          </a:prstGeom>
          <a:noFill/>
          <a:ln w="9525">
            <a:noFill/>
          </a:ln>
        </p:spPr>
        <p:txBody>
          <a:bodyPr wrap="square">
            <a:spAutoFit/>
          </a:bodyPr>
          <a:lstStyle/>
          <a:p>
            <a:pPr defTabSz="1222375">
              <a:lnSpc>
                <a:spcPct val="150000"/>
              </a:lnSpc>
              <a:spcBef>
                <a:spcPct val="50000"/>
              </a:spcBef>
            </a:pPr>
            <a:r>
              <a:rPr lang="en-US" altLang="zh-CN" sz="2400" kern="0" dirty="0">
                <a:solidFill>
                  <a:srgbClr val="0000FF"/>
                </a:solidFill>
                <a:latin typeface="Arial" panose="020B0604020202020204" pitchFamily="34" charset="0"/>
                <a:ea typeface="思源黑体 CN Regular" panose="020B0500000000000000" pitchFamily="34" charset="-122"/>
                <a:cs typeface="Helvetica"/>
                <a:sym typeface="Arial" panose="020B0604020202020204" pitchFamily="34" charset="0"/>
              </a:rPr>
              <a:t>2</a:t>
            </a:r>
            <a:r>
              <a:rPr lang="zh-CN" altLang="en-US" sz="2400" kern="0" dirty="0">
                <a:solidFill>
                  <a:srgbClr val="0000FF"/>
                </a:solidFill>
                <a:latin typeface="Arial" panose="020B0604020202020204" pitchFamily="34" charset="0"/>
                <a:ea typeface="思源黑体 CN Regular" panose="020B0500000000000000" pitchFamily="34" charset="-122"/>
                <a:cs typeface="Helvetica"/>
                <a:sym typeface="Arial" panose="020B0604020202020204" pitchFamily="34" charset="0"/>
              </a:rPr>
              <a:t>、恒容时：</a:t>
            </a:r>
          </a:p>
          <a:p>
            <a:pPr defTabSz="1222375">
              <a:lnSpc>
                <a:spcPct val="150000"/>
              </a:lnSpc>
              <a:spcBef>
                <a:spcPct val="50000"/>
              </a:spcBef>
            </a:pPr>
            <a:r>
              <a:rPr lang="zh-CN" altLang="en-US" sz="2400" kern="0" dirty="0">
                <a:solidFill>
                  <a:srgbClr val="0000FF"/>
                </a:solidFill>
                <a:latin typeface="Arial" panose="020B0604020202020204" pitchFamily="34" charset="0"/>
                <a:ea typeface="思源黑体 CN Regular" panose="020B0500000000000000" pitchFamily="34" charset="-122"/>
                <a:cs typeface="Helvetica"/>
                <a:sym typeface="Arial" panose="020B0604020202020204" pitchFamily="34" charset="0"/>
              </a:rPr>
              <a:t>        </a:t>
            </a:r>
            <a:r>
              <a:rPr lang="en-US" altLang="zh-CN" sz="2400" kern="0" dirty="0">
                <a:solidFill>
                  <a:srgbClr val="FF3300"/>
                </a:solidFill>
                <a:latin typeface="Arial" panose="020B0604020202020204" pitchFamily="34" charset="0"/>
                <a:ea typeface="思源黑体 CN Regular" panose="020B0500000000000000" pitchFamily="34" charset="-122"/>
                <a:cs typeface="Helvetica"/>
                <a:sym typeface="Arial" panose="020B0604020202020204" pitchFamily="34" charset="0"/>
              </a:rPr>
              <a:t>A</a:t>
            </a:r>
            <a:r>
              <a:rPr lang="zh-CN" altLang="en-US" sz="2400" kern="0" dirty="0">
                <a:solidFill>
                  <a:srgbClr val="FF3300"/>
                </a:solidFill>
                <a:latin typeface="Arial" panose="020B0604020202020204" pitchFamily="34" charset="0"/>
                <a:ea typeface="思源黑体 CN Regular" panose="020B0500000000000000" pitchFamily="34" charset="-122"/>
                <a:cs typeface="Helvetica"/>
                <a:sym typeface="Arial" panose="020B0604020202020204" pitchFamily="34" charset="0"/>
              </a:rPr>
              <a:t>、充入气体反应物</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反应物浓度增大</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总压增大</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zh-CN" altLang="en-US" sz="2400" kern="0" dirty="0">
                <a:solidFill>
                  <a:srgbClr val="3333FF"/>
                </a:solidFill>
                <a:latin typeface="Arial" panose="020B0604020202020204" pitchFamily="34" charset="0"/>
                <a:ea typeface="思源黑体 CN Regular" panose="020B0500000000000000" pitchFamily="34" charset="-122"/>
                <a:cs typeface="Helvetica"/>
                <a:sym typeface="Arial" panose="020B0604020202020204" pitchFamily="34" charset="0"/>
              </a:rPr>
              <a:t>反应速率增大</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p>
          <a:p>
            <a:pPr defTabSz="1222375">
              <a:lnSpc>
                <a:spcPct val="150000"/>
              </a:lnSpc>
              <a:spcBef>
                <a:spcPct val="50000"/>
              </a:spcBef>
            </a:pP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        </a:t>
            </a:r>
            <a:r>
              <a:rPr lang="en-US" altLang="zh-CN" sz="2400" kern="0" dirty="0">
                <a:solidFill>
                  <a:srgbClr val="FF3300"/>
                </a:solidFill>
                <a:latin typeface="Arial" panose="020B0604020202020204" pitchFamily="34" charset="0"/>
                <a:ea typeface="思源黑体 CN Regular" panose="020B0500000000000000" pitchFamily="34" charset="-122"/>
                <a:cs typeface="Helvetica"/>
                <a:sym typeface="Arial" panose="020B0604020202020204" pitchFamily="34" charset="0"/>
              </a:rPr>
              <a:t>B</a:t>
            </a:r>
            <a:r>
              <a:rPr lang="zh-CN" altLang="en-US" sz="2400" kern="0" dirty="0">
                <a:solidFill>
                  <a:srgbClr val="FF3300"/>
                </a:solidFill>
                <a:latin typeface="Arial" panose="020B0604020202020204" pitchFamily="34" charset="0"/>
                <a:ea typeface="思源黑体 CN Regular" panose="020B0500000000000000" pitchFamily="34" charset="-122"/>
                <a:cs typeface="Helvetica"/>
                <a:sym typeface="Arial" panose="020B0604020202020204" pitchFamily="34" charset="0"/>
              </a:rPr>
              <a:t>、冲入“无关气体”</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（如</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He</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N</a:t>
            </a:r>
            <a:r>
              <a:rPr lang="en-US" altLang="zh-CN" sz="2400" kern="0" baseline="-2500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2</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等）</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引起总压增大，但各反应物的分压不变，各物质的浓度不变</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zh-CN" altLang="en-US" sz="2400" kern="0" dirty="0">
                <a:solidFill>
                  <a:srgbClr val="3333FF"/>
                </a:solidFill>
                <a:latin typeface="Arial" panose="020B0604020202020204" pitchFamily="34" charset="0"/>
                <a:ea typeface="思源黑体 CN Regular" panose="020B0500000000000000" pitchFamily="34" charset="-122"/>
                <a:cs typeface="Helvetica"/>
                <a:sym typeface="Arial" panose="020B0604020202020204" pitchFamily="34" charset="0"/>
              </a:rPr>
              <a:t>反应速率不变</a:t>
            </a:r>
          </a:p>
        </p:txBody>
      </p:sp>
      <p:sp>
        <p:nvSpPr>
          <p:cNvPr id="17413" name="文本框 17412"/>
          <p:cNvSpPr txBox="1"/>
          <p:nvPr/>
        </p:nvSpPr>
        <p:spPr>
          <a:xfrm>
            <a:off x="564903" y="4871303"/>
            <a:ext cx="10730974" cy="1140505"/>
          </a:xfrm>
          <a:prstGeom prst="rect">
            <a:avLst/>
          </a:prstGeom>
          <a:noFill/>
          <a:ln w="9525">
            <a:noFill/>
          </a:ln>
        </p:spPr>
        <p:txBody>
          <a:bodyPr wrap="square">
            <a:spAutoFit/>
          </a:bodyPr>
          <a:lstStyle/>
          <a:p>
            <a:pPr defTabSz="1222375">
              <a:lnSpc>
                <a:spcPct val="150000"/>
              </a:lnSpc>
              <a:spcBef>
                <a:spcPct val="50000"/>
              </a:spcBef>
            </a:pPr>
            <a:r>
              <a:rPr lang="en-US" altLang="zh-CN" sz="2400" kern="0" dirty="0">
                <a:solidFill>
                  <a:srgbClr val="0000FF"/>
                </a:solidFill>
                <a:latin typeface="Arial" panose="020B0604020202020204" pitchFamily="34" charset="0"/>
                <a:ea typeface="思源黑体 CN Regular" panose="020B0500000000000000" pitchFamily="34" charset="-122"/>
                <a:cs typeface="Helvetica"/>
                <a:sym typeface="Arial" panose="020B0604020202020204" pitchFamily="34" charset="0"/>
              </a:rPr>
              <a:t>3</a:t>
            </a:r>
            <a:r>
              <a:rPr lang="zh-CN" altLang="en-US" sz="2400" kern="0" dirty="0">
                <a:solidFill>
                  <a:srgbClr val="0000FF"/>
                </a:solidFill>
                <a:latin typeface="Arial" panose="020B0604020202020204" pitchFamily="34" charset="0"/>
                <a:ea typeface="思源黑体 CN Regular" panose="020B0500000000000000" pitchFamily="34" charset="-122"/>
                <a:cs typeface="Helvetica"/>
                <a:sym typeface="Arial" panose="020B0604020202020204" pitchFamily="34" charset="0"/>
              </a:rPr>
              <a:t>、恒压时：</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冲入“无关气体”（如</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He</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等）</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引起体积增大， </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各反应物浓度减少</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反应速率减慢。</a:t>
            </a:r>
          </a:p>
        </p:txBody>
      </p:sp>
      <p:sp>
        <p:nvSpPr>
          <p:cNvPr id="6" name="矩形 5"/>
          <p:cNvSpPr/>
          <p:nvPr/>
        </p:nvSpPr>
        <p:spPr>
          <a:xfrm>
            <a:off x="1292930" y="284991"/>
            <a:ext cx="5692070" cy="584775"/>
          </a:xfrm>
          <a:prstGeom prst="rect">
            <a:avLst/>
          </a:prstGeom>
        </p:spPr>
        <p:txBody>
          <a:bodyPr wrap="square">
            <a:spAutoFit/>
          </a:bodyPr>
          <a:lstStyle/>
          <a:p>
            <a:pPr lvl="0" defTabSz="1130935">
              <a:spcBef>
                <a:spcPct val="0"/>
              </a:spcBef>
              <a:defRPr/>
            </a:pP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对于气体有下列几种情况</a:t>
            </a:r>
            <a:r>
              <a:rPr lang="en-US" altLang="zh-CN"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blinds(horizontal)">
                                      <p:cBhvr>
                                        <p:cTn id="7" dur="500"/>
                                        <p:tgtEl>
                                          <p:spTgt spid="1741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7412"/>
                                        </p:tgtEl>
                                        <p:attrNameLst>
                                          <p:attrName>style.visibility</p:attrName>
                                        </p:attrNameLst>
                                      </p:cBhvr>
                                      <p:to>
                                        <p:strVal val="visible"/>
                                      </p:to>
                                    </p:set>
                                    <p:anim calcmode="lin" valueType="num">
                                      <p:cBhvr additive="base">
                                        <p:cTn id="12" dur="500" fill="hold"/>
                                        <p:tgtEl>
                                          <p:spTgt spid="17412"/>
                                        </p:tgtEl>
                                        <p:attrNameLst>
                                          <p:attrName>ppt_x</p:attrName>
                                        </p:attrNameLst>
                                      </p:cBhvr>
                                      <p:tavLst>
                                        <p:tav tm="0">
                                          <p:val>
                                            <p:strVal val="#ppt_x"/>
                                          </p:val>
                                        </p:tav>
                                        <p:tav tm="100000">
                                          <p:val>
                                            <p:strVal val="#ppt_x"/>
                                          </p:val>
                                        </p:tav>
                                      </p:tavLst>
                                    </p:anim>
                                    <p:anim calcmode="lin" valueType="num">
                                      <p:cBhvr additive="base">
                                        <p:cTn id="13" dur="500" fill="hold"/>
                                        <p:tgtEl>
                                          <p:spTgt spid="1741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17413"/>
                                        </p:tgtEl>
                                        <p:attrNameLst>
                                          <p:attrName>style.visibility</p:attrName>
                                        </p:attrNameLst>
                                      </p:cBhvr>
                                      <p:to>
                                        <p:strVal val="visible"/>
                                      </p:to>
                                    </p:set>
                                    <p:animEffect transition="in" filter="box(in)">
                                      <p:cBhvr>
                                        <p:cTn id="18" dur="500"/>
                                        <p:tgtEl>
                                          <p:spTgt spid="174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p:bldP spid="17412" grpId="0"/>
      <p:bldP spid="174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矩形 18433"/>
          <p:cNvSpPr/>
          <p:nvPr/>
        </p:nvSpPr>
        <p:spPr>
          <a:xfrm>
            <a:off x="798308" y="1234485"/>
            <a:ext cx="10720592" cy="4833824"/>
          </a:xfrm>
          <a:prstGeom prst="rect">
            <a:avLst/>
          </a:prstGeom>
          <a:noFill/>
          <a:ln w="9525">
            <a:noFill/>
          </a:ln>
        </p:spPr>
        <p:txBody>
          <a:bodyPr wrap="square">
            <a:spAutoFit/>
          </a:bodyPr>
          <a:lstStyle/>
          <a:p>
            <a:pPr defTabSz="1222375">
              <a:lnSpc>
                <a:spcPct val="150000"/>
              </a:lnSpc>
              <a:spcBef>
                <a:spcPct val="50000"/>
              </a:spcBef>
              <a:buClr>
                <a:srgbClr val="F2F2F2"/>
              </a:buClr>
            </a:pPr>
            <a:r>
              <a:rPr lang="zh-CN" altLang="en-US" sz="2400" kern="0" dirty="0">
                <a:solidFill>
                  <a:srgbClr val="FF0000"/>
                </a:solidFill>
                <a:latin typeface="Arial" panose="020B0604020202020204" pitchFamily="34" charset="0"/>
                <a:ea typeface="思源黑体 CN Regular" panose="020B0500000000000000" pitchFamily="34" charset="-122"/>
                <a:cs typeface="Helvetica"/>
                <a:sym typeface="Arial" panose="020B0604020202020204" pitchFamily="34" charset="0"/>
              </a:rPr>
              <a:t>典例</a:t>
            </a:r>
            <a:r>
              <a:rPr lang="en-US" altLang="zh-CN" sz="2400" kern="0" dirty="0">
                <a:solidFill>
                  <a:srgbClr val="FF0000"/>
                </a:solidFill>
                <a:latin typeface="Arial" panose="020B0604020202020204" pitchFamily="34" charset="0"/>
                <a:ea typeface="思源黑体 CN Regular" panose="020B0500000000000000" pitchFamily="34" charset="-122"/>
                <a:cs typeface="Helvetica"/>
                <a:sym typeface="Arial" panose="020B0604020202020204" pitchFamily="34" charset="0"/>
              </a:rPr>
              <a:t>2  </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对于反应</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N</a:t>
            </a:r>
            <a:r>
              <a:rPr lang="en-US" altLang="zh-CN" sz="2400" kern="0" baseline="-3000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2</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+O</a:t>
            </a:r>
            <a:r>
              <a:rPr lang="en-US" altLang="zh-CN" sz="2400" kern="0" baseline="-3000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2</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=2NO</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在密闭容器中进行，下列条件哪些不能加快该反应的化学反应速率（      　）                                    　　　　　　　　　</a:t>
            </a:r>
          </a:p>
          <a:p>
            <a:pPr defTabSz="1222375" eaLnBrk="0" hangingPunct="0">
              <a:lnSpc>
                <a:spcPct val="150000"/>
              </a:lnSpc>
              <a:spcBef>
                <a:spcPct val="50000"/>
              </a:spcBef>
              <a:buClr>
                <a:srgbClr val="F2F2F2"/>
              </a:buClr>
            </a:pP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A</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、缩小体积使压强增大        </a:t>
            </a:r>
          </a:p>
          <a:p>
            <a:pPr defTabSz="1222375" eaLnBrk="0" hangingPunct="0">
              <a:lnSpc>
                <a:spcPct val="150000"/>
              </a:lnSpc>
              <a:spcBef>
                <a:spcPct val="50000"/>
              </a:spcBef>
              <a:buClr>
                <a:srgbClr val="F2F2F2"/>
              </a:buClr>
            </a:pP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B</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、体积不变充入 </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N</a:t>
            </a:r>
            <a:r>
              <a:rPr lang="en-US" altLang="zh-CN" sz="2400" kern="0" baseline="-3000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2</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 </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使压强增大</a:t>
            </a:r>
          </a:p>
          <a:p>
            <a:pPr defTabSz="1222375" eaLnBrk="0" hangingPunct="0">
              <a:lnSpc>
                <a:spcPct val="150000"/>
              </a:lnSpc>
              <a:spcBef>
                <a:spcPct val="50000"/>
              </a:spcBef>
              <a:buClr>
                <a:srgbClr val="F2F2F2"/>
              </a:buClr>
            </a:pP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C</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、体积不变充入 </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O</a:t>
            </a:r>
            <a:r>
              <a:rPr lang="en-US" altLang="zh-CN" sz="2400" kern="0" baseline="-3000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2</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使压强增大             </a:t>
            </a:r>
          </a:p>
          <a:p>
            <a:pPr defTabSz="1222375" eaLnBrk="0" hangingPunct="0">
              <a:lnSpc>
                <a:spcPct val="150000"/>
              </a:lnSpc>
              <a:spcBef>
                <a:spcPct val="50000"/>
              </a:spcBef>
              <a:buClr>
                <a:srgbClr val="F2F2F2"/>
              </a:buClr>
            </a:pP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D</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、使体积增大到原来的</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2</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倍</a:t>
            </a:r>
          </a:p>
          <a:p>
            <a:pPr defTabSz="1222375" eaLnBrk="0" hangingPunct="0">
              <a:lnSpc>
                <a:spcPct val="150000"/>
              </a:lnSpc>
              <a:spcBef>
                <a:spcPct val="50000"/>
              </a:spcBef>
              <a:buClr>
                <a:srgbClr val="F2F2F2"/>
              </a:buClr>
            </a:pP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E</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、体积不变充入氦气使压强增大</a:t>
            </a:r>
          </a:p>
        </p:txBody>
      </p:sp>
      <p:sp>
        <p:nvSpPr>
          <p:cNvPr id="18436" name="文本框 18435"/>
          <p:cNvSpPr txBox="1"/>
          <p:nvPr/>
        </p:nvSpPr>
        <p:spPr>
          <a:xfrm>
            <a:off x="3689084" y="1873180"/>
            <a:ext cx="683200" cy="523220"/>
          </a:xfrm>
          <a:prstGeom prst="rect">
            <a:avLst/>
          </a:prstGeom>
          <a:noFill/>
          <a:ln w="9525">
            <a:noFill/>
          </a:ln>
        </p:spPr>
        <p:txBody>
          <a:bodyPr wrap="none" anchor="t">
            <a:spAutoFit/>
          </a:bodyPr>
          <a:lstStyle/>
          <a:p>
            <a:pPr defTabSz="1222375">
              <a:buClr>
                <a:srgbClr val="F2F2F2"/>
              </a:buClr>
            </a:pPr>
            <a:r>
              <a:rPr lang="en-US" altLang="zh-CN" sz="2800" b="1" kern="0" dirty="0">
                <a:solidFill>
                  <a:srgbClr val="FF0000"/>
                </a:solidFill>
                <a:latin typeface="Arial" panose="020B0604020202020204" pitchFamily="34" charset="0"/>
                <a:ea typeface="思源黑体 CN Regular" panose="020B0500000000000000" pitchFamily="34" charset="-122"/>
                <a:cs typeface="Helvetica"/>
                <a:sym typeface="Arial" panose="020B0604020202020204" pitchFamily="34" charset="0"/>
              </a:rPr>
              <a:t>DE</a:t>
            </a:r>
          </a:p>
        </p:txBody>
      </p:sp>
      <p:sp>
        <p:nvSpPr>
          <p:cNvPr id="5" name="矩形 4"/>
          <p:cNvSpPr/>
          <p:nvPr/>
        </p:nvSpPr>
        <p:spPr>
          <a:xfrm>
            <a:off x="1292930" y="284991"/>
            <a:ext cx="5692070" cy="584775"/>
          </a:xfrm>
          <a:prstGeom prst="rect">
            <a:avLst/>
          </a:prstGeom>
        </p:spPr>
        <p:txBody>
          <a:bodyPr wrap="square">
            <a:spAutoFit/>
          </a:bodyPr>
          <a:lstStyle/>
          <a:p>
            <a:pPr lvl="0" defTabSz="1130935">
              <a:spcBef>
                <a:spcPct val="0"/>
              </a:spcBef>
              <a:defRPr/>
            </a:pP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典型例题</a:t>
            </a:r>
            <a:endParaRPr lang="en-US" altLang="zh-CN"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additive="base">
                                        <p:cTn id="7" dur="500" fill="hold"/>
                                        <p:tgtEl>
                                          <p:spTgt spid="18434"/>
                                        </p:tgtEl>
                                        <p:attrNameLst>
                                          <p:attrName>ppt_x</p:attrName>
                                        </p:attrNameLst>
                                      </p:cBhvr>
                                      <p:tavLst>
                                        <p:tav tm="0">
                                          <p:val>
                                            <p:strVal val="#ppt_x"/>
                                          </p:val>
                                        </p:tav>
                                        <p:tav tm="100000">
                                          <p:val>
                                            <p:strVal val="#ppt_x"/>
                                          </p:val>
                                        </p:tav>
                                      </p:tavLst>
                                    </p:anim>
                                    <p:anim calcmode="lin" valueType="num">
                                      <p:cBhvr additive="base">
                                        <p:cTn id="8" dur="500" fill="hold"/>
                                        <p:tgtEl>
                                          <p:spTgt spid="1843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436"/>
                                        </p:tgtEl>
                                        <p:attrNameLst>
                                          <p:attrName>style.visibility</p:attrName>
                                        </p:attrNameLst>
                                      </p:cBhvr>
                                      <p:to>
                                        <p:strVal val="visible"/>
                                      </p:to>
                                    </p:set>
                                    <p:anim calcmode="lin" valueType="num">
                                      <p:cBhvr additive="base">
                                        <p:cTn id="13" dur="500" fill="hold"/>
                                        <p:tgtEl>
                                          <p:spTgt spid="18436"/>
                                        </p:tgtEl>
                                        <p:attrNameLst>
                                          <p:attrName>ppt_x</p:attrName>
                                        </p:attrNameLst>
                                      </p:cBhvr>
                                      <p:tavLst>
                                        <p:tav tm="0">
                                          <p:val>
                                            <p:strVal val="#ppt_x"/>
                                          </p:val>
                                        </p:tav>
                                        <p:tav tm="100000">
                                          <p:val>
                                            <p:strVal val="#ppt_x"/>
                                          </p:val>
                                        </p:tav>
                                      </p:tavLst>
                                    </p:anim>
                                    <p:anim calcmode="lin" valueType="num">
                                      <p:cBhvr additive="base">
                                        <p:cTn id="14" dur="500" fill="hold"/>
                                        <p:tgtEl>
                                          <p:spTgt spid="184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文本框 19458"/>
          <p:cNvSpPr txBox="1"/>
          <p:nvPr/>
        </p:nvSpPr>
        <p:spPr>
          <a:xfrm>
            <a:off x="685893" y="1212041"/>
            <a:ext cx="7416513" cy="461665"/>
          </a:xfrm>
          <a:prstGeom prst="rect">
            <a:avLst/>
          </a:prstGeom>
          <a:noFill/>
          <a:ln w="9525">
            <a:noFill/>
          </a:ln>
        </p:spPr>
        <p:txBody>
          <a:bodyPr>
            <a:spAutoFit/>
          </a:bodyPr>
          <a:lstStyle/>
          <a:p>
            <a:pPr defTabSz="1222375">
              <a:spcBef>
                <a:spcPct val="50000"/>
              </a:spcBef>
            </a:pPr>
            <a:r>
              <a:rPr lang="zh-CN" altLang="en-US" sz="2400" b="1"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实验</a:t>
            </a:r>
            <a:r>
              <a:rPr lang="en-US" altLang="zh-CN" sz="2400" b="1"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2-3</a:t>
            </a:r>
            <a:r>
              <a:rPr lang="zh-CN" altLang="en-US" sz="2400" b="1"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结论：温度高的溶液先出现浑浊</a:t>
            </a:r>
          </a:p>
        </p:txBody>
      </p:sp>
      <p:sp>
        <p:nvSpPr>
          <p:cNvPr id="19460" name="矩形 19459"/>
          <p:cNvSpPr/>
          <p:nvPr/>
        </p:nvSpPr>
        <p:spPr>
          <a:xfrm>
            <a:off x="778885" y="1673706"/>
            <a:ext cx="7560969" cy="461665"/>
          </a:xfrm>
          <a:prstGeom prst="rect">
            <a:avLst/>
          </a:prstGeom>
          <a:noFill/>
          <a:ln w="9525">
            <a:noFill/>
          </a:ln>
        </p:spPr>
        <p:txBody>
          <a:bodyPr>
            <a:spAutoFit/>
          </a:bodyPr>
          <a:lstStyle/>
          <a:p>
            <a:pPr defTabSz="1222375">
              <a:buClr>
                <a:srgbClr val="F2F2F2"/>
              </a:buClr>
            </a:pPr>
            <a:r>
              <a:rPr lang="en-US" altLang="zh-CN" sz="2400" b="1"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Na</a:t>
            </a:r>
            <a:r>
              <a:rPr lang="en-US" altLang="zh-CN" sz="2400" b="1" kern="0" baseline="-3000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2</a:t>
            </a:r>
            <a:r>
              <a:rPr lang="en-US" altLang="zh-CN" sz="2400" b="1"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S</a:t>
            </a:r>
            <a:r>
              <a:rPr lang="en-US" altLang="zh-CN" sz="2400" b="1" kern="0" baseline="-3000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2</a:t>
            </a:r>
            <a:r>
              <a:rPr lang="en-US" altLang="zh-CN" sz="2400" b="1"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O</a:t>
            </a:r>
            <a:r>
              <a:rPr lang="en-US" altLang="zh-CN" sz="2400" b="1" kern="0" baseline="-3000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3</a:t>
            </a:r>
            <a:r>
              <a:rPr lang="en-US" altLang="zh-CN" sz="2400" b="1"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+H</a:t>
            </a:r>
            <a:r>
              <a:rPr lang="en-US" altLang="zh-CN" sz="2400" b="1" kern="0" baseline="-3000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2</a:t>
            </a:r>
            <a:r>
              <a:rPr lang="en-US" altLang="zh-CN" sz="2400" b="1"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SO</a:t>
            </a:r>
            <a:r>
              <a:rPr lang="en-US" altLang="zh-CN" sz="2400" b="1" kern="0" baseline="-3000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4</a:t>
            </a:r>
            <a:r>
              <a:rPr lang="en-US" altLang="zh-CN" sz="2400" b="1"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=Na</a:t>
            </a:r>
            <a:r>
              <a:rPr lang="en-US" altLang="zh-CN" sz="2400" b="1" kern="0" baseline="-3000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2</a:t>
            </a:r>
            <a:r>
              <a:rPr lang="en-US" altLang="zh-CN" sz="2400" b="1"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SO</a:t>
            </a:r>
            <a:r>
              <a:rPr lang="en-US" altLang="zh-CN" sz="2400" b="1" kern="0" baseline="-3000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4</a:t>
            </a:r>
            <a:r>
              <a:rPr lang="en-US" altLang="zh-CN" sz="2400" b="1"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+SO</a:t>
            </a:r>
            <a:r>
              <a:rPr lang="en-US" altLang="zh-CN" sz="2400" b="1" kern="0" baseline="-3000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2</a:t>
            </a:r>
            <a:r>
              <a:rPr lang="en-US" altLang="zh-CN" sz="2400" b="1"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+S↓+H</a:t>
            </a:r>
            <a:r>
              <a:rPr lang="en-US" altLang="zh-CN" sz="2400" b="1" kern="0" baseline="-3000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2</a:t>
            </a:r>
            <a:r>
              <a:rPr lang="en-US" altLang="zh-CN" sz="2400" b="1"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O</a:t>
            </a:r>
          </a:p>
        </p:txBody>
      </p:sp>
      <p:sp>
        <p:nvSpPr>
          <p:cNvPr id="19461" name="文本框 19460"/>
          <p:cNvSpPr txBox="1"/>
          <p:nvPr/>
        </p:nvSpPr>
        <p:spPr>
          <a:xfrm>
            <a:off x="789192" y="2291207"/>
            <a:ext cx="7560971" cy="400110"/>
          </a:xfrm>
          <a:prstGeom prst="rect">
            <a:avLst/>
          </a:prstGeom>
          <a:solidFill>
            <a:srgbClr val="F8931D"/>
          </a:solidFill>
          <a:ln w="9525">
            <a:noFill/>
          </a:ln>
        </p:spPr>
        <p:txBody>
          <a:bodyPr>
            <a:spAutoFit/>
          </a:bodyPr>
          <a:lstStyle/>
          <a:p>
            <a:pPr defTabSz="1222375">
              <a:buClr>
                <a:srgbClr val="F2F2F2"/>
              </a:buClr>
            </a:pPr>
            <a:r>
              <a:rPr lang="en-US" altLang="zh-CN" sz="2000" b="1" kern="0" dirty="0">
                <a:solidFill>
                  <a:schemeClr val="bg1"/>
                </a:solidFill>
                <a:latin typeface="Arial" panose="020B0604020202020204" pitchFamily="34" charset="0"/>
                <a:ea typeface="思源黑体 CN Regular" panose="020B0500000000000000" pitchFamily="34" charset="-122"/>
                <a:cs typeface="Helvetica"/>
                <a:sym typeface="Arial" panose="020B0604020202020204" pitchFamily="34" charset="0"/>
              </a:rPr>
              <a:t>1</a:t>
            </a:r>
            <a:r>
              <a:rPr lang="zh-CN" altLang="en-US" sz="2000" b="1" kern="0" dirty="0">
                <a:solidFill>
                  <a:schemeClr val="bg1"/>
                </a:solidFill>
                <a:latin typeface="Arial" panose="020B0604020202020204" pitchFamily="34" charset="0"/>
                <a:ea typeface="思源黑体 CN Regular" panose="020B0500000000000000" pitchFamily="34" charset="-122"/>
                <a:cs typeface="Helvetica"/>
                <a:sym typeface="Arial" panose="020B0604020202020204" pitchFamily="34" charset="0"/>
              </a:rPr>
              <a:t>、其他条件不变，温度升高，反应速率加快</a:t>
            </a:r>
            <a:endParaRPr lang="zh-CN" altLang="en-US" sz="2000" kern="0" dirty="0">
              <a:solidFill>
                <a:schemeClr val="bg1"/>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9462" name="文本框 19461"/>
          <p:cNvSpPr txBox="1"/>
          <p:nvPr/>
        </p:nvSpPr>
        <p:spPr>
          <a:xfrm>
            <a:off x="801547" y="2825018"/>
            <a:ext cx="543739" cy="461537"/>
          </a:xfrm>
          <a:prstGeom prst="rect">
            <a:avLst/>
          </a:prstGeom>
          <a:noFill/>
          <a:ln w="9525">
            <a:noFill/>
          </a:ln>
        </p:spPr>
        <p:txBody>
          <a:bodyPr wrap="none" anchor="t">
            <a:spAutoFit/>
          </a:bodyPr>
          <a:lstStyle/>
          <a:p>
            <a:pPr defTabSz="1222375">
              <a:buClr>
                <a:srgbClr val="F2F2F2"/>
              </a:buClr>
            </a:pPr>
            <a:r>
              <a:rPr lang="en-US" altLang="zh-CN" sz="2400" b="1"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T↑</a:t>
            </a:r>
          </a:p>
        </p:txBody>
      </p:sp>
      <p:sp>
        <p:nvSpPr>
          <p:cNvPr id="19463" name="文本框 19462"/>
          <p:cNvSpPr txBox="1"/>
          <p:nvPr/>
        </p:nvSpPr>
        <p:spPr>
          <a:xfrm>
            <a:off x="1308899" y="2815867"/>
            <a:ext cx="3650358" cy="461537"/>
          </a:xfrm>
          <a:prstGeom prst="rect">
            <a:avLst/>
          </a:prstGeom>
          <a:noFill/>
          <a:ln w="9525">
            <a:noFill/>
          </a:ln>
        </p:spPr>
        <p:txBody>
          <a:bodyPr wrap="none" anchor="t">
            <a:spAutoFit/>
          </a:bodyPr>
          <a:lstStyle/>
          <a:p>
            <a:pPr defTabSz="1222375">
              <a:buClr>
                <a:srgbClr val="F2F2F2"/>
              </a:buClr>
            </a:pPr>
            <a:r>
              <a:rPr lang="en-US" altLang="zh-CN" sz="2400" b="1" kern="0">
                <a:solidFill>
                  <a:srgbClr val="0000FF"/>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zh-CN" altLang="en-US" sz="2400" b="1"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普通分子变为活化分子</a:t>
            </a:r>
          </a:p>
        </p:txBody>
      </p:sp>
      <p:sp>
        <p:nvSpPr>
          <p:cNvPr id="19464" name="文本框 19463"/>
          <p:cNvSpPr txBox="1"/>
          <p:nvPr/>
        </p:nvSpPr>
        <p:spPr>
          <a:xfrm>
            <a:off x="4783966" y="2800674"/>
            <a:ext cx="1261884" cy="461537"/>
          </a:xfrm>
          <a:prstGeom prst="rect">
            <a:avLst/>
          </a:prstGeom>
          <a:noFill/>
          <a:ln w="9525">
            <a:noFill/>
          </a:ln>
        </p:spPr>
        <p:txBody>
          <a:bodyPr wrap="none" anchor="t">
            <a:spAutoFit/>
          </a:bodyPr>
          <a:lstStyle/>
          <a:p>
            <a:pPr defTabSz="1222375">
              <a:buClr>
                <a:srgbClr val="F2F2F2"/>
              </a:buClr>
            </a:pPr>
            <a:r>
              <a:rPr lang="en-US" altLang="zh-CN" sz="2400" b="1" kern="0">
                <a:solidFill>
                  <a:srgbClr val="0000FF"/>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zh-CN" altLang="en-US" sz="2400" b="1"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活</a:t>
            </a:r>
            <a:r>
              <a:rPr lang="en-US" altLang="zh-CN" sz="2400" b="1"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p>
        </p:txBody>
      </p:sp>
      <p:sp>
        <p:nvSpPr>
          <p:cNvPr id="19465" name="文本框 19464"/>
          <p:cNvSpPr txBox="1"/>
          <p:nvPr/>
        </p:nvSpPr>
        <p:spPr>
          <a:xfrm>
            <a:off x="6050505" y="2769148"/>
            <a:ext cx="1128835" cy="461537"/>
          </a:xfrm>
          <a:prstGeom prst="rect">
            <a:avLst/>
          </a:prstGeom>
          <a:noFill/>
          <a:ln w="9525">
            <a:noFill/>
          </a:ln>
        </p:spPr>
        <p:txBody>
          <a:bodyPr wrap="none" anchor="t">
            <a:spAutoFit/>
          </a:bodyPr>
          <a:lstStyle/>
          <a:p>
            <a:pPr defTabSz="1222375">
              <a:buClr>
                <a:srgbClr val="F2F2F2"/>
              </a:buClr>
            </a:pPr>
            <a:r>
              <a:rPr lang="en-US" altLang="zh-CN" sz="2400" b="1"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 </a:t>
            </a:r>
            <a:r>
              <a:rPr lang="en-US" altLang="zh-CN" sz="2400" b="1" kern="0">
                <a:solidFill>
                  <a:srgbClr val="0000FF"/>
                </a:solidFill>
                <a:latin typeface="Arial" panose="020B0604020202020204" pitchFamily="34" charset="0"/>
                <a:ea typeface="思源黑体 CN Regular" panose="020B0500000000000000" pitchFamily="34" charset="-122"/>
                <a:cs typeface="Helvetica"/>
                <a:sym typeface="Arial" panose="020B0604020202020204" pitchFamily="34" charset="0"/>
              </a:rPr>
              <a:t>n</a:t>
            </a:r>
            <a:r>
              <a:rPr lang="zh-CN" altLang="en-US" sz="2400" b="1" kern="0" baseline="-25000">
                <a:solidFill>
                  <a:srgbClr val="0000FF"/>
                </a:solidFill>
                <a:latin typeface="Arial" panose="020B0604020202020204" pitchFamily="34" charset="0"/>
                <a:ea typeface="思源黑体 CN Regular" panose="020B0500000000000000" pitchFamily="34" charset="-122"/>
                <a:cs typeface="Helvetica"/>
                <a:sym typeface="Arial" panose="020B0604020202020204" pitchFamily="34" charset="0"/>
              </a:rPr>
              <a:t>活</a:t>
            </a:r>
            <a:r>
              <a:rPr lang="en-US" altLang="zh-CN" sz="2400" b="1" kern="0">
                <a:solidFill>
                  <a:srgbClr val="0000FF"/>
                </a:solidFill>
                <a:latin typeface="Arial" panose="020B0604020202020204" pitchFamily="34" charset="0"/>
                <a:ea typeface="思源黑体 CN Regular" panose="020B0500000000000000" pitchFamily="34" charset="-122"/>
                <a:cs typeface="Helvetica"/>
                <a:sym typeface="Arial" panose="020B0604020202020204" pitchFamily="34" charset="0"/>
              </a:rPr>
              <a:t>↑</a:t>
            </a:r>
          </a:p>
        </p:txBody>
      </p:sp>
      <p:sp>
        <p:nvSpPr>
          <p:cNvPr id="19466" name="矩形 19465"/>
          <p:cNvSpPr/>
          <p:nvPr/>
        </p:nvSpPr>
        <p:spPr>
          <a:xfrm>
            <a:off x="7062468" y="2782743"/>
            <a:ext cx="869149" cy="461537"/>
          </a:xfrm>
          <a:prstGeom prst="rect">
            <a:avLst/>
          </a:prstGeom>
          <a:noFill/>
          <a:ln w="9525">
            <a:noFill/>
          </a:ln>
        </p:spPr>
        <p:txBody>
          <a:bodyPr wrap="none" anchor="t">
            <a:spAutoFit/>
          </a:bodyPr>
          <a:lstStyle/>
          <a:p>
            <a:pPr defTabSz="1222375">
              <a:buClr>
                <a:srgbClr val="F2F2F2"/>
              </a:buClr>
            </a:pPr>
            <a:r>
              <a:rPr lang="en-US" altLang="zh-CN" sz="2400" b="1"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→V↑</a:t>
            </a:r>
          </a:p>
        </p:txBody>
      </p:sp>
      <p:sp>
        <p:nvSpPr>
          <p:cNvPr id="19467" name="文本框 19466"/>
          <p:cNvSpPr txBox="1"/>
          <p:nvPr/>
        </p:nvSpPr>
        <p:spPr>
          <a:xfrm>
            <a:off x="778885" y="3444701"/>
            <a:ext cx="5961356" cy="400110"/>
          </a:xfrm>
          <a:prstGeom prst="rect">
            <a:avLst/>
          </a:prstGeom>
          <a:solidFill>
            <a:srgbClr val="F8931D"/>
          </a:solidFill>
          <a:ln w="9525">
            <a:noFill/>
          </a:ln>
        </p:spPr>
        <p:txBody>
          <a:bodyPr wrap="square">
            <a:spAutoFit/>
          </a:bodyPr>
          <a:lstStyle/>
          <a:p>
            <a:pPr defTabSz="1222375">
              <a:buClr>
                <a:srgbClr val="000000"/>
              </a:buClr>
            </a:pPr>
            <a:r>
              <a:rPr lang="en-US" altLang="zh-CN" sz="2000" b="1" kern="0">
                <a:solidFill>
                  <a:schemeClr val="bg1"/>
                </a:solidFill>
                <a:latin typeface="Arial" panose="020B0604020202020204" pitchFamily="34" charset="0"/>
                <a:ea typeface="思源黑体 CN Regular" panose="020B0500000000000000" pitchFamily="34" charset="-122"/>
                <a:cs typeface="Helvetica"/>
                <a:sym typeface="Arial" panose="020B0604020202020204" pitchFamily="34" charset="0"/>
              </a:rPr>
              <a:t>2</a:t>
            </a:r>
            <a:r>
              <a:rPr lang="zh-CN" altLang="en-US" sz="2000" b="1" kern="0">
                <a:solidFill>
                  <a:schemeClr val="bg1"/>
                </a:solidFill>
                <a:latin typeface="Arial" panose="020B0604020202020204" pitchFamily="34" charset="0"/>
                <a:ea typeface="思源黑体 CN Regular" panose="020B0500000000000000" pitchFamily="34" charset="-122"/>
                <a:cs typeface="Helvetica"/>
                <a:sym typeface="Arial" panose="020B0604020202020204" pitchFamily="34" charset="0"/>
              </a:rPr>
              <a:t>、一般说来，温度每升高</a:t>
            </a:r>
            <a:r>
              <a:rPr lang="en-US" altLang="zh-CN" sz="2000" b="1" kern="0">
                <a:solidFill>
                  <a:schemeClr val="bg1"/>
                </a:solidFill>
                <a:latin typeface="Arial" panose="020B0604020202020204" pitchFamily="34" charset="0"/>
                <a:ea typeface="思源黑体 CN Regular" panose="020B0500000000000000" pitchFamily="34" charset="-122"/>
                <a:cs typeface="Helvetica"/>
                <a:sym typeface="Arial" panose="020B0604020202020204" pitchFamily="34" charset="0"/>
              </a:rPr>
              <a:t>10℃</a:t>
            </a:r>
            <a:r>
              <a:rPr lang="zh-CN" altLang="en-US" sz="2000" b="1" kern="0">
                <a:solidFill>
                  <a:schemeClr val="bg1"/>
                </a:solidFill>
                <a:latin typeface="Arial" panose="020B0604020202020204" pitchFamily="34" charset="0"/>
                <a:ea typeface="思源黑体 CN Regular" panose="020B0500000000000000" pitchFamily="34" charset="-122"/>
                <a:cs typeface="Helvetica"/>
                <a:sym typeface="Arial" panose="020B0604020202020204" pitchFamily="34" charset="0"/>
              </a:rPr>
              <a:t>，速率增加</a:t>
            </a:r>
            <a:r>
              <a:rPr lang="en-US" altLang="zh-CN" sz="2000" b="1" kern="0">
                <a:solidFill>
                  <a:schemeClr val="bg1"/>
                </a:solidFill>
                <a:latin typeface="Arial" panose="020B0604020202020204" pitchFamily="34" charset="0"/>
                <a:ea typeface="思源黑体 CN Regular" panose="020B0500000000000000" pitchFamily="34" charset="-122"/>
                <a:cs typeface="Helvetica"/>
                <a:sym typeface="Arial" panose="020B0604020202020204" pitchFamily="34" charset="0"/>
              </a:rPr>
              <a:t>2-4</a:t>
            </a:r>
            <a:r>
              <a:rPr lang="zh-CN" altLang="en-US" sz="2000" b="1" kern="0">
                <a:solidFill>
                  <a:schemeClr val="bg1"/>
                </a:solidFill>
                <a:latin typeface="Arial" panose="020B0604020202020204" pitchFamily="34" charset="0"/>
                <a:ea typeface="思源黑体 CN Regular" panose="020B0500000000000000" pitchFamily="34" charset="-122"/>
                <a:cs typeface="Helvetica"/>
                <a:sym typeface="Arial" panose="020B0604020202020204" pitchFamily="34" charset="0"/>
              </a:rPr>
              <a:t>倍。</a:t>
            </a:r>
          </a:p>
        </p:txBody>
      </p:sp>
      <p:sp>
        <p:nvSpPr>
          <p:cNvPr id="19468" name="矩形 19467"/>
          <p:cNvSpPr/>
          <p:nvPr/>
        </p:nvSpPr>
        <p:spPr>
          <a:xfrm>
            <a:off x="801547" y="4030445"/>
            <a:ext cx="5697394" cy="461537"/>
          </a:xfrm>
          <a:prstGeom prst="rect">
            <a:avLst/>
          </a:prstGeom>
          <a:noFill/>
          <a:ln w="9525">
            <a:noFill/>
          </a:ln>
        </p:spPr>
        <p:txBody>
          <a:bodyPr wrap="none" anchor="t">
            <a:spAutoFit/>
          </a:bodyPr>
          <a:lstStyle/>
          <a:p>
            <a:pPr defTabSz="1222375"/>
            <a:r>
              <a:rPr lang="en-US" altLang="zh-CN" sz="2400" b="1"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V×</a:t>
            </a:r>
            <a:r>
              <a:rPr lang="zh-CN" altLang="en-US" sz="2400" b="1"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倍数值</a:t>
            </a:r>
            <a:r>
              <a:rPr lang="zh-CN" altLang="en-US" sz="2400" b="1" kern="0" baseline="3000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en-US" altLang="zh-CN" sz="2400" b="1" kern="0" baseline="3000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t2-t1)/10</a:t>
            </a:r>
            <a:r>
              <a:rPr lang="en-US" altLang="zh-CN" sz="2400" b="1"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   = </a:t>
            </a:r>
            <a:r>
              <a:rPr lang="zh-CN" altLang="en-US" sz="2400" b="1"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变化后的反应速率</a:t>
            </a:r>
          </a:p>
        </p:txBody>
      </p:sp>
      <p:sp>
        <p:nvSpPr>
          <p:cNvPr id="19469" name="文本框 19468"/>
          <p:cNvSpPr txBox="1"/>
          <p:nvPr/>
        </p:nvSpPr>
        <p:spPr>
          <a:xfrm>
            <a:off x="778885" y="4729711"/>
            <a:ext cx="7694408" cy="400110"/>
          </a:xfrm>
          <a:prstGeom prst="rect">
            <a:avLst/>
          </a:prstGeom>
          <a:solidFill>
            <a:srgbClr val="F8931D"/>
          </a:solidFill>
          <a:ln w="9525">
            <a:noFill/>
          </a:ln>
        </p:spPr>
        <p:txBody>
          <a:bodyPr wrap="square">
            <a:spAutoFit/>
          </a:bodyPr>
          <a:lstStyle/>
          <a:p>
            <a:pPr defTabSz="1222375">
              <a:spcBef>
                <a:spcPct val="50000"/>
              </a:spcBef>
              <a:buClr>
                <a:srgbClr val="F2F2F2"/>
              </a:buClr>
            </a:pPr>
            <a:r>
              <a:rPr lang="en-US" altLang="zh-CN" sz="2000" b="1" kern="0" dirty="0">
                <a:solidFill>
                  <a:schemeClr val="bg1"/>
                </a:solidFill>
                <a:latin typeface="Arial" panose="020B0604020202020204" pitchFamily="34" charset="0"/>
                <a:ea typeface="思源黑体 CN Regular" panose="020B0500000000000000" pitchFamily="34" charset="-122"/>
                <a:cs typeface="Helvetica"/>
                <a:sym typeface="Arial" panose="020B0604020202020204" pitchFamily="34" charset="0"/>
              </a:rPr>
              <a:t>3</a:t>
            </a:r>
            <a:r>
              <a:rPr lang="zh-CN" altLang="en-US" sz="2000" b="1" kern="0" dirty="0">
                <a:solidFill>
                  <a:schemeClr val="bg1"/>
                </a:solidFill>
                <a:latin typeface="Arial" panose="020B0604020202020204" pitchFamily="34" charset="0"/>
                <a:ea typeface="思源黑体 CN Regular" panose="020B0500000000000000" pitchFamily="34" charset="-122"/>
                <a:cs typeface="Helvetica"/>
                <a:sym typeface="Arial" panose="020B0604020202020204" pitchFamily="34" charset="0"/>
              </a:rPr>
              <a:t>、温度对反应速率影响的规律，对吸热反应，放热反应都适用。</a:t>
            </a:r>
          </a:p>
        </p:txBody>
      </p:sp>
      <p:sp>
        <p:nvSpPr>
          <p:cNvPr id="19470" name="矩形 19469"/>
          <p:cNvSpPr/>
          <p:nvPr/>
        </p:nvSpPr>
        <p:spPr>
          <a:xfrm>
            <a:off x="801547" y="5285779"/>
            <a:ext cx="10717353" cy="830997"/>
          </a:xfrm>
          <a:prstGeom prst="rect">
            <a:avLst/>
          </a:prstGeom>
          <a:noFill/>
          <a:ln w="12700">
            <a:noFill/>
          </a:ln>
        </p:spPr>
        <p:txBody>
          <a:bodyPr wrap="square">
            <a:spAutoFit/>
          </a:bodyPr>
          <a:lstStyle/>
          <a:p>
            <a:pPr defTabSz="1222375">
              <a:spcBef>
                <a:spcPct val="50000"/>
              </a:spcBef>
              <a:buClr>
                <a:srgbClr val="F2F2F2"/>
              </a:buClr>
            </a:pPr>
            <a:r>
              <a:rPr lang="en-US" altLang="zh-CN" sz="2400" b="1" kern="0" dirty="0">
                <a:latin typeface="Arial" panose="020B0604020202020204" pitchFamily="34" charset="0"/>
                <a:ea typeface="思源黑体 CN Regular" panose="020B0500000000000000" pitchFamily="34" charset="-122"/>
                <a:cs typeface="Helvetica"/>
                <a:sym typeface="Arial" panose="020B0604020202020204" pitchFamily="34" charset="0"/>
              </a:rPr>
              <a:t>4</a:t>
            </a:r>
            <a:r>
              <a:rPr lang="zh-CN" altLang="en-US" sz="2400" b="1" kern="0" dirty="0">
                <a:latin typeface="Arial" panose="020B0604020202020204" pitchFamily="34" charset="0"/>
                <a:ea typeface="思源黑体 CN Regular" panose="020B0500000000000000" pitchFamily="34" charset="-122"/>
                <a:cs typeface="Helvetica"/>
                <a:sym typeface="Arial" panose="020B0604020202020204" pitchFamily="34" charset="0"/>
              </a:rPr>
              <a:t>、反应若是可逆反应，升高温度，正、逆反应速率都加快，降低温度，正、逆反应速率都减小。</a:t>
            </a:r>
          </a:p>
        </p:txBody>
      </p:sp>
      <p:sp>
        <p:nvSpPr>
          <p:cNvPr id="15" name="矩形 14"/>
          <p:cNvSpPr/>
          <p:nvPr/>
        </p:nvSpPr>
        <p:spPr>
          <a:xfrm>
            <a:off x="1292930" y="284991"/>
            <a:ext cx="5692070" cy="584775"/>
          </a:xfrm>
          <a:prstGeom prst="rect">
            <a:avLst/>
          </a:prstGeom>
        </p:spPr>
        <p:txBody>
          <a:bodyPr wrap="square">
            <a:spAutoFit/>
          </a:bodyPr>
          <a:lstStyle/>
          <a:p>
            <a:pPr lvl="0" defTabSz="1130935">
              <a:spcBef>
                <a:spcPct val="0"/>
              </a:spcBef>
              <a:defRPr/>
            </a:pP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三、温度对反应速率的影响</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blinds(horizontal)">
                                      <p:cBhvr>
                                        <p:cTn id="7" dur="500"/>
                                        <p:tgtEl>
                                          <p:spTgt spid="1945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9460"/>
                                        </p:tgtEl>
                                        <p:attrNameLst>
                                          <p:attrName>style.visibility</p:attrName>
                                        </p:attrNameLst>
                                      </p:cBhvr>
                                      <p:to>
                                        <p:strVal val="visible"/>
                                      </p:to>
                                    </p:set>
                                    <p:animEffect transition="in" filter="blinds(horizontal)">
                                      <p:cBhvr>
                                        <p:cTn id="12" dur="500"/>
                                        <p:tgtEl>
                                          <p:spTgt spid="19460"/>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19461"/>
                                        </p:tgtEl>
                                        <p:attrNameLst>
                                          <p:attrName>style.visibility</p:attrName>
                                        </p:attrNameLst>
                                      </p:cBhvr>
                                      <p:to>
                                        <p:strVal val="visible"/>
                                      </p:to>
                                    </p:set>
                                    <p:animEffect transition="in" filter="wheel(4)">
                                      <p:cBhvr>
                                        <p:cTn id="17" dur="2000"/>
                                        <p:tgtEl>
                                          <p:spTgt spid="1946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462"/>
                                        </p:tgtEl>
                                        <p:attrNameLst>
                                          <p:attrName>style.visibility</p:attrName>
                                        </p:attrNameLst>
                                      </p:cBhvr>
                                      <p:to>
                                        <p:strVal val="visible"/>
                                      </p:to>
                                    </p:set>
                                    <p:animEffect transition="in" filter="wipe(left)">
                                      <p:cBhvr>
                                        <p:cTn id="22" dur="500"/>
                                        <p:tgtEl>
                                          <p:spTgt spid="1946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9463"/>
                                        </p:tgtEl>
                                        <p:attrNameLst>
                                          <p:attrName>style.visibility</p:attrName>
                                        </p:attrNameLst>
                                      </p:cBhvr>
                                      <p:to>
                                        <p:strVal val="visible"/>
                                      </p:to>
                                    </p:set>
                                    <p:animEffect transition="in" filter="wipe(left)">
                                      <p:cBhvr>
                                        <p:cTn id="27" dur="500"/>
                                        <p:tgtEl>
                                          <p:spTgt spid="1946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9464"/>
                                        </p:tgtEl>
                                        <p:attrNameLst>
                                          <p:attrName>style.visibility</p:attrName>
                                        </p:attrNameLst>
                                      </p:cBhvr>
                                      <p:to>
                                        <p:strVal val="visible"/>
                                      </p:to>
                                    </p:set>
                                    <p:animEffect transition="in" filter="wipe(left)">
                                      <p:cBhvr>
                                        <p:cTn id="32" dur="500"/>
                                        <p:tgtEl>
                                          <p:spTgt spid="1946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9465"/>
                                        </p:tgtEl>
                                        <p:attrNameLst>
                                          <p:attrName>style.visibility</p:attrName>
                                        </p:attrNameLst>
                                      </p:cBhvr>
                                      <p:to>
                                        <p:strVal val="visible"/>
                                      </p:to>
                                    </p:set>
                                    <p:animEffect transition="in" filter="wipe(left)">
                                      <p:cBhvr>
                                        <p:cTn id="37" dur="500"/>
                                        <p:tgtEl>
                                          <p:spTgt spid="1946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9466"/>
                                        </p:tgtEl>
                                        <p:attrNameLst>
                                          <p:attrName>style.visibility</p:attrName>
                                        </p:attrNameLst>
                                      </p:cBhvr>
                                      <p:to>
                                        <p:strVal val="visible"/>
                                      </p:to>
                                    </p:set>
                                    <p:animEffect transition="in" filter="wipe(left)">
                                      <p:cBhvr>
                                        <p:cTn id="42" dur="500"/>
                                        <p:tgtEl>
                                          <p:spTgt spid="19466"/>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19467"/>
                                        </p:tgtEl>
                                        <p:attrNameLst>
                                          <p:attrName>style.visibility</p:attrName>
                                        </p:attrNameLst>
                                      </p:cBhvr>
                                      <p:to>
                                        <p:strVal val="visible"/>
                                      </p:to>
                                    </p:set>
                                    <p:animEffect transition="in" filter="diamond(in)">
                                      <p:cBhvr>
                                        <p:cTn id="47" dur="2000"/>
                                        <p:tgtEl>
                                          <p:spTgt spid="19467"/>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9468"/>
                                        </p:tgtEl>
                                        <p:attrNameLst>
                                          <p:attrName>style.visibility</p:attrName>
                                        </p:attrNameLst>
                                      </p:cBhvr>
                                      <p:to>
                                        <p:strVal val="visible"/>
                                      </p:to>
                                    </p:set>
                                    <p:animEffect transition="in" filter="blinds(horizontal)">
                                      <p:cBhvr>
                                        <p:cTn id="52" dur="500"/>
                                        <p:tgtEl>
                                          <p:spTgt spid="19468"/>
                                        </p:tgtEl>
                                      </p:cBhvr>
                                    </p:animEffec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9469"/>
                                        </p:tgtEl>
                                        <p:attrNameLst>
                                          <p:attrName>style.visibility</p:attrName>
                                        </p:attrNameLst>
                                      </p:cBhvr>
                                      <p:to>
                                        <p:strVal val="visible"/>
                                      </p:to>
                                    </p:set>
                                    <p:anim calcmode="lin" valueType="num">
                                      <p:cBhvr additive="base">
                                        <p:cTn id="57" dur="500" fill="hold"/>
                                        <p:tgtEl>
                                          <p:spTgt spid="19469"/>
                                        </p:tgtEl>
                                        <p:attrNameLst>
                                          <p:attrName>ppt_x</p:attrName>
                                        </p:attrNameLst>
                                      </p:cBhvr>
                                      <p:tavLst>
                                        <p:tav tm="0">
                                          <p:val>
                                            <p:strVal val="#ppt_x"/>
                                          </p:val>
                                        </p:tav>
                                        <p:tav tm="100000">
                                          <p:val>
                                            <p:strVal val="#ppt_x"/>
                                          </p:val>
                                        </p:tav>
                                      </p:tavLst>
                                    </p:anim>
                                    <p:anim calcmode="lin" valueType="num">
                                      <p:cBhvr additive="base">
                                        <p:cTn id="58" dur="500" fill="hold"/>
                                        <p:tgtEl>
                                          <p:spTgt spid="19469"/>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9470"/>
                                        </p:tgtEl>
                                        <p:attrNameLst>
                                          <p:attrName>style.visibility</p:attrName>
                                        </p:attrNameLst>
                                      </p:cBhvr>
                                      <p:to>
                                        <p:strVal val="visible"/>
                                      </p:to>
                                    </p:set>
                                    <p:anim calcmode="lin" valueType="num">
                                      <p:cBhvr additive="base">
                                        <p:cTn id="63" dur="500" fill="hold"/>
                                        <p:tgtEl>
                                          <p:spTgt spid="19470"/>
                                        </p:tgtEl>
                                        <p:attrNameLst>
                                          <p:attrName>ppt_x</p:attrName>
                                        </p:attrNameLst>
                                      </p:cBhvr>
                                      <p:tavLst>
                                        <p:tav tm="0">
                                          <p:val>
                                            <p:strVal val="#ppt_x"/>
                                          </p:val>
                                        </p:tav>
                                        <p:tav tm="100000">
                                          <p:val>
                                            <p:strVal val="#ppt_x"/>
                                          </p:val>
                                        </p:tav>
                                      </p:tavLst>
                                    </p:anim>
                                    <p:anim calcmode="lin" valueType="num">
                                      <p:cBhvr additive="base">
                                        <p:cTn id="64" dur="500" fill="hold"/>
                                        <p:tgtEl>
                                          <p:spTgt spid="194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p:bldP spid="19460" grpId="0"/>
      <p:bldP spid="19461" grpId="0" animBg="1"/>
      <p:bldP spid="19462" grpId="0"/>
      <p:bldP spid="19463" grpId="0"/>
      <p:bldP spid="19464" grpId="0"/>
      <p:bldP spid="19465" grpId="0"/>
      <p:bldP spid="19466" grpId="0"/>
      <p:bldP spid="19467" grpId="0" animBg="1"/>
      <p:bldP spid="19468" grpId="0"/>
      <p:bldP spid="19469" grpId="0" animBg="1"/>
      <p:bldP spid="1947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组合 20481"/>
          <p:cNvGrpSpPr/>
          <p:nvPr/>
        </p:nvGrpSpPr>
        <p:grpSpPr>
          <a:xfrm>
            <a:off x="4876848" y="4571956"/>
            <a:ext cx="5333793" cy="990562"/>
            <a:chOff x="1488" y="2880"/>
            <a:chExt cx="3360" cy="624"/>
          </a:xfrm>
        </p:grpSpPr>
        <p:sp>
          <p:nvSpPr>
            <p:cNvPr id="20483" name="圆角矩形 20482"/>
            <p:cNvSpPr/>
            <p:nvPr/>
          </p:nvSpPr>
          <p:spPr>
            <a:xfrm>
              <a:off x="1488" y="2880"/>
              <a:ext cx="3360" cy="624"/>
            </a:xfrm>
            <a:prstGeom prst="roundRect">
              <a:avLst>
                <a:gd name="adj" fmla="val 16667"/>
              </a:avLst>
            </a:prstGeom>
            <a:solidFill>
              <a:srgbClr val="F8931D"/>
            </a:solidFill>
            <a:ln w="38100" cap="flat" cmpd="sng">
              <a:solidFill>
                <a:srgbClr val="C0C0C0"/>
              </a:solidFill>
              <a:prstDash val="solid"/>
              <a:headEnd type="none" w="med" len="med"/>
              <a:tailEnd type="none" w="med" len="med"/>
            </a:ln>
          </p:spPr>
          <p:txBody>
            <a:bodyPr/>
            <a:lstStyle/>
            <a:p>
              <a:pPr defTabSz="1222375"/>
              <a:endParaRPr lang="zh-CN" altLang="en-US" sz="2405"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20484" name="文本框 20483"/>
            <p:cNvSpPr txBox="1"/>
            <p:nvPr/>
          </p:nvSpPr>
          <p:spPr>
            <a:xfrm>
              <a:off x="1650" y="3008"/>
              <a:ext cx="3036" cy="368"/>
            </a:xfrm>
            <a:prstGeom prst="rect">
              <a:avLst/>
            </a:prstGeom>
            <a:noFill/>
            <a:ln w="9525">
              <a:noFill/>
            </a:ln>
          </p:spPr>
          <p:txBody>
            <a:bodyPr>
              <a:spAutoFit/>
            </a:bodyPr>
            <a:lstStyle/>
            <a:p>
              <a:pPr algn="ctr" defTabSz="1222375">
                <a:spcBef>
                  <a:spcPct val="50000"/>
                </a:spcBef>
                <a:buClr>
                  <a:srgbClr val="F2F2F2"/>
                </a:buClr>
              </a:pPr>
              <a:r>
                <a:rPr lang="zh-CN" altLang="en-US" sz="3200" b="1" kern="0" dirty="0">
                  <a:solidFill>
                    <a:schemeClr val="bg1"/>
                  </a:solidFill>
                  <a:latin typeface="Arial" panose="020B0604020202020204" pitchFamily="34" charset="0"/>
                  <a:ea typeface="思源黑体 CN Regular" panose="020B0500000000000000" pitchFamily="34" charset="-122"/>
                  <a:cs typeface="Helvetica"/>
                  <a:sym typeface="Arial" panose="020B0604020202020204" pitchFamily="34" charset="0"/>
                </a:rPr>
                <a:t>冰箱延长食物保鲜期</a:t>
              </a:r>
            </a:p>
          </p:txBody>
        </p:sp>
      </p:grpSp>
      <p:grpSp>
        <p:nvGrpSpPr>
          <p:cNvPr id="20485" name="组合 20484"/>
          <p:cNvGrpSpPr/>
          <p:nvPr/>
        </p:nvGrpSpPr>
        <p:grpSpPr>
          <a:xfrm>
            <a:off x="1981360" y="304922"/>
            <a:ext cx="7619706" cy="6629143"/>
            <a:chOff x="288" y="192"/>
            <a:chExt cx="4800" cy="4176"/>
          </a:xfrm>
        </p:grpSpPr>
        <p:grpSp>
          <p:nvGrpSpPr>
            <p:cNvPr id="20486" name="组合 20485"/>
            <p:cNvGrpSpPr/>
            <p:nvPr/>
          </p:nvGrpSpPr>
          <p:grpSpPr>
            <a:xfrm>
              <a:off x="1584" y="192"/>
              <a:ext cx="3504" cy="2016"/>
              <a:chOff x="1776" y="240"/>
              <a:chExt cx="3504" cy="2016"/>
            </a:xfrm>
          </p:grpSpPr>
          <p:sp>
            <p:nvSpPr>
              <p:cNvPr id="20487" name="云形标注 20486"/>
              <p:cNvSpPr/>
              <p:nvPr/>
            </p:nvSpPr>
            <p:spPr>
              <a:xfrm>
                <a:off x="1776" y="240"/>
                <a:ext cx="3504" cy="2016"/>
              </a:xfrm>
              <a:prstGeom prst="cloudCallout">
                <a:avLst>
                  <a:gd name="adj1" fmla="val -43750"/>
                  <a:gd name="adj2" fmla="val 70000"/>
                </a:avLst>
              </a:prstGeom>
              <a:solidFill>
                <a:schemeClr val="bg1"/>
              </a:solidFill>
              <a:ln w="38100" cap="flat" cmpd="sng">
                <a:solidFill>
                  <a:srgbClr val="F8931D"/>
                </a:solidFill>
                <a:prstDash val="solid"/>
                <a:headEnd type="none" w="med" len="med"/>
                <a:tailEnd type="none" w="med" len="med"/>
              </a:ln>
            </p:spPr>
            <p:txBody>
              <a:bodyPr/>
              <a:lstStyle/>
              <a:p>
                <a:pPr algn="ctr" defTabSz="1222375"/>
                <a:endParaRPr sz="2405"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20488" name="文本框 20487"/>
              <p:cNvSpPr txBox="1"/>
              <p:nvPr/>
            </p:nvSpPr>
            <p:spPr>
              <a:xfrm>
                <a:off x="2224" y="760"/>
                <a:ext cx="2608" cy="989"/>
              </a:xfrm>
              <a:prstGeom prst="rect">
                <a:avLst/>
              </a:prstGeom>
              <a:noFill/>
              <a:ln w="9525">
                <a:noFill/>
              </a:ln>
            </p:spPr>
            <p:txBody>
              <a:bodyPr wrap="square">
                <a:spAutoFit/>
              </a:bodyPr>
              <a:lstStyle/>
              <a:p>
                <a:pPr algn="ctr" defTabSz="1222375">
                  <a:spcBef>
                    <a:spcPct val="50000"/>
                  </a:spcBef>
                  <a:buClr>
                    <a:srgbClr val="F2F2F2"/>
                  </a:buClr>
                </a:pPr>
                <a:r>
                  <a:rPr lang="zh-CN" altLang="en-US" sz="3200" b="1" kern="0" dirty="0">
                    <a:latin typeface="Arial" panose="020B0604020202020204" pitchFamily="34" charset="0"/>
                    <a:ea typeface="思源黑体 CN Regular" panose="020B0500000000000000" pitchFamily="34" charset="-122"/>
                    <a:cs typeface="Helvetica"/>
                    <a:sym typeface="Arial" panose="020B0604020202020204" pitchFamily="34" charset="0"/>
                  </a:rPr>
                  <a:t>你能举出生活中利用改变温度改变反应速率的例子吗</a:t>
                </a:r>
              </a:p>
            </p:txBody>
          </p:sp>
        </p:grpSp>
        <p:sp>
          <p:nvSpPr>
            <p:cNvPr id="20489" name="矩形 20488"/>
            <p:cNvSpPr/>
            <p:nvPr/>
          </p:nvSpPr>
          <p:spPr>
            <a:xfrm>
              <a:off x="288" y="2086"/>
              <a:ext cx="1488" cy="2282"/>
            </a:xfrm>
            <a:prstGeom prst="rect">
              <a:avLst/>
            </a:prstGeom>
          </p:spPr>
          <p:txBody>
            <a:bodyPr wrap="none" fromWordArt="1">
              <a:prstTxWarp prst="textCascadeUp">
                <a:avLst>
                  <a:gd name="adj" fmla="val 55829"/>
                </a:avLst>
              </a:prstTxWarp>
              <a:normAutofit/>
              <a:scene3d>
                <a:camera prst="legacyPerspectiveFront">
                  <a:rot lat="20520000" lon="1080000" rev="0"/>
                </a:camera>
                <a:lightRig rig="legacyHarsh2" dir="b"/>
              </a:scene3d>
              <a:sp3d extrusionH="430200" prstMaterial="legacyMatte">
                <a:extrusionClr>
                  <a:srgbClr val="FF6600"/>
                </a:extrusionClr>
              </a:sp3d>
            </a:bodyPr>
            <a:lstStyle/>
            <a:p>
              <a:pPr algn="ctr" defTabSz="1222375"/>
              <a:r>
                <a:rPr lang="zh-CN" altLang="en-US" sz="3600" b="1" kern="0">
                  <a:gradFill rotWithShape="0">
                    <a:gsLst>
                      <a:gs pos="0">
                        <a:srgbClr val="FFE701"/>
                      </a:gs>
                      <a:gs pos="100000">
                        <a:srgbClr val="FE3E02"/>
                      </a:gs>
                    </a:gsLst>
                    <a:lin ang="5400000" scaled="1"/>
                  </a:gradFill>
                  <a:latin typeface="Arial" panose="020B0604020202020204" pitchFamily="34" charset="0"/>
                  <a:ea typeface="思源黑体 CN Regular" panose="020B0500000000000000" pitchFamily="34" charset="-122"/>
                  <a:cs typeface="Helvetica"/>
                  <a:sym typeface="Arial" panose="020B0604020202020204" pitchFamily="34" charset="0"/>
                </a:rPr>
                <a: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20485"/>
                                        </p:tgtEl>
                                        <p:attrNameLst>
                                          <p:attrName>style.visibility</p:attrName>
                                        </p:attrNameLst>
                                      </p:cBhvr>
                                      <p:to>
                                        <p:strVal val="visible"/>
                                      </p:to>
                                    </p:set>
                                    <p:anim from="(-#ppt_w/2)" to="(#ppt_x)" calcmode="lin" valueType="num">
                                      <p:cBhvr>
                                        <p:cTn id="7" dur="300" fill="hold">
                                          <p:stCondLst>
                                            <p:cond delay="0"/>
                                          </p:stCondLst>
                                        </p:cTn>
                                        <p:tgtEl>
                                          <p:spTgt spid="20485"/>
                                        </p:tgtEl>
                                        <p:attrNameLst>
                                          <p:attrName>ppt_x</p:attrName>
                                        </p:attrNameLst>
                                      </p:cBhvr>
                                    </p:anim>
                                    <p:anim from="0" to="-1.0" calcmode="lin" valueType="num">
                                      <p:cBhvr>
                                        <p:cTn id="8" dur="100" decel="50000" autoRev="1" fill="hold">
                                          <p:stCondLst>
                                            <p:cond delay="300"/>
                                          </p:stCondLst>
                                        </p:cTn>
                                        <p:tgtEl>
                                          <p:spTgt spid="20485"/>
                                        </p:tgtEl>
                                        <p:attrNameLst>
                                          <p:attrName>xshear</p:attrName>
                                        </p:attrNameLst>
                                      </p:cBhvr>
                                    </p:anim>
                                    <p:animScale>
                                      <p:cBhvr>
                                        <p:cTn id="9" dur="100" decel="100000" autoRev="1" fill="hold">
                                          <p:stCondLst>
                                            <p:cond delay="300"/>
                                          </p:stCondLst>
                                        </p:cTn>
                                        <p:tgtEl>
                                          <p:spTgt spid="20485"/>
                                        </p:tgtEl>
                                      </p:cBhvr>
                                      <p:from x="100000" y="100000"/>
                                      <p:to x="80000" y="100000"/>
                                    </p:animScale>
                                    <p:anim by="(#ppt_h/3+#ppt_w*0.1)" calcmode="lin" valueType="num">
                                      <p:cBhvr additive="sum">
                                        <p:cTn id="10" dur="100" decel="100000" autoRev="1" fill="hold">
                                          <p:stCondLst>
                                            <p:cond delay="300"/>
                                          </p:stCondLst>
                                        </p:cTn>
                                        <p:tgtEl>
                                          <p:spTgt spid="20485"/>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nodeType="clickEffect">
                                  <p:stCondLst>
                                    <p:cond delay="0"/>
                                  </p:stCondLst>
                                  <p:childTnLst>
                                    <p:set>
                                      <p:cBhvr>
                                        <p:cTn id="14" dur="1" fill="hold">
                                          <p:stCondLst>
                                            <p:cond delay="0"/>
                                          </p:stCondLst>
                                        </p:cTn>
                                        <p:tgtEl>
                                          <p:spTgt spid="20482"/>
                                        </p:tgtEl>
                                        <p:attrNameLst>
                                          <p:attrName>style.visibility</p:attrName>
                                        </p:attrNameLst>
                                      </p:cBhvr>
                                      <p:to>
                                        <p:strVal val="visible"/>
                                      </p:to>
                                    </p:set>
                                    <p:anim calcmode="lin" valueType="num">
                                      <p:cBhvr additive="base">
                                        <p:cTn id="15" dur="500" fill="hold"/>
                                        <p:tgtEl>
                                          <p:spTgt spid="20482"/>
                                        </p:tgtEl>
                                        <p:attrNameLst>
                                          <p:attrName>ppt_x</p:attrName>
                                        </p:attrNameLst>
                                      </p:cBhvr>
                                      <p:tavLst>
                                        <p:tav tm="0">
                                          <p:val>
                                            <p:strVal val="1+#ppt_w/2"/>
                                          </p:val>
                                        </p:tav>
                                        <p:tav tm="100000">
                                          <p:val>
                                            <p:strVal val="#ppt_x"/>
                                          </p:val>
                                        </p:tav>
                                      </p:tavLst>
                                    </p:anim>
                                    <p:anim calcmode="lin" valueType="num">
                                      <p:cBhvr additive="base">
                                        <p:cTn id="16" dur="500" fill="hold"/>
                                        <p:tgtEl>
                                          <p:spTgt spid="2048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文本框 21506"/>
          <p:cNvSpPr txBox="1"/>
          <p:nvPr/>
        </p:nvSpPr>
        <p:spPr>
          <a:xfrm>
            <a:off x="2243286" y="5350614"/>
            <a:ext cx="7705427" cy="523220"/>
          </a:xfrm>
          <a:prstGeom prst="rect">
            <a:avLst/>
          </a:prstGeom>
          <a:noFill/>
          <a:ln w="9525">
            <a:noFill/>
          </a:ln>
        </p:spPr>
        <p:txBody>
          <a:bodyPr>
            <a:spAutoFit/>
          </a:bodyPr>
          <a:lstStyle/>
          <a:p>
            <a:pPr defTabSz="1222375">
              <a:spcBef>
                <a:spcPct val="50000"/>
              </a:spcBef>
            </a:pPr>
            <a:r>
              <a:rPr lang="zh-CN" altLang="en-US" sz="2800" b="1"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实验</a:t>
            </a:r>
            <a:r>
              <a:rPr lang="en-US" altLang="zh-CN" sz="2800" b="1"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2-4</a:t>
            </a:r>
            <a:r>
              <a:rPr lang="zh-CN" altLang="en-US" sz="2800" b="1"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结论：加入催化剂可以加快反应的速率</a:t>
            </a:r>
          </a:p>
        </p:txBody>
      </p:sp>
      <p:pic>
        <p:nvPicPr>
          <p:cNvPr id="21508" name="图片 21507" descr="pic_249308"/>
          <p:cNvPicPr>
            <a:picLocks noChangeAspect="1"/>
          </p:cNvPicPr>
          <p:nvPr/>
        </p:nvPicPr>
        <p:blipFill>
          <a:blip r:embed="rId2"/>
          <a:stretch>
            <a:fillRect/>
          </a:stretch>
        </p:blipFill>
        <p:spPr>
          <a:xfrm>
            <a:off x="3077773" y="1353033"/>
            <a:ext cx="6036454" cy="2335233"/>
          </a:xfrm>
          <a:prstGeom prst="rect">
            <a:avLst/>
          </a:prstGeom>
          <a:noFill/>
          <a:ln w="9525">
            <a:noFill/>
          </a:ln>
        </p:spPr>
      </p:pic>
      <p:pic>
        <p:nvPicPr>
          <p:cNvPr id="21509" name="图片 21508" descr="pic_262795"/>
          <p:cNvPicPr>
            <a:picLocks noChangeAspect="1"/>
          </p:cNvPicPr>
          <p:nvPr/>
        </p:nvPicPr>
        <p:blipFill>
          <a:blip r:embed="rId3"/>
          <a:srcRect l="51541" t="95296" r="17525" b="400"/>
          <a:stretch>
            <a:fillRect/>
          </a:stretch>
        </p:blipFill>
        <p:spPr>
          <a:xfrm>
            <a:off x="2963699" y="3973987"/>
            <a:ext cx="5329031" cy="939764"/>
          </a:xfrm>
          <a:prstGeom prst="rect">
            <a:avLst/>
          </a:prstGeom>
          <a:noFill/>
          <a:ln w="9525">
            <a:noFill/>
          </a:ln>
        </p:spPr>
      </p:pic>
      <p:sp>
        <p:nvSpPr>
          <p:cNvPr id="6" name="矩形 5"/>
          <p:cNvSpPr/>
          <p:nvPr/>
        </p:nvSpPr>
        <p:spPr>
          <a:xfrm>
            <a:off x="1292930" y="284991"/>
            <a:ext cx="5692070" cy="584775"/>
          </a:xfrm>
          <a:prstGeom prst="rect">
            <a:avLst/>
          </a:prstGeom>
        </p:spPr>
        <p:txBody>
          <a:bodyPr wrap="square">
            <a:spAutoFit/>
          </a:bodyPr>
          <a:lstStyle/>
          <a:p>
            <a:pPr lvl="0" defTabSz="1130935">
              <a:spcBef>
                <a:spcPct val="0"/>
              </a:spcBef>
              <a:defRPr/>
            </a:pP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四、催化剂对反应速率的影响</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1508"/>
                                        </p:tgtEl>
                                        <p:attrNameLst>
                                          <p:attrName>style.visibility</p:attrName>
                                        </p:attrNameLst>
                                      </p:cBhvr>
                                      <p:to>
                                        <p:strVal val="visible"/>
                                      </p:to>
                                    </p:set>
                                    <p:animEffect transition="in" filter="blinds(horizontal)">
                                      <p:cBhvr>
                                        <p:cTn id="7" dur="500"/>
                                        <p:tgtEl>
                                          <p:spTgt spid="2150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1509"/>
                                        </p:tgtEl>
                                        <p:attrNameLst>
                                          <p:attrName>style.visibility</p:attrName>
                                        </p:attrNameLst>
                                      </p:cBhvr>
                                      <p:to>
                                        <p:strVal val="visible"/>
                                      </p:to>
                                    </p:set>
                                    <p:animEffect transition="in" filter="blinds(horizontal)">
                                      <p:cBhvr>
                                        <p:cTn id="12" dur="500"/>
                                        <p:tgtEl>
                                          <p:spTgt spid="2150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1507"/>
                                        </p:tgtEl>
                                        <p:attrNameLst>
                                          <p:attrName>style.visibility</p:attrName>
                                        </p:attrNameLst>
                                      </p:cBhvr>
                                      <p:to>
                                        <p:strVal val="visible"/>
                                      </p:to>
                                    </p:set>
                                    <p:animEffect transition="in" filter="blinds(horizontal)">
                                      <p:cBhvr>
                                        <p:cTn id="17"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文本占位符 22529"/>
          <p:cNvSpPr>
            <a:spLocks noGrp="1"/>
          </p:cNvSpPr>
          <p:nvPr>
            <p:ph type="body" idx="4294967295"/>
          </p:nvPr>
        </p:nvSpPr>
        <p:spPr>
          <a:xfrm>
            <a:off x="660400" y="4957398"/>
            <a:ext cx="10878929" cy="924750"/>
          </a:xfrm>
          <a:noFill/>
        </p:spPr>
        <p:txBody>
          <a:bodyPr>
            <a:noAutofit/>
          </a:bodyPr>
          <a:lstStyle/>
          <a:p>
            <a:pPr marL="0" indent="0">
              <a:lnSpc>
                <a:spcPct val="150000"/>
              </a:lnSpc>
              <a:buNone/>
            </a:pPr>
            <a:r>
              <a:rPr lang="zh-CN" altLang="en-US" sz="2000" b="1" dirty="0">
                <a:latin typeface="Arial" panose="020B0604020202020204" pitchFamily="34" charset="0"/>
                <a:ea typeface="思源黑体 CN Regular" panose="020B0500000000000000" pitchFamily="34" charset="-122"/>
                <a:sym typeface="Arial" panose="020B0604020202020204" pitchFamily="34" charset="0"/>
              </a:rPr>
              <a:t>使用催化剂，能够降低反应所需的能量，这样会使更多的反应物的分子成为活化分子，大大增加单位体积内反应物分子中活化分子所占的百分数。因而使反应速率加快</a:t>
            </a:r>
            <a:r>
              <a:rPr lang="zh-CN" altLang="en-US" sz="2000" b="1" dirty="0">
                <a:effectLst>
                  <a:outerShdw blurRad="38100" dist="38100" dir="2700000">
                    <a:srgbClr val="FFFFFF"/>
                  </a:outerShdw>
                </a:effectLst>
                <a:latin typeface="Arial" panose="020B0604020202020204" pitchFamily="34" charset="0"/>
                <a:ea typeface="思源黑体 CN Regular" panose="020B0500000000000000" pitchFamily="34" charset="-122"/>
                <a:sym typeface="Arial" panose="020B0604020202020204" pitchFamily="34" charset="0"/>
              </a:rPr>
              <a:t>。</a:t>
            </a:r>
          </a:p>
        </p:txBody>
      </p:sp>
      <p:sp>
        <p:nvSpPr>
          <p:cNvPr id="22531" name="文本框 22530"/>
          <p:cNvSpPr txBox="1"/>
          <p:nvPr/>
        </p:nvSpPr>
        <p:spPr>
          <a:xfrm>
            <a:off x="660400" y="1226690"/>
            <a:ext cx="2209715" cy="461665"/>
          </a:xfrm>
          <a:prstGeom prst="rect">
            <a:avLst/>
          </a:prstGeom>
          <a:noFill/>
          <a:ln w="9525">
            <a:noFill/>
          </a:ln>
        </p:spPr>
        <p:txBody>
          <a:bodyPr>
            <a:spAutoFit/>
          </a:bodyPr>
          <a:lstStyle/>
          <a:p>
            <a:pPr defTabSz="1222375">
              <a:spcBef>
                <a:spcPct val="50000"/>
              </a:spcBef>
              <a:buClr>
                <a:srgbClr val="F2F2F2"/>
              </a:buClr>
            </a:pPr>
            <a:r>
              <a:rPr lang="zh-CN" altLang="en-US" sz="2400" b="1" kern="0">
                <a:solidFill>
                  <a:srgbClr val="FF3300"/>
                </a:solidFill>
                <a:latin typeface="Arial" panose="020B0604020202020204" pitchFamily="34" charset="0"/>
                <a:ea typeface="思源黑体 CN Regular" panose="020B0500000000000000" pitchFamily="34" charset="-122"/>
                <a:cs typeface="Helvetica"/>
                <a:sym typeface="Arial" panose="020B0604020202020204" pitchFamily="34" charset="0"/>
              </a:rPr>
              <a:t>催化剂</a:t>
            </a:r>
            <a:r>
              <a:rPr lang="zh-CN" altLang="en-US" sz="2400" b="1"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p>
        </p:txBody>
      </p:sp>
      <p:sp>
        <p:nvSpPr>
          <p:cNvPr id="22532" name="矩形 22531"/>
          <p:cNvSpPr/>
          <p:nvPr/>
        </p:nvSpPr>
        <p:spPr>
          <a:xfrm>
            <a:off x="1847966" y="1229876"/>
            <a:ext cx="9678663" cy="461665"/>
          </a:xfrm>
          <a:prstGeom prst="rect">
            <a:avLst/>
          </a:prstGeom>
          <a:noFill/>
          <a:ln w="9525">
            <a:noFill/>
          </a:ln>
        </p:spPr>
        <p:txBody>
          <a:bodyPr wrap="square">
            <a:spAutoFit/>
          </a:bodyPr>
          <a:lstStyle/>
          <a:p>
            <a:pPr defTabSz="1222375">
              <a:buClr>
                <a:srgbClr val="F2F2F2"/>
              </a:buClr>
            </a:pPr>
            <a:r>
              <a:rPr lang="zh-CN" altLang="en-US" sz="2400" b="1"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能改变化学反应速率而自身的化学组成和质量在反应前后保持不变</a:t>
            </a:r>
          </a:p>
        </p:txBody>
      </p:sp>
      <p:grpSp>
        <p:nvGrpSpPr>
          <p:cNvPr id="22533" name="组合 22532"/>
          <p:cNvGrpSpPr/>
          <p:nvPr/>
        </p:nvGrpSpPr>
        <p:grpSpPr>
          <a:xfrm>
            <a:off x="1141288" y="1894285"/>
            <a:ext cx="3457654" cy="2146349"/>
            <a:chOff x="382" y="1056"/>
            <a:chExt cx="2708" cy="1681"/>
          </a:xfrm>
          <a:solidFill>
            <a:srgbClr val="F8931D"/>
          </a:solidFill>
        </p:grpSpPr>
        <p:sp>
          <p:nvSpPr>
            <p:cNvPr id="22534" name="矩形 22533"/>
            <p:cNvSpPr/>
            <p:nvPr/>
          </p:nvSpPr>
          <p:spPr>
            <a:xfrm>
              <a:off x="382" y="1481"/>
              <a:ext cx="394" cy="940"/>
            </a:xfrm>
            <a:prstGeom prst="rect">
              <a:avLst/>
            </a:prstGeom>
            <a:grpFill/>
            <a:ln w="9525">
              <a:noFill/>
            </a:ln>
          </p:spPr>
          <p:txBody>
            <a:bodyPr>
              <a:spAutoFit/>
            </a:bodyPr>
            <a:lstStyle/>
            <a:p>
              <a:pPr algn="ctr" defTabSz="1222375">
                <a:buClr>
                  <a:srgbClr val="F2F2F2"/>
                </a:buClr>
              </a:pPr>
              <a:r>
                <a:rPr lang="zh-CN" altLang="en-US" sz="2400" b="1" kern="0" dirty="0">
                  <a:solidFill>
                    <a:schemeClr val="bg1"/>
                  </a:solidFill>
                  <a:latin typeface="Arial" panose="020B0604020202020204" pitchFamily="34" charset="0"/>
                  <a:ea typeface="思源黑体 CN Regular" panose="020B0500000000000000" pitchFamily="34" charset="-122"/>
                  <a:cs typeface="Helvetica"/>
                  <a:sym typeface="Arial" panose="020B0604020202020204" pitchFamily="34" charset="0"/>
                </a:rPr>
                <a:t>催化剂</a:t>
              </a:r>
            </a:p>
          </p:txBody>
        </p:sp>
        <p:sp>
          <p:nvSpPr>
            <p:cNvPr id="22535" name="上弧形箭头 22534"/>
            <p:cNvSpPr/>
            <p:nvPr/>
          </p:nvSpPr>
          <p:spPr>
            <a:xfrm>
              <a:off x="912" y="2064"/>
              <a:ext cx="1776" cy="288"/>
            </a:xfrm>
            <a:prstGeom prst="curvedDownArrow">
              <a:avLst>
                <a:gd name="adj1" fmla="val 123333"/>
                <a:gd name="adj2" fmla="val 246666"/>
                <a:gd name="adj3" fmla="val 33333"/>
              </a:avLst>
            </a:prstGeom>
            <a:grpFill/>
            <a:ln w="9525" cap="flat" cmpd="sng">
              <a:solidFill>
                <a:schemeClr val="tx1"/>
              </a:solidFill>
              <a:prstDash val="solid"/>
              <a:miter/>
              <a:headEnd type="none" w="med" len="med"/>
              <a:tailEnd type="none" w="med" len="med"/>
            </a:ln>
          </p:spPr>
          <p:txBody>
            <a:bodyPr/>
            <a:lstStyle/>
            <a:p>
              <a:pPr algn="ctr" defTabSz="1222375"/>
              <a:endParaRPr lang="zh-CN" altLang="en-US" sz="1600" kern="0">
                <a:solidFill>
                  <a:schemeClr val="bg1"/>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22536" name="下弧形箭头 22535"/>
            <p:cNvSpPr/>
            <p:nvPr/>
          </p:nvSpPr>
          <p:spPr>
            <a:xfrm>
              <a:off x="912" y="1536"/>
              <a:ext cx="1728" cy="240"/>
            </a:xfrm>
            <a:prstGeom prst="curvedUpArrow">
              <a:avLst>
                <a:gd name="adj1" fmla="val 144000"/>
                <a:gd name="adj2" fmla="val 288000"/>
                <a:gd name="adj3" fmla="val 33333"/>
              </a:avLst>
            </a:prstGeom>
            <a:grpFill/>
            <a:ln w="9525" cap="flat" cmpd="sng">
              <a:solidFill>
                <a:schemeClr val="tx1"/>
              </a:solidFill>
              <a:prstDash val="solid"/>
              <a:miter/>
              <a:headEnd type="none" w="med" len="med"/>
              <a:tailEnd type="none" w="med" len="med"/>
            </a:ln>
          </p:spPr>
          <p:txBody>
            <a:bodyPr/>
            <a:lstStyle/>
            <a:p>
              <a:pPr algn="ctr" defTabSz="1222375"/>
              <a:endParaRPr lang="zh-CN" altLang="en-US" sz="1600" kern="0">
                <a:solidFill>
                  <a:schemeClr val="bg1"/>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22537" name="矩形 22536"/>
            <p:cNvSpPr/>
            <p:nvPr/>
          </p:nvSpPr>
          <p:spPr>
            <a:xfrm>
              <a:off x="2154" y="1056"/>
              <a:ext cx="888" cy="289"/>
            </a:xfrm>
            <a:prstGeom prst="rect">
              <a:avLst/>
            </a:prstGeom>
            <a:grpFill/>
            <a:ln w="9525">
              <a:noFill/>
            </a:ln>
          </p:spPr>
          <p:txBody>
            <a:bodyPr wrap="none" anchor="t">
              <a:spAutoFit/>
            </a:bodyPr>
            <a:lstStyle/>
            <a:p>
              <a:pPr algn="ctr" defTabSz="1222375">
                <a:buClr>
                  <a:srgbClr val="F2F2F2"/>
                </a:buClr>
              </a:pPr>
              <a:r>
                <a:rPr lang="zh-CN" altLang="en-US" b="1" kern="0">
                  <a:solidFill>
                    <a:schemeClr val="bg1"/>
                  </a:solidFill>
                  <a:latin typeface="Arial" panose="020B0604020202020204" pitchFamily="34" charset="0"/>
                  <a:ea typeface="思源黑体 CN Regular" panose="020B0500000000000000" pitchFamily="34" charset="-122"/>
                  <a:cs typeface="Helvetica"/>
                  <a:sym typeface="Arial" panose="020B0604020202020204" pitchFamily="34" charset="0"/>
                </a:rPr>
                <a:t>正催化剂</a:t>
              </a:r>
            </a:p>
          </p:txBody>
        </p:sp>
        <p:sp>
          <p:nvSpPr>
            <p:cNvPr id="22538" name="矩形 22537"/>
            <p:cNvSpPr/>
            <p:nvPr/>
          </p:nvSpPr>
          <p:spPr>
            <a:xfrm>
              <a:off x="2202" y="2448"/>
              <a:ext cx="888" cy="289"/>
            </a:xfrm>
            <a:prstGeom prst="rect">
              <a:avLst/>
            </a:prstGeom>
            <a:grpFill/>
            <a:ln w="9525">
              <a:noFill/>
            </a:ln>
          </p:spPr>
          <p:txBody>
            <a:bodyPr wrap="none" anchor="t">
              <a:spAutoFit/>
            </a:bodyPr>
            <a:lstStyle/>
            <a:p>
              <a:pPr algn="ctr" defTabSz="1222375">
                <a:buClr>
                  <a:srgbClr val="F2F2F2"/>
                </a:buClr>
              </a:pPr>
              <a:r>
                <a:rPr lang="zh-CN" altLang="en-US" b="1" kern="0">
                  <a:solidFill>
                    <a:schemeClr val="bg1"/>
                  </a:solidFill>
                  <a:latin typeface="Arial" panose="020B0604020202020204" pitchFamily="34" charset="0"/>
                  <a:ea typeface="思源黑体 CN Regular" panose="020B0500000000000000" pitchFamily="34" charset="-122"/>
                  <a:cs typeface="Helvetica"/>
                  <a:sym typeface="Arial" panose="020B0604020202020204" pitchFamily="34" charset="0"/>
                </a:rPr>
                <a:t>负催化剂</a:t>
              </a:r>
            </a:p>
          </p:txBody>
        </p:sp>
      </p:grpSp>
      <p:sp>
        <p:nvSpPr>
          <p:cNvPr id="22539" name="矩形 22538"/>
          <p:cNvSpPr/>
          <p:nvPr/>
        </p:nvSpPr>
        <p:spPr>
          <a:xfrm>
            <a:off x="6041234" y="1950872"/>
            <a:ext cx="3134191" cy="523220"/>
          </a:xfrm>
          <a:prstGeom prst="rect">
            <a:avLst/>
          </a:prstGeom>
          <a:noFill/>
          <a:ln w="9525">
            <a:noFill/>
          </a:ln>
        </p:spPr>
        <p:txBody>
          <a:bodyPr wrap="none" anchor="t">
            <a:spAutoFit/>
          </a:bodyPr>
          <a:lstStyle/>
          <a:p>
            <a:pPr defTabSz="1222375">
              <a:buClr>
                <a:srgbClr val="F2F2F2"/>
              </a:buClr>
            </a:pPr>
            <a:r>
              <a:rPr lang="zh-CN" altLang="en-US" sz="2800" b="1" kern="0" dirty="0">
                <a:solidFill>
                  <a:srgbClr val="FF3300"/>
                </a:solidFill>
                <a:latin typeface="Arial" panose="020B0604020202020204" pitchFamily="34" charset="0"/>
                <a:ea typeface="思源黑体 CN Regular" panose="020B0500000000000000" pitchFamily="34" charset="-122"/>
                <a:cs typeface="Helvetica"/>
                <a:sym typeface="Arial" panose="020B0604020202020204" pitchFamily="34" charset="0"/>
              </a:rPr>
              <a:t>加快</a:t>
            </a:r>
            <a:r>
              <a:rPr lang="zh-CN" altLang="en-US" sz="2800" b="1"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化学反应速率</a:t>
            </a:r>
          </a:p>
        </p:txBody>
      </p:sp>
      <p:sp>
        <p:nvSpPr>
          <p:cNvPr id="22540" name="矩形 22539"/>
          <p:cNvSpPr/>
          <p:nvPr/>
        </p:nvSpPr>
        <p:spPr>
          <a:xfrm>
            <a:off x="6041234" y="3637156"/>
            <a:ext cx="3134191" cy="523220"/>
          </a:xfrm>
          <a:prstGeom prst="rect">
            <a:avLst/>
          </a:prstGeom>
          <a:noFill/>
          <a:ln w="9525">
            <a:noFill/>
          </a:ln>
        </p:spPr>
        <p:txBody>
          <a:bodyPr wrap="none" anchor="t">
            <a:spAutoFit/>
          </a:bodyPr>
          <a:lstStyle/>
          <a:p>
            <a:pPr defTabSz="1222375">
              <a:buClr>
                <a:srgbClr val="F2F2F2"/>
              </a:buClr>
            </a:pPr>
            <a:r>
              <a:rPr lang="zh-CN" altLang="en-US" sz="2800" b="1" kern="0">
                <a:solidFill>
                  <a:srgbClr val="FF3300"/>
                </a:solidFill>
                <a:latin typeface="Arial" panose="020B0604020202020204" pitchFamily="34" charset="0"/>
                <a:ea typeface="思源黑体 CN Regular" panose="020B0500000000000000" pitchFamily="34" charset="-122"/>
                <a:cs typeface="Helvetica"/>
                <a:sym typeface="Arial" panose="020B0604020202020204" pitchFamily="34" charset="0"/>
              </a:rPr>
              <a:t>减慢</a:t>
            </a:r>
            <a:r>
              <a:rPr lang="zh-CN" altLang="en-US" sz="2800" b="1"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化学反应速率</a:t>
            </a:r>
          </a:p>
        </p:txBody>
      </p:sp>
      <p:sp>
        <p:nvSpPr>
          <p:cNvPr id="22541" name="文本框 22540"/>
          <p:cNvSpPr txBox="1"/>
          <p:nvPr/>
        </p:nvSpPr>
        <p:spPr>
          <a:xfrm>
            <a:off x="6356341" y="2762234"/>
            <a:ext cx="5182988" cy="523220"/>
          </a:xfrm>
          <a:prstGeom prst="rect">
            <a:avLst/>
          </a:prstGeom>
          <a:noFill/>
          <a:ln w="9525">
            <a:noFill/>
          </a:ln>
        </p:spPr>
        <p:txBody>
          <a:bodyPr>
            <a:spAutoFit/>
          </a:bodyPr>
          <a:lstStyle/>
          <a:p>
            <a:pPr defTabSz="1222375">
              <a:spcBef>
                <a:spcPct val="50000"/>
              </a:spcBef>
              <a:buClr>
                <a:srgbClr val="F2F2F2"/>
              </a:buClr>
            </a:pPr>
            <a:r>
              <a:rPr lang="zh-CN" altLang="en-US" sz="2800" b="1" kern="0" dirty="0">
                <a:solidFill>
                  <a:srgbClr val="FF0000"/>
                </a:solidFill>
                <a:latin typeface="Arial" panose="020B0604020202020204" pitchFamily="34" charset="0"/>
                <a:ea typeface="思源黑体 CN Regular" panose="020B0500000000000000" pitchFamily="34" charset="-122"/>
                <a:cs typeface="Helvetica"/>
                <a:sym typeface="Arial" panose="020B0604020202020204" pitchFamily="34" charset="0"/>
              </a:rPr>
              <a:t>注：不说明指正催化剂</a:t>
            </a:r>
          </a:p>
        </p:txBody>
      </p:sp>
      <p:sp>
        <p:nvSpPr>
          <p:cNvPr id="15" name="矩形 14"/>
          <p:cNvSpPr/>
          <p:nvPr/>
        </p:nvSpPr>
        <p:spPr>
          <a:xfrm>
            <a:off x="1292930" y="284991"/>
            <a:ext cx="5692070" cy="584775"/>
          </a:xfrm>
          <a:prstGeom prst="rect">
            <a:avLst/>
          </a:prstGeom>
        </p:spPr>
        <p:txBody>
          <a:bodyPr wrap="square">
            <a:spAutoFit/>
          </a:bodyPr>
          <a:lstStyle/>
          <a:p>
            <a:pPr lvl="0" defTabSz="1130935">
              <a:spcBef>
                <a:spcPct val="0"/>
              </a:spcBef>
              <a:defRPr/>
            </a:pP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四、催化剂对反应速率的影响</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531"/>
                                        </p:tgtEl>
                                        <p:attrNameLst>
                                          <p:attrName>style.visibility</p:attrName>
                                        </p:attrNameLst>
                                      </p:cBhvr>
                                      <p:to>
                                        <p:strVal val="visible"/>
                                      </p:to>
                                    </p:set>
                                    <p:anim calcmode="lin" valueType="num">
                                      <p:cBhvr additive="base">
                                        <p:cTn id="7" dur="500" fill="hold"/>
                                        <p:tgtEl>
                                          <p:spTgt spid="22531"/>
                                        </p:tgtEl>
                                        <p:attrNameLst>
                                          <p:attrName>ppt_x</p:attrName>
                                        </p:attrNameLst>
                                      </p:cBhvr>
                                      <p:tavLst>
                                        <p:tav tm="0">
                                          <p:val>
                                            <p:strVal val="0-#ppt_w/2"/>
                                          </p:val>
                                        </p:tav>
                                        <p:tav tm="100000">
                                          <p:val>
                                            <p:strVal val="#ppt_x"/>
                                          </p:val>
                                        </p:tav>
                                      </p:tavLst>
                                    </p:anim>
                                    <p:anim calcmode="lin" valueType="num">
                                      <p:cBhvr additive="base">
                                        <p:cTn id="8" dur="500" fill="hold"/>
                                        <p:tgtEl>
                                          <p:spTgt spid="2253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2532"/>
                                        </p:tgtEl>
                                        <p:attrNameLst>
                                          <p:attrName>style.visibility</p:attrName>
                                        </p:attrNameLst>
                                      </p:cBhvr>
                                      <p:to>
                                        <p:strVal val="visible"/>
                                      </p:to>
                                    </p:set>
                                    <p:anim calcmode="lin" valueType="num">
                                      <p:cBhvr additive="base">
                                        <p:cTn id="13" dur="500" fill="hold"/>
                                        <p:tgtEl>
                                          <p:spTgt spid="22532"/>
                                        </p:tgtEl>
                                        <p:attrNameLst>
                                          <p:attrName>ppt_x</p:attrName>
                                        </p:attrNameLst>
                                      </p:cBhvr>
                                      <p:tavLst>
                                        <p:tav tm="0">
                                          <p:val>
                                            <p:strVal val="0-#ppt_w/2"/>
                                          </p:val>
                                        </p:tav>
                                        <p:tav tm="100000">
                                          <p:val>
                                            <p:strVal val="#ppt_x"/>
                                          </p:val>
                                        </p:tav>
                                      </p:tavLst>
                                    </p:anim>
                                    <p:anim calcmode="lin" valueType="num">
                                      <p:cBhvr additive="base">
                                        <p:cTn id="14" dur="500" fill="hold"/>
                                        <p:tgtEl>
                                          <p:spTgt spid="2253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applause.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2533"/>
                                        </p:tgtEl>
                                        <p:attrNameLst>
                                          <p:attrName>style.visibility</p:attrName>
                                        </p:attrNameLst>
                                      </p:cBhvr>
                                      <p:to>
                                        <p:strVal val="visible"/>
                                      </p:to>
                                    </p:set>
                                    <p:anim calcmode="lin" valueType="num">
                                      <p:cBhvr additive="base">
                                        <p:cTn id="19" dur="500" fill="hold"/>
                                        <p:tgtEl>
                                          <p:spTgt spid="22533"/>
                                        </p:tgtEl>
                                        <p:attrNameLst>
                                          <p:attrName>ppt_x</p:attrName>
                                        </p:attrNameLst>
                                      </p:cBhvr>
                                      <p:tavLst>
                                        <p:tav tm="0">
                                          <p:val>
                                            <p:strVal val="0-#ppt_w/2"/>
                                          </p:val>
                                        </p:tav>
                                        <p:tav tm="100000">
                                          <p:val>
                                            <p:strVal val="#ppt_x"/>
                                          </p:val>
                                        </p:tav>
                                      </p:tavLst>
                                    </p:anim>
                                    <p:anim calcmode="lin" valueType="num">
                                      <p:cBhvr additive="base">
                                        <p:cTn id="20" dur="500" fill="hold"/>
                                        <p:tgtEl>
                                          <p:spTgt spid="2253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2539"/>
                                        </p:tgtEl>
                                        <p:attrNameLst>
                                          <p:attrName>style.visibility</p:attrName>
                                        </p:attrNameLst>
                                      </p:cBhvr>
                                      <p:to>
                                        <p:strVal val="visible"/>
                                      </p:to>
                                    </p:set>
                                    <p:anim calcmode="lin" valueType="num">
                                      <p:cBhvr additive="base">
                                        <p:cTn id="25" dur="500" fill="hold"/>
                                        <p:tgtEl>
                                          <p:spTgt spid="22539"/>
                                        </p:tgtEl>
                                        <p:attrNameLst>
                                          <p:attrName>ppt_x</p:attrName>
                                        </p:attrNameLst>
                                      </p:cBhvr>
                                      <p:tavLst>
                                        <p:tav tm="0">
                                          <p:val>
                                            <p:strVal val="0-#ppt_w/2"/>
                                          </p:val>
                                        </p:tav>
                                        <p:tav tm="100000">
                                          <p:val>
                                            <p:strVal val="#ppt_x"/>
                                          </p:val>
                                        </p:tav>
                                      </p:tavLst>
                                    </p:anim>
                                    <p:anim calcmode="lin" valueType="num">
                                      <p:cBhvr additive="base">
                                        <p:cTn id="26" dur="500" fill="hold"/>
                                        <p:tgtEl>
                                          <p:spTgt spid="22539"/>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2540"/>
                                        </p:tgtEl>
                                        <p:attrNameLst>
                                          <p:attrName>style.visibility</p:attrName>
                                        </p:attrNameLst>
                                      </p:cBhvr>
                                      <p:to>
                                        <p:strVal val="visible"/>
                                      </p:to>
                                    </p:set>
                                    <p:anim calcmode="lin" valueType="num">
                                      <p:cBhvr additive="base">
                                        <p:cTn id="31" dur="500" fill="hold"/>
                                        <p:tgtEl>
                                          <p:spTgt spid="22540"/>
                                        </p:tgtEl>
                                        <p:attrNameLst>
                                          <p:attrName>ppt_x</p:attrName>
                                        </p:attrNameLst>
                                      </p:cBhvr>
                                      <p:tavLst>
                                        <p:tav tm="0">
                                          <p:val>
                                            <p:strVal val="0-#ppt_w/2"/>
                                          </p:val>
                                        </p:tav>
                                        <p:tav tm="100000">
                                          <p:val>
                                            <p:strVal val="#ppt_x"/>
                                          </p:val>
                                        </p:tav>
                                      </p:tavLst>
                                    </p:anim>
                                    <p:anim calcmode="lin" valueType="num">
                                      <p:cBhvr additive="base">
                                        <p:cTn id="32" dur="500" fill="hold"/>
                                        <p:tgtEl>
                                          <p:spTgt spid="22540"/>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22541"/>
                                        </p:tgtEl>
                                        <p:attrNameLst>
                                          <p:attrName>style.visibility</p:attrName>
                                        </p:attrNameLst>
                                      </p:cBhvr>
                                      <p:to>
                                        <p:strVal val="visible"/>
                                      </p:to>
                                    </p:set>
                                    <p:animEffect transition="in" filter="diamond(in)">
                                      <p:cBhvr>
                                        <p:cTn id="37" dur="2000"/>
                                        <p:tgtEl>
                                          <p:spTgt spid="22541"/>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22530">
                                            <p:txEl>
                                              <p:pRg st="0" end="0"/>
                                            </p:txEl>
                                          </p:spTgt>
                                        </p:tgtEl>
                                        <p:attrNameLst>
                                          <p:attrName>style.visibility</p:attrName>
                                        </p:attrNameLst>
                                      </p:cBhvr>
                                      <p:to>
                                        <p:strVal val="visible"/>
                                      </p:to>
                                    </p:set>
                                    <p:anim calcmode="lin" valueType="num">
                                      <p:cBhvr additive="base">
                                        <p:cTn id="42" dur="500" fill="hold"/>
                                        <p:tgtEl>
                                          <p:spTgt spid="22530">
                                            <p:txEl>
                                              <p:pRg st="0" end="0"/>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2253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p:bldP spid="22531" grpId="0"/>
      <p:bldP spid="22532" grpId="0"/>
      <p:bldP spid="22539" grpId="0"/>
      <p:bldP spid="22540" grpId="0"/>
      <p:bldP spid="2254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直接连接符 23553"/>
          <p:cNvSpPr/>
          <p:nvPr/>
        </p:nvSpPr>
        <p:spPr>
          <a:xfrm flipH="1" flipV="1">
            <a:off x="1682889" y="1943266"/>
            <a:ext cx="0" cy="3527288"/>
          </a:xfrm>
          <a:prstGeom prst="line">
            <a:avLst/>
          </a:prstGeom>
          <a:ln w="28575" cap="flat" cmpd="sng">
            <a:solidFill>
              <a:schemeClr val="tx1"/>
            </a:solidFill>
            <a:prstDash val="solid"/>
            <a:miter/>
            <a:headEnd type="none" w="med" len="med"/>
            <a:tailEnd type="triangle" w="med" len="med"/>
          </a:ln>
        </p:spPr>
        <p:txBody>
          <a:bodyPr anchor="ctr"/>
          <a:lstStyle/>
          <a:p>
            <a:pPr algn="ctr" defTabSz="1222375"/>
            <a:endParaRPr sz="2000" kern="0">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23555" name="直接连接符 23554"/>
          <p:cNvSpPr/>
          <p:nvPr/>
        </p:nvSpPr>
        <p:spPr>
          <a:xfrm>
            <a:off x="1682889" y="5470554"/>
            <a:ext cx="6552946" cy="0"/>
          </a:xfrm>
          <a:prstGeom prst="line">
            <a:avLst/>
          </a:prstGeom>
          <a:ln w="38100" cap="flat" cmpd="sng">
            <a:solidFill>
              <a:schemeClr val="tx1"/>
            </a:solidFill>
            <a:prstDash val="solid"/>
            <a:miter/>
            <a:headEnd type="none" w="med" len="med"/>
            <a:tailEnd type="triangle" w="med" len="med"/>
          </a:ln>
        </p:spPr>
        <p:txBody>
          <a:bodyPr anchor="ctr"/>
          <a:lstStyle/>
          <a:p>
            <a:pPr algn="ctr" defTabSz="1222375"/>
            <a:endParaRPr sz="2000" kern="0">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23556" name="直接连接符 23555"/>
          <p:cNvSpPr/>
          <p:nvPr/>
        </p:nvSpPr>
        <p:spPr>
          <a:xfrm>
            <a:off x="2114672" y="4102181"/>
            <a:ext cx="3024072" cy="0"/>
          </a:xfrm>
          <a:prstGeom prst="line">
            <a:avLst/>
          </a:prstGeom>
          <a:ln w="38100" cap="flat" cmpd="sng">
            <a:solidFill>
              <a:srgbClr val="FF0000"/>
            </a:solidFill>
            <a:prstDash val="solid"/>
            <a:miter/>
            <a:headEnd type="none" w="med" len="med"/>
            <a:tailEnd type="none" w="med" len="med"/>
          </a:ln>
        </p:spPr>
        <p:txBody>
          <a:bodyPr anchor="ctr"/>
          <a:lstStyle/>
          <a:p>
            <a:pPr algn="ctr" defTabSz="1222375"/>
            <a:endParaRPr sz="2000" kern="0">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23557" name="直接连接符 23556"/>
          <p:cNvSpPr/>
          <p:nvPr/>
        </p:nvSpPr>
        <p:spPr>
          <a:xfrm>
            <a:off x="4059286" y="4967335"/>
            <a:ext cx="3816202" cy="0"/>
          </a:xfrm>
          <a:prstGeom prst="line">
            <a:avLst/>
          </a:prstGeom>
          <a:ln w="38100" cap="flat" cmpd="sng">
            <a:solidFill>
              <a:schemeClr val="hlink"/>
            </a:solidFill>
            <a:prstDash val="solid"/>
            <a:miter/>
            <a:headEnd type="none" w="med" len="med"/>
            <a:tailEnd type="none" w="med" len="med"/>
          </a:ln>
        </p:spPr>
        <p:txBody>
          <a:bodyPr anchor="ctr"/>
          <a:lstStyle/>
          <a:p>
            <a:pPr algn="ctr" defTabSz="1222375"/>
            <a:endParaRPr sz="2000" kern="0">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23558" name="直接连接符 23557"/>
          <p:cNvSpPr/>
          <p:nvPr/>
        </p:nvSpPr>
        <p:spPr>
          <a:xfrm>
            <a:off x="2187695" y="2446482"/>
            <a:ext cx="5687792" cy="0"/>
          </a:xfrm>
          <a:prstGeom prst="line">
            <a:avLst/>
          </a:prstGeom>
          <a:ln w="38100" cap="flat" cmpd="sng">
            <a:solidFill>
              <a:schemeClr val="tx1"/>
            </a:solidFill>
            <a:prstDash val="solid"/>
            <a:miter/>
            <a:headEnd type="none" w="med" len="med"/>
            <a:tailEnd type="none" w="med" len="med"/>
          </a:ln>
        </p:spPr>
        <p:txBody>
          <a:bodyPr anchor="ctr"/>
          <a:lstStyle/>
          <a:p>
            <a:pPr algn="ctr" defTabSz="1222375"/>
            <a:endParaRPr sz="2000" kern="0">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23559" name="直接连接符 23558"/>
          <p:cNvSpPr/>
          <p:nvPr/>
        </p:nvSpPr>
        <p:spPr>
          <a:xfrm flipH="1">
            <a:off x="2619478" y="2446484"/>
            <a:ext cx="0" cy="1655699"/>
          </a:xfrm>
          <a:prstGeom prst="line">
            <a:avLst/>
          </a:prstGeom>
          <a:ln w="28575" cap="flat" cmpd="sng">
            <a:solidFill>
              <a:srgbClr val="FF0000"/>
            </a:solidFill>
            <a:prstDash val="solid"/>
            <a:miter/>
            <a:headEnd type="triangle" w="med" len="med"/>
            <a:tailEnd type="triangle" w="med" len="med"/>
          </a:ln>
        </p:spPr>
        <p:txBody>
          <a:bodyPr anchor="ctr"/>
          <a:lstStyle/>
          <a:p>
            <a:pPr algn="ctr" defTabSz="1222375"/>
            <a:endParaRPr sz="2000" kern="0">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23560" name="直接连接符 23559"/>
          <p:cNvSpPr/>
          <p:nvPr/>
        </p:nvSpPr>
        <p:spPr>
          <a:xfrm flipH="1">
            <a:off x="7156378" y="2446483"/>
            <a:ext cx="0" cy="2520852"/>
          </a:xfrm>
          <a:prstGeom prst="line">
            <a:avLst/>
          </a:prstGeom>
          <a:ln w="28575" cap="flat" cmpd="sng">
            <a:solidFill>
              <a:srgbClr val="FF0000"/>
            </a:solidFill>
            <a:prstDash val="solid"/>
            <a:miter/>
            <a:headEnd type="triangle" w="med" len="med"/>
            <a:tailEnd type="triangle" w="med" len="med"/>
          </a:ln>
        </p:spPr>
        <p:txBody>
          <a:bodyPr anchor="ctr"/>
          <a:lstStyle/>
          <a:p>
            <a:pPr algn="ctr" defTabSz="1222375"/>
            <a:endParaRPr sz="2000" kern="0">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23561" name="直接连接符 23560"/>
          <p:cNvSpPr/>
          <p:nvPr/>
        </p:nvSpPr>
        <p:spPr>
          <a:xfrm flipH="1">
            <a:off x="4491068" y="4102183"/>
            <a:ext cx="0" cy="865153"/>
          </a:xfrm>
          <a:prstGeom prst="line">
            <a:avLst/>
          </a:prstGeom>
          <a:ln w="28575" cap="flat" cmpd="sng">
            <a:solidFill>
              <a:srgbClr val="FF0000"/>
            </a:solidFill>
            <a:prstDash val="solid"/>
            <a:miter/>
            <a:headEnd type="triangle" w="med" len="med"/>
            <a:tailEnd type="triangle" w="med" len="med"/>
          </a:ln>
        </p:spPr>
        <p:txBody>
          <a:bodyPr anchor="ctr"/>
          <a:lstStyle/>
          <a:p>
            <a:pPr algn="ctr" defTabSz="1222375"/>
            <a:endParaRPr sz="2000" kern="0">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23562" name="任意多边形 23561"/>
          <p:cNvSpPr/>
          <p:nvPr/>
        </p:nvSpPr>
        <p:spPr>
          <a:xfrm>
            <a:off x="2619478" y="2386160"/>
            <a:ext cx="4463878" cy="2508154"/>
          </a:xfrm>
          <a:custGeom>
            <a:avLst/>
            <a:gdLst/>
            <a:ahLst/>
            <a:cxnLst/>
            <a:rect l="0" t="0" r="0" b="0"/>
            <a:pathLst>
              <a:path w="2812" h="1580">
                <a:moveTo>
                  <a:pt x="0" y="1036"/>
                </a:moveTo>
                <a:cubicBezTo>
                  <a:pt x="491" y="518"/>
                  <a:pt x="983" y="0"/>
                  <a:pt x="1361" y="38"/>
                </a:cubicBezTo>
                <a:cubicBezTo>
                  <a:pt x="1739" y="76"/>
                  <a:pt x="2026" y="1006"/>
                  <a:pt x="2268" y="1263"/>
                </a:cubicBezTo>
                <a:cubicBezTo>
                  <a:pt x="2510" y="1520"/>
                  <a:pt x="2661" y="1550"/>
                  <a:pt x="2812" y="1580"/>
                </a:cubicBezTo>
              </a:path>
            </a:pathLst>
          </a:custGeom>
          <a:noFill/>
          <a:ln w="38100" cap="flat" cmpd="sng">
            <a:solidFill>
              <a:srgbClr val="003300">
                <a:alpha val="100000"/>
              </a:srgbClr>
            </a:solidFill>
            <a:prstDash val="solid"/>
            <a:miter lim="800000"/>
            <a:headEnd type="none" w="med" len="med"/>
            <a:tailEnd type="none" w="med" len="med"/>
          </a:ln>
        </p:spPr>
        <p:txBody>
          <a:bodyPr anchor="ctr"/>
          <a:lstStyle/>
          <a:p>
            <a:pPr algn="ctr" defTabSz="1222375"/>
            <a:endParaRPr lang="zh-CN" altLang="en-US" sz="2000" kern="0">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23563" name="文本框 23562"/>
          <p:cNvSpPr txBox="1"/>
          <p:nvPr/>
        </p:nvSpPr>
        <p:spPr>
          <a:xfrm>
            <a:off x="1163815" y="1798808"/>
            <a:ext cx="492443" cy="936588"/>
          </a:xfrm>
          <a:prstGeom prst="rect">
            <a:avLst/>
          </a:prstGeom>
          <a:noFill/>
          <a:ln w="9525">
            <a:noFill/>
          </a:ln>
        </p:spPr>
        <p:txBody>
          <a:bodyPr vert="eaVert" anchor="ctr">
            <a:spAutoFit/>
          </a:bodyPr>
          <a:lstStyle/>
          <a:p>
            <a:pPr algn="ctr" defTabSz="1222375"/>
            <a:r>
              <a:rPr lang="zh-CN" altLang="en-US" sz="2000" b="1" kern="0">
                <a:latin typeface="Arial" panose="020B0604020202020204" pitchFamily="34" charset="0"/>
                <a:ea typeface="思源黑体 CN Regular" panose="020B0500000000000000" pitchFamily="34" charset="-122"/>
                <a:cs typeface="Helvetica"/>
                <a:sym typeface="Arial" panose="020B0604020202020204" pitchFamily="34" charset="0"/>
              </a:rPr>
              <a:t>能量</a:t>
            </a:r>
          </a:p>
        </p:txBody>
      </p:sp>
      <p:sp>
        <p:nvSpPr>
          <p:cNvPr id="23564" name="文本框 23563">
            <a:hlinkClick r:id="rId2" action="ppaction://hlinksldjump"/>
          </p:cNvPr>
          <p:cNvSpPr txBox="1"/>
          <p:nvPr/>
        </p:nvSpPr>
        <p:spPr>
          <a:xfrm>
            <a:off x="6791734" y="5605131"/>
            <a:ext cx="1236236" cy="400110"/>
          </a:xfrm>
          <a:prstGeom prst="rect">
            <a:avLst/>
          </a:prstGeom>
          <a:noFill/>
          <a:ln w="9525">
            <a:noFill/>
          </a:ln>
        </p:spPr>
        <p:txBody>
          <a:bodyPr wrap="none" anchor="ctr">
            <a:spAutoFit/>
          </a:bodyPr>
          <a:lstStyle/>
          <a:p>
            <a:pPr algn="ctr" defTabSz="1222375"/>
            <a:r>
              <a:rPr lang="zh-CN" altLang="en-US" sz="2000" b="1" kern="0">
                <a:latin typeface="Arial" panose="020B0604020202020204" pitchFamily="34" charset="0"/>
                <a:ea typeface="思源黑体 CN Regular" panose="020B0500000000000000" pitchFamily="34" charset="-122"/>
                <a:cs typeface="Helvetica"/>
                <a:sym typeface="Arial" panose="020B0604020202020204" pitchFamily="34" charset="0"/>
              </a:rPr>
              <a:t>反应过程</a:t>
            </a:r>
          </a:p>
        </p:txBody>
      </p:sp>
      <p:sp>
        <p:nvSpPr>
          <p:cNvPr id="23565" name="文本框 23564"/>
          <p:cNvSpPr txBox="1"/>
          <p:nvPr/>
        </p:nvSpPr>
        <p:spPr>
          <a:xfrm>
            <a:off x="2167572" y="2939821"/>
            <a:ext cx="450764" cy="400110"/>
          </a:xfrm>
          <a:prstGeom prst="rect">
            <a:avLst/>
          </a:prstGeom>
          <a:noFill/>
          <a:ln w="9525">
            <a:noFill/>
          </a:ln>
        </p:spPr>
        <p:txBody>
          <a:bodyPr wrap="none" anchor="ctr">
            <a:spAutoFit/>
          </a:bodyPr>
          <a:lstStyle/>
          <a:p>
            <a:pPr algn="ctr" defTabSz="1222375"/>
            <a:r>
              <a:rPr lang="en-US" altLang="zh-CN" sz="2000" b="1" kern="0">
                <a:latin typeface="Arial" panose="020B0604020202020204" pitchFamily="34" charset="0"/>
                <a:ea typeface="思源黑体 CN Regular" panose="020B0500000000000000" pitchFamily="34" charset="-122"/>
                <a:cs typeface="Helvetica"/>
                <a:sym typeface="Arial" panose="020B0604020202020204" pitchFamily="34" charset="0"/>
              </a:rPr>
              <a:t>E</a:t>
            </a:r>
            <a:r>
              <a:rPr lang="en-US" altLang="zh-CN" sz="2000" b="1" kern="0" baseline="-25000">
                <a:latin typeface="Arial" panose="020B0604020202020204" pitchFamily="34" charset="0"/>
                <a:ea typeface="思源黑体 CN Regular" panose="020B0500000000000000" pitchFamily="34" charset="-122"/>
                <a:cs typeface="Helvetica"/>
                <a:sym typeface="Arial" panose="020B0604020202020204" pitchFamily="34" charset="0"/>
              </a:rPr>
              <a:t>1</a:t>
            </a:r>
          </a:p>
        </p:txBody>
      </p:sp>
      <p:sp>
        <p:nvSpPr>
          <p:cNvPr id="23566" name="文本框 23565"/>
          <p:cNvSpPr txBox="1"/>
          <p:nvPr/>
        </p:nvSpPr>
        <p:spPr>
          <a:xfrm>
            <a:off x="7156892" y="3300170"/>
            <a:ext cx="450764" cy="400110"/>
          </a:xfrm>
          <a:prstGeom prst="rect">
            <a:avLst/>
          </a:prstGeom>
          <a:noFill/>
          <a:ln w="9525">
            <a:noFill/>
          </a:ln>
        </p:spPr>
        <p:txBody>
          <a:bodyPr wrap="none" anchor="ctr">
            <a:spAutoFit/>
          </a:bodyPr>
          <a:lstStyle/>
          <a:p>
            <a:pPr algn="ctr" defTabSz="1222375"/>
            <a:r>
              <a:rPr lang="en-US" altLang="zh-CN" sz="2000" b="1" kern="0">
                <a:latin typeface="Arial" panose="020B0604020202020204" pitchFamily="34" charset="0"/>
                <a:ea typeface="思源黑体 CN Regular" panose="020B0500000000000000" pitchFamily="34" charset="-122"/>
                <a:cs typeface="Helvetica"/>
                <a:sym typeface="Arial" panose="020B0604020202020204" pitchFamily="34" charset="0"/>
              </a:rPr>
              <a:t>E</a:t>
            </a:r>
            <a:r>
              <a:rPr lang="en-US" altLang="zh-CN" sz="2000" b="1" kern="0" baseline="-25000">
                <a:latin typeface="Arial" panose="020B0604020202020204" pitchFamily="34" charset="0"/>
                <a:ea typeface="思源黑体 CN Regular" panose="020B0500000000000000" pitchFamily="34" charset="-122"/>
                <a:cs typeface="Helvetica"/>
                <a:sym typeface="Arial" panose="020B0604020202020204" pitchFamily="34" charset="0"/>
              </a:rPr>
              <a:t>2</a:t>
            </a:r>
          </a:p>
        </p:txBody>
      </p:sp>
      <p:sp>
        <p:nvSpPr>
          <p:cNvPr id="23567" name="文本框 23566"/>
          <p:cNvSpPr txBox="1"/>
          <p:nvPr/>
        </p:nvSpPr>
        <p:spPr>
          <a:xfrm>
            <a:off x="2490850" y="4178022"/>
            <a:ext cx="973343" cy="400110"/>
          </a:xfrm>
          <a:prstGeom prst="rect">
            <a:avLst/>
          </a:prstGeom>
          <a:noFill/>
          <a:ln w="9525">
            <a:noFill/>
          </a:ln>
        </p:spPr>
        <p:txBody>
          <a:bodyPr wrap="none" anchor="ctr">
            <a:spAutoFit/>
          </a:bodyPr>
          <a:lstStyle/>
          <a:p>
            <a:pPr algn="ctr" defTabSz="1222375"/>
            <a:r>
              <a:rPr lang="zh-CN" altLang="en-US" sz="2000" b="1" kern="0">
                <a:latin typeface="Arial" panose="020B0604020202020204" pitchFamily="34" charset="0"/>
                <a:ea typeface="思源黑体 CN Regular" panose="020B0500000000000000" pitchFamily="34" charset="-122"/>
                <a:cs typeface="Helvetica"/>
                <a:sym typeface="Arial" panose="020B0604020202020204" pitchFamily="34" charset="0"/>
              </a:rPr>
              <a:t>反应物</a:t>
            </a:r>
          </a:p>
        </p:txBody>
      </p:sp>
      <p:sp>
        <p:nvSpPr>
          <p:cNvPr id="23568" name="文本框 23567"/>
          <p:cNvSpPr txBox="1"/>
          <p:nvPr/>
        </p:nvSpPr>
        <p:spPr>
          <a:xfrm>
            <a:off x="5802246" y="5013016"/>
            <a:ext cx="973343" cy="400110"/>
          </a:xfrm>
          <a:prstGeom prst="rect">
            <a:avLst/>
          </a:prstGeom>
          <a:noFill/>
          <a:ln w="9525">
            <a:noFill/>
          </a:ln>
        </p:spPr>
        <p:txBody>
          <a:bodyPr wrap="none" anchor="ctr">
            <a:spAutoFit/>
          </a:bodyPr>
          <a:lstStyle/>
          <a:p>
            <a:pPr algn="ctr" defTabSz="1222375"/>
            <a:r>
              <a:rPr lang="zh-CN" altLang="en-US" sz="2000" b="1" kern="0">
                <a:latin typeface="Arial" panose="020B0604020202020204" pitchFamily="34" charset="0"/>
                <a:ea typeface="思源黑体 CN Regular" panose="020B0500000000000000" pitchFamily="34" charset="-122"/>
                <a:cs typeface="Helvetica"/>
                <a:sym typeface="Arial" panose="020B0604020202020204" pitchFamily="34" charset="0"/>
              </a:rPr>
              <a:t>生成物</a:t>
            </a:r>
          </a:p>
        </p:txBody>
      </p:sp>
      <p:sp>
        <p:nvSpPr>
          <p:cNvPr id="23569" name="文本框 23568"/>
          <p:cNvSpPr txBox="1"/>
          <p:nvPr/>
        </p:nvSpPr>
        <p:spPr>
          <a:xfrm>
            <a:off x="6574255" y="1860362"/>
            <a:ext cx="1236236" cy="400110"/>
          </a:xfrm>
          <a:prstGeom prst="rect">
            <a:avLst/>
          </a:prstGeom>
          <a:noFill/>
          <a:ln w="9525">
            <a:noFill/>
          </a:ln>
        </p:spPr>
        <p:txBody>
          <a:bodyPr wrap="none" anchor="ctr">
            <a:spAutoFit/>
          </a:bodyPr>
          <a:lstStyle/>
          <a:p>
            <a:pPr algn="ctr" defTabSz="1222375"/>
            <a:r>
              <a:rPr lang="zh-CN" altLang="en-US" sz="2000" b="1" kern="0">
                <a:latin typeface="Arial" panose="020B0604020202020204" pitchFamily="34" charset="0"/>
                <a:ea typeface="思源黑体 CN Regular" panose="020B0500000000000000" pitchFamily="34" charset="-122"/>
                <a:cs typeface="Helvetica"/>
                <a:sym typeface="Arial" panose="020B0604020202020204" pitchFamily="34" charset="0"/>
              </a:rPr>
              <a:t>活化分子</a:t>
            </a:r>
          </a:p>
        </p:txBody>
      </p:sp>
      <p:sp>
        <p:nvSpPr>
          <p:cNvPr id="23570" name="线形标注 2 23569"/>
          <p:cNvSpPr/>
          <p:nvPr/>
        </p:nvSpPr>
        <p:spPr>
          <a:xfrm>
            <a:off x="2551218" y="1395600"/>
            <a:ext cx="1613875" cy="609576"/>
          </a:xfrm>
          <a:prstGeom prst="borderCallout2">
            <a:avLst>
              <a:gd name="adj1" fmla="val 18750"/>
              <a:gd name="adj2" fmla="val -5898"/>
              <a:gd name="adj3" fmla="val 18750"/>
              <a:gd name="adj4" fmla="val -14130"/>
              <a:gd name="adj5" fmla="val 266926"/>
              <a:gd name="adj6" fmla="val -22606"/>
            </a:avLst>
          </a:prstGeom>
          <a:solidFill>
            <a:schemeClr val="accent1"/>
          </a:solidFill>
          <a:ln w="9525" cap="flat" cmpd="sng">
            <a:solidFill>
              <a:srgbClr val="800080"/>
            </a:solidFill>
            <a:prstDash val="solid"/>
            <a:miter/>
            <a:headEnd type="none" w="med" len="med"/>
            <a:tailEnd type="none" w="med" len="med"/>
          </a:ln>
        </p:spPr>
        <p:txBody>
          <a:bodyPr anchor="ctr"/>
          <a:lstStyle/>
          <a:p>
            <a:pPr algn="ctr" defTabSz="1222375"/>
            <a:r>
              <a:rPr lang="zh-CN" altLang="en-US" sz="2000" b="1" kern="0">
                <a:latin typeface="Arial" panose="020B0604020202020204" pitchFamily="34" charset="0"/>
                <a:ea typeface="思源黑体 CN Regular" panose="020B0500000000000000" pitchFamily="34" charset="-122"/>
                <a:cs typeface="Helvetica"/>
                <a:sym typeface="Arial" panose="020B0604020202020204" pitchFamily="34" charset="0"/>
              </a:rPr>
              <a:t>活化能</a:t>
            </a:r>
          </a:p>
        </p:txBody>
      </p:sp>
      <p:sp>
        <p:nvSpPr>
          <p:cNvPr id="23571" name="线形标注 2 23570"/>
          <p:cNvSpPr/>
          <p:nvPr/>
        </p:nvSpPr>
        <p:spPr>
          <a:xfrm>
            <a:off x="9032729" y="2075968"/>
            <a:ext cx="2197758" cy="1871590"/>
          </a:xfrm>
          <a:prstGeom prst="borderCallout2">
            <a:avLst>
              <a:gd name="adj1" fmla="val 21835"/>
              <a:gd name="adj2" fmla="val -2093"/>
              <a:gd name="adj3" fmla="val 23265"/>
              <a:gd name="adj4" fmla="val -1502"/>
              <a:gd name="adj5" fmla="val 122214"/>
              <a:gd name="adj6" fmla="val -86503"/>
            </a:avLst>
          </a:prstGeom>
          <a:solidFill>
            <a:schemeClr val="accent1"/>
          </a:solidFill>
          <a:ln w="19050" cap="flat" cmpd="sng">
            <a:solidFill>
              <a:srgbClr val="800000"/>
            </a:solidFill>
            <a:prstDash val="solid"/>
            <a:miter/>
            <a:headEnd type="none" w="med" len="med"/>
            <a:tailEnd type="none" w="med" len="med"/>
          </a:ln>
        </p:spPr>
        <p:txBody>
          <a:bodyPr anchor="ctr"/>
          <a:lstStyle/>
          <a:p>
            <a:pPr algn="ctr" defTabSz="1222375"/>
            <a:r>
              <a:rPr lang="zh-CN" altLang="en-US" b="1" kern="0">
                <a:latin typeface="Arial" panose="020B0604020202020204" pitchFamily="34" charset="0"/>
                <a:ea typeface="思源黑体 CN Regular" panose="020B0500000000000000" pitchFamily="34" charset="-122"/>
                <a:cs typeface="Helvetica"/>
                <a:sym typeface="Arial" panose="020B0604020202020204" pitchFamily="34" charset="0"/>
              </a:rPr>
              <a:t>活化分子变成生成物分子放出的能量</a:t>
            </a:r>
          </a:p>
        </p:txBody>
      </p:sp>
      <p:sp>
        <p:nvSpPr>
          <p:cNvPr id="23572" name="文本框 23571"/>
          <p:cNvSpPr txBox="1"/>
          <p:nvPr/>
        </p:nvSpPr>
        <p:spPr>
          <a:xfrm>
            <a:off x="4649767" y="4308192"/>
            <a:ext cx="973343" cy="400110"/>
          </a:xfrm>
          <a:prstGeom prst="rect">
            <a:avLst/>
          </a:prstGeom>
          <a:noFill/>
          <a:ln w="9525">
            <a:noFill/>
          </a:ln>
        </p:spPr>
        <p:txBody>
          <a:bodyPr wrap="none" anchor="ctr">
            <a:spAutoFit/>
          </a:bodyPr>
          <a:lstStyle/>
          <a:p>
            <a:pPr algn="ctr" defTabSz="1222375"/>
            <a:r>
              <a:rPr lang="zh-CN" altLang="en-US" sz="2000" b="1" kern="0">
                <a:latin typeface="Arial" panose="020B0604020202020204" pitchFamily="34" charset="0"/>
                <a:ea typeface="思源黑体 CN Regular" panose="020B0500000000000000" pitchFamily="34" charset="-122"/>
                <a:cs typeface="Helvetica"/>
                <a:sym typeface="Arial" panose="020B0604020202020204" pitchFamily="34" charset="0"/>
              </a:rPr>
              <a:t>反应热</a:t>
            </a:r>
          </a:p>
        </p:txBody>
      </p:sp>
      <p:sp>
        <p:nvSpPr>
          <p:cNvPr id="23573" name="任意多边形 23572"/>
          <p:cNvSpPr/>
          <p:nvPr/>
        </p:nvSpPr>
        <p:spPr>
          <a:xfrm>
            <a:off x="2619478" y="3203692"/>
            <a:ext cx="4463878" cy="1692209"/>
          </a:xfrm>
          <a:custGeom>
            <a:avLst/>
            <a:gdLst/>
            <a:ahLst/>
            <a:cxnLst/>
            <a:rect l="0" t="0" r="0" b="0"/>
            <a:pathLst>
              <a:path w="2812" h="1066">
                <a:moveTo>
                  <a:pt x="0" y="567"/>
                </a:moveTo>
                <a:cubicBezTo>
                  <a:pt x="393" y="283"/>
                  <a:pt x="786" y="0"/>
                  <a:pt x="1134" y="23"/>
                </a:cubicBezTo>
                <a:cubicBezTo>
                  <a:pt x="1482" y="46"/>
                  <a:pt x="1806" y="529"/>
                  <a:pt x="2086" y="703"/>
                </a:cubicBezTo>
                <a:cubicBezTo>
                  <a:pt x="2366" y="877"/>
                  <a:pt x="2589" y="971"/>
                  <a:pt x="2812" y="1066"/>
                </a:cubicBezTo>
              </a:path>
            </a:pathLst>
          </a:custGeom>
          <a:noFill/>
          <a:ln w="28575" cap="flat" cmpd="sng">
            <a:solidFill>
              <a:srgbClr val="00FFFF">
                <a:alpha val="100000"/>
              </a:srgbClr>
            </a:solidFill>
            <a:prstDash val="solid"/>
            <a:miter lim="800000"/>
            <a:headEnd type="none" w="med" len="med"/>
            <a:tailEnd type="none" w="med" len="med"/>
          </a:ln>
        </p:spPr>
        <p:txBody>
          <a:bodyPr anchor="ctr"/>
          <a:lstStyle/>
          <a:p>
            <a:pPr algn="ctr" defTabSz="1222375"/>
            <a:endParaRPr lang="zh-CN" altLang="en-US" sz="2000" kern="0">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23574" name="圆角矩形标注 23573"/>
          <p:cNvSpPr/>
          <p:nvPr/>
        </p:nvSpPr>
        <p:spPr>
          <a:xfrm>
            <a:off x="4778394" y="1368612"/>
            <a:ext cx="1511241" cy="1008023"/>
          </a:xfrm>
          <a:prstGeom prst="wedgeRoundRectCallout">
            <a:avLst>
              <a:gd name="adj1" fmla="val -43699"/>
              <a:gd name="adj2" fmla="val 52991"/>
              <a:gd name="adj3" fmla="val 16667"/>
            </a:avLst>
          </a:prstGeom>
          <a:solidFill>
            <a:schemeClr val="accent1"/>
          </a:solidFill>
          <a:ln w="9525" cap="flat" cmpd="sng">
            <a:solidFill>
              <a:schemeClr val="tx1"/>
            </a:solidFill>
            <a:prstDash val="solid"/>
            <a:miter/>
            <a:headEnd type="none" w="med" len="med"/>
            <a:tailEnd type="none" w="med" len="med"/>
          </a:ln>
        </p:spPr>
        <p:txBody>
          <a:bodyPr anchor="ctr"/>
          <a:lstStyle/>
          <a:p>
            <a:pPr algn="ctr" defTabSz="1222375"/>
            <a:r>
              <a:rPr lang="zh-CN" altLang="en-US" sz="2000" b="1" kern="0">
                <a:latin typeface="Arial" panose="020B0604020202020204" pitchFamily="34" charset="0"/>
                <a:ea typeface="思源黑体 CN Regular" panose="020B0500000000000000" pitchFamily="34" charset="-122"/>
                <a:cs typeface="Helvetica"/>
                <a:sym typeface="Arial" panose="020B0604020202020204" pitchFamily="34" charset="0"/>
              </a:rPr>
              <a:t>没加催化剂</a:t>
            </a:r>
          </a:p>
        </p:txBody>
      </p:sp>
      <p:sp>
        <p:nvSpPr>
          <p:cNvPr id="23575" name="线形标注 2 23574"/>
          <p:cNvSpPr/>
          <p:nvPr/>
        </p:nvSpPr>
        <p:spPr>
          <a:xfrm>
            <a:off x="1754326" y="5616599"/>
            <a:ext cx="2014459" cy="619101"/>
          </a:xfrm>
          <a:prstGeom prst="borderCallout2">
            <a:avLst>
              <a:gd name="adj1" fmla="val 18463"/>
              <a:gd name="adj2" fmla="val 103782"/>
              <a:gd name="adj3" fmla="val 18463"/>
              <a:gd name="adj4" fmla="val 121278"/>
              <a:gd name="adj5" fmla="val -372306"/>
              <a:gd name="adj6" fmla="val 139403"/>
            </a:avLst>
          </a:prstGeom>
          <a:solidFill>
            <a:schemeClr val="accent1"/>
          </a:solidFill>
          <a:ln w="9525" cap="flat" cmpd="sng">
            <a:solidFill>
              <a:schemeClr val="tx1"/>
            </a:solidFill>
            <a:prstDash val="solid"/>
            <a:miter/>
            <a:headEnd type="none" w="med" len="med"/>
            <a:tailEnd type="none" w="med" len="med"/>
          </a:ln>
        </p:spPr>
        <p:txBody>
          <a:bodyPr anchor="ctr"/>
          <a:lstStyle/>
          <a:p>
            <a:pPr algn="ctr" defTabSz="1222375"/>
            <a:r>
              <a:rPr lang="zh-CN" altLang="en-US" sz="2000" b="1" kern="0">
                <a:latin typeface="Arial" panose="020B0604020202020204" pitchFamily="34" charset="0"/>
                <a:ea typeface="思源黑体 CN Regular" panose="020B0500000000000000" pitchFamily="34" charset="-122"/>
                <a:cs typeface="Helvetica"/>
                <a:sym typeface="Arial" panose="020B0604020202020204" pitchFamily="34" charset="0"/>
              </a:rPr>
              <a:t>加了催化剂</a:t>
            </a:r>
          </a:p>
        </p:txBody>
      </p:sp>
      <p:sp>
        <p:nvSpPr>
          <p:cNvPr id="24" name="矩形 23"/>
          <p:cNvSpPr/>
          <p:nvPr/>
        </p:nvSpPr>
        <p:spPr>
          <a:xfrm>
            <a:off x="1292930" y="284991"/>
            <a:ext cx="5692070" cy="584775"/>
          </a:xfrm>
          <a:prstGeom prst="rect">
            <a:avLst/>
          </a:prstGeom>
        </p:spPr>
        <p:txBody>
          <a:bodyPr wrap="square">
            <a:spAutoFit/>
          </a:bodyPr>
          <a:lstStyle/>
          <a:p>
            <a:pPr lvl="0" defTabSz="1130935">
              <a:spcBef>
                <a:spcPct val="0"/>
              </a:spcBef>
              <a:defRPr/>
            </a:pP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四、催化剂对反应速率的影响</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3556"/>
                                        </p:tgtEl>
                                        <p:attrNameLst>
                                          <p:attrName>style.visibility</p:attrName>
                                        </p:attrNameLst>
                                      </p:cBhvr>
                                      <p:to>
                                        <p:strVal val="visible"/>
                                      </p:to>
                                    </p:set>
                                    <p:animEffect transition="in" filter="wipe(left)">
                                      <p:cBhvr>
                                        <p:cTn id="7" dur="500"/>
                                        <p:tgtEl>
                                          <p:spTgt spid="2355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3567"/>
                                        </p:tgtEl>
                                        <p:attrNameLst>
                                          <p:attrName>style.visibility</p:attrName>
                                        </p:attrNameLst>
                                      </p:cBhvr>
                                      <p:to>
                                        <p:strVal val="visible"/>
                                      </p:to>
                                    </p:set>
                                    <p:animEffect transition="in" filter="blinds(horizontal)">
                                      <p:cBhvr>
                                        <p:cTn id="12" dur="500"/>
                                        <p:tgtEl>
                                          <p:spTgt spid="2356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3562"/>
                                        </p:tgtEl>
                                        <p:attrNameLst>
                                          <p:attrName>style.visibility</p:attrName>
                                        </p:attrNameLst>
                                      </p:cBhvr>
                                      <p:to>
                                        <p:strVal val="visible"/>
                                      </p:to>
                                    </p:set>
                                    <p:animEffect transition="in" filter="wipe(left)">
                                      <p:cBhvr>
                                        <p:cTn id="17" dur="500"/>
                                        <p:tgtEl>
                                          <p:spTgt spid="2356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3558"/>
                                        </p:tgtEl>
                                        <p:attrNameLst>
                                          <p:attrName>style.visibility</p:attrName>
                                        </p:attrNameLst>
                                      </p:cBhvr>
                                      <p:to>
                                        <p:strVal val="visible"/>
                                      </p:to>
                                    </p:set>
                                    <p:animEffect transition="in" filter="wipe(left)">
                                      <p:cBhvr>
                                        <p:cTn id="22" dur="500"/>
                                        <p:tgtEl>
                                          <p:spTgt spid="2355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3569"/>
                                        </p:tgtEl>
                                        <p:attrNameLst>
                                          <p:attrName>style.visibility</p:attrName>
                                        </p:attrNameLst>
                                      </p:cBhvr>
                                      <p:to>
                                        <p:strVal val="visible"/>
                                      </p:to>
                                    </p:set>
                                    <p:animEffect transition="in" filter="blinds(horizontal)">
                                      <p:cBhvr>
                                        <p:cTn id="27" dur="500"/>
                                        <p:tgtEl>
                                          <p:spTgt spid="2356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3557"/>
                                        </p:tgtEl>
                                        <p:attrNameLst>
                                          <p:attrName>style.visibility</p:attrName>
                                        </p:attrNameLst>
                                      </p:cBhvr>
                                      <p:to>
                                        <p:strVal val="visible"/>
                                      </p:to>
                                    </p:set>
                                    <p:animEffect transition="in" filter="wipe(left)">
                                      <p:cBhvr>
                                        <p:cTn id="32" dur="500"/>
                                        <p:tgtEl>
                                          <p:spTgt spid="2355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3568"/>
                                        </p:tgtEl>
                                        <p:attrNameLst>
                                          <p:attrName>style.visibility</p:attrName>
                                        </p:attrNameLst>
                                      </p:cBhvr>
                                      <p:to>
                                        <p:strVal val="visible"/>
                                      </p:to>
                                    </p:set>
                                    <p:animEffect transition="in" filter="blinds(horizontal)">
                                      <p:cBhvr>
                                        <p:cTn id="37" dur="500"/>
                                        <p:tgtEl>
                                          <p:spTgt spid="23568"/>
                                        </p:tgtEl>
                                      </p:cBhvr>
                                    </p:animEffect>
                                  </p:childTnLst>
                                </p:cTn>
                              </p:par>
                            </p:childTnLst>
                          </p:cTn>
                        </p:par>
                      </p:childTnLst>
                    </p:cTn>
                  </p:par>
                  <p:par>
                    <p:cTn id="38" fill="hold">
                      <p:stCondLst>
                        <p:cond delay="indefinite"/>
                      </p:stCondLst>
                      <p:childTnLst>
                        <p:par>
                          <p:cTn id="39" fill="hold">
                            <p:stCondLst>
                              <p:cond delay="0"/>
                            </p:stCondLst>
                            <p:childTnLst>
                              <p:par>
                                <p:cTn id="40" presetID="13" presetClass="entr" presetSubtype="16" fill="hold" nodeType="clickEffect">
                                  <p:stCondLst>
                                    <p:cond delay="0"/>
                                  </p:stCondLst>
                                  <p:childTnLst>
                                    <p:set>
                                      <p:cBhvr>
                                        <p:cTn id="41" dur="1" fill="hold">
                                          <p:stCondLst>
                                            <p:cond delay="0"/>
                                          </p:stCondLst>
                                        </p:cTn>
                                        <p:tgtEl>
                                          <p:spTgt spid="23559"/>
                                        </p:tgtEl>
                                        <p:attrNameLst>
                                          <p:attrName>style.visibility</p:attrName>
                                        </p:attrNameLst>
                                      </p:cBhvr>
                                      <p:to>
                                        <p:strVal val="visible"/>
                                      </p:to>
                                    </p:set>
                                    <p:animEffect transition="in" filter="plus(in)">
                                      <p:cBhvr>
                                        <p:cTn id="42" dur="2000"/>
                                        <p:tgtEl>
                                          <p:spTgt spid="23559"/>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23565"/>
                                        </p:tgtEl>
                                        <p:attrNameLst>
                                          <p:attrName>style.visibility</p:attrName>
                                        </p:attrNameLst>
                                      </p:cBhvr>
                                      <p:to>
                                        <p:strVal val="visible"/>
                                      </p:to>
                                    </p:set>
                                    <p:animEffect transition="in" filter="dissolve">
                                      <p:cBhvr>
                                        <p:cTn id="47" dur="500"/>
                                        <p:tgtEl>
                                          <p:spTgt spid="23565"/>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3570"/>
                                        </p:tgtEl>
                                        <p:attrNameLst>
                                          <p:attrName>style.visibility</p:attrName>
                                        </p:attrNameLst>
                                      </p:cBhvr>
                                      <p:to>
                                        <p:strVal val="visible"/>
                                      </p:to>
                                    </p:set>
                                    <p:animEffect transition="in" filter="blinds(horizontal)">
                                      <p:cBhvr>
                                        <p:cTn id="52" dur="500"/>
                                        <p:tgtEl>
                                          <p:spTgt spid="23570"/>
                                        </p:tgtEl>
                                      </p:cBhvr>
                                    </p:animEffect>
                                  </p:childTnLst>
                                </p:cTn>
                              </p:par>
                            </p:childTnLst>
                          </p:cTn>
                        </p:par>
                      </p:childTnLst>
                    </p:cTn>
                  </p:par>
                  <p:par>
                    <p:cTn id="53" fill="hold">
                      <p:stCondLst>
                        <p:cond delay="indefinite"/>
                      </p:stCondLst>
                      <p:childTnLst>
                        <p:par>
                          <p:cTn id="54" fill="hold">
                            <p:stCondLst>
                              <p:cond delay="0"/>
                            </p:stCondLst>
                            <p:childTnLst>
                              <p:par>
                                <p:cTn id="55" presetID="13" presetClass="entr" presetSubtype="16" fill="hold" nodeType="clickEffect">
                                  <p:stCondLst>
                                    <p:cond delay="0"/>
                                  </p:stCondLst>
                                  <p:childTnLst>
                                    <p:set>
                                      <p:cBhvr>
                                        <p:cTn id="56" dur="1" fill="hold">
                                          <p:stCondLst>
                                            <p:cond delay="0"/>
                                          </p:stCondLst>
                                        </p:cTn>
                                        <p:tgtEl>
                                          <p:spTgt spid="23560"/>
                                        </p:tgtEl>
                                        <p:attrNameLst>
                                          <p:attrName>style.visibility</p:attrName>
                                        </p:attrNameLst>
                                      </p:cBhvr>
                                      <p:to>
                                        <p:strVal val="visible"/>
                                      </p:to>
                                    </p:set>
                                    <p:animEffect transition="in" filter="plus(in)">
                                      <p:cBhvr>
                                        <p:cTn id="57" dur="2000"/>
                                        <p:tgtEl>
                                          <p:spTgt spid="23560"/>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23566"/>
                                        </p:tgtEl>
                                        <p:attrNameLst>
                                          <p:attrName>style.visibility</p:attrName>
                                        </p:attrNameLst>
                                      </p:cBhvr>
                                      <p:to>
                                        <p:strVal val="visible"/>
                                      </p:to>
                                    </p:set>
                                    <p:animEffect transition="in" filter="dissolve">
                                      <p:cBhvr>
                                        <p:cTn id="62" dur="500"/>
                                        <p:tgtEl>
                                          <p:spTgt spid="23566"/>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23571"/>
                                        </p:tgtEl>
                                        <p:attrNameLst>
                                          <p:attrName>style.visibility</p:attrName>
                                        </p:attrNameLst>
                                      </p:cBhvr>
                                      <p:to>
                                        <p:strVal val="visible"/>
                                      </p:to>
                                    </p:set>
                                    <p:animEffect transition="in" filter="blinds(horizontal)">
                                      <p:cBhvr>
                                        <p:cTn id="67" dur="500"/>
                                        <p:tgtEl>
                                          <p:spTgt spid="23571"/>
                                        </p:tgtEl>
                                      </p:cBhvr>
                                    </p:animEffect>
                                  </p:childTnLst>
                                </p:cTn>
                              </p:par>
                            </p:childTnLst>
                          </p:cTn>
                        </p:par>
                      </p:childTnLst>
                    </p:cTn>
                  </p:par>
                  <p:par>
                    <p:cTn id="68" fill="hold">
                      <p:stCondLst>
                        <p:cond delay="indefinite"/>
                      </p:stCondLst>
                      <p:childTnLst>
                        <p:par>
                          <p:cTn id="69" fill="hold">
                            <p:stCondLst>
                              <p:cond delay="0"/>
                            </p:stCondLst>
                            <p:childTnLst>
                              <p:par>
                                <p:cTn id="70" presetID="13" presetClass="entr" presetSubtype="16" fill="hold" nodeType="clickEffect">
                                  <p:stCondLst>
                                    <p:cond delay="0"/>
                                  </p:stCondLst>
                                  <p:childTnLst>
                                    <p:set>
                                      <p:cBhvr>
                                        <p:cTn id="71" dur="1" fill="hold">
                                          <p:stCondLst>
                                            <p:cond delay="0"/>
                                          </p:stCondLst>
                                        </p:cTn>
                                        <p:tgtEl>
                                          <p:spTgt spid="23561"/>
                                        </p:tgtEl>
                                        <p:attrNameLst>
                                          <p:attrName>style.visibility</p:attrName>
                                        </p:attrNameLst>
                                      </p:cBhvr>
                                      <p:to>
                                        <p:strVal val="visible"/>
                                      </p:to>
                                    </p:set>
                                    <p:animEffect transition="in" filter="plus(in)">
                                      <p:cBhvr>
                                        <p:cTn id="72" dur="2000"/>
                                        <p:tgtEl>
                                          <p:spTgt spid="23561"/>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23572"/>
                                        </p:tgtEl>
                                        <p:attrNameLst>
                                          <p:attrName>style.visibility</p:attrName>
                                        </p:attrNameLst>
                                      </p:cBhvr>
                                      <p:to>
                                        <p:strVal val="visible"/>
                                      </p:to>
                                    </p:set>
                                    <p:animEffect transition="in" filter="dissolve">
                                      <p:cBhvr>
                                        <p:cTn id="77" dur="500"/>
                                        <p:tgtEl>
                                          <p:spTgt spid="23572"/>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childTnLst>
                                    <p:set>
                                      <p:cBhvr>
                                        <p:cTn id="81" dur="1" fill="hold">
                                          <p:stCondLst>
                                            <p:cond delay="0"/>
                                          </p:stCondLst>
                                        </p:cTn>
                                        <p:tgtEl>
                                          <p:spTgt spid="23573"/>
                                        </p:tgtEl>
                                        <p:attrNameLst>
                                          <p:attrName>style.visibility</p:attrName>
                                        </p:attrNameLst>
                                      </p:cBhvr>
                                      <p:to>
                                        <p:strVal val="visible"/>
                                      </p:to>
                                    </p:set>
                                    <p:animEffect transition="in" filter="wipe(left)">
                                      <p:cBhvr>
                                        <p:cTn id="82" dur="500"/>
                                        <p:tgtEl>
                                          <p:spTgt spid="23573"/>
                                        </p:tgtEl>
                                      </p:cBhvr>
                                    </p:animEffect>
                                  </p:childTnLst>
                                </p:cTn>
                              </p:par>
                            </p:childTnLst>
                          </p:cTn>
                        </p:par>
                      </p:childTnLst>
                    </p:cTn>
                  </p:par>
                  <p:par>
                    <p:cTn id="83" fill="hold">
                      <p:stCondLst>
                        <p:cond delay="indefinite"/>
                      </p:stCondLst>
                      <p:childTnLst>
                        <p:par>
                          <p:cTn id="84" fill="hold">
                            <p:stCondLst>
                              <p:cond delay="0"/>
                            </p:stCondLst>
                            <p:childTnLst>
                              <p:par>
                                <p:cTn id="85" presetID="9" presetClass="entr" presetSubtype="0" fill="hold" grpId="0" nodeType="clickEffect">
                                  <p:stCondLst>
                                    <p:cond delay="0"/>
                                  </p:stCondLst>
                                  <p:childTnLst>
                                    <p:set>
                                      <p:cBhvr>
                                        <p:cTn id="86" dur="1" fill="hold">
                                          <p:stCondLst>
                                            <p:cond delay="0"/>
                                          </p:stCondLst>
                                        </p:cTn>
                                        <p:tgtEl>
                                          <p:spTgt spid="23574"/>
                                        </p:tgtEl>
                                        <p:attrNameLst>
                                          <p:attrName>style.visibility</p:attrName>
                                        </p:attrNameLst>
                                      </p:cBhvr>
                                      <p:to>
                                        <p:strVal val="visible"/>
                                      </p:to>
                                    </p:set>
                                    <p:animEffect transition="in" filter="dissolve">
                                      <p:cBhvr>
                                        <p:cTn id="87" dur="500"/>
                                        <p:tgtEl>
                                          <p:spTgt spid="23574"/>
                                        </p:tgtEl>
                                      </p:cBhvr>
                                    </p:animEffect>
                                  </p:childTnLst>
                                </p:cTn>
                              </p:par>
                            </p:childTnLst>
                          </p:cTn>
                        </p:par>
                      </p:childTnLst>
                    </p:cTn>
                  </p:par>
                  <p:par>
                    <p:cTn id="88" fill="hold">
                      <p:stCondLst>
                        <p:cond delay="indefinite"/>
                      </p:stCondLst>
                      <p:childTnLst>
                        <p:par>
                          <p:cTn id="89" fill="hold">
                            <p:stCondLst>
                              <p:cond delay="0"/>
                            </p:stCondLst>
                            <p:childTnLst>
                              <p:par>
                                <p:cTn id="90" presetID="9" presetClass="entr" presetSubtype="0" fill="hold" grpId="0" nodeType="clickEffect">
                                  <p:stCondLst>
                                    <p:cond delay="0"/>
                                  </p:stCondLst>
                                  <p:childTnLst>
                                    <p:set>
                                      <p:cBhvr>
                                        <p:cTn id="91" dur="1" fill="hold">
                                          <p:stCondLst>
                                            <p:cond delay="0"/>
                                          </p:stCondLst>
                                        </p:cTn>
                                        <p:tgtEl>
                                          <p:spTgt spid="23575"/>
                                        </p:tgtEl>
                                        <p:attrNameLst>
                                          <p:attrName>style.visibility</p:attrName>
                                        </p:attrNameLst>
                                      </p:cBhvr>
                                      <p:to>
                                        <p:strVal val="visible"/>
                                      </p:to>
                                    </p:set>
                                    <p:animEffect transition="in" filter="dissolve">
                                      <p:cBhvr>
                                        <p:cTn id="92" dur="500"/>
                                        <p:tgtEl>
                                          <p:spTgt spid="235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5" grpId="0"/>
      <p:bldP spid="23566" grpId="0"/>
      <p:bldP spid="23567" grpId="0"/>
      <p:bldP spid="23568" grpId="0"/>
      <p:bldP spid="23569" grpId="0"/>
      <p:bldP spid="23570" grpId="0" animBg="1"/>
      <p:bldP spid="23571" grpId="0" animBg="1"/>
      <p:bldP spid="23572" grpId="0"/>
      <p:bldP spid="23574" grpId="0" animBg="1"/>
      <p:bldP spid="2357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文本框 24577"/>
          <p:cNvSpPr txBox="1"/>
          <p:nvPr/>
        </p:nvSpPr>
        <p:spPr>
          <a:xfrm>
            <a:off x="660400" y="1066800"/>
            <a:ext cx="10821840" cy="5082353"/>
          </a:xfrm>
          <a:prstGeom prst="rect">
            <a:avLst/>
          </a:prstGeom>
          <a:noFill/>
          <a:ln w="9525" cap="flat" cmpd="sng">
            <a:solidFill>
              <a:srgbClr val="000080"/>
            </a:solidFill>
            <a:prstDash val="dashDot"/>
            <a:miter/>
            <a:headEnd type="none" w="med" len="med"/>
            <a:tailEnd type="none" w="med" len="med"/>
          </a:ln>
        </p:spPr>
        <p:txBody>
          <a:bodyPr wrap="square">
            <a:spAutoFit/>
          </a:bodyPr>
          <a:lstStyle/>
          <a:p>
            <a:pPr defTabSz="1222375">
              <a:lnSpc>
                <a:spcPct val="200000"/>
              </a:lnSpc>
              <a:buClr>
                <a:srgbClr val="F2F2F2"/>
              </a:buClr>
            </a:pPr>
            <a:r>
              <a:rPr lang="zh-CN" altLang="en-US" sz="2000" kern="0" dirty="0">
                <a:solidFill>
                  <a:srgbClr val="CC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en-US" altLang="zh-CN" sz="2000" kern="0" dirty="0">
                <a:solidFill>
                  <a:srgbClr val="CC0000"/>
                </a:solidFill>
                <a:latin typeface="Arial" panose="020B0604020202020204" pitchFamily="34" charset="0"/>
                <a:ea typeface="思源黑体 CN Regular" panose="020B0500000000000000" pitchFamily="34" charset="-122"/>
                <a:cs typeface="Helvetica"/>
                <a:sym typeface="Arial" panose="020B0604020202020204" pitchFamily="34" charset="0"/>
              </a:rPr>
              <a:t>1</a:t>
            </a:r>
            <a:r>
              <a:rPr lang="zh-CN" altLang="en-US" sz="2000" kern="0" dirty="0">
                <a:solidFill>
                  <a:srgbClr val="CC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凡是能改变反应速率而自身在化学变化前后化学性质和质量没有发生变化的物质叫催化剂。</a:t>
            </a:r>
            <a:endParaRPr lang="zh-CN" altLang="en-US" sz="2000" kern="0" dirty="0">
              <a:solidFill>
                <a:srgbClr val="CC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a:p>
            <a:pPr defTabSz="1222375">
              <a:lnSpc>
                <a:spcPct val="200000"/>
              </a:lnSpc>
              <a:buClr>
                <a:srgbClr val="F2F2F2"/>
              </a:buClr>
            </a:pPr>
            <a:r>
              <a:rPr lang="zh-CN" altLang="en-US" sz="2000" kern="0" dirty="0">
                <a:solidFill>
                  <a:srgbClr val="CC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en-US" altLang="zh-CN" sz="2000" kern="0" dirty="0">
                <a:solidFill>
                  <a:srgbClr val="CC0000"/>
                </a:solidFill>
                <a:latin typeface="Arial" panose="020B0604020202020204" pitchFamily="34" charset="0"/>
                <a:ea typeface="思源黑体 CN Regular" panose="020B0500000000000000" pitchFamily="34" charset="-122"/>
                <a:cs typeface="Helvetica"/>
                <a:sym typeface="Arial" panose="020B0604020202020204" pitchFamily="34" charset="0"/>
              </a:rPr>
              <a:t>2</a:t>
            </a:r>
            <a:r>
              <a:rPr lang="zh-CN" altLang="en-US" sz="2000" kern="0" dirty="0">
                <a:solidFill>
                  <a:srgbClr val="CC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使用催化剂</a:t>
            </a:r>
            <a:r>
              <a:rPr lang="zh-CN" altLang="en-US" sz="2000" kern="0" dirty="0">
                <a:solidFill>
                  <a:srgbClr val="FF3300"/>
                </a:solidFill>
                <a:latin typeface="Arial" panose="020B0604020202020204" pitchFamily="34" charset="0"/>
                <a:ea typeface="思源黑体 CN Regular" panose="020B0500000000000000" pitchFamily="34" charset="-122"/>
                <a:cs typeface="Helvetica"/>
                <a:sym typeface="Arial" panose="020B0604020202020204" pitchFamily="34" charset="0"/>
              </a:rPr>
              <a:t>同等程度</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的增大（减慢）正逆反应速率，从而改变反应到达平衡所需时间。</a:t>
            </a:r>
          </a:p>
          <a:p>
            <a:pPr defTabSz="1222375">
              <a:lnSpc>
                <a:spcPct val="200000"/>
              </a:lnSpc>
              <a:buClr>
                <a:srgbClr val="F2F2F2"/>
              </a:buClr>
            </a:pPr>
            <a:r>
              <a:rPr lang="zh-CN" altLang="en-US" sz="2000" kern="0" dirty="0">
                <a:solidFill>
                  <a:srgbClr val="CC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en-US" altLang="zh-CN" sz="2000" kern="0" dirty="0">
                <a:solidFill>
                  <a:srgbClr val="CC0000"/>
                </a:solidFill>
                <a:latin typeface="Arial" panose="020B0604020202020204" pitchFamily="34" charset="0"/>
                <a:ea typeface="思源黑体 CN Regular" panose="020B0500000000000000" pitchFamily="34" charset="-122"/>
                <a:cs typeface="Helvetica"/>
                <a:sym typeface="Arial" panose="020B0604020202020204" pitchFamily="34" charset="0"/>
              </a:rPr>
              <a:t>3</a:t>
            </a:r>
            <a:r>
              <a:rPr lang="zh-CN" altLang="en-US" sz="2000" kern="0" dirty="0">
                <a:solidFill>
                  <a:srgbClr val="CC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zh-CN" altLang="en-US" sz="2000" kern="0" dirty="0">
                <a:solidFill>
                  <a:srgbClr val="FF0000"/>
                </a:solidFill>
                <a:latin typeface="Arial" panose="020B0604020202020204" pitchFamily="34" charset="0"/>
                <a:ea typeface="思源黑体 CN Regular" panose="020B0500000000000000" pitchFamily="34" charset="-122"/>
                <a:cs typeface="Helvetica"/>
                <a:sym typeface="Arial" panose="020B0604020202020204" pitchFamily="34" charset="0"/>
              </a:rPr>
              <a:t>没特别指明一般指正催化剂</a:t>
            </a:r>
          </a:p>
          <a:p>
            <a:pPr defTabSz="1222375">
              <a:lnSpc>
                <a:spcPct val="200000"/>
              </a:lnSpc>
              <a:buClr>
                <a:srgbClr val="F2F2F2"/>
              </a:buClr>
            </a:pPr>
            <a:r>
              <a:rPr lang="zh-CN" altLang="en-US" sz="2000" kern="0" dirty="0">
                <a:solidFill>
                  <a:srgbClr val="CC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en-US" altLang="zh-CN" sz="2000" kern="0" dirty="0">
                <a:solidFill>
                  <a:srgbClr val="CC0000"/>
                </a:solidFill>
                <a:latin typeface="Arial" panose="020B0604020202020204" pitchFamily="34" charset="0"/>
                <a:ea typeface="思源黑体 CN Regular" panose="020B0500000000000000" pitchFamily="34" charset="-122"/>
                <a:cs typeface="Helvetica"/>
                <a:sym typeface="Arial" panose="020B0604020202020204" pitchFamily="34" charset="0"/>
              </a:rPr>
              <a:t>4</a:t>
            </a:r>
            <a:r>
              <a:rPr lang="zh-CN" altLang="en-US" sz="2000" kern="0" dirty="0">
                <a:solidFill>
                  <a:srgbClr val="CC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催化剂只能催化可能发生的反应，对不发生的反应无作用</a:t>
            </a:r>
          </a:p>
          <a:p>
            <a:pPr defTabSz="1222375">
              <a:lnSpc>
                <a:spcPct val="200000"/>
              </a:lnSpc>
              <a:buClr>
                <a:srgbClr val="F2F2F2"/>
              </a:buClr>
            </a:pPr>
            <a:r>
              <a:rPr lang="zh-CN" altLang="en-US" sz="2000" kern="0" dirty="0">
                <a:solidFill>
                  <a:srgbClr val="CC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en-US" altLang="zh-CN" sz="2000" kern="0" dirty="0">
                <a:solidFill>
                  <a:srgbClr val="CC0000"/>
                </a:solidFill>
                <a:latin typeface="Arial" panose="020B0604020202020204" pitchFamily="34" charset="0"/>
                <a:ea typeface="思源黑体 CN Regular" panose="020B0500000000000000" pitchFamily="34" charset="-122"/>
                <a:cs typeface="Helvetica"/>
                <a:sym typeface="Arial" panose="020B0604020202020204" pitchFamily="34" charset="0"/>
              </a:rPr>
              <a:t>4</a:t>
            </a:r>
            <a:r>
              <a:rPr lang="zh-CN" altLang="en-US" sz="2000" kern="0" dirty="0">
                <a:solidFill>
                  <a:srgbClr val="CC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催化剂一定的</a:t>
            </a:r>
            <a:r>
              <a:rPr lang="zh-CN" altLang="en-US" sz="2000" kern="0" dirty="0">
                <a:solidFill>
                  <a:srgbClr val="FF0000"/>
                </a:solidFill>
                <a:latin typeface="Arial" panose="020B0604020202020204" pitchFamily="34" charset="0"/>
                <a:ea typeface="思源黑体 CN Regular" panose="020B0500000000000000" pitchFamily="34" charset="-122"/>
                <a:cs typeface="Helvetica"/>
                <a:sym typeface="Arial" panose="020B0604020202020204" pitchFamily="34" charset="0"/>
              </a:rPr>
              <a:t>具有选择性</a:t>
            </a:r>
          </a:p>
          <a:p>
            <a:pPr defTabSz="1222375">
              <a:lnSpc>
                <a:spcPct val="200000"/>
              </a:lnSpc>
              <a:spcBef>
                <a:spcPct val="50000"/>
              </a:spcBef>
              <a:buClr>
                <a:srgbClr val="F2F2F2"/>
              </a:buClr>
            </a:pPr>
            <a:r>
              <a:rPr lang="zh-CN" altLang="en-US" sz="2000" kern="0" dirty="0">
                <a:solidFill>
                  <a:srgbClr val="CC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en-US" altLang="zh-CN" sz="2000" kern="0" dirty="0">
                <a:solidFill>
                  <a:srgbClr val="CC0000"/>
                </a:solidFill>
                <a:latin typeface="Arial" panose="020B0604020202020204" pitchFamily="34" charset="0"/>
                <a:ea typeface="思源黑体 CN Regular" panose="020B0500000000000000" pitchFamily="34" charset="-122"/>
                <a:cs typeface="Helvetica"/>
                <a:sym typeface="Arial" panose="020B0604020202020204" pitchFamily="34" charset="0"/>
              </a:rPr>
              <a:t>5</a:t>
            </a:r>
            <a:r>
              <a:rPr lang="zh-CN" altLang="en-US" sz="2000" kern="0" dirty="0">
                <a:solidFill>
                  <a:srgbClr val="CC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zh-CN" altLang="en-US" sz="2000" kern="0" dirty="0">
                <a:solidFill>
                  <a:srgbClr val="FF0000"/>
                </a:solidFill>
                <a:latin typeface="Arial" panose="020B0604020202020204" pitchFamily="34" charset="0"/>
                <a:ea typeface="思源黑体 CN Regular" panose="020B0500000000000000" pitchFamily="34" charset="-122"/>
                <a:cs typeface="Helvetica"/>
                <a:sym typeface="Arial" panose="020B0604020202020204" pitchFamily="34" charset="0"/>
              </a:rPr>
              <a:t>催化剂中毒</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：催化剂的活性因接触少量的杂质而明显下降甚至遭到破坏，这种现象叫催化剂中毒。</a:t>
            </a:r>
          </a:p>
          <a:p>
            <a:pPr defTabSz="1222375">
              <a:lnSpc>
                <a:spcPct val="200000"/>
              </a:lnSpc>
              <a:buClr>
                <a:srgbClr val="F2F2F2"/>
              </a:buClr>
            </a:pPr>
            <a:r>
              <a:rPr lang="zh-CN" altLang="en-US" sz="2000" kern="0" dirty="0">
                <a:solidFill>
                  <a:srgbClr val="FF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en-US" altLang="zh-CN" sz="2000" kern="0" dirty="0">
                <a:solidFill>
                  <a:srgbClr val="FF0000"/>
                </a:solidFill>
                <a:latin typeface="Arial" panose="020B0604020202020204" pitchFamily="34" charset="0"/>
                <a:ea typeface="思源黑体 CN Regular" panose="020B0500000000000000" pitchFamily="34" charset="-122"/>
                <a:cs typeface="Helvetica"/>
                <a:sym typeface="Arial" panose="020B0604020202020204" pitchFamily="34" charset="0"/>
              </a:rPr>
              <a:t>6</a:t>
            </a:r>
            <a:r>
              <a:rPr lang="zh-CN" altLang="en-US" sz="2000" kern="0" dirty="0">
                <a:solidFill>
                  <a:srgbClr val="FF0000"/>
                </a:solidFill>
                <a:latin typeface="Arial" panose="020B0604020202020204" pitchFamily="34" charset="0"/>
                <a:ea typeface="思源黑体 CN Regular" panose="020B0500000000000000" pitchFamily="34" charset="-122"/>
                <a:cs typeface="Helvetica"/>
                <a:sym typeface="Arial" panose="020B0604020202020204" pitchFamily="34" charset="0"/>
              </a:rPr>
              <a:t>）生物</a:t>
            </a:r>
            <a:r>
              <a:rPr lang="zh-CN" altLang="en-US" sz="2000" kern="0" dirty="0">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催化剂</a:t>
            </a:r>
            <a:r>
              <a:rPr lang="zh-CN" altLang="en-US" sz="2000" kern="0" dirty="0">
                <a:solidFill>
                  <a:srgbClr val="FF0000"/>
                </a:solidFill>
                <a:latin typeface="Arial" panose="020B0604020202020204" pitchFamily="34" charset="0"/>
                <a:ea typeface="思源黑体 CN Regular" panose="020B0500000000000000" pitchFamily="34" charset="-122"/>
                <a:cs typeface="Helvetica"/>
                <a:sym typeface="Arial" panose="020B0604020202020204" pitchFamily="34" charset="0"/>
              </a:rPr>
              <a:t>酶是蛋白质，</a:t>
            </a:r>
            <a:r>
              <a:rPr lang="zh-CN" altLang="en-US" sz="2000" kern="0" dirty="0">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温度过高会发生变性。</a:t>
            </a:r>
          </a:p>
        </p:txBody>
      </p:sp>
      <p:sp>
        <p:nvSpPr>
          <p:cNvPr id="4" name="矩形 3"/>
          <p:cNvSpPr/>
          <p:nvPr/>
        </p:nvSpPr>
        <p:spPr>
          <a:xfrm>
            <a:off x="1292930" y="284991"/>
            <a:ext cx="1716970" cy="584775"/>
          </a:xfrm>
          <a:prstGeom prst="rect">
            <a:avLst/>
          </a:prstGeom>
        </p:spPr>
        <p:txBody>
          <a:bodyPr wrap="square">
            <a:spAutoFit/>
          </a:bodyPr>
          <a:lstStyle/>
          <a:p>
            <a:pPr lvl="0" defTabSz="1130935">
              <a:spcBef>
                <a:spcPct val="0"/>
              </a:spcBef>
              <a:defRPr/>
            </a:pP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注意：</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1292930" y="284991"/>
            <a:ext cx="1871025" cy="584775"/>
          </a:xfrm>
          <a:prstGeom prst="rect">
            <a:avLst/>
          </a:prstGeom>
        </p:spPr>
        <p:txBody>
          <a:bodyPr wrap="none">
            <a:spAutoFit/>
          </a:bodyPr>
          <a:lstStyle/>
          <a:p>
            <a:pPr marL="0" marR="0" lvl="0" indent="0" algn="l" defTabSz="1130935" rtl="0" eaLnBrk="1" fontAlgn="auto" latinLnBrk="0" hangingPunct="1">
              <a:lnSpc>
                <a:spcPct val="100000"/>
              </a:lnSpc>
              <a:spcBef>
                <a:spcPct val="0"/>
              </a:spcBef>
              <a:spcAft>
                <a:spcPts val="0"/>
              </a:spcAft>
              <a:buClrTx/>
              <a:buSzTx/>
              <a:buFontTx/>
              <a:buNone/>
              <a:defRPr/>
            </a:pP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课前引入</a:t>
            </a:r>
            <a:endParaRPr kumimoji="0" lang="zh-CN" altLang="en-US" sz="3200" b="1" i="0" u="none" strike="noStrike" kern="0" cap="none" spc="0" normalizeH="0" baseline="0" noProof="0" dirty="0">
              <a:ln>
                <a:noFill/>
              </a:ln>
              <a:solidFill>
                <a:prstClr val="black"/>
              </a:solidFill>
              <a:effectLst/>
              <a:uLnTx/>
              <a:uFillTx/>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3" name="Text Box 2"/>
          <p:cNvSpPr txBox="1">
            <a:spLocks noChangeArrowheads="1"/>
          </p:cNvSpPr>
          <p:nvPr/>
        </p:nvSpPr>
        <p:spPr bwMode="auto">
          <a:xfrm>
            <a:off x="772407" y="1351202"/>
            <a:ext cx="10746493" cy="14636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defTabSz="1222375">
              <a:lnSpc>
                <a:spcPct val="200000"/>
              </a:lnSpc>
            </a:pPr>
            <a:r>
              <a:rPr kumimoji="1"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在通常情况下，</a:t>
            </a:r>
            <a:r>
              <a:rPr kumimoji="1"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Na</a:t>
            </a:r>
            <a:r>
              <a:rPr kumimoji="1"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与水的反应和</a:t>
            </a:r>
            <a:r>
              <a:rPr kumimoji="1"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Mg</a:t>
            </a:r>
            <a:r>
              <a:rPr kumimoji="1"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与水的反应哪个剧烈</a:t>
            </a:r>
            <a:r>
              <a:rPr kumimoji="1"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kumimoji="1"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反应速率快</a:t>
            </a:r>
            <a:r>
              <a:rPr kumimoji="1"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kumimoji="1"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？为什么？这说明化学反应速率的决定因素是什么？</a:t>
            </a:r>
          </a:p>
        </p:txBody>
      </p:sp>
      <p:sp>
        <p:nvSpPr>
          <p:cNvPr id="4" name="Rectangle 4"/>
          <p:cNvSpPr txBox="1">
            <a:spLocks noChangeArrowheads="1"/>
          </p:cNvSpPr>
          <p:nvPr/>
        </p:nvSpPr>
        <p:spPr>
          <a:xfrm>
            <a:off x="772407" y="3113087"/>
            <a:ext cx="10835393" cy="2817813"/>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200000"/>
              </a:lnSpc>
              <a:buFont typeface="Wingdings" panose="05000000000000000000" pitchFamily="2" charset="2"/>
              <a:buNone/>
            </a:pPr>
            <a:r>
              <a:rPr lang="zh-CN" altLang="en-US" sz="2400" dirty="0">
                <a:solidFill>
                  <a:srgbClr val="FF0000"/>
                </a:solidFill>
                <a:latin typeface="Arial" panose="020B0604020202020204" pitchFamily="34" charset="0"/>
                <a:ea typeface="思源黑体 CN Regular" panose="020B0500000000000000" pitchFamily="34" charset="-122"/>
                <a:sym typeface="Arial" panose="020B0604020202020204" pitchFamily="34" charset="0"/>
              </a:rPr>
              <a:t>内因：</a:t>
            </a:r>
          </a:p>
          <a:p>
            <a:pPr marL="0" indent="0">
              <a:lnSpc>
                <a:spcPct val="200000"/>
              </a:lnSpc>
              <a:buFont typeface="Wingdings" panose="05000000000000000000" pitchFamily="2" charset="2"/>
              <a:buNone/>
            </a:pPr>
            <a:r>
              <a:rPr lang="zh-CN" altLang="en-US" sz="2400" dirty="0">
                <a:latin typeface="Arial" panose="020B0604020202020204" pitchFamily="34" charset="0"/>
                <a:ea typeface="思源黑体 CN Regular" panose="020B0500000000000000" pitchFamily="34" charset="-122"/>
                <a:sym typeface="Arial" panose="020B0604020202020204" pitchFamily="34" charset="0"/>
              </a:rPr>
              <a:t>物质本身的结构和性质是化学反应速率大小的决定因素，反应类型不同有不同的化学反应速率，反应类型相同但反应物不同，化学反应速率也不同。</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 calcmode="lin" valueType="num">
                                      <p:cBhvr additive="base">
                                        <p:cTn id="18"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矩形 25602"/>
          <p:cNvSpPr>
            <a:spLocks noRot="1"/>
          </p:cNvSpPr>
          <p:nvPr/>
        </p:nvSpPr>
        <p:spPr>
          <a:xfrm>
            <a:off x="660400" y="2629035"/>
            <a:ext cx="11952440" cy="3505065"/>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marL="458470" indent="-458470" defTabSz="1222375">
              <a:lnSpc>
                <a:spcPct val="150000"/>
              </a:lnSpc>
              <a:buNone/>
            </a:pPr>
            <a:r>
              <a:rPr lang="en-US" altLang="zh-CN" sz="2800" dirty="0">
                <a:solidFill>
                  <a:srgbClr val="000000"/>
                </a:solidFill>
                <a:ea typeface="思源黑体 CN Regular" panose="020B0500000000000000" pitchFamily="34" charset="-122"/>
                <a:cs typeface="Helvetica"/>
                <a:sym typeface="Arial" panose="020B0604020202020204" pitchFamily="34" charset="0"/>
              </a:rPr>
              <a:t>  </a:t>
            </a:r>
            <a:r>
              <a:rPr lang="zh-CN" altLang="en-US" sz="2800" dirty="0">
                <a:solidFill>
                  <a:srgbClr val="000000"/>
                </a:solidFill>
                <a:ea typeface="思源黑体 CN Regular" panose="020B0500000000000000" pitchFamily="34" charset="-122"/>
                <a:cs typeface="Helvetica"/>
                <a:sym typeface="Arial" panose="020B0604020202020204" pitchFamily="34" charset="0"/>
              </a:rPr>
              <a:t>各条件对速率的影响大小是：</a:t>
            </a:r>
          </a:p>
          <a:p>
            <a:pPr marL="458470" indent="-458470" defTabSz="1222375">
              <a:lnSpc>
                <a:spcPct val="150000"/>
              </a:lnSpc>
              <a:buNone/>
            </a:pPr>
            <a:r>
              <a:rPr lang="zh-CN" altLang="en-US" sz="2800" dirty="0">
                <a:solidFill>
                  <a:srgbClr val="000000"/>
                </a:solidFill>
                <a:ea typeface="思源黑体 CN Regular" panose="020B0500000000000000" pitchFamily="34" charset="-122"/>
                <a:cs typeface="Helvetica"/>
                <a:sym typeface="Arial" panose="020B0604020202020204" pitchFamily="34" charset="0"/>
              </a:rPr>
              <a:t>  </a:t>
            </a:r>
            <a:r>
              <a:rPr lang="zh-CN" altLang="en-US" sz="2800" dirty="0">
                <a:solidFill>
                  <a:srgbClr val="FF0000"/>
                </a:solidFill>
                <a:ea typeface="思源黑体 CN Regular" panose="020B0500000000000000" pitchFamily="34" charset="-122"/>
                <a:cs typeface="Helvetica"/>
                <a:sym typeface="Arial" panose="020B0604020202020204" pitchFamily="34" charset="0"/>
              </a:rPr>
              <a:t>催化剂 </a:t>
            </a:r>
            <a:r>
              <a:rPr lang="en-US" altLang="zh-CN" sz="2800" dirty="0">
                <a:solidFill>
                  <a:srgbClr val="FF0000"/>
                </a:solidFill>
                <a:ea typeface="思源黑体 CN Regular" panose="020B0500000000000000" pitchFamily="34" charset="-122"/>
                <a:cs typeface="Helvetica"/>
                <a:sym typeface="Arial" panose="020B0604020202020204" pitchFamily="34" charset="0"/>
              </a:rPr>
              <a:t>&gt;&gt;</a:t>
            </a:r>
            <a:r>
              <a:rPr lang="zh-CN" altLang="en-US" sz="2800" dirty="0">
                <a:solidFill>
                  <a:srgbClr val="FF0000"/>
                </a:solidFill>
                <a:ea typeface="思源黑体 CN Regular" panose="020B0500000000000000" pitchFamily="34" charset="-122"/>
                <a:cs typeface="Helvetica"/>
                <a:sym typeface="Arial" panose="020B0604020202020204" pitchFamily="34" charset="0"/>
              </a:rPr>
              <a:t>温度</a:t>
            </a:r>
            <a:r>
              <a:rPr lang="en-US" altLang="zh-CN" sz="2800" dirty="0">
                <a:solidFill>
                  <a:srgbClr val="FF0000"/>
                </a:solidFill>
                <a:ea typeface="思源黑体 CN Regular" panose="020B0500000000000000" pitchFamily="34" charset="-122"/>
                <a:cs typeface="Helvetica"/>
                <a:sym typeface="Arial" panose="020B0604020202020204" pitchFamily="34" charset="0"/>
              </a:rPr>
              <a:t>&gt;</a:t>
            </a:r>
            <a:r>
              <a:rPr lang="zh-CN" altLang="en-US" sz="2800" dirty="0">
                <a:solidFill>
                  <a:srgbClr val="FF0000"/>
                </a:solidFill>
                <a:ea typeface="思源黑体 CN Regular" panose="020B0500000000000000" pitchFamily="34" charset="-122"/>
                <a:cs typeface="Helvetica"/>
                <a:sym typeface="Arial" panose="020B0604020202020204" pitchFamily="34" charset="0"/>
              </a:rPr>
              <a:t>浓度</a:t>
            </a:r>
            <a:r>
              <a:rPr lang="en-US" altLang="zh-CN" sz="2800" dirty="0">
                <a:solidFill>
                  <a:srgbClr val="FF0000"/>
                </a:solidFill>
                <a:ea typeface="思源黑体 CN Regular" panose="020B0500000000000000" pitchFamily="34" charset="-122"/>
                <a:cs typeface="Helvetica"/>
                <a:sym typeface="Arial" panose="020B0604020202020204" pitchFamily="34" charset="0"/>
              </a:rPr>
              <a:t>=</a:t>
            </a:r>
            <a:r>
              <a:rPr lang="zh-CN" altLang="en-US" sz="2800" dirty="0">
                <a:solidFill>
                  <a:srgbClr val="FF0000"/>
                </a:solidFill>
                <a:ea typeface="思源黑体 CN Regular" panose="020B0500000000000000" pitchFamily="34" charset="-122"/>
                <a:cs typeface="Helvetica"/>
                <a:sym typeface="Arial" panose="020B0604020202020204" pitchFamily="34" charset="0"/>
              </a:rPr>
              <a:t>压强</a:t>
            </a:r>
            <a:r>
              <a:rPr lang="en-US" altLang="zh-CN" sz="2800" dirty="0">
                <a:solidFill>
                  <a:srgbClr val="FF0000"/>
                </a:solidFill>
                <a:ea typeface="思源黑体 CN Regular" panose="020B0500000000000000" pitchFamily="34" charset="-122"/>
                <a:cs typeface="Helvetica"/>
                <a:sym typeface="Arial" panose="020B0604020202020204" pitchFamily="34" charset="0"/>
              </a:rPr>
              <a:t>(</a:t>
            </a:r>
            <a:r>
              <a:rPr lang="zh-CN" altLang="en-US" sz="2800" dirty="0">
                <a:solidFill>
                  <a:srgbClr val="FF0000"/>
                </a:solidFill>
                <a:ea typeface="思源黑体 CN Regular" panose="020B0500000000000000" pitchFamily="34" charset="-122"/>
                <a:cs typeface="Helvetica"/>
                <a:sym typeface="Arial" panose="020B0604020202020204" pitchFamily="34" charset="0"/>
              </a:rPr>
              <a:t>体积变化引起的</a:t>
            </a:r>
            <a:r>
              <a:rPr lang="en-US" altLang="zh-CN" sz="2800" dirty="0">
                <a:solidFill>
                  <a:srgbClr val="FF0000"/>
                </a:solidFill>
                <a:ea typeface="思源黑体 CN Regular" panose="020B0500000000000000" pitchFamily="34" charset="-122"/>
                <a:cs typeface="Helvetica"/>
                <a:sym typeface="Arial" panose="020B0604020202020204" pitchFamily="34" charset="0"/>
              </a:rPr>
              <a:t>)</a:t>
            </a:r>
            <a:r>
              <a:rPr lang="zh-CN" altLang="en-US" sz="2800" dirty="0">
                <a:solidFill>
                  <a:srgbClr val="FF0000"/>
                </a:solidFill>
                <a:ea typeface="思源黑体 CN Regular" panose="020B0500000000000000" pitchFamily="34" charset="-122"/>
                <a:cs typeface="Helvetica"/>
                <a:sym typeface="Arial" panose="020B0604020202020204" pitchFamily="34" charset="0"/>
              </a:rPr>
              <a:t>。</a:t>
            </a:r>
          </a:p>
          <a:p>
            <a:pPr marL="458470" indent="-458470" defTabSz="1222375">
              <a:lnSpc>
                <a:spcPct val="150000"/>
              </a:lnSpc>
              <a:buNone/>
            </a:pPr>
            <a:r>
              <a:rPr lang="zh-CN" altLang="en-US" sz="2800" dirty="0">
                <a:solidFill>
                  <a:srgbClr val="000000"/>
                </a:solidFill>
                <a:ea typeface="思源黑体 CN Regular" panose="020B0500000000000000" pitchFamily="34" charset="-122"/>
                <a:cs typeface="Helvetica"/>
                <a:sym typeface="Arial" panose="020B0604020202020204" pitchFamily="34" charset="0"/>
              </a:rPr>
              <a:t>  各种影响都有其局限性，要针对具体反应具体分析。</a:t>
            </a:r>
          </a:p>
        </p:txBody>
      </p:sp>
      <p:sp>
        <p:nvSpPr>
          <p:cNvPr id="25604" name="矩形 25603"/>
          <p:cNvSpPr>
            <a:spLocks noRot="1"/>
          </p:cNvSpPr>
          <p:nvPr/>
        </p:nvSpPr>
        <p:spPr>
          <a:xfrm>
            <a:off x="781202" y="1585962"/>
            <a:ext cx="1752532" cy="693711"/>
          </a:xfrm>
          <a:prstGeom prst="rect">
            <a:avLst/>
          </a:prstGeom>
          <a:noFill/>
          <a:ln w="9525">
            <a:noFill/>
          </a:ln>
        </p:spPr>
        <p:txBody>
          <a:bodyPr/>
          <a:lstStyle/>
          <a:p>
            <a:pPr marL="342900" indent="-342900" defTabSz="1222375">
              <a:lnSpc>
                <a:spcPct val="90000"/>
              </a:lnSpc>
              <a:spcBef>
                <a:spcPct val="20000"/>
              </a:spcBef>
              <a:buClr>
                <a:srgbClr val="0000FF"/>
              </a:buClr>
              <a:buSzPct val="70000"/>
            </a:pPr>
            <a:r>
              <a:rPr lang="zh-CN" altLang="en-US" sz="3200" kern="0" dirty="0">
                <a:solidFill>
                  <a:srgbClr val="FF3300"/>
                </a:solidFill>
                <a:latin typeface="Arial" panose="020B0604020202020204" pitchFamily="34" charset="0"/>
                <a:ea typeface="思源黑体 CN Regular" panose="020B0500000000000000" pitchFamily="34" charset="-122"/>
                <a:cs typeface="Helvetica"/>
                <a:sym typeface="Arial" panose="020B0604020202020204" pitchFamily="34" charset="0"/>
              </a:rPr>
              <a:t>总结</a:t>
            </a:r>
            <a:r>
              <a:rPr lang="en-US" altLang="zh-CN" sz="3200" kern="0" dirty="0">
                <a:solidFill>
                  <a:srgbClr val="FF3300"/>
                </a:solidFill>
                <a:latin typeface="Arial" panose="020B0604020202020204" pitchFamily="34" charset="0"/>
                <a:ea typeface="思源黑体 CN Regular" panose="020B0500000000000000" pitchFamily="34" charset="-122"/>
                <a:cs typeface="Helvetica"/>
                <a:sym typeface="Arial" panose="020B0604020202020204" pitchFamily="34" charset="0"/>
              </a:rPr>
              <a:t>:</a:t>
            </a:r>
            <a:endParaRPr lang="en-US" altLang="zh-CN" sz="32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a:p>
            <a:pPr marL="342900" indent="-342900" defTabSz="1222375">
              <a:lnSpc>
                <a:spcPct val="90000"/>
              </a:lnSpc>
              <a:spcBef>
                <a:spcPct val="20000"/>
              </a:spcBef>
              <a:buClr>
                <a:srgbClr val="0000FF"/>
              </a:buClr>
              <a:buSzPct val="70000"/>
            </a:pPr>
            <a:r>
              <a:rPr lang="en-US" altLang="zh-CN" sz="3200" b="1" kern="0" dirty="0">
                <a:solidFill>
                  <a:srgbClr val="000000"/>
                </a:solidFill>
                <a:latin typeface="Arial" panose="020B0604020202020204" pitchFamily="34" charset="0"/>
                <a:ea typeface="思源黑体 CN Regular" panose="020B0500000000000000" pitchFamily="34" charset="-122"/>
                <a:cs typeface="Helvetica"/>
                <a:sym typeface="Arial" panose="020B0604020202020204" pitchFamily="34" charset="0"/>
              </a:rPr>
              <a:t>  </a:t>
            </a:r>
            <a:endParaRPr lang="en-US" altLang="zh-CN" sz="32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5" name="矩形 4"/>
          <p:cNvSpPr/>
          <p:nvPr/>
        </p:nvSpPr>
        <p:spPr>
          <a:xfrm>
            <a:off x="1292930" y="284991"/>
            <a:ext cx="10237730" cy="830997"/>
          </a:xfrm>
          <a:prstGeom prst="rect">
            <a:avLst/>
          </a:prstGeom>
        </p:spPr>
        <p:txBody>
          <a:bodyPr wrap="square">
            <a:spAutoFit/>
          </a:bodyPr>
          <a:lstStyle/>
          <a:p>
            <a:pPr lvl="0" defTabSz="1130935">
              <a:spcBef>
                <a:spcPct val="0"/>
              </a:spcBef>
              <a:defRPr/>
            </a:pPr>
            <a:r>
              <a:rPr lang="zh-CN" altLang="en-US" sz="24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五、其他如光照、反应物固体的颗粒大小、电磁波、超声波、溶剂的性质等，也会对化学反应的速率产生影响。</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checkerboard(across)">
                                      <p:cBhvr>
                                        <p:cTn id="7" dur="500"/>
                                        <p:tgtEl>
                                          <p:spTgt spid="25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checkerboard(across)">
                                      <p:cBhvr>
                                        <p:cTn id="12" dur="500"/>
                                        <p:tgtEl>
                                          <p:spTgt spid="256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checkerboard(across)">
                                      <p:cBhvr>
                                        <p:cTn id="17" dur="500"/>
                                        <p:tgtEl>
                                          <p:spTgt spid="256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627" name="表格 26626"/>
          <p:cNvGraphicFramePr>
            <a:graphicFrameLocks noGrp="1"/>
          </p:cNvGraphicFramePr>
          <p:nvPr>
            <p:custDataLst>
              <p:tags r:id="rId1"/>
            </p:custDataLst>
          </p:nvPr>
        </p:nvGraphicFramePr>
        <p:xfrm>
          <a:off x="921188" y="1701800"/>
          <a:ext cx="10379329" cy="4246873"/>
        </p:xfrm>
        <a:graphic>
          <a:graphicData uri="http://schemas.openxmlformats.org/drawingml/2006/table">
            <a:tbl>
              <a:tblPr/>
              <a:tblGrid>
                <a:gridCol w="1895372">
                  <a:extLst>
                    <a:ext uri="{9D8B030D-6E8A-4147-A177-3AD203B41FA5}">
                      <a16:colId xmlns:a16="http://schemas.microsoft.com/office/drawing/2014/main" val="20000"/>
                    </a:ext>
                  </a:extLst>
                </a:gridCol>
                <a:gridCol w="1810476">
                  <a:extLst>
                    <a:ext uri="{9D8B030D-6E8A-4147-A177-3AD203B41FA5}">
                      <a16:colId xmlns:a16="http://schemas.microsoft.com/office/drawing/2014/main" val="20001"/>
                    </a:ext>
                  </a:extLst>
                </a:gridCol>
                <a:gridCol w="1810478">
                  <a:extLst>
                    <a:ext uri="{9D8B030D-6E8A-4147-A177-3AD203B41FA5}">
                      <a16:colId xmlns:a16="http://schemas.microsoft.com/office/drawing/2014/main" val="20002"/>
                    </a:ext>
                  </a:extLst>
                </a:gridCol>
                <a:gridCol w="1808631">
                  <a:extLst>
                    <a:ext uri="{9D8B030D-6E8A-4147-A177-3AD203B41FA5}">
                      <a16:colId xmlns:a16="http://schemas.microsoft.com/office/drawing/2014/main" val="20003"/>
                    </a:ext>
                  </a:extLst>
                </a:gridCol>
                <a:gridCol w="3054372">
                  <a:extLst>
                    <a:ext uri="{9D8B030D-6E8A-4147-A177-3AD203B41FA5}">
                      <a16:colId xmlns:a16="http://schemas.microsoft.com/office/drawing/2014/main" val="20004"/>
                    </a:ext>
                  </a:extLst>
                </a:gridCol>
              </a:tblGrid>
              <a:tr h="1190773">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buNone/>
                      </a:pPr>
                      <a:r>
                        <a:rPr lang="zh-CN" altLang="en-US" sz="2400" b="0" dirty="0">
                          <a:solidFill>
                            <a:schemeClr val="tx1"/>
                          </a:solidFill>
                          <a:latin typeface="Arial" panose="020B0604020202020204" pitchFamily="34" charset="0"/>
                          <a:ea typeface="思源黑体 CN Regular" panose="020B0500000000000000" pitchFamily="34" charset="-122"/>
                          <a:sym typeface="Arial" panose="020B0604020202020204" pitchFamily="34" charset="0"/>
                        </a:rPr>
                        <a:t>影响因素</a:t>
                      </a: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buNone/>
                      </a:pPr>
                      <a:r>
                        <a:rPr lang="zh-CN" altLang="en-US" sz="2400" b="0">
                          <a:solidFill>
                            <a:schemeClr val="tx1"/>
                          </a:solidFill>
                          <a:latin typeface="Arial" panose="020B0604020202020204" pitchFamily="34" charset="0"/>
                          <a:ea typeface="思源黑体 CN Regular" panose="020B0500000000000000" pitchFamily="34" charset="-122"/>
                          <a:sym typeface="Arial" panose="020B0604020202020204" pitchFamily="34" charset="0"/>
                        </a:rPr>
                        <a:t>分子总数</a:t>
                      </a: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spcBef>
                          <a:spcPct val="0"/>
                        </a:spcBef>
                        <a:buNone/>
                      </a:pPr>
                      <a:r>
                        <a:rPr lang="zh-CN" altLang="en-US" sz="2400" b="0">
                          <a:solidFill>
                            <a:schemeClr val="tx1"/>
                          </a:solidFill>
                          <a:latin typeface="Arial" panose="020B0604020202020204" pitchFamily="34" charset="0"/>
                          <a:ea typeface="思源黑体 CN Regular" panose="020B0500000000000000" pitchFamily="34" charset="-122"/>
                          <a:sym typeface="Arial" panose="020B0604020202020204" pitchFamily="34" charset="0"/>
                        </a:rPr>
                        <a:t>活化分子</a:t>
                      </a:r>
                    </a:p>
                    <a:p>
                      <a:pPr marL="0" lvl="0" indent="0" algn="ctr">
                        <a:spcBef>
                          <a:spcPct val="0"/>
                        </a:spcBef>
                        <a:buNone/>
                      </a:pPr>
                      <a:r>
                        <a:rPr lang="zh-CN" altLang="en-US" sz="2400" b="0">
                          <a:solidFill>
                            <a:schemeClr val="tx1"/>
                          </a:solidFill>
                          <a:latin typeface="Arial" panose="020B0604020202020204" pitchFamily="34" charset="0"/>
                          <a:ea typeface="思源黑体 CN Regular" panose="020B0500000000000000" pitchFamily="34" charset="-122"/>
                          <a:sym typeface="Arial" panose="020B0604020202020204" pitchFamily="34" charset="0"/>
                        </a:rPr>
                        <a:t>百分数</a:t>
                      </a: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buNone/>
                      </a:pPr>
                      <a:r>
                        <a:rPr lang="zh-CN" altLang="en-US" sz="2400" b="0">
                          <a:solidFill>
                            <a:schemeClr val="tx1"/>
                          </a:solidFill>
                          <a:latin typeface="Arial" panose="020B0604020202020204" pitchFamily="34" charset="0"/>
                          <a:ea typeface="思源黑体 CN Regular" panose="020B0500000000000000" pitchFamily="34" charset="-122"/>
                          <a:sym typeface="Arial" panose="020B0604020202020204" pitchFamily="34" charset="0"/>
                        </a:rPr>
                        <a:t>活化分子总数</a:t>
                      </a: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buNone/>
                      </a:pPr>
                      <a:r>
                        <a:rPr lang="zh-CN" altLang="en-US" sz="2400" b="0">
                          <a:solidFill>
                            <a:schemeClr val="tx1"/>
                          </a:solidFill>
                          <a:latin typeface="Arial" panose="020B0604020202020204" pitchFamily="34" charset="0"/>
                          <a:ea typeface="思源黑体 CN Regular" panose="020B0500000000000000" pitchFamily="34" charset="-122"/>
                          <a:sym typeface="Arial" panose="020B0604020202020204" pitchFamily="34" charset="0"/>
                        </a:rPr>
                        <a:t>活化分子浓度</a:t>
                      </a:r>
                    </a:p>
                    <a:p>
                      <a:pPr marL="0" lvl="0" indent="0" algn="ctr">
                        <a:buNone/>
                      </a:pPr>
                      <a:r>
                        <a:rPr lang="zh-CN" altLang="en-US" sz="2400" b="0">
                          <a:solidFill>
                            <a:schemeClr val="tx1"/>
                          </a:solidFill>
                          <a:latin typeface="Arial" panose="020B0604020202020204" pitchFamily="34" charset="0"/>
                          <a:ea typeface="思源黑体 CN Regular" panose="020B0500000000000000" pitchFamily="34" charset="-122"/>
                          <a:sym typeface="Arial" panose="020B0604020202020204" pitchFamily="34" charset="0"/>
                        </a:rPr>
                        <a:t>（单位体积活化分子数）</a:t>
                      </a:r>
                    </a:p>
                  </a:txBody>
                  <a:tcPr marL="0" marR="0" marT="0" marB="0" anchor="ct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64025">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buNone/>
                      </a:pPr>
                      <a:r>
                        <a:rPr lang="zh-CN" altLang="en-US" sz="2400" b="0">
                          <a:solidFill>
                            <a:schemeClr val="tx1"/>
                          </a:solidFill>
                          <a:latin typeface="Arial" panose="020B0604020202020204" pitchFamily="34" charset="0"/>
                          <a:ea typeface="思源黑体 CN Regular" panose="020B0500000000000000" pitchFamily="34" charset="-122"/>
                          <a:sym typeface="Arial" panose="020B0604020202020204" pitchFamily="34" charset="0"/>
                        </a:rPr>
                        <a:t>增大浓度</a:t>
                      </a: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buNone/>
                      </a:pPr>
                      <a:endParaRPr lang="zh-CN" altLang="en-US" sz="2400" b="0">
                        <a:solidFill>
                          <a:schemeClr val="tx1"/>
                        </a:solidFill>
                        <a:latin typeface="Arial" panose="020B0604020202020204" pitchFamily="34" charset="0"/>
                        <a:ea typeface="思源黑体 CN Regular" panose="020B0500000000000000" pitchFamily="34" charset="-122"/>
                        <a:sym typeface="Arial" panose="020B0604020202020204" pitchFamily="34" charset="0"/>
                      </a:endParaRPr>
                    </a:p>
                  </a:txBody>
                  <a:tcPr marL="0" marR="0" marT="0" marB="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buNone/>
                      </a:pPr>
                      <a:endParaRPr lang="zh-CN" altLang="en-US" sz="2400" b="0">
                        <a:solidFill>
                          <a:schemeClr val="tx1"/>
                        </a:solidFill>
                        <a:latin typeface="Arial" panose="020B0604020202020204" pitchFamily="34" charset="0"/>
                        <a:ea typeface="思源黑体 CN Regular" panose="020B0500000000000000" pitchFamily="34" charset="-122"/>
                        <a:sym typeface="Arial" panose="020B0604020202020204" pitchFamily="34" charset="0"/>
                      </a:endParaRPr>
                    </a:p>
                  </a:txBody>
                  <a:tcPr marL="0" marR="0" marT="0" marB="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buNone/>
                      </a:pPr>
                      <a:endParaRPr lang="zh-CN" altLang="en-US" sz="2400" b="0">
                        <a:solidFill>
                          <a:schemeClr val="tx1"/>
                        </a:solidFill>
                        <a:latin typeface="Arial" panose="020B0604020202020204" pitchFamily="34" charset="0"/>
                        <a:ea typeface="思源黑体 CN Regular" panose="020B0500000000000000" pitchFamily="34" charset="-122"/>
                        <a:sym typeface="Arial" panose="020B0604020202020204" pitchFamily="34" charset="0"/>
                      </a:endParaRPr>
                    </a:p>
                  </a:txBody>
                  <a:tcPr marL="0" marR="0" marT="0" marB="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buNone/>
                      </a:pPr>
                      <a:endParaRPr lang="zh-CN" altLang="en-US" sz="2400" b="0">
                        <a:solidFill>
                          <a:schemeClr val="tx1"/>
                        </a:solidFill>
                        <a:latin typeface="Arial" panose="020B0604020202020204" pitchFamily="34" charset="0"/>
                        <a:ea typeface="思源黑体 CN Regular" panose="020B0500000000000000" pitchFamily="34" charset="-122"/>
                        <a:sym typeface="Arial" panose="020B0604020202020204" pitchFamily="34" charset="0"/>
                      </a:endParaRPr>
                    </a:p>
                  </a:txBody>
                  <a:tcPr marL="0" marR="0" marT="0" marB="0">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64025">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buNone/>
                      </a:pPr>
                      <a:r>
                        <a:rPr lang="zh-CN" altLang="en-US" sz="2400" b="0">
                          <a:solidFill>
                            <a:schemeClr val="tx1"/>
                          </a:solidFill>
                          <a:latin typeface="Arial" panose="020B0604020202020204" pitchFamily="34" charset="0"/>
                          <a:ea typeface="思源黑体 CN Regular" panose="020B0500000000000000" pitchFamily="34" charset="-122"/>
                          <a:sym typeface="Arial" panose="020B0604020202020204" pitchFamily="34" charset="0"/>
                        </a:rPr>
                        <a:t>增大压强</a:t>
                      </a: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buNone/>
                      </a:pPr>
                      <a:endParaRPr lang="zh-CN" altLang="en-US" sz="2400" b="0">
                        <a:solidFill>
                          <a:schemeClr val="tx1"/>
                        </a:solidFill>
                        <a:latin typeface="Arial" panose="020B0604020202020204" pitchFamily="34" charset="0"/>
                        <a:ea typeface="思源黑体 CN Regular" panose="020B0500000000000000" pitchFamily="34" charset="-122"/>
                        <a:sym typeface="Arial" panose="020B0604020202020204" pitchFamily="34" charset="0"/>
                      </a:endParaRPr>
                    </a:p>
                  </a:txBody>
                  <a:tcPr marL="0" marR="0" marT="0" marB="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buNone/>
                      </a:pPr>
                      <a:endParaRPr lang="zh-CN" altLang="en-US" sz="2400" b="0">
                        <a:solidFill>
                          <a:schemeClr val="tx1"/>
                        </a:solidFill>
                        <a:latin typeface="Arial" panose="020B0604020202020204" pitchFamily="34" charset="0"/>
                        <a:ea typeface="思源黑体 CN Regular" panose="020B0500000000000000" pitchFamily="34" charset="-122"/>
                        <a:sym typeface="Arial" panose="020B0604020202020204" pitchFamily="34" charset="0"/>
                      </a:endParaRPr>
                    </a:p>
                  </a:txBody>
                  <a:tcPr marL="0" marR="0" marT="0" marB="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buNone/>
                      </a:pPr>
                      <a:endParaRPr lang="zh-CN" altLang="en-US" sz="2400" b="0">
                        <a:solidFill>
                          <a:schemeClr val="tx1"/>
                        </a:solidFill>
                        <a:latin typeface="Arial" panose="020B0604020202020204" pitchFamily="34" charset="0"/>
                        <a:ea typeface="思源黑体 CN Regular" panose="020B0500000000000000" pitchFamily="34" charset="-122"/>
                        <a:sym typeface="Arial" panose="020B0604020202020204" pitchFamily="34" charset="0"/>
                      </a:endParaRPr>
                    </a:p>
                  </a:txBody>
                  <a:tcPr marL="0" marR="0" marT="0" marB="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buNone/>
                      </a:pPr>
                      <a:endParaRPr lang="zh-CN" altLang="en-US" sz="2400" b="0">
                        <a:solidFill>
                          <a:schemeClr val="tx1"/>
                        </a:solidFill>
                        <a:latin typeface="Arial" panose="020B0604020202020204" pitchFamily="34" charset="0"/>
                        <a:ea typeface="思源黑体 CN Regular" panose="020B0500000000000000" pitchFamily="34" charset="-122"/>
                        <a:sym typeface="Arial" panose="020B0604020202020204" pitchFamily="34" charset="0"/>
                      </a:endParaRPr>
                    </a:p>
                  </a:txBody>
                  <a:tcPr marL="0" marR="0" marT="0" marB="0">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64025">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buNone/>
                      </a:pPr>
                      <a:r>
                        <a:rPr lang="zh-CN" altLang="en-US" sz="2400" b="0">
                          <a:solidFill>
                            <a:schemeClr val="tx1"/>
                          </a:solidFill>
                          <a:latin typeface="Arial" panose="020B0604020202020204" pitchFamily="34" charset="0"/>
                          <a:ea typeface="思源黑体 CN Regular" panose="020B0500000000000000" pitchFamily="34" charset="-122"/>
                          <a:sym typeface="Arial" panose="020B0604020202020204" pitchFamily="34" charset="0"/>
                        </a:rPr>
                        <a:t>升高温度</a:t>
                      </a: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buNone/>
                      </a:pPr>
                      <a:endParaRPr lang="zh-CN" altLang="en-US" sz="2400" b="0">
                        <a:solidFill>
                          <a:schemeClr val="tx1"/>
                        </a:solidFill>
                        <a:latin typeface="Arial" panose="020B0604020202020204" pitchFamily="34" charset="0"/>
                        <a:ea typeface="思源黑体 CN Regular" panose="020B0500000000000000" pitchFamily="34" charset="-122"/>
                        <a:sym typeface="Arial" panose="020B0604020202020204" pitchFamily="34" charset="0"/>
                      </a:endParaRPr>
                    </a:p>
                  </a:txBody>
                  <a:tcPr marL="0" marR="0" marT="0" marB="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buNone/>
                      </a:pPr>
                      <a:endParaRPr lang="zh-CN" altLang="en-US" sz="2400" b="0">
                        <a:solidFill>
                          <a:schemeClr val="tx1"/>
                        </a:solidFill>
                        <a:latin typeface="Arial" panose="020B0604020202020204" pitchFamily="34" charset="0"/>
                        <a:ea typeface="思源黑体 CN Regular" panose="020B0500000000000000" pitchFamily="34" charset="-122"/>
                        <a:sym typeface="Arial" panose="020B0604020202020204" pitchFamily="34" charset="0"/>
                      </a:endParaRPr>
                    </a:p>
                  </a:txBody>
                  <a:tcPr marL="0" marR="0" marT="0" marB="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buNone/>
                      </a:pPr>
                      <a:endParaRPr lang="zh-CN" altLang="en-US" sz="2400" b="0">
                        <a:solidFill>
                          <a:schemeClr val="tx1"/>
                        </a:solidFill>
                        <a:latin typeface="Arial" panose="020B0604020202020204" pitchFamily="34" charset="0"/>
                        <a:ea typeface="思源黑体 CN Regular" panose="020B0500000000000000" pitchFamily="34" charset="-122"/>
                        <a:sym typeface="Arial" panose="020B0604020202020204" pitchFamily="34" charset="0"/>
                      </a:endParaRPr>
                    </a:p>
                  </a:txBody>
                  <a:tcPr marL="0" marR="0" marT="0" marB="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buNone/>
                      </a:pPr>
                      <a:endParaRPr lang="zh-CN" altLang="en-US" sz="2400" b="0">
                        <a:solidFill>
                          <a:schemeClr val="tx1"/>
                        </a:solidFill>
                        <a:latin typeface="Arial" panose="020B0604020202020204" pitchFamily="34" charset="0"/>
                        <a:ea typeface="思源黑体 CN Regular" panose="020B0500000000000000" pitchFamily="34" charset="-122"/>
                        <a:sym typeface="Arial" panose="020B0604020202020204" pitchFamily="34" charset="0"/>
                      </a:endParaRPr>
                    </a:p>
                  </a:txBody>
                  <a:tcPr marL="0" marR="0" marT="0" marB="0">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64025">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buNone/>
                      </a:pPr>
                      <a:r>
                        <a:rPr lang="zh-CN" altLang="en-US" sz="2400" b="0">
                          <a:solidFill>
                            <a:schemeClr val="tx1"/>
                          </a:solidFill>
                          <a:latin typeface="Arial" panose="020B0604020202020204" pitchFamily="34" charset="0"/>
                          <a:ea typeface="思源黑体 CN Regular" panose="020B0500000000000000" pitchFamily="34" charset="-122"/>
                          <a:sym typeface="Arial" panose="020B0604020202020204" pitchFamily="34" charset="0"/>
                        </a:rPr>
                        <a:t>正催化剂</a:t>
                      </a:r>
                    </a:p>
                  </a:txBody>
                  <a:tcPr marL="0" marR="0" marT="0" marB="0"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buNone/>
                      </a:pPr>
                      <a:endParaRPr lang="zh-CN" altLang="en-US" sz="2400" b="0">
                        <a:solidFill>
                          <a:schemeClr val="tx1"/>
                        </a:solidFill>
                        <a:latin typeface="Arial" panose="020B0604020202020204" pitchFamily="34" charset="0"/>
                        <a:ea typeface="思源黑体 CN Regular" panose="020B0500000000000000" pitchFamily="34" charset="-122"/>
                        <a:sym typeface="Arial" panose="020B0604020202020204" pitchFamily="34" charset="0"/>
                      </a:endParaRPr>
                    </a:p>
                  </a:txBody>
                  <a:tcPr marL="0" marR="0" marT="0" marB="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buNone/>
                      </a:pPr>
                      <a:endParaRPr lang="zh-CN" altLang="en-US" sz="2400" b="0">
                        <a:solidFill>
                          <a:schemeClr val="tx1"/>
                        </a:solidFill>
                        <a:latin typeface="Arial" panose="020B0604020202020204" pitchFamily="34" charset="0"/>
                        <a:ea typeface="思源黑体 CN Regular" panose="020B0500000000000000" pitchFamily="34" charset="-122"/>
                        <a:sym typeface="Arial" panose="020B0604020202020204" pitchFamily="34" charset="0"/>
                      </a:endParaRPr>
                    </a:p>
                  </a:txBody>
                  <a:tcPr marL="0" marR="0" marT="0" marB="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buNone/>
                      </a:pPr>
                      <a:endParaRPr lang="zh-CN" altLang="en-US" sz="2400" b="0">
                        <a:solidFill>
                          <a:schemeClr val="tx1"/>
                        </a:solidFill>
                        <a:latin typeface="Arial" panose="020B0604020202020204" pitchFamily="34" charset="0"/>
                        <a:ea typeface="思源黑体 CN Regular" panose="020B0500000000000000" pitchFamily="34" charset="-122"/>
                        <a:sym typeface="Arial" panose="020B0604020202020204" pitchFamily="34" charset="0"/>
                      </a:endParaRPr>
                    </a:p>
                  </a:txBody>
                  <a:tcPr marL="0" marR="0" marT="0" marB="0">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gn="ctr">
                        <a:buNone/>
                      </a:pPr>
                      <a:endParaRPr lang="zh-CN" altLang="en-US" sz="2400" b="0" dirty="0">
                        <a:solidFill>
                          <a:schemeClr val="tx1"/>
                        </a:solidFill>
                        <a:latin typeface="Arial" panose="020B0604020202020204" pitchFamily="34" charset="0"/>
                        <a:ea typeface="思源黑体 CN Regular" panose="020B0500000000000000" pitchFamily="34" charset="-122"/>
                        <a:sym typeface="Arial" panose="020B0604020202020204" pitchFamily="34" charset="0"/>
                      </a:endParaRPr>
                    </a:p>
                  </a:txBody>
                  <a:tcPr marL="0" marR="0" marT="0" marB="0">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6667" name="文本框 26666"/>
          <p:cNvSpPr txBox="1"/>
          <p:nvPr/>
        </p:nvSpPr>
        <p:spPr>
          <a:xfrm>
            <a:off x="3427338" y="3087250"/>
            <a:ext cx="710451" cy="400110"/>
          </a:xfrm>
          <a:prstGeom prst="rect">
            <a:avLst/>
          </a:prstGeom>
          <a:noFill/>
          <a:ln w="9525">
            <a:noFill/>
          </a:ln>
        </p:spPr>
        <p:txBody>
          <a:bodyPr wrap="none" anchor="t">
            <a:spAutoFit/>
          </a:bodyPr>
          <a:lstStyle/>
          <a:p>
            <a:pPr algn="ctr" defTabSz="1222375">
              <a:buClr>
                <a:srgbClr val="F2F2F2"/>
              </a:buClr>
            </a:pPr>
            <a:r>
              <a:rPr lang="zh-CN" altLang="en-US" sz="2000" b="1" kern="0" dirty="0">
                <a:solidFill>
                  <a:srgbClr val="FF3300"/>
                </a:solidFill>
                <a:latin typeface="Arial" panose="020B0604020202020204" pitchFamily="34" charset="0"/>
                <a:ea typeface="思源黑体 CN Regular" panose="020B0500000000000000" pitchFamily="34" charset="-122"/>
                <a:cs typeface="Helvetica"/>
                <a:sym typeface="Arial" panose="020B0604020202020204" pitchFamily="34" charset="0"/>
              </a:rPr>
              <a:t>增加</a:t>
            </a:r>
          </a:p>
        </p:txBody>
      </p:sp>
      <p:sp>
        <p:nvSpPr>
          <p:cNvPr id="26668" name="文本框 26667"/>
          <p:cNvSpPr txBox="1"/>
          <p:nvPr/>
        </p:nvSpPr>
        <p:spPr>
          <a:xfrm>
            <a:off x="3427338" y="3841003"/>
            <a:ext cx="710451" cy="400110"/>
          </a:xfrm>
          <a:prstGeom prst="rect">
            <a:avLst/>
          </a:prstGeom>
          <a:noFill/>
          <a:ln w="9525">
            <a:noFill/>
          </a:ln>
        </p:spPr>
        <p:txBody>
          <a:bodyPr wrap="none" anchor="t">
            <a:spAutoFit/>
          </a:bodyPr>
          <a:lstStyle/>
          <a:p>
            <a:pPr algn="ctr" defTabSz="1222375">
              <a:buClr>
                <a:srgbClr val="F2F2F2"/>
              </a:buClr>
            </a:pPr>
            <a:r>
              <a:rPr lang="zh-CN" altLang="en-US" sz="2000" b="1" kern="0">
                <a:solidFill>
                  <a:srgbClr val="FF3300"/>
                </a:solidFill>
                <a:latin typeface="Arial" panose="020B0604020202020204" pitchFamily="34" charset="0"/>
                <a:ea typeface="思源黑体 CN Regular" panose="020B0500000000000000" pitchFamily="34" charset="-122"/>
                <a:cs typeface="Helvetica"/>
                <a:sym typeface="Arial" panose="020B0604020202020204" pitchFamily="34" charset="0"/>
              </a:rPr>
              <a:t>不变</a:t>
            </a:r>
          </a:p>
        </p:txBody>
      </p:sp>
      <p:sp>
        <p:nvSpPr>
          <p:cNvPr id="26669" name="文本框 26668"/>
          <p:cNvSpPr txBox="1"/>
          <p:nvPr/>
        </p:nvSpPr>
        <p:spPr>
          <a:xfrm>
            <a:off x="3206323" y="4594756"/>
            <a:ext cx="1152480" cy="400110"/>
          </a:xfrm>
          <a:prstGeom prst="rect">
            <a:avLst/>
          </a:prstGeom>
          <a:noFill/>
          <a:ln w="9525">
            <a:noFill/>
          </a:ln>
        </p:spPr>
        <p:txBody>
          <a:bodyPr>
            <a:spAutoFit/>
          </a:bodyPr>
          <a:lstStyle/>
          <a:p>
            <a:pPr algn="ctr" defTabSz="1222375">
              <a:buClr>
                <a:srgbClr val="F2F2F2"/>
              </a:buClr>
            </a:pPr>
            <a:r>
              <a:rPr lang="zh-CN" altLang="en-US" sz="2000" b="1" kern="0">
                <a:solidFill>
                  <a:srgbClr val="FF3300"/>
                </a:solidFill>
                <a:latin typeface="Arial" panose="020B0604020202020204" pitchFamily="34" charset="0"/>
                <a:ea typeface="思源黑体 CN Regular" panose="020B0500000000000000" pitchFamily="34" charset="-122"/>
                <a:cs typeface="Helvetica"/>
                <a:sym typeface="Arial" panose="020B0604020202020204" pitchFamily="34" charset="0"/>
              </a:rPr>
              <a:t>不变</a:t>
            </a:r>
          </a:p>
        </p:txBody>
      </p:sp>
      <p:sp>
        <p:nvSpPr>
          <p:cNvPr id="26670" name="文本框 26669"/>
          <p:cNvSpPr txBox="1"/>
          <p:nvPr/>
        </p:nvSpPr>
        <p:spPr>
          <a:xfrm>
            <a:off x="3427338" y="5348509"/>
            <a:ext cx="710451" cy="400110"/>
          </a:xfrm>
          <a:prstGeom prst="rect">
            <a:avLst/>
          </a:prstGeom>
          <a:noFill/>
          <a:ln w="9525">
            <a:noFill/>
          </a:ln>
        </p:spPr>
        <p:txBody>
          <a:bodyPr wrap="none" anchor="t">
            <a:spAutoFit/>
          </a:bodyPr>
          <a:lstStyle/>
          <a:p>
            <a:pPr algn="ctr" defTabSz="1222375">
              <a:buClr>
                <a:srgbClr val="F2F2F2"/>
              </a:buClr>
            </a:pPr>
            <a:r>
              <a:rPr lang="zh-CN" altLang="en-US" sz="2000" b="1" kern="0">
                <a:solidFill>
                  <a:srgbClr val="FF3300"/>
                </a:solidFill>
                <a:latin typeface="Arial" panose="020B0604020202020204" pitchFamily="34" charset="0"/>
                <a:ea typeface="思源黑体 CN Regular" panose="020B0500000000000000" pitchFamily="34" charset="-122"/>
                <a:cs typeface="Helvetica"/>
                <a:sym typeface="Arial" panose="020B0604020202020204" pitchFamily="34" charset="0"/>
              </a:rPr>
              <a:t>不变</a:t>
            </a:r>
          </a:p>
        </p:txBody>
      </p:sp>
      <p:sp>
        <p:nvSpPr>
          <p:cNvPr id="26671" name="文本框 26670"/>
          <p:cNvSpPr txBox="1"/>
          <p:nvPr/>
        </p:nvSpPr>
        <p:spPr>
          <a:xfrm>
            <a:off x="5016800" y="3089401"/>
            <a:ext cx="710451" cy="400110"/>
          </a:xfrm>
          <a:prstGeom prst="rect">
            <a:avLst/>
          </a:prstGeom>
          <a:noFill/>
          <a:ln w="9525">
            <a:noFill/>
          </a:ln>
        </p:spPr>
        <p:txBody>
          <a:bodyPr wrap="none" anchor="t">
            <a:spAutoFit/>
          </a:bodyPr>
          <a:lstStyle/>
          <a:p>
            <a:pPr algn="ctr" defTabSz="1222375">
              <a:buClr>
                <a:srgbClr val="F2F2F2"/>
              </a:buClr>
            </a:pPr>
            <a:r>
              <a:rPr lang="zh-CN" altLang="en-US" sz="2000" b="1" kern="0" dirty="0">
                <a:solidFill>
                  <a:srgbClr val="FF3300"/>
                </a:solidFill>
                <a:latin typeface="Arial" panose="020B0604020202020204" pitchFamily="34" charset="0"/>
                <a:ea typeface="思源黑体 CN Regular" panose="020B0500000000000000" pitchFamily="34" charset="-122"/>
                <a:cs typeface="Helvetica"/>
                <a:sym typeface="Arial" panose="020B0604020202020204" pitchFamily="34" charset="0"/>
              </a:rPr>
              <a:t>不变</a:t>
            </a:r>
          </a:p>
        </p:txBody>
      </p:sp>
      <p:sp>
        <p:nvSpPr>
          <p:cNvPr id="26672" name="文本框 26671"/>
          <p:cNvSpPr txBox="1"/>
          <p:nvPr/>
        </p:nvSpPr>
        <p:spPr>
          <a:xfrm>
            <a:off x="5016800" y="3844067"/>
            <a:ext cx="710451" cy="400110"/>
          </a:xfrm>
          <a:prstGeom prst="rect">
            <a:avLst/>
          </a:prstGeom>
          <a:noFill/>
          <a:ln w="9525">
            <a:noFill/>
          </a:ln>
        </p:spPr>
        <p:txBody>
          <a:bodyPr wrap="none" anchor="t">
            <a:spAutoFit/>
          </a:bodyPr>
          <a:lstStyle/>
          <a:p>
            <a:pPr algn="ctr" defTabSz="1222375">
              <a:buClr>
                <a:srgbClr val="F2F2F2"/>
              </a:buClr>
            </a:pPr>
            <a:r>
              <a:rPr lang="zh-CN" altLang="en-US" sz="2000" b="1" kern="0">
                <a:solidFill>
                  <a:srgbClr val="FF3300"/>
                </a:solidFill>
                <a:latin typeface="Arial" panose="020B0604020202020204" pitchFamily="34" charset="0"/>
                <a:ea typeface="思源黑体 CN Regular" panose="020B0500000000000000" pitchFamily="34" charset="-122"/>
                <a:cs typeface="Helvetica"/>
                <a:sym typeface="Arial" panose="020B0604020202020204" pitchFamily="34" charset="0"/>
              </a:rPr>
              <a:t>不变</a:t>
            </a:r>
          </a:p>
        </p:txBody>
      </p:sp>
      <p:sp>
        <p:nvSpPr>
          <p:cNvPr id="26673" name="文本框 26672"/>
          <p:cNvSpPr txBox="1"/>
          <p:nvPr/>
        </p:nvSpPr>
        <p:spPr>
          <a:xfrm>
            <a:off x="5016800" y="4598733"/>
            <a:ext cx="710451" cy="400110"/>
          </a:xfrm>
          <a:prstGeom prst="rect">
            <a:avLst/>
          </a:prstGeom>
          <a:noFill/>
          <a:ln w="9525">
            <a:noFill/>
          </a:ln>
        </p:spPr>
        <p:txBody>
          <a:bodyPr wrap="none" anchor="t">
            <a:spAutoFit/>
          </a:bodyPr>
          <a:lstStyle/>
          <a:p>
            <a:pPr algn="ctr" defTabSz="1222375">
              <a:buClr>
                <a:srgbClr val="F2F2F2"/>
              </a:buClr>
            </a:pPr>
            <a:r>
              <a:rPr lang="zh-CN" altLang="en-US" sz="2000" b="1" kern="0">
                <a:solidFill>
                  <a:srgbClr val="FF3300"/>
                </a:solidFill>
                <a:latin typeface="Arial" panose="020B0604020202020204" pitchFamily="34" charset="0"/>
                <a:ea typeface="思源黑体 CN Regular" panose="020B0500000000000000" pitchFamily="34" charset="-122"/>
                <a:cs typeface="Helvetica"/>
                <a:sym typeface="Arial" panose="020B0604020202020204" pitchFamily="34" charset="0"/>
              </a:rPr>
              <a:t>增加</a:t>
            </a:r>
          </a:p>
        </p:txBody>
      </p:sp>
      <p:sp>
        <p:nvSpPr>
          <p:cNvPr id="26674" name="文本框 26673"/>
          <p:cNvSpPr txBox="1"/>
          <p:nvPr/>
        </p:nvSpPr>
        <p:spPr>
          <a:xfrm>
            <a:off x="5016800" y="5353399"/>
            <a:ext cx="710451" cy="400110"/>
          </a:xfrm>
          <a:prstGeom prst="rect">
            <a:avLst/>
          </a:prstGeom>
          <a:noFill/>
          <a:ln w="9525">
            <a:noFill/>
          </a:ln>
        </p:spPr>
        <p:txBody>
          <a:bodyPr wrap="none" anchor="t">
            <a:spAutoFit/>
          </a:bodyPr>
          <a:lstStyle/>
          <a:p>
            <a:pPr algn="ctr" defTabSz="1222375">
              <a:buClr>
                <a:srgbClr val="F2F2F2"/>
              </a:buClr>
            </a:pPr>
            <a:r>
              <a:rPr lang="zh-CN" altLang="en-US" sz="2000" b="1" kern="0" dirty="0">
                <a:solidFill>
                  <a:srgbClr val="FF3300"/>
                </a:solidFill>
                <a:latin typeface="Arial" panose="020B0604020202020204" pitchFamily="34" charset="0"/>
                <a:ea typeface="思源黑体 CN Regular" panose="020B0500000000000000" pitchFamily="34" charset="-122"/>
                <a:cs typeface="Helvetica"/>
                <a:sym typeface="Arial" panose="020B0604020202020204" pitchFamily="34" charset="0"/>
              </a:rPr>
              <a:t>增加</a:t>
            </a:r>
          </a:p>
        </p:txBody>
      </p:sp>
      <p:sp>
        <p:nvSpPr>
          <p:cNvPr id="26675" name="文本框 26674"/>
          <p:cNvSpPr txBox="1"/>
          <p:nvPr/>
        </p:nvSpPr>
        <p:spPr>
          <a:xfrm>
            <a:off x="6986530" y="3106970"/>
            <a:ext cx="710451" cy="400110"/>
          </a:xfrm>
          <a:prstGeom prst="rect">
            <a:avLst/>
          </a:prstGeom>
          <a:noFill/>
          <a:ln w="9525">
            <a:noFill/>
          </a:ln>
        </p:spPr>
        <p:txBody>
          <a:bodyPr wrap="none" anchor="t">
            <a:spAutoFit/>
          </a:bodyPr>
          <a:lstStyle/>
          <a:p>
            <a:pPr algn="ctr" defTabSz="1222375">
              <a:buClr>
                <a:srgbClr val="F2F2F2"/>
              </a:buClr>
            </a:pPr>
            <a:r>
              <a:rPr lang="zh-CN" altLang="en-US" sz="2000" b="1" kern="0" dirty="0">
                <a:solidFill>
                  <a:srgbClr val="FF3300"/>
                </a:solidFill>
                <a:latin typeface="Arial" panose="020B0604020202020204" pitchFamily="34" charset="0"/>
                <a:ea typeface="思源黑体 CN Regular" panose="020B0500000000000000" pitchFamily="34" charset="-122"/>
                <a:cs typeface="Helvetica"/>
                <a:sym typeface="Arial" panose="020B0604020202020204" pitchFamily="34" charset="0"/>
              </a:rPr>
              <a:t>增加</a:t>
            </a:r>
          </a:p>
        </p:txBody>
      </p:sp>
      <p:sp>
        <p:nvSpPr>
          <p:cNvPr id="26676" name="文本框 26675"/>
          <p:cNvSpPr txBox="1"/>
          <p:nvPr/>
        </p:nvSpPr>
        <p:spPr>
          <a:xfrm>
            <a:off x="6803613" y="4597876"/>
            <a:ext cx="1076284" cy="400110"/>
          </a:xfrm>
          <a:prstGeom prst="rect">
            <a:avLst/>
          </a:prstGeom>
          <a:noFill/>
          <a:ln w="9525">
            <a:noFill/>
          </a:ln>
        </p:spPr>
        <p:txBody>
          <a:bodyPr>
            <a:spAutoFit/>
          </a:bodyPr>
          <a:lstStyle/>
          <a:p>
            <a:pPr algn="ctr" defTabSz="1222375">
              <a:buClr>
                <a:srgbClr val="F2F2F2"/>
              </a:buClr>
            </a:pPr>
            <a:r>
              <a:rPr lang="zh-CN" altLang="en-US" sz="2000" b="1" kern="0">
                <a:solidFill>
                  <a:srgbClr val="FF3300"/>
                </a:solidFill>
                <a:latin typeface="Arial" panose="020B0604020202020204" pitchFamily="34" charset="0"/>
                <a:ea typeface="思源黑体 CN Regular" panose="020B0500000000000000" pitchFamily="34" charset="-122"/>
                <a:cs typeface="Helvetica"/>
                <a:sym typeface="Arial" panose="020B0604020202020204" pitchFamily="34" charset="0"/>
              </a:rPr>
              <a:t>增加</a:t>
            </a:r>
          </a:p>
        </p:txBody>
      </p:sp>
      <p:sp>
        <p:nvSpPr>
          <p:cNvPr id="26677" name="文本框 26676"/>
          <p:cNvSpPr txBox="1"/>
          <p:nvPr/>
        </p:nvSpPr>
        <p:spPr>
          <a:xfrm>
            <a:off x="6986530" y="5343328"/>
            <a:ext cx="710451" cy="400110"/>
          </a:xfrm>
          <a:prstGeom prst="rect">
            <a:avLst/>
          </a:prstGeom>
          <a:noFill/>
          <a:ln w="9525">
            <a:noFill/>
          </a:ln>
        </p:spPr>
        <p:txBody>
          <a:bodyPr wrap="none" anchor="t">
            <a:spAutoFit/>
          </a:bodyPr>
          <a:lstStyle/>
          <a:p>
            <a:pPr algn="ctr" defTabSz="1222375">
              <a:buClr>
                <a:srgbClr val="F2F2F2"/>
              </a:buClr>
            </a:pPr>
            <a:r>
              <a:rPr lang="zh-CN" altLang="en-US" sz="2000" b="1" kern="0" dirty="0">
                <a:solidFill>
                  <a:srgbClr val="FF3300"/>
                </a:solidFill>
                <a:latin typeface="Arial" panose="020B0604020202020204" pitchFamily="34" charset="0"/>
                <a:ea typeface="思源黑体 CN Regular" panose="020B0500000000000000" pitchFamily="34" charset="-122"/>
                <a:cs typeface="Helvetica"/>
                <a:sym typeface="Arial" panose="020B0604020202020204" pitchFamily="34" charset="0"/>
              </a:rPr>
              <a:t>增加</a:t>
            </a:r>
          </a:p>
        </p:txBody>
      </p:sp>
      <p:sp>
        <p:nvSpPr>
          <p:cNvPr id="26678" name="文本框 26677"/>
          <p:cNvSpPr txBox="1"/>
          <p:nvPr/>
        </p:nvSpPr>
        <p:spPr>
          <a:xfrm>
            <a:off x="9119961" y="5343328"/>
            <a:ext cx="710451" cy="400110"/>
          </a:xfrm>
          <a:prstGeom prst="rect">
            <a:avLst/>
          </a:prstGeom>
          <a:noFill/>
          <a:ln w="9525">
            <a:noFill/>
          </a:ln>
        </p:spPr>
        <p:txBody>
          <a:bodyPr wrap="none" anchor="t">
            <a:spAutoFit/>
          </a:bodyPr>
          <a:lstStyle/>
          <a:p>
            <a:pPr defTabSz="1222375">
              <a:buClr>
                <a:srgbClr val="F2F2F2"/>
              </a:buClr>
            </a:pPr>
            <a:r>
              <a:rPr lang="zh-CN" altLang="en-US" sz="2000" b="1" kern="0">
                <a:solidFill>
                  <a:srgbClr val="FF3300"/>
                </a:solidFill>
                <a:latin typeface="Arial" panose="020B0604020202020204" pitchFamily="34" charset="0"/>
                <a:ea typeface="思源黑体 CN Regular" panose="020B0500000000000000" pitchFamily="34" charset="-122"/>
                <a:cs typeface="Helvetica"/>
                <a:sym typeface="Arial" panose="020B0604020202020204" pitchFamily="34" charset="0"/>
              </a:rPr>
              <a:t>增加</a:t>
            </a:r>
          </a:p>
        </p:txBody>
      </p:sp>
      <p:sp>
        <p:nvSpPr>
          <p:cNvPr id="26679" name="文本框 26678"/>
          <p:cNvSpPr txBox="1"/>
          <p:nvPr/>
        </p:nvSpPr>
        <p:spPr>
          <a:xfrm>
            <a:off x="9119961" y="4597876"/>
            <a:ext cx="710451" cy="400110"/>
          </a:xfrm>
          <a:prstGeom prst="rect">
            <a:avLst/>
          </a:prstGeom>
          <a:noFill/>
          <a:ln w="9525">
            <a:noFill/>
          </a:ln>
        </p:spPr>
        <p:txBody>
          <a:bodyPr wrap="none" anchor="t">
            <a:spAutoFit/>
          </a:bodyPr>
          <a:lstStyle/>
          <a:p>
            <a:pPr defTabSz="1222375">
              <a:buClr>
                <a:srgbClr val="F2F2F2"/>
              </a:buClr>
            </a:pPr>
            <a:r>
              <a:rPr lang="zh-CN" altLang="en-US" sz="2000" b="1" kern="0">
                <a:solidFill>
                  <a:srgbClr val="FF3300"/>
                </a:solidFill>
                <a:latin typeface="Arial" panose="020B0604020202020204" pitchFamily="34" charset="0"/>
                <a:ea typeface="思源黑体 CN Regular" panose="020B0500000000000000" pitchFamily="34" charset="-122"/>
                <a:cs typeface="Helvetica"/>
                <a:sym typeface="Arial" panose="020B0604020202020204" pitchFamily="34" charset="0"/>
              </a:rPr>
              <a:t>增加</a:t>
            </a:r>
          </a:p>
        </p:txBody>
      </p:sp>
      <p:sp>
        <p:nvSpPr>
          <p:cNvPr id="26680" name="文本框 26679"/>
          <p:cNvSpPr txBox="1"/>
          <p:nvPr/>
        </p:nvSpPr>
        <p:spPr>
          <a:xfrm>
            <a:off x="9119961" y="3852423"/>
            <a:ext cx="710451" cy="400110"/>
          </a:xfrm>
          <a:prstGeom prst="rect">
            <a:avLst/>
          </a:prstGeom>
          <a:noFill/>
          <a:ln w="9525">
            <a:noFill/>
          </a:ln>
        </p:spPr>
        <p:txBody>
          <a:bodyPr wrap="none" anchor="t">
            <a:spAutoFit/>
          </a:bodyPr>
          <a:lstStyle/>
          <a:p>
            <a:pPr defTabSz="1222375">
              <a:buClr>
                <a:srgbClr val="F2F2F2"/>
              </a:buClr>
            </a:pPr>
            <a:r>
              <a:rPr lang="zh-CN" altLang="en-US" sz="2000" b="1" kern="0">
                <a:solidFill>
                  <a:srgbClr val="FF3300"/>
                </a:solidFill>
                <a:latin typeface="Arial" panose="020B0604020202020204" pitchFamily="34" charset="0"/>
                <a:ea typeface="思源黑体 CN Regular" panose="020B0500000000000000" pitchFamily="34" charset="-122"/>
                <a:cs typeface="Helvetica"/>
                <a:sym typeface="Arial" panose="020B0604020202020204" pitchFamily="34" charset="0"/>
              </a:rPr>
              <a:t>增加</a:t>
            </a:r>
          </a:p>
        </p:txBody>
      </p:sp>
      <p:sp>
        <p:nvSpPr>
          <p:cNvPr id="26681" name="文本框 26680"/>
          <p:cNvSpPr txBox="1"/>
          <p:nvPr/>
        </p:nvSpPr>
        <p:spPr>
          <a:xfrm>
            <a:off x="9119961" y="3106970"/>
            <a:ext cx="710451" cy="400110"/>
          </a:xfrm>
          <a:prstGeom prst="rect">
            <a:avLst/>
          </a:prstGeom>
          <a:noFill/>
          <a:ln w="9525">
            <a:noFill/>
          </a:ln>
        </p:spPr>
        <p:txBody>
          <a:bodyPr wrap="none" anchor="t">
            <a:spAutoFit/>
          </a:bodyPr>
          <a:lstStyle/>
          <a:p>
            <a:pPr defTabSz="1222375">
              <a:buClr>
                <a:srgbClr val="F2F2F2"/>
              </a:buClr>
            </a:pPr>
            <a:r>
              <a:rPr lang="zh-CN" altLang="en-US" sz="2000" b="1" kern="0">
                <a:solidFill>
                  <a:srgbClr val="FF3300"/>
                </a:solidFill>
                <a:latin typeface="Arial" panose="020B0604020202020204" pitchFamily="34" charset="0"/>
                <a:ea typeface="思源黑体 CN Regular" panose="020B0500000000000000" pitchFamily="34" charset="-122"/>
                <a:cs typeface="Helvetica"/>
                <a:sym typeface="Arial" panose="020B0604020202020204" pitchFamily="34" charset="0"/>
              </a:rPr>
              <a:t>增加</a:t>
            </a:r>
          </a:p>
        </p:txBody>
      </p:sp>
      <p:sp>
        <p:nvSpPr>
          <p:cNvPr id="26682" name="文本框 26681"/>
          <p:cNvSpPr txBox="1"/>
          <p:nvPr/>
        </p:nvSpPr>
        <p:spPr>
          <a:xfrm>
            <a:off x="6986530" y="3852423"/>
            <a:ext cx="710451" cy="400110"/>
          </a:xfrm>
          <a:prstGeom prst="rect">
            <a:avLst/>
          </a:prstGeom>
          <a:noFill/>
          <a:ln w="9525">
            <a:noFill/>
          </a:ln>
        </p:spPr>
        <p:txBody>
          <a:bodyPr wrap="none" anchor="t">
            <a:spAutoFit/>
          </a:bodyPr>
          <a:lstStyle/>
          <a:p>
            <a:pPr algn="ctr" defTabSz="1222375">
              <a:buClr>
                <a:srgbClr val="F2F2F2"/>
              </a:buClr>
            </a:pPr>
            <a:r>
              <a:rPr lang="zh-CN" altLang="en-US" sz="2000" b="1" kern="0">
                <a:solidFill>
                  <a:srgbClr val="FF3300"/>
                </a:solidFill>
                <a:latin typeface="Arial" panose="020B0604020202020204" pitchFamily="34" charset="0"/>
                <a:ea typeface="思源黑体 CN Regular" panose="020B0500000000000000" pitchFamily="34" charset="-122"/>
                <a:cs typeface="Helvetica"/>
                <a:sym typeface="Arial" panose="020B0604020202020204" pitchFamily="34" charset="0"/>
              </a:rPr>
              <a:t>不变</a:t>
            </a:r>
          </a:p>
        </p:txBody>
      </p:sp>
      <p:sp>
        <p:nvSpPr>
          <p:cNvPr id="20" name="矩形 19"/>
          <p:cNvSpPr/>
          <p:nvPr/>
        </p:nvSpPr>
        <p:spPr>
          <a:xfrm>
            <a:off x="1292930" y="284991"/>
            <a:ext cx="8193970" cy="584775"/>
          </a:xfrm>
          <a:prstGeom prst="rect">
            <a:avLst/>
          </a:prstGeom>
        </p:spPr>
        <p:txBody>
          <a:bodyPr wrap="square">
            <a:spAutoFit/>
          </a:bodyPr>
          <a:lstStyle/>
          <a:p>
            <a:pPr lvl="0" defTabSz="1130935">
              <a:spcBef>
                <a:spcPct val="0"/>
              </a:spcBef>
              <a:defRPr/>
            </a:pP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外界条件对化学反应速率的影响（总结）</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6627"/>
                                        </p:tgtEl>
                                        <p:attrNameLst>
                                          <p:attrName>style.visibility</p:attrName>
                                        </p:attrNameLst>
                                      </p:cBhvr>
                                      <p:to>
                                        <p:strVal val="visible"/>
                                      </p:to>
                                    </p:set>
                                    <p:animEffect transition="in" filter="dissolve">
                                      <p:cBhvr>
                                        <p:cTn id="7" dur="500"/>
                                        <p:tgtEl>
                                          <p:spTgt spid="2662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6667"/>
                                        </p:tgtEl>
                                        <p:attrNameLst>
                                          <p:attrName>style.visibility</p:attrName>
                                        </p:attrNameLst>
                                      </p:cBhvr>
                                      <p:to>
                                        <p:strVal val="visible"/>
                                      </p:to>
                                    </p:set>
                                    <p:animEffect transition="in" filter="dissolve">
                                      <p:cBhvr>
                                        <p:cTn id="12" dur="500"/>
                                        <p:tgtEl>
                                          <p:spTgt spid="2666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6671"/>
                                        </p:tgtEl>
                                        <p:attrNameLst>
                                          <p:attrName>style.visibility</p:attrName>
                                        </p:attrNameLst>
                                      </p:cBhvr>
                                      <p:to>
                                        <p:strVal val="visible"/>
                                      </p:to>
                                    </p:set>
                                    <p:animEffect transition="in" filter="dissolve">
                                      <p:cBhvr>
                                        <p:cTn id="17" dur="500"/>
                                        <p:tgtEl>
                                          <p:spTgt spid="26671"/>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6675"/>
                                        </p:tgtEl>
                                        <p:attrNameLst>
                                          <p:attrName>style.visibility</p:attrName>
                                        </p:attrNameLst>
                                      </p:cBhvr>
                                      <p:to>
                                        <p:strVal val="visible"/>
                                      </p:to>
                                    </p:set>
                                    <p:animEffect transition="in" filter="dissolve">
                                      <p:cBhvr>
                                        <p:cTn id="22" dur="500"/>
                                        <p:tgtEl>
                                          <p:spTgt spid="26675"/>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6681"/>
                                        </p:tgtEl>
                                        <p:attrNameLst>
                                          <p:attrName>style.visibility</p:attrName>
                                        </p:attrNameLst>
                                      </p:cBhvr>
                                      <p:to>
                                        <p:strVal val="visible"/>
                                      </p:to>
                                    </p:set>
                                    <p:animEffect transition="in" filter="dissolve">
                                      <p:cBhvr>
                                        <p:cTn id="27" dur="500"/>
                                        <p:tgtEl>
                                          <p:spTgt spid="26681"/>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6668"/>
                                        </p:tgtEl>
                                        <p:attrNameLst>
                                          <p:attrName>style.visibility</p:attrName>
                                        </p:attrNameLst>
                                      </p:cBhvr>
                                      <p:to>
                                        <p:strVal val="visible"/>
                                      </p:to>
                                    </p:set>
                                    <p:animEffect transition="in" filter="dissolve">
                                      <p:cBhvr>
                                        <p:cTn id="32" dur="500"/>
                                        <p:tgtEl>
                                          <p:spTgt spid="26668"/>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6672"/>
                                        </p:tgtEl>
                                        <p:attrNameLst>
                                          <p:attrName>style.visibility</p:attrName>
                                        </p:attrNameLst>
                                      </p:cBhvr>
                                      <p:to>
                                        <p:strVal val="visible"/>
                                      </p:to>
                                    </p:set>
                                    <p:animEffect transition="in" filter="dissolve">
                                      <p:cBhvr>
                                        <p:cTn id="37" dur="500"/>
                                        <p:tgtEl>
                                          <p:spTgt spid="26672"/>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6682"/>
                                        </p:tgtEl>
                                        <p:attrNameLst>
                                          <p:attrName>style.visibility</p:attrName>
                                        </p:attrNameLst>
                                      </p:cBhvr>
                                      <p:to>
                                        <p:strVal val="visible"/>
                                      </p:to>
                                    </p:set>
                                    <p:animEffect transition="in" filter="dissolve">
                                      <p:cBhvr>
                                        <p:cTn id="42" dur="500"/>
                                        <p:tgtEl>
                                          <p:spTgt spid="26682"/>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26680"/>
                                        </p:tgtEl>
                                        <p:attrNameLst>
                                          <p:attrName>style.visibility</p:attrName>
                                        </p:attrNameLst>
                                      </p:cBhvr>
                                      <p:to>
                                        <p:strVal val="visible"/>
                                      </p:to>
                                    </p:set>
                                    <p:animEffect transition="in" filter="dissolve">
                                      <p:cBhvr>
                                        <p:cTn id="47" dur="500"/>
                                        <p:tgtEl>
                                          <p:spTgt spid="26680"/>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26669"/>
                                        </p:tgtEl>
                                        <p:attrNameLst>
                                          <p:attrName>style.visibility</p:attrName>
                                        </p:attrNameLst>
                                      </p:cBhvr>
                                      <p:to>
                                        <p:strVal val="visible"/>
                                      </p:to>
                                    </p:set>
                                    <p:animEffect transition="in" filter="dissolve">
                                      <p:cBhvr>
                                        <p:cTn id="52" dur="500"/>
                                        <p:tgtEl>
                                          <p:spTgt spid="26669"/>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26673"/>
                                        </p:tgtEl>
                                        <p:attrNameLst>
                                          <p:attrName>style.visibility</p:attrName>
                                        </p:attrNameLst>
                                      </p:cBhvr>
                                      <p:to>
                                        <p:strVal val="visible"/>
                                      </p:to>
                                    </p:set>
                                    <p:animEffect transition="in" filter="dissolve">
                                      <p:cBhvr>
                                        <p:cTn id="57" dur="500"/>
                                        <p:tgtEl>
                                          <p:spTgt spid="26673"/>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26676"/>
                                        </p:tgtEl>
                                        <p:attrNameLst>
                                          <p:attrName>style.visibility</p:attrName>
                                        </p:attrNameLst>
                                      </p:cBhvr>
                                      <p:to>
                                        <p:strVal val="visible"/>
                                      </p:to>
                                    </p:set>
                                    <p:animEffect transition="in" filter="dissolve">
                                      <p:cBhvr>
                                        <p:cTn id="62" dur="500"/>
                                        <p:tgtEl>
                                          <p:spTgt spid="26676"/>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26679"/>
                                        </p:tgtEl>
                                        <p:attrNameLst>
                                          <p:attrName>style.visibility</p:attrName>
                                        </p:attrNameLst>
                                      </p:cBhvr>
                                      <p:to>
                                        <p:strVal val="visible"/>
                                      </p:to>
                                    </p:set>
                                    <p:animEffect transition="in" filter="dissolve">
                                      <p:cBhvr>
                                        <p:cTn id="67" dur="500"/>
                                        <p:tgtEl>
                                          <p:spTgt spid="26679"/>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26670"/>
                                        </p:tgtEl>
                                        <p:attrNameLst>
                                          <p:attrName>style.visibility</p:attrName>
                                        </p:attrNameLst>
                                      </p:cBhvr>
                                      <p:to>
                                        <p:strVal val="visible"/>
                                      </p:to>
                                    </p:set>
                                    <p:animEffect transition="in" filter="dissolve">
                                      <p:cBhvr>
                                        <p:cTn id="72" dur="500"/>
                                        <p:tgtEl>
                                          <p:spTgt spid="26670"/>
                                        </p:tgtEl>
                                      </p:cBhvr>
                                    </p:animEffec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499"/>
                                          </p:stCondLst>
                                        </p:cTn>
                                        <p:tgtEl>
                                          <p:spTgt spid="26674"/>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9" presetClass="entr" presetSubtype="0" fill="hold" grpId="0" nodeType="clickEffect">
                                  <p:stCondLst>
                                    <p:cond delay="0"/>
                                  </p:stCondLst>
                                  <p:childTnLst>
                                    <p:set>
                                      <p:cBhvr>
                                        <p:cTn id="80" dur="1" fill="hold">
                                          <p:stCondLst>
                                            <p:cond delay="0"/>
                                          </p:stCondLst>
                                        </p:cTn>
                                        <p:tgtEl>
                                          <p:spTgt spid="26677"/>
                                        </p:tgtEl>
                                        <p:attrNameLst>
                                          <p:attrName>style.visibility</p:attrName>
                                        </p:attrNameLst>
                                      </p:cBhvr>
                                      <p:to>
                                        <p:strVal val="visible"/>
                                      </p:to>
                                    </p:set>
                                    <p:animEffect transition="in" filter="dissolve">
                                      <p:cBhvr>
                                        <p:cTn id="81" dur="500"/>
                                        <p:tgtEl>
                                          <p:spTgt spid="26677"/>
                                        </p:tgtEl>
                                      </p:cBhvr>
                                    </p:animEffec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499"/>
                                          </p:stCondLst>
                                        </p:cTn>
                                        <p:tgtEl>
                                          <p:spTgt spid="266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67" grpId="0"/>
      <p:bldP spid="26668" grpId="0"/>
      <p:bldP spid="26669" grpId="0"/>
      <p:bldP spid="26670" grpId="0"/>
      <p:bldP spid="26671" grpId="0"/>
      <p:bldP spid="26672" grpId="0"/>
      <p:bldP spid="26673" grpId="0"/>
      <p:bldP spid="26674" grpId="0"/>
      <p:bldP spid="26675" grpId="0"/>
      <p:bldP spid="26676" grpId="0"/>
      <p:bldP spid="26677" grpId="0"/>
      <p:bldP spid="26678" grpId="0"/>
      <p:bldP spid="26679" grpId="0"/>
      <p:bldP spid="26680" grpId="0"/>
      <p:bldP spid="26681" grpId="0"/>
      <p:bldP spid="2668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文本框 27649"/>
          <p:cNvSpPr txBox="1"/>
          <p:nvPr/>
        </p:nvSpPr>
        <p:spPr>
          <a:xfrm>
            <a:off x="627567" y="1028700"/>
            <a:ext cx="10670767" cy="1648336"/>
          </a:xfrm>
          <a:prstGeom prst="rect">
            <a:avLst/>
          </a:prstGeom>
          <a:noFill/>
          <a:ln w="9525">
            <a:noFill/>
          </a:ln>
        </p:spPr>
        <p:txBody>
          <a:bodyPr wrap="square">
            <a:spAutoFit/>
          </a:bodyPr>
          <a:lstStyle/>
          <a:p>
            <a:pPr defTabSz="1222375">
              <a:lnSpc>
                <a:spcPct val="200000"/>
              </a:lnSpc>
              <a:spcBef>
                <a:spcPct val="50000"/>
              </a:spcBef>
              <a:buClr>
                <a:srgbClr val="F2F2F2"/>
              </a:buClr>
            </a:pPr>
            <a:r>
              <a:rPr lang="zh-CN" altLang="en-US" sz="2400" b="1" kern="0" dirty="0">
                <a:solidFill>
                  <a:srgbClr val="FF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练习</a:t>
            </a:r>
            <a:r>
              <a:rPr lang="en-US" altLang="zh-CN" sz="2400" b="1" kern="0" dirty="0">
                <a:solidFill>
                  <a:srgbClr val="FF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1</a:t>
            </a:r>
            <a:r>
              <a:rPr lang="zh-CN" altLang="en-US" sz="2400" b="1" kern="0" dirty="0">
                <a:solidFill>
                  <a:srgbClr val="FF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zh-CN" altLang="en-US" sz="2400" b="1"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对于在溶液间进行的反应，对反应速率影响最小的因素是（        ）                             </a:t>
            </a:r>
            <a:endParaRPr lang="en-US" altLang="zh-CN" sz="2400" b="1"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endParaRPr>
          </a:p>
          <a:p>
            <a:pPr defTabSz="1222375">
              <a:lnSpc>
                <a:spcPct val="200000"/>
              </a:lnSpc>
              <a:spcBef>
                <a:spcPct val="50000"/>
              </a:spcBef>
              <a:buClr>
                <a:srgbClr val="F2F2F2"/>
              </a:buClr>
            </a:pPr>
            <a:r>
              <a:rPr lang="en-US" altLang="zh-CN" sz="2400" b="1"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a:t>
            </a:r>
            <a:r>
              <a:rPr lang="zh-CN" altLang="en-US" sz="2400" b="1"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、温度    </a:t>
            </a:r>
            <a:r>
              <a:rPr lang="en-US" altLang="zh-CN" sz="2400" b="1"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B</a:t>
            </a:r>
            <a:r>
              <a:rPr lang="zh-CN" altLang="en-US" sz="2400" b="1"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、浓度    </a:t>
            </a:r>
            <a:r>
              <a:rPr lang="en-US" altLang="zh-CN" sz="2400" b="1"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C</a:t>
            </a:r>
            <a:r>
              <a:rPr lang="zh-CN" altLang="en-US" sz="2400" b="1"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、压强    </a:t>
            </a:r>
            <a:r>
              <a:rPr lang="en-US" altLang="zh-CN" sz="2400" b="1"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D</a:t>
            </a:r>
            <a:r>
              <a:rPr lang="zh-CN" altLang="en-US" sz="2400" b="1"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、催化剂</a:t>
            </a:r>
          </a:p>
        </p:txBody>
      </p:sp>
      <p:sp>
        <p:nvSpPr>
          <p:cNvPr id="27651" name="文本框 27650"/>
          <p:cNvSpPr txBox="1"/>
          <p:nvPr/>
        </p:nvSpPr>
        <p:spPr>
          <a:xfrm>
            <a:off x="627567" y="2823770"/>
            <a:ext cx="10804581" cy="3310330"/>
          </a:xfrm>
          <a:prstGeom prst="rect">
            <a:avLst/>
          </a:prstGeom>
          <a:noFill/>
          <a:ln w="9525">
            <a:noFill/>
          </a:ln>
        </p:spPr>
        <p:txBody>
          <a:bodyPr wrap="square">
            <a:spAutoFit/>
          </a:bodyPr>
          <a:lstStyle/>
          <a:p>
            <a:pPr defTabSz="1222375">
              <a:lnSpc>
                <a:spcPct val="200000"/>
              </a:lnSpc>
              <a:spcBef>
                <a:spcPct val="50000"/>
              </a:spcBef>
              <a:buClr>
                <a:srgbClr val="F2F2F2"/>
              </a:buClr>
            </a:pPr>
            <a:r>
              <a:rPr lang="zh-CN" altLang="en-US" sz="2400" b="1" kern="0" dirty="0">
                <a:solidFill>
                  <a:srgbClr val="FF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练习</a:t>
            </a:r>
            <a:r>
              <a:rPr lang="en-US" altLang="zh-CN" sz="2400" b="1" kern="0" dirty="0">
                <a:solidFill>
                  <a:srgbClr val="FF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a:t>
            </a:r>
            <a:r>
              <a:rPr lang="zh-CN" altLang="en-US" sz="2400" b="1" kern="0" dirty="0">
                <a:solidFill>
                  <a:srgbClr val="FF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zh-CN" altLang="en-US" sz="2400" b="1"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下列条件的变化，是因为降低反应所需的能量而增加单位体积内的反应物活化分子百分数致使反应速率加快的是（         ）          </a:t>
            </a:r>
            <a:endParaRPr lang="en-US" altLang="zh-CN" sz="2400" b="1"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endParaRPr>
          </a:p>
          <a:p>
            <a:pPr defTabSz="1222375">
              <a:lnSpc>
                <a:spcPct val="200000"/>
              </a:lnSpc>
              <a:spcBef>
                <a:spcPct val="50000"/>
              </a:spcBef>
              <a:buClr>
                <a:srgbClr val="F2F2F2"/>
              </a:buClr>
            </a:pPr>
            <a:r>
              <a:rPr lang="en-US" altLang="zh-CN" sz="2400" b="1"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a:t>
            </a:r>
            <a:r>
              <a:rPr lang="zh-CN" altLang="en-US" sz="2400" b="1"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、增大浓度             </a:t>
            </a:r>
            <a:r>
              <a:rPr lang="en-US" altLang="zh-CN" sz="2400" b="1"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B</a:t>
            </a:r>
            <a:r>
              <a:rPr lang="zh-CN" altLang="en-US" sz="2400" b="1"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、增大压强                          </a:t>
            </a:r>
            <a:endParaRPr lang="en-US" altLang="zh-CN" sz="2400" b="1"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endParaRPr>
          </a:p>
          <a:p>
            <a:pPr defTabSz="1222375">
              <a:lnSpc>
                <a:spcPct val="200000"/>
              </a:lnSpc>
              <a:spcBef>
                <a:spcPct val="50000"/>
              </a:spcBef>
              <a:buClr>
                <a:srgbClr val="F2F2F2"/>
              </a:buClr>
            </a:pPr>
            <a:r>
              <a:rPr lang="en-US" altLang="zh-CN" sz="2400" b="1"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C</a:t>
            </a:r>
            <a:r>
              <a:rPr lang="zh-CN" altLang="en-US" sz="2400" b="1"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、升高温度             </a:t>
            </a:r>
            <a:r>
              <a:rPr lang="en-US" altLang="zh-CN" sz="2400" b="1"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D</a:t>
            </a:r>
            <a:r>
              <a:rPr lang="zh-CN" altLang="en-US" sz="2400" b="1"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、使用催化剂</a:t>
            </a:r>
          </a:p>
        </p:txBody>
      </p:sp>
      <p:sp>
        <p:nvSpPr>
          <p:cNvPr id="27652" name="文本框 27651"/>
          <p:cNvSpPr txBox="1"/>
          <p:nvPr/>
        </p:nvSpPr>
        <p:spPr>
          <a:xfrm>
            <a:off x="10044970" y="1278848"/>
            <a:ext cx="444352" cy="523220"/>
          </a:xfrm>
          <a:prstGeom prst="rect">
            <a:avLst/>
          </a:prstGeom>
          <a:noFill/>
          <a:ln w="9525">
            <a:noFill/>
          </a:ln>
        </p:spPr>
        <p:txBody>
          <a:bodyPr wrap="none" anchor="t">
            <a:spAutoFit/>
          </a:bodyPr>
          <a:lstStyle/>
          <a:p>
            <a:pPr defTabSz="1222375"/>
            <a:r>
              <a:rPr lang="en-US" altLang="zh-CN" sz="2800" b="1" kern="0" dirty="0">
                <a:solidFill>
                  <a:srgbClr val="FF3300"/>
                </a:solidFill>
                <a:latin typeface="Arial" panose="020B0604020202020204" pitchFamily="34" charset="0"/>
                <a:ea typeface="思源黑体 CN Regular" panose="020B0500000000000000" pitchFamily="34" charset="-122"/>
                <a:cs typeface="Helvetica"/>
                <a:sym typeface="Arial" panose="020B0604020202020204" pitchFamily="34" charset="0"/>
              </a:rPr>
              <a:t>C</a:t>
            </a:r>
          </a:p>
        </p:txBody>
      </p:sp>
      <p:sp>
        <p:nvSpPr>
          <p:cNvPr id="27653" name="文本框 27652"/>
          <p:cNvSpPr txBox="1"/>
          <p:nvPr/>
        </p:nvSpPr>
        <p:spPr>
          <a:xfrm>
            <a:off x="7099553" y="3794748"/>
            <a:ext cx="444352" cy="523220"/>
          </a:xfrm>
          <a:prstGeom prst="rect">
            <a:avLst/>
          </a:prstGeom>
          <a:noFill/>
          <a:ln w="9525">
            <a:noFill/>
          </a:ln>
        </p:spPr>
        <p:txBody>
          <a:bodyPr wrap="none" anchor="t">
            <a:spAutoFit/>
          </a:bodyPr>
          <a:lstStyle/>
          <a:p>
            <a:pPr defTabSz="1222375"/>
            <a:r>
              <a:rPr lang="en-US" altLang="zh-CN" sz="2800" b="1" kern="0">
                <a:solidFill>
                  <a:srgbClr val="FF0000"/>
                </a:solidFill>
                <a:latin typeface="Arial" panose="020B0604020202020204" pitchFamily="34" charset="0"/>
                <a:ea typeface="思源黑体 CN Regular" panose="020B0500000000000000" pitchFamily="34" charset="-122"/>
                <a:cs typeface="Helvetica"/>
                <a:sym typeface="Arial" panose="020B0604020202020204" pitchFamily="34" charset="0"/>
              </a:rPr>
              <a:t>D</a:t>
            </a:r>
          </a:p>
        </p:txBody>
      </p:sp>
      <p:sp>
        <p:nvSpPr>
          <p:cNvPr id="6" name="矩形 5"/>
          <p:cNvSpPr/>
          <p:nvPr/>
        </p:nvSpPr>
        <p:spPr>
          <a:xfrm>
            <a:off x="1292930" y="284991"/>
            <a:ext cx="8193970" cy="584775"/>
          </a:xfrm>
          <a:prstGeom prst="rect">
            <a:avLst/>
          </a:prstGeom>
        </p:spPr>
        <p:txBody>
          <a:bodyPr wrap="square">
            <a:spAutoFit/>
          </a:bodyPr>
          <a:lstStyle/>
          <a:p>
            <a:pPr lvl="0" defTabSz="1130935">
              <a:spcBef>
                <a:spcPct val="0"/>
              </a:spcBef>
              <a:defRPr/>
            </a:pP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典型例题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blinds(horizontal)">
                                      <p:cBhvr>
                                        <p:cTn id="7" dur="500"/>
                                        <p:tgtEl>
                                          <p:spTgt spid="2765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7651"/>
                                        </p:tgtEl>
                                        <p:attrNameLst>
                                          <p:attrName>style.visibility</p:attrName>
                                        </p:attrNameLst>
                                      </p:cBhvr>
                                      <p:to>
                                        <p:strVal val="visible"/>
                                      </p:to>
                                    </p:set>
                                    <p:animEffect transition="in" filter="blinds(horizontal)">
                                      <p:cBhvr>
                                        <p:cTn id="12" dur="500"/>
                                        <p:tgtEl>
                                          <p:spTgt spid="2765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7652"/>
                                        </p:tgtEl>
                                        <p:attrNameLst>
                                          <p:attrName>style.visibility</p:attrName>
                                        </p:attrNameLst>
                                      </p:cBhvr>
                                      <p:to>
                                        <p:strVal val="visible"/>
                                      </p:to>
                                    </p:set>
                                    <p:animEffect transition="in" filter="dissolve">
                                      <p:cBhvr>
                                        <p:cTn id="17" dur="500"/>
                                        <p:tgtEl>
                                          <p:spTgt spid="2765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7653"/>
                                        </p:tgtEl>
                                        <p:attrNameLst>
                                          <p:attrName>style.visibility</p:attrName>
                                        </p:attrNameLst>
                                      </p:cBhvr>
                                      <p:to>
                                        <p:strVal val="visible"/>
                                      </p:to>
                                    </p:set>
                                    <p:animEffect transition="in" filter="dissolve">
                                      <p:cBhvr>
                                        <p:cTn id="22" dur="500"/>
                                        <p:tgtEl>
                                          <p:spTgt spid="276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p:bldP spid="27652" grpId="0"/>
      <p:bldP spid="27653"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矩形 1"/>
          <p:cNvSpPr/>
          <p:nvPr/>
        </p:nvSpPr>
        <p:spPr>
          <a:xfrm>
            <a:off x="431800" y="349250"/>
            <a:ext cx="11328400" cy="6159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FandolFang R" panose="00000500000000000000" pitchFamily="50" charset="-122"/>
              <a:ea typeface="FandolFang R" panose="00000500000000000000" pitchFamily="50" charset="-122"/>
              <a:cs typeface="+mn-ea"/>
              <a:sym typeface="+mn-lt"/>
            </a:endParaRPr>
          </a:p>
        </p:txBody>
      </p:sp>
      <p:sp>
        <p:nvSpPr>
          <p:cNvPr id="3" name="矩形 2"/>
          <p:cNvSpPr/>
          <p:nvPr/>
        </p:nvSpPr>
        <p:spPr>
          <a:xfrm>
            <a:off x="1422400" y="2078962"/>
            <a:ext cx="9347200" cy="3371500"/>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感谢您下载</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平台上提供的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作品，为了您和</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以及原创作者的利益，请勿复制、传播、销售，否则将承担法律责任！</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将对作品进行维权，按照传播下载次数进行十倍的索取赔偿！</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  </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1. </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在</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出售的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模板是免版税类</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(RF:</a:t>
            </a:r>
          </a:p>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Royalty-Free)</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正版受</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中国人民共和国著作法</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和</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世界版权公约</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的保护，作品的所有权、版权和著作权归</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所有</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您下载的是</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模板素材的使用权。</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  </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2. </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不得将</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素材，本身用于再出售</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或者出租、出借、转让、分销、发布或者作为礼物供他人使用，不得转授权、出卖、转让本协议或者本协议中的权利。</a:t>
            </a:r>
            <a:endParaRPr kumimoji="0" lang="zh-CN" altLang="en-US" sz="18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mn-ea"/>
              <a:sym typeface="+mn-lt"/>
            </a:endParaRPr>
          </a:p>
        </p:txBody>
      </p:sp>
      <p:sp>
        <p:nvSpPr>
          <p:cNvPr id="4" name="矩形 3"/>
          <p:cNvSpPr/>
          <p:nvPr/>
        </p:nvSpPr>
        <p:spPr>
          <a:xfrm>
            <a:off x="5182930" y="1025730"/>
            <a:ext cx="1871025" cy="677365"/>
          </a:xfrm>
          <a:prstGeom prst="rect">
            <a:avLst/>
          </a:prstGeom>
        </p:spPr>
        <p:txBody>
          <a:bodyPr wrap="none">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3200" b="1"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版权声明</a:t>
            </a:r>
            <a:endParaRPr kumimoji="0" lang="zh-CN" altLang="en-US" sz="3200" b="1"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mn-ea"/>
              <a:sym typeface="+mn-lt"/>
            </a:endParaRPr>
          </a:p>
        </p:txBody>
      </p:sp>
      <p:cxnSp>
        <p:nvCxnSpPr>
          <p:cNvPr id="5" name="直接连接符 4"/>
          <p:cNvCxnSpPr/>
          <p:nvPr/>
        </p:nvCxnSpPr>
        <p:spPr>
          <a:xfrm>
            <a:off x="5816600" y="1852612"/>
            <a:ext cx="558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advTm="3000">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文本框 28673"/>
          <p:cNvSpPr txBox="1"/>
          <p:nvPr/>
        </p:nvSpPr>
        <p:spPr>
          <a:xfrm>
            <a:off x="954833" y="1312594"/>
            <a:ext cx="10282334" cy="4233659"/>
          </a:xfrm>
          <a:prstGeom prst="rect">
            <a:avLst/>
          </a:prstGeom>
          <a:noFill/>
          <a:ln w="9525">
            <a:noFill/>
          </a:ln>
        </p:spPr>
        <p:txBody>
          <a:bodyPr wrap="square">
            <a:spAutoFit/>
          </a:bodyPr>
          <a:lstStyle/>
          <a:p>
            <a:pPr defTabSz="1222375">
              <a:lnSpc>
                <a:spcPct val="200000"/>
              </a:lnSpc>
              <a:spcBef>
                <a:spcPct val="50000"/>
              </a:spcBef>
              <a:buClr>
                <a:srgbClr val="F2F2F2"/>
              </a:buClr>
            </a:pPr>
            <a:r>
              <a:rPr lang="zh-CN" altLang="en-US" sz="2400" kern="0" dirty="0">
                <a:solidFill>
                  <a:srgbClr val="FF7C8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练习</a:t>
            </a:r>
            <a:r>
              <a:rPr lang="en-US" altLang="zh-CN" sz="2400" kern="0" dirty="0">
                <a:solidFill>
                  <a:srgbClr val="FF7C8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3</a:t>
            </a:r>
            <a:r>
              <a:rPr lang="zh-CN" altLang="en-US" sz="2400" kern="0" dirty="0">
                <a:solidFill>
                  <a:srgbClr val="FF7C8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 设</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NO+CO</a:t>
            </a:r>
            <a:r>
              <a:rPr lang="en-US" altLang="zh-CN" sz="2400" kern="0" baseline="-25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                       </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2CO(</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正反应吸热</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反应速率为</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v</a:t>
            </a:r>
            <a:r>
              <a:rPr lang="en-US" altLang="zh-CN" sz="2400" kern="0" baseline="-25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1</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endPar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endParaRPr>
          </a:p>
          <a:p>
            <a:pPr defTabSz="1222375">
              <a:lnSpc>
                <a:spcPct val="200000"/>
              </a:lnSpc>
              <a:spcBef>
                <a:spcPct val="50000"/>
              </a:spcBef>
              <a:buClr>
                <a:srgbClr val="F2F2F2"/>
              </a:buClr>
            </a:pP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N</a:t>
            </a:r>
            <a:r>
              <a:rPr lang="en-US" altLang="zh-CN" sz="2400" kern="0" baseline="-25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+3H</a:t>
            </a:r>
            <a:r>
              <a:rPr lang="en-US" altLang="zh-CN" sz="2400" kern="0" baseline="-25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                  </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2NH</a:t>
            </a:r>
            <a:r>
              <a:rPr lang="en-US" altLang="zh-CN" sz="2400" kern="0" baseline="-25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3</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正反应放热</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反应速率为</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v</a:t>
            </a:r>
            <a:r>
              <a:rPr lang="en-US" altLang="zh-CN" sz="2400" kern="0" baseline="-25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。对于前述反应，当温度升高时，</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v</a:t>
            </a:r>
            <a:r>
              <a:rPr lang="en-US" altLang="zh-CN" sz="2400" kern="0" baseline="-25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1</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和</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v</a:t>
            </a:r>
            <a:r>
              <a:rPr lang="en-US" altLang="zh-CN" sz="2400" kern="0" baseline="-25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变化情况为（          ）              </a:t>
            </a:r>
            <a:endPar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endParaRPr>
          </a:p>
          <a:p>
            <a:pPr defTabSz="1222375">
              <a:lnSpc>
                <a:spcPct val="200000"/>
              </a:lnSpc>
              <a:spcBef>
                <a:spcPct val="50000"/>
              </a:spcBef>
              <a:buClr>
                <a:srgbClr val="F2F2F2"/>
              </a:buClr>
            </a:pP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、同时增大                   </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B</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 同时减小              </a:t>
            </a:r>
            <a:endPar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endParaRPr>
          </a:p>
          <a:p>
            <a:pPr defTabSz="1222375">
              <a:lnSpc>
                <a:spcPct val="200000"/>
              </a:lnSpc>
              <a:spcBef>
                <a:spcPct val="50000"/>
              </a:spcBef>
              <a:buClr>
                <a:srgbClr val="F2F2F2"/>
              </a:buClr>
            </a:pP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C</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 </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v</a:t>
            </a:r>
            <a:r>
              <a:rPr lang="en-US" altLang="zh-CN" sz="2400" kern="0" baseline="-25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1</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减少，</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v</a:t>
            </a:r>
            <a:r>
              <a:rPr lang="en-US" altLang="zh-CN" sz="2400" kern="0" baseline="-25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增大       </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D</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 </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v</a:t>
            </a:r>
            <a:r>
              <a:rPr lang="en-US" altLang="zh-CN" sz="2400" kern="0" baseline="-25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1</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增大，</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v</a:t>
            </a:r>
            <a:r>
              <a:rPr lang="en-US" altLang="zh-CN" sz="2400" kern="0" baseline="-25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减小</a:t>
            </a:r>
          </a:p>
        </p:txBody>
      </p:sp>
      <p:grpSp>
        <p:nvGrpSpPr>
          <p:cNvPr id="28675" name="组合 28674"/>
          <p:cNvGrpSpPr/>
          <p:nvPr/>
        </p:nvGrpSpPr>
        <p:grpSpPr>
          <a:xfrm>
            <a:off x="3996505" y="1642879"/>
            <a:ext cx="842930" cy="290502"/>
            <a:chOff x="2013" y="2256"/>
            <a:chExt cx="531" cy="183"/>
          </a:xfrm>
        </p:grpSpPr>
        <p:sp>
          <p:nvSpPr>
            <p:cNvPr id="28676" name="直接连接符 28675"/>
            <p:cNvSpPr/>
            <p:nvPr/>
          </p:nvSpPr>
          <p:spPr>
            <a:xfrm>
              <a:off x="2016" y="2304"/>
              <a:ext cx="528" cy="0"/>
            </a:xfrm>
            <a:prstGeom prst="line">
              <a:avLst/>
            </a:prstGeom>
            <a:ln w="28575" cap="flat" cmpd="sng">
              <a:solidFill>
                <a:schemeClr val="tx2"/>
              </a:solidFill>
              <a:prstDash val="solid"/>
              <a:headEnd type="none" w="med" len="med"/>
              <a:tailEnd type="none" w="med" len="med"/>
            </a:ln>
          </p:spPr>
          <p:txBody>
            <a:bodyPr/>
            <a:lstStyle/>
            <a:p>
              <a:pPr defTabSz="1222375"/>
              <a:endParaRPr sz="2405"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28677" name="直接连接符 28676"/>
            <p:cNvSpPr/>
            <p:nvPr/>
          </p:nvSpPr>
          <p:spPr>
            <a:xfrm>
              <a:off x="2493" y="2256"/>
              <a:ext cx="48" cy="48"/>
            </a:xfrm>
            <a:prstGeom prst="line">
              <a:avLst/>
            </a:prstGeom>
            <a:ln w="28575" cap="flat" cmpd="sng">
              <a:solidFill>
                <a:schemeClr val="tx2"/>
              </a:solidFill>
              <a:prstDash val="solid"/>
              <a:headEnd type="none" w="med" len="med"/>
              <a:tailEnd type="none" w="med" len="med"/>
            </a:ln>
          </p:spPr>
          <p:txBody>
            <a:bodyPr/>
            <a:lstStyle/>
            <a:p>
              <a:pPr defTabSz="1222375"/>
              <a:endParaRPr sz="2405"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28678" name="直接连接符 28677"/>
            <p:cNvSpPr/>
            <p:nvPr/>
          </p:nvSpPr>
          <p:spPr>
            <a:xfrm>
              <a:off x="2013" y="2391"/>
              <a:ext cx="528" cy="0"/>
            </a:xfrm>
            <a:prstGeom prst="line">
              <a:avLst/>
            </a:prstGeom>
            <a:ln w="28575" cap="flat" cmpd="sng">
              <a:solidFill>
                <a:schemeClr val="tx2"/>
              </a:solidFill>
              <a:prstDash val="solid"/>
              <a:headEnd type="none" w="med" len="med"/>
              <a:tailEnd type="none" w="med" len="med"/>
            </a:ln>
          </p:spPr>
          <p:txBody>
            <a:bodyPr/>
            <a:lstStyle/>
            <a:p>
              <a:pPr defTabSz="1222375"/>
              <a:endParaRPr sz="2405"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28679" name="直接连接符 28678"/>
            <p:cNvSpPr/>
            <p:nvPr/>
          </p:nvSpPr>
          <p:spPr>
            <a:xfrm>
              <a:off x="2016" y="2391"/>
              <a:ext cx="48" cy="48"/>
            </a:xfrm>
            <a:prstGeom prst="line">
              <a:avLst/>
            </a:prstGeom>
            <a:ln w="28575" cap="flat" cmpd="sng">
              <a:solidFill>
                <a:schemeClr val="tx2"/>
              </a:solidFill>
              <a:prstDash val="solid"/>
              <a:headEnd type="none" w="med" len="med"/>
              <a:tailEnd type="none" w="med" len="med"/>
            </a:ln>
          </p:spPr>
          <p:txBody>
            <a:bodyPr/>
            <a:lstStyle/>
            <a:p>
              <a:pPr defTabSz="1222375"/>
              <a:endParaRPr sz="2405"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grpSp>
      <p:grpSp>
        <p:nvGrpSpPr>
          <p:cNvPr id="28680" name="组合 28679"/>
          <p:cNvGrpSpPr/>
          <p:nvPr/>
        </p:nvGrpSpPr>
        <p:grpSpPr>
          <a:xfrm>
            <a:off x="2151670" y="2569977"/>
            <a:ext cx="842929" cy="290502"/>
            <a:chOff x="2013" y="2256"/>
            <a:chExt cx="531" cy="183"/>
          </a:xfrm>
        </p:grpSpPr>
        <p:sp>
          <p:nvSpPr>
            <p:cNvPr id="28681" name="直接连接符 28680"/>
            <p:cNvSpPr/>
            <p:nvPr/>
          </p:nvSpPr>
          <p:spPr>
            <a:xfrm>
              <a:off x="2016" y="2304"/>
              <a:ext cx="528" cy="0"/>
            </a:xfrm>
            <a:prstGeom prst="line">
              <a:avLst/>
            </a:prstGeom>
            <a:ln w="28575" cap="flat" cmpd="sng">
              <a:solidFill>
                <a:schemeClr val="tx2"/>
              </a:solidFill>
              <a:prstDash val="solid"/>
              <a:headEnd type="none" w="med" len="med"/>
              <a:tailEnd type="none" w="med" len="med"/>
            </a:ln>
          </p:spPr>
          <p:txBody>
            <a:bodyPr/>
            <a:lstStyle/>
            <a:p>
              <a:pPr defTabSz="1222375"/>
              <a:endParaRPr sz="2405"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28682" name="直接连接符 28681"/>
            <p:cNvSpPr/>
            <p:nvPr/>
          </p:nvSpPr>
          <p:spPr>
            <a:xfrm>
              <a:off x="2493" y="2256"/>
              <a:ext cx="48" cy="48"/>
            </a:xfrm>
            <a:prstGeom prst="line">
              <a:avLst/>
            </a:prstGeom>
            <a:ln w="28575" cap="flat" cmpd="sng">
              <a:solidFill>
                <a:schemeClr val="tx2"/>
              </a:solidFill>
              <a:prstDash val="solid"/>
              <a:headEnd type="none" w="med" len="med"/>
              <a:tailEnd type="none" w="med" len="med"/>
            </a:ln>
          </p:spPr>
          <p:txBody>
            <a:bodyPr/>
            <a:lstStyle/>
            <a:p>
              <a:pPr defTabSz="1222375"/>
              <a:endParaRPr sz="2405"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28683" name="直接连接符 28682"/>
            <p:cNvSpPr/>
            <p:nvPr/>
          </p:nvSpPr>
          <p:spPr>
            <a:xfrm>
              <a:off x="2013" y="2391"/>
              <a:ext cx="528" cy="0"/>
            </a:xfrm>
            <a:prstGeom prst="line">
              <a:avLst/>
            </a:prstGeom>
            <a:ln w="28575" cap="flat" cmpd="sng">
              <a:solidFill>
                <a:schemeClr val="tx2"/>
              </a:solidFill>
              <a:prstDash val="solid"/>
              <a:headEnd type="none" w="med" len="med"/>
              <a:tailEnd type="none" w="med" len="med"/>
            </a:ln>
          </p:spPr>
          <p:txBody>
            <a:bodyPr/>
            <a:lstStyle/>
            <a:p>
              <a:pPr defTabSz="1222375"/>
              <a:endParaRPr sz="2405"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28684" name="直接连接符 28683"/>
            <p:cNvSpPr/>
            <p:nvPr/>
          </p:nvSpPr>
          <p:spPr>
            <a:xfrm>
              <a:off x="2016" y="2391"/>
              <a:ext cx="48" cy="48"/>
            </a:xfrm>
            <a:prstGeom prst="line">
              <a:avLst/>
            </a:prstGeom>
            <a:ln w="28575" cap="flat" cmpd="sng">
              <a:solidFill>
                <a:schemeClr val="tx2"/>
              </a:solidFill>
              <a:prstDash val="solid"/>
              <a:headEnd type="none" w="med" len="med"/>
              <a:tailEnd type="none" w="med" len="med"/>
            </a:ln>
          </p:spPr>
          <p:txBody>
            <a:bodyPr/>
            <a:lstStyle/>
            <a:p>
              <a:pPr defTabSz="1222375"/>
              <a:endParaRPr sz="2405"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grpSp>
      <p:sp>
        <p:nvSpPr>
          <p:cNvPr id="28685" name="文本框 28684"/>
          <p:cNvSpPr txBox="1"/>
          <p:nvPr/>
        </p:nvSpPr>
        <p:spPr>
          <a:xfrm>
            <a:off x="4796574" y="3105834"/>
            <a:ext cx="518091" cy="646331"/>
          </a:xfrm>
          <a:prstGeom prst="rect">
            <a:avLst/>
          </a:prstGeom>
          <a:noFill/>
          <a:ln w="9525">
            <a:noFill/>
          </a:ln>
        </p:spPr>
        <p:txBody>
          <a:bodyPr wrap="none" anchor="t">
            <a:spAutoFit/>
          </a:bodyPr>
          <a:lstStyle/>
          <a:p>
            <a:pPr defTabSz="1222375"/>
            <a:r>
              <a:rPr lang="en-US" altLang="zh-CN" sz="3600" b="1" kern="0" dirty="0">
                <a:solidFill>
                  <a:srgbClr val="FF0000"/>
                </a:solidFill>
                <a:latin typeface="Arial" panose="020B0604020202020204" pitchFamily="34" charset="0"/>
                <a:ea typeface="思源黑体 CN Regular" panose="020B0500000000000000" pitchFamily="34" charset="-122"/>
                <a:cs typeface="Helvetica"/>
                <a:sym typeface="Arial" panose="020B0604020202020204" pitchFamily="34" charset="0"/>
              </a:rPr>
              <a:t>A</a:t>
            </a:r>
          </a:p>
        </p:txBody>
      </p:sp>
      <p:sp>
        <p:nvSpPr>
          <p:cNvPr id="14" name="矩形 13"/>
          <p:cNvSpPr/>
          <p:nvPr/>
        </p:nvSpPr>
        <p:spPr>
          <a:xfrm>
            <a:off x="1292930" y="284991"/>
            <a:ext cx="8193970" cy="584775"/>
          </a:xfrm>
          <a:prstGeom prst="rect">
            <a:avLst/>
          </a:prstGeom>
        </p:spPr>
        <p:txBody>
          <a:bodyPr wrap="square">
            <a:spAutoFit/>
          </a:bodyPr>
          <a:lstStyle/>
          <a:p>
            <a:pPr lvl="0" defTabSz="1130935">
              <a:spcBef>
                <a:spcPct val="0"/>
              </a:spcBef>
              <a:defRPr/>
            </a:pP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典型例题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blinds(horizontal)">
                                      <p:cBhvr>
                                        <p:cTn id="7" dur="500"/>
                                        <p:tgtEl>
                                          <p:spTgt spid="28674"/>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28675"/>
                                        </p:tgtEl>
                                        <p:attrNameLst>
                                          <p:attrName>style.visibility</p:attrName>
                                        </p:attrNameLst>
                                      </p:cBhvr>
                                      <p:to>
                                        <p:strVal val="visible"/>
                                      </p:to>
                                    </p:set>
                                    <p:animEffect transition="in" filter="blinds(horizontal)">
                                      <p:cBhvr>
                                        <p:cTn id="11" dur="500"/>
                                        <p:tgtEl>
                                          <p:spTgt spid="28675"/>
                                        </p:tgtEl>
                                      </p:cBhvr>
                                    </p:animEffect>
                                  </p:childTnLst>
                                </p:cTn>
                              </p:par>
                            </p:childTnLst>
                          </p:cTn>
                        </p:par>
                        <p:par>
                          <p:cTn id="12" fill="hold">
                            <p:stCondLst>
                              <p:cond delay="1000"/>
                            </p:stCondLst>
                            <p:childTnLst>
                              <p:par>
                                <p:cTn id="13" presetID="3" presetClass="entr" presetSubtype="10" fill="hold" nodeType="afterEffect">
                                  <p:stCondLst>
                                    <p:cond delay="0"/>
                                  </p:stCondLst>
                                  <p:childTnLst>
                                    <p:set>
                                      <p:cBhvr>
                                        <p:cTn id="14" dur="1" fill="hold">
                                          <p:stCondLst>
                                            <p:cond delay="0"/>
                                          </p:stCondLst>
                                        </p:cTn>
                                        <p:tgtEl>
                                          <p:spTgt spid="28680"/>
                                        </p:tgtEl>
                                        <p:attrNameLst>
                                          <p:attrName>style.visibility</p:attrName>
                                        </p:attrNameLst>
                                      </p:cBhvr>
                                      <p:to>
                                        <p:strVal val="visible"/>
                                      </p:to>
                                    </p:set>
                                    <p:animEffect transition="in" filter="blinds(horizontal)">
                                      <p:cBhvr>
                                        <p:cTn id="15" dur="500"/>
                                        <p:tgtEl>
                                          <p:spTgt spid="28680"/>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28685"/>
                                        </p:tgtEl>
                                        <p:attrNameLst>
                                          <p:attrName>style.visibility</p:attrName>
                                        </p:attrNameLst>
                                      </p:cBhvr>
                                      <p:to>
                                        <p:strVal val="visible"/>
                                      </p:to>
                                    </p:set>
                                    <p:animEffect transition="in" filter="dissolve">
                                      <p:cBhvr>
                                        <p:cTn id="20" dur="500"/>
                                        <p:tgtEl>
                                          <p:spTgt spid="286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P spid="2868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占位符 5"/>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21304" r="21304"/>
          <a:stretch>
            <a:fillRect/>
          </a:stretch>
        </p:blipFill>
        <p:spPr/>
      </p:pic>
      <p:sp>
        <p:nvSpPr>
          <p:cNvPr id="11" name="Freeform: Shape 10"/>
          <p:cNvSpPr/>
          <p:nvPr/>
        </p:nvSpPr>
        <p:spPr>
          <a:xfrm flipH="1">
            <a:off x="3762105" y="0"/>
            <a:ext cx="1541416" cy="6858000"/>
          </a:xfrm>
          <a:custGeom>
            <a:avLst/>
            <a:gdLst>
              <a:gd name="connsiteX0" fmla="*/ 1541416 w 1541416"/>
              <a:gd name="connsiteY0" fmla="*/ 0 h 6858000"/>
              <a:gd name="connsiteX1" fmla="*/ 1396384 w 1541416"/>
              <a:gd name="connsiteY1" fmla="*/ 0 h 6858000"/>
              <a:gd name="connsiteX2" fmla="*/ 0 w 1541416"/>
              <a:gd name="connsiteY2" fmla="*/ 3429000 h 6858000"/>
              <a:gd name="connsiteX3" fmla="*/ 1396384 w 1541416"/>
              <a:gd name="connsiteY3" fmla="*/ 6858000 h 6858000"/>
              <a:gd name="connsiteX4" fmla="*/ 1541416 w 1541416"/>
              <a:gd name="connsiteY4" fmla="*/ 6858000 h 6858000"/>
              <a:gd name="connsiteX5" fmla="*/ 145032 w 1541416"/>
              <a:gd name="connsiteY5" fmla="*/ 34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41416" h="6858000">
                <a:moveTo>
                  <a:pt x="1541416" y="0"/>
                </a:moveTo>
                <a:lnTo>
                  <a:pt x="1396384" y="0"/>
                </a:lnTo>
                <a:lnTo>
                  <a:pt x="0" y="3429000"/>
                </a:lnTo>
                <a:lnTo>
                  <a:pt x="1396384" y="6858000"/>
                </a:lnTo>
                <a:lnTo>
                  <a:pt x="1541416" y="6858000"/>
                </a:lnTo>
                <a:lnTo>
                  <a:pt x="145032" y="3429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sp>
        <p:nvSpPr>
          <p:cNvPr id="16" name="Cross 15"/>
          <p:cNvSpPr/>
          <p:nvPr/>
        </p:nvSpPr>
        <p:spPr>
          <a:xfrm>
            <a:off x="10376382" y="842551"/>
            <a:ext cx="365762" cy="365762"/>
          </a:xfrm>
          <a:prstGeom prst="plus">
            <a:avLst>
              <a:gd name="adj" fmla="val 41842"/>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思源黑体 CN Regular" panose="020B0500000000000000" pitchFamily="34" charset="-122"/>
              <a:sym typeface="Arial" panose="020B0604020202020204" pitchFamily="34" charset="0"/>
            </a:endParaRPr>
          </a:p>
        </p:txBody>
      </p:sp>
      <p:grpSp>
        <p:nvGrpSpPr>
          <p:cNvPr id="9" name="组合 8"/>
          <p:cNvGrpSpPr/>
          <p:nvPr/>
        </p:nvGrpSpPr>
        <p:grpSpPr>
          <a:xfrm>
            <a:off x="6129020" y="2303145"/>
            <a:ext cx="5638165" cy="2240915"/>
            <a:chOff x="608080" y="2618788"/>
            <a:chExt cx="5576820" cy="2105259"/>
          </a:xfrm>
        </p:grpSpPr>
        <p:grpSp>
          <p:nvGrpSpPr>
            <p:cNvPr id="10" name="组合 9"/>
            <p:cNvGrpSpPr/>
            <p:nvPr/>
          </p:nvGrpSpPr>
          <p:grpSpPr>
            <a:xfrm>
              <a:off x="608080" y="3119944"/>
              <a:ext cx="5576820" cy="1604103"/>
              <a:chOff x="-4766136" y="2095686"/>
              <a:chExt cx="5576820" cy="1604103"/>
            </a:xfrm>
          </p:grpSpPr>
          <p:sp>
            <p:nvSpPr>
              <p:cNvPr id="13" name="矩形: 圆角 12"/>
              <p:cNvSpPr/>
              <p:nvPr/>
            </p:nvSpPr>
            <p:spPr>
              <a:xfrm>
                <a:off x="-4766136" y="3345066"/>
                <a:ext cx="2648408" cy="354723"/>
              </a:xfrm>
              <a:prstGeom prst="roundRect">
                <a:avLst>
                  <a:gd name="adj" fmla="val 50000"/>
                </a:avLst>
              </a:prstGeom>
              <a:solidFill>
                <a:srgbClr val="F8931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tabLst>
                    <a:tab pos="1612900" algn="l"/>
                  </a:tabLst>
                  <a:defRPr/>
                </a:pPr>
                <a:r>
                  <a:rPr lang="zh-CN" altLang="en-US" spc="300">
                    <a:solidFill>
                      <a:prstClr val="white"/>
                    </a:solidFill>
                    <a:latin typeface="Arial" panose="020B0604020202020204" pitchFamily="34" charset="0"/>
                    <a:ea typeface="思源黑体 CN Regular" panose="020B0500000000000000" pitchFamily="34" charset="-122"/>
                    <a:cs typeface="+mn-ea"/>
                    <a:sym typeface="Arial" panose="020B0604020202020204" pitchFamily="34" charset="0"/>
                  </a:rPr>
                  <a:t>教师：</a:t>
                </a:r>
                <a:r>
                  <a:rPr lang="en-US" altLang="zh-CN" spc="300">
                    <a:solidFill>
                      <a:prstClr val="white"/>
                    </a:solidFill>
                    <a:latin typeface="Arial" panose="020B0604020202020204" pitchFamily="34" charset="0"/>
                    <a:ea typeface="思源黑体 CN Regular" panose="020B0500000000000000" pitchFamily="34" charset="-122"/>
                    <a:cs typeface="+mn-ea"/>
                    <a:sym typeface="Arial" panose="020B0604020202020204" pitchFamily="34" charset="0"/>
                  </a:rPr>
                  <a:t>xippt</a:t>
                </a:r>
                <a:endParaRPr lang="zh-CN" altLang="en-US" spc="300" dirty="0">
                  <a:solidFill>
                    <a:prstClr val="white"/>
                  </a:solidFill>
                  <a:latin typeface="Arial" panose="020B0604020202020204" pitchFamily="34" charset="0"/>
                  <a:ea typeface="思源黑体 CN Regular" panose="020B0500000000000000" pitchFamily="34" charset="-122"/>
                  <a:cs typeface="+mn-ea"/>
                  <a:sym typeface="Arial" panose="020B0604020202020204" pitchFamily="34" charset="0"/>
                </a:endParaRPr>
              </a:p>
            </p:txBody>
          </p:sp>
          <p:grpSp>
            <p:nvGrpSpPr>
              <p:cNvPr id="14" name="组合 13"/>
              <p:cNvGrpSpPr/>
              <p:nvPr/>
            </p:nvGrpSpPr>
            <p:grpSpPr>
              <a:xfrm>
                <a:off x="-4714868" y="2095686"/>
                <a:ext cx="5525552" cy="1036861"/>
                <a:chOff x="-4714868" y="2095686"/>
                <a:chExt cx="5525552" cy="1036861"/>
              </a:xfrm>
            </p:grpSpPr>
            <p:sp>
              <p:nvSpPr>
                <p:cNvPr id="20" name="文本框 19"/>
                <p:cNvSpPr txBox="1"/>
                <p:nvPr/>
              </p:nvSpPr>
              <p:spPr>
                <a:xfrm>
                  <a:off x="-4714868" y="2808615"/>
                  <a:ext cx="4981567" cy="323932"/>
                </a:xfrm>
                <a:prstGeom prst="rect">
                  <a:avLst/>
                </a:prstGeom>
                <a:noFill/>
              </p:spPr>
              <p:txBody>
                <a:bodyPr wrap="square" rtlCol="0">
                  <a:spAutoFit/>
                </a:bodyPr>
                <a:lstStyle/>
                <a:p>
                  <a:pPr algn="dist">
                    <a:lnSpc>
                      <a:spcPct val="150000"/>
                    </a:lnSpc>
                  </a:pPr>
                  <a:r>
                    <a:rPr lang="en-US" altLang="zh-CN" sz="1100" dirty="0">
                      <a:solidFill>
                        <a:schemeClr val="tx1">
                          <a:lumMod val="65000"/>
                          <a:lumOff val="35000"/>
                        </a:schemeClr>
                      </a:solidFill>
                      <a:latin typeface="Arial" panose="020B0604020202020204" pitchFamily="34" charset="0"/>
                      <a:ea typeface="思源黑体 CN Regular" panose="020B0500000000000000" pitchFamily="34" charset="-122"/>
                      <a:cs typeface="+mn-ea"/>
                      <a:sym typeface="Arial" panose="020B0604020202020204" pitchFamily="34" charset="0"/>
                    </a:rPr>
                    <a:t>MENTAL HEALTH COUNSELING PPT</a:t>
                  </a:r>
                </a:p>
              </p:txBody>
            </p:sp>
            <p:cxnSp>
              <p:nvCxnSpPr>
                <p:cNvPr id="21" name="直接连接符 20"/>
                <p:cNvCxnSpPr/>
                <p:nvPr/>
              </p:nvCxnSpPr>
              <p:spPr>
                <a:xfrm>
                  <a:off x="-4634728" y="2624646"/>
                  <a:ext cx="5445412"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2" name="文本占位符 19"/>
                <p:cNvSpPr txBox="1"/>
                <p:nvPr/>
              </p:nvSpPr>
              <p:spPr>
                <a:xfrm>
                  <a:off x="-4708756" y="2095686"/>
                  <a:ext cx="5445412" cy="42354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dist">
                    <a:buNone/>
                    <a:defRPr/>
                  </a:pPr>
                  <a:r>
                    <a:rPr lang="zh-CN" altLang="en-US" sz="3200" b="1" dirty="0">
                      <a:solidFill>
                        <a:schemeClr val="accent2">
                          <a:lumMod val="75000"/>
                        </a:schemeClr>
                      </a:solidFill>
                      <a:latin typeface="Arial" panose="020B0604020202020204" pitchFamily="34" charset="0"/>
                      <a:ea typeface="思源黑体 CN Regular" panose="020B0500000000000000" pitchFamily="34" charset="-122"/>
                      <a:cs typeface="+mn-ea"/>
                      <a:sym typeface="Arial" panose="020B0604020202020204" pitchFamily="34" charset="0"/>
                    </a:rPr>
                    <a:t>感谢各位的仔细聆听</a:t>
                  </a:r>
                </a:p>
              </p:txBody>
            </p:sp>
          </p:grpSp>
        </p:grpSp>
        <p:sp>
          <p:nvSpPr>
            <p:cNvPr id="12" name="文本占位符 20"/>
            <p:cNvSpPr txBox="1"/>
            <p:nvPr/>
          </p:nvSpPr>
          <p:spPr>
            <a:xfrm>
              <a:off x="689828" y="261878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sz="2000" dirty="0">
                  <a:solidFill>
                    <a:prstClr val="black"/>
                  </a:solidFill>
                  <a:latin typeface="Arial" panose="020B0604020202020204" pitchFamily="34" charset="0"/>
                  <a:ea typeface="思源黑体 CN Regular" panose="020B0500000000000000" pitchFamily="34" charset="-122"/>
                  <a:cs typeface="+mn-ea"/>
                  <a:sym typeface="Arial" panose="020B0604020202020204" pitchFamily="34" charset="0"/>
                </a:rPr>
                <a:t>第二章  化学反应速率和化学平衡</a:t>
              </a:r>
            </a:p>
          </p:txBody>
        </p:sp>
      </p:grpSp>
      <p:sp>
        <p:nvSpPr>
          <p:cNvPr id="23" name="矩形 22"/>
          <p:cNvSpPr/>
          <p:nvPr/>
        </p:nvSpPr>
        <p:spPr>
          <a:xfrm>
            <a:off x="9346803" y="333605"/>
            <a:ext cx="4062342" cy="300975"/>
          </a:xfrm>
          <a:prstGeom prst="rect">
            <a:avLst/>
          </a:prstGeom>
          <a:solidFill>
            <a:schemeClr val="accent2"/>
          </a:solidFill>
          <a:ln w="12700" cap="flat">
            <a:noFill/>
            <a:prstDash val="solid"/>
            <a:miter lim="800000"/>
          </a:ln>
          <a:effectLst>
            <a:outerShdw blurRad="76200" dir="18900000" sy="23000" kx="-1200000" algn="bl" rotWithShape="0">
              <a:prstClr val="black">
                <a:alpha val="20000"/>
              </a:prstClr>
            </a:outerShdw>
            <a:softEdge rad="19050"/>
          </a:effectLst>
        </p:spPr>
        <p:txBody>
          <a:bodyPr spcFirstLastPara="1" wrap="square" lIns="57592" tIns="57592" rIns="57592" bIns="57592" spcCol="38100" anchor="ctr">
            <a:spAutoFit/>
          </a:bodyPr>
          <a:lstStyle/>
          <a:p>
            <a:pPr lvl="0" defTabSz="1151890" latinLnBrk="1">
              <a:defRPr/>
            </a:pPr>
            <a:r>
              <a:rPr kumimoji="0" lang="zh-CN" altLang="en-US" sz="1200" b="0" i="0" u="none" strike="noStrike" kern="0" cap="none" spc="30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人教</a:t>
            </a:r>
            <a:r>
              <a:rPr lang="zh-CN" altLang="en-US" sz="1200" kern="0" spc="300" dirty="0">
                <a:solidFill>
                  <a:prstClr val="white"/>
                </a:solidFill>
                <a:latin typeface="Arial" panose="020B0604020202020204" pitchFamily="34" charset="0"/>
                <a:ea typeface="思源黑体 CN Regular" panose="020B0500000000000000" pitchFamily="34" charset="-122"/>
                <a:cs typeface="+mn-ea"/>
                <a:sym typeface="Arial" panose="020B0604020202020204" pitchFamily="34" charset="0"/>
              </a:rPr>
              <a:t>版高中化学选修</a:t>
            </a:r>
            <a:r>
              <a:rPr kumimoji="0" lang="en-US" altLang="zh-CN" sz="1200" b="0" i="0" u="none" strike="noStrike" kern="0" cap="none" spc="30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4</a:t>
            </a:r>
            <a:r>
              <a:rPr kumimoji="0" lang="zh-CN" altLang="en-US" sz="1200" b="0" i="0" u="none" strike="noStrike" kern="0" cap="none" spc="30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（高二）</a:t>
            </a:r>
          </a:p>
        </p:txBody>
      </p:sp>
    </p:spTree>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777917" y="1410662"/>
            <a:ext cx="3502882" cy="523220"/>
          </a:xfrm>
          <a:prstGeom prst="rect">
            <a:avLst/>
          </a:prstGeom>
        </p:spPr>
        <p:txBody>
          <a:bodyPr wrap="none">
            <a:spAutoFit/>
          </a:bodyPr>
          <a:lstStyle/>
          <a:p>
            <a:pPr defTabSz="1222375">
              <a:spcBef>
                <a:spcPct val="50000"/>
              </a:spcBef>
              <a:buClr>
                <a:srgbClr val="F2F2F2"/>
              </a:buClr>
            </a:pPr>
            <a:r>
              <a:rPr lang="zh-CN" altLang="en-US" sz="2800" b="1" kern="0" dirty="0">
                <a:solidFill>
                  <a:srgbClr val="0000FF"/>
                </a:solidFill>
                <a:latin typeface="Arial" panose="020B0604020202020204" pitchFamily="34" charset="0"/>
                <a:ea typeface="思源黑体 CN Regular" panose="020B0500000000000000" pitchFamily="34" charset="-122"/>
                <a:cs typeface="Helvetica"/>
                <a:sym typeface="Arial" panose="020B0604020202020204" pitchFamily="34" charset="0"/>
              </a:rPr>
              <a:t>影响反应速率的因素</a:t>
            </a:r>
          </a:p>
        </p:txBody>
      </p:sp>
      <p:sp>
        <p:nvSpPr>
          <p:cNvPr id="7" name="文本框 6"/>
          <p:cNvSpPr txBox="1"/>
          <p:nvPr/>
        </p:nvSpPr>
        <p:spPr>
          <a:xfrm>
            <a:off x="777917" y="2191202"/>
            <a:ext cx="9149174" cy="461665"/>
          </a:xfrm>
          <a:prstGeom prst="rect">
            <a:avLst/>
          </a:prstGeom>
          <a:noFill/>
          <a:ln w="9525">
            <a:noFill/>
          </a:ln>
        </p:spPr>
        <p:txBody>
          <a:bodyPr wrap="square">
            <a:spAutoFit/>
          </a:bodyPr>
          <a:lstStyle/>
          <a:p>
            <a:pPr defTabSz="1222375">
              <a:spcBef>
                <a:spcPct val="50000"/>
              </a:spcBef>
              <a:buClr>
                <a:srgbClr val="F2F2F2"/>
              </a:buClr>
            </a:pP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1</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）内部因素（主要因素</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zh-CN" altLang="en-US" sz="2400" kern="0" dirty="0">
                <a:solidFill>
                  <a:srgbClr val="FF3300"/>
                </a:solidFill>
                <a:latin typeface="Arial" panose="020B0604020202020204" pitchFamily="34" charset="0"/>
                <a:ea typeface="思源黑体 CN Regular" panose="020B0500000000000000" pitchFamily="34" charset="-122"/>
                <a:cs typeface="Helvetica"/>
                <a:sym typeface="Arial" panose="020B0604020202020204" pitchFamily="34" charset="0"/>
              </a:rPr>
              <a:t>参加反应物质的性质</a:t>
            </a:r>
          </a:p>
        </p:txBody>
      </p:sp>
      <p:sp>
        <p:nvSpPr>
          <p:cNvPr id="8" name="文本框 7"/>
          <p:cNvSpPr txBox="1"/>
          <p:nvPr/>
        </p:nvSpPr>
        <p:spPr>
          <a:xfrm>
            <a:off x="777917" y="2908542"/>
            <a:ext cx="4176551" cy="461665"/>
          </a:xfrm>
          <a:prstGeom prst="rect">
            <a:avLst/>
          </a:prstGeom>
          <a:noFill/>
          <a:ln w="9525">
            <a:noFill/>
          </a:ln>
        </p:spPr>
        <p:txBody>
          <a:bodyPr>
            <a:spAutoFit/>
          </a:bodyPr>
          <a:lstStyle/>
          <a:p>
            <a:pPr defTabSz="1222375" eaLnBrk="0" hangingPunct="0">
              <a:buClr>
                <a:srgbClr val="F2F2F2"/>
              </a:buClr>
            </a:pP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2</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）外部因素：</a:t>
            </a:r>
          </a:p>
        </p:txBody>
      </p:sp>
      <p:sp>
        <p:nvSpPr>
          <p:cNvPr id="9" name="矩形 8"/>
          <p:cNvSpPr/>
          <p:nvPr/>
        </p:nvSpPr>
        <p:spPr>
          <a:xfrm>
            <a:off x="1572365" y="3625882"/>
            <a:ext cx="5416868" cy="1463670"/>
          </a:xfrm>
          <a:prstGeom prst="rect">
            <a:avLst/>
          </a:prstGeom>
          <a:noFill/>
          <a:ln w="9525">
            <a:noFill/>
          </a:ln>
        </p:spPr>
        <p:txBody>
          <a:bodyPr wrap="none" anchor="t">
            <a:spAutoFit/>
          </a:bodyPr>
          <a:lstStyle/>
          <a:p>
            <a:pPr defTabSz="1222375" eaLnBrk="0" hangingPunct="0">
              <a:lnSpc>
                <a:spcPct val="200000"/>
              </a:lnSpc>
              <a:buClr>
                <a:srgbClr val="F2F2F2"/>
              </a:buClr>
            </a:pP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①</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浓度：</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②</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压强：</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③</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温度：</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④</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催化剂：</a:t>
            </a:r>
          </a:p>
          <a:p>
            <a:pPr defTabSz="1222375" eaLnBrk="0" hangingPunct="0">
              <a:lnSpc>
                <a:spcPct val="200000"/>
              </a:lnSpc>
              <a:buClr>
                <a:srgbClr val="F2F2F2"/>
              </a:buClr>
            </a:pP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⑤</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其他因素：光、颗粒大小、溶剂等。</a:t>
            </a:r>
          </a:p>
        </p:txBody>
      </p:sp>
      <p:sp>
        <p:nvSpPr>
          <p:cNvPr id="10" name="矩形 9"/>
          <p:cNvSpPr/>
          <p:nvPr/>
        </p:nvSpPr>
        <p:spPr>
          <a:xfrm>
            <a:off x="1292930" y="284991"/>
            <a:ext cx="1871025" cy="584775"/>
          </a:xfrm>
          <a:prstGeom prst="rect">
            <a:avLst/>
          </a:prstGeom>
        </p:spPr>
        <p:txBody>
          <a:bodyPr wrap="none">
            <a:spAutoFit/>
          </a:bodyPr>
          <a:lstStyle/>
          <a:p>
            <a:pPr marL="0" marR="0" lvl="0" indent="0" algn="l" defTabSz="1130935" rtl="0" eaLnBrk="1" fontAlgn="auto" latinLnBrk="0" hangingPunct="1">
              <a:lnSpc>
                <a:spcPct val="100000"/>
              </a:lnSpc>
              <a:spcBef>
                <a:spcPct val="0"/>
              </a:spcBef>
              <a:spcAft>
                <a:spcPts val="0"/>
              </a:spcAft>
              <a:buClrTx/>
              <a:buSzTx/>
              <a:buFontTx/>
              <a:buNone/>
              <a:defRPr/>
            </a:pP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课前引入</a:t>
            </a:r>
            <a:endParaRPr kumimoji="0" lang="zh-CN" altLang="en-US" sz="3200" b="1" i="0" u="none" strike="noStrike" kern="0" cap="none" spc="0" normalizeH="0" baseline="0" noProof="0" dirty="0">
              <a:ln>
                <a:noFill/>
              </a:ln>
              <a:solidFill>
                <a:prstClr val="black"/>
              </a:solidFill>
              <a:effectLst/>
              <a:uLnTx/>
              <a:uFillTx/>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文本框 9217"/>
          <p:cNvSpPr txBox="1"/>
          <p:nvPr/>
        </p:nvSpPr>
        <p:spPr>
          <a:xfrm>
            <a:off x="4583439" y="3778742"/>
            <a:ext cx="2079415" cy="461665"/>
          </a:xfrm>
          <a:prstGeom prst="rect">
            <a:avLst/>
          </a:prstGeom>
          <a:noFill/>
          <a:ln w="9525">
            <a:noFill/>
          </a:ln>
        </p:spPr>
        <p:txBody>
          <a:bodyPr wrap="none" anchor="ctr">
            <a:spAutoFit/>
          </a:bodyPr>
          <a:lstStyle/>
          <a:p>
            <a:pPr algn="ctr" defTabSz="1222375">
              <a:buClr>
                <a:srgbClr val="F2F2F2"/>
              </a:buClr>
            </a:pPr>
            <a:r>
              <a:rPr lang="zh-CN" altLang="en-US" sz="2400" b="1" kern="0">
                <a:latin typeface="Arial" panose="020B0604020202020204" pitchFamily="34" charset="0"/>
                <a:ea typeface="思源黑体 CN Regular" panose="020B0500000000000000" pitchFamily="34" charset="-122"/>
                <a:cs typeface="Helvetica"/>
                <a:sym typeface="Arial" panose="020B0604020202020204" pitchFamily="34" charset="0"/>
              </a:rPr>
              <a:t>没合适的取向</a:t>
            </a:r>
          </a:p>
        </p:txBody>
      </p:sp>
      <p:graphicFrame>
        <p:nvGraphicFramePr>
          <p:cNvPr id="9219" name="对象 9218"/>
          <p:cNvGraphicFramePr>
            <a:graphicFrameLocks noChangeAspect="1"/>
          </p:cNvGraphicFramePr>
          <p:nvPr/>
        </p:nvGraphicFramePr>
        <p:xfrm>
          <a:off x="4883548" y="2016400"/>
          <a:ext cx="1425016" cy="1720648"/>
        </p:xfrm>
        <a:graphic>
          <a:graphicData uri="http://schemas.openxmlformats.org/presentationml/2006/ole">
            <mc:AlternateContent xmlns:mc="http://schemas.openxmlformats.org/markup-compatibility/2006">
              <mc:Choice xmlns:v="urn:schemas-microsoft-com:vml" Requires="v">
                <p:oleObj r:id="rId3" imgW="1524000" imgH="1828800" progId="Paint.Picture">
                  <p:embed/>
                </p:oleObj>
              </mc:Choice>
              <mc:Fallback>
                <p:oleObj r:id="rId3" imgW="1524000" imgH="1828800" progId="Paint.Picture">
                  <p:embed/>
                  <p:pic>
                    <p:nvPicPr>
                      <p:cNvPr id="0" name="对象 9218"/>
                      <p:cNvPicPr/>
                      <p:nvPr/>
                    </p:nvPicPr>
                    <p:blipFill>
                      <a:blip r:embed="rId4"/>
                      <a:stretch>
                        <a:fillRect/>
                      </a:stretch>
                    </p:blipFill>
                    <p:spPr>
                      <a:xfrm>
                        <a:off x="4883548" y="2016400"/>
                        <a:ext cx="1425016" cy="1720648"/>
                      </a:xfrm>
                      <a:prstGeom prst="rect">
                        <a:avLst/>
                      </a:prstGeom>
                      <a:noFill/>
                      <a:ln w="38100">
                        <a:noFill/>
                        <a:miter/>
                      </a:ln>
                    </p:spPr>
                  </p:pic>
                </p:oleObj>
              </mc:Fallback>
            </mc:AlternateContent>
          </a:graphicData>
        </a:graphic>
      </p:graphicFrame>
      <p:graphicFrame>
        <p:nvGraphicFramePr>
          <p:cNvPr id="9220" name="对象 9219"/>
          <p:cNvGraphicFramePr>
            <a:graphicFrameLocks noChangeAspect="1"/>
          </p:cNvGraphicFramePr>
          <p:nvPr/>
        </p:nvGraphicFramePr>
        <p:xfrm>
          <a:off x="8275877" y="1899838"/>
          <a:ext cx="1431954" cy="1797316"/>
        </p:xfrm>
        <a:graphic>
          <a:graphicData uri="http://schemas.openxmlformats.org/presentationml/2006/ole">
            <mc:AlternateContent xmlns:mc="http://schemas.openxmlformats.org/markup-compatibility/2006">
              <mc:Choice xmlns:v="urn:schemas-microsoft-com:vml" Requires="v">
                <p:oleObj r:id="rId5" imgW="1495425" imgH="1876425" progId="Paint.Picture">
                  <p:embed/>
                </p:oleObj>
              </mc:Choice>
              <mc:Fallback>
                <p:oleObj r:id="rId5" imgW="1495425" imgH="1876425" progId="Paint.Picture">
                  <p:embed/>
                  <p:pic>
                    <p:nvPicPr>
                      <p:cNvPr id="0" name="对象 9219"/>
                      <p:cNvPicPr/>
                      <p:nvPr/>
                    </p:nvPicPr>
                    <p:blipFill>
                      <a:blip r:embed="rId6"/>
                      <a:stretch>
                        <a:fillRect/>
                      </a:stretch>
                    </p:blipFill>
                    <p:spPr>
                      <a:xfrm>
                        <a:off x="8275877" y="1899838"/>
                        <a:ext cx="1431954" cy="1797316"/>
                      </a:xfrm>
                      <a:prstGeom prst="rect">
                        <a:avLst/>
                      </a:prstGeom>
                      <a:noFill/>
                      <a:ln w="38100">
                        <a:noFill/>
                        <a:miter/>
                      </a:ln>
                    </p:spPr>
                  </p:pic>
                </p:oleObj>
              </mc:Fallback>
            </mc:AlternateContent>
          </a:graphicData>
        </a:graphic>
      </p:graphicFrame>
      <p:graphicFrame>
        <p:nvGraphicFramePr>
          <p:cNvPr id="9221" name="对象 9220"/>
          <p:cNvGraphicFramePr>
            <a:graphicFrameLocks noChangeAspect="1"/>
          </p:cNvGraphicFramePr>
          <p:nvPr/>
        </p:nvGraphicFramePr>
        <p:xfrm>
          <a:off x="1585115" y="2053435"/>
          <a:ext cx="1530668" cy="1797316"/>
        </p:xfrm>
        <a:graphic>
          <a:graphicData uri="http://schemas.openxmlformats.org/presentationml/2006/ole">
            <mc:AlternateContent xmlns:mc="http://schemas.openxmlformats.org/markup-compatibility/2006">
              <mc:Choice xmlns:v="urn:schemas-microsoft-com:vml" Requires="v">
                <p:oleObj r:id="rId7" imgW="2305050" imgH="2705100" progId="Paint.Picture">
                  <p:embed/>
                </p:oleObj>
              </mc:Choice>
              <mc:Fallback>
                <p:oleObj r:id="rId7" imgW="2305050" imgH="2705100" progId="Paint.Picture">
                  <p:embed/>
                  <p:pic>
                    <p:nvPicPr>
                      <p:cNvPr id="0" name="对象 9220"/>
                      <p:cNvPicPr/>
                      <p:nvPr/>
                    </p:nvPicPr>
                    <p:blipFill>
                      <a:blip r:embed="rId8"/>
                      <a:stretch>
                        <a:fillRect/>
                      </a:stretch>
                    </p:blipFill>
                    <p:spPr>
                      <a:xfrm>
                        <a:off x="1585115" y="2053435"/>
                        <a:ext cx="1530668" cy="1797316"/>
                      </a:xfrm>
                      <a:prstGeom prst="rect">
                        <a:avLst/>
                      </a:prstGeom>
                      <a:noFill/>
                      <a:ln w="38100">
                        <a:noFill/>
                        <a:miter/>
                      </a:ln>
                    </p:spPr>
                  </p:pic>
                </p:oleObj>
              </mc:Fallback>
            </mc:AlternateContent>
          </a:graphicData>
        </a:graphic>
      </p:graphicFrame>
      <p:sp>
        <p:nvSpPr>
          <p:cNvPr id="9222" name="文本框 9221"/>
          <p:cNvSpPr txBox="1"/>
          <p:nvPr/>
        </p:nvSpPr>
        <p:spPr>
          <a:xfrm>
            <a:off x="1307400" y="3724863"/>
            <a:ext cx="2079415" cy="461665"/>
          </a:xfrm>
          <a:prstGeom prst="rect">
            <a:avLst/>
          </a:prstGeom>
          <a:noFill/>
          <a:ln w="9525">
            <a:noFill/>
          </a:ln>
        </p:spPr>
        <p:txBody>
          <a:bodyPr wrap="none" anchor="ctr">
            <a:spAutoFit/>
          </a:bodyPr>
          <a:lstStyle/>
          <a:p>
            <a:pPr algn="ctr" defTabSz="1222375">
              <a:buClr>
                <a:srgbClr val="F2F2F2"/>
              </a:buClr>
            </a:pPr>
            <a:r>
              <a:rPr lang="zh-CN" altLang="en-US" sz="2400" b="1" kern="0">
                <a:latin typeface="Arial" panose="020B0604020202020204" pitchFamily="34" charset="0"/>
                <a:ea typeface="思源黑体 CN Regular" panose="020B0500000000000000" pitchFamily="34" charset="-122"/>
                <a:cs typeface="Helvetica"/>
                <a:sym typeface="Arial" panose="020B0604020202020204" pitchFamily="34" charset="0"/>
              </a:rPr>
              <a:t>没足够的能量</a:t>
            </a:r>
          </a:p>
        </p:txBody>
      </p:sp>
      <p:sp>
        <p:nvSpPr>
          <p:cNvPr id="9223" name="文本框 9222"/>
          <p:cNvSpPr txBox="1"/>
          <p:nvPr/>
        </p:nvSpPr>
        <p:spPr>
          <a:xfrm>
            <a:off x="7006574" y="3704735"/>
            <a:ext cx="3600311" cy="461665"/>
          </a:xfrm>
          <a:prstGeom prst="rect">
            <a:avLst/>
          </a:prstGeom>
          <a:noFill/>
          <a:ln w="9525">
            <a:noFill/>
          </a:ln>
        </p:spPr>
        <p:txBody>
          <a:bodyPr anchor="ctr">
            <a:spAutoFit/>
          </a:bodyPr>
          <a:lstStyle/>
          <a:p>
            <a:pPr algn="ctr" defTabSz="1222375">
              <a:buClr>
                <a:srgbClr val="F2F2F2"/>
              </a:buClr>
            </a:pPr>
            <a:r>
              <a:rPr lang="zh-CN" altLang="en-US" sz="2400" b="1" kern="0" dirty="0">
                <a:latin typeface="Arial" panose="020B0604020202020204" pitchFamily="34" charset="0"/>
                <a:ea typeface="思源黑体 CN Regular" panose="020B0500000000000000" pitchFamily="34" charset="-122"/>
                <a:cs typeface="Helvetica"/>
                <a:sym typeface="Arial" panose="020B0604020202020204" pitchFamily="34" charset="0"/>
              </a:rPr>
              <a:t>足够的能量 </a:t>
            </a:r>
            <a:r>
              <a:rPr lang="en-US" altLang="zh-CN" sz="2400" b="1" kern="0" dirty="0">
                <a:latin typeface="Arial" panose="020B0604020202020204" pitchFamily="34" charset="0"/>
                <a:ea typeface="思源黑体 CN Regular" panose="020B0500000000000000" pitchFamily="34" charset="-122"/>
                <a:cs typeface="Helvetica"/>
                <a:sym typeface="Arial" panose="020B0604020202020204" pitchFamily="34" charset="0"/>
              </a:rPr>
              <a:t>+</a:t>
            </a:r>
            <a:r>
              <a:rPr lang="zh-CN" altLang="en-US" sz="2400" b="1" kern="0" dirty="0">
                <a:latin typeface="Arial" panose="020B0604020202020204" pitchFamily="34" charset="0"/>
                <a:ea typeface="思源黑体 CN Regular" panose="020B0500000000000000" pitchFamily="34" charset="-122"/>
                <a:cs typeface="Helvetica"/>
                <a:sym typeface="Arial" panose="020B0604020202020204" pitchFamily="34" charset="0"/>
              </a:rPr>
              <a:t>合适的取向</a:t>
            </a:r>
          </a:p>
        </p:txBody>
      </p:sp>
      <p:sp>
        <p:nvSpPr>
          <p:cNvPr id="9224" name="文本框 9223"/>
          <p:cNvSpPr txBox="1"/>
          <p:nvPr/>
        </p:nvSpPr>
        <p:spPr>
          <a:xfrm>
            <a:off x="756652" y="1163044"/>
            <a:ext cx="4897248" cy="523220"/>
          </a:xfrm>
          <a:prstGeom prst="rect">
            <a:avLst/>
          </a:prstGeom>
          <a:noFill/>
          <a:ln w="9525">
            <a:noFill/>
          </a:ln>
        </p:spPr>
        <p:txBody>
          <a:bodyPr>
            <a:spAutoFit/>
          </a:bodyPr>
          <a:lstStyle/>
          <a:p>
            <a:pPr defTabSz="1222375">
              <a:buClr>
                <a:srgbClr val="F2F2F2"/>
              </a:buClr>
            </a:pPr>
            <a:r>
              <a:rPr lang="zh-CN" altLang="en-US" sz="2800" b="1" kern="0" dirty="0">
                <a:latin typeface="Arial" panose="020B0604020202020204" pitchFamily="34" charset="0"/>
                <a:ea typeface="思源黑体 CN Regular" panose="020B0500000000000000" pitchFamily="34" charset="-122"/>
                <a:cs typeface="Helvetica"/>
                <a:sym typeface="Arial" panose="020B0604020202020204" pitchFamily="34" charset="0"/>
              </a:rPr>
              <a:t>类比法：借鉴投篮</a:t>
            </a:r>
          </a:p>
        </p:txBody>
      </p:sp>
      <p:graphicFrame>
        <p:nvGraphicFramePr>
          <p:cNvPr id="9225" name="对象 9224">
            <a:hlinkClick r:id="rId9" action="ppaction://hlinkfile"/>
          </p:cNvPr>
          <p:cNvGraphicFramePr>
            <a:graphicFrameLocks noChangeAspect="1"/>
          </p:cNvGraphicFramePr>
          <p:nvPr/>
        </p:nvGraphicFramePr>
        <p:xfrm>
          <a:off x="1692818" y="4351376"/>
          <a:ext cx="982427" cy="1676436"/>
        </p:xfrm>
        <a:graphic>
          <a:graphicData uri="http://schemas.openxmlformats.org/presentationml/2006/ole">
            <mc:AlternateContent xmlns:mc="http://schemas.openxmlformats.org/markup-compatibility/2006">
              <mc:Choice xmlns:v="urn:schemas-microsoft-com:vml" Requires="v">
                <p:oleObj r:id="rId10" imgW="1228725" imgH="2095500" progId="Paint.Picture">
                  <p:embed/>
                </p:oleObj>
              </mc:Choice>
              <mc:Fallback>
                <p:oleObj r:id="rId10" imgW="1228725" imgH="2095500" progId="Paint.Picture">
                  <p:embed/>
                  <p:pic>
                    <p:nvPicPr>
                      <p:cNvPr id="0" name="对象 9224">
                        <a:hlinkClick r:id="" action="ppaction://hlinkfile"/>
                      </p:cNvPr>
                      <p:cNvPicPr/>
                      <p:nvPr/>
                    </p:nvPicPr>
                    <p:blipFill>
                      <a:blip r:embed="rId11"/>
                      <a:stretch>
                        <a:fillRect/>
                      </a:stretch>
                    </p:blipFill>
                    <p:spPr>
                      <a:xfrm>
                        <a:off x="1692818" y="4351376"/>
                        <a:ext cx="982427" cy="1676436"/>
                      </a:xfrm>
                      <a:prstGeom prst="rect">
                        <a:avLst/>
                      </a:prstGeom>
                      <a:noFill/>
                      <a:ln w="38100">
                        <a:noFill/>
                        <a:miter/>
                      </a:ln>
                    </p:spPr>
                  </p:pic>
                </p:oleObj>
              </mc:Fallback>
            </mc:AlternateContent>
          </a:graphicData>
        </a:graphic>
      </p:graphicFrame>
      <p:graphicFrame>
        <p:nvGraphicFramePr>
          <p:cNvPr id="9226" name="对象 9225">
            <a:hlinkClick r:id="rId12" action="ppaction://hlinkfile"/>
          </p:cNvPr>
          <p:cNvGraphicFramePr>
            <a:graphicFrameLocks noChangeAspect="1"/>
          </p:cNvGraphicFramePr>
          <p:nvPr/>
        </p:nvGraphicFramePr>
        <p:xfrm>
          <a:off x="8708504" y="4313956"/>
          <a:ext cx="999327" cy="1676436"/>
        </p:xfrm>
        <a:graphic>
          <a:graphicData uri="http://schemas.openxmlformats.org/presentationml/2006/ole">
            <mc:AlternateContent xmlns:mc="http://schemas.openxmlformats.org/markup-compatibility/2006">
              <mc:Choice xmlns:v="urn:schemas-microsoft-com:vml" Requires="v">
                <p:oleObj r:id="rId13" imgW="1209675" imgH="2028825" progId="Paint.Picture">
                  <p:embed/>
                </p:oleObj>
              </mc:Choice>
              <mc:Fallback>
                <p:oleObj r:id="rId13" imgW="1209675" imgH="2028825" progId="Paint.Picture">
                  <p:embed/>
                  <p:pic>
                    <p:nvPicPr>
                      <p:cNvPr id="0" name="对象 9225">
                        <a:hlinkClick r:id="" action="ppaction://hlinkfile"/>
                      </p:cNvPr>
                      <p:cNvPicPr/>
                      <p:nvPr/>
                    </p:nvPicPr>
                    <p:blipFill>
                      <a:blip r:embed="rId14"/>
                      <a:stretch>
                        <a:fillRect/>
                      </a:stretch>
                    </p:blipFill>
                    <p:spPr>
                      <a:xfrm>
                        <a:off x="8708504" y="4313956"/>
                        <a:ext cx="999327" cy="1676436"/>
                      </a:xfrm>
                      <a:prstGeom prst="rect">
                        <a:avLst/>
                      </a:prstGeom>
                      <a:noFill/>
                      <a:ln w="38100">
                        <a:noFill/>
                        <a:miter/>
                      </a:ln>
                    </p:spPr>
                  </p:pic>
                </p:oleObj>
              </mc:Fallback>
            </mc:AlternateContent>
          </a:graphicData>
        </a:graphic>
      </p:graphicFrame>
      <p:graphicFrame>
        <p:nvGraphicFramePr>
          <p:cNvPr id="9227" name="对象 9226">
            <a:hlinkClick r:id="rId15" action="ppaction://hlinkfile"/>
          </p:cNvPr>
          <p:cNvGraphicFramePr>
            <a:graphicFrameLocks noChangeAspect="1"/>
          </p:cNvGraphicFramePr>
          <p:nvPr/>
        </p:nvGraphicFramePr>
        <p:xfrm>
          <a:off x="5363552" y="4313956"/>
          <a:ext cx="976794" cy="1676436"/>
        </p:xfrm>
        <a:graphic>
          <a:graphicData uri="http://schemas.openxmlformats.org/presentationml/2006/ole">
            <mc:AlternateContent xmlns:mc="http://schemas.openxmlformats.org/markup-compatibility/2006">
              <mc:Choice xmlns:v="urn:schemas-microsoft-com:vml" Requires="v">
                <p:oleObj name="BMP 图像" r:id="rId16" imgW="1143000" imgH="1962150" progId="Paint.Picture">
                  <p:embed/>
                </p:oleObj>
              </mc:Choice>
              <mc:Fallback>
                <p:oleObj name="BMP 图像" r:id="rId16" imgW="1143000" imgH="1962150" progId="Paint.Picture">
                  <p:embed/>
                  <p:pic>
                    <p:nvPicPr>
                      <p:cNvPr id="0" name="对象 9226">
                        <a:hlinkClick r:id="" action="ppaction://hlinkfile"/>
                      </p:cNvPr>
                      <p:cNvPicPr/>
                      <p:nvPr/>
                    </p:nvPicPr>
                    <p:blipFill>
                      <a:blip r:embed="rId17"/>
                      <a:stretch>
                        <a:fillRect/>
                      </a:stretch>
                    </p:blipFill>
                    <p:spPr>
                      <a:xfrm>
                        <a:off x="5363552" y="4313956"/>
                        <a:ext cx="976794" cy="1676436"/>
                      </a:xfrm>
                      <a:prstGeom prst="rect">
                        <a:avLst/>
                      </a:prstGeom>
                      <a:noFill/>
                      <a:ln w="38100">
                        <a:noFill/>
                        <a:miter/>
                      </a:ln>
                    </p:spPr>
                  </p:pic>
                </p:oleObj>
              </mc:Fallback>
            </mc:AlternateContent>
          </a:graphicData>
        </a:graphic>
      </p:graphicFrame>
      <p:sp>
        <p:nvSpPr>
          <p:cNvPr id="13" name="矩形 12"/>
          <p:cNvSpPr/>
          <p:nvPr/>
        </p:nvSpPr>
        <p:spPr>
          <a:xfrm>
            <a:off x="1292930" y="284991"/>
            <a:ext cx="2098651" cy="584775"/>
          </a:xfrm>
          <a:prstGeom prst="rect">
            <a:avLst/>
          </a:prstGeom>
        </p:spPr>
        <p:txBody>
          <a:bodyPr wrap="none">
            <a:spAutoFit/>
          </a:bodyPr>
          <a:lstStyle/>
          <a:p>
            <a:pPr lvl="0" defTabSz="1130935">
              <a:spcBef>
                <a:spcPct val="0"/>
              </a:spcBef>
              <a:defRPr/>
            </a:pP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 碰撞理论 </a:t>
            </a:r>
            <a:endParaRPr kumimoji="0" lang="zh-CN" altLang="en-US" sz="3200" b="1" i="0" u="none" strike="noStrike" kern="0" cap="none" spc="0" normalizeH="0" baseline="0" noProof="0" dirty="0">
              <a:ln>
                <a:noFill/>
              </a:ln>
              <a:solidFill>
                <a:prstClr val="black"/>
              </a:solidFill>
              <a:effectLst/>
              <a:uLnTx/>
              <a:uFillTx/>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24"/>
                                        </p:tgtEl>
                                        <p:attrNameLst>
                                          <p:attrName>style.visibility</p:attrName>
                                        </p:attrNameLst>
                                      </p:cBhvr>
                                      <p:to>
                                        <p:strVal val="visible"/>
                                      </p:to>
                                    </p:set>
                                    <p:animEffect transition="in" filter="blinds(horizontal)">
                                      <p:cBhvr>
                                        <p:cTn id="7" dur="500"/>
                                        <p:tgtEl>
                                          <p:spTgt spid="922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nodeType="clickEffect">
                                  <p:stCondLst>
                                    <p:cond delay="0"/>
                                  </p:stCondLst>
                                  <p:childTnLst>
                                    <p:set>
                                      <p:cBhvr>
                                        <p:cTn id="11" dur="1" fill="hold">
                                          <p:stCondLst>
                                            <p:cond delay="0"/>
                                          </p:stCondLst>
                                        </p:cTn>
                                        <p:tgtEl>
                                          <p:spTgt spid="9221"/>
                                        </p:tgtEl>
                                        <p:attrNameLst>
                                          <p:attrName>style.visibility</p:attrName>
                                        </p:attrNameLst>
                                      </p:cBhvr>
                                      <p:to>
                                        <p:strVal val="visible"/>
                                      </p:to>
                                    </p:set>
                                    <p:animEffect transition="in" filter="blinds(vertical)">
                                      <p:cBhvr>
                                        <p:cTn id="12" dur="500"/>
                                        <p:tgtEl>
                                          <p:spTgt spid="922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222"/>
                                        </p:tgtEl>
                                        <p:attrNameLst>
                                          <p:attrName>style.visibility</p:attrName>
                                        </p:attrNameLst>
                                      </p:cBhvr>
                                      <p:to>
                                        <p:strVal val="visible"/>
                                      </p:to>
                                    </p:set>
                                    <p:animEffect transition="in" filter="dissolve">
                                      <p:cBhvr>
                                        <p:cTn id="17" dur="500"/>
                                        <p:tgtEl>
                                          <p:spTgt spid="922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5" fill="hold" nodeType="clickEffect">
                                  <p:stCondLst>
                                    <p:cond delay="0"/>
                                  </p:stCondLst>
                                  <p:childTnLst>
                                    <p:set>
                                      <p:cBhvr>
                                        <p:cTn id="21" dur="1" fill="hold">
                                          <p:stCondLst>
                                            <p:cond delay="0"/>
                                          </p:stCondLst>
                                        </p:cTn>
                                        <p:tgtEl>
                                          <p:spTgt spid="9219"/>
                                        </p:tgtEl>
                                        <p:attrNameLst>
                                          <p:attrName>style.visibility</p:attrName>
                                        </p:attrNameLst>
                                      </p:cBhvr>
                                      <p:to>
                                        <p:strVal val="visible"/>
                                      </p:to>
                                    </p:set>
                                    <p:animEffect transition="in" filter="blinds(vertical)">
                                      <p:cBhvr>
                                        <p:cTn id="22" dur="500"/>
                                        <p:tgtEl>
                                          <p:spTgt spid="9219"/>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218"/>
                                        </p:tgtEl>
                                        <p:attrNameLst>
                                          <p:attrName>style.visibility</p:attrName>
                                        </p:attrNameLst>
                                      </p:cBhvr>
                                      <p:to>
                                        <p:strVal val="visible"/>
                                      </p:to>
                                    </p:set>
                                    <p:animEffect transition="in" filter="dissolve">
                                      <p:cBhvr>
                                        <p:cTn id="27" dur="500"/>
                                        <p:tgtEl>
                                          <p:spTgt spid="921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5" fill="hold" nodeType="clickEffect">
                                  <p:stCondLst>
                                    <p:cond delay="0"/>
                                  </p:stCondLst>
                                  <p:childTnLst>
                                    <p:set>
                                      <p:cBhvr>
                                        <p:cTn id="31" dur="1" fill="hold">
                                          <p:stCondLst>
                                            <p:cond delay="0"/>
                                          </p:stCondLst>
                                        </p:cTn>
                                        <p:tgtEl>
                                          <p:spTgt spid="9220"/>
                                        </p:tgtEl>
                                        <p:attrNameLst>
                                          <p:attrName>style.visibility</p:attrName>
                                        </p:attrNameLst>
                                      </p:cBhvr>
                                      <p:to>
                                        <p:strVal val="visible"/>
                                      </p:to>
                                    </p:set>
                                    <p:animEffect transition="in" filter="blinds(vertical)">
                                      <p:cBhvr>
                                        <p:cTn id="32" dur="500"/>
                                        <p:tgtEl>
                                          <p:spTgt spid="9220"/>
                                        </p:tgtEl>
                                      </p:cBhvr>
                                    </p:animEffect>
                                  </p:childTnLst>
                                </p:cTn>
                              </p:par>
                            </p:childTnLst>
                          </p:cTn>
                        </p:par>
                        <p:par>
                          <p:cTn id="33" fill="hold">
                            <p:stCondLst>
                              <p:cond delay="500"/>
                            </p:stCondLst>
                            <p:childTnLst>
                              <p:par>
                                <p:cTn id="34" presetID="9" presetClass="entr" presetSubtype="0" fill="hold" grpId="0" nodeType="afterEffect">
                                  <p:stCondLst>
                                    <p:cond delay="0"/>
                                  </p:stCondLst>
                                  <p:childTnLst>
                                    <p:set>
                                      <p:cBhvr>
                                        <p:cTn id="35" dur="1" fill="hold">
                                          <p:stCondLst>
                                            <p:cond delay="0"/>
                                          </p:stCondLst>
                                        </p:cTn>
                                        <p:tgtEl>
                                          <p:spTgt spid="9223"/>
                                        </p:tgtEl>
                                        <p:attrNameLst>
                                          <p:attrName>style.visibility</p:attrName>
                                        </p:attrNameLst>
                                      </p:cBhvr>
                                      <p:to>
                                        <p:strVal val="visible"/>
                                      </p:to>
                                    </p:set>
                                    <p:animEffect transition="in" filter="dissolve">
                                      <p:cBhvr>
                                        <p:cTn id="36" dur="500"/>
                                        <p:tgtEl>
                                          <p:spTgt spid="9223"/>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5" fill="hold" nodeType="clickEffect">
                                  <p:stCondLst>
                                    <p:cond delay="0"/>
                                  </p:stCondLst>
                                  <p:childTnLst>
                                    <p:set>
                                      <p:cBhvr>
                                        <p:cTn id="40" dur="1" fill="hold">
                                          <p:stCondLst>
                                            <p:cond delay="0"/>
                                          </p:stCondLst>
                                        </p:cTn>
                                        <p:tgtEl>
                                          <p:spTgt spid="9225"/>
                                        </p:tgtEl>
                                        <p:attrNameLst>
                                          <p:attrName>style.visibility</p:attrName>
                                        </p:attrNameLst>
                                      </p:cBhvr>
                                      <p:to>
                                        <p:strVal val="visible"/>
                                      </p:to>
                                    </p:set>
                                    <p:animEffect transition="in" filter="blinds(vertical)">
                                      <p:cBhvr>
                                        <p:cTn id="41" dur="500"/>
                                        <p:tgtEl>
                                          <p:spTgt spid="9225"/>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5" fill="hold" nodeType="clickEffect">
                                  <p:stCondLst>
                                    <p:cond delay="0"/>
                                  </p:stCondLst>
                                  <p:childTnLst>
                                    <p:set>
                                      <p:cBhvr>
                                        <p:cTn id="45" dur="1" fill="hold">
                                          <p:stCondLst>
                                            <p:cond delay="0"/>
                                          </p:stCondLst>
                                        </p:cTn>
                                        <p:tgtEl>
                                          <p:spTgt spid="9227"/>
                                        </p:tgtEl>
                                        <p:attrNameLst>
                                          <p:attrName>style.visibility</p:attrName>
                                        </p:attrNameLst>
                                      </p:cBhvr>
                                      <p:to>
                                        <p:strVal val="visible"/>
                                      </p:to>
                                    </p:set>
                                    <p:animEffect transition="in" filter="blinds(vertical)">
                                      <p:cBhvr>
                                        <p:cTn id="46" dur="500"/>
                                        <p:tgtEl>
                                          <p:spTgt spid="9227"/>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5" fill="hold" nodeType="clickEffect">
                                  <p:stCondLst>
                                    <p:cond delay="0"/>
                                  </p:stCondLst>
                                  <p:childTnLst>
                                    <p:set>
                                      <p:cBhvr>
                                        <p:cTn id="50" dur="1" fill="hold">
                                          <p:stCondLst>
                                            <p:cond delay="0"/>
                                          </p:stCondLst>
                                        </p:cTn>
                                        <p:tgtEl>
                                          <p:spTgt spid="9226"/>
                                        </p:tgtEl>
                                        <p:attrNameLst>
                                          <p:attrName>style.visibility</p:attrName>
                                        </p:attrNameLst>
                                      </p:cBhvr>
                                      <p:to>
                                        <p:strVal val="visible"/>
                                      </p:to>
                                    </p:set>
                                    <p:animEffect transition="in" filter="blinds(vertical)">
                                      <p:cBhvr>
                                        <p:cTn id="51" dur="500"/>
                                        <p:tgtEl>
                                          <p:spTgt spid="92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22" grpId="0"/>
      <p:bldP spid="9223" grpId="0"/>
      <p:bldP spid="922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文本框 10241"/>
          <p:cNvSpPr txBox="1"/>
          <p:nvPr/>
        </p:nvSpPr>
        <p:spPr>
          <a:xfrm>
            <a:off x="8696239" y="4102817"/>
            <a:ext cx="1997663" cy="505651"/>
          </a:xfrm>
          <a:prstGeom prst="rect">
            <a:avLst/>
          </a:prstGeom>
          <a:noFill/>
          <a:ln w="9525">
            <a:noFill/>
          </a:ln>
        </p:spPr>
        <p:txBody>
          <a:bodyPr wrap="square" anchor="t">
            <a:spAutoFit/>
          </a:bodyPr>
          <a:lstStyle/>
          <a:p>
            <a:pPr defTabSz="1222375">
              <a:lnSpc>
                <a:spcPct val="120000"/>
              </a:lnSpc>
              <a:buClr>
                <a:srgbClr val="F2F2F2"/>
              </a:buClr>
            </a:pPr>
            <a:r>
              <a:rPr lang="en-US" altLang="zh-CN" sz="2400" b="1" kern="0">
                <a:solidFill>
                  <a:srgbClr val="0000FF"/>
                </a:solidFill>
                <a:latin typeface="Arial" panose="020B0604020202020204" pitchFamily="34" charset="0"/>
                <a:ea typeface="思源黑体 CN Regular" panose="020B0500000000000000" pitchFamily="34" charset="-122"/>
                <a:cs typeface="Helvetica"/>
                <a:sym typeface="Arial" panose="020B0604020202020204" pitchFamily="34" charset="0"/>
              </a:rPr>
              <a:t>n</a:t>
            </a:r>
            <a:r>
              <a:rPr lang="zh-CN" altLang="en-US" sz="2400" b="1" kern="0" baseline="-25000">
                <a:solidFill>
                  <a:srgbClr val="0000FF"/>
                </a:solidFill>
                <a:latin typeface="Arial" panose="020B0604020202020204" pitchFamily="34" charset="0"/>
                <a:ea typeface="思源黑体 CN Regular" panose="020B0500000000000000" pitchFamily="34" charset="-122"/>
                <a:cs typeface="Helvetica"/>
                <a:sym typeface="Arial" panose="020B0604020202020204" pitchFamily="34" charset="0"/>
              </a:rPr>
              <a:t>活</a:t>
            </a:r>
            <a:r>
              <a:rPr lang="en-US" altLang="zh-CN" sz="2400" b="1"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en-US" altLang="zh-CN" sz="2400" b="1" kern="0">
                <a:solidFill>
                  <a:srgbClr val="0000FF"/>
                </a:solidFill>
                <a:latin typeface="Arial" panose="020B0604020202020204" pitchFamily="34" charset="0"/>
                <a:ea typeface="思源黑体 CN Regular" panose="020B0500000000000000" pitchFamily="34" charset="-122"/>
                <a:cs typeface="Helvetica"/>
                <a:sym typeface="Arial" panose="020B0604020202020204" pitchFamily="34" charset="0"/>
              </a:rPr>
              <a:t>n</a:t>
            </a:r>
            <a:r>
              <a:rPr lang="zh-CN" altLang="en-US" sz="2400" b="1" kern="0" baseline="-25000">
                <a:solidFill>
                  <a:srgbClr val="0000FF"/>
                </a:solidFill>
                <a:latin typeface="Arial" panose="020B0604020202020204" pitchFamily="34" charset="0"/>
                <a:ea typeface="思源黑体 CN Regular" panose="020B0500000000000000" pitchFamily="34" charset="-122"/>
                <a:cs typeface="Helvetica"/>
                <a:sym typeface="Arial" panose="020B0604020202020204" pitchFamily="34" charset="0"/>
              </a:rPr>
              <a:t>总</a:t>
            </a:r>
            <a:r>
              <a:rPr lang="en-US" altLang="zh-CN" sz="2400" b="1" kern="0">
                <a:solidFill>
                  <a:srgbClr val="0000FF"/>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zh-CN" altLang="en-US" sz="2000" b="1" kern="0">
                <a:solidFill>
                  <a:srgbClr val="0000FF"/>
                </a:solidFill>
                <a:latin typeface="Arial" panose="020B0604020202020204" pitchFamily="34" charset="0"/>
                <a:ea typeface="思源黑体 CN Regular" panose="020B0500000000000000" pitchFamily="34" charset="-122"/>
                <a:cs typeface="Helvetica"/>
                <a:sym typeface="Arial" panose="020B0604020202020204" pitchFamily="34" charset="0"/>
              </a:rPr>
              <a:t>活</a:t>
            </a:r>
            <a:r>
              <a:rPr lang="en-US" altLang="zh-CN" sz="2000" b="1" kern="0">
                <a:solidFill>
                  <a:srgbClr val="0000FF"/>
                </a:solidFill>
                <a:latin typeface="Arial" panose="020B0604020202020204" pitchFamily="34" charset="0"/>
                <a:ea typeface="思源黑体 CN Regular" panose="020B0500000000000000" pitchFamily="34" charset="-122"/>
                <a:cs typeface="Helvetica"/>
                <a:sym typeface="Arial" panose="020B0604020202020204" pitchFamily="34" charset="0"/>
              </a:rPr>
              <a:t>%</a:t>
            </a:r>
            <a:endParaRPr lang="en-US" altLang="zh-CN" sz="2000"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0243" name="文本框 10242"/>
          <p:cNvSpPr txBox="1"/>
          <p:nvPr/>
        </p:nvSpPr>
        <p:spPr>
          <a:xfrm>
            <a:off x="660400" y="3797006"/>
            <a:ext cx="8076887" cy="1015663"/>
          </a:xfrm>
          <a:prstGeom prst="rect">
            <a:avLst/>
          </a:prstGeom>
          <a:noFill/>
          <a:ln w="9525">
            <a:noFill/>
          </a:ln>
        </p:spPr>
        <p:txBody>
          <a:bodyPr>
            <a:spAutoFit/>
          </a:bodyPr>
          <a:lstStyle/>
          <a:p>
            <a:pPr defTabSz="1222375">
              <a:spcBef>
                <a:spcPct val="50000"/>
              </a:spcBef>
              <a:buClr>
                <a:srgbClr val="F2F2F2"/>
              </a:buClr>
            </a:pPr>
            <a:r>
              <a:rPr lang="zh-CN" altLang="en-US" sz="2400" b="1" kern="0" dirty="0">
                <a:latin typeface="Arial" panose="020B0604020202020204" pitchFamily="34" charset="0"/>
                <a:ea typeface="思源黑体 CN Regular" panose="020B0500000000000000" pitchFamily="34" charset="-122"/>
                <a:cs typeface="Helvetica"/>
                <a:sym typeface="Arial" panose="020B0604020202020204" pitchFamily="34" charset="0"/>
              </a:rPr>
              <a:t>活化分子百分数：                                                   </a:t>
            </a:r>
            <a:endParaRPr lang="en-US" altLang="zh-CN" sz="2400" b="1" kern="0" dirty="0">
              <a:latin typeface="Arial" panose="020B0604020202020204" pitchFamily="34" charset="0"/>
              <a:ea typeface="思源黑体 CN Regular" panose="020B0500000000000000" pitchFamily="34" charset="-122"/>
              <a:cs typeface="Helvetica"/>
              <a:sym typeface="Arial" panose="020B0604020202020204" pitchFamily="34" charset="0"/>
            </a:endParaRPr>
          </a:p>
          <a:p>
            <a:pPr defTabSz="1222375">
              <a:spcBef>
                <a:spcPct val="50000"/>
              </a:spcBef>
              <a:buClr>
                <a:srgbClr val="F2F2F2"/>
              </a:buClr>
            </a:pPr>
            <a:r>
              <a:rPr lang="zh-CN" altLang="en-US" sz="2400" b="1" kern="0" dirty="0">
                <a:latin typeface="Arial" panose="020B0604020202020204" pitchFamily="34" charset="0"/>
                <a:ea typeface="思源黑体 CN Regular" panose="020B0500000000000000" pitchFamily="34" charset="-122"/>
                <a:cs typeface="Helvetica"/>
                <a:sym typeface="Arial" panose="020B0604020202020204" pitchFamily="34" charset="0"/>
              </a:rPr>
              <a:t>（活化分子数</a:t>
            </a:r>
            <a:r>
              <a:rPr lang="en-US" altLang="zh-CN" sz="2400" b="1" kern="0" dirty="0">
                <a:latin typeface="Arial" panose="020B0604020202020204" pitchFamily="34" charset="0"/>
                <a:ea typeface="思源黑体 CN Regular" panose="020B0500000000000000" pitchFamily="34" charset="-122"/>
                <a:cs typeface="Helvetica"/>
                <a:sym typeface="Arial" panose="020B0604020202020204" pitchFamily="34" charset="0"/>
              </a:rPr>
              <a:t>/</a:t>
            </a:r>
            <a:r>
              <a:rPr lang="zh-CN" altLang="en-US" sz="2400" b="1" kern="0" dirty="0">
                <a:latin typeface="Arial" panose="020B0604020202020204" pitchFamily="34" charset="0"/>
                <a:ea typeface="思源黑体 CN Regular" panose="020B0500000000000000" pitchFamily="34" charset="-122"/>
                <a:cs typeface="Helvetica"/>
                <a:sym typeface="Arial" panose="020B0604020202020204" pitchFamily="34" charset="0"/>
              </a:rPr>
              <a:t>反应物分子数）</a:t>
            </a:r>
            <a:r>
              <a:rPr lang="en-US" altLang="zh-CN" sz="2400" b="1" kern="0" dirty="0">
                <a:latin typeface="Arial" panose="020B0604020202020204" pitchFamily="34" charset="0"/>
                <a:ea typeface="思源黑体 CN Regular" panose="020B0500000000000000" pitchFamily="34" charset="-122"/>
                <a:cs typeface="Helvetica"/>
                <a:sym typeface="Arial" panose="020B0604020202020204" pitchFamily="34" charset="0"/>
              </a:rPr>
              <a:t>×100%</a:t>
            </a:r>
          </a:p>
        </p:txBody>
      </p:sp>
      <p:sp>
        <p:nvSpPr>
          <p:cNvPr id="10244" name="矩形 10243"/>
          <p:cNvSpPr/>
          <p:nvPr/>
        </p:nvSpPr>
        <p:spPr>
          <a:xfrm>
            <a:off x="660400" y="4850769"/>
            <a:ext cx="3974165" cy="461665"/>
          </a:xfrm>
          <a:prstGeom prst="rect">
            <a:avLst/>
          </a:prstGeom>
          <a:noFill/>
          <a:ln w="9525">
            <a:noFill/>
          </a:ln>
        </p:spPr>
        <p:txBody>
          <a:bodyPr wrap="none" anchor="t">
            <a:spAutoFit/>
          </a:bodyPr>
          <a:lstStyle/>
          <a:p>
            <a:pPr defTabSz="1222375">
              <a:spcBef>
                <a:spcPct val="20000"/>
              </a:spcBef>
            </a:pPr>
            <a:r>
              <a:rPr lang="zh-CN" altLang="en-US" sz="2400" b="1" kern="0">
                <a:latin typeface="Arial" panose="020B0604020202020204" pitchFamily="34" charset="0"/>
                <a:ea typeface="思源黑体 CN Regular" panose="020B0500000000000000" pitchFamily="34" charset="-122"/>
                <a:cs typeface="Helvetica"/>
                <a:sym typeface="Arial" panose="020B0604020202020204" pitchFamily="34" charset="0"/>
              </a:rPr>
              <a:t>化学反应速率主要取决于：</a:t>
            </a:r>
          </a:p>
        </p:txBody>
      </p:sp>
      <p:sp>
        <p:nvSpPr>
          <p:cNvPr id="10245" name="矩形 10244"/>
          <p:cNvSpPr/>
          <p:nvPr/>
        </p:nvSpPr>
        <p:spPr>
          <a:xfrm>
            <a:off x="660400" y="5473777"/>
            <a:ext cx="10985500" cy="761923"/>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har char="•"/>
              <a:defRPr sz="32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5pPr>
          </a:lstStyle>
          <a:p>
            <a:pPr marL="0" indent="0" defTabSz="1222375">
              <a:buNone/>
            </a:pPr>
            <a:r>
              <a:rPr lang="zh-CN" altLang="en-US" sz="2400" b="1" dirty="0">
                <a:ea typeface="思源黑体 CN Regular" panose="020B0500000000000000" pitchFamily="34" charset="-122"/>
                <a:cs typeface="Helvetica"/>
                <a:sym typeface="Arial" panose="020B0604020202020204" pitchFamily="34" charset="0"/>
              </a:rPr>
              <a:t>所有能够改变内能</a:t>
            </a:r>
            <a:r>
              <a:rPr lang="en-US" altLang="zh-CN" sz="2400" b="1" dirty="0">
                <a:ea typeface="思源黑体 CN Regular" panose="020B0500000000000000" pitchFamily="34" charset="-122"/>
                <a:cs typeface="Helvetica"/>
                <a:sym typeface="Arial" panose="020B0604020202020204" pitchFamily="34" charset="0"/>
              </a:rPr>
              <a:t>,</a:t>
            </a:r>
            <a:r>
              <a:rPr lang="zh-CN" altLang="en-US" sz="2400" b="1" dirty="0">
                <a:ea typeface="思源黑体 CN Regular" panose="020B0500000000000000" pitchFamily="34" charset="-122"/>
                <a:cs typeface="Helvetica"/>
                <a:sym typeface="Arial" panose="020B0604020202020204" pitchFamily="34" charset="0"/>
              </a:rPr>
              <a:t>运动速率</a:t>
            </a:r>
            <a:r>
              <a:rPr lang="en-US" altLang="zh-CN" sz="2400" b="1" dirty="0">
                <a:ea typeface="思源黑体 CN Regular" panose="020B0500000000000000" pitchFamily="34" charset="-122"/>
                <a:cs typeface="Helvetica"/>
                <a:sym typeface="Arial" panose="020B0604020202020204" pitchFamily="34" charset="0"/>
              </a:rPr>
              <a:t>,</a:t>
            </a:r>
            <a:r>
              <a:rPr lang="zh-CN" altLang="en-US" sz="2400" b="1" dirty="0">
                <a:ea typeface="思源黑体 CN Regular" panose="020B0500000000000000" pitchFamily="34" charset="-122"/>
                <a:cs typeface="Helvetica"/>
                <a:sym typeface="Arial" panose="020B0604020202020204" pitchFamily="34" charset="0"/>
              </a:rPr>
              <a:t>以及碰撞几率的方法，都可以用来改变、控制反应的速率。</a:t>
            </a:r>
          </a:p>
        </p:txBody>
      </p:sp>
      <p:sp>
        <p:nvSpPr>
          <p:cNvPr id="10247" name="椭圆 10246"/>
          <p:cNvSpPr/>
          <p:nvPr/>
        </p:nvSpPr>
        <p:spPr>
          <a:xfrm>
            <a:off x="2018505" y="1722649"/>
            <a:ext cx="1458856" cy="1223915"/>
          </a:xfrm>
          <a:prstGeom prst="ellipse">
            <a:avLst/>
          </a:prstGeom>
          <a:solidFill>
            <a:schemeClr val="bg1"/>
          </a:solidFill>
          <a:ln w="38100" cap="flat" cmpd="sng">
            <a:solidFill>
              <a:srgbClr val="FF0000"/>
            </a:solidFill>
            <a:prstDash val="solid"/>
            <a:miter/>
            <a:headEnd type="none" w="med" len="med"/>
            <a:tailEnd type="none" w="med" len="med"/>
          </a:ln>
        </p:spPr>
        <p:txBody>
          <a:bodyPr wrap="none" anchor="ctr"/>
          <a:lstStyle/>
          <a:p>
            <a:pPr algn="ctr" defTabSz="1222375">
              <a:buClr>
                <a:srgbClr val="F2F2F2"/>
              </a:buClr>
            </a:pPr>
            <a:r>
              <a:rPr lang="zh-CN" altLang="en-US" sz="2000" b="1" kern="0">
                <a:latin typeface="Arial" panose="020B0604020202020204" pitchFamily="34" charset="0"/>
                <a:ea typeface="思源黑体 CN Regular" panose="020B0500000000000000" pitchFamily="34" charset="-122"/>
                <a:cs typeface="Helvetica"/>
                <a:sym typeface="Arial" panose="020B0604020202020204" pitchFamily="34" charset="0"/>
              </a:rPr>
              <a:t>普通</a:t>
            </a:r>
          </a:p>
          <a:p>
            <a:pPr algn="ctr" defTabSz="1222375">
              <a:buClr>
                <a:srgbClr val="F2F2F2"/>
              </a:buClr>
            </a:pPr>
            <a:r>
              <a:rPr lang="zh-CN" altLang="en-US" sz="2000" b="1" kern="0">
                <a:latin typeface="Arial" panose="020B0604020202020204" pitchFamily="34" charset="0"/>
                <a:ea typeface="思源黑体 CN Regular" panose="020B0500000000000000" pitchFamily="34" charset="-122"/>
                <a:cs typeface="Helvetica"/>
                <a:sym typeface="Arial" panose="020B0604020202020204" pitchFamily="34" charset="0"/>
              </a:rPr>
              <a:t>分子</a:t>
            </a:r>
          </a:p>
        </p:txBody>
      </p:sp>
      <p:sp>
        <p:nvSpPr>
          <p:cNvPr id="10248" name="直接连接符 10247"/>
          <p:cNvSpPr/>
          <p:nvPr/>
        </p:nvSpPr>
        <p:spPr>
          <a:xfrm>
            <a:off x="3458310" y="2375085"/>
            <a:ext cx="1828729" cy="0"/>
          </a:xfrm>
          <a:prstGeom prst="line">
            <a:avLst/>
          </a:prstGeom>
          <a:ln w="38100" cap="flat" cmpd="sng">
            <a:solidFill>
              <a:schemeClr val="tx1"/>
            </a:solidFill>
            <a:prstDash val="solid"/>
            <a:miter/>
            <a:headEnd type="none" w="med" len="med"/>
            <a:tailEnd type="triangle" w="med" len="med"/>
          </a:ln>
        </p:spPr>
        <p:txBody>
          <a:bodyPr/>
          <a:lstStyle/>
          <a:p>
            <a:pPr defTabSz="1222375"/>
            <a:endParaRPr sz="2000" kern="0">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0249" name="椭圆 10248"/>
          <p:cNvSpPr/>
          <p:nvPr/>
        </p:nvSpPr>
        <p:spPr>
          <a:xfrm>
            <a:off x="3602767" y="1384524"/>
            <a:ext cx="1590614" cy="914365"/>
          </a:xfrm>
          <a:prstGeom prst="ellipse">
            <a:avLst/>
          </a:prstGeom>
          <a:solidFill>
            <a:schemeClr val="bg1"/>
          </a:solidFill>
          <a:ln w="38100" cap="flat" cmpd="sng">
            <a:solidFill>
              <a:srgbClr val="FF0000"/>
            </a:solidFill>
            <a:prstDash val="solid"/>
            <a:miter/>
            <a:headEnd type="none" w="med" len="med"/>
            <a:tailEnd type="none" w="med" len="med"/>
          </a:ln>
        </p:spPr>
        <p:txBody>
          <a:bodyPr wrap="none" anchor="ctr"/>
          <a:lstStyle/>
          <a:p>
            <a:pPr algn="ctr" defTabSz="1222375">
              <a:buClr>
                <a:srgbClr val="F2F2F2"/>
              </a:buClr>
            </a:pPr>
            <a:r>
              <a:rPr lang="zh-CN" altLang="en-US" sz="2000" b="1" kern="0" dirty="0">
                <a:latin typeface="Arial" panose="020B0604020202020204" pitchFamily="34" charset="0"/>
                <a:ea typeface="思源黑体 CN Regular" panose="020B0500000000000000" pitchFamily="34" charset="-122"/>
                <a:cs typeface="Helvetica"/>
                <a:sym typeface="Arial" panose="020B0604020202020204" pitchFamily="34" charset="0"/>
              </a:rPr>
              <a:t>活化</a:t>
            </a:r>
          </a:p>
          <a:p>
            <a:pPr algn="ctr" defTabSz="1222375">
              <a:buClr>
                <a:srgbClr val="F2F2F2"/>
              </a:buClr>
            </a:pPr>
            <a:r>
              <a:rPr lang="zh-CN" altLang="en-US" sz="2000" b="1" kern="0" dirty="0">
                <a:latin typeface="Arial" panose="020B0604020202020204" pitchFamily="34" charset="0"/>
                <a:ea typeface="思源黑体 CN Regular" panose="020B0500000000000000" pitchFamily="34" charset="-122"/>
                <a:cs typeface="Helvetica"/>
                <a:sym typeface="Arial" panose="020B0604020202020204" pitchFamily="34" charset="0"/>
              </a:rPr>
              <a:t>能</a:t>
            </a:r>
          </a:p>
        </p:txBody>
      </p:sp>
      <p:sp>
        <p:nvSpPr>
          <p:cNvPr id="10250" name="椭圆 10249"/>
          <p:cNvSpPr/>
          <p:nvPr/>
        </p:nvSpPr>
        <p:spPr>
          <a:xfrm>
            <a:off x="5402922" y="1841706"/>
            <a:ext cx="1566803" cy="1066758"/>
          </a:xfrm>
          <a:prstGeom prst="ellipse">
            <a:avLst/>
          </a:prstGeom>
          <a:solidFill>
            <a:schemeClr val="bg1"/>
          </a:solidFill>
          <a:ln w="38100" cap="flat" cmpd="sng">
            <a:solidFill>
              <a:srgbClr val="FF0000"/>
            </a:solidFill>
            <a:prstDash val="solid"/>
            <a:miter/>
            <a:headEnd type="none" w="med" len="med"/>
            <a:tailEnd type="none" w="med" len="med"/>
          </a:ln>
        </p:spPr>
        <p:txBody>
          <a:bodyPr wrap="none" anchor="ctr"/>
          <a:lstStyle/>
          <a:p>
            <a:pPr algn="ctr" defTabSz="1222375">
              <a:buClr>
                <a:srgbClr val="F2F2F2"/>
              </a:buClr>
            </a:pPr>
            <a:r>
              <a:rPr lang="zh-CN" altLang="en-US" sz="2000" b="1" kern="0">
                <a:latin typeface="Arial" panose="020B0604020202020204" pitchFamily="34" charset="0"/>
                <a:ea typeface="思源黑体 CN Regular" panose="020B0500000000000000" pitchFamily="34" charset="-122"/>
                <a:cs typeface="Helvetica"/>
                <a:sym typeface="Arial" panose="020B0604020202020204" pitchFamily="34" charset="0"/>
              </a:rPr>
              <a:t>活化</a:t>
            </a:r>
          </a:p>
          <a:p>
            <a:pPr algn="ctr" defTabSz="1222375">
              <a:buClr>
                <a:srgbClr val="F2F2F2"/>
              </a:buClr>
            </a:pPr>
            <a:r>
              <a:rPr lang="zh-CN" altLang="en-US" sz="2000" b="1" kern="0">
                <a:latin typeface="Arial" panose="020B0604020202020204" pitchFamily="34" charset="0"/>
                <a:ea typeface="思源黑体 CN Regular" panose="020B0500000000000000" pitchFamily="34" charset="-122"/>
                <a:cs typeface="Helvetica"/>
                <a:sym typeface="Arial" panose="020B0604020202020204" pitchFamily="34" charset="0"/>
              </a:rPr>
              <a:t>分子</a:t>
            </a:r>
          </a:p>
        </p:txBody>
      </p:sp>
      <p:sp>
        <p:nvSpPr>
          <p:cNvPr id="10251" name="直接连接符 10250"/>
          <p:cNvSpPr/>
          <p:nvPr/>
        </p:nvSpPr>
        <p:spPr>
          <a:xfrm>
            <a:off x="6914165" y="2375085"/>
            <a:ext cx="1828729" cy="0"/>
          </a:xfrm>
          <a:prstGeom prst="line">
            <a:avLst/>
          </a:prstGeom>
          <a:ln w="38100" cap="flat" cmpd="sng">
            <a:solidFill>
              <a:schemeClr val="tx1"/>
            </a:solidFill>
            <a:prstDash val="solid"/>
            <a:miter/>
            <a:headEnd type="none" w="med" len="med"/>
            <a:tailEnd type="triangle" w="med" len="med"/>
          </a:ln>
        </p:spPr>
        <p:txBody>
          <a:bodyPr/>
          <a:lstStyle/>
          <a:p>
            <a:pPr defTabSz="1222375"/>
            <a:endParaRPr sz="2000" kern="0">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0252" name="椭圆 10251"/>
          <p:cNvSpPr/>
          <p:nvPr/>
        </p:nvSpPr>
        <p:spPr>
          <a:xfrm>
            <a:off x="7058620" y="1003538"/>
            <a:ext cx="1219153" cy="1295350"/>
          </a:xfrm>
          <a:prstGeom prst="ellipse">
            <a:avLst/>
          </a:prstGeom>
          <a:solidFill>
            <a:schemeClr val="bg1"/>
          </a:solidFill>
          <a:ln w="38100" cap="flat" cmpd="sng">
            <a:solidFill>
              <a:srgbClr val="FF0000"/>
            </a:solidFill>
            <a:prstDash val="solid"/>
            <a:miter/>
            <a:headEnd type="none" w="med" len="med"/>
            <a:tailEnd type="none" w="med" len="med"/>
          </a:ln>
        </p:spPr>
        <p:txBody>
          <a:bodyPr wrap="none" anchor="ctr"/>
          <a:lstStyle/>
          <a:p>
            <a:pPr algn="ctr" defTabSz="1222375">
              <a:buClr>
                <a:srgbClr val="F2F2F2"/>
              </a:buClr>
            </a:pPr>
            <a:r>
              <a:rPr lang="zh-CN" altLang="en-US" sz="2000" b="1" kern="0">
                <a:latin typeface="Arial" panose="020B0604020202020204" pitchFamily="34" charset="0"/>
                <a:ea typeface="思源黑体 CN Regular" panose="020B0500000000000000" pitchFamily="34" charset="-122"/>
                <a:cs typeface="Helvetica"/>
                <a:sym typeface="Arial" panose="020B0604020202020204" pitchFamily="34" charset="0"/>
              </a:rPr>
              <a:t>合理</a:t>
            </a:r>
          </a:p>
          <a:p>
            <a:pPr algn="ctr" defTabSz="1222375">
              <a:buClr>
                <a:srgbClr val="F2F2F2"/>
              </a:buClr>
            </a:pPr>
            <a:r>
              <a:rPr lang="zh-CN" altLang="en-US" sz="2000" b="1" kern="0">
                <a:latin typeface="Arial" panose="020B0604020202020204" pitchFamily="34" charset="0"/>
                <a:ea typeface="思源黑体 CN Regular" panose="020B0500000000000000" pitchFamily="34" charset="-122"/>
                <a:cs typeface="Helvetica"/>
                <a:sym typeface="Arial" panose="020B0604020202020204" pitchFamily="34" charset="0"/>
              </a:rPr>
              <a:t>取向的</a:t>
            </a:r>
          </a:p>
          <a:p>
            <a:pPr algn="ctr" defTabSz="1222375">
              <a:buClr>
                <a:srgbClr val="F2F2F2"/>
              </a:buClr>
            </a:pPr>
            <a:r>
              <a:rPr lang="zh-CN" altLang="en-US" sz="2000" b="1" kern="0">
                <a:latin typeface="Arial" panose="020B0604020202020204" pitchFamily="34" charset="0"/>
                <a:ea typeface="思源黑体 CN Regular" panose="020B0500000000000000" pitchFamily="34" charset="-122"/>
                <a:cs typeface="Helvetica"/>
                <a:sym typeface="Arial" panose="020B0604020202020204" pitchFamily="34" charset="0"/>
              </a:rPr>
              <a:t>碰撞</a:t>
            </a:r>
          </a:p>
        </p:txBody>
      </p:sp>
      <p:sp>
        <p:nvSpPr>
          <p:cNvPr id="10253" name="椭圆 10252"/>
          <p:cNvSpPr/>
          <p:nvPr/>
        </p:nvSpPr>
        <p:spPr>
          <a:xfrm>
            <a:off x="8714319" y="1536919"/>
            <a:ext cx="1809680" cy="1295350"/>
          </a:xfrm>
          <a:prstGeom prst="ellipse">
            <a:avLst/>
          </a:prstGeom>
          <a:solidFill>
            <a:schemeClr val="bg1"/>
          </a:solidFill>
          <a:ln w="38100" cap="flat" cmpd="sng">
            <a:solidFill>
              <a:srgbClr val="FF0000"/>
            </a:solidFill>
            <a:prstDash val="solid"/>
            <a:miter/>
            <a:headEnd type="none" w="med" len="med"/>
            <a:tailEnd type="none" w="med" len="med"/>
          </a:ln>
        </p:spPr>
        <p:txBody>
          <a:bodyPr wrap="none" anchor="ctr"/>
          <a:lstStyle/>
          <a:p>
            <a:pPr algn="ctr" defTabSz="1222375">
              <a:buClr>
                <a:srgbClr val="F2F2F2"/>
              </a:buClr>
            </a:pPr>
            <a:r>
              <a:rPr lang="zh-CN" altLang="en-US" sz="2000" b="1" kern="0">
                <a:latin typeface="Arial" panose="020B0604020202020204" pitchFamily="34" charset="0"/>
                <a:ea typeface="思源黑体 CN Regular" panose="020B0500000000000000" pitchFamily="34" charset="-122"/>
                <a:cs typeface="Helvetica"/>
                <a:sym typeface="Arial" panose="020B0604020202020204" pitchFamily="34" charset="0"/>
              </a:rPr>
              <a:t>有效</a:t>
            </a:r>
          </a:p>
          <a:p>
            <a:pPr algn="ctr" defTabSz="1222375">
              <a:buClr>
                <a:srgbClr val="F2F2F2"/>
              </a:buClr>
            </a:pPr>
            <a:r>
              <a:rPr lang="zh-CN" altLang="en-US" sz="2000" b="1" kern="0">
                <a:latin typeface="Arial" panose="020B0604020202020204" pitchFamily="34" charset="0"/>
                <a:ea typeface="思源黑体 CN Regular" panose="020B0500000000000000" pitchFamily="34" charset="-122"/>
                <a:cs typeface="Helvetica"/>
                <a:sym typeface="Arial" panose="020B0604020202020204" pitchFamily="34" charset="0"/>
              </a:rPr>
              <a:t>碰撞</a:t>
            </a:r>
          </a:p>
        </p:txBody>
      </p:sp>
      <p:sp>
        <p:nvSpPr>
          <p:cNvPr id="10254" name="直接连接符 10253"/>
          <p:cNvSpPr/>
          <p:nvPr/>
        </p:nvSpPr>
        <p:spPr>
          <a:xfrm flipH="1">
            <a:off x="7274513" y="2659239"/>
            <a:ext cx="1584264" cy="808005"/>
          </a:xfrm>
          <a:prstGeom prst="line">
            <a:avLst/>
          </a:prstGeom>
          <a:ln w="38100" cap="flat" cmpd="sng">
            <a:solidFill>
              <a:schemeClr val="tx1"/>
            </a:solidFill>
            <a:prstDash val="solid"/>
            <a:miter/>
            <a:headEnd type="none" w="med" len="med"/>
            <a:tailEnd type="triangle" w="med" len="med"/>
          </a:ln>
        </p:spPr>
        <p:txBody>
          <a:bodyPr/>
          <a:lstStyle/>
          <a:p>
            <a:pPr defTabSz="1222375"/>
            <a:endParaRPr sz="2000" kern="0">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0255" name="椭圆 10254"/>
          <p:cNvSpPr/>
          <p:nvPr/>
        </p:nvSpPr>
        <p:spPr>
          <a:xfrm>
            <a:off x="5761683" y="3019586"/>
            <a:ext cx="1574739" cy="1219153"/>
          </a:xfrm>
          <a:prstGeom prst="ellipse">
            <a:avLst/>
          </a:prstGeom>
          <a:solidFill>
            <a:schemeClr val="bg1"/>
          </a:solidFill>
          <a:ln w="38100" cap="flat" cmpd="sng">
            <a:solidFill>
              <a:srgbClr val="FF0000"/>
            </a:solidFill>
            <a:prstDash val="solid"/>
            <a:miter/>
            <a:headEnd type="none" w="med" len="med"/>
            <a:tailEnd type="none" w="med" len="med"/>
          </a:ln>
        </p:spPr>
        <p:txBody>
          <a:bodyPr wrap="none" anchor="ctr"/>
          <a:lstStyle/>
          <a:p>
            <a:pPr algn="ctr" defTabSz="1222375">
              <a:buClr>
                <a:srgbClr val="F2F2F2"/>
              </a:buClr>
            </a:pPr>
            <a:r>
              <a:rPr lang="zh-CN" altLang="en-US" sz="2000" b="1" kern="0">
                <a:latin typeface="Arial" panose="020B0604020202020204" pitchFamily="34" charset="0"/>
                <a:ea typeface="思源黑体 CN Regular" panose="020B0500000000000000" pitchFamily="34" charset="-122"/>
                <a:cs typeface="Helvetica"/>
                <a:sym typeface="Arial" panose="020B0604020202020204" pitchFamily="34" charset="0"/>
              </a:rPr>
              <a:t>新物质</a:t>
            </a:r>
          </a:p>
        </p:txBody>
      </p:sp>
      <p:sp>
        <p:nvSpPr>
          <p:cNvPr id="10256" name="直接连接符 10255"/>
          <p:cNvSpPr/>
          <p:nvPr/>
        </p:nvSpPr>
        <p:spPr>
          <a:xfrm flipH="1">
            <a:off x="9074668" y="2803694"/>
            <a:ext cx="215891" cy="576241"/>
          </a:xfrm>
          <a:prstGeom prst="line">
            <a:avLst/>
          </a:prstGeom>
          <a:ln w="38100" cap="flat" cmpd="sng">
            <a:solidFill>
              <a:schemeClr val="tx1"/>
            </a:solidFill>
            <a:prstDash val="solid"/>
            <a:miter/>
            <a:headEnd type="none" w="med" len="med"/>
            <a:tailEnd type="triangle" w="med" len="med"/>
          </a:ln>
        </p:spPr>
        <p:txBody>
          <a:bodyPr/>
          <a:lstStyle/>
          <a:p>
            <a:pPr defTabSz="1222375"/>
            <a:endParaRPr sz="2000" kern="0">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0257" name="椭圆 10256"/>
          <p:cNvSpPr/>
          <p:nvPr/>
        </p:nvSpPr>
        <p:spPr>
          <a:xfrm>
            <a:off x="7777730" y="3091021"/>
            <a:ext cx="1360436" cy="1066758"/>
          </a:xfrm>
          <a:prstGeom prst="ellipse">
            <a:avLst/>
          </a:prstGeom>
          <a:solidFill>
            <a:schemeClr val="bg1"/>
          </a:solidFill>
          <a:ln w="38100" cap="flat" cmpd="sng">
            <a:solidFill>
              <a:srgbClr val="FF0000"/>
            </a:solidFill>
            <a:prstDash val="solid"/>
            <a:miter/>
            <a:headEnd type="none" w="med" len="med"/>
            <a:tailEnd type="none" w="med" len="med"/>
          </a:ln>
        </p:spPr>
        <p:txBody>
          <a:bodyPr wrap="none" anchor="ctr"/>
          <a:lstStyle/>
          <a:p>
            <a:pPr algn="ctr" defTabSz="1222375">
              <a:buClr>
                <a:srgbClr val="F2F2F2"/>
              </a:buClr>
            </a:pPr>
            <a:r>
              <a:rPr lang="zh-CN" altLang="en-US" sz="2000" b="1" kern="0">
                <a:latin typeface="Arial" panose="020B0604020202020204" pitchFamily="34" charset="0"/>
                <a:ea typeface="思源黑体 CN Regular" panose="020B0500000000000000" pitchFamily="34" charset="-122"/>
                <a:cs typeface="Helvetica"/>
                <a:sym typeface="Arial" panose="020B0604020202020204" pitchFamily="34" charset="0"/>
              </a:rPr>
              <a:t>能量</a:t>
            </a:r>
          </a:p>
        </p:txBody>
      </p:sp>
      <p:sp>
        <p:nvSpPr>
          <p:cNvPr id="10258" name="文本框 10257"/>
          <p:cNvSpPr txBox="1"/>
          <p:nvPr/>
        </p:nvSpPr>
        <p:spPr>
          <a:xfrm>
            <a:off x="4344879" y="4851895"/>
            <a:ext cx="3744769" cy="461665"/>
          </a:xfrm>
          <a:prstGeom prst="rect">
            <a:avLst/>
          </a:prstGeom>
          <a:noFill/>
          <a:ln w="12700">
            <a:noFill/>
          </a:ln>
        </p:spPr>
        <p:txBody>
          <a:bodyPr>
            <a:spAutoFit/>
          </a:bodyPr>
          <a:lstStyle/>
          <a:p>
            <a:pPr defTabSz="1222375">
              <a:spcBef>
                <a:spcPct val="50000"/>
              </a:spcBef>
            </a:pPr>
            <a:r>
              <a:rPr lang="zh-CN" altLang="en-US" sz="2400" b="1" kern="0" dirty="0">
                <a:solidFill>
                  <a:srgbClr val="FF3300"/>
                </a:solidFill>
                <a:latin typeface="Arial" panose="020B0604020202020204" pitchFamily="34" charset="0"/>
                <a:ea typeface="思源黑体 CN Regular" panose="020B0500000000000000" pitchFamily="34" charset="-122"/>
                <a:cs typeface="Helvetica"/>
                <a:sym typeface="Arial" panose="020B0604020202020204" pitchFamily="34" charset="0"/>
              </a:rPr>
              <a:t>有效碰撞的几率</a:t>
            </a:r>
          </a:p>
        </p:txBody>
      </p:sp>
      <p:sp>
        <p:nvSpPr>
          <p:cNvPr id="19" name="矩形 18"/>
          <p:cNvSpPr/>
          <p:nvPr/>
        </p:nvSpPr>
        <p:spPr>
          <a:xfrm>
            <a:off x="1292930" y="284991"/>
            <a:ext cx="3978974" cy="584775"/>
          </a:xfrm>
          <a:prstGeom prst="rect">
            <a:avLst/>
          </a:prstGeom>
        </p:spPr>
        <p:txBody>
          <a:bodyPr wrap="square">
            <a:spAutoFit/>
          </a:bodyPr>
          <a:lstStyle/>
          <a:p>
            <a:pPr lvl="0" defTabSz="1130935">
              <a:spcBef>
                <a:spcPct val="0"/>
              </a:spcBef>
              <a:defRPr/>
            </a:pP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一个反应经历的过程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7"/>
                                        </p:tgtEl>
                                        <p:attrNameLst>
                                          <p:attrName>style.visibility</p:attrName>
                                        </p:attrNameLst>
                                      </p:cBhvr>
                                      <p:to>
                                        <p:strVal val="visible"/>
                                      </p:to>
                                    </p:set>
                                    <p:anim calcmode="lin" valueType="num">
                                      <p:cBhvr additive="base">
                                        <p:cTn id="7" dur="500" fill="hold"/>
                                        <p:tgtEl>
                                          <p:spTgt spid="10247"/>
                                        </p:tgtEl>
                                        <p:attrNameLst>
                                          <p:attrName>ppt_x</p:attrName>
                                        </p:attrNameLst>
                                      </p:cBhvr>
                                      <p:tavLst>
                                        <p:tav tm="0">
                                          <p:val>
                                            <p:strVal val="0-#ppt_w/2"/>
                                          </p:val>
                                        </p:tav>
                                        <p:tav tm="100000">
                                          <p:val>
                                            <p:strVal val="#ppt_x"/>
                                          </p:val>
                                        </p:tav>
                                      </p:tavLst>
                                    </p:anim>
                                    <p:anim calcmode="lin" valueType="num">
                                      <p:cBhvr additive="base">
                                        <p:cTn id="8" dur="500" fill="hold"/>
                                        <p:tgtEl>
                                          <p:spTgt spid="1024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0248"/>
                                        </p:tgtEl>
                                        <p:attrNameLst>
                                          <p:attrName>style.visibility</p:attrName>
                                        </p:attrNameLst>
                                      </p:cBhvr>
                                      <p:to>
                                        <p:strVal val="visible"/>
                                      </p:to>
                                    </p:set>
                                    <p:anim calcmode="lin" valueType="num">
                                      <p:cBhvr additive="base">
                                        <p:cTn id="13" dur="500" fill="hold"/>
                                        <p:tgtEl>
                                          <p:spTgt spid="10248"/>
                                        </p:tgtEl>
                                        <p:attrNameLst>
                                          <p:attrName>ppt_x</p:attrName>
                                        </p:attrNameLst>
                                      </p:cBhvr>
                                      <p:tavLst>
                                        <p:tav tm="0">
                                          <p:val>
                                            <p:strVal val="0-#ppt_w/2"/>
                                          </p:val>
                                        </p:tav>
                                        <p:tav tm="100000">
                                          <p:val>
                                            <p:strVal val="#ppt_x"/>
                                          </p:val>
                                        </p:tav>
                                      </p:tavLst>
                                    </p:anim>
                                    <p:anim calcmode="lin" valueType="num">
                                      <p:cBhvr additive="base">
                                        <p:cTn id="14" dur="500" fill="hold"/>
                                        <p:tgtEl>
                                          <p:spTgt spid="1024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9"/>
                                        </p:tgtEl>
                                        <p:attrNameLst>
                                          <p:attrName>style.visibility</p:attrName>
                                        </p:attrNameLst>
                                      </p:cBhvr>
                                      <p:to>
                                        <p:strVal val="visible"/>
                                      </p:to>
                                    </p:set>
                                    <p:anim calcmode="lin" valueType="num">
                                      <p:cBhvr additive="base">
                                        <p:cTn id="19" dur="500" fill="hold"/>
                                        <p:tgtEl>
                                          <p:spTgt spid="10249"/>
                                        </p:tgtEl>
                                        <p:attrNameLst>
                                          <p:attrName>ppt_x</p:attrName>
                                        </p:attrNameLst>
                                      </p:cBhvr>
                                      <p:tavLst>
                                        <p:tav tm="0">
                                          <p:val>
                                            <p:strVal val="0-#ppt_w/2"/>
                                          </p:val>
                                        </p:tav>
                                        <p:tav tm="100000">
                                          <p:val>
                                            <p:strVal val="#ppt_x"/>
                                          </p:val>
                                        </p:tav>
                                      </p:tavLst>
                                    </p:anim>
                                    <p:anim calcmode="lin" valueType="num">
                                      <p:cBhvr additive="base">
                                        <p:cTn id="20" dur="500" fill="hold"/>
                                        <p:tgtEl>
                                          <p:spTgt spid="1024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50"/>
                                        </p:tgtEl>
                                        <p:attrNameLst>
                                          <p:attrName>style.visibility</p:attrName>
                                        </p:attrNameLst>
                                      </p:cBhvr>
                                      <p:to>
                                        <p:strVal val="visible"/>
                                      </p:to>
                                    </p:set>
                                    <p:anim calcmode="lin" valueType="num">
                                      <p:cBhvr additive="base">
                                        <p:cTn id="25" dur="500" fill="hold"/>
                                        <p:tgtEl>
                                          <p:spTgt spid="10250"/>
                                        </p:tgtEl>
                                        <p:attrNameLst>
                                          <p:attrName>ppt_x</p:attrName>
                                        </p:attrNameLst>
                                      </p:cBhvr>
                                      <p:tavLst>
                                        <p:tav tm="0">
                                          <p:val>
                                            <p:strVal val="0-#ppt_w/2"/>
                                          </p:val>
                                        </p:tav>
                                        <p:tav tm="100000">
                                          <p:val>
                                            <p:strVal val="#ppt_x"/>
                                          </p:val>
                                        </p:tav>
                                      </p:tavLst>
                                    </p:anim>
                                    <p:anim calcmode="lin" valueType="num">
                                      <p:cBhvr additive="base">
                                        <p:cTn id="26" dur="500" fill="hold"/>
                                        <p:tgtEl>
                                          <p:spTgt spid="10250"/>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10251"/>
                                        </p:tgtEl>
                                        <p:attrNameLst>
                                          <p:attrName>style.visibility</p:attrName>
                                        </p:attrNameLst>
                                      </p:cBhvr>
                                      <p:to>
                                        <p:strVal val="visible"/>
                                      </p:to>
                                    </p:set>
                                    <p:anim calcmode="lin" valueType="num">
                                      <p:cBhvr additive="base">
                                        <p:cTn id="31" dur="500" fill="hold"/>
                                        <p:tgtEl>
                                          <p:spTgt spid="10251"/>
                                        </p:tgtEl>
                                        <p:attrNameLst>
                                          <p:attrName>ppt_x</p:attrName>
                                        </p:attrNameLst>
                                      </p:cBhvr>
                                      <p:tavLst>
                                        <p:tav tm="0">
                                          <p:val>
                                            <p:strVal val="0-#ppt_w/2"/>
                                          </p:val>
                                        </p:tav>
                                        <p:tav tm="100000">
                                          <p:val>
                                            <p:strVal val="#ppt_x"/>
                                          </p:val>
                                        </p:tav>
                                      </p:tavLst>
                                    </p:anim>
                                    <p:anim calcmode="lin" valueType="num">
                                      <p:cBhvr additive="base">
                                        <p:cTn id="32" dur="500" fill="hold"/>
                                        <p:tgtEl>
                                          <p:spTgt spid="10251"/>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252"/>
                                        </p:tgtEl>
                                        <p:attrNameLst>
                                          <p:attrName>style.visibility</p:attrName>
                                        </p:attrNameLst>
                                      </p:cBhvr>
                                      <p:to>
                                        <p:strVal val="visible"/>
                                      </p:to>
                                    </p:set>
                                    <p:anim calcmode="lin" valueType="num">
                                      <p:cBhvr additive="base">
                                        <p:cTn id="37" dur="500" fill="hold"/>
                                        <p:tgtEl>
                                          <p:spTgt spid="10252"/>
                                        </p:tgtEl>
                                        <p:attrNameLst>
                                          <p:attrName>ppt_x</p:attrName>
                                        </p:attrNameLst>
                                      </p:cBhvr>
                                      <p:tavLst>
                                        <p:tav tm="0">
                                          <p:val>
                                            <p:strVal val="0-#ppt_w/2"/>
                                          </p:val>
                                        </p:tav>
                                        <p:tav tm="100000">
                                          <p:val>
                                            <p:strVal val="#ppt_x"/>
                                          </p:val>
                                        </p:tav>
                                      </p:tavLst>
                                    </p:anim>
                                    <p:anim calcmode="lin" valueType="num">
                                      <p:cBhvr additive="base">
                                        <p:cTn id="38" dur="500" fill="hold"/>
                                        <p:tgtEl>
                                          <p:spTgt spid="10252"/>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0253"/>
                                        </p:tgtEl>
                                        <p:attrNameLst>
                                          <p:attrName>style.visibility</p:attrName>
                                        </p:attrNameLst>
                                      </p:cBhvr>
                                      <p:to>
                                        <p:strVal val="visible"/>
                                      </p:to>
                                    </p:set>
                                    <p:anim calcmode="lin" valueType="num">
                                      <p:cBhvr additive="base">
                                        <p:cTn id="43" dur="500" fill="hold"/>
                                        <p:tgtEl>
                                          <p:spTgt spid="10253"/>
                                        </p:tgtEl>
                                        <p:attrNameLst>
                                          <p:attrName>ppt_x</p:attrName>
                                        </p:attrNameLst>
                                      </p:cBhvr>
                                      <p:tavLst>
                                        <p:tav tm="0">
                                          <p:val>
                                            <p:strVal val="0-#ppt_w/2"/>
                                          </p:val>
                                        </p:tav>
                                        <p:tav tm="100000">
                                          <p:val>
                                            <p:strVal val="#ppt_x"/>
                                          </p:val>
                                        </p:tav>
                                      </p:tavLst>
                                    </p:anim>
                                    <p:anim calcmode="lin" valueType="num">
                                      <p:cBhvr additive="base">
                                        <p:cTn id="44" dur="500" fill="hold"/>
                                        <p:tgtEl>
                                          <p:spTgt spid="10253"/>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nodeType="clickEffect">
                                  <p:stCondLst>
                                    <p:cond delay="0"/>
                                  </p:stCondLst>
                                  <p:childTnLst>
                                    <p:set>
                                      <p:cBhvr>
                                        <p:cTn id="48" dur="1" fill="hold">
                                          <p:stCondLst>
                                            <p:cond delay="0"/>
                                          </p:stCondLst>
                                        </p:cTn>
                                        <p:tgtEl>
                                          <p:spTgt spid="10254"/>
                                        </p:tgtEl>
                                        <p:attrNameLst>
                                          <p:attrName>style.visibility</p:attrName>
                                        </p:attrNameLst>
                                      </p:cBhvr>
                                      <p:to>
                                        <p:strVal val="visible"/>
                                      </p:to>
                                    </p:set>
                                    <p:animEffect transition="in" filter="blinds(horizontal)">
                                      <p:cBhvr>
                                        <p:cTn id="49" dur="500"/>
                                        <p:tgtEl>
                                          <p:spTgt spid="10254"/>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10255"/>
                                        </p:tgtEl>
                                        <p:attrNameLst>
                                          <p:attrName>style.visibility</p:attrName>
                                        </p:attrNameLst>
                                      </p:cBhvr>
                                      <p:to>
                                        <p:strVal val="visible"/>
                                      </p:to>
                                    </p:set>
                                    <p:animEffect transition="in" filter="blinds(horizontal)">
                                      <p:cBhvr>
                                        <p:cTn id="54" dur="500"/>
                                        <p:tgtEl>
                                          <p:spTgt spid="10255"/>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nodeType="clickEffect">
                                  <p:stCondLst>
                                    <p:cond delay="0"/>
                                  </p:stCondLst>
                                  <p:childTnLst>
                                    <p:set>
                                      <p:cBhvr>
                                        <p:cTn id="58" dur="1" fill="hold">
                                          <p:stCondLst>
                                            <p:cond delay="0"/>
                                          </p:stCondLst>
                                        </p:cTn>
                                        <p:tgtEl>
                                          <p:spTgt spid="10256"/>
                                        </p:tgtEl>
                                        <p:attrNameLst>
                                          <p:attrName>style.visibility</p:attrName>
                                        </p:attrNameLst>
                                      </p:cBhvr>
                                      <p:to>
                                        <p:strVal val="visible"/>
                                      </p:to>
                                    </p:set>
                                    <p:animEffect transition="in" filter="blinds(horizontal)">
                                      <p:cBhvr>
                                        <p:cTn id="59" dur="500"/>
                                        <p:tgtEl>
                                          <p:spTgt spid="10256"/>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10257"/>
                                        </p:tgtEl>
                                        <p:attrNameLst>
                                          <p:attrName>style.visibility</p:attrName>
                                        </p:attrNameLst>
                                      </p:cBhvr>
                                      <p:to>
                                        <p:strVal val="visible"/>
                                      </p:to>
                                    </p:set>
                                    <p:animEffect transition="in" filter="blinds(horizontal)">
                                      <p:cBhvr>
                                        <p:cTn id="64" dur="500"/>
                                        <p:tgtEl>
                                          <p:spTgt spid="10257"/>
                                        </p:tgtEl>
                                      </p:cBhvr>
                                    </p:animEffect>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grpId="0" nodeType="clickEffect">
                                  <p:stCondLst>
                                    <p:cond delay="0"/>
                                  </p:stCondLst>
                                  <p:childTnLst>
                                    <p:set>
                                      <p:cBhvr>
                                        <p:cTn id="68" dur="1" fill="hold">
                                          <p:stCondLst>
                                            <p:cond delay="0"/>
                                          </p:stCondLst>
                                        </p:cTn>
                                        <p:tgtEl>
                                          <p:spTgt spid="10243"/>
                                        </p:tgtEl>
                                        <p:attrNameLst>
                                          <p:attrName>style.visibility</p:attrName>
                                        </p:attrNameLst>
                                      </p:cBhvr>
                                      <p:to>
                                        <p:strVal val="visible"/>
                                      </p:to>
                                    </p:set>
                                    <p:animEffect transition="in" filter="blinds(horizontal)">
                                      <p:cBhvr>
                                        <p:cTn id="69" dur="500"/>
                                        <p:tgtEl>
                                          <p:spTgt spid="10243"/>
                                        </p:tgtEl>
                                      </p:cBhvr>
                                    </p:animEffect>
                                  </p:childTnLst>
                                </p:cTn>
                              </p:par>
                            </p:childTnLst>
                          </p:cTn>
                        </p:par>
                      </p:childTnLst>
                    </p:cTn>
                  </p:par>
                  <p:par>
                    <p:cTn id="70" fill="hold">
                      <p:stCondLst>
                        <p:cond delay="indefinite"/>
                      </p:stCondLst>
                      <p:childTnLst>
                        <p:par>
                          <p:cTn id="71" fill="hold">
                            <p:stCondLst>
                              <p:cond delay="0"/>
                            </p:stCondLst>
                            <p:childTnLst>
                              <p:par>
                                <p:cTn id="72" presetID="3" presetClass="entr" presetSubtype="10" fill="hold" grpId="0" nodeType="clickEffect">
                                  <p:stCondLst>
                                    <p:cond delay="0"/>
                                  </p:stCondLst>
                                  <p:childTnLst>
                                    <p:set>
                                      <p:cBhvr>
                                        <p:cTn id="73" dur="1" fill="hold">
                                          <p:stCondLst>
                                            <p:cond delay="0"/>
                                          </p:stCondLst>
                                        </p:cTn>
                                        <p:tgtEl>
                                          <p:spTgt spid="10242"/>
                                        </p:tgtEl>
                                        <p:attrNameLst>
                                          <p:attrName>style.visibility</p:attrName>
                                        </p:attrNameLst>
                                      </p:cBhvr>
                                      <p:to>
                                        <p:strVal val="visible"/>
                                      </p:to>
                                    </p:set>
                                    <p:animEffect transition="in" filter="blinds(horizontal)">
                                      <p:cBhvr>
                                        <p:cTn id="74" dur="500"/>
                                        <p:tgtEl>
                                          <p:spTgt spid="10242"/>
                                        </p:tgtEl>
                                      </p:cBhvr>
                                    </p:animEffect>
                                  </p:childTnLst>
                                </p:cTn>
                              </p:par>
                            </p:childTnLst>
                          </p:cTn>
                        </p:par>
                      </p:childTnLst>
                    </p:cTn>
                  </p:par>
                  <p:par>
                    <p:cTn id="75" fill="hold">
                      <p:stCondLst>
                        <p:cond delay="indefinite"/>
                      </p:stCondLst>
                      <p:childTnLst>
                        <p:par>
                          <p:cTn id="76" fill="hold">
                            <p:stCondLst>
                              <p:cond delay="0"/>
                            </p:stCondLst>
                            <p:childTnLst>
                              <p:par>
                                <p:cTn id="77" presetID="3" presetClass="entr" presetSubtype="10" fill="hold" grpId="0" nodeType="clickEffect">
                                  <p:stCondLst>
                                    <p:cond delay="0"/>
                                  </p:stCondLst>
                                  <p:childTnLst>
                                    <p:set>
                                      <p:cBhvr>
                                        <p:cTn id="78" dur="1" fill="hold">
                                          <p:stCondLst>
                                            <p:cond delay="0"/>
                                          </p:stCondLst>
                                        </p:cTn>
                                        <p:tgtEl>
                                          <p:spTgt spid="10244"/>
                                        </p:tgtEl>
                                        <p:attrNameLst>
                                          <p:attrName>style.visibility</p:attrName>
                                        </p:attrNameLst>
                                      </p:cBhvr>
                                      <p:to>
                                        <p:strVal val="visible"/>
                                      </p:to>
                                    </p:set>
                                    <p:animEffect transition="in" filter="blinds(horizontal)">
                                      <p:cBhvr>
                                        <p:cTn id="79" dur="500"/>
                                        <p:tgtEl>
                                          <p:spTgt spid="10244"/>
                                        </p:tgtEl>
                                      </p:cBhvr>
                                    </p:animEffect>
                                  </p:childTnLst>
                                </p:cTn>
                              </p:par>
                            </p:childTnLst>
                          </p:cTn>
                        </p:par>
                      </p:childTnLst>
                    </p:cTn>
                  </p:par>
                  <p:par>
                    <p:cTn id="80" fill="hold">
                      <p:stCondLst>
                        <p:cond delay="indefinite"/>
                      </p:stCondLst>
                      <p:childTnLst>
                        <p:par>
                          <p:cTn id="81" fill="hold">
                            <p:stCondLst>
                              <p:cond delay="0"/>
                            </p:stCondLst>
                            <p:childTnLst>
                              <p:par>
                                <p:cTn id="82" presetID="3" presetClass="entr" presetSubtype="10" fill="hold" grpId="0" nodeType="clickEffect">
                                  <p:stCondLst>
                                    <p:cond delay="0"/>
                                  </p:stCondLst>
                                  <p:childTnLst>
                                    <p:set>
                                      <p:cBhvr>
                                        <p:cTn id="83" dur="1" fill="hold">
                                          <p:stCondLst>
                                            <p:cond delay="0"/>
                                          </p:stCondLst>
                                        </p:cTn>
                                        <p:tgtEl>
                                          <p:spTgt spid="10258"/>
                                        </p:tgtEl>
                                        <p:attrNameLst>
                                          <p:attrName>style.visibility</p:attrName>
                                        </p:attrNameLst>
                                      </p:cBhvr>
                                      <p:to>
                                        <p:strVal val="visible"/>
                                      </p:to>
                                    </p:set>
                                    <p:animEffect transition="in" filter="blinds(horizontal)">
                                      <p:cBhvr>
                                        <p:cTn id="84" dur="500"/>
                                        <p:tgtEl>
                                          <p:spTgt spid="10258"/>
                                        </p:tgtEl>
                                      </p:cBhvr>
                                    </p:animEffect>
                                  </p:childTnLst>
                                </p:cTn>
                              </p:par>
                            </p:childTnLst>
                          </p:cTn>
                        </p:par>
                      </p:childTnLst>
                    </p:cTn>
                  </p:par>
                  <p:par>
                    <p:cTn id="85" fill="hold">
                      <p:stCondLst>
                        <p:cond delay="indefinite"/>
                      </p:stCondLst>
                      <p:childTnLst>
                        <p:par>
                          <p:cTn id="86" fill="hold">
                            <p:stCondLst>
                              <p:cond delay="0"/>
                            </p:stCondLst>
                            <p:childTnLst>
                              <p:par>
                                <p:cTn id="87" presetID="3" presetClass="entr" presetSubtype="10" fill="hold" grpId="0" nodeType="clickEffect">
                                  <p:stCondLst>
                                    <p:cond delay="0"/>
                                  </p:stCondLst>
                                  <p:childTnLst>
                                    <p:set>
                                      <p:cBhvr>
                                        <p:cTn id="88" dur="1" fill="hold">
                                          <p:stCondLst>
                                            <p:cond delay="0"/>
                                          </p:stCondLst>
                                        </p:cTn>
                                        <p:tgtEl>
                                          <p:spTgt spid="10245"/>
                                        </p:tgtEl>
                                        <p:attrNameLst>
                                          <p:attrName>style.visibility</p:attrName>
                                        </p:attrNameLst>
                                      </p:cBhvr>
                                      <p:to>
                                        <p:strVal val="visible"/>
                                      </p:to>
                                    </p:set>
                                    <p:animEffect transition="in" filter="blinds(horizontal)">
                                      <p:cBhvr>
                                        <p:cTn id="89" dur="500"/>
                                        <p:tgtEl>
                                          <p:spTgt spid="102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p:bldP spid="10244" grpId="0"/>
      <p:bldP spid="10245" grpId="0"/>
      <p:bldP spid="10247" grpId="0" animBg="1"/>
      <p:bldP spid="10249" grpId="0" animBg="1"/>
      <p:bldP spid="10250" grpId="0" animBg="1"/>
      <p:bldP spid="10252" grpId="0" animBg="1"/>
      <p:bldP spid="10253" grpId="0" animBg="1"/>
      <p:bldP spid="10255" grpId="0" animBg="1"/>
      <p:bldP spid="10257" grpId="0" animBg="1"/>
      <p:bldP spid="1025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文本框 11266"/>
          <p:cNvSpPr txBox="1"/>
          <p:nvPr/>
        </p:nvSpPr>
        <p:spPr>
          <a:xfrm>
            <a:off x="660400" y="3467100"/>
            <a:ext cx="1447832" cy="461537"/>
          </a:xfrm>
          <a:prstGeom prst="rect">
            <a:avLst/>
          </a:prstGeom>
          <a:noFill/>
          <a:ln w="9525">
            <a:noFill/>
          </a:ln>
        </p:spPr>
        <p:txBody>
          <a:bodyPr wrap="none" anchor="t">
            <a:spAutoFit/>
          </a:bodyPr>
          <a:lstStyle/>
          <a:p>
            <a:pPr defTabSz="1222375">
              <a:buClr>
                <a:srgbClr val="F2F2F2"/>
              </a:buClr>
            </a:pPr>
            <a:r>
              <a:rPr lang="zh-CN" altLang="en-US" sz="2400"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浓度增大</a:t>
            </a:r>
            <a:endParaRPr lang="zh-CN" altLang="en-US" sz="2400" kern="0">
              <a:solidFill>
                <a:srgbClr val="0000FF"/>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1268" name="矩形 11267"/>
          <p:cNvSpPr/>
          <p:nvPr/>
        </p:nvSpPr>
        <p:spPr>
          <a:xfrm>
            <a:off x="1930408" y="3480888"/>
            <a:ext cx="2622834" cy="461537"/>
          </a:xfrm>
          <a:prstGeom prst="rect">
            <a:avLst/>
          </a:prstGeom>
          <a:noFill/>
          <a:ln w="9525">
            <a:noFill/>
          </a:ln>
        </p:spPr>
        <p:txBody>
          <a:bodyPr wrap="none" anchor="t">
            <a:spAutoFit/>
          </a:bodyPr>
          <a:lstStyle/>
          <a:p>
            <a:pPr defTabSz="1222375">
              <a:buClr>
                <a:srgbClr val="F2F2F2"/>
              </a:buClr>
            </a:pP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单位体积内</a:t>
            </a:r>
            <a:r>
              <a:rPr lang="en-US" altLang="zh-CN" sz="2400" kern="0" dirty="0">
                <a:solidFill>
                  <a:srgbClr val="0000FF"/>
                </a:solidFill>
                <a:latin typeface="Arial" panose="020B0604020202020204" pitchFamily="34" charset="0"/>
                <a:ea typeface="思源黑体 CN Regular" panose="020B0500000000000000" pitchFamily="34" charset="-122"/>
                <a:cs typeface="Helvetica"/>
                <a:sym typeface="Arial" panose="020B0604020202020204" pitchFamily="34" charset="0"/>
              </a:rPr>
              <a:t>n</a:t>
            </a:r>
            <a:r>
              <a:rPr lang="zh-CN" altLang="en-US" sz="2400" kern="0" baseline="-25000" dirty="0">
                <a:solidFill>
                  <a:srgbClr val="0000FF"/>
                </a:solidFill>
                <a:latin typeface="Arial" panose="020B0604020202020204" pitchFamily="34" charset="0"/>
                <a:ea typeface="思源黑体 CN Regular" panose="020B0500000000000000" pitchFamily="34" charset="-122"/>
                <a:cs typeface="Helvetica"/>
                <a:sym typeface="Arial" panose="020B0604020202020204" pitchFamily="34" charset="0"/>
              </a:rPr>
              <a:t>总</a:t>
            </a:r>
            <a:r>
              <a:rPr lang="en-US" altLang="zh-CN" sz="2400" kern="0" dirty="0">
                <a:solidFill>
                  <a:srgbClr val="0000FF"/>
                </a:solidFill>
                <a:latin typeface="Arial" panose="020B0604020202020204" pitchFamily="34" charset="0"/>
                <a:ea typeface="思源黑体 CN Regular" panose="020B0500000000000000" pitchFamily="34" charset="-122"/>
                <a:cs typeface="Helvetica"/>
                <a:sym typeface="Arial" panose="020B0604020202020204" pitchFamily="34" charset="0"/>
              </a:rPr>
              <a:t>↑</a:t>
            </a:r>
          </a:p>
        </p:txBody>
      </p:sp>
      <p:sp>
        <p:nvSpPr>
          <p:cNvPr id="11269" name="文本框 11268"/>
          <p:cNvSpPr txBox="1"/>
          <p:nvPr/>
        </p:nvSpPr>
        <p:spPr>
          <a:xfrm>
            <a:off x="1570703" y="4145566"/>
            <a:ext cx="2563522" cy="461537"/>
          </a:xfrm>
          <a:prstGeom prst="rect">
            <a:avLst/>
          </a:prstGeom>
          <a:noFill/>
          <a:ln w="9525">
            <a:noFill/>
          </a:ln>
        </p:spPr>
        <p:txBody>
          <a:bodyPr wrap="none" anchor="t">
            <a:spAutoFit/>
          </a:bodyPr>
          <a:lstStyle/>
          <a:p>
            <a:pPr defTabSz="1222375">
              <a:buClr>
                <a:srgbClr val="F2F2F2"/>
              </a:buClr>
            </a:pPr>
            <a:r>
              <a:rPr lang="en-US" altLang="zh-CN" sz="2400"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T</a:t>
            </a:r>
            <a:r>
              <a:rPr lang="zh-CN" altLang="en-US" sz="2400"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不变，</a:t>
            </a:r>
            <a:r>
              <a:rPr lang="zh-CN" altLang="en-US" sz="2400" kern="0">
                <a:solidFill>
                  <a:srgbClr val="0000FF"/>
                </a:solidFill>
                <a:latin typeface="Arial" panose="020B0604020202020204" pitchFamily="34" charset="0"/>
                <a:ea typeface="思源黑体 CN Regular" panose="020B0500000000000000" pitchFamily="34" charset="-122"/>
                <a:cs typeface="Helvetica"/>
                <a:sym typeface="Arial" panose="020B0604020202020204" pitchFamily="34" charset="0"/>
              </a:rPr>
              <a:t>活</a:t>
            </a:r>
            <a:r>
              <a:rPr lang="en-US" altLang="zh-CN" sz="2400" kern="0">
                <a:solidFill>
                  <a:srgbClr val="0000FF"/>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zh-CN" altLang="en-US" sz="2400"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不变</a:t>
            </a:r>
          </a:p>
        </p:txBody>
      </p:sp>
      <p:grpSp>
        <p:nvGrpSpPr>
          <p:cNvPr id="11270" name="组合 11269"/>
          <p:cNvGrpSpPr/>
          <p:nvPr/>
        </p:nvGrpSpPr>
        <p:grpSpPr>
          <a:xfrm>
            <a:off x="4597885" y="3625225"/>
            <a:ext cx="304789" cy="838168"/>
            <a:chOff x="2784" y="2352"/>
            <a:chExt cx="192" cy="528"/>
          </a:xfrm>
        </p:grpSpPr>
        <p:sp>
          <p:nvSpPr>
            <p:cNvPr id="11271" name="右大括号 11270"/>
            <p:cNvSpPr/>
            <p:nvPr/>
          </p:nvSpPr>
          <p:spPr>
            <a:xfrm>
              <a:off x="2784" y="2352"/>
              <a:ext cx="48" cy="528"/>
            </a:xfrm>
            <a:prstGeom prst="rightBrace">
              <a:avLst>
                <a:gd name="adj1" fmla="val 91666"/>
                <a:gd name="adj2" fmla="val 50000"/>
              </a:avLst>
            </a:prstGeom>
            <a:noFill/>
            <a:ln w="9525" cap="flat" cmpd="sng">
              <a:solidFill>
                <a:schemeClr val="tx1"/>
              </a:solidFill>
              <a:prstDash val="solid"/>
              <a:headEnd type="none" w="med" len="med"/>
              <a:tailEnd type="none" w="med" len="med"/>
            </a:ln>
          </p:spPr>
          <p:txBody>
            <a:bodyPr/>
            <a:lstStyle/>
            <a:p>
              <a:pPr defTabSz="1222375"/>
              <a:endParaRPr lang="zh-CN" altLang="en-US" sz="2405"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1272" name="直接连接符 11271"/>
            <p:cNvSpPr/>
            <p:nvPr/>
          </p:nvSpPr>
          <p:spPr>
            <a:xfrm>
              <a:off x="2832" y="2640"/>
              <a:ext cx="144" cy="0"/>
            </a:xfrm>
            <a:prstGeom prst="line">
              <a:avLst/>
            </a:prstGeom>
            <a:ln w="9525" cap="flat" cmpd="sng">
              <a:solidFill>
                <a:schemeClr val="tx1"/>
              </a:solidFill>
              <a:prstDash val="solid"/>
              <a:headEnd type="none" w="med" len="med"/>
              <a:tailEnd type="triangle" w="med" len="med"/>
            </a:ln>
          </p:spPr>
          <p:txBody>
            <a:bodyPr/>
            <a:lstStyle/>
            <a:p>
              <a:pPr defTabSz="1222375"/>
              <a:endParaRPr sz="2405"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grpSp>
      <p:sp>
        <p:nvSpPr>
          <p:cNvPr id="11273" name="文本框 11272"/>
          <p:cNvSpPr txBox="1"/>
          <p:nvPr/>
        </p:nvSpPr>
        <p:spPr>
          <a:xfrm>
            <a:off x="4976537" y="3798561"/>
            <a:ext cx="1221809" cy="461537"/>
          </a:xfrm>
          <a:prstGeom prst="rect">
            <a:avLst/>
          </a:prstGeom>
          <a:noFill/>
          <a:ln w="9525">
            <a:noFill/>
          </a:ln>
        </p:spPr>
        <p:txBody>
          <a:bodyPr wrap="none" anchor="t">
            <a:spAutoFit/>
          </a:bodyPr>
          <a:lstStyle/>
          <a:p>
            <a:pPr defTabSz="1222375">
              <a:buClr>
                <a:srgbClr val="F2F2F2"/>
              </a:buClr>
            </a:pPr>
            <a:r>
              <a:rPr lang="en-US" altLang="zh-CN" sz="2400" kern="0">
                <a:solidFill>
                  <a:srgbClr val="FF0000"/>
                </a:solidFill>
                <a:latin typeface="Arial" panose="020B0604020202020204" pitchFamily="34" charset="0"/>
                <a:ea typeface="思源黑体 CN Regular" panose="020B0500000000000000" pitchFamily="34" charset="-122"/>
                <a:cs typeface="Helvetica"/>
                <a:sym typeface="Arial" panose="020B0604020202020204" pitchFamily="34" charset="0"/>
              </a:rPr>
              <a:t>n</a:t>
            </a:r>
            <a:r>
              <a:rPr lang="zh-CN" altLang="en-US" sz="2400" kern="0" baseline="-25000">
                <a:solidFill>
                  <a:srgbClr val="FF0000"/>
                </a:solidFill>
                <a:latin typeface="Arial" panose="020B0604020202020204" pitchFamily="34" charset="0"/>
                <a:ea typeface="思源黑体 CN Regular" panose="020B0500000000000000" pitchFamily="34" charset="-122"/>
                <a:cs typeface="Helvetica"/>
                <a:sym typeface="Arial" panose="020B0604020202020204" pitchFamily="34" charset="0"/>
              </a:rPr>
              <a:t>活</a:t>
            </a:r>
            <a:r>
              <a:rPr lang="zh-CN" altLang="en-US" sz="2400" kern="0">
                <a:solidFill>
                  <a:srgbClr val="FF0000"/>
                </a:solidFill>
                <a:latin typeface="Arial" panose="020B0604020202020204" pitchFamily="34" charset="0"/>
                <a:ea typeface="思源黑体 CN Regular" panose="020B0500000000000000" pitchFamily="34" charset="-122"/>
                <a:cs typeface="Helvetica"/>
                <a:sym typeface="Arial" panose="020B0604020202020204" pitchFamily="34" charset="0"/>
              </a:rPr>
              <a:t>增大</a:t>
            </a:r>
            <a:endParaRPr lang="zh-CN" altLang="en-US" sz="2400" kern="0" baseline="-25000">
              <a:solidFill>
                <a:srgbClr val="FF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1274" name="文本框 11273"/>
          <p:cNvSpPr txBox="1"/>
          <p:nvPr/>
        </p:nvSpPr>
        <p:spPr>
          <a:xfrm>
            <a:off x="6200360" y="3798003"/>
            <a:ext cx="1909497" cy="461537"/>
          </a:xfrm>
          <a:prstGeom prst="rect">
            <a:avLst/>
          </a:prstGeom>
          <a:noFill/>
          <a:ln w="9525">
            <a:noFill/>
          </a:ln>
        </p:spPr>
        <p:txBody>
          <a:bodyPr wrap="none" anchor="t">
            <a:spAutoFit/>
          </a:bodyPr>
          <a:lstStyle/>
          <a:p>
            <a:pPr defTabSz="1222375">
              <a:buClr>
                <a:srgbClr val="F2F2F2"/>
              </a:buClr>
            </a:pPr>
            <a:r>
              <a:rPr lang="en-US" altLang="zh-CN" sz="2400"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r>
              <a:rPr lang="zh-CN" altLang="en-US" sz="2400"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有效碰撞</a:t>
            </a:r>
            <a:r>
              <a:rPr lang="en-US" altLang="zh-CN" sz="2400"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a:t>
            </a:r>
          </a:p>
        </p:txBody>
      </p:sp>
      <p:sp>
        <p:nvSpPr>
          <p:cNvPr id="11275" name="矩形 11274"/>
          <p:cNvSpPr/>
          <p:nvPr/>
        </p:nvSpPr>
        <p:spPr>
          <a:xfrm>
            <a:off x="8298339" y="3798003"/>
            <a:ext cx="851515" cy="461537"/>
          </a:xfrm>
          <a:prstGeom prst="rect">
            <a:avLst/>
          </a:prstGeom>
          <a:noFill/>
          <a:ln w="9525">
            <a:noFill/>
          </a:ln>
        </p:spPr>
        <p:txBody>
          <a:bodyPr wrap="none" anchor="t">
            <a:spAutoFit/>
          </a:bodyPr>
          <a:lstStyle/>
          <a:p>
            <a:pPr defTabSz="1222375">
              <a:buClr>
                <a:srgbClr val="F2F2F2"/>
              </a:buClr>
            </a:pPr>
            <a:r>
              <a:rPr lang="en-US" altLang="zh-CN" sz="2400"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→V↑</a:t>
            </a:r>
          </a:p>
        </p:txBody>
      </p:sp>
      <p:sp>
        <p:nvSpPr>
          <p:cNvPr id="11276" name="文本框 11275"/>
          <p:cNvSpPr txBox="1"/>
          <p:nvPr/>
        </p:nvSpPr>
        <p:spPr>
          <a:xfrm>
            <a:off x="712385" y="2642238"/>
            <a:ext cx="8545920" cy="461665"/>
          </a:xfrm>
          <a:prstGeom prst="rect">
            <a:avLst/>
          </a:prstGeom>
          <a:solidFill>
            <a:srgbClr val="F8931D"/>
          </a:solidFill>
          <a:ln w="9525">
            <a:noFill/>
          </a:ln>
        </p:spPr>
        <p:txBody>
          <a:bodyPr wrap="square">
            <a:spAutoFit/>
          </a:bodyPr>
          <a:lstStyle/>
          <a:p>
            <a:pPr defTabSz="1222375" eaLnBrk="0" hangingPunct="0">
              <a:buClr>
                <a:srgbClr val="000000"/>
              </a:buClr>
            </a:pPr>
            <a:r>
              <a:rPr lang="en-US" altLang="zh-CN" sz="2400" b="1" kern="0" dirty="0">
                <a:solidFill>
                  <a:schemeClr val="bg1"/>
                </a:solidFill>
                <a:latin typeface="Arial" panose="020B0604020202020204" pitchFamily="34" charset="0"/>
                <a:ea typeface="思源黑体 CN Regular" panose="020B0500000000000000" pitchFamily="34" charset="-122"/>
                <a:cs typeface="Helvetica"/>
                <a:sym typeface="Arial" panose="020B0604020202020204" pitchFamily="34" charset="0"/>
              </a:rPr>
              <a:t>1</a:t>
            </a:r>
            <a:r>
              <a:rPr lang="zh-CN" altLang="en-US" sz="2400" b="1" kern="0" dirty="0">
                <a:solidFill>
                  <a:schemeClr val="bg1"/>
                </a:solidFill>
                <a:latin typeface="Arial" panose="020B0604020202020204" pitchFamily="34" charset="0"/>
                <a:ea typeface="思源黑体 CN Regular" panose="020B0500000000000000" pitchFamily="34" charset="-122"/>
                <a:cs typeface="Helvetica"/>
                <a:sym typeface="Arial" panose="020B0604020202020204" pitchFamily="34" charset="0"/>
              </a:rPr>
              <a:t>、在其他条件不变时，增大反应物浓度，可以增大反应速率</a:t>
            </a:r>
            <a:endParaRPr lang="zh-CN" altLang="en-US" sz="2400" kern="0" dirty="0">
              <a:solidFill>
                <a:schemeClr val="bg1"/>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1277" name="文本框 11276"/>
          <p:cNvSpPr txBox="1"/>
          <p:nvPr/>
        </p:nvSpPr>
        <p:spPr>
          <a:xfrm>
            <a:off x="632819" y="1262623"/>
            <a:ext cx="7416513" cy="461665"/>
          </a:xfrm>
          <a:prstGeom prst="rect">
            <a:avLst/>
          </a:prstGeom>
          <a:noFill/>
          <a:ln w="9525">
            <a:noFill/>
          </a:ln>
        </p:spPr>
        <p:txBody>
          <a:bodyPr>
            <a:spAutoFit/>
          </a:bodyPr>
          <a:lstStyle/>
          <a:p>
            <a:pPr defTabSz="1222375">
              <a:spcBef>
                <a:spcPct val="50000"/>
              </a:spcBef>
            </a:pP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实验</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2-2</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结论：浓度大的</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H</a:t>
            </a:r>
            <a:r>
              <a:rPr lang="en-US" altLang="zh-CN" sz="2400" kern="0" baseline="-25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C</a:t>
            </a:r>
            <a:r>
              <a:rPr lang="en-US" altLang="zh-CN" sz="2400" kern="0" baseline="-25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O</a:t>
            </a:r>
            <a:r>
              <a:rPr lang="en-US" altLang="zh-CN" sz="2400" kern="0" baseline="-25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4</a:t>
            </a:r>
            <a:r>
              <a:rPr lang="zh-CN" altLang="en-US" sz="2400" kern="0" baseline="-25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en-US" altLang="zh-CN" sz="2400" kern="0" baseline="-25000" dirty="0" err="1">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aq</a:t>
            </a:r>
            <a:r>
              <a:rPr lang="zh-CN" altLang="en-US" sz="2400" kern="0" baseline="-25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先褪色</a:t>
            </a:r>
          </a:p>
        </p:txBody>
      </p:sp>
      <p:sp>
        <p:nvSpPr>
          <p:cNvPr id="11278" name="文本框 11277"/>
          <p:cNvSpPr txBox="1"/>
          <p:nvPr/>
        </p:nvSpPr>
        <p:spPr>
          <a:xfrm>
            <a:off x="632819" y="1932863"/>
            <a:ext cx="10762703" cy="461665"/>
          </a:xfrm>
          <a:prstGeom prst="rect">
            <a:avLst/>
          </a:prstGeom>
          <a:noFill/>
          <a:ln w="9525">
            <a:noFill/>
          </a:ln>
        </p:spPr>
        <p:txBody>
          <a:bodyPr wrap="square">
            <a:spAutoFit/>
          </a:bodyPr>
          <a:lstStyle/>
          <a:p>
            <a:pPr defTabSz="1222375">
              <a:spcBef>
                <a:spcPct val="50000"/>
              </a:spcBef>
            </a:pP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2KMnO</a:t>
            </a:r>
            <a:r>
              <a:rPr lang="en-US" altLang="zh-CN" sz="2400" kern="0" baseline="-25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4</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 + 5H</a:t>
            </a:r>
            <a:r>
              <a:rPr lang="en-US" altLang="zh-CN" sz="2400" kern="0" baseline="-25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C</a:t>
            </a:r>
            <a:r>
              <a:rPr lang="en-US" altLang="zh-CN" sz="2400" kern="0" baseline="-25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O</a:t>
            </a:r>
            <a:r>
              <a:rPr lang="en-US" altLang="zh-CN" sz="2400" kern="0" baseline="-25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4</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 +3H</a:t>
            </a:r>
            <a:r>
              <a:rPr lang="en-US" altLang="zh-CN" sz="2400" kern="0" baseline="-25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SO</a:t>
            </a:r>
            <a:r>
              <a:rPr lang="en-US" altLang="zh-CN" sz="2400" kern="0" baseline="-25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4</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=K</a:t>
            </a:r>
            <a:r>
              <a:rPr lang="en-US" altLang="zh-CN" sz="2400" kern="0" baseline="-25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SO</a:t>
            </a:r>
            <a:r>
              <a:rPr lang="en-US" altLang="zh-CN" sz="2400" kern="0" baseline="-25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4</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 +2MnSO</a:t>
            </a:r>
            <a:r>
              <a:rPr lang="en-US" altLang="zh-CN" sz="2400" kern="0" baseline="-25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4</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 +10CO</a:t>
            </a:r>
            <a:r>
              <a:rPr lang="en-US" altLang="zh-CN" sz="2400" kern="0" baseline="-25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↑+8H</a:t>
            </a:r>
            <a:r>
              <a:rPr lang="en-US" altLang="zh-CN" sz="2400" kern="0" baseline="-25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4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O</a:t>
            </a:r>
          </a:p>
        </p:txBody>
      </p:sp>
      <p:sp>
        <p:nvSpPr>
          <p:cNvPr id="11279" name="文本框 11278"/>
          <p:cNvSpPr txBox="1"/>
          <p:nvPr/>
        </p:nvSpPr>
        <p:spPr>
          <a:xfrm>
            <a:off x="712385" y="4907142"/>
            <a:ext cx="10683137" cy="830997"/>
          </a:xfrm>
          <a:prstGeom prst="rect">
            <a:avLst/>
          </a:prstGeom>
          <a:solidFill>
            <a:srgbClr val="F8931D"/>
          </a:solidFill>
          <a:ln w="9525">
            <a:noFill/>
          </a:ln>
        </p:spPr>
        <p:txBody>
          <a:bodyPr wrap="square">
            <a:spAutoFit/>
          </a:bodyPr>
          <a:lstStyle/>
          <a:p>
            <a:pPr defTabSz="1222375">
              <a:spcBef>
                <a:spcPct val="50000"/>
              </a:spcBef>
              <a:buClr>
                <a:srgbClr val="F2F2F2"/>
              </a:buClr>
            </a:pPr>
            <a:r>
              <a:rPr lang="zh-CN" altLang="en-US" sz="2400" b="1" kern="0" dirty="0">
                <a:solidFill>
                  <a:schemeClr val="bg1"/>
                </a:solidFill>
                <a:latin typeface="Arial" panose="020B0604020202020204" pitchFamily="34" charset="0"/>
                <a:ea typeface="思源黑体 CN Regular" panose="020B0500000000000000" pitchFamily="34" charset="-122"/>
                <a:cs typeface="Helvetica"/>
                <a:sym typeface="Arial" panose="020B0604020202020204" pitchFamily="34" charset="0"/>
              </a:rPr>
              <a:t>规律：其他条件不变时，增大反应物的浓度，可以增大反应速率；减小反应物的浓度，可以减小化学反应的速率。</a:t>
            </a:r>
          </a:p>
        </p:txBody>
      </p:sp>
      <p:sp>
        <p:nvSpPr>
          <p:cNvPr id="16" name="矩形 15"/>
          <p:cNvSpPr/>
          <p:nvPr/>
        </p:nvSpPr>
        <p:spPr>
          <a:xfrm>
            <a:off x="1292930" y="284991"/>
            <a:ext cx="5692070" cy="584775"/>
          </a:xfrm>
          <a:prstGeom prst="rect">
            <a:avLst/>
          </a:prstGeom>
        </p:spPr>
        <p:txBody>
          <a:bodyPr wrap="square">
            <a:spAutoFit/>
          </a:bodyPr>
          <a:lstStyle/>
          <a:p>
            <a:pPr lvl="0" defTabSz="1130935">
              <a:spcBef>
                <a:spcPct val="0"/>
              </a:spcBef>
              <a:defRPr/>
            </a:pP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一、浓度对反应速率的影响</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77"/>
                                        </p:tgtEl>
                                        <p:attrNameLst>
                                          <p:attrName>style.visibility</p:attrName>
                                        </p:attrNameLst>
                                      </p:cBhvr>
                                      <p:to>
                                        <p:strVal val="visible"/>
                                      </p:to>
                                    </p:set>
                                    <p:animEffect transition="in" filter="blinds(horizontal)">
                                      <p:cBhvr>
                                        <p:cTn id="7" dur="500"/>
                                        <p:tgtEl>
                                          <p:spTgt spid="1127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278"/>
                                        </p:tgtEl>
                                        <p:attrNameLst>
                                          <p:attrName>style.visibility</p:attrName>
                                        </p:attrNameLst>
                                      </p:cBhvr>
                                      <p:to>
                                        <p:strVal val="visible"/>
                                      </p:to>
                                    </p:set>
                                    <p:animEffect transition="in" filter="blinds(horizontal)">
                                      <p:cBhvr>
                                        <p:cTn id="12" dur="500"/>
                                        <p:tgtEl>
                                          <p:spTgt spid="11278"/>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1276"/>
                                        </p:tgtEl>
                                        <p:attrNameLst>
                                          <p:attrName>style.visibility</p:attrName>
                                        </p:attrNameLst>
                                      </p:cBhvr>
                                      <p:to>
                                        <p:strVal val="visible"/>
                                      </p:to>
                                    </p:set>
                                    <p:animEffect transition="in" filter="diamond(in)">
                                      <p:cBhvr>
                                        <p:cTn id="17" dur="2000"/>
                                        <p:tgtEl>
                                          <p:spTgt spid="1127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267"/>
                                        </p:tgtEl>
                                        <p:attrNameLst>
                                          <p:attrName>style.visibility</p:attrName>
                                        </p:attrNameLst>
                                      </p:cBhvr>
                                      <p:to>
                                        <p:strVal val="visible"/>
                                      </p:to>
                                    </p:set>
                                    <p:animEffect transition="in" filter="wipe(left)">
                                      <p:cBhvr>
                                        <p:cTn id="22" dur="500"/>
                                        <p:tgtEl>
                                          <p:spTgt spid="11267"/>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1270"/>
                                        </p:tgtEl>
                                        <p:attrNameLst>
                                          <p:attrName>style.visibility</p:attrName>
                                        </p:attrNameLst>
                                      </p:cBhvr>
                                      <p:to>
                                        <p:strVal val="visible"/>
                                      </p:to>
                                    </p:set>
                                    <p:anim calcmode="lin" valueType="num">
                                      <p:cBhvr additive="base">
                                        <p:cTn id="27" dur="500" fill="hold"/>
                                        <p:tgtEl>
                                          <p:spTgt spid="11270"/>
                                        </p:tgtEl>
                                        <p:attrNameLst>
                                          <p:attrName>ppt_x</p:attrName>
                                        </p:attrNameLst>
                                      </p:cBhvr>
                                      <p:tavLst>
                                        <p:tav tm="0">
                                          <p:val>
                                            <p:strVal val="#ppt_x"/>
                                          </p:val>
                                        </p:tav>
                                        <p:tav tm="100000">
                                          <p:val>
                                            <p:strVal val="#ppt_x"/>
                                          </p:val>
                                        </p:tav>
                                      </p:tavLst>
                                    </p:anim>
                                    <p:anim calcmode="lin" valueType="num">
                                      <p:cBhvr additive="base">
                                        <p:cTn id="28" dur="500" fill="hold"/>
                                        <p:tgtEl>
                                          <p:spTgt spid="11270"/>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1273"/>
                                        </p:tgtEl>
                                        <p:attrNameLst>
                                          <p:attrName>style.visibility</p:attrName>
                                        </p:attrNameLst>
                                      </p:cBhvr>
                                      <p:to>
                                        <p:strVal val="visible"/>
                                      </p:to>
                                    </p:set>
                                    <p:anim calcmode="lin" valueType="num">
                                      <p:cBhvr additive="base">
                                        <p:cTn id="33" dur="500" fill="hold"/>
                                        <p:tgtEl>
                                          <p:spTgt spid="11273"/>
                                        </p:tgtEl>
                                        <p:attrNameLst>
                                          <p:attrName>ppt_x</p:attrName>
                                        </p:attrNameLst>
                                      </p:cBhvr>
                                      <p:tavLst>
                                        <p:tav tm="0">
                                          <p:val>
                                            <p:strVal val="#ppt_x"/>
                                          </p:val>
                                        </p:tav>
                                        <p:tav tm="100000">
                                          <p:val>
                                            <p:strVal val="#ppt_x"/>
                                          </p:val>
                                        </p:tav>
                                      </p:tavLst>
                                    </p:anim>
                                    <p:anim calcmode="lin" valueType="num">
                                      <p:cBhvr additive="base">
                                        <p:cTn id="34" dur="500" fill="hold"/>
                                        <p:tgtEl>
                                          <p:spTgt spid="11273"/>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11268"/>
                                        </p:tgtEl>
                                        <p:attrNameLst>
                                          <p:attrName>style.visibility</p:attrName>
                                        </p:attrNameLst>
                                      </p:cBhvr>
                                      <p:to>
                                        <p:strVal val="visible"/>
                                      </p:to>
                                    </p:set>
                                    <p:animEffect transition="in" filter="wipe(left)">
                                      <p:cBhvr>
                                        <p:cTn id="39" dur="500"/>
                                        <p:tgtEl>
                                          <p:spTgt spid="11268"/>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11269"/>
                                        </p:tgtEl>
                                        <p:attrNameLst>
                                          <p:attrName>style.visibility</p:attrName>
                                        </p:attrNameLst>
                                      </p:cBhvr>
                                      <p:to>
                                        <p:strVal val="visible"/>
                                      </p:to>
                                    </p:set>
                                    <p:animEffect transition="in" filter="wipe(left)">
                                      <p:cBhvr>
                                        <p:cTn id="44" dur="500"/>
                                        <p:tgtEl>
                                          <p:spTgt spid="11269"/>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11274"/>
                                        </p:tgtEl>
                                        <p:attrNameLst>
                                          <p:attrName>style.visibility</p:attrName>
                                        </p:attrNameLst>
                                      </p:cBhvr>
                                      <p:to>
                                        <p:strVal val="visible"/>
                                      </p:to>
                                    </p:set>
                                    <p:animEffect transition="in" filter="wipe(left)">
                                      <p:cBhvr>
                                        <p:cTn id="49" dur="500"/>
                                        <p:tgtEl>
                                          <p:spTgt spid="11274"/>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11275"/>
                                        </p:tgtEl>
                                        <p:attrNameLst>
                                          <p:attrName>style.visibility</p:attrName>
                                        </p:attrNameLst>
                                      </p:cBhvr>
                                      <p:to>
                                        <p:strVal val="visible"/>
                                      </p:to>
                                    </p:set>
                                    <p:animEffect transition="in" filter="wipe(left)">
                                      <p:cBhvr>
                                        <p:cTn id="54" dur="500"/>
                                        <p:tgtEl>
                                          <p:spTgt spid="11275"/>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11279"/>
                                        </p:tgtEl>
                                        <p:attrNameLst>
                                          <p:attrName>style.visibility</p:attrName>
                                        </p:attrNameLst>
                                      </p:cBhvr>
                                      <p:to>
                                        <p:strVal val="visible"/>
                                      </p:to>
                                    </p:set>
                                    <p:animEffect transition="in" filter="blinds(horizontal)">
                                      <p:cBhvr>
                                        <p:cTn id="59" dur="500"/>
                                        <p:tgtEl>
                                          <p:spTgt spid="112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p:bldP spid="11268" grpId="0"/>
      <p:bldP spid="11269" grpId="0"/>
      <p:bldP spid="11273" grpId="0"/>
      <p:bldP spid="11274" grpId="0"/>
      <p:bldP spid="11275" grpId="0"/>
      <p:bldP spid="11276" grpId="0" animBg="1"/>
      <p:bldP spid="11277" grpId="0"/>
      <p:bldP spid="11278" grpId="0"/>
      <p:bldP spid="1127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图片 12290"/>
          <p:cNvPicPr>
            <a:picLocks noChangeAspect="1"/>
          </p:cNvPicPr>
          <p:nvPr/>
        </p:nvPicPr>
        <p:blipFill>
          <a:blip r:embed="rId2"/>
          <a:stretch>
            <a:fillRect/>
          </a:stretch>
        </p:blipFill>
        <p:spPr>
          <a:xfrm>
            <a:off x="9337031" y="1828861"/>
            <a:ext cx="1562039" cy="333362"/>
          </a:xfrm>
          <a:prstGeom prst="rect">
            <a:avLst/>
          </a:prstGeom>
          <a:noFill/>
          <a:ln w="9525">
            <a:noFill/>
          </a:ln>
        </p:spPr>
      </p:pic>
      <p:grpSp>
        <p:nvGrpSpPr>
          <p:cNvPr id="12292" name="组合 12291"/>
          <p:cNvGrpSpPr/>
          <p:nvPr/>
        </p:nvGrpSpPr>
        <p:grpSpPr>
          <a:xfrm>
            <a:off x="3318001" y="1571714"/>
            <a:ext cx="5279899" cy="3041478"/>
            <a:chOff x="816" y="702"/>
            <a:chExt cx="3958" cy="2280"/>
          </a:xfrm>
        </p:grpSpPr>
        <p:pic>
          <p:nvPicPr>
            <p:cNvPr id="12293" name="图片 12292"/>
            <p:cNvPicPr>
              <a:picLocks noChangeAspect="1"/>
            </p:cNvPicPr>
            <p:nvPr/>
          </p:nvPicPr>
          <p:blipFill>
            <a:blip r:embed="rId3"/>
            <a:stretch>
              <a:fillRect/>
            </a:stretch>
          </p:blipFill>
          <p:spPr>
            <a:xfrm>
              <a:off x="816" y="708"/>
              <a:ext cx="1626" cy="2274"/>
            </a:xfrm>
            <a:prstGeom prst="rect">
              <a:avLst/>
            </a:prstGeom>
            <a:noFill/>
            <a:ln w="9525">
              <a:noFill/>
            </a:ln>
          </p:spPr>
        </p:pic>
        <p:pic>
          <p:nvPicPr>
            <p:cNvPr id="12294" name="图片 12293"/>
            <p:cNvPicPr>
              <a:picLocks noChangeAspect="1"/>
            </p:cNvPicPr>
            <p:nvPr/>
          </p:nvPicPr>
          <p:blipFill>
            <a:blip r:embed="rId3"/>
            <a:stretch>
              <a:fillRect/>
            </a:stretch>
          </p:blipFill>
          <p:spPr>
            <a:xfrm>
              <a:off x="3148" y="702"/>
              <a:ext cx="1626" cy="2274"/>
            </a:xfrm>
            <a:prstGeom prst="rect">
              <a:avLst/>
            </a:prstGeom>
            <a:noFill/>
            <a:ln w="9525">
              <a:noFill/>
            </a:ln>
          </p:spPr>
        </p:pic>
      </p:grpSp>
      <p:sp>
        <p:nvSpPr>
          <p:cNvPr id="12295" name="文本框 12294"/>
          <p:cNvSpPr txBox="1"/>
          <p:nvPr/>
        </p:nvSpPr>
        <p:spPr>
          <a:xfrm>
            <a:off x="1292930" y="1828861"/>
            <a:ext cx="792132" cy="1815882"/>
          </a:xfrm>
          <a:prstGeom prst="rect">
            <a:avLst/>
          </a:prstGeom>
          <a:noFill/>
          <a:ln w="9525">
            <a:noFill/>
          </a:ln>
        </p:spPr>
        <p:txBody>
          <a:bodyPr>
            <a:spAutoFit/>
          </a:bodyPr>
          <a:lstStyle/>
          <a:p>
            <a:pPr defTabSz="1222375">
              <a:spcBef>
                <a:spcPct val="50000"/>
              </a:spcBef>
            </a:pPr>
            <a:r>
              <a:rPr lang="zh-CN" altLang="en-US" sz="2800" b="1"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本质原因</a:t>
            </a:r>
          </a:p>
        </p:txBody>
      </p:sp>
      <p:sp>
        <p:nvSpPr>
          <p:cNvPr id="12296" name="文本框 12295"/>
          <p:cNvSpPr txBox="1"/>
          <p:nvPr/>
        </p:nvSpPr>
        <p:spPr>
          <a:xfrm>
            <a:off x="660400" y="5191245"/>
            <a:ext cx="10858499" cy="504177"/>
          </a:xfrm>
          <a:prstGeom prst="rect">
            <a:avLst/>
          </a:prstGeom>
          <a:noFill/>
          <a:ln w="9525">
            <a:noFill/>
          </a:ln>
        </p:spPr>
        <p:txBody>
          <a:bodyPr wrap="square">
            <a:spAutoFit/>
          </a:bodyPr>
          <a:lstStyle/>
          <a:p>
            <a:pPr algn="ctr" defTabSz="1222375">
              <a:lnSpc>
                <a:spcPct val="150000"/>
              </a:lnSpc>
              <a:spcBef>
                <a:spcPct val="50000"/>
              </a:spcBef>
            </a:pP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反应物浓度增大，单位体积内</a:t>
            </a:r>
            <a:r>
              <a:rPr lang="zh-CN" altLang="en-US" sz="2000" kern="0" dirty="0">
                <a:solidFill>
                  <a:srgbClr val="FF0000"/>
                </a:solidFill>
                <a:latin typeface="Arial" panose="020B0604020202020204" pitchFamily="34" charset="0"/>
                <a:ea typeface="思源黑体 CN Regular" panose="020B0500000000000000" pitchFamily="34" charset="-122"/>
                <a:cs typeface="Helvetica"/>
                <a:sym typeface="Arial" panose="020B0604020202020204" pitchFamily="34" charset="0"/>
              </a:rPr>
              <a:t>活化分子数增多</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，有效碰撞的频率增加，反应速率增大。</a:t>
            </a:r>
          </a:p>
        </p:txBody>
      </p:sp>
      <p:grpSp>
        <p:nvGrpSpPr>
          <p:cNvPr id="12297" name="组合 12296"/>
          <p:cNvGrpSpPr/>
          <p:nvPr/>
        </p:nvGrpSpPr>
        <p:grpSpPr>
          <a:xfrm>
            <a:off x="6428847" y="1607433"/>
            <a:ext cx="2143514" cy="2997755"/>
            <a:chOff x="3198" y="708"/>
            <a:chExt cx="1626" cy="2274"/>
          </a:xfrm>
        </p:grpSpPr>
        <p:pic>
          <p:nvPicPr>
            <p:cNvPr id="12298" name="图片 12297"/>
            <p:cNvPicPr>
              <a:picLocks noChangeAspect="1"/>
            </p:cNvPicPr>
            <p:nvPr/>
          </p:nvPicPr>
          <p:blipFill>
            <a:blip r:embed="rId3"/>
            <a:stretch>
              <a:fillRect/>
            </a:stretch>
          </p:blipFill>
          <p:spPr>
            <a:xfrm>
              <a:off x="3198" y="708"/>
              <a:ext cx="1626" cy="2274"/>
            </a:xfrm>
            <a:prstGeom prst="rect">
              <a:avLst/>
            </a:prstGeom>
            <a:noFill/>
            <a:ln w="9525">
              <a:noFill/>
            </a:ln>
          </p:spPr>
        </p:pic>
        <p:pic>
          <p:nvPicPr>
            <p:cNvPr id="12299" name="图片 12298"/>
            <p:cNvPicPr>
              <a:picLocks noChangeAspect="1"/>
            </p:cNvPicPr>
            <p:nvPr/>
          </p:nvPicPr>
          <p:blipFill>
            <a:blip r:embed="rId4"/>
            <a:stretch>
              <a:fillRect/>
            </a:stretch>
          </p:blipFill>
          <p:spPr>
            <a:xfrm>
              <a:off x="3243" y="753"/>
              <a:ext cx="1512" cy="2184"/>
            </a:xfrm>
            <a:prstGeom prst="rect">
              <a:avLst/>
            </a:prstGeom>
            <a:noFill/>
            <a:ln w="9525">
              <a:noFill/>
            </a:ln>
          </p:spPr>
        </p:pic>
      </p:grpSp>
      <p:sp>
        <p:nvSpPr>
          <p:cNvPr id="12" name="矩形 11"/>
          <p:cNvSpPr/>
          <p:nvPr/>
        </p:nvSpPr>
        <p:spPr>
          <a:xfrm>
            <a:off x="1292930" y="284991"/>
            <a:ext cx="5692070" cy="584775"/>
          </a:xfrm>
          <a:prstGeom prst="rect">
            <a:avLst/>
          </a:prstGeom>
        </p:spPr>
        <p:txBody>
          <a:bodyPr wrap="square">
            <a:spAutoFit/>
          </a:bodyPr>
          <a:lstStyle/>
          <a:p>
            <a:pPr lvl="0" defTabSz="1130935">
              <a:spcBef>
                <a:spcPct val="0"/>
              </a:spcBef>
              <a:defRPr/>
            </a:pP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浓度对反应速率的影响</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2297"/>
                                        </p:tgtEl>
                                        <p:attrNameLst>
                                          <p:attrName>style.visibility</p:attrName>
                                        </p:attrNameLst>
                                      </p:cBhvr>
                                      <p:to>
                                        <p:strVal val="visible"/>
                                      </p:to>
                                    </p:set>
                                    <p:animEffect transition="in" filter="circle(in)">
                                      <p:cBhvr>
                                        <p:cTn id="7" dur="2000"/>
                                        <p:tgtEl>
                                          <p:spTgt spid="1229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22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文本框 13313"/>
          <p:cNvSpPr txBox="1"/>
          <p:nvPr/>
        </p:nvSpPr>
        <p:spPr>
          <a:xfrm>
            <a:off x="660400" y="1325572"/>
            <a:ext cx="11158667" cy="707886"/>
          </a:xfrm>
          <a:prstGeom prst="rect">
            <a:avLst/>
          </a:prstGeom>
          <a:noFill/>
          <a:ln w="9525">
            <a:noFill/>
          </a:ln>
        </p:spPr>
        <p:txBody>
          <a:bodyPr wrap="square">
            <a:spAutoFit/>
          </a:bodyPr>
          <a:lstStyle/>
          <a:p>
            <a:pPr defTabSz="1222375">
              <a:spcBef>
                <a:spcPct val="50000"/>
              </a:spcBef>
              <a:buClr>
                <a:srgbClr val="F2F2F2"/>
              </a:buClr>
            </a:pPr>
            <a:r>
              <a:rPr lang="en-US" altLang="zh-CN"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a</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、此规律</a:t>
            </a:r>
            <a:r>
              <a:rPr lang="zh-CN" altLang="en-US" sz="2000" kern="0" dirty="0">
                <a:solidFill>
                  <a:srgbClr val="FF0000"/>
                </a:solidFill>
                <a:latin typeface="Arial" panose="020B0604020202020204" pitchFamily="34" charset="0"/>
                <a:ea typeface="思源黑体 CN Regular" panose="020B0500000000000000" pitchFamily="34" charset="-122"/>
                <a:cs typeface="Helvetica"/>
                <a:sym typeface="Arial" panose="020B0604020202020204" pitchFamily="34" charset="0"/>
              </a:rPr>
              <a:t>只适用于气体或溶液的反应</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，对于纯固体或液体的反应物，一般情况下其浓度是常数，因此改变它们的量一般不会改变化学反应速率。</a:t>
            </a:r>
          </a:p>
        </p:txBody>
      </p:sp>
      <p:sp>
        <p:nvSpPr>
          <p:cNvPr id="13315" name="文本框 13314"/>
          <p:cNvSpPr txBox="1"/>
          <p:nvPr/>
        </p:nvSpPr>
        <p:spPr>
          <a:xfrm>
            <a:off x="660400" y="2753784"/>
            <a:ext cx="11158666" cy="400110"/>
          </a:xfrm>
          <a:prstGeom prst="rect">
            <a:avLst/>
          </a:prstGeom>
          <a:noFill/>
          <a:ln w="9525">
            <a:noFill/>
          </a:ln>
        </p:spPr>
        <p:txBody>
          <a:bodyPr wrap="square">
            <a:spAutoFit/>
          </a:bodyPr>
          <a:lstStyle/>
          <a:p>
            <a:pPr defTabSz="1222375">
              <a:spcBef>
                <a:spcPct val="50000"/>
              </a:spcBef>
              <a:buClr>
                <a:srgbClr val="F2F2F2"/>
              </a:buClr>
            </a:pPr>
            <a:r>
              <a:rPr lang="en-US" altLang="zh-CN"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c</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、随着化学反应的进行，反应物的浓度会逐渐减小，因此一般反应速率也会逐渐减小。</a:t>
            </a:r>
          </a:p>
        </p:txBody>
      </p:sp>
      <p:sp>
        <p:nvSpPr>
          <p:cNvPr id="13317" name="矩形 13316"/>
          <p:cNvSpPr/>
          <p:nvPr/>
        </p:nvSpPr>
        <p:spPr>
          <a:xfrm>
            <a:off x="660400" y="3153894"/>
            <a:ext cx="10502030" cy="3081806"/>
          </a:xfrm>
          <a:prstGeom prst="rect">
            <a:avLst/>
          </a:prstGeom>
          <a:noFill/>
          <a:ln w="9525">
            <a:noFill/>
          </a:ln>
        </p:spPr>
        <p:txBody>
          <a:bodyPr wrap="square">
            <a:spAutoFit/>
          </a:bodyPr>
          <a:lstStyle/>
          <a:p>
            <a:pPr defTabSz="1222375">
              <a:lnSpc>
                <a:spcPct val="200000"/>
              </a:lnSpc>
            </a:pPr>
            <a:r>
              <a:rPr lang="zh-CN" altLang="en-US" sz="2000" kern="0" dirty="0">
                <a:solidFill>
                  <a:srgbClr val="CC33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典例</a:t>
            </a:r>
            <a:r>
              <a:rPr lang="en-US" altLang="zh-CN" sz="2000" kern="0" dirty="0">
                <a:solidFill>
                  <a:srgbClr val="CC33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1</a:t>
            </a:r>
            <a:r>
              <a:rPr lang="zh-CN" altLang="en-US" sz="2000" kern="0" dirty="0">
                <a:solidFill>
                  <a:srgbClr val="CC33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p>
          <a:p>
            <a:pPr defTabSz="1222375">
              <a:lnSpc>
                <a:spcPct val="200000"/>
              </a:lnSpc>
            </a:pP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一定条件下，在</a:t>
            </a:r>
            <a:r>
              <a:rPr lang="en-US" altLang="zh-CN" sz="20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CaCO</a:t>
            </a:r>
            <a:r>
              <a:rPr lang="en-US" altLang="zh-CN" sz="2000" kern="0" baseline="-25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3</a:t>
            </a:r>
            <a:r>
              <a:rPr lang="en-US" altLang="zh-CN" sz="20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块状</a:t>
            </a:r>
            <a:r>
              <a:rPr lang="en-US" altLang="zh-CN" sz="20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)+2HCl=CaCl</a:t>
            </a:r>
            <a:r>
              <a:rPr lang="en-US" altLang="zh-CN" sz="2000" kern="0" baseline="-25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0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+H</a:t>
            </a:r>
            <a:r>
              <a:rPr lang="en-US" altLang="zh-CN" sz="2000" kern="0" baseline="-25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0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O+CO</a:t>
            </a:r>
            <a:r>
              <a:rPr lang="en-US" altLang="zh-CN" sz="2000" kern="0" baseline="-25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2</a:t>
            </a:r>
            <a:r>
              <a:rPr lang="en-US" altLang="zh-CN" sz="20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t>
            </a:r>
          </a:p>
          <a:p>
            <a:pPr defTabSz="1222375">
              <a:lnSpc>
                <a:spcPct val="200000"/>
              </a:lnSpc>
            </a:pP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反应中，为了加快反应的速率，下列那些方法可行（         ）</a:t>
            </a:r>
          </a:p>
          <a:p>
            <a:pPr defTabSz="1222375">
              <a:lnSpc>
                <a:spcPct val="200000"/>
              </a:lnSpc>
            </a:pPr>
            <a:r>
              <a:rPr lang="en-US" altLang="zh-CN" sz="20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、增加</a:t>
            </a:r>
            <a:r>
              <a:rPr lang="en-US" altLang="zh-CN" sz="20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HCl</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的浓度                 </a:t>
            </a:r>
            <a:r>
              <a:rPr lang="en-US" altLang="zh-CN" sz="20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B</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、加水      </a:t>
            </a:r>
          </a:p>
          <a:p>
            <a:pPr defTabSz="1222375">
              <a:lnSpc>
                <a:spcPct val="200000"/>
              </a:lnSpc>
            </a:pPr>
            <a:r>
              <a:rPr lang="en-US" altLang="zh-CN" sz="20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C</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、增加同浓度盐酸的量        </a:t>
            </a:r>
            <a:r>
              <a:rPr lang="en-US" altLang="zh-CN" sz="20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D</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、改加</a:t>
            </a:r>
            <a:r>
              <a:rPr lang="en-US" altLang="zh-CN" sz="20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CaCO</a:t>
            </a:r>
            <a:r>
              <a:rPr lang="en-US" altLang="zh-CN" sz="2000" kern="0" baseline="-2500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3</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粉末 </a:t>
            </a:r>
          </a:p>
        </p:txBody>
      </p:sp>
      <p:sp>
        <p:nvSpPr>
          <p:cNvPr id="13318" name="矩形 13317"/>
          <p:cNvSpPr/>
          <p:nvPr/>
        </p:nvSpPr>
        <p:spPr>
          <a:xfrm>
            <a:off x="660400" y="2193566"/>
            <a:ext cx="10989170" cy="400110"/>
          </a:xfrm>
          <a:prstGeom prst="rect">
            <a:avLst/>
          </a:prstGeom>
          <a:noFill/>
          <a:ln w="12700">
            <a:noFill/>
          </a:ln>
        </p:spPr>
        <p:txBody>
          <a:bodyPr wrap="square">
            <a:spAutoFit/>
          </a:bodyPr>
          <a:lstStyle/>
          <a:p>
            <a:pPr defTabSz="1222375"/>
            <a:r>
              <a:rPr lang="en-US" altLang="zh-CN"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b</a:t>
            </a:r>
            <a:r>
              <a:rPr lang="zh-CN" altLang="en-US" sz="20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、一般来说，固体反应物表面积越大，反应速率越大，固体反应物表面积越小，反应速率越小。</a:t>
            </a:r>
          </a:p>
        </p:txBody>
      </p:sp>
      <p:sp>
        <p:nvSpPr>
          <p:cNvPr id="7" name="矩形 6"/>
          <p:cNvSpPr/>
          <p:nvPr/>
        </p:nvSpPr>
        <p:spPr>
          <a:xfrm>
            <a:off x="6619049" y="4540164"/>
            <a:ext cx="630301" cy="461665"/>
          </a:xfrm>
          <a:prstGeom prst="rect">
            <a:avLst/>
          </a:prstGeom>
          <a:noFill/>
          <a:ln w="9525">
            <a:noFill/>
          </a:ln>
        </p:spPr>
        <p:txBody>
          <a:bodyPr wrap="none" anchor="t">
            <a:spAutoFit/>
          </a:bodyPr>
          <a:lstStyle/>
          <a:p>
            <a:pPr defTabSz="1222375">
              <a:buClr>
                <a:srgbClr val="F2F2F2"/>
              </a:buClr>
            </a:pPr>
            <a:r>
              <a:rPr lang="en-US" altLang="zh-CN" sz="2400" b="1" kern="0" dirty="0">
                <a:solidFill>
                  <a:srgbClr val="FF0000"/>
                </a:solidFill>
                <a:latin typeface="Arial" panose="020B0604020202020204" pitchFamily="34" charset="0"/>
                <a:ea typeface="思源黑体 CN Regular" panose="020B0500000000000000" pitchFamily="34" charset="-122"/>
                <a:cs typeface="Times New Roman" panose="02020603050405020304" pitchFamily="18" charset="0"/>
                <a:sym typeface="Arial" panose="020B0604020202020204" pitchFamily="34" charset="0"/>
              </a:rPr>
              <a:t>AC</a:t>
            </a:r>
          </a:p>
        </p:txBody>
      </p:sp>
      <p:sp>
        <p:nvSpPr>
          <p:cNvPr id="8" name="矩形 7"/>
          <p:cNvSpPr/>
          <p:nvPr/>
        </p:nvSpPr>
        <p:spPr>
          <a:xfrm>
            <a:off x="1292930" y="284991"/>
            <a:ext cx="5692070" cy="584775"/>
          </a:xfrm>
          <a:prstGeom prst="rect">
            <a:avLst/>
          </a:prstGeom>
        </p:spPr>
        <p:txBody>
          <a:bodyPr wrap="square">
            <a:spAutoFit/>
          </a:bodyPr>
          <a:lstStyle/>
          <a:p>
            <a:pPr lvl="0" defTabSz="1130935">
              <a:spcBef>
                <a:spcPct val="0"/>
              </a:spcBef>
              <a:defRPr/>
            </a:pP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注意：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blinds(horizontal)">
                                      <p:cBhvr>
                                        <p:cTn id="7" dur="500"/>
                                        <p:tgtEl>
                                          <p:spTgt spid="133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315"/>
                                        </p:tgtEl>
                                        <p:attrNameLst>
                                          <p:attrName>style.visibility</p:attrName>
                                        </p:attrNameLst>
                                      </p:cBhvr>
                                      <p:to>
                                        <p:strVal val="visible"/>
                                      </p:to>
                                    </p:set>
                                    <p:animEffect transition="in" filter="blinds(horizontal)">
                                      <p:cBhvr>
                                        <p:cTn id="12" dur="500"/>
                                        <p:tgtEl>
                                          <p:spTgt spid="1331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3317"/>
                                        </p:tgtEl>
                                        <p:attrNameLst>
                                          <p:attrName>style.visibility</p:attrName>
                                        </p:attrNameLst>
                                      </p:cBhvr>
                                      <p:to>
                                        <p:strVal val="visible"/>
                                      </p:to>
                                    </p:set>
                                    <p:anim calcmode="lin" valueType="num">
                                      <p:cBhvr additive="base">
                                        <p:cTn id="17" dur="500" fill="hold"/>
                                        <p:tgtEl>
                                          <p:spTgt spid="13317"/>
                                        </p:tgtEl>
                                        <p:attrNameLst>
                                          <p:attrName>ppt_x</p:attrName>
                                        </p:attrNameLst>
                                      </p:cBhvr>
                                      <p:tavLst>
                                        <p:tav tm="0">
                                          <p:val>
                                            <p:strVal val="#ppt_x"/>
                                          </p:val>
                                        </p:tav>
                                        <p:tav tm="100000">
                                          <p:val>
                                            <p:strVal val="#ppt_x"/>
                                          </p:val>
                                        </p:tav>
                                      </p:tavLst>
                                    </p:anim>
                                    <p:anim calcmode="lin" valueType="num">
                                      <p:cBhvr additive="base">
                                        <p:cTn id="18" dur="500" fill="hold"/>
                                        <p:tgtEl>
                                          <p:spTgt spid="1331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left)">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p:bldP spid="13317"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矩形 14337"/>
          <p:cNvSpPr/>
          <p:nvPr/>
        </p:nvSpPr>
        <p:spPr>
          <a:xfrm>
            <a:off x="6067425" y="2522256"/>
            <a:ext cx="2303373" cy="3024070"/>
          </a:xfrm>
          <a:prstGeom prst="rect">
            <a:avLst/>
          </a:prstGeom>
          <a:solidFill>
            <a:schemeClr val="accent1"/>
          </a:solidFill>
          <a:ln w="38100" cap="flat" cmpd="sng">
            <a:solidFill>
              <a:schemeClr val="tx1"/>
            </a:solidFill>
            <a:prstDash val="solid"/>
            <a:miter/>
            <a:headEnd type="none" w="med" len="med"/>
            <a:tailEnd type="none" w="med" len="med"/>
          </a:ln>
        </p:spPr>
        <p:txBody>
          <a:bodyPr/>
          <a:lstStyle/>
          <a:p>
            <a:pPr defTabSz="1222375"/>
            <a:endParaRPr lang="zh-CN" altLang="en-US" sz="2405"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4339" name="矩形 14338"/>
          <p:cNvSpPr/>
          <p:nvPr/>
        </p:nvSpPr>
        <p:spPr>
          <a:xfrm>
            <a:off x="6096000" y="2882605"/>
            <a:ext cx="2274798" cy="358761"/>
          </a:xfrm>
          <a:prstGeom prst="rect">
            <a:avLst/>
          </a:prstGeom>
          <a:solidFill>
            <a:schemeClr val="bg2"/>
          </a:solidFill>
          <a:ln w="9525" cap="flat" cmpd="sng">
            <a:solidFill>
              <a:schemeClr val="tx1"/>
            </a:solidFill>
            <a:prstDash val="solid"/>
            <a:miter/>
            <a:headEnd type="none" w="med" len="med"/>
            <a:tailEnd type="none" w="med" len="med"/>
          </a:ln>
        </p:spPr>
        <p:txBody>
          <a:bodyPr/>
          <a:lstStyle/>
          <a:p>
            <a:pPr defTabSz="1222375"/>
            <a:endParaRPr lang="zh-CN" altLang="en-US" sz="2405"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4340" name="椭圆 14339"/>
          <p:cNvSpPr/>
          <p:nvPr/>
        </p:nvSpPr>
        <p:spPr>
          <a:xfrm>
            <a:off x="7362775" y="3674737"/>
            <a:ext cx="215891" cy="215891"/>
          </a:xfrm>
          <a:prstGeom prst="ellipse">
            <a:avLst/>
          </a:prstGeom>
          <a:gradFill rotWithShape="1">
            <a:gsLst>
              <a:gs pos="0">
                <a:srgbClr val="FF0000"/>
              </a:gs>
              <a:gs pos="100000">
                <a:srgbClr val="FF0000">
                  <a:gamma/>
                  <a:shade val="46275"/>
                  <a:invGamma/>
                </a:srgbClr>
              </a:gs>
            </a:gsLst>
            <a:path path="shape">
              <a:fillToRect l="50000" t="50000" r="50000" b="50000"/>
            </a:path>
          </a:gradFill>
          <a:ln w="9525">
            <a:noFill/>
          </a:ln>
        </p:spPr>
        <p:txBody>
          <a:bodyPr/>
          <a:lstStyle/>
          <a:p>
            <a:pPr defTabSz="1222375"/>
            <a:endParaRPr lang="zh-CN" altLang="en-US" sz="2405"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4341" name="椭圆 14340"/>
          <p:cNvSpPr/>
          <p:nvPr/>
        </p:nvSpPr>
        <p:spPr>
          <a:xfrm>
            <a:off x="6570643" y="3601715"/>
            <a:ext cx="215891" cy="215891"/>
          </a:xfrm>
          <a:prstGeom prst="ellipse">
            <a:avLst/>
          </a:prstGeom>
          <a:gradFill rotWithShape="1">
            <a:gsLst>
              <a:gs pos="0">
                <a:srgbClr val="FF0000"/>
              </a:gs>
              <a:gs pos="100000">
                <a:srgbClr val="FF0000">
                  <a:gamma/>
                  <a:shade val="46275"/>
                  <a:invGamma/>
                </a:srgbClr>
              </a:gs>
            </a:gsLst>
            <a:path path="shape">
              <a:fillToRect l="50000" t="50000" r="50000" b="50000"/>
            </a:path>
          </a:gradFill>
          <a:ln w="9525">
            <a:noFill/>
          </a:ln>
        </p:spPr>
        <p:txBody>
          <a:bodyPr/>
          <a:lstStyle/>
          <a:p>
            <a:pPr defTabSz="1222375"/>
            <a:endParaRPr lang="zh-CN" altLang="en-US" sz="2405"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4342" name="椭圆 14341"/>
          <p:cNvSpPr/>
          <p:nvPr/>
        </p:nvSpPr>
        <p:spPr>
          <a:xfrm>
            <a:off x="6499208" y="4682760"/>
            <a:ext cx="215891" cy="215891"/>
          </a:xfrm>
          <a:prstGeom prst="ellipse">
            <a:avLst/>
          </a:prstGeom>
          <a:gradFill rotWithShape="1">
            <a:gsLst>
              <a:gs pos="0">
                <a:srgbClr val="FF0000"/>
              </a:gs>
              <a:gs pos="100000">
                <a:srgbClr val="FF0000">
                  <a:gamma/>
                  <a:shade val="46275"/>
                  <a:invGamma/>
                </a:srgbClr>
              </a:gs>
            </a:gsLst>
            <a:path path="shape">
              <a:fillToRect l="50000" t="50000" r="50000" b="50000"/>
            </a:path>
          </a:gradFill>
          <a:ln w="9525">
            <a:noFill/>
          </a:ln>
        </p:spPr>
        <p:txBody>
          <a:bodyPr/>
          <a:lstStyle/>
          <a:p>
            <a:pPr defTabSz="1222375"/>
            <a:endParaRPr lang="zh-CN" altLang="en-US" sz="2405"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4343" name="椭圆 14342"/>
          <p:cNvSpPr/>
          <p:nvPr/>
        </p:nvSpPr>
        <p:spPr>
          <a:xfrm>
            <a:off x="7291340" y="4322412"/>
            <a:ext cx="215891" cy="215891"/>
          </a:xfrm>
          <a:prstGeom prst="ellipse">
            <a:avLst/>
          </a:prstGeom>
          <a:gradFill rotWithShape="1">
            <a:gsLst>
              <a:gs pos="0">
                <a:srgbClr val="FF0000"/>
              </a:gs>
              <a:gs pos="100000">
                <a:srgbClr val="FF0000">
                  <a:gamma/>
                  <a:shade val="46275"/>
                  <a:invGamma/>
                </a:srgbClr>
              </a:gs>
            </a:gsLst>
            <a:path path="shape">
              <a:fillToRect l="50000" t="50000" r="50000" b="50000"/>
            </a:path>
          </a:gradFill>
          <a:ln w="9525">
            <a:noFill/>
          </a:ln>
        </p:spPr>
        <p:txBody>
          <a:bodyPr/>
          <a:lstStyle/>
          <a:p>
            <a:pPr defTabSz="1222375"/>
            <a:endParaRPr lang="zh-CN" altLang="en-US" sz="2405"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4344" name="椭圆 14343"/>
          <p:cNvSpPr/>
          <p:nvPr/>
        </p:nvSpPr>
        <p:spPr>
          <a:xfrm>
            <a:off x="7650102" y="5185979"/>
            <a:ext cx="215891" cy="215891"/>
          </a:xfrm>
          <a:prstGeom prst="ellipse">
            <a:avLst/>
          </a:prstGeom>
          <a:gradFill rotWithShape="1">
            <a:gsLst>
              <a:gs pos="0">
                <a:srgbClr val="FF0000"/>
              </a:gs>
              <a:gs pos="100000">
                <a:srgbClr val="FF0000">
                  <a:gamma/>
                  <a:shade val="46275"/>
                  <a:invGamma/>
                </a:srgbClr>
              </a:gs>
            </a:gsLst>
            <a:path path="shape">
              <a:fillToRect l="50000" t="50000" r="50000" b="50000"/>
            </a:path>
          </a:gradFill>
          <a:ln w="9525">
            <a:noFill/>
          </a:ln>
        </p:spPr>
        <p:txBody>
          <a:bodyPr/>
          <a:lstStyle/>
          <a:p>
            <a:pPr defTabSz="1222375"/>
            <a:endParaRPr lang="zh-CN" altLang="en-US" sz="2405"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4345" name="矩形 14344">
            <a:hlinkClick r:id="rId2" action="ppaction://hlinkfile"/>
          </p:cNvPr>
          <p:cNvSpPr/>
          <p:nvPr/>
        </p:nvSpPr>
        <p:spPr>
          <a:xfrm>
            <a:off x="8788295" y="2522257"/>
            <a:ext cx="2303373" cy="3022484"/>
          </a:xfrm>
          <a:prstGeom prst="rect">
            <a:avLst/>
          </a:prstGeom>
          <a:solidFill>
            <a:schemeClr val="accent1"/>
          </a:solidFill>
          <a:ln w="38100" cap="flat" cmpd="sng">
            <a:solidFill>
              <a:schemeClr val="tx1"/>
            </a:solidFill>
            <a:prstDash val="solid"/>
            <a:miter/>
            <a:headEnd type="none" w="med" len="med"/>
            <a:tailEnd type="none" w="med" len="med"/>
          </a:ln>
        </p:spPr>
        <p:txBody>
          <a:bodyPr/>
          <a:lstStyle/>
          <a:p>
            <a:pPr defTabSz="1222375"/>
            <a:endParaRPr lang="zh-CN" altLang="en-US" sz="2405"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4346" name="矩形 14345"/>
          <p:cNvSpPr/>
          <p:nvPr/>
        </p:nvSpPr>
        <p:spPr>
          <a:xfrm>
            <a:off x="8810519" y="2882605"/>
            <a:ext cx="2274798" cy="360349"/>
          </a:xfrm>
          <a:prstGeom prst="rect">
            <a:avLst/>
          </a:prstGeom>
          <a:solidFill>
            <a:schemeClr val="bg2"/>
          </a:solidFill>
          <a:ln w="9525" cap="flat" cmpd="sng">
            <a:solidFill>
              <a:schemeClr val="tx1"/>
            </a:solidFill>
            <a:prstDash val="solid"/>
            <a:miter/>
            <a:headEnd type="none" w="med" len="med"/>
            <a:tailEnd type="none" w="med" len="med"/>
          </a:ln>
        </p:spPr>
        <p:txBody>
          <a:bodyPr/>
          <a:lstStyle/>
          <a:p>
            <a:pPr defTabSz="1222375"/>
            <a:endParaRPr lang="zh-CN" altLang="en-US" sz="2405"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4347" name="椭圆 14346"/>
          <p:cNvSpPr/>
          <p:nvPr/>
        </p:nvSpPr>
        <p:spPr>
          <a:xfrm>
            <a:off x="10048721" y="3674737"/>
            <a:ext cx="215891" cy="215891"/>
          </a:xfrm>
          <a:prstGeom prst="ellipse">
            <a:avLst/>
          </a:prstGeom>
          <a:gradFill rotWithShape="1">
            <a:gsLst>
              <a:gs pos="0">
                <a:srgbClr val="FF0000"/>
              </a:gs>
              <a:gs pos="100000">
                <a:srgbClr val="FF0000">
                  <a:gamma/>
                  <a:shade val="46275"/>
                  <a:invGamma/>
                </a:srgbClr>
              </a:gs>
            </a:gsLst>
            <a:path path="shape">
              <a:fillToRect l="50000" t="50000" r="50000" b="50000"/>
            </a:path>
          </a:gradFill>
          <a:ln w="9525">
            <a:noFill/>
          </a:ln>
        </p:spPr>
        <p:txBody>
          <a:bodyPr/>
          <a:lstStyle/>
          <a:p>
            <a:pPr defTabSz="1222375"/>
            <a:endParaRPr lang="zh-CN" altLang="en-US" sz="2405"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4348" name="椭圆 14347"/>
          <p:cNvSpPr/>
          <p:nvPr/>
        </p:nvSpPr>
        <p:spPr>
          <a:xfrm>
            <a:off x="9256589" y="3601715"/>
            <a:ext cx="215891" cy="215891"/>
          </a:xfrm>
          <a:prstGeom prst="ellipse">
            <a:avLst/>
          </a:prstGeom>
          <a:gradFill rotWithShape="1">
            <a:gsLst>
              <a:gs pos="0">
                <a:srgbClr val="FF0000"/>
              </a:gs>
              <a:gs pos="100000">
                <a:srgbClr val="FF0000">
                  <a:gamma/>
                  <a:shade val="46275"/>
                  <a:invGamma/>
                </a:srgbClr>
              </a:gs>
            </a:gsLst>
            <a:path path="shape">
              <a:fillToRect l="50000" t="50000" r="50000" b="50000"/>
            </a:path>
          </a:gradFill>
          <a:ln w="9525">
            <a:noFill/>
          </a:ln>
        </p:spPr>
        <p:txBody>
          <a:bodyPr/>
          <a:lstStyle/>
          <a:p>
            <a:pPr defTabSz="1222375"/>
            <a:endParaRPr lang="zh-CN" altLang="en-US" sz="2405"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4349" name="椭圆 14348"/>
          <p:cNvSpPr/>
          <p:nvPr/>
        </p:nvSpPr>
        <p:spPr>
          <a:xfrm>
            <a:off x="9185154" y="4682760"/>
            <a:ext cx="215891" cy="215891"/>
          </a:xfrm>
          <a:prstGeom prst="ellipse">
            <a:avLst/>
          </a:prstGeom>
          <a:gradFill rotWithShape="1">
            <a:gsLst>
              <a:gs pos="0">
                <a:srgbClr val="FF0000"/>
              </a:gs>
              <a:gs pos="100000">
                <a:srgbClr val="FF0000">
                  <a:gamma/>
                  <a:shade val="46275"/>
                  <a:invGamma/>
                </a:srgbClr>
              </a:gs>
            </a:gsLst>
            <a:path path="shape">
              <a:fillToRect l="50000" t="50000" r="50000" b="50000"/>
            </a:path>
          </a:gradFill>
          <a:ln w="9525">
            <a:noFill/>
          </a:ln>
        </p:spPr>
        <p:txBody>
          <a:bodyPr/>
          <a:lstStyle/>
          <a:p>
            <a:pPr defTabSz="1222375"/>
            <a:endParaRPr lang="zh-CN" altLang="en-US" sz="2405"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4350" name="椭圆 14349"/>
          <p:cNvSpPr/>
          <p:nvPr/>
        </p:nvSpPr>
        <p:spPr>
          <a:xfrm>
            <a:off x="9977286" y="4322412"/>
            <a:ext cx="215891" cy="215891"/>
          </a:xfrm>
          <a:prstGeom prst="ellipse">
            <a:avLst/>
          </a:prstGeom>
          <a:gradFill rotWithShape="1">
            <a:gsLst>
              <a:gs pos="0">
                <a:srgbClr val="FF0000"/>
              </a:gs>
              <a:gs pos="100000">
                <a:srgbClr val="FF0000">
                  <a:gamma/>
                  <a:shade val="46275"/>
                  <a:invGamma/>
                </a:srgbClr>
              </a:gs>
            </a:gsLst>
            <a:path path="shape">
              <a:fillToRect l="50000" t="50000" r="50000" b="50000"/>
            </a:path>
          </a:gradFill>
          <a:ln w="9525">
            <a:noFill/>
          </a:ln>
        </p:spPr>
        <p:txBody>
          <a:bodyPr/>
          <a:lstStyle/>
          <a:p>
            <a:pPr defTabSz="1222375"/>
            <a:endParaRPr lang="zh-CN" altLang="en-US" sz="2405"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4351" name="椭圆 14350"/>
          <p:cNvSpPr/>
          <p:nvPr/>
        </p:nvSpPr>
        <p:spPr>
          <a:xfrm>
            <a:off x="10336047" y="5185979"/>
            <a:ext cx="215891" cy="215891"/>
          </a:xfrm>
          <a:prstGeom prst="ellipse">
            <a:avLst/>
          </a:prstGeom>
          <a:gradFill rotWithShape="1">
            <a:gsLst>
              <a:gs pos="0">
                <a:srgbClr val="FF0000"/>
              </a:gs>
              <a:gs pos="100000">
                <a:srgbClr val="FF0000">
                  <a:gamma/>
                  <a:shade val="46275"/>
                  <a:invGamma/>
                </a:srgbClr>
              </a:gs>
            </a:gsLst>
            <a:path path="shape">
              <a:fillToRect l="50000" t="50000" r="50000" b="50000"/>
            </a:path>
          </a:gradFill>
          <a:ln w="9525">
            <a:noFill/>
          </a:ln>
        </p:spPr>
        <p:txBody>
          <a:bodyPr/>
          <a:lstStyle/>
          <a:p>
            <a:pPr defTabSz="1222375"/>
            <a:endParaRPr lang="zh-CN" altLang="en-US" sz="2405"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4352" name="矩形 14351"/>
          <p:cNvSpPr/>
          <p:nvPr/>
        </p:nvSpPr>
        <p:spPr>
          <a:xfrm>
            <a:off x="6915117" y="2290491"/>
            <a:ext cx="503218" cy="576239"/>
          </a:xfrm>
          <a:prstGeom prst="rect">
            <a:avLst/>
          </a:prstGeom>
          <a:solidFill>
            <a:schemeClr val="hlink"/>
          </a:solidFill>
          <a:ln w="9525" cap="flat" cmpd="sng">
            <a:solidFill>
              <a:schemeClr val="tx1"/>
            </a:solidFill>
            <a:prstDash val="solid"/>
            <a:miter/>
            <a:headEnd type="none" w="med" len="med"/>
            <a:tailEnd type="none" w="med" len="med"/>
          </a:ln>
        </p:spPr>
        <p:txBody>
          <a:bodyPr/>
          <a:lstStyle/>
          <a:p>
            <a:pPr defTabSz="1222375"/>
            <a:endParaRPr lang="zh-CN" altLang="en-US" sz="2405"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4353" name="矩形 14352"/>
          <p:cNvSpPr/>
          <p:nvPr/>
        </p:nvSpPr>
        <p:spPr>
          <a:xfrm>
            <a:off x="9651861" y="2306366"/>
            <a:ext cx="503218" cy="576239"/>
          </a:xfrm>
          <a:prstGeom prst="rect">
            <a:avLst/>
          </a:prstGeom>
          <a:solidFill>
            <a:schemeClr val="hlink"/>
          </a:solidFill>
          <a:ln w="9525" cap="flat" cmpd="sng">
            <a:solidFill>
              <a:schemeClr val="tx1"/>
            </a:solidFill>
            <a:prstDash val="solid"/>
            <a:miter/>
            <a:headEnd type="none" w="med" len="med"/>
            <a:tailEnd type="none" w="med" len="med"/>
          </a:ln>
        </p:spPr>
        <p:txBody>
          <a:bodyPr/>
          <a:lstStyle/>
          <a:p>
            <a:pPr defTabSz="1222375"/>
            <a:endParaRPr lang="zh-CN" altLang="en-US" sz="2405"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4354" name="矩形 14353"/>
          <p:cNvSpPr/>
          <p:nvPr/>
        </p:nvSpPr>
        <p:spPr>
          <a:xfrm>
            <a:off x="9996335" y="3342961"/>
            <a:ext cx="503219" cy="576241"/>
          </a:xfrm>
          <a:prstGeom prst="rect">
            <a:avLst/>
          </a:prstGeom>
          <a:solidFill>
            <a:schemeClr val="hlink"/>
          </a:solidFill>
          <a:ln w="9525" cap="flat" cmpd="sng">
            <a:solidFill>
              <a:schemeClr val="tx1"/>
            </a:solidFill>
            <a:prstDash val="solid"/>
            <a:miter/>
            <a:headEnd type="none" w="med" len="med"/>
            <a:tailEnd type="none" w="med" len="med"/>
          </a:ln>
        </p:spPr>
        <p:txBody>
          <a:bodyPr/>
          <a:lstStyle/>
          <a:p>
            <a:pPr defTabSz="1222375"/>
            <a:endParaRPr lang="zh-CN" altLang="en-US" sz="2405"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4355" name="矩形 14354"/>
          <p:cNvSpPr/>
          <p:nvPr/>
        </p:nvSpPr>
        <p:spPr>
          <a:xfrm>
            <a:off x="9348659" y="3342961"/>
            <a:ext cx="503219" cy="576241"/>
          </a:xfrm>
          <a:prstGeom prst="rect">
            <a:avLst/>
          </a:prstGeom>
          <a:solidFill>
            <a:schemeClr val="hlink"/>
          </a:solidFill>
          <a:ln w="9525" cap="flat" cmpd="sng">
            <a:solidFill>
              <a:schemeClr val="tx1"/>
            </a:solidFill>
            <a:prstDash val="solid"/>
            <a:miter/>
            <a:headEnd type="none" w="med" len="med"/>
            <a:tailEnd type="none" w="med" len="med"/>
          </a:ln>
        </p:spPr>
        <p:txBody>
          <a:bodyPr/>
          <a:lstStyle/>
          <a:p>
            <a:pPr defTabSz="1222375"/>
            <a:endParaRPr lang="zh-CN" altLang="en-US" sz="2405" kern="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endParaRPr>
          </a:p>
        </p:txBody>
      </p:sp>
      <p:sp>
        <p:nvSpPr>
          <p:cNvPr id="14356" name="文本框 14355"/>
          <p:cNvSpPr txBox="1"/>
          <p:nvPr/>
        </p:nvSpPr>
        <p:spPr>
          <a:xfrm>
            <a:off x="660400" y="2273488"/>
            <a:ext cx="4770581" cy="2802498"/>
          </a:xfrm>
          <a:prstGeom prst="rect">
            <a:avLst/>
          </a:prstGeom>
          <a:noFill/>
          <a:ln w="9525">
            <a:noFill/>
          </a:ln>
        </p:spPr>
        <p:txBody>
          <a:bodyPr wrap="square">
            <a:spAutoFit/>
          </a:bodyPr>
          <a:lstStyle/>
          <a:p>
            <a:pPr defTabSz="1222375">
              <a:lnSpc>
                <a:spcPct val="150000"/>
              </a:lnSpc>
              <a:spcBef>
                <a:spcPct val="50000"/>
              </a:spcBef>
              <a:buClr>
                <a:srgbClr val="F2F2F2"/>
              </a:buClr>
            </a:pPr>
            <a:r>
              <a:rPr lang="zh-CN" altLang="en-US" sz="2400" kern="0" dirty="0">
                <a:solidFill>
                  <a:srgbClr val="FF0000"/>
                </a:solidFill>
                <a:latin typeface="Arial" panose="020B0604020202020204" pitchFamily="34" charset="0"/>
                <a:ea typeface="思源黑体 CN Regular" panose="020B0500000000000000" pitchFamily="34" charset="-122"/>
                <a:cs typeface="Helvetica"/>
                <a:sym typeface="Arial" panose="020B0604020202020204" pitchFamily="34" charset="0"/>
              </a:rPr>
              <a:t>原因：</a:t>
            </a:r>
            <a:r>
              <a:rPr lang="zh-CN" altLang="en-US" sz="2400"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对气体来说，若其他条件不变，增大压强，就是增加单位体积的反应物的物质的量，即增加反应物的浓度，因而可以增大化学反应的速率。</a:t>
            </a:r>
          </a:p>
        </p:txBody>
      </p:sp>
      <p:sp>
        <p:nvSpPr>
          <p:cNvPr id="14358" name="文本框 14357"/>
          <p:cNvSpPr txBox="1"/>
          <p:nvPr/>
        </p:nvSpPr>
        <p:spPr>
          <a:xfrm>
            <a:off x="654137" y="1349296"/>
            <a:ext cx="11136680" cy="461665"/>
          </a:xfrm>
          <a:prstGeom prst="rect">
            <a:avLst/>
          </a:prstGeom>
          <a:noFill/>
          <a:ln w="9525">
            <a:noFill/>
          </a:ln>
        </p:spPr>
        <p:txBody>
          <a:bodyPr wrap="square">
            <a:spAutoFit/>
          </a:bodyPr>
          <a:lstStyle/>
          <a:p>
            <a:pPr defTabSz="1222375">
              <a:spcBef>
                <a:spcPct val="50000"/>
              </a:spcBef>
              <a:buClr>
                <a:srgbClr val="F2F2F2"/>
              </a:buClr>
            </a:pPr>
            <a:r>
              <a:rPr lang="zh-CN" altLang="en-US" sz="2400" b="1" kern="0" dirty="0">
                <a:solidFill>
                  <a:sysClr val="windowText" lastClr="000000"/>
                </a:solidFill>
                <a:latin typeface="Arial" panose="020B0604020202020204" pitchFamily="34" charset="0"/>
                <a:ea typeface="思源黑体 CN Regular" panose="020B0500000000000000" pitchFamily="34" charset="-122"/>
                <a:cs typeface="Helvetica"/>
                <a:sym typeface="Arial" panose="020B0604020202020204" pitchFamily="34" charset="0"/>
              </a:rPr>
              <a:t>请试根据浓度对化学反应速率的影响推出压强对化学反应速率的影响情况    </a:t>
            </a:r>
          </a:p>
        </p:txBody>
      </p:sp>
      <p:sp>
        <p:nvSpPr>
          <p:cNvPr id="23" name="矩形 22"/>
          <p:cNvSpPr/>
          <p:nvPr/>
        </p:nvSpPr>
        <p:spPr>
          <a:xfrm>
            <a:off x="1292930" y="284991"/>
            <a:ext cx="5692070" cy="584775"/>
          </a:xfrm>
          <a:prstGeom prst="rect">
            <a:avLst/>
          </a:prstGeom>
        </p:spPr>
        <p:txBody>
          <a:bodyPr wrap="square">
            <a:spAutoFit/>
          </a:bodyPr>
          <a:lstStyle/>
          <a:p>
            <a:pPr lvl="0" defTabSz="1130935">
              <a:spcBef>
                <a:spcPct val="0"/>
              </a:spcBef>
              <a:defRPr/>
            </a:pPr>
            <a:r>
              <a:rPr lang="zh-CN" altLang="en-US" sz="3200" b="1" kern="0" dirty="0">
                <a:solidFill>
                  <a:prstClr val="black"/>
                </a:solidFill>
                <a:latin typeface="Arial" panose="020B0604020202020204" pitchFamily="34" charset="0"/>
                <a:ea typeface="思源黑体 CN Regular" panose="020B0500000000000000" pitchFamily="34" charset="-122"/>
                <a:cs typeface="Helvetica"/>
                <a:sym typeface="Arial" panose="020B0604020202020204" pitchFamily="34" charset="0"/>
              </a:rPr>
              <a:t>二、压强对反应速率的影响</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358"/>
                                        </p:tgtEl>
                                        <p:attrNameLst>
                                          <p:attrName>style.visibility</p:attrName>
                                        </p:attrNameLst>
                                      </p:cBhvr>
                                      <p:to>
                                        <p:strVal val="visible"/>
                                      </p:to>
                                    </p:set>
                                    <p:animEffect transition="in" filter="blinds(horizontal)">
                                      <p:cBhvr>
                                        <p:cTn id="7" dur="500"/>
                                        <p:tgtEl>
                                          <p:spTgt spid="14358"/>
                                        </p:tgtEl>
                                      </p:cBhvr>
                                    </p:animEffect>
                                  </p:childTnLst>
                                </p:cTn>
                              </p:par>
                            </p:childTnLst>
                          </p:cTn>
                        </p:par>
                      </p:childTnLst>
                    </p:cTn>
                  </p:par>
                  <p:par>
                    <p:cTn id="8" fill="hold">
                      <p:stCondLst>
                        <p:cond delay="indefinite"/>
                      </p:stCondLst>
                      <p:childTnLst>
                        <p:par>
                          <p:cTn id="9" fill="hold">
                            <p:stCondLst>
                              <p:cond delay="0"/>
                            </p:stCondLst>
                            <p:childTnLst>
                              <p:par>
                                <p:cTn id="10" presetID="0" presetClass="path" presetSubtype="0" repeatCount="indefinite" fill="hold" nodeType="clickEffect">
                                  <p:stCondLst>
                                    <p:cond delay="0"/>
                                  </p:stCondLst>
                                  <p:childTnLst>
                                    <p:animMotion origin="layout" path="M 3.05556E-06 -2.02959E-06 C 0.01389 -0.00485 -0.00174 0.00023 0.01805 -0.00439 C 0.02343 -0.00578 0.03437 -0.00878 0.03437 -0.00855 C 0.04739 -0.01572 0.03975 -0.01202 0.05729 -0.01965 C 0.06163 -0.0215 0.07048 -0.02404 0.07048 -0.02381 C 0.07274 -0.02335 0.07587 -0.0245 0.07708 -0.02196 C 0.0783 -0.01942 0.07621 -0.01595 0.07534 -0.01317 C 0.071 0.0007 0.07031 0.00139 0.06545 0.01087 C 0.06423 0.01595 0.06389 0.02127 0.06232 0.02612 C 0.0592 0.03583 0.05468 0.04415 0.05243 0.05456 C 0.0493 0.06889 0.04861 0.08368 0.04583 0.09825 C 0.04253 0.11535 0.04062 0.13408 0.03593 0.15049 C 0.02743 0.18054 0.0368 0.14263 0.03107 0.16574 C 0.0283 0.17684 0.02534 0.18539 0.02135 0.19649 C 0.01788 0.2062 0.01875 0.21174 0.01146 0.21822 C 0.00816 0.21383 0.00486 0.20943 0.00156 0.20504 C 0.00017 0.20319 -0.00035 0.20019 -0.00174 0.19857 C -0.00469 0.1951 -0.00903 0.19395 -0.01146 0.18978 C -0.02101 0.17314 -0.01111 0.1884 -0.02622 0.17245 C -0.03594 0.16205 -0.04462 0.15164 -0.05573 0.14401 C -0.0632 0.12945 -0.07934 0.1172 -0.09184 0.11119 C -0.09775 0.10333 -0.10365 0.09732 -0.11146 0.09385 C -0.11702 0.08646 -0.12101 0.0853 -0.12795 0.08068 C -0.1099 0.06496 -0.08247 0.07282 -0.06407 0.07189 C -0.04601 0.06611 -0.02848 0.06473 -0.0099 0.06334 C 0.00451 0.05779 0.00191 0.05987 0.00816 0.04369 C 0.01007 0.02982 0.01111 0.01919 0.0033 0.00879 C 0.00139 0.00116 0.00277 0.0037 3.05556E-06 -2.02959E-06 Z" pathEditMode="relative" rAng="0" ptsTypes="ffffffffffffffffffffffffffff">
                                      <p:cBhvr>
                                        <p:cTn id="11" dur="5000" fill="hold"/>
                                        <p:tgtEl>
                                          <p:spTgt spid="14340"/>
                                        </p:tgtEl>
                                        <p:attrNameLst>
                                          <p:attrName>ppt_x</p:attrName>
                                          <p:attrName>ppt_y</p:attrName>
                                        </p:attrNameLst>
                                      </p:cBhvr>
                                      <p:rCtr x="-2500" y="9700"/>
                                    </p:animMotion>
                                  </p:childTnLst>
                                </p:cTn>
                              </p:par>
                              <p:par>
                                <p:cTn id="12" presetID="0" presetClass="path" presetSubtype="0" repeatCount="indefinite" fill="hold" nodeType="withEffect">
                                  <p:stCondLst>
                                    <p:cond delay="0"/>
                                  </p:stCondLst>
                                  <p:childTnLst>
                                    <p:animMotion origin="layout" path="M -0.03055 -0.00555 C -0.00712 -0.02474 -0.03489 -0.00347 -0.0158 -0.01434 C -0.01111 -0.01711 -0.00729 -0.0222 -0.0026 -0.02521 C 0.00295 -0.02891 0.00955 -0.03053 0.01528 -0.03399 C 0.01979 -0.03677 0.02361 -0.04162 0.02847 -0.04278 C 0.03524 -0.0444 0.04167 -0.04648 0.04809 -0.04925 C 0.05625 -0.02798 0.05434 -0.00185 0.06459 0.01826 C 0.06875 0.04184 0.06302 0.01387 0.06945 0.03352 C 0.07413 0.04786 0.07604 0.06404 0.08264 0.07722 C 0.08316 0.08023 0.08334 0.08323 0.0842 0.08601 C 0.0849 0.08832 0.0875 0.08994 0.0875 0.09248 C 0.0875 0.09572 0.08524 0.09826 0.0842 0.10127 C 0.07761 0.10057 0.07101 0.10034 0.06459 0.09919 C 0.06024 0.09849 0.05712 0.09456 0.05313 0.09248 C 0.04306 0.08739 0.03212 0.08416 0.02188 0.07953 C 0.01042 0.07445 -0.00069 0.06797 -0.0125 0.06427 C -0.02691 0.06797 -0.01962 0.06242 -0.02239 0.0904 C -0.02465 0.11329 -0.02916 0.15052 -0.03715 0.17109 C -0.0408 0.19167 -0.04462 0.21109 -0.04687 0.23236 C -0.04635 0.23745 -0.04791 0.24393 -0.04531 0.24763 C -0.04375 0.24971 -0.04236 0.243 -0.04045 0.24115 C -0.03524 0.2363 -0.02969 0.2319 -0.02396 0.22797 C -0.00816 0.21734 0.00643 0.20739 0.02361 0.20184 C 0.03681 0.18797 0.02257 0.20092 0.03837 0.19306 C 0.04028 0.19213 0.04149 0.19005 0.04323 0.18867 C 0.04531 0.18705 0.04757 0.18543 0.04983 0.18427 C 0.05729 0.18057 0.06528 0.17919 0.07274 0.17549 C 0.09601 0.16416 0.08125 0.16878 0.0974 0.16462 C 0.11771 0.15075 0.0882 0.16994 0.11215 0.15815 C 0.11406 0.15722 0.11528 0.15491 0.11702 0.15375 C 0.12587 0.14843 0.13559 0.14473 0.14479 0.14057 C 0.15382 0.13664 0.17274 0.1341 0.17274 0.13433 C 0.16389 0.13225 0.15347 0.13502 0.14653 0.12763 C 0.12622 0.10566 0.14271 0.11884 0.12361 0.10566 C 0.1191 0.09687 0.11077 0.09179 0.10382 0.08601 C 0.09983 0.08277 0.09618 0.07884 0.09236 0.07514 C 0.0908 0.07375 0.0875 0.07075 0.0875 0.07098 C 0.08212 0.06011 0.07587 0.05895 0.06788 0.05317 C 0.06094 0.04809 0.05538 0.03884 0.04809 0.03583 C 0.03229 0.0215 0.01424 0.01456 -0.0026 0.003 C -0.00625 0.00069 -0.01007 -0.00486 -0.01423 -0.00555 C -0.01962 -0.00648 -0.02517 -0.00555 -0.03055 -0.00555 Z" pathEditMode="relative" rAng="0" ptsTypes="ffffffffffffffffffffffffffffffffffffffffff">
                                      <p:cBhvr>
                                        <p:cTn id="13" dur="5000" fill="hold"/>
                                        <p:tgtEl>
                                          <p:spTgt spid="14341"/>
                                        </p:tgtEl>
                                        <p:attrNameLst>
                                          <p:attrName>ppt_x</p:attrName>
                                          <p:attrName>ppt_y</p:attrName>
                                        </p:attrNameLst>
                                      </p:cBhvr>
                                      <p:rCtr x="9300" y="10600"/>
                                    </p:animMotion>
                                  </p:childTnLst>
                                </p:cTn>
                              </p:par>
                              <p:par>
                                <p:cTn id="14" presetID="0" presetClass="path" presetSubtype="0" repeatCount="indefinite" fill="hold" nodeType="withEffect">
                                  <p:stCondLst>
                                    <p:cond delay="0"/>
                                  </p:stCondLst>
                                  <p:childTnLst>
                                    <p:animMotion origin="layout" path="M -0.00469 -0.00208 C -0.00295 -0.03214 -0.00382 -0.06243 0.00191 -0.09156 C 0.0026 -0.10104 0.00451 -0.11052 0.00521 -0.12 C 0.00608 -0.13156 0.00555 -0.14335 0.00677 -0.15491 C 0.00816 -0.16902 0.01406 -0.17688 0.01979 -0.18751 C 0.02621 -0.19954 0.0191 -0.19445 0.02812 -0.19861 C 0.0316 -0.19376 0.03628 -0.19052 0.03958 -0.18543 C 0.04115 -0.18289 0.04132 -0.17919 0.04288 -0.17665 C 0.0441 -0.17456 0.04653 -0.1741 0.04774 -0.17225 C 0.05208 -0.16555 0.05451 -0.15699 0.0592 -0.15052 C 0.06215 -0.14636 0.06406 -0.14104 0.06736 -0.13734 C 0.07031 -0.13387 0.07726 -0.12855 0.07726 -0.12832 C 0.08646 -0.11144 0.0809 -0.11514 0.09045 -0.11121 C 0.09635 -0.1052 0.10174 -0.10035 0.10833 -0.09595 C 0.11649 -0.07954 0.10573 -0.09803 0.11823 -0.08717 C 0.11979 -0.08578 0.11996 -0.08231 0.12153 -0.08069 C 0.12292 -0.0793 0.12483 -0.0793 0.12639 -0.07838 C 0.13229 -0.07445 0.13472 -0.06821 0.14115 -0.06543 C 0.14288 -0.06404 0.14444 -0.06219 0.14618 -0.06104 C 0.14774 -0.06011 0.14948 -0.05988 0.15104 -0.05873 C 0.16701 -0.0467 0.15521 -0.05248 0.1658 -0.04786 C 0.16736 -0.04647 0.17031 -0.04601 0.17066 -0.04347 C 0.1717 -0.03653 0.16302 -0.03537 0.16094 -0.03468 C 0.1592 -0.03191 0.15729 -0.02936 0.1559 -0.02613 C 0.15503 -0.02404 0.15538 -0.02127 0.15434 -0.01942 C 0.15069 -0.01225 0.14462 -0.00485 0.13958 0.00023 C 0.13212 0.01989 0.13559 0.01226 0.12969 0.02428 C 0.12569 0.04046 0.12413 0.05688 0.11823 0.07214 C 0.11354 0.06289 0.11146 0.05434 0.10521 0.04601 C 0.10278 0.03676 0.0974 0.02266 0.09358 0.01549 C 0.0908 0.01041 0.08802 0.00532 0.08542 0.00023 C 0.0842 -0.00185 0.08212 -0.00647 0.08212 -0.00624 C 0.07986 -0.01618 0.07378 -0.02497 0.06736 -0.03029 C 0.06024 -0.04948 0.0684 -0.03098 0.0592 -0.04347 C 0.05278 -0.05225 0.04896 -0.06312 0.04115 -0.06959 C 0.03767 -0.08416 0.04236 -0.06821 0.03455 -0.08277 C 0.03316 -0.08532 0.03316 -0.08925 0.03142 -0.09156 C 0.02969 -0.09387 0.02708 -0.09456 0.02483 -0.09595 C 0.02014 -0.1052 0.0191 -0.11352 0.01163 -0.12 C 0.00174 -0.13942 0.0151 -0.11607 0.00347 -0.12855 C -0.00695 -0.13988 0.00729 -0.13225 -0.00469 -0.13734 C -0.01042 -0.14497 -0.01337 -0.14566 -0.02118 -0.14821 C -0.02743 -0.15676 -0.03524 -0.16069 -0.0441 -0.16347 C -0.04514 -0.16069 -0.04722 -0.15815 -0.0474 -0.15491 C -0.04826 -0.1378 -0.03854 -0.0978 -0.0309 -0.08277 C -0.02865 -0.07352 -0.02639 -0.06798 -0.02118 -0.06104 C -0.01649 -0.03769 -0.02344 -0.06613 -0.01458 -0.04578 C -0.00538 -0.02451 -0.02153 -0.04878 -0.00799 -0.03029 C -0.0066 -0.02497 -0.00087 -0.01618 -0.00139 -0.01063 C -0.00174 -0.0074 -0.00365 -0.00485 -0.00469 -0.00208 Z" pathEditMode="relative" rAng="0" ptsTypes="ffffffffffffffffffffffffffffffffffffffffffffffffff">
                                      <p:cBhvr>
                                        <p:cTn id="15" dur="5000" fill="hold"/>
                                        <p:tgtEl>
                                          <p:spTgt spid="14342"/>
                                        </p:tgtEl>
                                        <p:attrNameLst>
                                          <p:attrName>ppt_x</p:attrName>
                                          <p:attrName>ppt_y</p:attrName>
                                        </p:attrNameLst>
                                      </p:cBhvr>
                                      <p:rCtr x="6600" y="-6200"/>
                                    </p:animMotion>
                                  </p:childTnLst>
                                </p:cTn>
                              </p:par>
                              <p:par>
                                <p:cTn id="16" presetID="0" presetClass="path" presetSubtype="0" repeatCount="indefinite" fill="hold" nodeType="withEffect">
                                  <p:stCondLst>
                                    <p:cond delay="0"/>
                                  </p:stCondLst>
                                  <p:childTnLst>
                                    <p:animMotion origin="layout" path="M -0.00469 -0.00208 C -0.00729 0.00878 -0.01198 0.01641 -0.01771 0.02427 C -0.02396 0.04716 -0.03767 0.06173 -0.04566 0.08323 C -0.04618 0.08763 -0.0467 0.09179 -0.04722 0.09618 C -0.04792 0.10266 -0.04826 0.10936 -0.04896 0.11583 C -0.0493 0.11884 -0.04965 0.12185 -0.05052 0.12462 C -0.05121 0.12693 -0.05521 0.12924 -0.05382 0.13109 C -0.05226 0.13318 -0.04948 0.12971 -0.04722 0.12901 C -0.04288 0.12069 -0.02552 0.10312 -0.01771 0.09618 C -0.01128 0.0837 -0.01823 0.09479 -0.00469 0.08323 C 0.00417 0.0756 0.00886 0.06751 0.0184 0.06358 C 0.02431 0.05549 0.0316 0.04971 0.03958 0.04601 C 0.04566 0.03815 0.05278 0.03352 0.06094 0.03075 C 0.06441 0.02751 0.06736 0.02312 0.07083 0.01988 C 0.0757 0.01549 0.08333 0.01318 0.08889 0.01109 C 0.08646 0.00231 0.08438 -0.00324 0.07743 -0.00625 C 0.07066 -0.01526 0.06632 -0.02428 0.05764 -0.02821 C 0.05399 -0.03538 0.04497 -0.04763 0.03958 -0.05226 C 0.0375 -0.05388 0.03507 -0.0548 0.03316 -0.05665 C 0.02083 -0.06891 0.03195 -0.06266 0.0217 -0.06752 C 0.01997 -0.0696 0.01858 -0.07214 0.01667 -0.07399 C 0.01458 -0.07584 0.01198 -0.0763 0.01007 -0.07839 C 0.00868 -0.08 0.00833 -0.08324 0.00695 -0.08486 C 0.00434 -0.08763 -0.00139 -0.08995 -0.00469 -0.09156 C -0.02048 -0.11261 -1.11111E-06 -0.0874 -0.01441 -0.10012 C -0.01632 -0.10197 -0.01753 -0.10497 -0.01944 -0.10682 C -0.02135 -0.10867 -0.02396 -0.10937 -0.02587 -0.11122 C -0.03298 -0.11792 -0.0401 -0.12602 -0.04722 -0.13295 C -0.04913 -0.1348 -0.05173 -0.1355 -0.05382 -0.13734 C -0.05573 -0.13919 -0.05694 -0.14197 -0.05868 -0.14382 C -0.0618 -0.14706 -0.06858 -0.15261 -0.06858 -0.15237 C -0.07812 -0.13966 -0.08368 -0.13318 -0.09479 -0.12417 C -0.10087 -0.11908 -0.10521 -0.11214 -0.11111 -0.10682 C -0.11875 -0.09156 -0.11441 -0.09665 -0.12257 -0.08925 C -0.13073 -0.0733 -0.12673 -0.08047 -0.1342 -0.06752 C -0.10503 -0.05411 -0.07673 -0.05365 -0.04566 -0.05226 C -0.0375 -0.04995 -0.03055 -0.04717 -0.0243 -0.03908 C -0.01493 -0.02682 -0.02882 -0.03769 -0.01441 -0.02821 C -0.00955 -0.01526 -0.00677 -0.01711 -0.00469 -0.00208 Z" pathEditMode="relative" rAng="0" ptsTypes="fffffffffffffffffffffffffffffffffffffff">
                                      <p:cBhvr>
                                        <p:cTn id="17" dur="5000" fill="hold"/>
                                        <p:tgtEl>
                                          <p:spTgt spid="14343"/>
                                        </p:tgtEl>
                                        <p:attrNameLst>
                                          <p:attrName>ppt_x</p:attrName>
                                          <p:attrName>ppt_y</p:attrName>
                                        </p:attrNameLst>
                                      </p:cBhvr>
                                      <p:rCtr x="-1800" y="-800"/>
                                    </p:animMotion>
                                  </p:childTnLst>
                                </p:cTn>
                              </p:par>
                              <p:par>
                                <p:cTn id="18" presetID="0" presetClass="path" presetSubtype="0" repeatCount="indefinite" fill="hold" nodeType="withEffect">
                                  <p:stCondLst>
                                    <p:cond delay="0"/>
                                  </p:stCondLst>
                                  <p:childTnLst>
                                    <p:animMotion origin="layout" path="M -2.5E-06 4.40592E-06 C 0.00052 -0.0037 0.00157 -0.00717 0.00157 -0.01087 C 0.00261 -0.05664 0.00504 -0.2136 0.00157 -0.26422 C 0.00139 -0.26746 -0.00278 -0.26723 -0.00503 -0.26861 C -0.01597 -0.26353 -0.00416 -0.27046 -0.01319 -0.25983 C -0.02066 -0.25104 -0.02691 -0.2455 -0.03611 -0.24226 C -0.04097 -0.23579 -0.04427 -0.23209 -0.05087 -0.22932 C -0.06163 -0.21452 -0.07639 -0.20319 -0.09028 -0.19441 C -0.09479 -0.18817 -0.11041 -0.17291 -0.11649 -0.17037 C -0.12326 -0.16436 -0.12847 -0.15835 -0.13611 -0.15511 C -0.14618 -0.1461 -0.15746 -0.13593 -0.16892 -0.13107 C -0.15295 -0.12368 -0.15486 -0.12414 -0.13125 -0.12229 C -0.10052 -0.11512 -0.07066 -0.11304 -0.03941 -0.11142 C -0.02257 -0.10749 -0.00764 -0.10426 0.00972 -0.10264 C 0.02743 -0.09848 0.04427 -0.0957 0.06233 -0.09386 C 0.06059 -0.09178 0.05851 -0.08993 0.05729 -0.08738 C 0.05174 -0.07629 0.06302 -0.08137 0.04913 -0.06773 C 0.04063 -0.05941 0.04445 -0.0638 0.03768 -0.05456 C 0.03507 -0.04369 0.03038 -0.03607 0.02448 -0.02844 C 0.02205 -0.01827 0.02032 -0.01572 0.01302 -0.01087 C 0.00938 -0.0044 0.0066 0.00416 -2.5E-06 4.40592E-06 Z" pathEditMode="relative" rAng="0" ptsTypes="fffffffffffffffffffff">
                                      <p:cBhvr>
                                        <p:cTn id="19" dur="5000" fill="hold"/>
                                        <p:tgtEl>
                                          <p:spTgt spid="14344"/>
                                        </p:tgtEl>
                                        <p:attrNameLst>
                                          <p:attrName>ppt_x</p:attrName>
                                          <p:attrName>ppt_y</p:attrName>
                                        </p:attrNameLst>
                                      </p:cBhvr>
                                      <p:rCtr x="-5300" y="-13300"/>
                                    </p:animMotion>
                                  </p:childTnLst>
                                </p:cTn>
                              </p:par>
                              <p:par>
                                <p:cTn id="20" presetID="0" presetClass="path" presetSubtype="0" repeatCount="indefinite" fill="hold" nodeType="withEffect">
                                  <p:stCondLst>
                                    <p:cond delay="0"/>
                                  </p:stCondLst>
                                  <p:childTnLst>
                                    <p:animMotion origin="layout" path="M -0.00468 -0.00208 C 0.00921 -0.00694 -0.00642 -0.00185 0.01337 -0.00647 C 0.01875 -0.00786 0.02969 -0.01087 0.02969 -0.01063 C 0.04271 -0.0178 0.03507 -0.0141 0.05261 -0.02173 C 0.05695 -0.02358 0.0658 -0.02613 0.0658 -0.0259 C 0.06806 -0.02543 0.07118 -0.02659 0.0724 -0.02405 C 0.07361 -0.0215 0.07153 -0.01803 0.07066 -0.01526 C 0.06632 -0.00139 0.06563 -0.00069 0.06077 0.00879 C 0.05955 0.01387 0.05921 0.01919 0.05764 0.02405 C 0.05452 0.03376 0.05 0.04208 0.04775 0.05249 C 0.04462 0.06682 0.04393 0.08162 0.04115 0.09619 C 0.03785 0.1133 0.03594 0.13202 0.03125 0.14844 C 0.02275 0.1785 0.03212 0.14058 0.02639 0.1637 C 0.02361 0.1748 0.02066 0.18335 0.01667 0.19445 C 0.0132 0.20416 0.01407 0.20971 0.00677 0.21619 C 0.00348 0.21179 0.00018 0.2074 -0.00312 0.20301 C -0.00451 0.20116 -0.00503 0.19815 -0.00642 0.19653 C -0.00937 0.19306 -0.01371 0.19191 -0.01614 0.18775 C -0.02569 0.1711 -0.01579 0.18636 -0.0309 0.17041 C -0.04062 0.16 -0.0493 0.1496 -0.06041 0.14197 C -0.06788 0.1274 -0.08402 0.11515 -0.09652 0.10913 C -0.10243 0.10127 -0.10833 0.09526 -0.11614 0.09179 C -0.1217 0.08439 -0.12569 0.08324 -0.13264 0.07861 C -0.11458 0.06289 -0.08715 0.07075 -0.06875 0.06983 C -0.05069 0.06405 -0.03316 0.06266 -0.01458 0.06127 C -0.00017 0.05572 -0.00277 0.0578 0.00348 0.04162 C 0.00539 0.02775 0.00643 0.01711 -0.00139 0.00671 C -0.00329 -0.00092 -0.00191 0.00162 -0.00468 -0.00208 Z" pathEditMode="relative" rAng="0" ptsTypes="ffffffffffffffffffffffffffff">
                                      <p:cBhvr>
                                        <p:cTn id="21" dur="5000" fill="hold"/>
                                        <p:tgtEl>
                                          <p:spTgt spid="14347"/>
                                        </p:tgtEl>
                                        <p:attrNameLst>
                                          <p:attrName>ppt_x</p:attrName>
                                          <p:attrName>ppt_y</p:attrName>
                                        </p:attrNameLst>
                                      </p:cBhvr>
                                      <p:rCtr x="-2500" y="9700"/>
                                    </p:animMotion>
                                  </p:childTnLst>
                                </p:cTn>
                              </p:par>
                              <p:par>
                                <p:cTn id="22" presetID="0" presetClass="path" presetSubtype="0" repeatCount="indefinite" fill="hold" nodeType="withEffect">
                                  <p:stCondLst>
                                    <p:cond delay="0"/>
                                  </p:stCondLst>
                                  <p:childTnLst>
                                    <p:animMotion origin="layout" path="M -0.03055 -0.00555 C -0.00712 -0.02474 -0.03489 -0.00347 -0.0158 -0.01434 C -0.01111 -0.01711 -0.00729 -0.0222 -0.0026 -0.02521 C 0.00295 -0.02891 0.00955 -0.03053 0.01528 -0.03399 C 0.01979 -0.03677 0.02361 -0.04162 0.02847 -0.04278 C 0.03524 -0.0444 0.04167 -0.04648 0.04809 -0.04925 C 0.05625 -0.02798 0.05434 -0.00185 0.06459 0.01826 C 0.06875 0.04184 0.06302 0.01387 0.06945 0.03352 C 0.07413 0.04786 0.07604 0.06404 0.08264 0.07722 C 0.08316 0.08023 0.08334 0.08323 0.0842 0.08601 C 0.0849 0.08832 0.0875 0.08994 0.0875 0.09248 C 0.0875 0.09572 0.08524 0.09826 0.0842 0.10127 C 0.07761 0.10057 0.07101 0.10034 0.06459 0.09919 C 0.06024 0.09849 0.05712 0.09456 0.05313 0.09248 C 0.04306 0.08739 0.03212 0.08416 0.02188 0.07953 C 0.01042 0.07445 -0.00069 0.06797 -0.0125 0.06427 C -0.02691 0.06797 -0.01962 0.06242 -0.02239 0.0904 C -0.02465 0.11329 -0.02916 0.15052 -0.03715 0.17109 C -0.0408 0.19167 -0.04462 0.21109 -0.04687 0.23236 C -0.04635 0.23745 -0.04791 0.24393 -0.04531 0.24763 C -0.04375 0.24971 -0.04236 0.243 -0.04045 0.24115 C -0.03524 0.2363 -0.02969 0.2319 -0.02396 0.22797 C -0.00816 0.21734 0.00643 0.20739 0.02361 0.20184 C 0.03681 0.18797 0.02257 0.20092 0.03837 0.19306 C 0.04028 0.19213 0.04149 0.19005 0.04323 0.18867 C 0.04531 0.18705 0.04757 0.18543 0.04983 0.18427 C 0.05729 0.18057 0.06528 0.17919 0.07274 0.17549 C 0.09601 0.16416 0.08125 0.16878 0.0974 0.16462 C 0.11771 0.15075 0.0882 0.16994 0.11215 0.15815 C 0.11406 0.15722 0.11528 0.15491 0.11702 0.15375 C 0.12587 0.14843 0.13559 0.14473 0.14479 0.14057 C 0.15382 0.13664 0.17274 0.1341 0.17274 0.13433 C 0.16389 0.13225 0.15347 0.13502 0.14653 0.12763 C 0.12622 0.10566 0.14271 0.11884 0.12361 0.10566 C 0.1191 0.09687 0.11077 0.09179 0.10382 0.08601 C 0.09983 0.08277 0.09618 0.07884 0.09236 0.07514 C 0.0908 0.07375 0.0875 0.07075 0.0875 0.07098 C 0.08212 0.06011 0.07587 0.05895 0.06788 0.05317 C 0.06094 0.04809 0.05538 0.03884 0.04809 0.03583 C 0.03229 0.0215 0.01424 0.01456 -0.0026 0.003 C -0.00625 0.00069 -0.01007 -0.00486 -0.01423 -0.00555 C -0.01962 -0.00648 -0.02517 -0.00555 -0.03055 -0.00555 Z" pathEditMode="relative" rAng="0" ptsTypes="ffffffffffffffffffffffffffffffffffffffffff">
                                      <p:cBhvr>
                                        <p:cTn id="23" dur="5000" fill="hold"/>
                                        <p:tgtEl>
                                          <p:spTgt spid="14348"/>
                                        </p:tgtEl>
                                        <p:attrNameLst>
                                          <p:attrName>ppt_x</p:attrName>
                                          <p:attrName>ppt_y</p:attrName>
                                        </p:attrNameLst>
                                      </p:cBhvr>
                                      <p:rCtr x="9300" y="10600"/>
                                    </p:animMotion>
                                  </p:childTnLst>
                                </p:cTn>
                              </p:par>
                              <p:par>
                                <p:cTn id="24" presetID="0" presetClass="path" presetSubtype="0" repeatCount="indefinite" fill="hold" nodeType="withEffect">
                                  <p:stCondLst>
                                    <p:cond delay="0"/>
                                  </p:stCondLst>
                                  <p:childTnLst>
                                    <p:animMotion origin="layout" path="M -0.00469 -0.00208 C -0.00295 -0.03214 -0.00382 -0.06243 0.00191 -0.09156 C 0.0026 -0.10104 0.00451 -0.11052 0.00521 -0.12 C 0.00608 -0.13156 0.00555 -0.14335 0.00677 -0.15491 C 0.00816 -0.16902 0.01406 -0.17688 0.01979 -0.18751 C 0.02621 -0.19954 0.0191 -0.19445 0.02812 -0.19861 C 0.0316 -0.19376 0.03628 -0.19052 0.03958 -0.18543 C 0.04115 -0.18289 0.04132 -0.17919 0.04288 -0.17665 C 0.0441 -0.17456 0.04653 -0.1741 0.04774 -0.17225 C 0.05208 -0.16555 0.05451 -0.15699 0.0592 -0.15052 C 0.06215 -0.14636 0.06406 -0.14104 0.06736 -0.13734 C 0.07031 -0.13387 0.07726 -0.12855 0.07726 -0.12832 C 0.08646 -0.11144 0.0809 -0.11514 0.09045 -0.11121 C 0.09635 -0.1052 0.10174 -0.10035 0.10833 -0.09595 C 0.11649 -0.07954 0.10573 -0.09803 0.11823 -0.08717 C 0.11979 -0.08578 0.11996 -0.08231 0.12153 -0.08069 C 0.12292 -0.0793 0.12483 -0.0793 0.12639 -0.07838 C 0.13229 -0.07445 0.13472 -0.06821 0.14115 -0.06543 C 0.14288 -0.06404 0.14444 -0.06219 0.14618 -0.06104 C 0.14774 -0.06011 0.14948 -0.05988 0.15104 -0.05873 C 0.16701 -0.0467 0.15521 -0.05248 0.1658 -0.04786 C 0.16736 -0.04647 0.17031 -0.04601 0.17066 -0.04347 C 0.1717 -0.03653 0.16302 -0.03537 0.16094 -0.03468 C 0.1592 -0.03191 0.15729 -0.02936 0.1559 -0.02613 C 0.15503 -0.02404 0.15538 -0.02127 0.15434 -0.01942 C 0.15069 -0.01225 0.14462 -0.00485 0.13958 0.00023 C 0.13212 0.01989 0.13559 0.01226 0.12969 0.02428 C 0.12569 0.04046 0.12413 0.05688 0.11823 0.07214 C 0.11354 0.06289 0.11146 0.05434 0.10521 0.04601 C 0.10278 0.03676 0.0974 0.02266 0.09358 0.01549 C 0.0908 0.01041 0.08802 0.00532 0.08542 0.00023 C 0.0842 -0.00185 0.08212 -0.00647 0.08212 -0.00624 C 0.07986 -0.01618 0.07378 -0.02497 0.06736 -0.03029 C 0.06024 -0.04948 0.0684 -0.03098 0.0592 -0.04347 C 0.05278 -0.05225 0.04896 -0.06312 0.04115 -0.06959 C 0.03767 -0.08416 0.04236 -0.06821 0.03455 -0.08277 C 0.03316 -0.08532 0.03316 -0.08925 0.03142 -0.09156 C 0.02969 -0.09387 0.02708 -0.09456 0.02483 -0.09595 C 0.02014 -0.1052 0.0191 -0.11352 0.01163 -0.12 C 0.00174 -0.13942 0.0151 -0.11607 0.00347 -0.12855 C -0.00695 -0.13988 0.00729 -0.13225 -0.00469 -0.13734 C -0.01042 -0.14497 -0.01337 -0.14566 -0.02118 -0.14821 C -0.02743 -0.15676 -0.03524 -0.16069 -0.0441 -0.16347 C -0.04514 -0.16069 -0.04722 -0.15815 -0.0474 -0.15491 C -0.04826 -0.1378 -0.03854 -0.0978 -0.0309 -0.08277 C -0.02865 -0.07352 -0.02639 -0.06798 -0.02118 -0.06104 C -0.01649 -0.03769 -0.02344 -0.06613 -0.01458 -0.04578 C -0.00538 -0.02451 -0.02153 -0.04878 -0.00799 -0.03029 C -0.0066 -0.02497 -0.00087 -0.01618 -0.00139 -0.01063 C -0.00174 -0.0074 -0.00365 -0.00485 -0.00469 -0.00208 Z" pathEditMode="relative" rAng="0" ptsTypes="ffffffffffffffffffffffffffffffffffffffffffffffffff">
                                      <p:cBhvr>
                                        <p:cTn id="25" dur="5000" fill="hold"/>
                                        <p:tgtEl>
                                          <p:spTgt spid="14349"/>
                                        </p:tgtEl>
                                        <p:attrNameLst>
                                          <p:attrName>ppt_x</p:attrName>
                                          <p:attrName>ppt_y</p:attrName>
                                        </p:attrNameLst>
                                      </p:cBhvr>
                                      <p:rCtr x="6600" y="-6200"/>
                                    </p:animMotion>
                                  </p:childTnLst>
                                </p:cTn>
                              </p:par>
                              <p:par>
                                <p:cTn id="26" presetID="0" presetClass="path" presetSubtype="0" repeatCount="indefinite" fill="hold" nodeType="withEffect">
                                  <p:stCondLst>
                                    <p:cond delay="0"/>
                                  </p:stCondLst>
                                  <p:childTnLst>
                                    <p:animMotion origin="layout" path="M -0.00469 -0.00208 C -0.00729 0.00878 -0.01198 0.01641 -0.01771 0.02427 C -0.02396 0.04716 -0.03767 0.06173 -0.04566 0.08323 C -0.04618 0.08763 -0.0467 0.09179 -0.04722 0.09618 C -0.04792 0.10266 -0.04826 0.10936 -0.04896 0.11583 C -0.0493 0.11884 -0.04965 0.12185 -0.05052 0.12462 C -0.05121 0.12693 -0.05521 0.12924 -0.05382 0.13109 C -0.05226 0.13318 -0.04948 0.12971 -0.04722 0.12901 C -0.04288 0.12069 -0.02552 0.10312 -0.01771 0.09618 C -0.01128 0.0837 -0.01823 0.09479 -0.00469 0.08323 C 0.00417 0.0756 0.00886 0.06751 0.0184 0.06358 C 0.02431 0.05549 0.0316 0.04971 0.03958 0.04601 C 0.04566 0.03815 0.05278 0.03352 0.06094 0.03075 C 0.06441 0.02751 0.06736 0.02312 0.07083 0.01988 C 0.0757 0.01549 0.08333 0.01318 0.08889 0.01109 C 0.08646 0.00231 0.08438 -0.00324 0.07743 -0.00625 C 0.07066 -0.01526 0.06632 -0.02428 0.05764 -0.02821 C 0.05399 -0.03538 0.04497 -0.04763 0.03958 -0.05226 C 0.0375 -0.05388 0.03507 -0.0548 0.03316 -0.05665 C 0.02083 -0.06891 0.03195 -0.06266 0.0217 -0.06752 C 0.01997 -0.0696 0.01858 -0.07214 0.01667 -0.07399 C 0.01458 -0.07584 0.01198 -0.0763 0.01007 -0.07839 C 0.00868 -0.08 0.00833 -0.08324 0.00695 -0.08486 C 0.00434 -0.08763 -0.00139 -0.08995 -0.00469 -0.09156 C -0.02048 -0.11261 -1.11111E-06 -0.0874 -0.01441 -0.10012 C -0.01632 -0.10197 -0.01753 -0.10497 -0.01944 -0.10682 C -0.02135 -0.10867 -0.02396 -0.10937 -0.02587 -0.11122 C -0.03298 -0.11792 -0.0401 -0.12602 -0.04722 -0.13295 C -0.04913 -0.1348 -0.05173 -0.1355 -0.05382 -0.13734 C -0.05573 -0.13919 -0.05694 -0.14197 -0.05868 -0.14382 C -0.0618 -0.14706 -0.06858 -0.15261 -0.06858 -0.15237 C -0.07812 -0.13966 -0.08368 -0.13318 -0.09479 -0.12417 C -0.10087 -0.11908 -0.10521 -0.11214 -0.11111 -0.10682 C -0.11875 -0.09156 -0.11441 -0.09665 -0.12257 -0.08925 C -0.13073 -0.0733 -0.12673 -0.08047 -0.1342 -0.06752 C -0.10503 -0.05411 -0.07673 -0.05365 -0.04566 -0.05226 C -0.0375 -0.04995 -0.03055 -0.04717 -0.0243 -0.03908 C -0.01493 -0.02682 -0.02882 -0.03769 -0.01441 -0.02821 C -0.00955 -0.01526 -0.00677 -0.01711 -0.00469 -0.00208 Z" pathEditMode="relative" rAng="0" ptsTypes="fffffffffffffffffffffffffffffffffffffff">
                                      <p:cBhvr>
                                        <p:cTn id="27" dur="5000" fill="hold"/>
                                        <p:tgtEl>
                                          <p:spTgt spid="14350"/>
                                        </p:tgtEl>
                                        <p:attrNameLst>
                                          <p:attrName>ppt_x</p:attrName>
                                          <p:attrName>ppt_y</p:attrName>
                                        </p:attrNameLst>
                                      </p:cBhvr>
                                      <p:rCtr x="-1800" y="-800"/>
                                    </p:animMotion>
                                  </p:childTnLst>
                                </p:cTn>
                              </p:par>
                              <p:par>
                                <p:cTn id="28" presetID="0" presetClass="path" presetSubtype="0" repeatCount="indefinite" fill="hold" nodeType="withEffect">
                                  <p:stCondLst>
                                    <p:cond delay="0"/>
                                  </p:stCondLst>
                                  <p:childTnLst>
                                    <p:animMotion origin="layout" path="M -0.00469 -0.00208 C -0.00417 -0.00578 -0.00313 -0.00925 -0.00313 -0.01295 C -0.00209 -0.05873 0.00034 -0.21573 -0.00313 -0.26636 C -0.0033 -0.2696 -0.00747 -0.26937 -0.00972 -0.27075 C -0.02066 -0.26567 -0.00886 -0.2726 -0.01788 -0.26197 C -0.02535 -0.25318 -0.0316 -0.24763 -0.0408 -0.2444 C -0.04566 -0.23792 -0.04896 -0.23422 -0.05556 -0.23145 C -0.06632 -0.21665 -0.08108 -0.20532 -0.09497 -0.19654 C -0.09948 -0.19029 -0.11511 -0.17503 -0.12118 -0.17249 C -0.12795 -0.16648 -0.13316 -0.16047 -0.1408 -0.15723 C -0.15087 -0.14821 -0.16216 -0.13804 -0.17361 -0.13318 C -0.15764 -0.12578 -0.15955 -0.12625 -0.13594 -0.1244 C -0.10521 -0.11723 -0.07535 -0.11515 -0.0441 -0.11353 C -0.02726 -0.1096 -0.01233 -0.10636 0.00503 -0.10474 C 0.02274 -0.10058 0.03958 -0.09781 0.05764 -0.09596 C 0.0559 -0.09388 0.05382 -0.09203 0.0526 -0.08948 C 0.04705 -0.07839 0.05833 -0.08347 0.04444 -0.06983 C 0.03593 -0.06151 0.03975 -0.0659 0.03298 -0.05665 C 0.03038 -0.04578 0.02569 -0.03815 0.01979 -0.03052 C 0.01736 -0.02035 0.01562 -0.01781 0.00833 -0.01295 C 0.00468 -0.00648 0.00191 0.00208 -0.00469 -0.00208 Z" pathEditMode="relative" rAng="0" ptsTypes="fffffffffffffffffffff">
                                      <p:cBhvr>
                                        <p:cTn id="29" dur="5000" fill="hold"/>
                                        <p:tgtEl>
                                          <p:spTgt spid="14351"/>
                                        </p:tgtEl>
                                        <p:attrNameLst>
                                          <p:attrName>ppt_x</p:attrName>
                                          <p:attrName>ppt_y</p:attrName>
                                        </p:attrNameLst>
                                      </p:cBhvr>
                                      <p:rCtr x="-5300" y="-13300"/>
                                    </p:animMotion>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nodeType="clickEffect">
                                  <p:stCondLst>
                                    <p:cond delay="0"/>
                                  </p:stCondLst>
                                  <p:childTnLst>
                                    <p:set>
                                      <p:cBhvr>
                                        <p:cTn id="33" dur="1" fill="hold">
                                          <p:stCondLst>
                                            <p:cond delay="0"/>
                                          </p:stCondLst>
                                        </p:cTn>
                                        <p:tgtEl>
                                          <p:spTgt spid="14354"/>
                                        </p:tgtEl>
                                        <p:attrNameLst>
                                          <p:attrName>style.visibility</p:attrName>
                                        </p:attrNameLst>
                                      </p:cBhvr>
                                      <p:to>
                                        <p:strVal val="visible"/>
                                      </p:to>
                                    </p:set>
                                    <p:animEffect transition="in" filter="blinds(horizontal)">
                                      <p:cBhvr>
                                        <p:cTn id="34" dur="500"/>
                                        <p:tgtEl>
                                          <p:spTgt spid="14354"/>
                                        </p:tgtEl>
                                      </p:cBhvr>
                                    </p:animEffect>
                                  </p:childTnLst>
                                </p:cTn>
                              </p:par>
                              <p:par>
                                <p:cTn id="35" presetID="3" presetClass="entr" presetSubtype="10" fill="hold" nodeType="withEffect">
                                  <p:stCondLst>
                                    <p:cond delay="0"/>
                                  </p:stCondLst>
                                  <p:childTnLst>
                                    <p:set>
                                      <p:cBhvr>
                                        <p:cTn id="36" dur="1" fill="hold">
                                          <p:stCondLst>
                                            <p:cond delay="0"/>
                                          </p:stCondLst>
                                        </p:cTn>
                                        <p:tgtEl>
                                          <p:spTgt spid="14355"/>
                                        </p:tgtEl>
                                        <p:attrNameLst>
                                          <p:attrName>style.visibility</p:attrName>
                                        </p:attrNameLst>
                                      </p:cBhvr>
                                      <p:to>
                                        <p:strVal val="visible"/>
                                      </p:to>
                                    </p:set>
                                    <p:animEffect transition="in" filter="blinds(horizontal)">
                                      <p:cBhvr>
                                        <p:cTn id="37" dur="500"/>
                                        <p:tgtEl>
                                          <p:spTgt spid="14355"/>
                                        </p:tgtEl>
                                      </p:cBhvr>
                                    </p:animEffect>
                                  </p:childTnLst>
                                </p:cTn>
                              </p:par>
                              <p:par>
                                <p:cTn id="38" presetID="3" presetClass="exit" presetSubtype="10" fill="hold" nodeType="withEffect">
                                  <p:stCondLst>
                                    <p:cond delay="0"/>
                                  </p:stCondLst>
                                  <p:childTnLst>
                                    <p:animEffect transition="out" filter="blinds(horizontal)">
                                      <p:cBhvr>
                                        <p:cTn id="39" dur="500"/>
                                        <p:tgtEl>
                                          <p:spTgt spid="14353"/>
                                        </p:tgtEl>
                                      </p:cBhvr>
                                    </p:animEffect>
                                    <p:set>
                                      <p:cBhvr>
                                        <p:cTn id="40" dur="1" fill="hold">
                                          <p:stCondLst>
                                            <p:cond delay="499"/>
                                          </p:stCondLst>
                                        </p:cTn>
                                        <p:tgtEl>
                                          <p:spTgt spid="14353"/>
                                        </p:tgtEl>
                                        <p:attrNameLst>
                                          <p:attrName>style.visibility</p:attrName>
                                        </p:attrNameLst>
                                      </p:cBhvr>
                                      <p:to>
                                        <p:strVal val="hidden"/>
                                      </p:to>
                                    </p:set>
                                  </p:childTnLst>
                                </p:cTn>
                              </p:par>
                              <p:par>
                                <p:cTn id="41" presetID="42" presetClass="path" presetSubtype="0" fill="hold" nodeType="withEffect">
                                  <p:stCondLst>
                                    <p:cond delay="0"/>
                                  </p:stCondLst>
                                  <p:childTnLst>
                                    <p:animMotion origin="layout" path="M -2.5E-06 2.60116E-06 L -2.5E-06 0.15514" pathEditMode="relative" rAng="0" ptsTypes="AA">
                                      <p:cBhvr>
                                        <p:cTn id="42" dur="500" fill="hold"/>
                                        <p:tgtEl>
                                          <p:spTgt spid="14346"/>
                                        </p:tgtEl>
                                        <p:attrNameLst>
                                          <p:attrName>ppt_x</p:attrName>
                                          <p:attrName>ppt_y</p:attrName>
                                        </p:attrNameLst>
                                      </p:cBhvr>
                                      <p:rCtr x="0" y="7700"/>
                                    </p:animMotion>
                                  </p:childTnLst>
                                </p:cTn>
                              </p:par>
                              <p:par>
                                <p:cTn id="43" presetID="0" presetClass="path" presetSubtype="0" fill="hold" nodeType="withEffect">
                                  <p:stCondLst>
                                    <p:cond delay="0"/>
                                  </p:stCondLst>
                                  <p:childTnLst>
                                    <p:animMotion origin="layout" path="M -3.61111E-06 8.67052E-07 C 0.00139 0.00717 0.00104 0.01503 0.0033 0.02173 C 0.00504 0.02682 0.0092 0.03006 0.01146 0.03491 C 0.01198 0.03861 0.01146 0.04278 0.01302 0.04578 C 0.01407 0.04763 0.01684 0.04624 0.01806 0.04786 C 0.02136 0.05226 0.02118 0.05457 0.02118 0.05896" pathEditMode="relative" ptsTypes="fffffA">
                                      <p:cBhvr>
                                        <p:cTn id="44" dur="2000" fill="hold"/>
                                        <p:tgtEl>
                                          <p:spTgt spid="14349"/>
                                        </p:tgtEl>
                                        <p:attrNameLst>
                                          <p:attrName>ppt_x</p:attrName>
                                          <p:attrName>ppt_y</p:attrName>
                                        </p:attrNameLst>
                                      </p:cBhvr>
                                    </p:animMotion>
                                  </p:childTnLst>
                                </p:cTn>
                              </p:par>
                              <p:par>
                                <p:cTn id="45" presetID="0" presetClass="path" presetSubtype="0" fill="hold" nodeType="withEffect">
                                  <p:stCondLst>
                                    <p:cond delay="0"/>
                                  </p:stCondLst>
                                  <p:childTnLst>
                                    <p:animMotion origin="layout" path="M 5.27778E-06 -3.46821E-07 C 0.00435 0.05341 -0.00034 -0.00925 0.00331 0.09595 C 0.004 0.11815 0.00244 0.1126 0.00834 0.12439 C 0.01129 0.13664 0.00869 0.13757 0.01806 0.14404 C 0.01997 0.15884 0.01685 0.15537 0.0231 0.1593" pathEditMode="relative" ptsTypes="ffffA">
                                      <p:cBhvr>
                                        <p:cTn id="46" dur="2000" fill="hold"/>
                                        <p:tgtEl>
                                          <p:spTgt spid="14348"/>
                                        </p:tgtEl>
                                        <p:attrNameLst>
                                          <p:attrName>ppt_x</p:attrName>
                                          <p:attrName>ppt_y</p:attrName>
                                        </p:attrNameLst>
                                      </p:cBhvr>
                                    </p:animMotion>
                                  </p:childTnLst>
                                </p:cTn>
                              </p:par>
                              <p:par>
                                <p:cTn id="47" presetID="0" presetClass="path" presetSubtype="0" fill="hold" nodeType="withEffect">
                                  <p:stCondLst>
                                    <p:cond delay="0"/>
                                  </p:stCondLst>
                                  <p:childTnLst>
                                    <p:animMotion origin="layout" path="M -0.00469 -0.00208 C 0.01094 0.00347 -0.00434 -0.00416 0.01233 0.01942 C 0.02274 0.03422 0.02448 0.05318 0.0349 0.06798 C 0.03733 0.08116 0.03889 0.09457 0.04445 0.10567 C 0.04844 0.12717 0.05208 0.14821 0.05208 0.17064" pathEditMode="relative" rAng="0" ptsTypes="ffffA">
                                      <p:cBhvr>
                                        <p:cTn id="48" dur="2000" fill="hold"/>
                                        <p:tgtEl>
                                          <p:spTgt spid="14347"/>
                                        </p:tgtEl>
                                        <p:attrNameLst>
                                          <p:attrName>ppt_x</p:attrName>
                                          <p:attrName>ppt_y</p:attrName>
                                        </p:attrNameLst>
                                      </p:cBhvr>
                                      <p:rCtr x="2800" y="8500"/>
                                    </p:animMotion>
                                  </p:childTnLst>
                                </p:cTn>
                              </p:par>
                              <p:par>
                                <p:cTn id="49" presetID="0" presetClass="path" presetSubtype="0" fill="hold" nodeType="withEffect">
                                  <p:stCondLst>
                                    <p:cond delay="0"/>
                                  </p:stCondLst>
                                  <p:childTnLst>
                                    <p:animMotion origin="layout" path="M 1.38889E-06 -8.20809E-06 C -0.00278 0.01988 -0.01319 0.02982 -0.02135 0.04577 C -0.0224 0.05988 -0.02448 0.07329 -0.02448 0.08716" pathEditMode="relative" ptsTypes="ffA">
                                      <p:cBhvr>
                                        <p:cTn id="50" dur="2000" fill="hold"/>
                                        <p:tgtEl>
                                          <p:spTgt spid="14350"/>
                                        </p:tgtEl>
                                        <p:attrNameLst>
                                          <p:attrName>ppt_x</p:attrName>
                                          <p:attrName>ppt_y</p:attrName>
                                        </p:attrNameLst>
                                      </p:cBhvr>
                                    </p:animMotion>
                                  </p:childTnLst>
                                </p:cTn>
                              </p:par>
                              <p:par>
                                <p:cTn id="51" presetID="0" presetClass="path" presetSubtype="0" repeatCount="indefinite" fill="hold" nodeType="withEffect">
                                  <p:stCondLst>
                                    <p:cond delay="0"/>
                                  </p:stCondLst>
                                  <p:childTnLst>
                                    <p:animMotion origin="layout" path="M 0.02309 0.1593 C 0.05434 0.16092 0.0783 0.16532 0.10833 0.17017 C 0.12326 0.17688 0.13872 0.18266 0.15434 0.18543 C 0.14045 0.19167 0.1316 0.19075 0.11493 0.19214 C 0.11215 0.19283 0.1092 0.19237 0.10677 0.19422 C 0.10503 0.19561 0.10503 0.1993 0.10347 0.20069 C 0.10156 0.20231 0.09913 0.20231 0.09688 0.203 C 0.08524 0.21341 0.09097 0.21063 0.08056 0.21387 C 0.06927 0.22381 0.07448 0.22104 0.0658 0.22474 C 0.05608 0.23352 0.0658 0.22613 0.04774 0.23144 C 0.04427 0.23237 0.03785 0.23584 0.03785 0.23584 C 0.02344 0.22913 0.04392 0.24046 0.02969 0.22474 C 0.02795 0.22289 0.02535 0.22335 0.02309 0.22266 C 0.01198 0.21248 0.01719 0.21549 0.00833 0.21179 C 0.00087 0.20509 -0.0066 0.20509 -0.01458 0.20069 C -0.03733 0.18821 -0.01927 0.19514 -0.0342 0.18983 C -0.0283 0.18451 -0.02344 0.18243 -0.01944 0.17456 C -0.01753 0.1667 -0.01285 0.16231 -0.00799 0.15722 C -0.00486 0.15399 0.00191 0.14844 0.00191 0.14844" pathEditMode="relative" ptsTypes="ffffffffffffffffffA">
                                      <p:cBhvr>
                                        <p:cTn id="52" dur="3000" fill="hold"/>
                                        <p:tgtEl>
                                          <p:spTgt spid="14348"/>
                                        </p:tgtEl>
                                        <p:attrNameLst>
                                          <p:attrName>ppt_x</p:attrName>
                                          <p:attrName>ppt_y</p:attrName>
                                        </p:attrNameLst>
                                      </p:cBhvr>
                                    </p:animMotion>
                                  </p:childTnLst>
                                </p:cTn>
                              </p:par>
                              <p:par>
                                <p:cTn id="53" presetID="0" presetClass="path" presetSubtype="0" repeatCount="indefinite" fill="hold" nodeType="withEffect">
                                  <p:stCondLst>
                                    <p:cond delay="0"/>
                                  </p:stCondLst>
                                  <p:childTnLst>
                                    <p:animMotion origin="layout" path="M 0.03386 0.17249 C 0.02292 0.17595 0.01893 0.1859 0.01181 0.19353 C 0.0099 0.19538 0.0073 0.19653 0.00539 0.19838 C -0.00312 0.20717 0.00278 0.20393 -0.00868 0.20809 C -0.01163 0.21642 -0.01857 0.21989 -0.02604 0.22266 C -0.0276 0.22474 -0.02882 0.22728 -0.03073 0.22913 C -0.03368 0.23168 -0.04027 0.23561 -0.04027 0.23584 C -0.04444 0.23376 -0.04895 0.23283 -0.05295 0.23075 C -0.05468 0.22983 -0.05625 0.22867 -0.05764 0.22752 C -0.05937 0.22613 -0.06041 0.22382 -0.06232 0.22266 C -0.06545 0.22104 -0.07187 0.21942 -0.07187 0.21965 C -0.07882 0.21387 -0.08576 0.20879 -0.09253 0.20324 C -0.09722 0.19908 -0.09635 0.19792 -0.10173 0.19515 C -0.10746 0.19214 -0.11475 0.19121 -0.12083 0.19029 C -0.12257 0.18983 -0.13159 0.18659 -0.13194 0.1852 C -0.13229 0.18335 -0.12847 0.18335 -0.12708 0.18197 C -0.11996 0.17572 -0.11666 0.16902 -0.10816 0.16601 C -0.1026 0.16185 -0.10034 0.15676 -0.09392 0.15468 C -0.08819 0.15075 -0.08316 0.14983 -0.07656 0.14821 C -0.07343 0.14867 -0.07014 0.14844 -0.06718 0.14983 C -0.06354 0.15145 -0.06145 0.15607 -0.05764 0.15792 C -0.05069 0.16139 -0.04305 0.16439 -0.03559 0.16763 C -0.0335 0.16856 -0.03125 0.16948 -0.02934 0.17064 C -0.0276 0.17179 -0.02621 0.17318 -0.02465 0.17387 C -0.02152 0.17526 -0.0151 0.17734 -0.0151 0.17757 C -0.00416 0.18451 -0.0092 0.18266 -0.00086 0.1852 C 0.00504 0.18937 0.01198 0.19006 0.01806 0.19353 C 0.02639 0.19815 0.02986 0.20254 0.03855 0.20486 C 0.04219 0.21041 0.0415 0.21041 0.04809 0.21457 C 0.05209 0.21688 0.06059 0.22104 0.06059 0.22127 C 0.06719 0.2111 0.06111 0.22104 0.06546 0.2111 C 0.06719 0.20694 0.07171 0.19838 0.07171 0.19861 C 0.06511 0.19376 0.06146 0.1859 0.05417 0.18382 C 0.05139 0.18081 0.04775 0.17873 0.04497 0.17572 C 0.04358 0.17434 0.04358 0.17133 0.04167 0.17064 C 0.03924 0.16994 0.03646 0.17202 0.03386 0.17249 Z" pathEditMode="relative" rAng="0" ptsTypes="ffffffffffffffffffffffffffffffffffff">
                                      <p:cBhvr>
                                        <p:cTn id="54" dur="3000" fill="hold"/>
                                        <p:tgtEl>
                                          <p:spTgt spid="14347"/>
                                        </p:tgtEl>
                                        <p:attrNameLst>
                                          <p:attrName>ppt_x</p:attrName>
                                          <p:attrName>ppt_y</p:attrName>
                                        </p:attrNameLst>
                                      </p:cBhvr>
                                      <p:rCtr x="-6400" y="1900"/>
                                    </p:animMotion>
                                  </p:childTnLst>
                                </p:cTn>
                              </p:par>
                              <p:par>
                                <p:cTn id="55" presetID="0" presetClass="path" presetSubtype="0" repeatCount="indefinite" fill="hold" nodeType="withEffect">
                                  <p:stCondLst>
                                    <p:cond delay="0"/>
                                  </p:stCondLst>
                                  <p:childTnLst>
                                    <p:animMotion origin="layout" path="M -0.03281 0.08254 C -0.03594 0.0867 -0.03837 0.09179 -0.04184 0.09572 C -0.04392 0.09826 -0.04705 0.09965 -0.04913 0.10219 C -0.05555 0.11005 -0.05833 0.12416 -0.06545 0.13063 C -0.07483 0.13919 -0.06996 0.13572 -0.07969 0.1415 C -0.08403 0.13919 -0.08941 0.13896 -0.09253 0.13503 C -0.1158 0.10705 -0.09219 0.12763 -0.10712 0.11537 C -0.1118 0.10659 -0.11927 0.09826 -0.12673 0.09364 C -0.12083 0.09109 -0.11076 0.08693 -0.10712 0.08254 C -0.09965 0.07375 -0.10382 0.07745 -0.09444 0.07167 C -0.08524 0.04924 -0.09757 0.0763 -0.08333 0.05641 C -0.07448 0.04393 -0.08542 0.04994 -0.07448 0.04555 C -0.07187 0.04138 -0.06753 0.03329 -0.06354 0.03029 C -0.05191 0.02081 -0.06423 0.03607 -0.05278 0.02381 C -0.03767 0.00763 -0.04792 0.01248 -0.03437 0.00832 C -0.02778 0.01248 -0.02153 0.01734 -0.01493 0.0215 C -0.00677 0.03583 0.00781 0.04 0.01771 0.05202 C 0.02205 0.05711 0.03906 0.07491 0.04514 0.07838 C 0.05347 0.08346 0.06458 0.08555 0.07049 0.09572 C 0.07899 0.11144 0.07448 0.1052 0.08299 0.11537 C 0.0882 0.13225 0.07309 0.12254 0.06302 0.12624 C 0.04896 0.1378 0.04688 0.13202 0.02517 0.12855 C 0.01111 0.12023 0.01424 0.10913 -0.00208 0.10219 C -0.00573 0.0978 -0.0092 0.09364 -0.01285 0.08924 C -0.01441 0.08739 -0.01701 0.08693 -0.0184 0.08485 C -0.0191 0.0837 -0.0184 0.08185 -0.0184 0.08046" pathEditMode="relative" rAng="0" ptsTypes="fffffffffffffffffffffffffA">
                                      <p:cBhvr>
                                        <p:cTn id="56" dur="3000" fill="hold"/>
                                        <p:tgtEl>
                                          <p:spTgt spid="14350"/>
                                        </p:tgtEl>
                                        <p:attrNameLst>
                                          <p:attrName>ppt_x</p:attrName>
                                          <p:attrName>ppt_y</p:attrName>
                                        </p:attrNameLst>
                                      </p:cBhvr>
                                      <p:rCtr x="1400" y="-800"/>
                                    </p:animMotion>
                                  </p:childTnLst>
                                </p:cTn>
                              </p:par>
                              <p:par>
                                <p:cTn id="57" presetID="0" presetClass="path" presetSubtype="0" repeatCount="indefinite" fill="hold" nodeType="withEffect">
                                  <p:stCondLst>
                                    <p:cond delay="0"/>
                                  </p:stCondLst>
                                  <p:childTnLst>
                                    <p:animMotion origin="layout" path="M -0.01198 0.05896 C -0.00556 0.06197 -0.00139 0.06335 0.00399 0.06775 C 0.01215 0.07491 0.00955 0.077 0.02222 0.08 C 0.02899 0.07954 0.03628 0.0807 0.04236 0.07815 C 0.04983 0.07538 0.05382 0.06659 0.06059 0.06243 C 0.07986 0.05133 0.04687 0.0696 0.07865 0.05572 C 0.0908 0.05041 0.08403 0.05364 0.09878 0.04509 C 0.10347 0.04255 0.11493 0.04162 0.11493 0.04185 C 0.1217 0.03861 0.12865 0.03769 0.13507 0.03468 C 0.14219 0.03145 0.14531 0.02659 0.15312 0.02428 C 0.15469 0.02312 0.16545 0.01387 0.16545 0.01226 C 0.16545 0.00994 0.16146 0.00948 0.1592 0.00856 C 0.14705 0.00393 0.13351 0.00162 0.12101 -0.00185 C 0.1118 -0.00717 0.10052 -0.00971 0.09062 -0.0141 C 0.07865 -0.01896 0.0691 -0.02774 0.0566 -0.03144 C 0.04549 -0.0289 0.03455 -0.02636 0.02621 -0.01919 C 0.02465 -0.0178 0.01753 -0.00925 0.01615 -0.00693 C 0.01528 -0.00532 0.01562 -0.00324 0.01406 -0.00185 C 0.0125 -0.00046 0.01007 -0.00069 0.00816 -0.00023 C 0.00312 0.00833 -0.00434 0.0148 -0.01406 0.01896 C -0.02049 0.02497 -0.0224 0.02937 -0.02604 0.03653 C -0.02708 0.03885 -0.03004 0.04324 -0.03004 0.04347" pathEditMode="relative" rAng="0" ptsTypes="fffffffffffffffffffffA">
                                      <p:cBhvr>
                                        <p:cTn id="58" dur="3000" fill="hold"/>
                                        <p:tgtEl>
                                          <p:spTgt spid="14349"/>
                                        </p:tgtEl>
                                        <p:attrNameLst>
                                          <p:attrName>ppt_x</p:attrName>
                                          <p:attrName>ppt_y</p:attrName>
                                        </p:attrNameLst>
                                      </p:cBhvr>
                                      <p:rCtr x="8000" y="-3400"/>
                                    </p:animMotion>
                                  </p:childTnLst>
                                </p:cTn>
                              </p:par>
                              <p:par>
                                <p:cTn id="59" presetID="0" presetClass="path" presetSubtype="0" repeatCount="indefinite" fill="hold" nodeType="withEffect">
                                  <p:stCondLst>
                                    <p:cond delay="0"/>
                                  </p:stCondLst>
                                  <p:childTnLst>
                                    <p:animMotion origin="layout" path="M -0.00468 -0.00208 C 0.00348 0.01156 -0.0019 0.00786 0.01007 0.01087 C 0.01285 0.00971 0.0158 0.00879 0.01841 0.00717 C 0.03334 -0.00324 0.01441 0.00509 0.02813 -0.00023 C 0.02917 -0.00278 0.02987 -0.00555 0.03143 -0.00786 C 0.03264 -0.00925 0.03612 -0.00902 0.03629 -0.01133 C 0.03803 -0.04 0.03855 -0.0363 0.02327 -0.03908 C 0.01789 -0.04324 0.0125 -0.04462 0.00678 -0.04832 C -0.00138 -0.05364 0.00487 -0.05087 -0.00468 -0.0578 C -0.00677 -0.05896 -0.00885 -0.06035 -0.01111 -0.06127 C -0.01267 -0.06197 -0.01458 -0.0622 -0.01614 -0.06312 C -0.02204 -0.06682 -0.03142 -0.07306 -0.03732 -0.07792 C -0.04774 -0.08647 -0.03715 -0.08162 -0.04722 -0.08532 C -0.05833 -0.0978 -0.07517 -0.09965 -0.08993 -0.10382 C -0.09774 -0.10035 -0.10329 -0.09873 -0.10798 -0.09087 C -0.11145 -0.07884 -0.10694 -0.09249 -0.1144 -0.07792 C -0.11527 -0.07607 -0.11493 -0.07376 -0.11614 -0.07237 C -0.11788 -0.07052 -0.12048 -0.06983 -0.12256 -0.06867 C -0.12552 -0.05942 -0.13472 -0.05272 -0.14236 -0.04832 C -0.15034 -0.03491 -0.13975 -0.05087 -0.15208 -0.03908 C -0.15364 -0.03769 -0.15399 -0.03514 -0.15538 -0.03353 C -0.15729 -0.03145 -0.15972 -0.02983 -0.16197 -0.02798 C -0.16232 -0.0252 -0.16579 -0.01295 -0.16197 -0.00948 C -0.1592 -0.00694 -0.14774 -0.00486 -0.14392 -0.00393 C -0.12916 0.0074 -0.10711 -0.00162 -0.08993 -0.00393 C -0.07569 -0.00902 -0.06267 -0.00948 -0.04722 -0.01133 C -0.02031 -0.00948 -0.02725 -0.01665 -0.01944 -0.00786" pathEditMode="relative" rAng="0" ptsTypes="ffffffffffffffffffffffffffA">
                                      <p:cBhvr>
                                        <p:cTn id="60" dur="3000" fill="hold"/>
                                        <p:tgtEl>
                                          <p:spTgt spid="14351"/>
                                        </p:tgtEl>
                                        <p:attrNameLst>
                                          <p:attrName>ppt_x</p:attrName>
                                          <p:attrName>ppt_y</p:attrName>
                                        </p:attrNameLst>
                                      </p:cBhvr>
                                      <p:rCtr x="-5900" y="-4400"/>
                                    </p:animMotion>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grpId="0" nodeType="clickEffect">
                                  <p:stCondLst>
                                    <p:cond delay="0"/>
                                  </p:stCondLst>
                                  <p:childTnLst>
                                    <p:set>
                                      <p:cBhvr>
                                        <p:cTn id="64" dur="1" fill="hold">
                                          <p:stCondLst>
                                            <p:cond delay="0"/>
                                          </p:stCondLst>
                                        </p:cTn>
                                        <p:tgtEl>
                                          <p:spTgt spid="14356"/>
                                        </p:tgtEl>
                                        <p:attrNameLst>
                                          <p:attrName>style.visibility</p:attrName>
                                        </p:attrNameLst>
                                      </p:cBhvr>
                                      <p:to>
                                        <p:strVal val="visible"/>
                                      </p:to>
                                    </p:set>
                                    <p:animEffect transition="in" filter="blinds(horizontal)">
                                      <p:cBhvr>
                                        <p:cTn id="65" dur="500"/>
                                        <p:tgtEl>
                                          <p:spTgt spid="143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56" grpId="0"/>
      <p:bldP spid="14358" grpId="0"/>
    </p:bldLst>
  </p:timing>
</p:sld>
</file>

<file path=ppt/tags/tag1.xml><?xml version="1.0" encoding="utf-8"?>
<p:tagLst xmlns:a="http://schemas.openxmlformats.org/drawingml/2006/main" xmlns:r="http://schemas.openxmlformats.org/officeDocument/2006/relationships" xmlns:p="http://schemas.openxmlformats.org/presentationml/2006/main">
  <p:tag name="ISLIDE.GUIDESSETTING" val="{&quot;Id&quot;:null,&quot;Name&quot;:&quot;正常&quot;,&quot;HeaderHeight&quot;:15.0,&quot;FooterHeight&quot;:9.0,&quot;SideMargin&quot;:5.5,&quot;TopMargin&quot;:0.0,&quot;BottomMargin&quot;:0.0,&quot;IntervalMargin&quot;:1.5,&quot;SettingType&quot;:&quot;System&quot;}"/>
</p:tagLst>
</file>

<file path=ppt/tags/tag2.xml><?xml version="1.0" encoding="utf-8"?>
<p:tagLst xmlns:a="http://schemas.openxmlformats.org/drawingml/2006/main" xmlns:r="http://schemas.openxmlformats.org/officeDocument/2006/relationships" xmlns:p="http://schemas.openxmlformats.org/presentationml/2006/main">
  <p:tag name="KSO_WM_UNIT_TABLE_BEAUTIFY" val="{e3e8c36f-2350-42a1-b259-8919a90d2505}"/>
</p:tagLst>
</file>

<file path=ppt/theme/theme1.xml><?xml version="1.0" encoding="utf-8"?>
<a:theme xmlns:a="http://schemas.openxmlformats.org/drawingml/2006/main" name="办公资源网：www.bangongziyuan.com">
  <a:themeElements>
    <a:clrScheme name="黄色">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1937</Words>
  <Application>Microsoft Office PowerPoint</Application>
  <PresentationFormat>宽屏</PresentationFormat>
  <Paragraphs>211</Paragraphs>
  <Slides>25</Slides>
  <Notes>5</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2</vt:i4>
      </vt:variant>
      <vt:variant>
        <vt:lpstr>幻灯片标题</vt:lpstr>
      </vt:variant>
      <vt:variant>
        <vt:i4>25</vt:i4>
      </vt:variant>
    </vt:vector>
  </HeadingPairs>
  <TitlesOfParts>
    <vt:vector size="34" baseType="lpstr">
      <vt:lpstr>FandolFang R</vt:lpstr>
      <vt:lpstr>思源黑体 CN Light</vt:lpstr>
      <vt:lpstr>Arial</vt:lpstr>
      <vt:lpstr>Calibri</vt:lpstr>
      <vt:lpstr>Calibri Light</vt:lpstr>
      <vt:lpstr>Wingdings</vt:lpstr>
      <vt:lpstr>办公资源网：www.bangongziyuan.com</vt:lpstr>
      <vt:lpstr>Bitmap Image</vt:lpstr>
      <vt:lpstr>BMP 图像</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2</cp:revision>
  <dcterms:created xsi:type="dcterms:W3CDTF">2020-06-16T01:38:57Z</dcterms:created>
  <dcterms:modified xsi:type="dcterms:W3CDTF">2021-01-09T09:54:24Z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2052-11.1.0.9662</vt:lpwstr>
  </property>
</Properties>
</file>