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65" r:id="rId2"/>
    <p:sldId id="257" r:id="rId3"/>
    <p:sldId id="262" r:id="rId4"/>
    <p:sldId id="264" r:id="rId5"/>
    <p:sldId id="2240" r:id="rId6"/>
    <p:sldId id="267" r:id="rId7"/>
    <p:sldId id="269" r:id="rId8"/>
    <p:sldId id="266" r:id="rId9"/>
    <p:sldId id="270" r:id="rId10"/>
    <p:sldId id="272" r:id="rId11"/>
    <p:sldId id="273" r:id="rId12"/>
    <p:sldId id="275" r:id="rId13"/>
    <p:sldId id="276" r:id="rId14"/>
    <p:sldId id="277" r:id="rId15"/>
    <p:sldId id="278" r:id="rId16"/>
    <p:sldId id="280" r:id="rId17"/>
    <p:sldId id="281" r:id="rId18"/>
    <p:sldId id="279" r:id="rId19"/>
    <p:sldId id="282" r:id="rId20"/>
    <p:sldId id="283" r:id="rId21"/>
    <p:sldId id="291" r:id="rId22"/>
    <p:sldId id="285" r:id="rId23"/>
    <p:sldId id="290" r:id="rId24"/>
    <p:sldId id="286" r:id="rId25"/>
    <p:sldId id="287" r:id="rId26"/>
    <p:sldId id="288" r:id="rId27"/>
    <p:sldId id="2239" r:id="rId28"/>
  </p:sldIdLst>
  <p:sldSz cx="12192000" cy="6858000"/>
  <p:notesSz cx="6858000" cy="9144000"/>
  <p:custDataLst>
    <p:tags r:id="rId3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18">
          <p15:clr>
            <a:srgbClr val="A4A3A4"/>
          </p15:clr>
        </p15:guide>
        <p15:guide id="4" orient="horz" pos="712">
          <p15:clr>
            <a:srgbClr val="A4A3A4"/>
          </p15:clr>
        </p15:guide>
        <p15:guide id="5" orient="horz" pos="3952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9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76" y="114"/>
      </p:cViewPr>
      <p:guideLst>
        <p:guide pos="416"/>
        <p:guide pos="7256"/>
        <p:guide orient="horz" pos="618"/>
        <p:guide orient="horz" pos="712"/>
        <p:guide orient="horz" pos="3952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44DEBAD0-6238-453D-8092-D0857A0816CB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F2DA32D-500F-4630-8E36-4A196A59D876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DA32D-500F-4630-8E36-4A196A59D87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DA32D-500F-4630-8E36-4A196A59D876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DA32D-500F-4630-8E36-4A196A59D876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DA32D-500F-4630-8E36-4A196A59D876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DA32D-500F-4630-8E36-4A196A59D876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DA32D-500F-4630-8E36-4A196A59D876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DA32D-500F-4630-8E36-4A196A59D876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DA32D-500F-4630-8E36-4A196A59D876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DA32D-500F-4630-8E36-4A196A59D876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DA32D-500F-4630-8E36-4A196A59D876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DA32D-500F-4630-8E36-4A196A59D876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DA32D-500F-4630-8E36-4A196A59D876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DA32D-500F-4630-8E36-4A196A59D876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DA32D-500F-4630-8E36-4A196A59D876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DA32D-500F-4630-8E36-4A196A59D876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DA32D-500F-4630-8E36-4A196A59D876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DA32D-500F-4630-8E36-4A196A59D876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25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DA32D-500F-4630-8E36-4A196A59D876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DA32D-500F-4630-8E36-4A196A59D876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DA32D-500F-4630-8E36-4A196A59D876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DA32D-500F-4630-8E36-4A196A59D87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DA32D-500F-4630-8E36-4A196A59D876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DA32D-500F-4630-8E36-4A196A59D876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DA32D-500F-4630-8E36-4A196A59D876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DA32D-500F-4630-8E36-4A196A59D876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DA32D-500F-4630-8E36-4A196A59D876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5904411" cy="6858000"/>
          </a:xfrm>
          <a:custGeom>
            <a:avLst/>
            <a:gdLst>
              <a:gd name="connsiteX0" fmla="*/ 0 w 5904411"/>
              <a:gd name="connsiteY0" fmla="*/ 0 h 6858000"/>
              <a:gd name="connsiteX1" fmla="*/ 4621737 w 5904411"/>
              <a:gd name="connsiteY1" fmla="*/ 0 h 6858000"/>
              <a:gd name="connsiteX2" fmla="*/ 5904411 w 5904411"/>
              <a:gd name="connsiteY2" fmla="*/ 3429000 h 6858000"/>
              <a:gd name="connsiteX3" fmla="*/ 4621737 w 5904411"/>
              <a:gd name="connsiteY3" fmla="*/ 6858000 h 6858000"/>
              <a:gd name="connsiteX4" fmla="*/ 0 w 5904411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4411" h="6858000">
                <a:moveTo>
                  <a:pt x="0" y="0"/>
                </a:moveTo>
                <a:lnTo>
                  <a:pt x="4621737" y="0"/>
                </a:lnTo>
                <a:lnTo>
                  <a:pt x="5904411" y="3429000"/>
                </a:lnTo>
                <a:lnTo>
                  <a:pt x="462173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 userDrawn="1"/>
        </p:nvGrpSpPr>
        <p:grpSpPr>
          <a:xfrm>
            <a:off x="508000" y="355600"/>
            <a:ext cx="723900" cy="402167"/>
            <a:chOff x="571500" y="381000"/>
            <a:chExt cx="1028700" cy="571500"/>
          </a:xfrm>
          <a:solidFill>
            <a:srgbClr val="F8931D"/>
          </a:solidFill>
        </p:grpSpPr>
        <p:sp>
          <p:nvSpPr>
            <p:cNvPr id="3" name="箭头: V 形 2"/>
            <p:cNvSpPr/>
            <p:nvPr userDrawn="1"/>
          </p:nvSpPr>
          <p:spPr>
            <a:xfrm>
              <a:off x="571500" y="381000"/>
              <a:ext cx="571500" cy="57150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FandolFang R" panose="00000500000000000000" pitchFamily="50" charset="-122"/>
              </a:endParaRPr>
            </a:p>
          </p:txBody>
        </p:sp>
        <p:sp>
          <p:nvSpPr>
            <p:cNvPr id="4" name="箭头: V 形 3"/>
            <p:cNvSpPr/>
            <p:nvPr userDrawn="1"/>
          </p:nvSpPr>
          <p:spPr>
            <a:xfrm>
              <a:off x="1028700" y="381000"/>
              <a:ext cx="571500" cy="57150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FandolFang R" panose="00000500000000000000" pitchFamily="50" charset="-122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fld id="{643A03F8-67D8-4B14-B435-8036BD8CFE8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FandolFang R" panose="00000500000000000000" pitchFamily="50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FandolFang R" panose="00000500000000000000" pitchFamily="50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FandolFang R" panose="00000500000000000000" pitchFamily="50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FandolFang R" panose="00000500000000000000" pitchFamily="50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FandolFang R" panose="00000500000000000000" pitchFamily="50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占位符 5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04" r="21304"/>
          <a:stretch>
            <a:fillRect/>
          </a:stretch>
        </p:blipFill>
        <p:spPr/>
      </p:pic>
      <p:sp>
        <p:nvSpPr>
          <p:cNvPr id="11" name="Freeform: Shape 10"/>
          <p:cNvSpPr/>
          <p:nvPr/>
        </p:nvSpPr>
        <p:spPr>
          <a:xfrm flipH="1">
            <a:off x="3762105" y="0"/>
            <a:ext cx="1541416" cy="6858000"/>
          </a:xfrm>
          <a:custGeom>
            <a:avLst/>
            <a:gdLst>
              <a:gd name="connsiteX0" fmla="*/ 1541416 w 1541416"/>
              <a:gd name="connsiteY0" fmla="*/ 0 h 6858000"/>
              <a:gd name="connsiteX1" fmla="*/ 1396384 w 1541416"/>
              <a:gd name="connsiteY1" fmla="*/ 0 h 6858000"/>
              <a:gd name="connsiteX2" fmla="*/ 0 w 1541416"/>
              <a:gd name="connsiteY2" fmla="*/ 3429000 h 6858000"/>
              <a:gd name="connsiteX3" fmla="*/ 1396384 w 1541416"/>
              <a:gd name="connsiteY3" fmla="*/ 6858000 h 6858000"/>
              <a:gd name="connsiteX4" fmla="*/ 1541416 w 1541416"/>
              <a:gd name="connsiteY4" fmla="*/ 6858000 h 6858000"/>
              <a:gd name="connsiteX5" fmla="*/ 145032 w 1541416"/>
              <a:gd name="connsiteY5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1416" h="6858000">
                <a:moveTo>
                  <a:pt x="1541416" y="0"/>
                </a:moveTo>
                <a:lnTo>
                  <a:pt x="1396384" y="0"/>
                </a:lnTo>
                <a:lnTo>
                  <a:pt x="0" y="3429000"/>
                </a:lnTo>
                <a:lnTo>
                  <a:pt x="1396384" y="6858000"/>
                </a:lnTo>
                <a:lnTo>
                  <a:pt x="1541416" y="6858000"/>
                </a:lnTo>
                <a:lnTo>
                  <a:pt x="145032" y="3429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Cross 15"/>
          <p:cNvSpPr/>
          <p:nvPr/>
        </p:nvSpPr>
        <p:spPr>
          <a:xfrm>
            <a:off x="10376382" y="842551"/>
            <a:ext cx="365762" cy="365762"/>
          </a:xfrm>
          <a:prstGeom prst="plus">
            <a:avLst>
              <a:gd name="adj" fmla="val 4184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176010" y="2118360"/>
            <a:ext cx="5591175" cy="2425700"/>
            <a:chOff x="608080" y="2618788"/>
            <a:chExt cx="5576820" cy="2105259"/>
          </a:xfrm>
        </p:grpSpPr>
        <p:grpSp>
          <p:nvGrpSpPr>
            <p:cNvPr id="10" name="组合 9"/>
            <p:cNvGrpSpPr/>
            <p:nvPr/>
          </p:nvGrpSpPr>
          <p:grpSpPr>
            <a:xfrm>
              <a:off x="608080" y="3119944"/>
              <a:ext cx="5576820" cy="1604103"/>
              <a:chOff x="-4766136" y="2095686"/>
              <a:chExt cx="5576820" cy="1604103"/>
            </a:xfrm>
          </p:grpSpPr>
          <p:sp>
            <p:nvSpPr>
              <p:cNvPr id="13" name="矩形: 圆角 12"/>
              <p:cNvSpPr/>
              <p:nvPr/>
            </p:nvSpPr>
            <p:spPr>
              <a:xfrm>
                <a:off x="-4766136" y="3345066"/>
                <a:ext cx="2648408" cy="354723"/>
              </a:xfrm>
              <a:prstGeom prst="roundRect">
                <a:avLst>
                  <a:gd name="adj" fmla="val 50000"/>
                </a:avLst>
              </a:prstGeom>
              <a:solidFill>
                <a:srgbClr val="F8931D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tabLst>
                    <a:tab pos="1612900" algn="l"/>
                  </a:tabLst>
                  <a:defRPr/>
                </a:pPr>
                <a:r>
                  <a:rPr lang="zh-CN" altLang="en-US" spc="3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教师：</a:t>
                </a:r>
                <a:r>
                  <a:rPr lang="en-US" altLang="zh-CN" spc="3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</a:t>
                </a:r>
                <a:endParaRPr lang="zh-CN" altLang="en-US" spc="300" dirty="0">
                  <a:solidFill>
                    <a:prstClr val="white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4" name="组合 13"/>
              <p:cNvGrpSpPr/>
              <p:nvPr/>
            </p:nvGrpSpPr>
            <p:grpSpPr>
              <a:xfrm>
                <a:off x="-4714868" y="2095686"/>
                <a:ext cx="5525552" cy="1012184"/>
                <a:chOff x="-4714868" y="2095686"/>
                <a:chExt cx="5525552" cy="1012184"/>
              </a:xfrm>
            </p:grpSpPr>
            <p:sp>
              <p:nvSpPr>
                <p:cNvPr id="20" name="文本框 19"/>
                <p:cNvSpPr txBox="1"/>
                <p:nvPr/>
              </p:nvSpPr>
              <p:spPr>
                <a:xfrm>
                  <a:off x="-4714868" y="2808615"/>
                  <a:ext cx="4981567" cy="2992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1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1" name="直接连接符 20"/>
                <p:cNvCxnSpPr/>
                <p:nvPr/>
              </p:nvCxnSpPr>
              <p:spPr>
                <a:xfrm>
                  <a:off x="-4634728" y="2624646"/>
                  <a:ext cx="5445412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文本占位符 19"/>
                <p:cNvSpPr txBox="1"/>
                <p:nvPr/>
              </p:nvSpPr>
              <p:spPr>
                <a:xfrm>
                  <a:off x="-4708756" y="2095686"/>
                  <a:ext cx="5445412" cy="423546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3200" b="1" dirty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第</a:t>
                  </a:r>
                  <a:r>
                    <a:rPr lang="en-US" altLang="zh-CN" sz="3200" b="1" dirty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4</a:t>
                  </a:r>
                  <a:r>
                    <a:rPr lang="zh-CN" altLang="en-US" sz="3200" b="1" dirty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节 化学反应进行的方向</a:t>
                  </a:r>
                </a:p>
                <a:p>
                  <a:pPr marL="0" lvl="0" indent="0" algn="dist">
                    <a:buNone/>
                    <a:defRPr/>
                  </a:pPr>
                  <a:endParaRPr lang="zh-CN" altLang="en-US" sz="3200" b="1" dirty="0">
                    <a:solidFill>
                      <a:schemeClr val="accent2">
                        <a:lumMod val="7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2" name="文本占位符 20"/>
            <p:cNvSpPr txBox="1"/>
            <p:nvPr/>
          </p:nvSpPr>
          <p:spPr>
            <a:xfrm>
              <a:off x="689828" y="2618788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20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第二章  化学反应速率和化学平衡</a:t>
              </a:r>
            </a:p>
          </p:txBody>
        </p:sp>
      </p:grpSp>
      <p:sp>
        <p:nvSpPr>
          <p:cNvPr id="23" name="矩形 22"/>
          <p:cNvSpPr/>
          <p:nvPr/>
        </p:nvSpPr>
        <p:spPr>
          <a:xfrm>
            <a:off x="9346803" y="333605"/>
            <a:ext cx="4062342" cy="300975"/>
          </a:xfrm>
          <a:prstGeom prst="rect">
            <a:avLst/>
          </a:prstGeom>
          <a:solidFill>
            <a:schemeClr val="accent2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版高中化学选修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4</a:t>
            </a: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（高二）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ChangeArrowheads="1"/>
          </p:cNvSpPr>
          <p:nvPr/>
        </p:nvSpPr>
        <p:spPr bwMode="auto">
          <a:xfrm>
            <a:off x="604544" y="1130300"/>
            <a:ext cx="11587456" cy="4695324"/>
          </a:xfrm>
          <a:prstGeom prst="rect">
            <a:avLst/>
          </a:prstGeom>
          <a:noFill/>
          <a:ln w="38100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defTabSz="1222375" eaLnBrk="0" hangingPunct="0">
              <a:lnSpc>
                <a:spcPct val="150000"/>
              </a:lnSpc>
              <a:defRPr/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、已知金刚石和石墨在氧气中完全燃烧的热化学方程式为： </a:t>
            </a:r>
          </a:p>
          <a:p>
            <a:pPr defTabSz="1222375" eaLnBrk="0" hangingPunct="0">
              <a:lnSpc>
                <a:spcPct val="150000"/>
              </a:lnSpc>
              <a:defRPr/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①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C(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金刚石、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s)+O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＝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CO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    △</a:t>
            </a:r>
            <a:r>
              <a:rPr lang="en-US" altLang="zh-CN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400" kern="0" baseline="-250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＝－</a:t>
            </a:r>
            <a:r>
              <a:rPr lang="en-US" altLang="zh-CN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395.41kJ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/</a:t>
            </a:r>
            <a:r>
              <a:rPr lang="en-US" altLang="zh-CN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22375" eaLnBrk="0" hangingPunct="0">
              <a:lnSpc>
                <a:spcPct val="150000"/>
              </a:lnSpc>
              <a:defRPr/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② C(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石墨、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s)+O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＝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CO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       △</a:t>
            </a:r>
            <a:r>
              <a:rPr lang="en-US" altLang="zh-CN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400" kern="0" baseline="-250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＝－</a:t>
            </a:r>
            <a:r>
              <a:rPr lang="en-US" altLang="zh-CN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393.51kJ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/</a:t>
            </a:r>
            <a:r>
              <a:rPr lang="en-US" altLang="zh-CN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22375" eaLnBrk="0" hangingPunct="0">
              <a:lnSpc>
                <a:spcPct val="150000"/>
              </a:lnSpc>
              <a:defRPr/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关于金刚石与石墨的转化，下列说法正确的是（          ）</a:t>
            </a:r>
          </a:p>
          <a:p>
            <a:pPr defTabSz="1222375" eaLnBrk="0" hangingPunct="0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A.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金刚石转化成石墨是自发进行的过程</a:t>
            </a:r>
          </a:p>
          <a:p>
            <a:pPr defTabSz="1222375" eaLnBrk="0" hangingPunct="0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B.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石墨转化成金刚石是自发进行的过程</a:t>
            </a:r>
            <a:b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</a:b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石墨比金刚石能量低</a:t>
            </a:r>
          </a:p>
          <a:p>
            <a:pPr defTabSz="1222375" eaLnBrk="0" hangingPunct="0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D.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金刚石比石墨能量低</a:t>
            </a:r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7093405" y="2843006"/>
            <a:ext cx="1317378" cy="585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 eaLnBrk="1" hangingPunct="1"/>
            <a:r>
              <a:rPr lang="en-US" altLang="zh-CN" sz="3210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 C</a:t>
            </a:r>
          </a:p>
        </p:txBody>
      </p:sp>
      <p:sp>
        <p:nvSpPr>
          <p:cNvPr id="5" name="矩形 4"/>
          <p:cNvSpPr/>
          <p:nvPr/>
        </p:nvSpPr>
        <p:spPr>
          <a:xfrm>
            <a:off x="1252342" y="282082"/>
            <a:ext cx="1871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91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/>
      <p:bldP spid="1914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660400" y="2419568"/>
            <a:ext cx="10988342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22375">
              <a:spcAft>
                <a:spcPts val="600"/>
              </a:spcAft>
              <a:defRPr/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②只能判断一定条件下化学反应能否自发进行，与化学反应速率无关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22375">
              <a:defRPr/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③△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 &lt; 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有利于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反应自发进行，但自发反应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不一定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△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 &lt; 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660400" y="1148533"/>
            <a:ext cx="10988342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22375">
              <a:defRPr/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①条件改变，自发反应和非自发反应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可能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相互转化（某一条件下的自发反应在另一条件下可能是非自发反应）如：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22375">
              <a:defRPr/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CaO+CO</a:t>
            </a:r>
            <a:r>
              <a:rPr lang="en-US" altLang="zh-CN" sz="20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 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 CaCO</a:t>
            </a:r>
            <a:r>
              <a:rPr lang="en-US" altLang="zh-CN" sz="20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；常温下为自发反应，高温条件下其逆反应是自发反应。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60400" y="3459770"/>
            <a:ext cx="8353101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1222375">
              <a:defRPr/>
            </a:pP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2N</a:t>
            </a:r>
            <a:r>
              <a:rPr kumimoji="1" lang="en-US" altLang="zh-CN" sz="20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r>
              <a:rPr kumimoji="1" lang="en-US" altLang="zh-CN" sz="20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</a:t>
            </a:r>
            <a:r>
              <a:rPr kumimoji="1"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＝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4NO</a:t>
            </a:r>
            <a:r>
              <a:rPr kumimoji="1" lang="en-US" altLang="zh-CN" sz="20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(g)+O</a:t>
            </a:r>
            <a:r>
              <a:rPr kumimoji="1" lang="en-US" altLang="zh-CN" sz="20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      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△H=+56.7kJ/mol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60400" y="4115252"/>
            <a:ext cx="8819809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1222375">
              <a:defRPr/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(NH</a:t>
            </a:r>
            <a:r>
              <a:rPr lang="en-US" altLang="zh-CN" sz="20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)</a:t>
            </a:r>
            <a:r>
              <a:rPr kumimoji="1" lang="en-US" altLang="zh-CN" sz="20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CO</a:t>
            </a:r>
            <a:r>
              <a:rPr kumimoji="1" lang="en-US" altLang="zh-CN" sz="20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(s)=NH</a:t>
            </a:r>
            <a:r>
              <a:rPr kumimoji="1" lang="en-US" altLang="zh-CN" sz="20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HCO</a:t>
            </a:r>
            <a:r>
              <a:rPr kumimoji="1" lang="en-US" altLang="zh-CN" sz="20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(s)+NH</a:t>
            </a:r>
            <a:r>
              <a:rPr kumimoji="1" lang="en-US" altLang="zh-CN" sz="20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 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△H=+74.9 kJ/mol</a:t>
            </a:r>
            <a:endParaRPr kumimoji="1"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660400" y="4770734"/>
            <a:ext cx="111940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1pPr>
            <a:lvl2pPr marL="742950" indent="-28575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2pPr>
            <a:lvl3pPr marL="11430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3pPr>
            <a:lvl4pPr marL="16002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4pPr>
            <a:lvl5pPr marL="20574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9pPr>
          </a:lstStyle>
          <a:p>
            <a:pPr defTabSz="1222375" eaLnBrk="1" hangingPunct="1">
              <a:spcBef>
                <a:spcPct val="0"/>
              </a:spcBef>
            </a:pP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△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 &lt; 0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有利于反应自发进行，但自发反应不一定要△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 &lt; 0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。</a:t>
            </a:r>
            <a:endParaRPr lang="en-US" altLang="zh-CN" sz="2000" kern="0" dirty="0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660400" y="5426214"/>
            <a:ext cx="108585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1pPr>
            <a:lvl2pPr marL="742950" indent="-28575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2pPr>
            <a:lvl3pPr marL="11430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3pPr>
            <a:lvl4pPr marL="16002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4pPr>
            <a:lvl5pPr marL="20574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9pPr>
          </a:lstStyle>
          <a:p>
            <a:pPr defTabSz="1222375" eaLnBrk="1" hangingPunct="1">
              <a:spcBef>
                <a:spcPct val="0"/>
              </a:spcBef>
            </a:pPr>
            <a:r>
              <a:rPr kumimoji="1"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  </a:t>
            </a:r>
            <a:r>
              <a:rPr kumimoji="1"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总之：</a:t>
            </a:r>
            <a:r>
              <a:rPr kumimoji="1"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焓变只是反应能否自发进行的一个因素</a:t>
            </a:r>
            <a:r>
              <a:rPr kumimoji="1"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,</a:t>
            </a:r>
            <a:r>
              <a:rPr kumimoji="1"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但</a:t>
            </a:r>
            <a:r>
              <a:rPr kumimoji="1"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不是唯一因素</a:t>
            </a:r>
            <a:r>
              <a:rPr kumimoji="1"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。只根据焓变来判断反应方向是不全面的。</a:t>
            </a:r>
          </a:p>
        </p:txBody>
      </p:sp>
      <p:sp>
        <p:nvSpPr>
          <p:cNvPr id="11" name="矩形 10"/>
          <p:cNvSpPr/>
          <p:nvPr/>
        </p:nvSpPr>
        <p:spPr>
          <a:xfrm>
            <a:off x="1252342" y="282082"/>
            <a:ext cx="1871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【</a:t>
            </a: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注意</a:t>
            </a: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3" grpId="0"/>
      <p:bldP spid="43034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5" descr="200703101311311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00" r="11279" b="12834"/>
          <a:stretch>
            <a:fillRect/>
          </a:stretch>
        </p:blipFill>
        <p:spPr bwMode="auto">
          <a:xfrm>
            <a:off x="1571194" y="1528077"/>
            <a:ext cx="2023800" cy="27970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1112731" y="4952416"/>
            <a:ext cx="29407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1pPr>
            <a:lvl2pPr marL="742950" indent="-28575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2pPr>
            <a:lvl3pPr marL="11430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3pPr>
            <a:lvl4pPr marL="16002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4pPr>
            <a:lvl5pPr marL="20574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9pPr>
          </a:lstStyle>
          <a:p>
            <a:pPr algn="ctr" defTabSz="1222375" eaLnBrk="1" hangingPunct="1"/>
            <a:r>
              <a:rPr lang="zh-CN" altLang="en-US" sz="2400" b="1" kern="0" dirty="0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墨水溶解扩散</a:t>
            </a:r>
          </a:p>
        </p:txBody>
      </p:sp>
      <p:pic>
        <p:nvPicPr>
          <p:cNvPr id="5" name="Picture 4" descr="pic_138898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8077"/>
            <a:ext cx="3190386" cy="3028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5266638" y="4952415"/>
            <a:ext cx="52373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22375">
              <a:defRPr/>
            </a:pPr>
            <a:r>
              <a:rPr lang="zh-CN" altLang="en-US" sz="2400" b="1" kern="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火柴散落有趋向于最大混乱度的倾向</a:t>
            </a:r>
          </a:p>
        </p:txBody>
      </p:sp>
      <p:sp>
        <p:nvSpPr>
          <p:cNvPr id="9" name="矩形 8"/>
          <p:cNvSpPr/>
          <p:nvPr/>
        </p:nvSpPr>
        <p:spPr>
          <a:xfrm>
            <a:off x="1252342" y="282082"/>
            <a:ext cx="47420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1.</a:t>
            </a: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从能量判断（焓判据）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109eb7ec42ea2e3463d09f2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847" y="1664528"/>
            <a:ext cx="1941048" cy="2815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1252342" y="4731807"/>
            <a:ext cx="42112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1pPr>
            <a:lvl2pPr marL="742950" indent="-28575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2pPr>
            <a:lvl3pPr marL="11430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3pPr>
            <a:lvl4pPr marL="16002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4pPr>
            <a:lvl5pPr marL="20574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9pPr>
          </a:lstStyle>
          <a:p>
            <a:pPr defTabSz="1222375" eaLnBrk="1" hangingPunct="1">
              <a:spcBef>
                <a:spcPct val="0"/>
              </a:spcBef>
            </a:pPr>
            <a:r>
              <a:rPr lang="zh-CN" altLang="en-US" sz="2400" b="1" kern="0" dirty="0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克劳修斯（德国）</a:t>
            </a:r>
          </a:p>
        </p:txBody>
      </p:sp>
      <p:sp>
        <p:nvSpPr>
          <p:cNvPr id="1040388" name="WordArt 13"/>
          <p:cNvSpPr>
            <a:spLocks noChangeArrowheads="1" noChangeShapeType="1" noTextEdit="1"/>
          </p:cNvSpPr>
          <p:nvPr/>
        </p:nvSpPr>
        <p:spPr bwMode="auto">
          <a:xfrm>
            <a:off x="7411152" y="2007415"/>
            <a:ext cx="1944612" cy="16556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defTabSz="1222375"/>
            <a:r>
              <a:rPr lang="zh-CN" altLang="en-US" sz="2405" kern="10" dirty="0">
                <a:ln w="12700">
                  <a:solidFill>
                    <a:srgbClr val="EAEAEA"/>
                  </a:solidFill>
                  <a:round/>
                </a:ln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熵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998933" y="4608697"/>
            <a:ext cx="29407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1pPr>
            <a:lvl2pPr marL="742950" indent="-28575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2pPr>
            <a:lvl3pPr marL="11430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3pPr>
            <a:lvl4pPr marL="16002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4pPr>
            <a:lvl5pPr marL="20574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9pPr>
          </a:lstStyle>
          <a:p>
            <a:pPr defTabSz="1222375" eaLnBrk="1" hangingPunct="1"/>
            <a:r>
              <a:rPr lang="en-US" altLang="zh-CN" sz="32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</a:t>
            </a:r>
            <a:endParaRPr lang="zh-CN" altLang="en-US" sz="3200" b="1" kern="0" dirty="0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60400" y="5563081"/>
            <a:ext cx="11356001" cy="6726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458470" indent="-458470" algn="just" defTabSz="1222375">
              <a:lnSpc>
                <a:spcPct val="90000"/>
              </a:lnSpc>
              <a:spcBef>
                <a:spcPct val="20000"/>
              </a:spcBef>
              <a:defRPr/>
            </a:pPr>
            <a:r>
              <a:rPr lang="zh-CN" altLang="en-US" sz="32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熵：用来量度体系混乱度的一个物理量，符号：</a:t>
            </a:r>
            <a:r>
              <a:rPr lang="en-US" altLang="zh-CN" sz="32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S</a:t>
            </a:r>
            <a:endParaRPr lang="zh-CN" altLang="en-US" sz="3200" b="1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252342" y="282082"/>
            <a:ext cx="47420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1.</a:t>
            </a: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从能量判断（焓判据）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0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40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040388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4" name="Rectangle 4"/>
          <p:cNvSpPr>
            <a:spLocks noChangeArrowheads="1"/>
          </p:cNvSpPr>
          <p:nvPr/>
        </p:nvSpPr>
        <p:spPr bwMode="auto">
          <a:xfrm>
            <a:off x="518085" y="1332859"/>
            <a:ext cx="1100081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1222375" eaLnBrk="1" hangingPunct="1"/>
            <a:r>
              <a:rPr lang="en-US" altLang="zh-CN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（1）</a:t>
            </a:r>
            <a:r>
              <a:rPr lang="zh-CN" altLang="en-US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熵是体系混乱度的量度，即熵是用来描述体系的混乱度，符号用</a:t>
            </a:r>
            <a:r>
              <a:rPr lang="en-US" altLang="zh-CN" sz="2400" b="0" kern="0" baseline="0" dirty="0">
                <a:solidFill>
                  <a:srgbClr val="D72507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S</a:t>
            </a:r>
            <a:r>
              <a:rPr lang="zh-CN" altLang="en-US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表示</a:t>
            </a:r>
            <a:r>
              <a:rPr lang="en-US" altLang="zh-CN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,</a:t>
            </a:r>
            <a:r>
              <a:rPr lang="zh-CN" altLang="en-US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单位： </a:t>
            </a:r>
            <a:r>
              <a:rPr lang="en-US" altLang="zh-CN" sz="2400" b="0" kern="0" baseline="0" dirty="0" err="1">
                <a:solidFill>
                  <a:srgbClr val="D72507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J•mol</a:t>
            </a:r>
            <a:r>
              <a:rPr lang="en-US" altLang="zh-CN" sz="2400" b="0" kern="0" baseline="30000" dirty="0" err="1">
                <a:solidFill>
                  <a:srgbClr val="D72507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-1</a:t>
            </a:r>
            <a:r>
              <a:rPr lang="en-US" altLang="zh-CN" sz="2400" b="0" kern="0" baseline="0" dirty="0" err="1">
                <a:solidFill>
                  <a:srgbClr val="D72507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•K</a:t>
            </a:r>
            <a:r>
              <a:rPr lang="en-US" altLang="zh-CN" sz="2400" b="0" kern="0" baseline="30000" dirty="0" err="1">
                <a:solidFill>
                  <a:srgbClr val="D72507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-1</a:t>
            </a:r>
            <a:endParaRPr lang="en-US" altLang="zh-CN" sz="2400" b="0" kern="0" baseline="30000" dirty="0">
              <a:solidFill>
                <a:srgbClr val="D72507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419845" name="Rectangle 5"/>
          <p:cNvSpPr>
            <a:spLocks noChangeArrowheads="1"/>
          </p:cNvSpPr>
          <p:nvPr/>
        </p:nvSpPr>
        <p:spPr bwMode="auto">
          <a:xfrm>
            <a:off x="518085" y="3240036"/>
            <a:ext cx="128074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1222375" eaLnBrk="1" hangingPunct="1">
              <a:spcBef>
                <a:spcPct val="20000"/>
              </a:spcBef>
            </a:pPr>
            <a:r>
              <a:rPr lang="en-US" altLang="zh-CN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（3）</a:t>
            </a:r>
            <a:r>
              <a:rPr lang="zh-CN" altLang="en-US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体系混乱度越大越稳定</a:t>
            </a:r>
            <a:r>
              <a:rPr lang="zh-CN" altLang="en-US" sz="2400" b="0" kern="0" baseline="0" dirty="0">
                <a:solidFill>
                  <a:srgbClr val="D72507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，熵值越大；</a:t>
            </a:r>
            <a:r>
              <a:rPr lang="zh-CN" altLang="en-US" sz="2400" b="0" kern="0" baseline="0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体系混乱度越小</a:t>
            </a:r>
            <a:r>
              <a:rPr lang="zh-CN" altLang="en-US" sz="2400" b="0" kern="0" baseline="0" dirty="0">
                <a:solidFill>
                  <a:srgbClr val="D72507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，熵值越小</a:t>
            </a:r>
            <a:r>
              <a:rPr lang="zh-CN" altLang="en-US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419847" name="Rectangle 7"/>
          <p:cNvSpPr>
            <a:spLocks noChangeArrowheads="1"/>
          </p:cNvSpPr>
          <p:nvPr/>
        </p:nvSpPr>
        <p:spPr bwMode="auto">
          <a:xfrm>
            <a:off x="518085" y="5018047"/>
            <a:ext cx="1100081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1222375" eaLnBrk="1" hangingPunct="1">
              <a:spcBef>
                <a:spcPct val="20000"/>
              </a:spcBef>
            </a:pPr>
            <a:r>
              <a:rPr lang="en-US" altLang="zh-CN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（5）</a:t>
            </a:r>
            <a:r>
              <a:rPr lang="zh-CN" altLang="en-US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产生气体的反应、气体物质的物质的量增大的反应，熵变通常都是正值（ △</a:t>
            </a:r>
            <a:r>
              <a:rPr lang="en-US" altLang="zh-CN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 </a:t>
            </a:r>
            <a:r>
              <a:rPr lang="zh-CN" altLang="en-US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＞</a:t>
            </a:r>
            <a:r>
              <a:rPr lang="en-US" altLang="zh-CN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</a:t>
            </a:r>
            <a:r>
              <a:rPr lang="zh-CN" altLang="en-US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），为熵增加</a:t>
            </a:r>
            <a:r>
              <a:rPr lang="zh-CN" altLang="en-US" sz="2400" b="0" kern="0" baseline="0" dirty="0">
                <a:solidFill>
                  <a:srgbClr val="D72507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反应</a:t>
            </a:r>
            <a:r>
              <a:rPr lang="zh-CN" altLang="en-US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419848" name="Rectangle 8"/>
          <p:cNvSpPr>
            <a:spLocks noChangeArrowheads="1"/>
          </p:cNvSpPr>
          <p:nvPr/>
        </p:nvSpPr>
        <p:spPr bwMode="auto">
          <a:xfrm>
            <a:off x="518085" y="2437706"/>
            <a:ext cx="12167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1222375" eaLnBrk="1" hangingPunct="1"/>
            <a:r>
              <a:rPr lang="en-US" altLang="zh-CN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（2）</a:t>
            </a:r>
            <a:r>
              <a:rPr lang="zh-CN" altLang="en-US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在密闭条件下，体系由有序自发地转变为无序的倾向称为</a:t>
            </a:r>
            <a:r>
              <a:rPr lang="zh-CN" altLang="en-US" sz="2400" b="0" kern="0" baseline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熵增</a:t>
            </a:r>
            <a:r>
              <a:rPr lang="zh-CN" altLang="en-US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3" name="矩形 2"/>
          <p:cNvSpPr/>
          <p:nvPr/>
        </p:nvSpPr>
        <p:spPr>
          <a:xfrm>
            <a:off x="518085" y="4138810"/>
            <a:ext cx="6991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22375">
              <a:spcBef>
                <a:spcPct val="2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（4）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同一物质，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g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）﹥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l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）﹥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）。</a:t>
            </a:r>
          </a:p>
        </p:txBody>
      </p:sp>
      <p:sp>
        <p:nvSpPr>
          <p:cNvPr id="8" name="矩形 7"/>
          <p:cNvSpPr/>
          <p:nvPr/>
        </p:nvSpPr>
        <p:spPr>
          <a:xfrm>
            <a:off x="1252342" y="282082"/>
            <a:ext cx="5049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、反应自发进行的熵判据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9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9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4" grpId="0"/>
      <p:bldP spid="419845" grpId="0"/>
      <p:bldP spid="419847" grpId="0"/>
      <p:bldP spid="419848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3" name="Rectangle 5"/>
          <p:cNvSpPr>
            <a:spLocks noChangeArrowheads="1"/>
          </p:cNvSpPr>
          <p:nvPr/>
        </p:nvSpPr>
        <p:spPr bwMode="auto">
          <a:xfrm>
            <a:off x="600886" y="1345648"/>
            <a:ext cx="77768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1222375" eaLnBrk="1" hangingPunct="1"/>
            <a:r>
              <a:rPr lang="en-US" altLang="zh-CN" sz="2400" b="0" kern="0" baseline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（6）</a:t>
            </a:r>
            <a:r>
              <a:rPr lang="zh-CN" altLang="en-US" sz="2400" b="0" kern="0" baseline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熵变（△</a:t>
            </a:r>
            <a:r>
              <a:rPr lang="en-US" altLang="zh-CN" sz="2400" b="0" kern="0" baseline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S</a:t>
            </a:r>
            <a:r>
              <a:rPr lang="zh-CN" altLang="en-US" sz="2400" b="0" kern="0" baseline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）∶</a:t>
            </a:r>
            <a:r>
              <a:rPr lang="en-US" altLang="zh-CN" sz="2400" b="0" kern="0" baseline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△S=S</a:t>
            </a:r>
            <a:r>
              <a:rPr lang="zh-CN" altLang="en-US" sz="2400" b="0" kern="0" baseline="-2500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反应产物</a:t>
            </a:r>
            <a:r>
              <a:rPr lang="zh-CN" altLang="en-US" sz="2400" b="0" kern="0" baseline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－</a:t>
            </a:r>
            <a:r>
              <a:rPr lang="en-US" altLang="zh-CN" sz="2400" b="0" kern="0" baseline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S</a:t>
            </a:r>
            <a:r>
              <a:rPr lang="zh-CN" altLang="en-US" sz="2400" b="0" kern="0" baseline="-2500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反应物</a:t>
            </a:r>
          </a:p>
        </p:txBody>
      </p:sp>
      <p:sp>
        <p:nvSpPr>
          <p:cNvPr id="411655" name="Rectangle 7"/>
          <p:cNvSpPr>
            <a:spLocks noChangeArrowheads="1"/>
          </p:cNvSpPr>
          <p:nvPr/>
        </p:nvSpPr>
        <p:spPr bwMode="auto">
          <a:xfrm>
            <a:off x="600886" y="3182810"/>
            <a:ext cx="10990227" cy="114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1222375" eaLnBrk="1" hangingPunct="1">
              <a:lnSpc>
                <a:spcPct val="150000"/>
              </a:lnSpc>
            </a:pPr>
            <a:r>
              <a:rPr lang="en-US" altLang="zh-CN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（7）</a:t>
            </a:r>
            <a:r>
              <a:rPr lang="zh-CN" altLang="en-US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在与外界隔离的体系中，自发过程将导致体系的熵增大，这个原理叫做</a:t>
            </a:r>
            <a:r>
              <a:rPr lang="zh-CN" altLang="en-US" sz="2400" b="0" kern="0" baseline="0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熵增原理</a:t>
            </a:r>
            <a:r>
              <a:rPr lang="zh-CN" altLang="en-US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。该原理是用来判断过程的方向的又一个因素，称为</a:t>
            </a:r>
            <a:r>
              <a:rPr lang="zh-CN" altLang="en-US" sz="2400" b="0" kern="0" baseline="0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熵判据</a:t>
            </a:r>
            <a:r>
              <a:rPr lang="zh-CN" altLang="en-US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411657" name="Rectangle 9"/>
          <p:cNvSpPr>
            <a:spLocks noChangeArrowheads="1"/>
          </p:cNvSpPr>
          <p:nvPr/>
        </p:nvSpPr>
        <p:spPr bwMode="auto">
          <a:xfrm>
            <a:off x="600886" y="4780230"/>
            <a:ext cx="10990227" cy="114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1222375" eaLnBrk="1" hangingPunct="1">
              <a:lnSpc>
                <a:spcPct val="150000"/>
              </a:lnSpc>
            </a:pPr>
            <a:r>
              <a:rPr lang="en-US" altLang="zh-CN" sz="2400" b="0" kern="0" baseline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（8）</a:t>
            </a:r>
            <a:r>
              <a:rPr lang="zh-CN" altLang="en-US" sz="2400" b="0" kern="0" baseline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许多熵增反应在常温常压下能自发进行，有些在室温条件下不能自发进行，但在较高温度下则能自发进行。</a:t>
            </a:r>
            <a:endParaRPr lang="en-US" altLang="zh-CN" sz="2400" b="0" kern="0" baseline="0" dirty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52342" y="2264229"/>
            <a:ext cx="4469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22375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△S &gt; 0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有利于反应自发进行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6" name="矩形 5"/>
          <p:cNvSpPr/>
          <p:nvPr/>
        </p:nvSpPr>
        <p:spPr>
          <a:xfrm>
            <a:off x="1252342" y="282082"/>
            <a:ext cx="5049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、反应自发进行的熵判据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1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11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3" grpId="0"/>
      <p:bldP spid="411655" grpId="0"/>
      <p:bldP spid="411657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32037" y="1326212"/>
            <a:ext cx="8667415" cy="461665"/>
          </a:xfrm>
          <a:prstGeom prst="rect">
            <a:avLst/>
          </a:prstGeom>
          <a:solidFill>
            <a:schemeClr val="bg1">
              <a:alpha val="47842"/>
            </a:schemeClr>
          </a:solidFill>
          <a:ln w="38100">
            <a:noFill/>
            <a:miter lim="800000"/>
          </a:ln>
        </p:spPr>
        <p:txBody>
          <a:bodyPr>
            <a:spAutoFit/>
          </a:bodyPr>
          <a:lstStyle/>
          <a:p>
            <a:pPr defTabSz="1222375">
              <a:defRPr/>
            </a:pP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、判断下列反应的熵变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59021" y="5276618"/>
            <a:ext cx="4033681" cy="461665"/>
          </a:xfrm>
          <a:prstGeom prst="rect">
            <a:avLst/>
          </a:prstGeom>
          <a:solidFill>
            <a:schemeClr val="bg1">
              <a:alpha val="59999"/>
            </a:schemeClr>
          </a:solidFill>
          <a:ln w="38100">
            <a:noFill/>
            <a:miter lim="800000"/>
          </a:ln>
        </p:spPr>
        <p:txBody>
          <a:bodyPr>
            <a:spAutoFit/>
          </a:bodyPr>
          <a:lstStyle/>
          <a:p>
            <a:pPr defTabSz="1222375">
              <a:defRPr/>
            </a:pP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D. CO(g)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＝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C(s)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＋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1/2O</a:t>
            </a:r>
            <a:r>
              <a:rPr lang="en-US" altLang="zh-CN" sz="2400" kern="0" baseline="-25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21884" y="3301414"/>
            <a:ext cx="4265911" cy="461665"/>
          </a:xfrm>
          <a:prstGeom prst="rect">
            <a:avLst/>
          </a:prstGeom>
          <a:solidFill>
            <a:schemeClr val="bg1">
              <a:alpha val="59999"/>
            </a:schemeClr>
          </a:solidFill>
          <a:ln w="38100">
            <a:noFill/>
            <a:miter lim="800000"/>
          </a:ln>
        </p:spPr>
        <p:txBody>
          <a:bodyPr wrap="none">
            <a:spAutoFit/>
          </a:bodyPr>
          <a:lstStyle/>
          <a:p>
            <a:pPr defTabSz="1222375">
              <a:defRPr/>
            </a:pP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B. 2N</a:t>
            </a:r>
            <a:r>
              <a:rPr lang="en-US" altLang="zh-CN" sz="2400" kern="0" baseline="-25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r>
              <a:rPr lang="en-US" altLang="zh-CN" sz="2400" kern="0" baseline="-25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＝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4NO</a:t>
            </a:r>
            <a:r>
              <a:rPr lang="en-US" altLang="zh-CN" sz="2400" kern="0" baseline="-25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＋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r>
              <a:rPr lang="en-US" altLang="zh-CN" sz="2400" kern="0" baseline="-25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</a:t>
            </a:r>
            <a:endParaRPr lang="en-US" altLang="zh-CN" sz="2400" kern="0" baseline="-25000" dirty="0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659022" y="2313813"/>
            <a:ext cx="6445001" cy="461665"/>
          </a:xfrm>
          <a:prstGeom prst="rect">
            <a:avLst/>
          </a:prstGeom>
          <a:solidFill>
            <a:schemeClr val="bg1">
              <a:alpha val="59999"/>
            </a:schemeClr>
          </a:solidFill>
          <a:ln w="38100">
            <a:noFill/>
            <a:miter lim="800000"/>
          </a:ln>
        </p:spPr>
        <p:txBody>
          <a:bodyPr>
            <a:spAutoFit/>
          </a:bodyPr>
          <a:lstStyle/>
          <a:p>
            <a:pPr defTabSz="1222375">
              <a:defRPr/>
            </a:pP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A. (NH</a:t>
            </a:r>
            <a:r>
              <a:rPr lang="en-US" altLang="zh-CN" sz="2400" kern="0" baseline="-25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kumimoji="1"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)</a:t>
            </a:r>
            <a:r>
              <a:rPr kumimoji="1" lang="en-US" altLang="zh-CN" sz="2400" kern="0" baseline="-25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CO</a:t>
            </a:r>
            <a:r>
              <a:rPr kumimoji="1" lang="en-US" altLang="zh-CN" sz="2400" kern="0" baseline="-25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1"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(s)</a:t>
            </a:r>
            <a:r>
              <a:rPr kumimoji="1"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＝</a:t>
            </a:r>
            <a:r>
              <a:rPr kumimoji="1"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NH</a:t>
            </a:r>
            <a:r>
              <a:rPr kumimoji="1" lang="en-US" altLang="zh-CN" sz="2400" kern="0" baseline="-25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kumimoji="1"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HCO</a:t>
            </a:r>
            <a:r>
              <a:rPr kumimoji="1" lang="en-US" altLang="zh-CN" sz="2400" kern="0" baseline="-25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1"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(s)+NH</a:t>
            </a:r>
            <a:r>
              <a:rPr kumimoji="1" lang="en-US" altLang="zh-CN" sz="2400" kern="0" baseline="-25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1"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59022" y="4289015"/>
            <a:ext cx="5240135" cy="461665"/>
          </a:xfrm>
          <a:prstGeom prst="rect">
            <a:avLst/>
          </a:prstGeom>
          <a:solidFill>
            <a:schemeClr val="bg1">
              <a:alpha val="59999"/>
            </a:schemeClr>
          </a:solidFill>
          <a:ln w="38100">
            <a:noFill/>
            <a:miter lim="800000"/>
          </a:ln>
        </p:spPr>
        <p:txBody>
          <a:bodyPr>
            <a:spAutoFit/>
          </a:bodyPr>
          <a:lstStyle/>
          <a:p>
            <a:pPr defTabSz="1222375">
              <a:defRPr/>
            </a:pP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C. MgCO</a:t>
            </a:r>
            <a:r>
              <a:rPr lang="en-US" altLang="zh-CN" sz="2400" kern="0" baseline="-25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(s)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＝</a:t>
            </a:r>
            <a:r>
              <a:rPr lang="en-US" altLang="zh-CN" sz="2400" kern="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MgO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(s)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＋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CO</a:t>
            </a:r>
            <a:r>
              <a:rPr lang="en-US" altLang="zh-CN" sz="2400" kern="0" baseline="-25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</a:t>
            </a:r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4443827" y="5300955"/>
            <a:ext cx="1407723" cy="461665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 wrap="square">
            <a:spAutoFit/>
          </a:bodyPr>
          <a:lstStyle/>
          <a:p>
            <a:pPr defTabSz="1222375">
              <a:defRPr/>
            </a:pPr>
            <a:r>
              <a:rPr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熵减</a:t>
            </a:r>
          </a:p>
        </p:txBody>
      </p:sp>
      <p:sp>
        <p:nvSpPr>
          <p:cNvPr id="111626" name="Text Box 10"/>
          <p:cNvSpPr txBox="1">
            <a:spLocks noChangeArrowheads="1"/>
          </p:cNvSpPr>
          <p:nvPr/>
        </p:nvSpPr>
        <p:spPr bwMode="auto">
          <a:xfrm>
            <a:off x="6375176" y="2389345"/>
            <a:ext cx="1457694" cy="461665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 wrap="square">
            <a:spAutoFit/>
          </a:bodyPr>
          <a:lstStyle/>
          <a:p>
            <a:pPr defTabSz="1222375">
              <a:defRPr/>
            </a:pPr>
            <a:r>
              <a:rPr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熵增</a:t>
            </a:r>
          </a:p>
        </p:txBody>
      </p:sp>
      <p:sp>
        <p:nvSpPr>
          <p:cNvPr id="111627" name="Text Box 11"/>
          <p:cNvSpPr txBox="1">
            <a:spLocks noChangeArrowheads="1"/>
          </p:cNvSpPr>
          <p:nvPr/>
        </p:nvSpPr>
        <p:spPr bwMode="auto">
          <a:xfrm>
            <a:off x="4887795" y="3378583"/>
            <a:ext cx="1295348" cy="461665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 wrap="square">
            <a:spAutoFit/>
          </a:bodyPr>
          <a:lstStyle/>
          <a:p>
            <a:pPr defTabSz="1222375">
              <a:defRPr/>
            </a:pPr>
            <a:r>
              <a:rPr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熵增</a:t>
            </a:r>
          </a:p>
        </p:txBody>
      </p:sp>
      <p:sp>
        <p:nvSpPr>
          <p:cNvPr id="111628" name="Text Box 12"/>
          <p:cNvSpPr txBox="1">
            <a:spLocks noChangeArrowheads="1"/>
          </p:cNvSpPr>
          <p:nvPr/>
        </p:nvSpPr>
        <p:spPr bwMode="auto">
          <a:xfrm>
            <a:off x="5448326" y="4321151"/>
            <a:ext cx="1008023" cy="461665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 defTabSz="1222375">
              <a:defRPr/>
            </a:pPr>
            <a:r>
              <a:rPr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熵增</a:t>
            </a:r>
          </a:p>
        </p:txBody>
      </p:sp>
      <p:sp>
        <p:nvSpPr>
          <p:cNvPr id="12" name="矩形 11"/>
          <p:cNvSpPr/>
          <p:nvPr/>
        </p:nvSpPr>
        <p:spPr>
          <a:xfrm>
            <a:off x="1252342" y="282082"/>
            <a:ext cx="1871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1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1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  <p:bldP spid="27652" grpId="0" animBg="1"/>
      <p:bldP spid="27653" grpId="0" animBg="1"/>
      <p:bldP spid="27654" grpId="0" animBg="1"/>
      <p:bldP spid="27655" grpId="0" animBg="1"/>
      <p:bldP spid="111625" grpId="0"/>
      <p:bldP spid="111626" grpId="0"/>
      <p:bldP spid="111627" grpId="0"/>
      <p:bldP spid="1116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52" name="Text Box 4"/>
          <p:cNvSpPr txBox="1">
            <a:spLocks noChangeArrowheads="1"/>
          </p:cNvSpPr>
          <p:nvPr/>
        </p:nvSpPr>
        <p:spPr bwMode="auto">
          <a:xfrm>
            <a:off x="3216386" y="1125628"/>
            <a:ext cx="6121163" cy="46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defRPr/>
            </a:pPr>
            <a:endParaRPr lang="zh-CN" altLang="zh-CN" sz="2405" kern="0">
              <a:solidFill>
                <a:sysClr val="windowText" lastClr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689086" y="1143768"/>
            <a:ext cx="10635844" cy="2710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1pPr>
            <a:lvl2pPr marL="742950" indent="-28575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2pPr>
            <a:lvl3pPr marL="11430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3pPr>
            <a:lvl4pPr marL="16002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4pPr>
            <a:lvl5pPr marL="20574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9pPr>
          </a:lstStyle>
          <a:p>
            <a:pPr defTabSz="1222375" eaLnBrk="1" hangingPunct="1">
              <a:lnSpc>
                <a:spcPct val="250000"/>
              </a:lnSpc>
            </a:pPr>
            <a:r>
              <a:rPr kumimoji="1" lang="en-US" altLang="zh-CN" sz="2400" kern="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2N</a:t>
            </a:r>
            <a:r>
              <a:rPr kumimoji="1" lang="en-US" altLang="zh-CN" sz="2400" kern="0" baseline="-2500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en-US" altLang="zh-CN" sz="2400" kern="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r>
              <a:rPr kumimoji="1" lang="en-US" altLang="zh-CN" sz="2400" kern="0" baseline="-2500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r>
              <a:rPr kumimoji="1"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 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＝</a:t>
            </a:r>
            <a:r>
              <a:rPr kumimoji="1" lang="en-US" altLang="zh-CN" sz="2400" kern="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4NO</a:t>
            </a:r>
            <a:r>
              <a:rPr kumimoji="1" lang="en-US" altLang="zh-CN" sz="2400" kern="0" baseline="-2500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(g)+</a:t>
            </a:r>
            <a:r>
              <a:rPr kumimoji="1" lang="en-US" altLang="zh-CN" sz="2400" kern="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r>
              <a:rPr kumimoji="1" lang="en-US" altLang="zh-CN" sz="2400" kern="0" baseline="-2500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 </a:t>
            </a:r>
            <a:r>
              <a:rPr kumimoji="1"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　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△</a:t>
            </a:r>
            <a:r>
              <a:rPr lang="en-US" altLang="zh-CN" sz="2400" i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=+</a:t>
            </a:r>
            <a:r>
              <a:rPr lang="en-US" altLang="zh-CN" sz="2400" kern="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56.7kJ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/</a:t>
            </a:r>
            <a:r>
              <a:rPr lang="en-US" altLang="zh-CN" sz="2400" kern="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</a:t>
            </a:r>
            <a:r>
              <a:rPr kumimoji="1"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</a:p>
          <a:p>
            <a:pPr defTabSz="1222375" eaLnBrk="1" hangingPunct="1">
              <a:lnSpc>
                <a:spcPct val="250000"/>
              </a:lnSpc>
            </a:pP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lang="en-US" altLang="zh-CN" sz="2400" kern="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NH</a:t>
            </a:r>
            <a:r>
              <a:rPr lang="en-US" altLang="zh-CN" sz="2400" kern="0" baseline="-2500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kumimoji="1"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)</a:t>
            </a:r>
            <a:r>
              <a:rPr kumimoji="1" lang="en-US" altLang="zh-CN" sz="2400" kern="0" baseline="-2500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en-US" altLang="zh-CN" sz="2400" kern="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CO</a:t>
            </a:r>
            <a:r>
              <a:rPr kumimoji="1" lang="en-US" altLang="zh-CN" sz="2400" kern="0" baseline="-2500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1"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(s)=</a:t>
            </a:r>
            <a:r>
              <a:rPr kumimoji="1" lang="en-US" altLang="zh-CN" sz="2400" kern="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NH</a:t>
            </a:r>
            <a:r>
              <a:rPr kumimoji="1" lang="en-US" altLang="zh-CN" sz="2400" kern="0" baseline="-2500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kumimoji="1" lang="en-US" altLang="zh-CN" sz="2400" kern="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HCO</a:t>
            </a:r>
            <a:r>
              <a:rPr kumimoji="1" lang="en-US" altLang="zh-CN" sz="2400" kern="0" baseline="-2500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1"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(s)+</a:t>
            </a:r>
            <a:r>
              <a:rPr kumimoji="1" lang="en-US" altLang="zh-CN" sz="2400" kern="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NH</a:t>
            </a:r>
            <a:r>
              <a:rPr kumimoji="1" lang="en-US" altLang="zh-CN" sz="2400" kern="0" baseline="-2500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1"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 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△</a:t>
            </a:r>
            <a:r>
              <a:rPr lang="en-US" altLang="zh-CN" sz="2400" i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=+74.9 kJ/</a:t>
            </a:r>
            <a:r>
              <a:rPr lang="en-US" altLang="zh-CN" sz="2400" kern="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</a:t>
            </a:r>
            <a:endParaRPr lang="en-US" altLang="zh-CN" sz="2400" kern="0" dirty="0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22375" eaLnBrk="1" hangingPunct="1">
              <a:lnSpc>
                <a:spcPct val="250000"/>
              </a:lnSpc>
            </a:pP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这两个反应都是吸热反应，但却能自发进行，为什么？</a:t>
            </a:r>
          </a:p>
        </p:txBody>
      </p:sp>
      <p:sp>
        <p:nvSpPr>
          <p:cNvPr id="1000455" name="Text Box 7"/>
          <p:cNvSpPr txBox="1">
            <a:spLocks noChangeArrowheads="1"/>
          </p:cNvSpPr>
          <p:nvPr/>
        </p:nvSpPr>
        <p:spPr bwMode="auto">
          <a:xfrm>
            <a:off x="1126619" y="4575267"/>
            <a:ext cx="6624382" cy="585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defRPr/>
            </a:pPr>
            <a:r>
              <a:rPr lang="zh-CN" altLang="en-US" sz="321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两个反应都是混乱度增大的反应。</a:t>
            </a:r>
          </a:p>
        </p:txBody>
      </p:sp>
      <p:sp>
        <p:nvSpPr>
          <p:cNvPr id="8" name="矩形 7"/>
          <p:cNvSpPr/>
          <p:nvPr/>
        </p:nvSpPr>
        <p:spPr>
          <a:xfrm>
            <a:off x="1252342" y="282082"/>
            <a:ext cx="5049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、反应自发进行的熵判据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0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0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100045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1" name="Text Box 3"/>
          <p:cNvSpPr txBox="1">
            <a:spLocks noChangeArrowheads="1"/>
          </p:cNvSpPr>
          <p:nvPr/>
        </p:nvSpPr>
        <p:spPr bwMode="auto">
          <a:xfrm>
            <a:off x="660400" y="2035971"/>
            <a:ext cx="104453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1222375" eaLnBrk="1" hangingPunct="1">
              <a:spcBef>
                <a:spcPct val="50000"/>
              </a:spcBef>
            </a:pPr>
            <a:r>
              <a:rPr kumimoji="0" lang="en-US" altLang="zh-CN" sz="2400" b="0" kern="0" baseline="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2Al</a:t>
            </a:r>
            <a:r>
              <a:rPr kumimoji="0" lang="en-US" altLang="zh-CN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(s)+</a:t>
            </a:r>
            <a:r>
              <a:rPr kumimoji="0" lang="en-US" altLang="zh-CN" sz="2400" b="0" kern="0" baseline="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Fe</a:t>
            </a:r>
            <a:r>
              <a:rPr kumimoji="0" lang="en-US" altLang="zh-CN" sz="2400" b="0" kern="0" baseline="-2500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0" lang="en-US" altLang="zh-CN" sz="2400" b="0" kern="0" baseline="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r>
              <a:rPr kumimoji="0" lang="en-US" altLang="zh-CN" sz="2400" b="0" kern="0" baseline="-2500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0" lang="en-US" altLang="zh-CN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(s)=</a:t>
            </a:r>
            <a:r>
              <a:rPr kumimoji="0" lang="en-US" altLang="zh-CN" sz="2400" b="0" kern="0" baseline="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Al</a:t>
            </a:r>
            <a:r>
              <a:rPr kumimoji="0" lang="en-US" altLang="zh-CN" sz="2400" b="0" kern="0" baseline="-2500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0" lang="en-US" altLang="zh-CN" sz="2400" b="0" kern="0" baseline="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r>
              <a:rPr kumimoji="0" lang="en-US" altLang="zh-CN" sz="2400" b="0" kern="0" baseline="-2500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0" lang="en-US" altLang="zh-CN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(s)+</a:t>
            </a:r>
            <a:r>
              <a:rPr kumimoji="0" lang="en-US" altLang="zh-CN" sz="2400" b="0" kern="0" baseline="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2Fe</a:t>
            </a:r>
            <a:r>
              <a:rPr kumimoji="0" lang="en-US" altLang="zh-CN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(s) △S=</a:t>
            </a:r>
            <a:r>
              <a:rPr kumimoji="0" lang="zh-CN" altLang="en-US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－</a:t>
            </a:r>
            <a:r>
              <a:rPr kumimoji="0" lang="en-US" altLang="zh-CN" sz="2400" b="0" kern="0" baseline="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39.35J•mol</a:t>
            </a:r>
            <a:r>
              <a:rPr kumimoji="0" lang="en-US" altLang="zh-CN" sz="2400" b="0" kern="0" baseline="3000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-1</a:t>
            </a:r>
            <a:r>
              <a:rPr kumimoji="0" lang="en-US" altLang="zh-CN" sz="2400" b="0" kern="0" baseline="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•K</a:t>
            </a:r>
            <a:r>
              <a:rPr kumimoji="0" lang="en-US" altLang="zh-CN" sz="2400" b="0" kern="0" baseline="3000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-1</a:t>
            </a:r>
            <a:r>
              <a:rPr kumimoji="0" lang="en-US" altLang="zh-CN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427012" name="Text Box 4"/>
          <p:cNvSpPr txBox="1">
            <a:spLocks noChangeArrowheads="1"/>
          </p:cNvSpPr>
          <p:nvPr/>
        </p:nvSpPr>
        <p:spPr bwMode="auto">
          <a:xfrm>
            <a:off x="660400" y="4463676"/>
            <a:ext cx="114623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1222375" eaLnBrk="1" hangingPunct="1"/>
            <a:r>
              <a:rPr lang="zh-CN" altLang="en-US" sz="2400" b="0" kern="0" baseline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结论：</a:t>
            </a:r>
            <a:r>
              <a:rPr kumimoji="0" lang="zh-CN" altLang="en-US" sz="2400" b="0" kern="0" baseline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△</a:t>
            </a:r>
            <a:r>
              <a:rPr kumimoji="0" lang="en-US" altLang="zh-CN" sz="2400" b="0" kern="0" baseline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S &gt; 0 </a:t>
            </a:r>
            <a:r>
              <a:rPr kumimoji="0" lang="zh-CN" altLang="en-US" sz="2400" b="0" kern="0" baseline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有利于反应自发进行</a:t>
            </a:r>
            <a:r>
              <a:rPr kumimoji="0" lang="en-US" altLang="zh-CN" sz="2400" b="0" kern="0" baseline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,</a:t>
            </a:r>
            <a:r>
              <a:rPr kumimoji="0" lang="zh-CN" altLang="en-US" sz="2400" b="0" kern="0" baseline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自发反应不 一定要△</a:t>
            </a:r>
            <a:r>
              <a:rPr kumimoji="0" lang="en-US" altLang="zh-CN" sz="2400" b="0" kern="0" baseline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S &gt; 0 .</a:t>
            </a:r>
          </a:p>
        </p:txBody>
      </p:sp>
      <p:sp>
        <p:nvSpPr>
          <p:cNvPr id="427014" name="Rectangle 6"/>
          <p:cNvSpPr>
            <a:spLocks noChangeArrowheads="1"/>
          </p:cNvSpPr>
          <p:nvPr/>
        </p:nvSpPr>
        <p:spPr bwMode="auto">
          <a:xfrm>
            <a:off x="873281" y="5302651"/>
            <a:ext cx="114819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1222375" eaLnBrk="1" hangingPunct="1"/>
            <a:r>
              <a:rPr lang="en-US" altLang="zh-CN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      </a:t>
            </a:r>
            <a:r>
              <a:rPr lang="zh-CN" altLang="en-US" sz="2400" b="0" kern="0" baseline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熵变是反应能否自发进行一个 因素，但不是唯一因素。</a:t>
            </a:r>
          </a:p>
        </p:txBody>
      </p:sp>
      <p:sp>
        <p:nvSpPr>
          <p:cNvPr id="427016" name="Rectangle 8"/>
          <p:cNvSpPr>
            <a:spLocks noChangeArrowheads="1"/>
          </p:cNvSpPr>
          <p:nvPr/>
        </p:nvSpPr>
        <p:spPr bwMode="auto">
          <a:xfrm>
            <a:off x="660400" y="2845401"/>
            <a:ext cx="102015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1222375" eaLnBrk="1" hangingPunct="1">
              <a:spcBef>
                <a:spcPct val="20000"/>
              </a:spcBef>
            </a:pPr>
            <a:r>
              <a:rPr lang="en-US" altLang="zh-CN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-10℃</a:t>
            </a:r>
            <a:r>
              <a:rPr lang="zh-CN" altLang="en-US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的液态水能自动结冰成为固态</a:t>
            </a:r>
            <a:r>
              <a:rPr lang="en-US" altLang="zh-CN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, </a:t>
            </a:r>
            <a:r>
              <a:rPr kumimoji="0" lang="en-US" altLang="zh-CN" sz="2400" b="0" kern="0" baseline="0" dirty="0">
                <a:solidFill>
                  <a:srgbClr val="D72507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△S &lt; 0 </a:t>
            </a:r>
            <a:r>
              <a:rPr kumimoji="0" lang="en-US" altLang="zh-CN" sz="2400" b="0" kern="0" baseline="0" dirty="0">
                <a:solidFill>
                  <a:srgbClr val="D72507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2" name="矩形 1"/>
          <p:cNvSpPr/>
          <p:nvPr/>
        </p:nvSpPr>
        <p:spPr>
          <a:xfrm>
            <a:off x="660400" y="1256669"/>
            <a:ext cx="49215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自发反应一定是熵增加的反应吗？</a:t>
            </a:r>
          </a:p>
        </p:txBody>
      </p:sp>
      <p:sp>
        <p:nvSpPr>
          <p:cNvPr id="3" name="矩形 2"/>
          <p:cNvSpPr/>
          <p:nvPr/>
        </p:nvSpPr>
        <p:spPr>
          <a:xfrm>
            <a:off x="660400" y="3624701"/>
            <a:ext cx="5953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22375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因此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熵判据判断过程的方向也是不全面的</a:t>
            </a:r>
          </a:p>
        </p:txBody>
      </p:sp>
      <p:sp>
        <p:nvSpPr>
          <p:cNvPr id="11" name="矩形 10"/>
          <p:cNvSpPr/>
          <p:nvPr/>
        </p:nvSpPr>
        <p:spPr>
          <a:xfrm>
            <a:off x="1252342" y="282082"/>
            <a:ext cx="5049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、反应自发进行的熵判据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27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7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7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27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27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7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/>
      <p:bldP spid="427012" grpId="0"/>
      <p:bldP spid="427014" grpId="0"/>
      <p:bldP spid="427016" grpId="0"/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60400" y="1130300"/>
            <a:ext cx="11984568" cy="5370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8470" indent="-458470" defTabSz="1222375" eaLnBrk="1" hangingPunct="1">
              <a:lnSpc>
                <a:spcPct val="150000"/>
              </a:lnSpc>
              <a:spcBef>
                <a:spcPct val="20000"/>
              </a:spcBef>
              <a:buClr>
                <a:srgbClr val="535353"/>
              </a:buClr>
              <a:buSzPct val="75000"/>
            </a:pPr>
            <a:r>
              <a:rPr lang="en-US" altLang="zh-CN" sz="2000" b="0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lang="zh-CN" altLang="en-US" sz="2000" b="0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、自由能判据</a:t>
            </a:r>
            <a:endParaRPr lang="en-US" altLang="zh-CN" sz="2000" b="0" kern="0" dirty="0"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458470" indent="-458470" defTabSz="1222375" eaLnBrk="1" hangingPunct="1"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b="0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正确判断一个化学反应 是否能够自发进行，</a:t>
            </a:r>
            <a:r>
              <a:rPr kumimoji="1" lang="zh-CN" altLang="en-US" sz="2000" b="0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必须综合考虑反应的焓变和熵变</a:t>
            </a:r>
          </a:p>
          <a:p>
            <a:pPr marL="458470" indent="-458470" algn="just" defTabSz="1222375" eaLnBrk="1" hangingPunct="1">
              <a:lnSpc>
                <a:spcPct val="150000"/>
              </a:lnSpc>
              <a:spcBef>
                <a:spcPts val="1200"/>
              </a:spcBef>
            </a:pPr>
            <a:r>
              <a:rPr lang="zh-CN" altLang="en-US" sz="2000" b="0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sz="2000" b="0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zh-CN" altLang="en-US" sz="2000" b="0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）自由能（</a:t>
            </a:r>
            <a:r>
              <a:rPr lang="zh-CN" altLang="zh-CN" sz="2000" b="0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恒温、恒压</a:t>
            </a:r>
            <a:r>
              <a:rPr lang="zh-CN" altLang="en-US" sz="2000" b="0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endParaRPr lang="en-US" altLang="zh-CN" sz="2000" b="0" kern="0" dirty="0"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458470" indent="-458470" algn="just" defTabSz="1222375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CN" sz="2000" b="0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</a:t>
            </a:r>
            <a:r>
              <a:rPr lang="zh-CN" altLang="en-US" sz="2000" b="0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△</a:t>
            </a:r>
            <a:r>
              <a:rPr lang="en-US" altLang="zh-CN" sz="2000" b="0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G=△H - T ·△S</a:t>
            </a:r>
          </a:p>
          <a:p>
            <a:pPr marL="458470" indent="-458470" defTabSz="1222375"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0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符号：△</a:t>
            </a:r>
            <a:r>
              <a:rPr lang="en-US" altLang="zh-CN" sz="2000" b="0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G </a:t>
            </a:r>
            <a:r>
              <a:rPr lang="zh-CN" altLang="en-US" sz="2000" b="0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；单位：</a:t>
            </a:r>
            <a:r>
              <a:rPr lang="en-US" altLang="zh-CN" sz="2000" b="0" kern="0" dirty="0" err="1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J·mol</a:t>
            </a:r>
            <a:r>
              <a:rPr lang="zh-CN" altLang="en-US" sz="2000" b="0" kern="0" baseline="3000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－</a:t>
            </a:r>
            <a:r>
              <a:rPr lang="en-US" altLang="zh-CN" sz="2000" b="0" kern="0" baseline="3000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 </a:t>
            </a:r>
            <a:r>
              <a:rPr lang="en-US" altLang="zh-CN" sz="2000" b="0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[T(K)=</a:t>
            </a:r>
            <a:r>
              <a:rPr lang="en-US" altLang="zh-CN" sz="2000" b="0" kern="0" dirty="0" err="1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273+t</a:t>
            </a:r>
            <a:r>
              <a:rPr lang="en-US" altLang="zh-CN" sz="2000" b="0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(℃)]</a:t>
            </a:r>
            <a:endParaRPr lang="zh-CN" altLang="en-US" sz="2000" b="0" kern="0" dirty="0"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458470" indent="-458470" algn="just" defTabSz="1222375" eaLnBrk="1" hangingPunct="1">
              <a:lnSpc>
                <a:spcPct val="150000"/>
              </a:lnSpc>
              <a:spcBef>
                <a:spcPts val="1200"/>
              </a:spcBef>
            </a:pPr>
            <a:r>
              <a:rPr lang="zh-CN" altLang="en-US" sz="2000" b="0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sz="2000" b="0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en-US" sz="2000" b="0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）自由能大小判断依据：</a:t>
            </a:r>
            <a:endParaRPr lang="en-US" altLang="zh-CN" sz="2000" b="0" kern="0" dirty="0"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458470" indent="-458470" algn="just" defTabSz="1222375" eaLnBrk="1" hangingPunct="1">
              <a:lnSpc>
                <a:spcPct val="150000"/>
              </a:lnSpc>
              <a:spcBef>
                <a:spcPts val="1200"/>
              </a:spcBef>
            </a:pPr>
            <a:r>
              <a:rPr lang="zh-CN" altLang="en-US" sz="2000" b="0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①当△</a:t>
            </a:r>
            <a:r>
              <a:rPr lang="en-US" altLang="zh-CN" sz="2000" b="0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G&lt;0</a:t>
            </a:r>
            <a:r>
              <a:rPr lang="zh-CN" altLang="en-US" sz="2000" b="0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时，反应自发进行；</a:t>
            </a:r>
            <a:endParaRPr lang="en-US" altLang="zh-CN" sz="2000" b="0" kern="0" dirty="0"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458470" indent="-458470" algn="just" defTabSz="1222375" eaLnBrk="1" hangingPunct="1">
              <a:lnSpc>
                <a:spcPct val="150000"/>
              </a:lnSpc>
              <a:spcBef>
                <a:spcPts val="1200"/>
              </a:spcBef>
            </a:pPr>
            <a:r>
              <a:rPr lang="zh-CN" altLang="en-US" sz="2000" b="0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②当△</a:t>
            </a:r>
            <a:r>
              <a:rPr lang="en-US" altLang="zh-CN" sz="2000" b="0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G&gt;0</a:t>
            </a:r>
            <a:r>
              <a:rPr lang="zh-CN" altLang="en-US" sz="2000" b="0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时，反应不自发进行；</a:t>
            </a:r>
            <a:endParaRPr lang="en-US" altLang="zh-CN" sz="2000" b="0" kern="0" dirty="0"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458470" indent="-458470" algn="just" defTabSz="1222375" eaLnBrk="1" hangingPunct="1">
              <a:lnSpc>
                <a:spcPct val="150000"/>
              </a:lnSpc>
              <a:spcBef>
                <a:spcPts val="1200"/>
              </a:spcBef>
            </a:pPr>
            <a:r>
              <a:rPr lang="zh-CN" altLang="en-US" sz="2000" b="0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③当△</a:t>
            </a:r>
            <a:r>
              <a:rPr lang="en-US" altLang="zh-CN" sz="2000" b="0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G=0</a:t>
            </a:r>
            <a:r>
              <a:rPr lang="zh-CN" altLang="en-US" sz="2000" b="0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时，可逆反应到达平衡状态。</a:t>
            </a:r>
            <a:endParaRPr lang="en-US" altLang="zh-CN" sz="2000" b="0" kern="0" dirty="0"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52342" y="282082"/>
            <a:ext cx="5049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、反应自发进行的熵判据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0469" y="1629729"/>
            <a:ext cx="1456987" cy="528514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660400" y="1113310"/>
            <a:ext cx="11338531" cy="2124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22375">
              <a:lnSpc>
                <a:spcPct val="150000"/>
              </a:lnSpc>
            </a:pPr>
            <a:r>
              <a:rPr lang="zh-CN" altLang="zh-CN" b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知识目标：</a:t>
            </a:r>
          </a:p>
          <a:p>
            <a:pPr algn="just" defTabSz="1222375">
              <a:lnSpc>
                <a:spcPct val="150000"/>
              </a:lnSpc>
            </a:pPr>
            <a:r>
              <a:rPr lang="en-US" altLang="zh-CN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</a:t>
            </a:r>
            <a:r>
              <a:rPr lang="zh-CN" altLang="zh-CN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通过日常生活中所见所闻以及常见的化学反应，了解放热反应的自发性和某些吸热过程的自发性。</a:t>
            </a:r>
          </a:p>
          <a:p>
            <a:pPr algn="just" defTabSz="1222375">
              <a:lnSpc>
                <a:spcPct val="150000"/>
              </a:lnSpc>
            </a:pPr>
            <a:r>
              <a:rPr lang="en-US" altLang="zh-CN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2.</a:t>
            </a:r>
            <a:r>
              <a:rPr lang="zh-CN" altLang="zh-CN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通过</a:t>
            </a:r>
            <a:r>
              <a:rPr lang="en-US" altLang="zh-CN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“</a:t>
            </a:r>
            <a:r>
              <a:rPr lang="zh-CN" altLang="zh-CN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有序</a:t>
            </a:r>
            <a:r>
              <a:rPr lang="en-US" altLang="zh-CN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”</a:t>
            </a:r>
            <a:r>
              <a:rPr lang="zh-CN" altLang="zh-CN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和</a:t>
            </a:r>
            <a:r>
              <a:rPr lang="en-US" altLang="zh-CN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“</a:t>
            </a:r>
            <a:r>
              <a:rPr lang="zh-CN" altLang="zh-CN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无序</a:t>
            </a:r>
            <a:r>
              <a:rPr lang="en-US" altLang="zh-CN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”</a:t>
            </a:r>
            <a:r>
              <a:rPr lang="zh-CN" altLang="zh-CN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的对比，引出熵的概念。</a:t>
            </a:r>
          </a:p>
          <a:p>
            <a:pPr algn="just" defTabSz="1222375">
              <a:lnSpc>
                <a:spcPct val="150000"/>
              </a:lnSpc>
            </a:pPr>
            <a:r>
              <a:rPr lang="en-US" altLang="zh-CN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3.</a:t>
            </a:r>
            <a:r>
              <a:rPr lang="zh-CN" altLang="zh-CN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通过日常生活中的见闻，明确根据反应的焓变和熵变的大小，只能判断反应自发进行的可能性，不能决定反应是否一定发生或反应速率的大小。</a:t>
            </a:r>
          </a:p>
        </p:txBody>
      </p:sp>
      <p:sp>
        <p:nvSpPr>
          <p:cNvPr id="3" name="矩形 2"/>
          <p:cNvSpPr/>
          <p:nvPr/>
        </p:nvSpPr>
        <p:spPr>
          <a:xfrm>
            <a:off x="583686" y="3421378"/>
            <a:ext cx="10947914" cy="1293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22375">
              <a:lnSpc>
                <a:spcPct val="150000"/>
              </a:lnSpc>
            </a:pPr>
            <a:r>
              <a:rPr lang="zh-CN" altLang="zh-CN" b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能力目标：</a:t>
            </a:r>
          </a:p>
          <a:p>
            <a:pPr algn="just" defTabSz="1222375">
              <a:lnSpc>
                <a:spcPct val="150000"/>
              </a:lnSpc>
            </a:pPr>
            <a:r>
              <a:rPr lang="en-US" altLang="zh-CN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</a:t>
            </a:r>
            <a:r>
              <a:rPr lang="zh-CN" altLang="zh-CN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通过已有知识及日常生活中的见闻，构建化学反应方向的判据。</a:t>
            </a:r>
          </a:p>
          <a:p>
            <a:pPr algn="just" defTabSz="1222375">
              <a:lnSpc>
                <a:spcPct val="150000"/>
              </a:lnSpc>
            </a:pPr>
            <a:r>
              <a:rPr lang="en-US" altLang="zh-CN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2.</a:t>
            </a:r>
            <a:r>
              <a:rPr lang="zh-CN" altLang="zh-CN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学会运用比较、归纳、概括等方法对信息进行加式，构建新知识。</a:t>
            </a:r>
          </a:p>
        </p:txBody>
      </p:sp>
      <p:sp>
        <p:nvSpPr>
          <p:cNvPr id="6" name="矩形 5"/>
          <p:cNvSpPr/>
          <p:nvPr/>
        </p:nvSpPr>
        <p:spPr>
          <a:xfrm>
            <a:off x="583686" y="4898449"/>
            <a:ext cx="11518855" cy="1293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22375">
              <a:lnSpc>
                <a:spcPct val="150000"/>
              </a:lnSpc>
            </a:pPr>
            <a:r>
              <a:rPr lang="zh-CN" altLang="zh-CN" b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学习重难点</a:t>
            </a:r>
            <a:endParaRPr lang="zh-CN" altLang="zh-CN" kern="100" dirty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algn="just" defTabSz="1222375">
              <a:lnSpc>
                <a:spcPct val="150000"/>
              </a:lnSpc>
            </a:pPr>
            <a:r>
              <a:rPr lang="zh-CN" altLang="zh-CN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重点：熵判据。</a:t>
            </a:r>
          </a:p>
          <a:p>
            <a:pPr algn="just" defTabSz="1222375">
              <a:lnSpc>
                <a:spcPct val="150000"/>
              </a:lnSpc>
            </a:pPr>
            <a:r>
              <a:rPr lang="zh-CN" altLang="zh-CN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难点：焓减与熵增与化学反应方向的关系。</a:t>
            </a:r>
          </a:p>
        </p:txBody>
      </p:sp>
      <p:sp>
        <p:nvSpPr>
          <p:cNvPr id="7" name="矩形 6"/>
          <p:cNvSpPr/>
          <p:nvPr/>
        </p:nvSpPr>
        <p:spPr>
          <a:xfrm>
            <a:off x="1252342" y="282082"/>
            <a:ext cx="1871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13093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课前导入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660400" y="907615"/>
            <a:ext cx="9032450" cy="2658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22375"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kumimoji="1"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、恒温恒压时判断反应是否能够自发进行</a:t>
            </a:r>
          </a:p>
          <a:p>
            <a:pPr defTabSz="1222375">
              <a:lnSpc>
                <a:spcPct val="150000"/>
              </a:lnSpc>
              <a:spcBef>
                <a:spcPts val="600"/>
              </a:spcBef>
              <a:defRPr/>
            </a:pPr>
            <a:r>
              <a:rPr kumimoji="1"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（</a:t>
            </a:r>
            <a:r>
              <a:rPr kumimoji="1"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kumimoji="1"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）△</a:t>
            </a:r>
            <a:r>
              <a:rPr kumimoji="1"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 </a:t>
            </a:r>
            <a:r>
              <a:rPr kumimoji="1"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＜</a:t>
            </a:r>
            <a:r>
              <a:rPr kumimoji="1"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</a:t>
            </a:r>
            <a:r>
              <a:rPr kumimoji="1"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；</a:t>
            </a:r>
            <a:r>
              <a:rPr kumimoji="1"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△S &gt; 0</a:t>
            </a:r>
          </a:p>
          <a:p>
            <a:pPr defTabSz="1222375">
              <a:lnSpc>
                <a:spcPct val="150000"/>
              </a:lnSpc>
              <a:spcBef>
                <a:spcPts val="600"/>
              </a:spcBef>
              <a:defRPr/>
            </a:pPr>
            <a:r>
              <a:rPr kumimoji="1"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</a:t>
            </a:r>
            <a:r>
              <a:rPr kumimoji="1"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kumimoji="1"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kumimoji="1"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△H  &gt; 0</a:t>
            </a:r>
            <a:r>
              <a:rPr kumimoji="1"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；</a:t>
            </a:r>
            <a:r>
              <a:rPr kumimoji="1"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△S </a:t>
            </a:r>
            <a:r>
              <a:rPr kumimoji="1"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＜</a:t>
            </a:r>
            <a:r>
              <a:rPr kumimoji="1"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</a:t>
            </a:r>
          </a:p>
          <a:p>
            <a:pPr defTabSz="1222375">
              <a:lnSpc>
                <a:spcPct val="150000"/>
              </a:lnSpc>
              <a:spcBef>
                <a:spcPts val="600"/>
              </a:spcBef>
              <a:defRPr/>
            </a:pPr>
            <a:r>
              <a:rPr kumimoji="1"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</a:t>
            </a:r>
            <a:r>
              <a:rPr kumimoji="1"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kumimoji="1"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1"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kumimoji="1"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△H </a:t>
            </a:r>
            <a:r>
              <a:rPr kumimoji="1"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＜</a:t>
            </a:r>
            <a:r>
              <a:rPr kumimoji="1"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</a:t>
            </a:r>
            <a:r>
              <a:rPr kumimoji="1"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； </a:t>
            </a:r>
            <a:r>
              <a:rPr kumimoji="1"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△S </a:t>
            </a:r>
            <a:r>
              <a:rPr kumimoji="1"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＜</a:t>
            </a:r>
            <a:r>
              <a:rPr kumimoji="1"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</a:t>
            </a:r>
          </a:p>
          <a:p>
            <a:pPr defTabSz="1222375">
              <a:lnSpc>
                <a:spcPct val="150000"/>
              </a:lnSpc>
              <a:spcBef>
                <a:spcPts val="600"/>
              </a:spcBef>
              <a:defRPr/>
            </a:pPr>
            <a:r>
              <a:rPr kumimoji="1"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</a:t>
            </a:r>
            <a:r>
              <a:rPr kumimoji="1"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kumimoji="1"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kumimoji="1"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kumimoji="1"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△H  &gt; 0</a:t>
            </a:r>
            <a:r>
              <a:rPr kumimoji="1"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；</a:t>
            </a:r>
            <a:r>
              <a:rPr kumimoji="1"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△S &gt; 0</a:t>
            </a:r>
          </a:p>
        </p:txBody>
      </p:sp>
      <p:sp>
        <p:nvSpPr>
          <p:cNvPr id="69655" name="Text Box 23"/>
          <p:cNvSpPr txBox="1">
            <a:spLocks noChangeArrowheads="1"/>
          </p:cNvSpPr>
          <p:nvPr/>
        </p:nvSpPr>
        <p:spPr bwMode="auto">
          <a:xfrm>
            <a:off x="5448325" y="1493750"/>
            <a:ext cx="1295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 eaLnBrk="1" hangingPunct="1">
              <a:spcBef>
                <a:spcPct val="50000"/>
              </a:spcBef>
            </a:pPr>
            <a:r>
              <a:rPr lang="zh-CN" altLang="en-US" sz="2000" b="0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自发</a:t>
            </a:r>
          </a:p>
        </p:txBody>
      </p:sp>
      <p:sp>
        <p:nvSpPr>
          <p:cNvPr id="69656" name="Text Box 24"/>
          <p:cNvSpPr txBox="1">
            <a:spLocks noChangeArrowheads="1"/>
          </p:cNvSpPr>
          <p:nvPr/>
        </p:nvSpPr>
        <p:spPr bwMode="auto">
          <a:xfrm>
            <a:off x="5448325" y="2037373"/>
            <a:ext cx="17922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 eaLnBrk="1" hangingPunct="1">
              <a:spcBef>
                <a:spcPct val="50000"/>
              </a:spcBef>
            </a:pPr>
            <a:r>
              <a:rPr lang="zh-CN" altLang="en-US" sz="2000" b="0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非自发</a:t>
            </a:r>
          </a:p>
        </p:txBody>
      </p:sp>
      <p:sp>
        <p:nvSpPr>
          <p:cNvPr id="69657" name="Text Box 25"/>
          <p:cNvSpPr txBox="1">
            <a:spLocks noChangeArrowheads="1"/>
          </p:cNvSpPr>
          <p:nvPr/>
        </p:nvSpPr>
        <p:spPr bwMode="auto">
          <a:xfrm>
            <a:off x="5448325" y="2580996"/>
            <a:ext cx="18382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 eaLnBrk="1" hangingPunct="1">
              <a:spcBef>
                <a:spcPct val="50000"/>
              </a:spcBef>
            </a:pPr>
            <a:r>
              <a:rPr lang="zh-CN" altLang="en-US" sz="2000" b="0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不一定</a:t>
            </a:r>
          </a:p>
        </p:txBody>
      </p:sp>
      <p:sp>
        <p:nvSpPr>
          <p:cNvPr id="69658" name="Text Box 26"/>
          <p:cNvSpPr txBox="1">
            <a:spLocks noChangeArrowheads="1"/>
          </p:cNvSpPr>
          <p:nvPr/>
        </p:nvSpPr>
        <p:spPr bwMode="auto">
          <a:xfrm>
            <a:off x="5448325" y="3124618"/>
            <a:ext cx="16271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 eaLnBrk="1" hangingPunct="1">
              <a:spcBef>
                <a:spcPct val="50000"/>
              </a:spcBef>
            </a:pPr>
            <a:r>
              <a:rPr lang="zh-CN" altLang="en-US" sz="2000" b="0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不一定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762882" y="3755654"/>
            <a:ext cx="7560969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  <a:defRPr/>
            </a:pPr>
            <a:r>
              <a:rPr kumimoji="1"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、判断这两个反应什么条件下自发进行？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660400" y="4292536"/>
            <a:ext cx="8675353" cy="1709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 eaLnBrk="1" hangingPunct="1">
              <a:lnSpc>
                <a:spcPct val="150000"/>
              </a:lnSpc>
              <a:spcBef>
                <a:spcPct val="25000"/>
              </a:spcBef>
            </a:pPr>
            <a:r>
              <a:rPr kumimoji="1" lang="zh-CN" altLang="en-US" b="0" kern="0" dirty="0">
                <a:solidFill>
                  <a:srgbClr val="073DC5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kumimoji="1" lang="en-US" altLang="zh-CN" b="0" kern="0" dirty="0">
                <a:solidFill>
                  <a:srgbClr val="073DC5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kumimoji="1" lang="zh-CN" altLang="en-US" b="0" kern="0" dirty="0">
                <a:solidFill>
                  <a:srgbClr val="073DC5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kumimoji="1" lang="en-US" altLang="zh-CN" b="0" kern="0" dirty="0" err="1">
                <a:solidFill>
                  <a:srgbClr val="073DC5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NH</a:t>
            </a:r>
            <a:r>
              <a:rPr kumimoji="1" lang="en-US" altLang="zh-CN" b="0" kern="0" baseline="-25000" dirty="0" err="1">
                <a:solidFill>
                  <a:srgbClr val="073DC5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1" lang="en-US" altLang="zh-CN" b="0" kern="0" dirty="0">
                <a:solidFill>
                  <a:srgbClr val="073DC5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(g)+</a:t>
            </a:r>
            <a:r>
              <a:rPr kumimoji="1" lang="en-US" altLang="zh-CN" b="0" kern="0" dirty="0" err="1">
                <a:solidFill>
                  <a:srgbClr val="073DC5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HCl</a:t>
            </a:r>
            <a:r>
              <a:rPr kumimoji="1" lang="en-US" altLang="zh-CN" b="0" kern="0" dirty="0">
                <a:solidFill>
                  <a:srgbClr val="073DC5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</a:t>
            </a:r>
            <a:r>
              <a:rPr kumimoji="1" lang="zh-CN" altLang="en-US" b="0" kern="0" dirty="0">
                <a:solidFill>
                  <a:srgbClr val="073DC5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＝</a:t>
            </a:r>
            <a:r>
              <a:rPr kumimoji="1" lang="en-US" altLang="zh-CN" b="0" kern="0" dirty="0" err="1">
                <a:solidFill>
                  <a:srgbClr val="073DC5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NH</a:t>
            </a:r>
            <a:r>
              <a:rPr kumimoji="1" lang="en-US" altLang="zh-CN" b="0" kern="0" baseline="-25000" dirty="0" err="1">
                <a:solidFill>
                  <a:srgbClr val="073DC5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kumimoji="1" lang="en-US" altLang="zh-CN" b="0" kern="0" dirty="0" err="1">
                <a:solidFill>
                  <a:srgbClr val="073DC5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Cl</a:t>
            </a:r>
            <a:r>
              <a:rPr kumimoji="1" lang="en-US" altLang="zh-CN" b="0" kern="0" dirty="0">
                <a:solidFill>
                  <a:srgbClr val="073DC5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(s)    </a:t>
            </a:r>
            <a:r>
              <a:rPr kumimoji="1" lang="en-US" altLang="zh-CN" b="0" kern="0" dirty="0">
                <a:solidFill>
                  <a:srgbClr val="D72507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△H </a:t>
            </a:r>
            <a:r>
              <a:rPr kumimoji="1" lang="zh-CN" altLang="en-US" b="0" kern="0" dirty="0">
                <a:solidFill>
                  <a:srgbClr val="D72507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＜</a:t>
            </a:r>
            <a:r>
              <a:rPr kumimoji="1" lang="en-US" altLang="zh-CN" b="0" kern="0" dirty="0">
                <a:solidFill>
                  <a:srgbClr val="D72507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</a:t>
            </a:r>
            <a:r>
              <a:rPr kumimoji="1" lang="zh-CN" altLang="en-US" b="0" kern="0" dirty="0">
                <a:solidFill>
                  <a:srgbClr val="D72507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；</a:t>
            </a:r>
            <a:r>
              <a:rPr kumimoji="1" lang="en-US" altLang="zh-CN" b="0" kern="0" dirty="0">
                <a:solidFill>
                  <a:srgbClr val="D72507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△S </a:t>
            </a:r>
            <a:r>
              <a:rPr kumimoji="1" lang="zh-CN" altLang="en-US" b="0" kern="0" dirty="0">
                <a:solidFill>
                  <a:srgbClr val="D72507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＜</a:t>
            </a:r>
            <a:r>
              <a:rPr kumimoji="1" lang="en-US" altLang="zh-CN" b="0" kern="0" dirty="0">
                <a:solidFill>
                  <a:srgbClr val="D72507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</a:t>
            </a:r>
          </a:p>
          <a:p>
            <a:pPr defTabSz="1222375" eaLnBrk="1" hangingPunct="1">
              <a:lnSpc>
                <a:spcPct val="150000"/>
              </a:lnSpc>
            </a:pPr>
            <a:r>
              <a:rPr kumimoji="1" lang="zh-CN" altLang="en-US" b="0" kern="0" dirty="0">
                <a:solidFill>
                  <a:srgbClr val="073DC5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kumimoji="1" lang="en-US" altLang="zh-CN" b="0" kern="0" dirty="0">
                <a:solidFill>
                  <a:srgbClr val="073DC5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zh-CN" altLang="en-US" b="0" kern="0" dirty="0">
                <a:solidFill>
                  <a:srgbClr val="073DC5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kumimoji="1" lang="en-US" altLang="zh-CN" b="0" kern="0" dirty="0" err="1">
                <a:solidFill>
                  <a:srgbClr val="073DC5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CaCO</a:t>
            </a:r>
            <a:r>
              <a:rPr kumimoji="1" lang="en-US" altLang="zh-CN" b="0" kern="0" baseline="-25000" dirty="0" err="1">
                <a:solidFill>
                  <a:srgbClr val="073DC5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1" lang="en-US" altLang="zh-CN" b="0" kern="0" dirty="0">
                <a:solidFill>
                  <a:srgbClr val="073DC5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(s)=</a:t>
            </a:r>
            <a:r>
              <a:rPr kumimoji="1" lang="en-US" altLang="zh-CN" b="0" kern="0" dirty="0" err="1">
                <a:solidFill>
                  <a:srgbClr val="073DC5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CaO</a:t>
            </a:r>
            <a:r>
              <a:rPr kumimoji="1" lang="en-US" altLang="zh-CN" b="0" kern="0" dirty="0">
                <a:solidFill>
                  <a:srgbClr val="073DC5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(s)+CO</a:t>
            </a:r>
            <a:r>
              <a:rPr kumimoji="1" lang="en-US" altLang="zh-CN" b="0" kern="0" baseline="-25000" dirty="0">
                <a:solidFill>
                  <a:srgbClr val="073DC5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en-US" altLang="zh-CN" b="0" kern="0" dirty="0">
                <a:solidFill>
                  <a:srgbClr val="073DC5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   </a:t>
            </a:r>
          </a:p>
          <a:p>
            <a:pPr defTabSz="1222375" eaLnBrk="1" hangingPunct="1">
              <a:lnSpc>
                <a:spcPct val="150000"/>
              </a:lnSpc>
            </a:pPr>
            <a:r>
              <a:rPr kumimoji="1" lang="en-US" altLang="zh-CN" b="0" kern="0" dirty="0">
                <a:solidFill>
                  <a:srgbClr val="073DC5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  </a:t>
            </a:r>
            <a:r>
              <a:rPr lang="zh-CN" altLang="en-US" b="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△</a:t>
            </a:r>
            <a:r>
              <a:rPr lang="en-US" altLang="zh-CN" b="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b="0" kern="0" baseline="-2500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lang="en-US" altLang="zh-CN" b="0" kern="0" baseline="-25000" dirty="0" err="1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298K</a:t>
            </a:r>
            <a:r>
              <a:rPr lang="en-US" altLang="zh-CN" b="0" kern="0" baseline="-2500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lang="en-US" altLang="zh-CN" b="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 + </a:t>
            </a:r>
            <a:r>
              <a:rPr lang="en-US" altLang="zh-CN" b="0" kern="0" dirty="0" err="1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178.2kJ•mol</a:t>
            </a:r>
            <a:r>
              <a:rPr lang="en-US" altLang="zh-CN" b="0" kern="0" baseline="30000" dirty="0" err="1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-1</a:t>
            </a:r>
            <a:r>
              <a:rPr lang="en-US" altLang="zh-CN" b="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,     </a:t>
            </a:r>
          </a:p>
          <a:p>
            <a:pPr defTabSz="1222375" eaLnBrk="1" hangingPunct="1">
              <a:lnSpc>
                <a:spcPct val="150000"/>
              </a:lnSpc>
            </a:pPr>
            <a:r>
              <a:rPr lang="zh-CN" altLang="en-US" b="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  △</a:t>
            </a:r>
            <a:r>
              <a:rPr lang="en-US" altLang="zh-CN" b="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</a:t>
            </a:r>
            <a:r>
              <a:rPr lang="en-US" altLang="zh-CN" b="0" kern="0" baseline="-2500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lang="en-US" altLang="zh-CN" b="0" kern="0" baseline="-25000" dirty="0" err="1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298K</a:t>
            </a:r>
            <a:r>
              <a:rPr lang="en-US" altLang="zh-CN" b="0" kern="0" baseline="-2500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lang="en-US" altLang="zh-CN" b="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 + </a:t>
            </a:r>
            <a:r>
              <a:rPr lang="en-US" altLang="zh-CN" b="0" kern="0" dirty="0" err="1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169.6J•mol</a:t>
            </a:r>
            <a:r>
              <a:rPr lang="en-US" altLang="zh-CN" b="0" kern="0" baseline="30000" dirty="0" err="1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-1</a:t>
            </a:r>
            <a:r>
              <a:rPr lang="en-US" altLang="zh-CN" b="0" kern="0" dirty="0" err="1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•K</a:t>
            </a:r>
            <a:r>
              <a:rPr lang="en-US" altLang="zh-CN" b="0" kern="0" baseline="30000" dirty="0" err="1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-1</a:t>
            </a:r>
            <a:endParaRPr kumimoji="1" lang="en-US" altLang="zh-CN" b="0" kern="0" dirty="0">
              <a:solidFill>
                <a:srgbClr val="D72507"/>
              </a:solidFill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6578657" y="4274130"/>
            <a:ext cx="21049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  <a:defRPr/>
            </a:pPr>
            <a:r>
              <a:rPr lang="zh-CN" altLang="en-US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低温可行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578657" y="5000438"/>
            <a:ext cx="205732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  <a:defRPr/>
            </a:pPr>
            <a:r>
              <a:rPr lang="zh-CN" altLang="en-US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高温可行</a:t>
            </a:r>
          </a:p>
        </p:txBody>
      </p:sp>
      <p:sp>
        <p:nvSpPr>
          <p:cNvPr id="15" name="矩形 14"/>
          <p:cNvSpPr/>
          <p:nvPr/>
        </p:nvSpPr>
        <p:spPr>
          <a:xfrm>
            <a:off x="1252342" y="282082"/>
            <a:ext cx="1871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9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69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4" grpId="0" autoUpdateAnimBg="0"/>
      <p:bldP spid="69655" grpId="0"/>
      <p:bldP spid="69656" grpId="0"/>
      <p:bldP spid="69657" grpId="0"/>
      <p:bldP spid="69658" grpId="0"/>
      <p:bldP spid="10" grpId="0" autoUpdateAnimBg="0"/>
      <p:bldP spid="11" grpId="0" autoUpdateAnimBg="0"/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8150140" y="3762495"/>
            <a:ext cx="7921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1pPr>
            <a:lvl2pPr marL="742950" indent="-28575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2pPr>
            <a:lvl3pPr marL="11430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3pPr>
            <a:lvl4pPr marL="16002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4pPr>
            <a:lvl5pPr marL="20574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9pPr>
          </a:lstStyle>
          <a:p>
            <a:pPr defTabSz="1222375" eaLnBrk="1" hangingPunct="1"/>
            <a:endParaRPr lang="zh-CN" altLang="zh-CN" sz="1800" kern="0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grpSp>
        <p:nvGrpSpPr>
          <p:cNvPr id="1047555" name="Group 3"/>
          <p:cNvGrpSpPr/>
          <p:nvPr/>
        </p:nvGrpSpPr>
        <p:grpSpPr bwMode="auto">
          <a:xfrm>
            <a:off x="2965566" y="3978384"/>
            <a:ext cx="6133862" cy="369874"/>
            <a:chOff x="1020" y="2160"/>
            <a:chExt cx="3864" cy="233"/>
          </a:xfrm>
        </p:grpSpPr>
        <p:sp>
          <p:nvSpPr>
            <p:cNvPr id="1047556" name="Line 4"/>
            <p:cNvSpPr>
              <a:spLocks noChangeShapeType="1"/>
            </p:cNvSpPr>
            <p:nvPr/>
          </p:nvSpPr>
          <p:spPr bwMode="auto">
            <a:xfrm>
              <a:off x="1020" y="2296"/>
              <a:ext cx="344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defTabSz="1222375">
                <a:defRPr/>
              </a:pPr>
              <a:endParaRPr lang="zh-CN" altLang="en-US" sz="2405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39948" name="矩形 3"/>
            <p:cNvSpPr>
              <a:spLocks noChangeArrowheads="1"/>
            </p:cNvSpPr>
            <p:nvPr/>
          </p:nvSpPr>
          <p:spPr bwMode="auto">
            <a:xfrm>
              <a:off x="4513" y="2160"/>
              <a:ext cx="37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rgbClr val="006699"/>
                  </a:solidFill>
                  <a:latin typeface="黑体" panose="02010609060101010101" charset="-122"/>
                  <a:ea typeface="黑体" panose="02010609060101010101" charset="-122"/>
                </a:defRPr>
              </a:lvl1pPr>
              <a:lvl2pPr marL="742950" indent="-285750" eaLnBrk="0" hangingPunct="0">
                <a:defRPr sz="3600">
                  <a:solidFill>
                    <a:srgbClr val="006699"/>
                  </a:solidFill>
                  <a:latin typeface="黑体" panose="02010609060101010101" charset="-122"/>
                  <a:ea typeface="黑体" panose="02010609060101010101" charset="-122"/>
                </a:defRPr>
              </a:lvl2pPr>
              <a:lvl3pPr marL="1143000" indent="-228600" eaLnBrk="0" hangingPunct="0">
                <a:defRPr sz="3600">
                  <a:solidFill>
                    <a:srgbClr val="006699"/>
                  </a:solidFill>
                  <a:latin typeface="黑体" panose="02010609060101010101" charset="-122"/>
                  <a:ea typeface="黑体" panose="02010609060101010101" charset="-122"/>
                </a:defRPr>
              </a:lvl3pPr>
              <a:lvl4pPr marL="1600200" indent="-228600" eaLnBrk="0" hangingPunct="0">
                <a:defRPr sz="3600">
                  <a:solidFill>
                    <a:srgbClr val="006699"/>
                  </a:solidFill>
                  <a:latin typeface="黑体" panose="02010609060101010101" charset="-122"/>
                  <a:ea typeface="黑体" panose="02010609060101010101" charset="-122"/>
                </a:defRPr>
              </a:lvl4pPr>
              <a:lvl5pPr marL="2057400" indent="-228600" eaLnBrk="0" hangingPunct="0">
                <a:defRPr sz="3600">
                  <a:solidFill>
                    <a:srgbClr val="006699"/>
                  </a:solidFill>
                  <a:latin typeface="黑体" panose="02010609060101010101" charset="-122"/>
                  <a:ea typeface="黑体" panose="02010609060101010101" charset="-122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3600">
                  <a:solidFill>
                    <a:srgbClr val="006699"/>
                  </a:solidFill>
                  <a:latin typeface="黑体" panose="02010609060101010101" charset="-122"/>
                  <a:ea typeface="黑体" panose="02010609060101010101" charset="-122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3600">
                  <a:solidFill>
                    <a:srgbClr val="006699"/>
                  </a:solidFill>
                  <a:latin typeface="黑体" panose="02010609060101010101" charset="-122"/>
                  <a:ea typeface="黑体" panose="02010609060101010101" charset="-122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3600">
                  <a:solidFill>
                    <a:srgbClr val="006699"/>
                  </a:solidFill>
                  <a:latin typeface="黑体" panose="02010609060101010101" charset="-122"/>
                  <a:ea typeface="黑体" panose="02010609060101010101" charset="-122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3600">
                  <a:solidFill>
                    <a:srgbClr val="006699"/>
                  </a:solidFill>
                  <a:latin typeface="黑体" panose="02010609060101010101" charset="-122"/>
                  <a:ea typeface="黑体" panose="02010609060101010101" charset="-122"/>
                </a:defRPr>
              </a:lvl9pPr>
            </a:lstStyle>
            <a:p>
              <a:pPr defTabSz="1222375" eaLnBrk="1" hangingPunct="1">
                <a:spcBef>
                  <a:spcPct val="0"/>
                </a:spcBef>
              </a:pPr>
              <a:r>
                <a:rPr lang="pt-BR" altLang="zh-CN" sz="1800" b="1" kern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△H</a:t>
              </a:r>
              <a:endParaRPr lang="en-US" altLang="zh-CN" sz="1800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</p:grpSp>
      <p:grpSp>
        <p:nvGrpSpPr>
          <p:cNvPr id="1047558" name="Group 6"/>
          <p:cNvGrpSpPr/>
          <p:nvPr/>
        </p:nvGrpSpPr>
        <p:grpSpPr bwMode="auto">
          <a:xfrm>
            <a:off x="5486422" y="882881"/>
            <a:ext cx="576241" cy="5975119"/>
            <a:chOff x="2608" y="210"/>
            <a:chExt cx="363" cy="3583"/>
          </a:xfrm>
        </p:grpSpPr>
        <p:sp>
          <p:nvSpPr>
            <p:cNvPr id="1047559" name="Line 7"/>
            <p:cNvSpPr>
              <a:spLocks noChangeShapeType="1"/>
            </p:cNvSpPr>
            <p:nvPr/>
          </p:nvSpPr>
          <p:spPr bwMode="auto">
            <a:xfrm flipV="1">
              <a:off x="2789" y="482"/>
              <a:ext cx="0" cy="331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defTabSz="1222375">
                <a:defRPr/>
              </a:pPr>
              <a:endParaRPr lang="zh-CN" altLang="en-US" sz="2405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39946" name="矩形 4"/>
            <p:cNvSpPr>
              <a:spLocks noChangeArrowheads="1"/>
            </p:cNvSpPr>
            <p:nvPr/>
          </p:nvSpPr>
          <p:spPr bwMode="auto">
            <a:xfrm>
              <a:off x="2608" y="210"/>
              <a:ext cx="363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rgbClr val="006699"/>
                  </a:solidFill>
                  <a:latin typeface="黑体" panose="02010609060101010101" charset="-122"/>
                  <a:ea typeface="黑体" panose="02010609060101010101" charset="-122"/>
                </a:defRPr>
              </a:lvl1pPr>
              <a:lvl2pPr marL="742950" indent="-285750" eaLnBrk="0" hangingPunct="0">
                <a:defRPr sz="3600">
                  <a:solidFill>
                    <a:srgbClr val="006699"/>
                  </a:solidFill>
                  <a:latin typeface="黑体" panose="02010609060101010101" charset="-122"/>
                  <a:ea typeface="黑体" panose="02010609060101010101" charset="-122"/>
                </a:defRPr>
              </a:lvl2pPr>
              <a:lvl3pPr marL="1143000" indent="-228600" eaLnBrk="0" hangingPunct="0">
                <a:defRPr sz="3600">
                  <a:solidFill>
                    <a:srgbClr val="006699"/>
                  </a:solidFill>
                  <a:latin typeface="黑体" panose="02010609060101010101" charset="-122"/>
                  <a:ea typeface="黑体" panose="02010609060101010101" charset="-122"/>
                </a:defRPr>
              </a:lvl3pPr>
              <a:lvl4pPr marL="1600200" indent="-228600" eaLnBrk="0" hangingPunct="0">
                <a:defRPr sz="3600">
                  <a:solidFill>
                    <a:srgbClr val="006699"/>
                  </a:solidFill>
                  <a:latin typeface="黑体" panose="02010609060101010101" charset="-122"/>
                  <a:ea typeface="黑体" panose="02010609060101010101" charset="-122"/>
                </a:defRPr>
              </a:lvl4pPr>
              <a:lvl5pPr marL="2057400" indent="-228600" eaLnBrk="0" hangingPunct="0">
                <a:defRPr sz="3600">
                  <a:solidFill>
                    <a:srgbClr val="006699"/>
                  </a:solidFill>
                  <a:latin typeface="黑体" panose="02010609060101010101" charset="-122"/>
                  <a:ea typeface="黑体" panose="02010609060101010101" charset="-122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3600">
                  <a:solidFill>
                    <a:srgbClr val="006699"/>
                  </a:solidFill>
                  <a:latin typeface="黑体" panose="02010609060101010101" charset="-122"/>
                  <a:ea typeface="黑体" panose="02010609060101010101" charset="-122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3600">
                  <a:solidFill>
                    <a:srgbClr val="006699"/>
                  </a:solidFill>
                  <a:latin typeface="黑体" panose="02010609060101010101" charset="-122"/>
                  <a:ea typeface="黑体" panose="02010609060101010101" charset="-122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3600">
                  <a:solidFill>
                    <a:srgbClr val="006699"/>
                  </a:solidFill>
                  <a:latin typeface="黑体" panose="02010609060101010101" charset="-122"/>
                  <a:ea typeface="黑体" panose="02010609060101010101" charset="-122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3600">
                  <a:solidFill>
                    <a:srgbClr val="006699"/>
                  </a:solidFill>
                  <a:latin typeface="黑体" panose="02010609060101010101" charset="-122"/>
                  <a:ea typeface="黑体" panose="02010609060101010101" charset="-122"/>
                </a:defRPr>
              </a:lvl9pPr>
            </a:lstStyle>
            <a:p>
              <a:pPr defTabSz="1222375" eaLnBrk="1" hangingPunct="1">
                <a:spcBef>
                  <a:spcPct val="0"/>
                </a:spcBef>
              </a:pPr>
              <a:r>
                <a:rPr lang="pt-BR" altLang="zh-CN" sz="1800" b="1" kern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△</a:t>
              </a:r>
              <a:r>
                <a:rPr lang="en-US" altLang="zh-CN" sz="1800" b="1" kern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S</a:t>
              </a:r>
              <a:endParaRPr lang="en-US" altLang="zh-CN" sz="1800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</p:grpSp>
      <p:sp>
        <p:nvSpPr>
          <p:cNvPr id="1047561" name="Rectangle 9"/>
          <p:cNvSpPr>
            <a:spLocks noChangeArrowheads="1"/>
          </p:cNvSpPr>
          <p:nvPr/>
        </p:nvSpPr>
        <p:spPr bwMode="auto">
          <a:xfrm>
            <a:off x="5773744" y="2516202"/>
            <a:ext cx="2304961" cy="1692515"/>
          </a:xfrm>
          <a:prstGeom prst="rect">
            <a:avLst/>
          </a:prstGeom>
          <a:solidFill>
            <a:srgbClr val="969696"/>
          </a:solidFill>
          <a:ln w="28575" algn="ctr">
            <a:solidFill>
              <a:schemeClr val="accent2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1pPr>
            <a:lvl2pPr marL="742950" indent="-28575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2pPr>
            <a:lvl3pPr marL="11430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3pPr>
            <a:lvl4pPr marL="16002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4pPr>
            <a:lvl5pPr marL="20574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9pPr>
          </a:lstStyle>
          <a:p>
            <a:pPr defTabSz="1222375" eaLnBrk="1" hangingPunct="1">
              <a:spcBef>
                <a:spcPct val="0"/>
              </a:spcBef>
            </a:pPr>
            <a:r>
              <a:rPr lang="en-US" altLang="zh-CN" sz="2800" b="1" kern="0">
                <a:solidFill>
                  <a:srgbClr val="F2F2F2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∆H&gt;0 </a:t>
            </a:r>
          </a:p>
          <a:p>
            <a:pPr defTabSz="1222375" eaLnBrk="1" hangingPunct="1">
              <a:spcBef>
                <a:spcPct val="0"/>
              </a:spcBef>
            </a:pPr>
            <a:r>
              <a:rPr lang="en-US" altLang="zh-CN" sz="2800" b="1" kern="0">
                <a:solidFill>
                  <a:srgbClr val="F2F2F2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∆S&gt;0</a:t>
            </a:r>
          </a:p>
          <a:p>
            <a:pPr defTabSz="1222375" eaLnBrk="1" hangingPunct="1">
              <a:spcBef>
                <a:spcPct val="0"/>
              </a:spcBef>
            </a:pPr>
            <a:r>
              <a:rPr lang="zh-CN" altLang="en-US" sz="2400" b="1" kern="0">
                <a:solidFill>
                  <a:srgbClr val="F2F2F2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高温下</a:t>
            </a:r>
          </a:p>
          <a:p>
            <a:pPr defTabSz="1222375" eaLnBrk="1" hangingPunct="1">
              <a:spcBef>
                <a:spcPct val="0"/>
              </a:spcBef>
            </a:pPr>
            <a:r>
              <a:rPr lang="zh-CN" altLang="en-US" sz="2400" b="1" kern="0">
                <a:solidFill>
                  <a:srgbClr val="F2F2F2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反应自发进行</a:t>
            </a:r>
          </a:p>
        </p:txBody>
      </p:sp>
      <p:sp>
        <p:nvSpPr>
          <p:cNvPr id="1047562" name="Rectangle 10"/>
          <p:cNvSpPr>
            <a:spLocks noChangeArrowheads="1"/>
          </p:cNvSpPr>
          <p:nvPr/>
        </p:nvSpPr>
        <p:spPr bwMode="auto">
          <a:xfrm>
            <a:off x="5773744" y="4260317"/>
            <a:ext cx="2304961" cy="1569660"/>
          </a:xfrm>
          <a:prstGeom prst="rect">
            <a:avLst/>
          </a:prstGeom>
          <a:solidFill>
            <a:srgbClr val="FFCC00"/>
          </a:solidFill>
          <a:ln w="28575" algn="ctr">
            <a:solidFill>
              <a:schemeClr val="accent2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1pPr>
            <a:lvl2pPr marL="742950" indent="-28575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2pPr>
            <a:lvl3pPr marL="11430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3pPr>
            <a:lvl4pPr marL="16002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4pPr>
            <a:lvl5pPr marL="20574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9pPr>
          </a:lstStyle>
          <a:p>
            <a:pPr defTabSz="1222375" eaLnBrk="1" hangingPunct="1">
              <a:spcBef>
                <a:spcPct val="0"/>
              </a:spcBef>
            </a:pPr>
            <a:r>
              <a:rPr lang="en-US" altLang="zh-CN" sz="28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∆H&lt;0 </a:t>
            </a:r>
          </a:p>
          <a:p>
            <a:pPr defTabSz="1222375" eaLnBrk="1" hangingPunct="1">
              <a:spcBef>
                <a:spcPct val="0"/>
              </a:spcBef>
            </a:pPr>
            <a:r>
              <a:rPr lang="en-US" altLang="zh-CN" sz="28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∆S&lt;0</a:t>
            </a:r>
          </a:p>
          <a:p>
            <a:pPr defTabSz="1222375" eaLnBrk="1" hangingPunct="1">
              <a:spcBef>
                <a:spcPct val="0"/>
              </a:spcBef>
            </a:pPr>
            <a:r>
              <a:rPr lang="zh-CN" altLang="en-US" sz="20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所有温度下</a:t>
            </a:r>
          </a:p>
          <a:p>
            <a:pPr defTabSz="1222375" eaLnBrk="1" hangingPunct="1">
              <a:spcBef>
                <a:spcPct val="0"/>
              </a:spcBef>
            </a:pPr>
            <a:r>
              <a:rPr lang="zh-CN" altLang="en-US" sz="20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反应不能自发进行</a:t>
            </a:r>
          </a:p>
        </p:txBody>
      </p:sp>
      <p:sp>
        <p:nvSpPr>
          <p:cNvPr id="1047563" name="Rectangle 11"/>
          <p:cNvSpPr>
            <a:spLocks noChangeArrowheads="1"/>
          </p:cNvSpPr>
          <p:nvPr/>
        </p:nvSpPr>
        <p:spPr bwMode="auto">
          <a:xfrm>
            <a:off x="3470370" y="2508264"/>
            <a:ext cx="2304961" cy="1692515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accent2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1pPr>
            <a:lvl2pPr marL="742950" indent="-28575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2pPr>
            <a:lvl3pPr marL="11430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3pPr>
            <a:lvl4pPr marL="16002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4pPr>
            <a:lvl5pPr marL="20574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9pPr>
          </a:lstStyle>
          <a:p>
            <a:pPr defTabSz="1222375" eaLnBrk="1" hangingPunct="1">
              <a:spcBef>
                <a:spcPct val="0"/>
              </a:spcBef>
            </a:pPr>
            <a:r>
              <a:rPr lang="en-US" altLang="zh-CN" sz="28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∆H&lt;0 </a:t>
            </a:r>
          </a:p>
          <a:p>
            <a:pPr defTabSz="1222375" eaLnBrk="1" hangingPunct="1">
              <a:spcBef>
                <a:spcPct val="0"/>
              </a:spcBef>
            </a:pPr>
            <a:r>
              <a:rPr lang="en-US" altLang="zh-CN" sz="28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∆S&gt;0</a:t>
            </a:r>
          </a:p>
          <a:p>
            <a:pPr defTabSz="1222375" eaLnBrk="1" hangingPunct="1">
              <a:spcBef>
                <a:spcPct val="0"/>
              </a:spcBef>
            </a:pPr>
            <a:r>
              <a:rPr lang="zh-CN" altLang="en-US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所有温度下</a:t>
            </a:r>
          </a:p>
          <a:p>
            <a:pPr defTabSz="1222375" eaLnBrk="1" hangingPunct="1">
              <a:spcBef>
                <a:spcPct val="0"/>
              </a:spcBef>
            </a:pPr>
            <a:r>
              <a:rPr lang="zh-CN" altLang="en-US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反应自发进行</a:t>
            </a:r>
          </a:p>
        </p:txBody>
      </p:sp>
      <p:sp>
        <p:nvSpPr>
          <p:cNvPr id="1047564" name="Rectangle 12"/>
          <p:cNvSpPr>
            <a:spLocks noChangeArrowheads="1"/>
          </p:cNvSpPr>
          <p:nvPr/>
        </p:nvSpPr>
        <p:spPr bwMode="auto">
          <a:xfrm>
            <a:off x="3470370" y="4261903"/>
            <a:ext cx="2304961" cy="1569660"/>
          </a:xfrm>
          <a:prstGeom prst="rect">
            <a:avLst/>
          </a:prstGeom>
          <a:solidFill>
            <a:srgbClr val="808080"/>
          </a:solidFill>
          <a:ln w="28575" algn="ctr">
            <a:solidFill>
              <a:schemeClr val="accent2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1pPr>
            <a:lvl2pPr marL="742950" indent="-28575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2pPr>
            <a:lvl3pPr marL="11430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3pPr>
            <a:lvl4pPr marL="16002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4pPr>
            <a:lvl5pPr marL="20574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9pPr>
          </a:lstStyle>
          <a:p>
            <a:pPr defTabSz="1222375" eaLnBrk="1" hangingPunct="1">
              <a:spcBef>
                <a:spcPct val="0"/>
              </a:spcBef>
            </a:pPr>
            <a:r>
              <a:rPr lang="en-US" altLang="zh-CN" sz="2800" b="1" kern="0">
                <a:solidFill>
                  <a:srgbClr val="F2F2F2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∆H&lt;0 </a:t>
            </a:r>
          </a:p>
          <a:p>
            <a:pPr defTabSz="1222375" eaLnBrk="1" hangingPunct="1">
              <a:spcBef>
                <a:spcPct val="0"/>
              </a:spcBef>
            </a:pPr>
            <a:r>
              <a:rPr lang="en-US" altLang="zh-CN" sz="2800" b="1" kern="0">
                <a:solidFill>
                  <a:srgbClr val="F2F2F2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∆S&lt;0</a:t>
            </a:r>
          </a:p>
          <a:p>
            <a:pPr defTabSz="1222375" eaLnBrk="1" hangingPunct="1">
              <a:spcBef>
                <a:spcPct val="0"/>
              </a:spcBef>
            </a:pPr>
            <a:r>
              <a:rPr lang="zh-CN" altLang="en-US" sz="2000" b="1" kern="0">
                <a:solidFill>
                  <a:srgbClr val="F2F2F2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低温下</a:t>
            </a:r>
          </a:p>
          <a:p>
            <a:pPr defTabSz="1222375" eaLnBrk="1" hangingPunct="1">
              <a:spcBef>
                <a:spcPct val="0"/>
              </a:spcBef>
            </a:pPr>
            <a:r>
              <a:rPr lang="zh-CN" altLang="en-US" sz="2000" b="1" kern="0">
                <a:solidFill>
                  <a:srgbClr val="F2F2F2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反应自发进行</a:t>
            </a:r>
          </a:p>
        </p:txBody>
      </p:sp>
      <p:sp>
        <p:nvSpPr>
          <p:cNvPr id="14" name="矩形 13"/>
          <p:cNvSpPr/>
          <p:nvPr/>
        </p:nvSpPr>
        <p:spPr>
          <a:xfrm>
            <a:off x="1252342" y="282082"/>
            <a:ext cx="5049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、反应自发进行的熵判据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47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47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47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47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47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7561" grpId="0" animBg="1"/>
      <p:bldP spid="1047562" grpId="0" animBg="1"/>
      <p:bldP spid="1047563" grpId="0" animBg="1"/>
      <p:bldP spid="104756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60400" y="1097970"/>
            <a:ext cx="10718800" cy="1694504"/>
          </a:xfrm>
          <a:prstGeom prst="rect">
            <a:avLst/>
          </a:prstGeom>
        </p:spPr>
        <p:txBody>
          <a:bodyPr/>
          <a:lstStyle>
            <a:lvl1pPr marL="192405" indent="-192405">
              <a:spcBef>
                <a:spcPts val="395"/>
              </a:spcBef>
              <a:buSzPct val="100000"/>
              <a:buChar char="•"/>
              <a:defRPr sz="1795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439420" indent="-182880">
              <a:spcBef>
                <a:spcPts val="395"/>
              </a:spcBef>
              <a:buSzPct val="100000"/>
              <a:buChar char="–"/>
              <a:defRPr sz="1795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683895" indent="-170815">
              <a:spcBef>
                <a:spcPts val="395"/>
              </a:spcBef>
              <a:buSzPct val="100000"/>
              <a:buChar char="•"/>
              <a:defRPr sz="1795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974725" indent="-205105">
              <a:spcBef>
                <a:spcPts val="395"/>
              </a:spcBef>
              <a:buSzPct val="100000"/>
              <a:buChar char="–"/>
              <a:defRPr sz="1795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1231265" indent="-205105">
              <a:spcBef>
                <a:spcPts val="395"/>
              </a:spcBef>
              <a:buSzPct val="100000"/>
              <a:buChar char="»"/>
              <a:defRPr sz="1795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1510665" indent="-227965">
              <a:spcBef>
                <a:spcPts val="395"/>
              </a:spcBef>
              <a:buSzPct val="100000"/>
              <a:buChar char="•"/>
              <a:defRPr sz="1795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1767205" indent="-227965">
              <a:spcBef>
                <a:spcPts val="395"/>
              </a:spcBef>
              <a:buSzPct val="100000"/>
              <a:buChar char="•"/>
              <a:defRPr sz="1795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2023110" indent="-227965">
              <a:spcBef>
                <a:spcPts val="395"/>
              </a:spcBef>
              <a:buSzPct val="100000"/>
              <a:buChar char="•"/>
              <a:defRPr sz="1795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2279650" indent="-227965">
              <a:spcBef>
                <a:spcPts val="395"/>
              </a:spcBef>
              <a:buSzPct val="100000"/>
              <a:buChar char="•"/>
              <a:defRPr sz="1795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indent="0" defTabSz="1222375">
              <a:lnSpc>
                <a:spcPct val="200000"/>
              </a:lnSpc>
              <a:spcBef>
                <a:spcPts val="525"/>
              </a:spcBef>
              <a:buNone/>
            </a:pPr>
            <a:r>
              <a:rPr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当∆</a:t>
            </a:r>
            <a:r>
              <a:rPr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H&gt;0, ∆S&gt;0 ,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或</a:t>
            </a:r>
            <a:r>
              <a:rPr lang="zh-CN" altLang="en-US" sz="2400" b="1" kern="0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∆</a:t>
            </a:r>
            <a:r>
              <a:rPr lang="en-US" altLang="zh-CN" sz="2400" b="1" kern="0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H&lt;0 ,∆S&lt;0 </a:t>
            </a:r>
            <a:r>
              <a:rPr lang="zh-CN" altLang="en-US" sz="2400" b="1" kern="0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时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,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反应是否自发进行与温度有关，一般低温时焓变影响为主，高温时，熵变影响为主，而温度影响的大小要∆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、∆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的具体数值而定。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60400" y="3429000"/>
            <a:ext cx="10718800" cy="2202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1222375" eaLnBrk="1" hangingPunct="1">
              <a:lnSpc>
                <a:spcPct val="200000"/>
              </a:lnSpc>
            </a:pPr>
            <a:r>
              <a:rPr lang="zh-CN" altLang="en-US" sz="2400" kern="0" baseline="0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过程的自发性只能用于判断过程的方向，</a:t>
            </a:r>
            <a:r>
              <a:rPr lang="zh-CN" altLang="en-US" sz="2400" kern="0" baseline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不能确定过程是否一定会发生和过程发生的速率。</a:t>
            </a:r>
            <a:r>
              <a:rPr lang="zh-CN" altLang="en-US" sz="240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如涂有防锈漆和未涂防锈漆的钢制器件，其发生腐蚀过程的自发性是相同的，但只有后者可以实现。</a:t>
            </a:r>
          </a:p>
        </p:txBody>
      </p:sp>
      <p:sp>
        <p:nvSpPr>
          <p:cNvPr id="5" name="矩形 4"/>
          <p:cNvSpPr/>
          <p:nvPr/>
        </p:nvSpPr>
        <p:spPr>
          <a:xfrm>
            <a:off x="1252342" y="282082"/>
            <a:ext cx="1871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【</a:t>
            </a: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注意</a:t>
            </a: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6" name="Text Box 4"/>
          <p:cNvSpPr txBox="1">
            <a:spLocks noChangeArrowheads="1"/>
          </p:cNvSpPr>
          <p:nvPr/>
        </p:nvSpPr>
        <p:spPr bwMode="auto">
          <a:xfrm>
            <a:off x="709804" y="1219837"/>
            <a:ext cx="10999596" cy="441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lnSpc>
                <a:spcPct val="200000"/>
              </a:lnSpc>
              <a:defRPr/>
            </a:pPr>
            <a:r>
              <a:rPr lang="en-US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     25℃</a:t>
            </a:r>
            <a:r>
              <a:rPr lang="zh-CN" altLang="en-US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和</a:t>
            </a:r>
            <a:r>
              <a:rPr lang="en-US" altLang="zh-CN" sz="2400" b="1" kern="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1.01×10</a:t>
            </a:r>
            <a:r>
              <a:rPr lang="en-US" altLang="zh-CN" sz="2400" b="1" kern="0" baseline="3000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r>
              <a:rPr lang="en-US" altLang="zh-CN" sz="2400" b="1" kern="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Pa</a:t>
            </a:r>
            <a:r>
              <a:rPr lang="zh-CN" altLang="en-US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时</a:t>
            </a:r>
            <a:r>
              <a:rPr lang="en-US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,</a:t>
            </a:r>
            <a:r>
              <a:rPr lang="zh-CN" altLang="en-US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反应</a:t>
            </a:r>
            <a:r>
              <a:rPr lang="en-US" altLang="zh-CN" sz="2400" b="1" kern="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2N</a:t>
            </a:r>
            <a:r>
              <a:rPr lang="en-US" altLang="zh-CN" sz="2400" b="1" kern="0" baseline="-2500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b="1" kern="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r>
              <a:rPr lang="en-US" altLang="zh-CN" sz="2400" b="1" kern="0" baseline="-2500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r>
              <a:rPr lang="en-US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</a:t>
            </a:r>
            <a:r>
              <a:rPr lang="zh-CN" altLang="en-US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＝</a:t>
            </a:r>
            <a:r>
              <a:rPr lang="en-US" altLang="zh-CN" sz="2400" b="1" kern="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4NO</a:t>
            </a:r>
            <a:r>
              <a:rPr lang="en-US" altLang="zh-CN" sz="2400" b="1" kern="0" baseline="-2500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(g)+</a:t>
            </a:r>
            <a:r>
              <a:rPr lang="en-US" altLang="zh-CN" sz="2400" b="1" kern="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r>
              <a:rPr lang="en-US" altLang="zh-CN" sz="2400" b="1" kern="0" baseline="-2500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 △</a:t>
            </a:r>
            <a:r>
              <a:rPr lang="en-US" altLang="zh-CN" sz="2400" b="1" i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=+56.76 kJ/</a:t>
            </a:r>
            <a:r>
              <a:rPr lang="en-US" altLang="zh-CN" sz="2400" b="1" kern="0" dirty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</a:t>
            </a:r>
            <a:r>
              <a:rPr lang="en-US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,</a:t>
            </a:r>
            <a:r>
              <a:rPr lang="zh-CN" altLang="en-US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自发进行的原因是</a:t>
            </a:r>
            <a:r>
              <a:rPr lang="en-US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       )</a:t>
            </a:r>
          </a:p>
          <a:p>
            <a:pPr defTabSz="1222375">
              <a:lnSpc>
                <a:spcPct val="200000"/>
              </a:lnSpc>
              <a:defRPr/>
            </a:pPr>
            <a:r>
              <a:rPr lang="en-US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A.</a:t>
            </a:r>
            <a:r>
              <a:rPr lang="zh-CN" altLang="en-US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是吸热反应     </a:t>
            </a:r>
            <a:endParaRPr lang="en-US" altLang="zh-CN" sz="2400" b="1" kern="0" dirty="0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22375">
              <a:lnSpc>
                <a:spcPct val="200000"/>
              </a:lnSpc>
              <a:defRPr/>
            </a:pPr>
            <a:r>
              <a:rPr lang="en-US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B.</a:t>
            </a:r>
            <a:r>
              <a:rPr lang="zh-CN" altLang="en-US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是放热反应</a:t>
            </a:r>
          </a:p>
          <a:p>
            <a:pPr defTabSz="1222375">
              <a:lnSpc>
                <a:spcPct val="200000"/>
              </a:lnSpc>
              <a:defRPr/>
            </a:pPr>
            <a:r>
              <a:rPr lang="en-US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C.</a:t>
            </a:r>
            <a:r>
              <a:rPr lang="zh-CN" altLang="en-US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是熵减少的反应</a:t>
            </a:r>
          </a:p>
          <a:p>
            <a:pPr defTabSz="1222375">
              <a:lnSpc>
                <a:spcPct val="200000"/>
              </a:lnSpc>
              <a:defRPr/>
            </a:pPr>
            <a:r>
              <a:rPr lang="en-US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D.</a:t>
            </a:r>
            <a:r>
              <a:rPr lang="zh-CN" altLang="en-US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熵增大效应大于能量效应</a:t>
            </a:r>
          </a:p>
        </p:txBody>
      </p:sp>
      <p:sp>
        <p:nvSpPr>
          <p:cNvPr id="1001478" name="Text Box 6"/>
          <p:cNvSpPr txBox="1">
            <a:spLocks noChangeArrowheads="1"/>
          </p:cNvSpPr>
          <p:nvPr/>
        </p:nvSpPr>
        <p:spPr bwMode="auto">
          <a:xfrm>
            <a:off x="3384006" y="2049532"/>
            <a:ext cx="194302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defRPr/>
            </a:pPr>
            <a:r>
              <a:rPr lang="en-US" altLang="zh-CN" sz="44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</a:t>
            </a:r>
          </a:p>
        </p:txBody>
      </p:sp>
      <p:sp>
        <p:nvSpPr>
          <p:cNvPr id="6" name="矩形 5"/>
          <p:cNvSpPr/>
          <p:nvPr/>
        </p:nvSpPr>
        <p:spPr>
          <a:xfrm>
            <a:off x="1252342" y="282082"/>
            <a:ext cx="1871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1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1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1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1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1476" grpId="0"/>
      <p:bldP spid="100147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706242" y="1368881"/>
            <a:ext cx="376096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22375">
              <a:defRPr/>
            </a:pP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１、能量判据</a:t>
            </a:r>
            <a:r>
              <a:rPr kumimoji="1"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焓判据）：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724445" y="1961537"/>
            <a:ext cx="22731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22375">
              <a:defRPr/>
            </a:pPr>
            <a:r>
              <a:rPr kumimoji="1"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判据之一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706242" y="2590203"/>
            <a:ext cx="37630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22375">
              <a:defRPr/>
            </a:pP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２、熵判据：</a:t>
            </a:r>
          </a:p>
        </p:txBody>
      </p:sp>
      <p:sp>
        <p:nvSpPr>
          <p:cNvPr id="29702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091664" y="1950086"/>
            <a:ext cx="61686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22375">
              <a:defRPr/>
            </a:pPr>
            <a:r>
              <a:rPr kumimoji="1" lang="zh-CN" altLang="en-US" sz="2400" kern="0" dirty="0">
                <a:solidFill>
                  <a:srgbClr val="073DC5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能量最低原理</a:t>
            </a:r>
            <a:r>
              <a:rPr kumimoji="1" lang="en-US" altLang="zh-CN" sz="2400" kern="0" dirty="0">
                <a:solidFill>
                  <a:srgbClr val="073DC5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——</a:t>
            </a:r>
            <a:r>
              <a:rPr kumimoji="1" lang="zh-CN" altLang="en-US" sz="2400" kern="0" dirty="0">
                <a:solidFill>
                  <a:srgbClr val="073DC5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焓减小有利于反应自发。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1137506" y="3270597"/>
            <a:ext cx="17636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22375">
              <a:defRPr/>
            </a:pPr>
            <a:r>
              <a:rPr kumimoji="1" lang="zh-CN" altLang="en-US" sz="2400" b="1" kern="0" dirty="0">
                <a:solidFill>
                  <a:srgbClr val="073DC5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熵增原理。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3200678" y="3270597"/>
            <a:ext cx="26843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22375">
              <a:defRPr/>
            </a:pPr>
            <a:r>
              <a:rPr kumimoji="1"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判据之一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706242" y="4097751"/>
            <a:ext cx="33972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22375">
              <a:defRPr/>
            </a:pP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３、复合判据：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043774" y="4090659"/>
            <a:ext cx="41035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22375">
              <a:defRPr/>
            </a:pP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焓判据结合熵判据</a:t>
            </a:r>
          </a:p>
        </p:txBody>
      </p:sp>
      <p:sp>
        <p:nvSpPr>
          <p:cNvPr id="18" name="矩形 17"/>
          <p:cNvSpPr/>
          <p:nvPr/>
        </p:nvSpPr>
        <p:spPr>
          <a:xfrm>
            <a:off x="706242" y="4778145"/>
            <a:ext cx="8301408" cy="139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defTabSz="1222375">
              <a:lnSpc>
                <a:spcPct val="90000"/>
              </a:lnSpc>
              <a:spcBef>
                <a:spcPts val="1200"/>
              </a:spcBef>
              <a:defRPr/>
            </a:pPr>
            <a:r>
              <a:rPr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①当△</a:t>
            </a:r>
            <a:r>
              <a:rPr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G&lt;0</a:t>
            </a:r>
            <a:r>
              <a:rPr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时，反应自发进行；</a:t>
            </a:r>
            <a:endParaRPr lang="en-US" altLang="zh-CN" sz="2400" b="1" kern="0" dirty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342900" indent="-342900" algn="just" defTabSz="1222375">
              <a:lnSpc>
                <a:spcPct val="90000"/>
              </a:lnSpc>
              <a:spcBef>
                <a:spcPts val="1200"/>
              </a:spcBef>
              <a:defRPr/>
            </a:pPr>
            <a:r>
              <a:rPr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②当△</a:t>
            </a:r>
            <a:r>
              <a:rPr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G&gt;0</a:t>
            </a:r>
            <a:r>
              <a:rPr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时，反应不自发进行；</a:t>
            </a:r>
            <a:endParaRPr lang="en-US" altLang="zh-CN" sz="2400" b="1" kern="0" dirty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342900" indent="-342900" algn="just" defTabSz="1222375">
              <a:lnSpc>
                <a:spcPct val="90000"/>
              </a:lnSpc>
              <a:spcBef>
                <a:spcPts val="1200"/>
              </a:spcBef>
              <a:defRPr/>
            </a:pPr>
            <a:r>
              <a:rPr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③当△</a:t>
            </a:r>
            <a:r>
              <a:rPr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G=0</a:t>
            </a:r>
            <a:r>
              <a:rPr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时，可逆反应到达平衡状态</a:t>
            </a:r>
            <a:endParaRPr lang="zh-CN" altLang="en-US" sz="2400" b="1" kern="0" dirty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154188" y="4147861"/>
            <a:ext cx="262604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defTabSz="1222375">
              <a:lnSpc>
                <a:spcPct val="90000"/>
              </a:lnSpc>
              <a:spcBef>
                <a:spcPct val="20000"/>
              </a:spcBef>
            </a:pPr>
            <a:r>
              <a:rPr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△</a:t>
            </a:r>
            <a:r>
              <a:rPr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G=△H - T ·△S</a:t>
            </a:r>
          </a:p>
        </p:txBody>
      </p:sp>
      <p:sp>
        <p:nvSpPr>
          <p:cNvPr id="14" name="矩形 13"/>
          <p:cNvSpPr/>
          <p:nvPr/>
        </p:nvSpPr>
        <p:spPr>
          <a:xfrm>
            <a:off x="1252342" y="282082"/>
            <a:ext cx="10278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0" grpId="0"/>
      <p:bldP spid="29701" grpId="0"/>
      <p:bldP spid="29702" grpId="0"/>
      <p:bldP spid="29703" grpId="0"/>
      <p:bldP spid="29704" grpId="0"/>
      <p:bldP spid="29705" grpId="0"/>
      <p:bldP spid="29706" grpId="0"/>
      <p:bldP spid="18" grpId="0"/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765441" y="1028060"/>
            <a:ext cx="11035496" cy="235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 eaLnBrk="1" hangingPunct="1">
              <a:lnSpc>
                <a:spcPct val="150000"/>
              </a:lnSpc>
            </a:pPr>
            <a:r>
              <a:rPr lang="en-US" altLang="zh-CN" sz="2000" b="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</a:t>
            </a:r>
            <a:r>
              <a:rPr lang="zh-CN" altLang="en-US" sz="2000" b="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、 下列说法中正确的是（       ）</a:t>
            </a:r>
          </a:p>
          <a:p>
            <a:pPr defTabSz="1222375" eaLnBrk="1" hangingPunct="1">
              <a:lnSpc>
                <a:spcPct val="150000"/>
              </a:lnSpc>
            </a:pPr>
            <a:r>
              <a:rPr lang="en-US" altLang="zh-CN" sz="2000" b="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A.</a:t>
            </a:r>
            <a:r>
              <a:rPr lang="zh-CN" altLang="en-US" sz="2000" b="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凡是放热反应都是自发的，吸热反应都是非自发的</a:t>
            </a:r>
          </a:p>
          <a:p>
            <a:pPr defTabSz="1222375" eaLnBrk="1" hangingPunct="1">
              <a:lnSpc>
                <a:spcPct val="150000"/>
              </a:lnSpc>
            </a:pPr>
            <a:r>
              <a:rPr lang="en-US" altLang="zh-CN" sz="2000" b="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B.</a:t>
            </a:r>
            <a:r>
              <a:rPr lang="zh-CN" altLang="en-US" sz="2000" b="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自发反应一定是熵增大，非自发反应一定是熵减小或不变</a:t>
            </a:r>
          </a:p>
          <a:p>
            <a:pPr defTabSz="1222375" eaLnBrk="1" hangingPunct="1">
              <a:lnSpc>
                <a:spcPct val="150000"/>
              </a:lnSpc>
            </a:pPr>
            <a:r>
              <a:rPr lang="en-US" altLang="zh-CN" sz="2000" b="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C.</a:t>
            </a:r>
            <a:r>
              <a:rPr lang="zh-CN" altLang="en-US" sz="2000" b="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熵增加且放热的反应一定是自发反应</a:t>
            </a:r>
          </a:p>
          <a:p>
            <a:pPr defTabSz="1222375" eaLnBrk="1" hangingPunct="1">
              <a:lnSpc>
                <a:spcPct val="150000"/>
              </a:lnSpc>
            </a:pPr>
            <a:r>
              <a:rPr lang="en-US" altLang="zh-CN" sz="2000" b="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D.</a:t>
            </a:r>
            <a:r>
              <a:rPr lang="zh-CN" altLang="en-US" sz="2000" b="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非自发反应在任何条件下都不能实现</a:t>
            </a:r>
            <a:endParaRPr lang="zh-CN" altLang="en-US" sz="2000" b="0" kern="0" dirty="0">
              <a:solidFill>
                <a:srgbClr val="FF0000"/>
              </a:solidFill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3869152" y="1028060"/>
            <a:ext cx="71910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 eaLnBrk="1" hangingPunct="1">
              <a:spcBef>
                <a:spcPct val="50000"/>
              </a:spcBef>
            </a:pPr>
            <a:r>
              <a:rPr lang="en-US" altLang="zh-CN" sz="3200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765441" y="3570181"/>
            <a:ext cx="10929928" cy="235083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22375">
              <a:lnSpc>
                <a:spcPct val="150000"/>
              </a:lnSpc>
              <a:defRPr/>
            </a:pP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、以下自发反应可用焓判据来解释的是(         )</a:t>
            </a:r>
          </a:p>
          <a:p>
            <a:pPr defTabSz="1222375">
              <a:lnSpc>
                <a:spcPct val="150000"/>
              </a:lnSpc>
              <a:defRPr/>
            </a:pP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A、</a:t>
            </a:r>
            <a:r>
              <a:rPr kumimoji="1"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硝酸铵自发地溶于水</a:t>
            </a:r>
          </a:p>
          <a:p>
            <a:pPr defTabSz="1222375">
              <a:lnSpc>
                <a:spcPct val="150000"/>
              </a:lnSpc>
              <a:defRPr/>
            </a:pP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B、2N</a:t>
            </a:r>
            <a:r>
              <a:rPr kumimoji="1" lang="en-US" altLang="zh-CN" sz="20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r>
              <a:rPr kumimoji="1" lang="en-US" altLang="zh-CN" sz="20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(g)===4NO</a:t>
            </a:r>
            <a:r>
              <a:rPr kumimoji="1" lang="en-US" altLang="zh-CN" sz="20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(g)+O</a:t>
            </a:r>
            <a:r>
              <a:rPr kumimoji="1" lang="en-US" altLang="zh-CN" sz="20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(g)；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△H=+56.7kJ/mol</a:t>
            </a:r>
          </a:p>
          <a:p>
            <a:pPr defTabSz="1222375">
              <a:lnSpc>
                <a:spcPct val="150000"/>
              </a:lnSpc>
              <a:defRPr/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C、(NH</a:t>
            </a:r>
            <a:r>
              <a:rPr lang="en-US" altLang="zh-CN" sz="20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)</a:t>
            </a:r>
            <a:r>
              <a:rPr kumimoji="1" lang="en-US" altLang="zh-CN" sz="20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CO</a:t>
            </a:r>
            <a:r>
              <a:rPr kumimoji="1" lang="en-US" altLang="zh-CN" sz="20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(s)=NH</a:t>
            </a:r>
            <a:r>
              <a:rPr kumimoji="1" lang="en-US" altLang="zh-CN" sz="20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HCO</a:t>
            </a:r>
            <a:r>
              <a:rPr kumimoji="1" lang="en-US" altLang="zh-CN" sz="20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(s)+NH</a:t>
            </a:r>
            <a:r>
              <a:rPr kumimoji="1" lang="en-US" altLang="zh-CN" sz="20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(g); 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△H=+74.9 kJ/mol</a:t>
            </a:r>
          </a:p>
          <a:p>
            <a:pPr defTabSz="1222375">
              <a:lnSpc>
                <a:spcPct val="150000"/>
              </a:lnSpc>
              <a:defRPr/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D、2H</a:t>
            </a:r>
            <a:r>
              <a:rPr lang="en-US" altLang="zh-CN" sz="20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(g)+O</a:t>
            </a:r>
            <a:r>
              <a:rPr lang="en-US" altLang="zh-CN" sz="20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(g)=2H</a:t>
            </a:r>
            <a:r>
              <a:rPr lang="en-US" altLang="zh-CN" sz="20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O(l); △H=-571.6 kJ/mol</a:t>
            </a:r>
            <a:endParaRPr lang="zh-CN" alt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5500596" y="3570181"/>
            <a:ext cx="4317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 eaLnBrk="1" hangingPunct="1">
              <a:spcBef>
                <a:spcPct val="50000"/>
              </a:spcBef>
            </a:pPr>
            <a:r>
              <a:rPr kumimoji="1" lang="en-US" altLang="zh-CN" sz="3200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</a:t>
            </a:r>
            <a:endParaRPr kumimoji="1" lang="zh-CN" altLang="en-US" sz="3200" kern="0" dirty="0">
              <a:solidFill>
                <a:srgbClr val="FF0000"/>
              </a:solidFill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52342" y="282082"/>
            <a:ext cx="1871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/>
      <p:bldP spid="5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占位符 5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04" r="21304"/>
          <a:stretch>
            <a:fillRect/>
          </a:stretch>
        </p:blipFill>
        <p:spPr/>
      </p:pic>
      <p:sp>
        <p:nvSpPr>
          <p:cNvPr id="11" name="Freeform: Shape 10"/>
          <p:cNvSpPr/>
          <p:nvPr/>
        </p:nvSpPr>
        <p:spPr>
          <a:xfrm flipH="1">
            <a:off x="3762105" y="0"/>
            <a:ext cx="1541416" cy="6858000"/>
          </a:xfrm>
          <a:custGeom>
            <a:avLst/>
            <a:gdLst>
              <a:gd name="connsiteX0" fmla="*/ 1541416 w 1541416"/>
              <a:gd name="connsiteY0" fmla="*/ 0 h 6858000"/>
              <a:gd name="connsiteX1" fmla="*/ 1396384 w 1541416"/>
              <a:gd name="connsiteY1" fmla="*/ 0 h 6858000"/>
              <a:gd name="connsiteX2" fmla="*/ 0 w 1541416"/>
              <a:gd name="connsiteY2" fmla="*/ 3429000 h 6858000"/>
              <a:gd name="connsiteX3" fmla="*/ 1396384 w 1541416"/>
              <a:gd name="connsiteY3" fmla="*/ 6858000 h 6858000"/>
              <a:gd name="connsiteX4" fmla="*/ 1541416 w 1541416"/>
              <a:gd name="connsiteY4" fmla="*/ 6858000 h 6858000"/>
              <a:gd name="connsiteX5" fmla="*/ 145032 w 1541416"/>
              <a:gd name="connsiteY5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1416" h="6858000">
                <a:moveTo>
                  <a:pt x="1541416" y="0"/>
                </a:moveTo>
                <a:lnTo>
                  <a:pt x="1396384" y="0"/>
                </a:lnTo>
                <a:lnTo>
                  <a:pt x="0" y="3429000"/>
                </a:lnTo>
                <a:lnTo>
                  <a:pt x="1396384" y="6858000"/>
                </a:lnTo>
                <a:lnTo>
                  <a:pt x="1541416" y="6858000"/>
                </a:lnTo>
                <a:lnTo>
                  <a:pt x="145032" y="3429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Cross 15"/>
          <p:cNvSpPr/>
          <p:nvPr/>
        </p:nvSpPr>
        <p:spPr>
          <a:xfrm>
            <a:off x="10376382" y="842551"/>
            <a:ext cx="365762" cy="365762"/>
          </a:xfrm>
          <a:prstGeom prst="plus">
            <a:avLst>
              <a:gd name="adj" fmla="val 4184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184900" y="2317115"/>
            <a:ext cx="5582285" cy="2226945"/>
            <a:chOff x="608080" y="2618788"/>
            <a:chExt cx="5576820" cy="2105259"/>
          </a:xfrm>
        </p:grpSpPr>
        <p:grpSp>
          <p:nvGrpSpPr>
            <p:cNvPr id="10" name="组合 9"/>
            <p:cNvGrpSpPr/>
            <p:nvPr/>
          </p:nvGrpSpPr>
          <p:grpSpPr>
            <a:xfrm>
              <a:off x="608080" y="3119944"/>
              <a:ext cx="5576820" cy="1604103"/>
              <a:chOff x="-4766136" y="2095686"/>
              <a:chExt cx="5576820" cy="1604103"/>
            </a:xfrm>
          </p:grpSpPr>
          <p:sp>
            <p:nvSpPr>
              <p:cNvPr id="13" name="矩形: 圆角 12"/>
              <p:cNvSpPr/>
              <p:nvPr/>
            </p:nvSpPr>
            <p:spPr>
              <a:xfrm>
                <a:off x="-4766136" y="3345066"/>
                <a:ext cx="2648408" cy="354723"/>
              </a:xfrm>
              <a:prstGeom prst="roundRect">
                <a:avLst>
                  <a:gd name="adj" fmla="val 50000"/>
                </a:avLst>
              </a:prstGeom>
              <a:solidFill>
                <a:srgbClr val="F8931D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tabLst>
                    <a:tab pos="1612900" algn="l"/>
                  </a:tabLst>
                  <a:defRPr/>
                </a:pPr>
                <a:r>
                  <a:rPr lang="zh-CN" altLang="en-US" spc="3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教师：</a:t>
                </a:r>
                <a:r>
                  <a:rPr lang="en-US" altLang="zh-CN" spc="3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</a:t>
                </a:r>
                <a:endParaRPr lang="zh-CN" altLang="en-US" spc="300" dirty="0">
                  <a:solidFill>
                    <a:prstClr val="white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4" name="组合 13"/>
              <p:cNvGrpSpPr/>
              <p:nvPr/>
            </p:nvGrpSpPr>
            <p:grpSpPr>
              <a:xfrm>
                <a:off x="-4714868" y="2095686"/>
                <a:ext cx="5525552" cy="1038893"/>
                <a:chOff x="-4714868" y="2095686"/>
                <a:chExt cx="5525552" cy="1038893"/>
              </a:xfrm>
            </p:grpSpPr>
            <p:sp>
              <p:nvSpPr>
                <p:cNvPr id="20" name="文本框 19"/>
                <p:cNvSpPr txBox="1"/>
                <p:nvPr/>
              </p:nvSpPr>
              <p:spPr>
                <a:xfrm>
                  <a:off x="-4714868" y="2808615"/>
                  <a:ext cx="4981567" cy="3259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1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1" name="直接连接符 20"/>
                <p:cNvCxnSpPr/>
                <p:nvPr/>
              </p:nvCxnSpPr>
              <p:spPr>
                <a:xfrm>
                  <a:off x="-4634728" y="2624646"/>
                  <a:ext cx="5445412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文本占位符 19"/>
                <p:cNvSpPr txBox="1"/>
                <p:nvPr/>
              </p:nvSpPr>
              <p:spPr>
                <a:xfrm>
                  <a:off x="-4708756" y="2095686"/>
                  <a:ext cx="5445412" cy="423546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3200" b="1" dirty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感谢各位的仔细聆听</a:t>
                  </a:r>
                </a:p>
              </p:txBody>
            </p:sp>
          </p:grpSp>
        </p:grpSp>
        <p:sp>
          <p:nvSpPr>
            <p:cNvPr id="12" name="文本占位符 20"/>
            <p:cNvSpPr txBox="1"/>
            <p:nvPr/>
          </p:nvSpPr>
          <p:spPr>
            <a:xfrm>
              <a:off x="689828" y="2618788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20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第二章  化学反应速率和化学平衡</a:t>
              </a:r>
            </a:p>
          </p:txBody>
        </p:sp>
      </p:grpSp>
      <p:sp>
        <p:nvSpPr>
          <p:cNvPr id="23" name="矩形 22"/>
          <p:cNvSpPr/>
          <p:nvPr/>
        </p:nvSpPr>
        <p:spPr>
          <a:xfrm>
            <a:off x="9346803" y="333605"/>
            <a:ext cx="4062342" cy="300975"/>
          </a:xfrm>
          <a:prstGeom prst="rect">
            <a:avLst/>
          </a:prstGeom>
          <a:solidFill>
            <a:schemeClr val="accent2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版高中化学选修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4</a:t>
            </a: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（高二）</a:t>
            </a:r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279900" y="1468977"/>
            <a:ext cx="3632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1222375">
              <a:defRPr/>
            </a:pP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生活中的自发过程</a:t>
            </a:r>
          </a:p>
        </p:txBody>
      </p:sp>
      <p:sp>
        <p:nvSpPr>
          <p:cNvPr id="4" name="矩形 3"/>
          <p:cNvSpPr/>
          <p:nvPr/>
        </p:nvSpPr>
        <p:spPr>
          <a:xfrm>
            <a:off x="1252342" y="282082"/>
            <a:ext cx="1871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13093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课前导入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655" y="2225040"/>
            <a:ext cx="5520690" cy="36804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658" name="Text Box 2"/>
          <p:cNvSpPr txBox="1">
            <a:spLocks noChangeArrowheads="1"/>
          </p:cNvSpPr>
          <p:nvPr/>
        </p:nvSpPr>
        <p:spPr bwMode="auto">
          <a:xfrm>
            <a:off x="660400" y="1200303"/>
            <a:ext cx="75609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defRPr/>
            </a:pPr>
            <a:r>
              <a:rPr lang="zh-CN" altLang="en-US" sz="28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自发过程的共同特点</a:t>
            </a:r>
            <a:r>
              <a:rPr lang="en-US" altLang="zh-CN" sz="28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:</a:t>
            </a:r>
          </a:p>
        </p:txBody>
      </p:sp>
      <p:sp>
        <p:nvSpPr>
          <p:cNvPr id="966659" name="Line 3"/>
          <p:cNvSpPr>
            <a:spLocks noChangeShapeType="1"/>
          </p:cNvSpPr>
          <p:nvPr/>
        </p:nvSpPr>
        <p:spPr bwMode="auto">
          <a:xfrm>
            <a:off x="805068" y="1723523"/>
            <a:ext cx="7524459" cy="0"/>
          </a:xfrm>
          <a:prstGeom prst="line">
            <a:avLst/>
          </a:prstGeom>
          <a:noFill/>
          <a:ln w="76200" cmpd="tri">
            <a:solidFill>
              <a:srgbClr val="00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defRPr/>
            </a:pPr>
            <a:endParaRPr lang="zh-CN" altLang="en-US" sz="2405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252342" y="282082"/>
            <a:ext cx="1871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13093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课前导入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2" r="43320"/>
          <a:stretch>
            <a:fillRect/>
          </a:stretch>
        </p:blipFill>
        <p:spPr>
          <a:xfrm>
            <a:off x="1521003" y="2007608"/>
            <a:ext cx="2665310" cy="36804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5664217" y="2420978"/>
            <a:ext cx="26653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A654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defRPr/>
            </a:pPr>
            <a:r>
              <a:rPr lang="zh-CN" altLang="en-US" sz="2800" b="1" ker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高能状态</a:t>
            </a:r>
            <a:endParaRPr lang="zh-CN" altLang="en-US" sz="2800" b="1" ker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5734064" y="5092636"/>
            <a:ext cx="26653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A654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defRPr/>
            </a:pPr>
            <a:r>
              <a:rPr lang="zh-CN" altLang="en-US" sz="2800" b="1" ker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低能状态</a:t>
            </a:r>
            <a:endParaRPr lang="zh-CN" altLang="en-US" sz="2800" b="1" ker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auto">
          <a:xfrm rot="10800000">
            <a:off x="3935497" y="2636870"/>
            <a:ext cx="1727133" cy="215891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12C05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1222375">
              <a:defRPr/>
            </a:pPr>
            <a:endParaRPr lang="zh-CN" altLang="en-US" sz="2405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 rot="10800000">
            <a:off x="4006932" y="5237094"/>
            <a:ext cx="1727133" cy="215891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1222375">
              <a:defRPr/>
            </a:pPr>
            <a:endParaRPr lang="zh-CN" altLang="en-US" sz="2405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grpSp>
        <p:nvGrpSpPr>
          <p:cNvPr id="18" name="Group 15"/>
          <p:cNvGrpSpPr/>
          <p:nvPr/>
        </p:nvGrpSpPr>
        <p:grpSpPr bwMode="auto">
          <a:xfrm>
            <a:off x="5665804" y="3321849"/>
            <a:ext cx="4679769" cy="1446158"/>
            <a:chOff x="2925" y="1661"/>
            <a:chExt cx="2495" cy="911"/>
          </a:xfrm>
        </p:grpSpPr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2925" y="1661"/>
              <a:ext cx="2495" cy="911"/>
            </a:xfrm>
            <a:prstGeom prst="rect">
              <a:avLst/>
            </a:prstGeom>
            <a:solidFill>
              <a:srgbClr val="CCECFF"/>
            </a:solidFill>
            <a:ln w="76200" cmpd="thickThin" algn="ctr">
              <a:solidFill>
                <a:srgbClr val="33CCCC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22375">
                <a:defRPr/>
              </a:pPr>
              <a:r>
                <a:rPr lang="zh-CN" altLang="en-US" sz="2800" b="1" ker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　　水总是自发地从高处往低处流</a:t>
              </a:r>
              <a:r>
                <a:rPr lang="en-US" altLang="zh-CN" sz="3200" b="1" ker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——</a:t>
              </a:r>
              <a:r>
                <a:rPr lang="zh-CN" altLang="en-US" sz="2800" b="1" ker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有趋向于最低能量状态的倾向。</a:t>
              </a:r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3696" y="2160"/>
              <a:ext cx="454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222375">
                <a:defRPr/>
              </a:pPr>
              <a:endParaRPr lang="zh-CN" altLang="en-US" sz="2405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Text Box 2"/>
          <p:cNvSpPr txBox="1">
            <a:spLocks noChangeArrowheads="1"/>
          </p:cNvSpPr>
          <p:nvPr/>
        </p:nvSpPr>
        <p:spPr bwMode="auto">
          <a:xfrm>
            <a:off x="660400" y="1490905"/>
            <a:ext cx="113853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1222375" eaLnBrk="1" hangingPunct="1">
              <a:spcBef>
                <a:spcPct val="50000"/>
              </a:spcBef>
            </a:pPr>
            <a:r>
              <a:rPr kumimoji="0" lang="en-US" altLang="zh-CN" sz="2400" b="0" kern="0" baseline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1. </a:t>
            </a:r>
            <a:r>
              <a:rPr kumimoji="0" lang="zh-CN" altLang="en-US" sz="2400" b="0" kern="0" baseline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自发过程：在一定条件下，不借助外部力量就能自动进行的过程</a:t>
            </a:r>
          </a:p>
        </p:txBody>
      </p:sp>
      <p:sp>
        <p:nvSpPr>
          <p:cNvPr id="420867" name="Text Box 3"/>
          <p:cNvSpPr txBox="1">
            <a:spLocks noChangeArrowheads="1"/>
          </p:cNvSpPr>
          <p:nvPr/>
        </p:nvSpPr>
        <p:spPr bwMode="auto">
          <a:xfrm>
            <a:off x="660400" y="2575039"/>
            <a:ext cx="108463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1222375" eaLnBrk="1" hangingPunct="1"/>
            <a:r>
              <a:rPr lang="en-US" altLang="zh-CN" sz="2400" b="0" kern="0" baseline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2. </a:t>
            </a:r>
            <a:r>
              <a:rPr lang="zh-CN" altLang="en-US" sz="2400" b="0" kern="0" baseline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自发反应：在给定的一组条件下，一个反应可以自发地进行到显著程度，就称为自发反应。</a:t>
            </a:r>
            <a:endParaRPr kumimoji="0" lang="zh-CN" altLang="en-US" sz="2400" b="0" kern="0" baseline="0" dirty="0"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660400" y="4028505"/>
            <a:ext cx="11212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 eaLnBrk="1" hangingPunct="1"/>
            <a:r>
              <a:rPr kumimoji="1" lang="en-US" altLang="zh-CN" sz="2400" kern="0" dirty="0">
                <a:solidFill>
                  <a:srgbClr val="CC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3.</a:t>
            </a:r>
            <a:r>
              <a:rPr lang="zh-CN" altLang="en-US" sz="2400" kern="0" dirty="0">
                <a:solidFill>
                  <a:srgbClr val="CC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非自发反应</a:t>
            </a:r>
            <a:r>
              <a:rPr kumimoji="1" lang="zh-CN" altLang="en-US" sz="2400" kern="0" dirty="0">
                <a:solidFill>
                  <a:srgbClr val="CC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：</a:t>
            </a:r>
            <a:r>
              <a:rPr kumimoji="1" lang="zh-CN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在一定条件下，需要外界做功才能进行的反应。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60400" y="5112639"/>
            <a:ext cx="73885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 eaLnBrk="1" hangingPunct="1"/>
            <a:r>
              <a:rPr kumimoji="1" lang="en-US" altLang="zh-CN" sz="2400" b="0" kern="0" dirty="0"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4.</a:t>
            </a:r>
            <a:r>
              <a:rPr kumimoji="1" lang="zh-CN" altLang="en-US" sz="2400" b="0" kern="0" dirty="0"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关系：条件改变，非自发反应可能转变为自发反应</a:t>
            </a:r>
          </a:p>
        </p:txBody>
      </p:sp>
      <p:sp>
        <p:nvSpPr>
          <p:cNvPr id="7" name="矩形 6"/>
          <p:cNvSpPr/>
          <p:nvPr/>
        </p:nvSpPr>
        <p:spPr>
          <a:xfrm>
            <a:off x="1252342" y="282082"/>
            <a:ext cx="37850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一</a:t>
            </a: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. </a:t>
            </a: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化学反应的方向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0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0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6" grpId="0"/>
      <p:bldP spid="420867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660400" y="1237088"/>
            <a:ext cx="10858500" cy="11405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22375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</a:t>
            </a:r>
            <a:r>
              <a:rPr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、自发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反应一定能</a:t>
            </a:r>
            <a:r>
              <a:rPr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自动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进行，而非自发反应一定不能发生，这句话对吗？说明理由。</a:t>
            </a:r>
            <a:endParaRPr lang="en-US" altLang="zh-CN" sz="2400" b="1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60400" y="2534739"/>
            <a:ext cx="10858500" cy="2710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22375">
              <a:lnSpc>
                <a:spcPct val="250000"/>
              </a:lnSpc>
              <a:spcBef>
                <a:spcPct val="50000"/>
              </a:spcBef>
              <a:defRPr/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【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解析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】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不对，某些自发反应需要在一定条件下才能自动进行，非自发反应具备了一定条件也能发生。例如甲烷燃烧是自发反应，但需要点燃或加热才能发生；石灰石分解为氧化钙和二氧化碳常温下为非自发反应，在高温下可以发生。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52342" y="282082"/>
            <a:ext cx="31357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【</a:t>
            </a: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思考与交流</a:t>
            </a: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】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76300" y="1426105"/>
            <a:ext cx="7632700" cy="58324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0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</a:t>
            </a:r>
            <a:r>
              <a:rPr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下列过程和反应属于自发进行的是</a:t>
            </a:r>
          </a:p>
          <a:p>
            <a:pPr marL="0" indent="0" eaLnBrk="1" hangingPunct="1">
              <a:buFontTx/>
              <a:buNone/>
            </a:pPr>
            <a:r>
              <a:rPr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</a:t>
            </a:r>
            <a:r>
              <a:rPr lang="en-US" altLang="zh-CN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kumimoji="1"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物体由高处自由下落</a:t>
            </a:r>
          </a:p>
          <a:p>
            <a:pPr marL="0" indent="0" eaLnBrk="1" hangingPunct="1">
              <a:buFontTx/>
              <a:buNone/>
            </a:pPr>
            <a:r>
              <a:rPr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</a:t>
            </a:r>
            <a:r>
              <a:rPr lang="en-US" altLang="zh-CN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、电解水         </a:t>
            </a:r>
            <a:endParaRPr lang="en-US" altLang="zh-CN" sz="2000" dirty="0"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zh-CN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C</a:t>
            </a:r>
            <a:r>
              <a:rPr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、钠与水反应</a:t>
            </a:r>
          </a:p>
          <a:p>
            <a:pPr marL="0" indent="0" eaLnBrk="1" hangingPunct="1">
              <a:buFontTx/>
              <a:buNone/>
            </a:pPr>
            <a:r>
              <a:rPr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</a:t>
            </a:r>
            <a:r>
              <a:rPr lang="en-US" altLang="zh-CN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D.  </a:t>
            </a:r>
            <a:r>
              <a:rPr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电动水泵将水由低抽到高处</a:t>
            </a:r>
          </a:p>
          <a:p>
            <a:pPr marL="0" indent="0" eaLnBrk="1" hangingPunct="1">
              <a:buFontTx/>
              <a:buNone/>
            </a:pPr>
            <a:r>
              <a:rPr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</a:t>
            </a:r>
            <a:r>
              <a:rPr lang="en-US" altLang="zh-CN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E</a:t>
            </a:r>
            <a:r>
              <a:rPr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、氢气与氧气点燃生成水</a:t>
            </a:r>
          </a:p>
          <a:p>
            <a:pPr marL="0" indent="0" eaLnBrk="1" hangingPunct="1">
              <a:buFontTx/>
              <a:buNone/>
            </a:pPr>
            <a:r>
              <a:rPr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</a:t>
            </a:r>
            <a:r>
              <a:rPr lang="en-US" altLang="zh-CN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F</a:t>
            </a:r>
            <a:r>
              <a:rPr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、在室温下水结成冰</a:t>
            </a:r>
          </a:p>
          <a:p>
            <a:pPr marL="0" indent="0" eaLnBrk="1" hangingPunct="1">
              <a:buFontTx/>
              <a:buNone/>
            </a:pPr>
            <a:r>
              <a:rPr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</a:t>
            </a:r>
            <a:r>
              <a:rPr lang="en-US" altLang="zh-CN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G</a:t>
            </a:r>
            <a:r>
              <a:rPr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、一缕花香可以溢满居室</a:t>
            </a:r>
            <a:r>
              <a:rPr kumimoji="1"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kumimoji="1"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</a:t>
            </a:r>
            <a:r>
              <a:rPr kumimoji="1" lang="en-US" altLang="zh-CN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I</a:t>
            </a:r>
            <a:r>
              <a:rPr kumimoji="1"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一滴墨水染红一盆清水</a:t>
            </a:r>
          </a:p>
          <a:p>
            <a:pPr marL="0" indent="0" eaLnBrk="1" hangingPunct="1">
              <a:buFontTx/>
              <a:buNone/>
            </a:pPr>
            <a:r>
              <a:rPr kumimoji="1"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</a:t>
            </a:r>
            <a:r>
              <a:rPr kumimoji="1" lang="en-US" altLang="zh-CN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J</a:t>
            </a:r>
            <a:r>
              <a:rPr kumimoji="1"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、铁在潮湿空气中发生锈蚀</a:t>
            </a:r>
          </a:p>
          <a:p>
            <a:pPr marL="0" indent="0" eaLnBrk="1" hangingPunct="1">
              <a:buFontTx/>
              <a:buNone/>
            </a:pPr>
            <a:r>
              <a:rPr kumimoji="1"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</a:t>
            </a:r>
            <a:r>
              <a:rPr kumimoji="1" lang="en-US" altLang="zh-CN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K</a:t>
            </a:r>
            <a:r>
              <a:rPr kumimoji="1"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、石灰石的分解</a:t>
            </a:r>
          </a:p>
          <a:p>
            <a:pPr marL="0" indent="0" eaLnBrk="1" hangingPunct="1">
              <a:buFontTx/>
              <a:buNone/>
            </a:pPr>
            <a:r>
              <a:rPr kumimoji="1"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      </a:t>
            </a:r>
          </a:p>
          <a:p>
            <a:pPr marL="0" indent="0" eaLnBrk="1" hangingPunct="1">
              <a:buFontTx/>
              <a:buNone/>
            </a:pPr>
            <a:endParaRPr kumimoji="1" lang="en-US" altLang="zh-CN" sz="20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9123" name="Text Box 3"/>
          <p:cNvSpPr txBox="1">
            <a:spLocks noChangeArrowheads="1"/>
          </p:cNvSpPr>
          <p:nvPr/>
        </p:nvSpPr>
        <p:spPr bwMode="auto">
          <a:xfrm>
            <a:off x="7410298" y="2061105"/>
            <a:ext cx="295104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1pPr>
            <a:lvl2pPr marL="742950" indent="-28575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2pPr>
            <a:lvl3pPr marL="11430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3pPr>
            <a:lvl4pPr marL="16002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4pPr>
            <a:lvl5pPr marL="20574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9pPr>
          </a:lstStyle>
          <a:p>
            <a:pPr defTabSz="1222375" eaLnBrk="1" hangingPunct="1"/>
            <a:r>
              <a:rPr lang="zh-CN" altLang="en-US" sz="2800" b="1" kern="0" dirty="0">
                <a:solidFill>
                  <a:srgbClr val="F8931D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自发过程：</a:t>
            </a:r>
          </a:p>
          <a:p>
            <a:pPr defTabSz="1222375" eaLnBrk="1" hangingPunct="1"/>
            <a:r>
              <a:rPr lang="en-US" altLang="zh-CN" sz="2800" b="1" kern="0" dirty="0">
                <a:solidFill>
                  <a:srgbClr val="F8931D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 CE G I J</a:t>
            </a:r>
          </a:p>
        </p:txBody>
      </p:sp>
      <p:sp>
        <p:nvSpPr>
          <p:cNvPr id="1029124" name="Text Box 4"/>
          <p:cNvSpPr txBox="1">
            <a:spLocks noChangeArrowheads="1"/>
          </p:cNvSpPr>
          <p:nvPr/>
        </p:nvSpPr>
        <p:spPr bwMode="auto">
          <a:xfrm>
            <a:off x="7410297" y="4054967"/>
            <a:ext cx="269838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1pPr>
            <a:lvl2pPr marL="742950" indent="-28575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2pPr>
            <a:lvl3pPr marL="11430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3pPr>
            <a:lvl4pPr marL="16002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4pPr>
            <a:lvl5pPr marL="2057400" indent="-228600" eaLnBrk="0" hangingPunct="0"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rgbClr val="006699"/>
                </a:solidFill>
                <a:latin typeface="黑体" panose="02010609060101010101" charset="-122"/>
                <a:ea typeface="黑体" panose="02010609060101010101" charset="-122"/>
              </a:defRPr>
            </a:lvl9pPr>
          </a:lstStyle>
          <a:p>
            <a:pPr defTabSz="1222375" eaLnBrk="1" hangingPunct="1"/>
            <a:r>
              <a:rPr lang="zh-CN" altLang="en-US" sz="2800" b="1" kern="0" dirty="0">
                <a:solidFill>
                  <a:srgbClr val="F8931D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非自发过程</a:t>
            </a:r>
          </a:p>
          <a:p>
            <a:pPr defTabSz="1222375" eaLnBrk="1" hangingPunct="1"/>
            <a:r>
              <a:rPr lang="en-US" altLang="zh-CN" sz="2800" b="1" kern="0" dirty="0">
                <a:solidFill>
                  <a:srgbClr val="F8931D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  D  F  K</a:t>
            </a:r>
          </a:p>
        </p:txBody>
      </p:sp>
      <p:sp>
        <p:nvSpPr>
          <p:cNvPr id="6" name="矩形 5"/>
          <p:cNvSpPr/>
          <p:nvPr/>
        </p:nvSpPr>
        <p:spPr>
          <a:xfrm>
            <a:off x="1252342" y="282082"/>
            <a:ext cx="31357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【</a:t>
            </a: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思考与交流</a:t>
            </a: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1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1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02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02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029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029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60400" y="1645717"/>
            <a:ext cx="10108894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1222375" eaLnBrk="1" hangingPunct="1">
              <a:lnSpc>
                <a:spcPct val="90000"/>
              </a:lnSpc>
              <a:spcBef>
                <a:spcPct val="20000"/>
              </a:spcBef>
              <a:buClr>
                <a:srgbClr val="535353"/>
              </a:buClr>
              <a:buSzPct val="75000"/>
            </a:pPr>
            <a:r>
              <a:rPr kumimoji="0" lang="zh-CN" altLang="en-US" sz="2400" kern="0" baseline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如何判断一个过程，一个反应能否自发进行？</a:t>
            </a:r>
          </a:p>
        </p:txBody>
      </p:sp>
      <p:sp>
        <p:nvSpPr>
          <p:cNvPr id="5" name="矩形 4"/>
          <p:cNvSpPr/>
          <p:nvPr/>
        </p:nvSpPr>
        <p:spPr>
          <a:xfrm>
            <a:off x="660400" y="2728431"/>
            <a:ext cx="4144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22375"/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二</a:t>
            </a:r>
            <a:r>
              <a:rPr lang="en-US" altLang="zh-CN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. </a:t>
            </a: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化学反应进行方向的判断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60400" y="3848078"/>
            <a:ext cx="103948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1222375" eaLnBrk="1" hangingPunct="1">
              <a:spcBef>
                <a:spcPct val="50000"/>
              </a:spcBef>
            </a:pPr>
            <a:r>
              <a:rPr kumimoji="0" lang="zh-CN" altLang="en-US" sz="2400" kern="0" baseline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酸碱中和、镁条燃烧等这些一定条件下能自发发生的反应有何共同特点？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60400" y="4967724"/>
            <a:ext cx="83727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1222375" eaLnBrk="1" hangingPunct="1">
              <a:spcBef>
                <a:spcPct val="50000"/>
              </a:spcBef>
            </a:pPr>
            <a:r>
              <a:rPr kumimoji="0" lang="zh-CN" altLang="en-US" sz="2400" kern="0" baseline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从能量角度分析它们为什么可以自发？</a:t>
            </a:r>
          </a:p>
        </p:txBody>
      </p:sp>
      <p:sp>
        <p:nvSpPr>
          <p:cNvPr id="9" name="矩形 8"/>
          <p:cNvSpPr/>
          <p:nvPr/>
        </p:nvSpPr>
        <p:spPr>
          <a:xfrm>
            <a:off x="1252342" y="282082"/>
            <a:ext cx="27142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【</a:t>
            </a: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思维建模</a:t>
            </a: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9" name="Text Box 11"/>
          <p:cNvSpPr txBox="1">
            <a:spLocks noChangeArrowheads="1"/>
          </p:cNvSpPr>
          <p:nvPr/>
        </p:nvSpPr>
        <p:spPr bwMode="auto">
          <a:xfrm>
            <a:off x="620163" y="1259601"/>
            <a:ext cx="10809837" cy="1694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1222375"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400" b="0" kern="0" baseline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日常生活中长期积累的经验而总结得到一条经验规律→能量判据（焓判据）∶</a:t>
            </a:r>
            <a:r>
              <a:rPr kumimoji="0" lang="zh-CN" altLang="en-US" sz="2400" b="0" kern="0" baseline="0" dirty="0">
                <a:solidFill>
                  <a:srgbClr val="D72507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体系趋向于从高能状态转变为低能状态（这时体系会对外做功或者释放热量～△</a:t>
            </a:r>
            <a:r>
              <a:rPr kumimoji="0" lang="en-US" altLang="zh-CN" sz="2400" b="0" kern="0" baseline="0" dirty="0">
                <a:solidFill>
                  <a:srgbClr val="D72507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 ﹤0</a:t>
            </a:r>
            <a:r>
              <a:rPr kumimoji="0" lang="zh-CN" altLang="en-US" sz="2400" b="0" kern="0" baseline="0" dirty="0">
                <a:solidFill>
                  <a:srgbClr val="D72507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）。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60400" y="3139220"/>
            <a:ext cx="11308510" cy="506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996" tIns="46798" rIns="89996" bIns="46798">
            <a:spAutoFit/>
          </a:bodyPr>
          <a:lstStyle>
            <a:lvl1pPr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1222375">
              <a:lnSpc>
                <a:spcPct val="150000"/>
              </a:lnSpc>
            </a:pPr>
            <a:r>
              <a:rPr kumimoji="0" lang="zh-CN" altLang="en-US" sz="2000" kern="0" baseline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结论：</a:t>
            </a:r>
            <a:r>
              <a:rPr kumimoji="0" lang="en-US" altLang="zh-CN" sz="2000" kern="0" baseline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（1）</a:t>
            </a:r>
            <a:r>
              <a:rPr kumimoji="0" lang="zh-CN" altLang="en-US" sz="2000" kern="0" baseline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放热反应过程中体系能量降低</a:t>
            </a:r>
            <a:r>
              <a:rPr kumimoji="0" lang="en-US" altLang="zh-CN" sz="2000" kern="0" baseline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, </a:t>
            </a:r>
            <a:r>
              <a:rPr kumimoji="0" lang="zh-CN" altLang="en-US" sz="2000" kern="0" baseline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因此具有自发进行的倾向</a:t>
            </a:r>
            <a:r>
              <a:rPr lang="zh-CN" altLang="en-US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1432345" y="3727904"/>
            <a:ext cx="11308510" cy="50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-1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1222375" eaLnBrk="1" hangingPunct="1">
              <a:lnSpc>
                <a:spcPct val="150000"/>
              </a:lnSpc>
            </a:pPr>
            <a:r>
              <a:rPr lang="en-US" altLang="zh-CN" sz="2000" kern="0" baseline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（2）</a:t>
            </a:r>
            <a:r>
              <a:rPr lang="zh-CN" altLang="en-US" sz="2000" kern="0" baseline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焓减的反应（放热）一般自发进行，但也有一些吸热反应能自发进行。</a:t>
            </a:r>
            <a:endParaRPr kumimoji="0" lang="en-US" altLang="zh-CN" sz="2000" kern="0" baseline="0" dirty="0"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99841" y="5136734"/>
            <a:ext cx="112690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22375"/>
            <a:r>
              <a:rPr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如：</a:t>
            </a:r>
            <a:r>
              <a:rPr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2NH</a:t>
            </a:r>
            <a:r>
              <a:rPr lang="en-US" altLang="zh-CN" sz="2400" b="1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4</a:t>
            </a:r>
            <a:r>
              <a:rPr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Cl(s)+Ba(OH)</a:t>
            </a:r>
            <a:r>
              <a:rPr lang="en-US" altLang="zh-CN" sz="2400" b="1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·8 H</a:t>
            </a:r>
            <a:r>
              <a:rPr lang="en-US" altLang="zh-CN" sz="2400" b="1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O(s)=</a:t>
            </a:r>
            <a:r>
              <a:rPr lang="en-US" altLang="zh-CN" sz="2400" b="1" kern="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NH</a:t>
            </a:r>
            <a:r>
              <a:rPr lang="en-US" altLang="zh-CN" sz="2400" b="1" kern="0" baseline="-250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3</a:t>
            </a:r>
            <a:r>
              <a:rPr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(g)+</a:t>
            </a:r>
            <a:r>
              <a:rPr lang="en-US" altLang="zh-CN" sz="2400" b="1" kern="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BaCl</a:t>
            </a:r>
            <a:r>
              <a:rPr lang="en-US" altLang="zh-CN" sz="2400" b="1" kern="0" baseline="-250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(s)+</a:t>
            </a:r>
            <a:r>
              <a:rPr lang="en-US" altLang="zh-CN" sz="2400" b="1" kern="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10H</a:t>
            </a:r>
            <a:r>
              <a:rPr lang="en-US" altLang="zh-CN" sz="2400" b="1" kern="0" baseline="-250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2400" b="1" kern="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O</a:t>
            </a:r>
            <a:r>
              <a:rPr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(l)</a:t>
            </a:r>
          </a:p>
        </p:txBody>
      </p:sp>
      <p:sp>
        <p:nvSpPr>
          <p:cNvPr id="7" name="矩形 6"/>
          <p:cNvSpPr/>
          <p:nvPr/>
        </p:nvSpPr>
        <p:spPr>
          <a:xfrm>
            <a:off x="1252342" y="282082"/>
            <a:ext cx="47420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1.</a:t>
            </a: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从能量判断（焓判据）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1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9" grpId="0"/>
      <p:bldP spid="10" grpId="0"/>
      <p:bldP spid="12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黄色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2505</Words>
  <Application>Microsoft Office PowerPoint</Application>
  <PresentationFormat>宽屏</PresentationFormat>
  <Paragraphs>236</Paragraphs>
  <Slides>27</Slides>
  <Notes>27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3" baseType="lpstr">
      <vt:lpstr>FandolFang R</vt:lpstr>
      <vt:lpstr>思源黑体 CN Light</vt:lpstr>
      <vt:lpstr>Arial</vt:lpstr>
      <vt:lpstr>Calibri</vt:lpstr>
      <vt:lpstr>Calibri Light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2020-06-16T01:42:07Z</dcterms:created>
  <dcterms:modified xsi:type="dcterms:W3CDTF">2021-01-09T09:55:45Z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2052-11.1.0.9662</vt:lpwstr>
  </property>
</Properties>
</file>