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262" r:id="rId2"/>
    <p:sldId id="264" r:id="rId3"/>
    <p:sldId id="257" r:id="rId4"/>
    <p:sldId id="266"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7" r:id="rId24"/>
    <p:sldId id="288" r:id="rId25"/>
    <p:sldId id="289" r:id="rId26"/>
    <p:sldId id="263" r:id="rId27"/>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7256">
          <p15:clr>
            <a:srgbClr val="A4A3A4"/>
          </p15:clr>
        </p15:guide>
        <p15:guide id="3" orient="horz" pos="618">
          <p15:clr>
            <a:srgbClr val="A4A3A4"/>
          </p15:clr>
        </p15:guide>
        <p15:guide id="4" orient="horz" pos="731">
          <p15:clr>
            <a:srgbClr val="A4A3A4"/>
          </p15:clr>
        </p15:guide>
        <p15:guide id="5" orient="horz" pos="3928">
          <p15:clr>
            <a:srgbClr val="A4A3A4"/>
          </p15:clr>
        </p15:guide>
        <p15:guide id="6" orient="horz" pos="3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30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852" y="138"/>
      </p:cViewPr>
      <p:guideLst>
        <p:guide pos="416"/>
        <p:guide pos="7256"/>
        <p:guide orient="horz" pos="618"/>
        <p:guide orient="horz" pos="731"/>
        <p:guide orient="horz" pos="3928"/>
        <p:guide orient="horz"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0F7865A7-BB22-424B-859A-A152D5AA5079}"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55C48897-9452-4ADE-8659-9FC773E64912}"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5C48897-9452-4ADE-8659-9FC773E64912}"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CAD54F2C-AB53-40D6-BBE0-4DC2299B5DA2}" type="slidenum">
              <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rPr>
              <a:t>23</a:t>
            </a:fld>
            <a:endPar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endParaRPr>
          </a:p>
        </p:txBody>
      </p:sp>
      <p:sp>
        <p:nvSpPr>
          <p:cNvPr id="163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eaLnBrk="1" fontAlgn="auto" latinLnBrk="0" hangingPunct="1">
              <a:lnSpc>
                <a:spcPct val="100000"/>
              </a:lnSpc>
              <a:spcBef>
                <a:spcPts val="0"/>
              </a:spcBef>
              <a:spcAft>
                <a:spcPts val="0"/>
              </a:spcAft>
              <a:buClrTx/>
              <a:buSzTx/>
              <a:buFontTx/>
              <a:buNone/>
              <a:defRPr/>
            </a:pPr>
            <a:fld id="{976A49FE-B091-4811-AFAA-5210A6D2C713}" type="slidenum">
              <a:rPr kumimoji="0" lang="en-US" altLang="zh-CN" sz="1200" b="0" i="0" u="none" strike="noStrike" kern="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Helvetica"/>
                <a:sym typeface="Helvetica"/>
              </a:rPr>
              <a:t>23</a:t>
            </a:fld>
            <a:endParaRPr kumimoji="0" lang="en-US" altLang="zh-CN" sz="1200" b="0" i="0" u="none" strike="noStrike" kern="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Helvetica"/>
              <a:sym typeface="Helvetica"/>
            </a:endParaRPr>
          </a:p>
        </p:txBody>
      </p:sp>
      <p:sp>
        <p:nvSpPr>
          <p:cNvPr id="16387" name="Rectangle 2"/>
          <p:cNvSpPr>
            <a:spLocks noGrp="1" noRot="1" noChangeAspect="1" noChangeArrowheads="1" noTextEdit="1"/>
          </p:cNvSpPr>
          <p:nvPr>
            <p:ph type="sldImg"/>
          </p:nvPr>
        </p:nvSpPr>
        <p:spPr/>
      </p:sp>
      <p:sp>
        <p:nvSpPr>
          <p:cNvPr id="16388"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F23CF0E7-0ABD-48D7-A2F0-8134E5DB2E6D}" type="slidenum">
              <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rPr>
              <a:t>24</a:t>
            </a:fld>
            <a:endParaRPr kumimoji="0" lang="en-US" altLang="zh-CN" sz="1800" b="0" i="0" u="none" strike="noStrike" kern="0" cap="none" spc="0" normalizeH="0" baseline="0" noProof="0">
              <a:ln>
                <a:noFill/>
              </a:ln>
              <a:solidFill>
                <a:sysClr val="windowText" lastClr="000000"/>
              </a:solidFill>
              <a:effectLst/>
              <a:uLnTx/>
              <a:uFillTx/>
              <a:latin typeface="Helvetica"/>
              <a:cs typeface="Helvetica"/>
              <a:sym typeface="Helvetica"/>
            </a:endParaRPr>
          </a:p>
        </p:txBody>
      </p:sp>
      <p:sp>
        <p:nvSpPr>
          <p:cNvPr id="184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eaLnBrk="1" fontAlgn="auto" latinLnBrk="0" hangingPunct="1">
              <a:lnSpc>
                <a:spcPct val="100000"/>
              </a:lnSpc>
              <a:spcBef>
                <a:spcPts val="0"/>
              </a:spcBef>
              <a:spcAft>
                <a:spcPts val="0"/>
              </a:spcAft>
              <a:buClrTx/>
              <a:buSzTx/>
              <a:buFontTx/>
              <a:buNone/>
              <a:defRPr/>
            </a:pPr>
            <a:fld id="{CD8B47AF-94BE-4516-BB28-24B1FCBF00D0}" type="slidenum">
              <a:rPr kumimoji="0" lang="en-US" altLang="zh-CN" sz="1200" b="0" i="0" u="none" strike="noStrike" kern="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Helvetica"/>
                <a:sym typeface="Helvetica"/>
              </a:rPr>
              <a:t>24</a:t>
            </a:fld>
            <a:endParaRPr kumimoji="0" lang="en-US" altLang="zh-CN" sz="1200" b="0" i="0" u="none" strike="noStrike" kern="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Helvetica"/>
              <a:sym typeface="Helvetica"/>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25</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5C48897-9452-4ADE-8659-9FC773E64912}" type="slidenum">
              <a:rPr lang="zh-CN" altLang="en-US" smtClean="0"/>
              <a:t>26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flipH="1">
            <a:off x="5295898" y="0"/>
            <a:ext cx="6896102" cy="6858000"/>
          </a:xfrm>
          <a:custGeom>
            <a:avLst/>
            <a:gdLst>
              <a:gd name="connsiteX0" fmla="*/ 6896102 w 6896102"/>
              <a:gd name="connsiteY0" fmla="*/ 0 h 6858000"/>
              <a:gd name="connsiteX1" fmla="*/ 1066801 w 6896102"/>
              <a:gd name="connsiteY1" fmla="*/ 0 h 6858000"/>
              <a:gd name="connsiteX2" fmla="*/ 0 w 6896102"/>
              <a:gd name="connsiteY2" fmla="*/ 4267205 h 6858000"/>
              <a:gd name="connsiteX3" fmla="*/ 0 w 6896102"/>
              <a:gd name="connsiteY3" fmla="*/ 6858000 h 6858000"/>
              <a:gd name="connsiteX4" fmla="*/ 5181602 w 689610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96102" h="6858000">
                <a:moveTo>
                  <a:pt x="6896102" y="0"/>
                </a:moveTo>
                <a:lnTo>
                  <a:pt x="1066801" y="0"/>
                </a:lnTo>
                <a:lnTo>
                  <a:pt x="0" y="4267205"/>
                </a:lnTo>
                <a:lnTo>
                  <a:pt x="0" y="6858000"/>
                </a:lnTo>
                <a:lnTo>
                  <a:pt x="5181602" y="6858000"/>
                </a:lnTo>
                <a:close/>
              </a:path>
            </a:pathLst>
          </a:custGeom>
          <a:solidFill>
            <a:schemeClr val="bg2">
              <a:lumMod val="95000"/>
            </a:schemeClr>
          </a:solidFill>
        </p:spPr>
        <p:txBody>
          <a:bodyPr wrap="square" anchor="ctr">
            <a:noAutofit/>
          </a:bodyPr>
          <a:lstStyle>
            <a:lvl1pPr marL="0" indent="0" algn="ctr">
              <a:buNone/>
              <a:defRPr sz="1800"/>
            </a:lvl1pPr>
          </a:lstStyle>
          <a:p>
            <a:endParaRPr lang="en-US"/>
          </a:p>
        </p:txBody>
      </p:sp>
      <p:sp>
        <p:nvSpPr>
          <p:cNvPr id="2" name="Title 1"/>
          <p:cNvSpPr>
            <a:spLocks noGrp="1"/>
          </p:cNvSpPr>
          <p:nvPr>
            <p:ph type="title"/>
          </p:nvPr>
        </p:nvSpPr>
        <p:spPr>
          <a:xfrm>
            <a:off x="697004" y="1581151"/>
            <a:ext cx="4675094" cy="1330256"/>
          </a:xfrm>
        </p:spPr>
        <p:txBody>
          <a:bodyPr>
            <a:noAutofit/>
          </a:bodyPr>
          <a:lstStyle>
            <a:lvl1pPr algn="r">
              <a:defRPr sz="4000"/>
            </a:lvl1pPr>
          </a:lstStyle>
          <a:p>
            <a:r>
              <a:rPr lang="en-US" dirty="0"/>
              <a:t>Click to edit Master title style</a:t>
            </a:r>
          </a:p>
        </p:txBody>
      </p:sp>
      <p:sp>
        <p:nvSpPr>
          <p:cNvPr id="3" name="Date Placeholder 2"/>
          <p:cNvSpPr>
            <a:spLocks noGrp="1"/>
          </p:cNvSpPr>
          <p:nvPr>
            <p:ph type="dt" sz="half" idx="10"/>
          </p:nvPr>
        </p:nvSpPr>
        <p:spPr/>
        <p:txBody>
          <a:bodyPr/>
          <a:lstStyle/>
          <a:p>
            <a:fld id="{EE8B764B-5422-408E-9D04-54B83D1862AB}" type="datetimeFigureOut">
              <a:rPr lang="en-US" smtClean="0"/>
              <a:t>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813BF9-5145-4417-B95D-FA8627973885}" type="slidenum">
              <a:rPr lang="en-US" smtClean="0"/>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6" name="组合 5"/>
          <p:cNvGrpSpPr/>
          <p:nvPr userDrawn="1"/>
        </p:nvGrpSpPr>
        <p:grpSpPr>
          <a:xfrm>
            <a:off x="437203" y="362278"/>
            <a:ext cx="591493" cy="465729"/>
            <a:chOff x="4704405" y="1188678"/>
            <a:chExt cx="591493" cy="465729"/>
          </a:xfrm>
        </p:grpSpPr>
        <p:sp>
          <p:nvSpPr>
            <p:cNvPr id="7" name="Flowchart: Data 20"/>
            <p:cNvSpPr/>
            <p:nvPr/>
          </p:nvSpPr>
          <p:spPr>
            <a:xfrm>
              <a:off x="4823253" y="1188678"/>
              <a:ext cx="472645" cy="380837"/>
            </a:xfrm>
            <a:prstGeom prst="flowChartInputOutput">
              <a:avLst/>
            </a:prstGeom>
            <a:noFill/>
            <a:ln w="3810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000000"/>
                </a:solidFill>
                <a:effectLst/>
                <a:uLnTx/>
                <a:uFillTx/>
                <a:latin typeface="Raleway"/>
                <a:ea typeface="+mn-ea"/>
                <a:cs typeface="+mn-cs"/>
              </a:endParaRPr>
            </a:p>
          </p:txBody>
        </p:sp>
        <p:sp>
          <p:nvSpPr>
            <p:cNvPr id="8" name="Flowchart: Data 21"/>
            <p:cNvSpPr/>
            <p:nvPr/>
          </p:nvSpPr>
          <p:spPr>
            <a:xfrm>
              <a:off x="4704405" y="1273570"/>
              <a:ext cx="472645" cy="380837"/>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Raleway"/>
                <a:ea typeface="+mn-ea"/>
                <a:cs typeface="+mn-cs"/>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B764B-5422-408E-9D04-54B83D1862AB}" type="datetimeFigureOut">
              <a:rPr lang="en-US" smtClean="0"/>
              <a:t>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13BF9-5145-4417-B95D-FA862797388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e:///D:\2013-2014&#31185;&#20219;\&#36873;4&#35838;&#20214;\&#37259;&#37240;&#30340;&#30005;&#31163;&#24179;&#34913;.swf"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ight Triangle 23"/>
          <p:cNvSpPr/>
          <p:nvPr/>
        </p:nvSpPr>
        <p:spPr>
          <a:xfrm rot="10800000">
            <a:off x="10896599" y="-1"/>
            <a:ext cx="1295399" cy="6141493"/>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nvGrpSpPr>
          <p:cNvPr id="6" name="组合 5"/>
          <p:cNvGrpSpPr/>
          <p:nvPr/>
        </p:nvGrpSpPr>
        <p:grpSpPr>
          <a:xfrm>
            <a:off x="4704403" y="2510393"/>
            <a:ext cx="591493" cy="465729"/>
            <a:chOff x="4704405" y="1188678"/>
            <a:chExt cx="591493" cy="465729"/>
          </a:xfrm>
        </p:grpSpPr>
        <p:sp>
          <p:nvSpPr>
            <p:cNvPr id="21" name="Flowchart: Data 20"/>
            <p:cNvSpPr/>
            <p:nvPr/>
          </p:nvSpPr>
          <p:spPr>
            <a:xfrm>
              <a:off x="4823253" y="1188678"/>
              <a:ext cx="472645" cy="380837"/>
            </a:xfrm>
            <a:prstGeom prst="flowChartInputOutput">
              <a:avLst/>
            </a:prstGeom>
            <a:noFill/>
            <a:ln w="3810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22" name="Flowchart: Data 21"/>
            <p:cNvSpPr/>
            <p:nvPr/>
          </p:nvSpPr>
          <p:spPr>
            <a:xfrm>
              <a:off x="4704405" y="1273570"/>
              <a:ext cx="472645" cy="380837"/>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sp>
        <p:nvSpPr>
          <p:cNvPr id="23" name="Freeform: Shape 22"/>
          <p:cNvSpPr/>
          <p:nvPr/>
        </p:nvSpPr>
        <p:spPr>
          <a:xfrm>
            <a:off x="-2" y="5715000"/>
            <a:ext cx="1143001" cy="1143000"/>
          </a:xfrm>
          <a:custGeom>
            <a:avLst/>
            <a:gdLst>
              <a:gd name="connsiteX0" fmla="*/ 0 w 1405811"/>
              <a:gd name="connsiteY0" fmla="*/ 0 h 1405810"/>
              <a:gd name="connsiteX1" fmla="*/ 1405811 w 1405811"/>
              <a:gd name="connsiteY1" fmla="*/ 1405810 h 1405810"/>
              <a:gd name="connsiteX2" fmla="*/ 0 w 1405811"/>
              <a:gd name="connsiteY2" fmla="*/ 1405810 h 1405810"/>
            </a:gdLst>
            <a:ahLst/>
            <a:cxnLst>
              <a:cxn ang="0">
                <a:pos x="connsiteX0" y="connsiteY0"/>
              </a:cxn>
              <a:cxn ang="0">
                <a:pos x="connsiteX1" y="connsiteY1"/>
              </a:cxn>
              <a:cxn ang="0">
                <a:pos x="connsiteX2" y="connsiteY2"/>
              </a:cxn>
            </a:cxnLst>
            <a:rect l="l" t="t" r="r" b="b"/>
            <a:pathLst>
              <a:path w="1405811" h="1405810">
                <a:moveTo>
                  <a:pt x="0" y="0"/>
                </a:moveTo>
                <a:lnTo>
                  <a:pt x="1405811" y="1405810"/>
                </a:lnTo>
                <a:lnTo>
                  <a:pt x="0" y="140581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pic>
        <p:nvPicPr>
          <p:cNvPr id="8" name="图片占位符 7"/>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15308" r="31850"/>
          <a:stretch>
            <a:fillRect/>
          </a:stretch>
        </p:blipFill>
        <p:spPr>
          <a:xfrm flipH="1">
            <a:off x="5295898" y="0"/>
            <a:ext cx="6896102" cy="6858000"/>
          </a:xfrm>
        </p:spPr>
      </p:pic>
      <p:grpSp>
        <p:nvGrpSpPr>
          <p:cNvPr id="14" name="组合 13"/>
          <p:cNvGrpSpPr/>
          <p:nvPr/>
        </p:nvGrpSpPr>
        <p:grpSpPr>
          <a:xfrm>
            <a:off x="504825" y="2707640"/>
            <a:ext cx="5591175" cy="2217420"/>
            <a:chOff x="608079" y="2618788"/>
            <a:chExt cx="5576821" cy="2105259"/>
          </a:xfrm>
        </p:grpSpPr>
        <p:grpSp>
          <p:nvGrpSpPr>
            <p:cNvPr id="15" name="组合 14"/>
            <p:cNvGrpSpPr/>
            <p:nvPr/>
          </p:nvGrpSpPr>
          <p:grpSpPr>
            <a:xfrm>
              <a:off x="608079" y="3119944"/>
              <a:ext cx="5576821" cy="1604103"/>
              <a:chOff x="-4766137" y="2095686"/>
              <a:chExt cx="5576821" cy="1604103"/>
            </a:xfrm>
          </p:grpSpPr>
          <p:sp>
            <p:nvSpPr>
              <p:cNvPr id="25" name="矩形: 圆角 24"/>
              <p:cNvSpPr/>
              <p:nvPr/>
            </p:nvSpPr>
            <p:spPr>
              <a:xfrm>
                <a:off x="-4766137" y="3345066"/>
                <a:ext cx="3738680" cy="354723"/>
              </a:xfrm>
              <a:prstGeom prst="roundRect">
                <a:avLst>
                  <a:gd name="adj" fmla="val 50000"/>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1612900" algn="l"/>
                  </a:tabLst>
                  <a:defRPr/>
                </a:pPr>
                <a:r>
                  <a:rPr lang="zh-CN" altLang="en-US"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第</a:t>
                </a:r>
                <a:r>
                  <a:rPr lang="en-US" altLang="zh-CN"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1</a:t>
                </a:r>
                <a:r>
                  <a:rPr lang="zh-CN" altLang="en-US"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课时  弱电解质的电离</a:t>
                </a:r>
              </a:p>
            </p:txBody>
          </p:sp>
          <p:grpSp>
            <p:nvGrpSpPr>
              <p:cNvPr id="26" name="组合 25"/>
              <p:cNvGrpSpPr/>
              <p:nvPr/>
            </p:nvGrpSpPr>
            <p:grpSpPr>
              <a:xfrm>
                <a:off x="-4714868" y="2095686"/>
                <a:ext cx="5525552" cy="1040293"/>
                <a:chOff x="-4714868" y="2095686"/>
                <a:chExt cx="5525552" cy="1040293"/>
              </a:xfrm>
            </p:grpSpPr>
            <p:sp>
              <p:nvSpPr>
                <p:cNvPr id="27" name="文本框 26"/>
                <p:cNvSpPr txBox="1"/>
                <p:nvPr/>
              </p:nvSpPr>
              <p:spPr>
                <a:xfrm>
                  <a:off x="-4714868" y="2808615"/>
                  <a:ext cx="4981567" cy="327364"/>
                </a:xfrm>
                <a:prstGeom prst="rect">
                  <a:avLst/>
                </a:prstGeom>
                <a:noFill/>
              </p:spPr>
              <p:txBody>
                <a:bodyPr wrap="square" rtlCol="0">
                  <a:spAutoFit/>
                </a:bodyPr>
                <a:lstStyle/>
                <a:p>
                  <a:pPr algn="dist">
                    <a:lnSpc>
                      <a:spcPct val="150000"/>
                    </a:lnSpc>
                  </a:pPr>
                  <a:r>
                    <a:rPr lang="en-US" altLang="zh-CN" sz="110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28" name="直接连接符 27"/>
                <p:cNvCxnSpPr/>
                <p:nvPr/>
              </p:nvCxnSpPr>
              <p:spPr>
                <a:xfrm>
                  <a:off x="-4634728" y="2624646"/>
                  <a:ext cx="544541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9" name="文本占位符 19"/>
                <p:cNvSpPr txBox="1"/>
                <p:nvPr/>
              </p:nvSpPr>
              <p:spPr>
                <a:xfrm>
                  <a:off x="-4708756" y="2095686"/>
                  <a:ext cx="5445412" cy="423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3200" b="1" dirty="0">
                      <a:solidFill>
                        <a:srgbClr val="AD3030"/>
                      </a:solidFill>
                      <a:latin typeface="Arial" panose="020B0604020202020204" pitchFamily="34" charset="0"/>
                      <a:ea typeface="思源黑体 CN Regular" panose="020B0500000000000000" pitchFamily="34" charset="-122"/>
                      <a:cs typeface="+mn-ea"/>
                      <a:sym typeface="Arial" panose="020B0604020202020204" pitchFamily="34" charset="0"/>
                    </a:rPr>
                    <a:t>第一节  弱电解质的电离</a:t>
                  </a:r>
                </a:p>
              </p:txBody>
            </p:sp>
          </p:grpSp>
        </p:grpSp>
        <p:sp>
          <p:nvSpPr>
            <p:cNvPr id="16" name="文本占位符 20"/>
            <p:cNvSpPr txBox="1"/>
            <p:nvPr/>
          </p:nvSpPr>
          <p:spPr>
            <a:xfrm>
              <a:off x="689828" y="261878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000" dirty="0">
                  <a:solidFill>
                    <a:prstClr val="black"/>
                  </a:solidFill>
                  <a:latin typeface="Arial" panose="020B0604020202020204" pitchFamily="34" charset="0"/>
                  <a:ea typeface="思源黑体 CN Regular" panose="020B0500000000000000" pitchFamily="34" charset="-122"/>
                  <a:cs typeface="+mn-ea"/>
                  <a:sym typeface="Arial" panose="020B0604020202020204" pitchFamily="34" charset="0"/>
                </a:rPr>
                <a:t>第三章 水溶液中的离子平衡</a:t>
              </a:r>
            </a:p>
          </p:txBody>
        </p:sp>
      </p:grpSp>
      <p:sp>
        <p:nvSpPr>
          <p:cNvPr id="30" name="矩形 29"/>
          <p:cNvSpPr/>
          <p:nvPr/>
        </p:nvSpPr>
        <p:spPr>
          <a:xfrm>
            <a:off x="-1033937" y="348009"/>
            <a:ext cx="4062342" cy="300975"/>
          </a:xfrm>
          <a:prstGeom prst="rect">
            <a:avLst/>
          </a:prstGeom>
          <a:solidFill>
            <a:schemeClr val="accent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algn="r"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版高中化学选修</a:t>
            </a:r>
            <a:r>
              <a:rPr kumimoji="0" lang="en-US" altLang="zh-CN"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4</a:t>
            </a: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（高二）</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par>
                                <p:cTn id="18" presetID="53" presetClass="entr" presetSubtype="16"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682330" y="4346528"/>
            <a:ext cx="7503727" cy="1889172"/>
          </a:xfrm>
          <a:prstGeom prst="rect">
            <a:avLst/>
          </a:prstGeom>
          <a:noFill/>
          <a:ln w="76200" cmpd="thickThin" algn="ctr">
            <a:solidFill>
              <a:srgbClr val="33CCCC"/>
            </a:solidFill>
            <a:miter lim="800000"/>
          </a:ln>
          <a:effectLst/>
          <a:extLst>
            <a:ext uri="{909E8E84-426E-40DD-AFC4-6F175D3DCCD1}">
              <a14:hiddenFill xmlns:a14="http://schemas.microsoft.com/office/drawing/2010/main">
                <a:solidFill>
                  <a:srgbClr val="FA654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lnSpc>
                <a:spcPct val="150000"/>
              </a:lnSpc>
              <a:defRPr/>
            </a:pPr>
            <a:r>
              <a:rPr lang="zh-CN" altLang="en-US" sz="2000" kern="0" dirty="0">
                <a:solidFill>
                  <a:srgbClr val="0000CC"/>
                </a:solidFill>
                <a:latin typeface="Arial" panose="020B0604020202020204" pitchFamily="34" charset="0"/>
                <a:ea typeface="思源黑体 CN Regular" panose="020B0500000000000000" pitchFamily="34" charset="-122"/>
                <a:cs typeface="Helvetica"/>
                <a:sym typeface="Arial" panose="020B0604020202020204" pitchFamily="34" charset="0"/>
              </a:rPr>
              <a:t>常见的弱电解质：</a:t>
            </a:r>
          </a:p>
          <a:p>
            <a:pPr defTabSz="1222375">
              <a:lnSpc>
                <a:spcPct val="150000"/>
              </a:lnSpc>
              <a:defRPr/>
            </a:pPr>
            <a:r>
              <a:rPr lang="zh-CN" altLang="en-US" sz="2000" kern="0" dirty="0">
                <a:solidFill>
                  <a:srgbClr val="F12C05"/>
                </a:solidFill>
                <a:latin typeface="Arial" panose="020B0604020202020204" pitchFamily="34" charset="0"/>
                <a:ea typeface="思源黑体 CN Regular" panose="020B0500000000000000" pitchFamily="34" charset="-122"/>
                <a:cs typeface="Helvetica"/>
                <a:sym typeface="Arial" panose="020B0604020202020204" pitchFamily="34" charset="0"/>
              </a:rPr>
              <a:t>①</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弱酸：</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HF</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HClO</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SO</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PO</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CO</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COOH</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等。</a:t>
            </a:r>
          </a:p>
          <a:p>
            <a:pPr defTabSz="1222375">
              <a:lnSpc>
                <a:spcPct val="150000"/>
              </a:lnSpc>
              <a:defRPr/>
            </a:pPr>
            <a:r>
              <a:rPr lang="zh-CN" altLang="en-US" sz="2000" kern="0" dirty="0">
                <a:solidFill>
                  <a:srgbClr val="F12C05"/>
                </a:solidFill>
                <a:latin typeface="Arial" panose="020B0604020202020204" pitchFamily="34" charset="0"/>
                <a:ea typeface="思源黑体 CN Regular" panose="020B0500000000000000" pitchFamily="34" charset="-122"/>
                <a:cs typeface="Helvetica"/>
                <a:sym typeface="Arial" panose="020B0604020202020204" pitchFamily="34" charset="0"/>
              </a:rPr>
              <a:t>②</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弱碱：</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NH</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O</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Fe(OH)</a:t>
            </a:r>
            <a:r>
              <a:rPr lang="en-US" altLang="zh-CN" sz="2000"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Al(OH)</a:t>
            </a:r>
            <a:r>
              <a:rPr lang="en-US" altLang="zh-CN" sz="2000"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Cu(OH)</a:t>
            </a:r>
            <a:r>
              <a:rPr lang="en-US" altLang="zh-CN" sz="2000"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等。 </a:t>
            </a:r>
          </a:p>
          <a:p>
            <a:pPr defTabSz="1222375">
              <a:lnSpc>
                <a:spcPct val="150000"/>
              </a:lnSpc>
              <a:defRPr/>
            </a:pPr>
            <a:r>
              <a:rPr lang="zh-CN" altLang="en-US" sz="2000" kern="0" dirty="0">
                <a:solidFill>
                  <a:srgbClr val="F12C05"/>
                </a:solidFill>
                <a:latin typeface="Arial" panose="020B0604020202020204" pitchFamily="34" charset="0"/>
                <a:ea typeface="思源黑体 CN Regular" panose="020B0500000000000000" pitchFamily="34" charset="-122"/>
                <a:cs typeface="Helvetica"/>
                <a:sym typeface="Arial" panose="020B0604020202020204" pitchFamily="34" charset="0"/>
              </a:rPr>
              <a:t>③</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水是极弱的电解质。 </a:t>
            </a:r>
          </a:p>
        </p:txBody>
      </p:sp>
      <p:sp>
        <p:nvSpPr>
          <p:cNvPr id="17411" name="Text Box 3"/>
          <p:cNvSpPr txBox="1">
            <a:spLocks noChangeArrowheads="1"/>
          </p:cNvSpPr>
          <p:nvPr/>
        </p:nvSpPr>
        <p:spPr bwMode="auto">
          <a:xfrm>
            <a:off x="648191" y="1911051"/>
            <a:ext cx="7525657" cy="1889172"/>
          </a:xfrm>
          <a:prstGeom prst="rect">
            <a:avLst/>
          </a:prstGeom>
          <a:noFill/>
          <a:ln w="76200" cmpd="thickThin" algn="ctr">
            <a:solidFill>
              <a:srgbClr val="00CCFF"/>
            </a:solidFill>
            <a:miter lim="800000"/>
          </a:ln>
          <a:effectLst/>
          <a:extLst>
            <a:ext uri="{909E8E84-426E-40DD-AFC4-6F175D3DCCD1}">
              <a14:hiddenFill xmlns:a14="http://schemas.microsoft.com/office/drawing/2010/main">
                <a:solidFill>
                  <a:srgbClr val="FA654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lnSpc>
                <a:spcPct val="150000"/>
              </a:lnSpc>
              <a:defRPr/>
            </a:pPr>
            <a:r>
              <a:rPr lang="zh-CN" altLang="en-US" sz="2000" kern="0" dirty="0">
                <a:solidFill>
                  <a:srgbClr val="0000CC"/>
                </a:solidFill>
                <a:latin typeface="Arial" panose="020B0604020202020204" pitchFamily="34" charset="0"/>
                <a:ea typeface="思源黑体 CN Regular" panose="020B0500000000000000" pitchFamily="34" charset="-122"/>
                <a:cs typeface="Helvetica"/>
                <a:sym typeface="Arial" panose="020B0604020202020204" pitchFamily="34" charset="0"/>
              </a:rPr>
              <a:t>常见的强电解质：</a:t>
            </a:r>
          </a:p>
          <a:p>
            <a:pPr defTabSz="1222375">
              <a:lnSpc>
                <a:spcPct val="150000"/>
              </a:lnSpc>
              <a:defRPr/>
            </a:pPr>
            <a:r>
              <a:rPr lang="zh-CN" altLang="en-US" sz="2000" kern="0" dirty="0">
                <a:solidFill>
                  <a:srgbClr val="F12C05"/>
                </a:solidFill>
                <a:latin typeface="Arial" panose="020B0604020202020204" pitchFamily="34" charset="0"/>
                <a:ea typeface="思源黑体 CN Regular" panose="020B0500000000000000" pitchFamily="34" charset="-122"/>
                <a:cs typeface="Helvetica"/>
                <a:sym typeface="Arial" panose="020B0604020202020204" pitchFamily="34" charset="0"/>
              </a:rPr>
              <a:t>①</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强酸（</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6</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种）：</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HCl</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HBr</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HI</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SO</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HNO</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HClO</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等。</a:t>
            </a:r>
          </a:p>
          <a:p>
            <a:pPr defTabSz="1222375">
              <a:lnSpc>
                <a:spcPct val="150000"/>
              </a:lnSpc>
              <a:defRPr/>
            </a:pPr>
            <a:r>
              <a:rPr lang="zh-CN" altLang="en-US" sz="2000" kern="0" dirty="0">
                <a:solidFill>
                  <a:srgbClr val="F12C05"/>
                </a:solidFill>
                <a:latin typeface="Arial" panose="020B0604020202020204" pitchFamily="34" charset="0"/>
                <a:ea typeface="思源黑体 CN Regular" panose="020B0500000000000000" pitchFamily="34" charset="-122"/>
                <a:cs typeface="Helvetica"/>
                <a:sym typeface="Arial" panose="020B0604020202020204" pitchFamily="34" charset="0"/>
              </a:rPr>
              <a:t>②</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强碱（</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种） ：</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NaOH</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KOH</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Ba(OH)</a:t>
            </a:r>
            <a:r>
              <a:rPr lang="en-US" altLang="zh-CN" sz="2000"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Ca(OH)</a:t>
            </a:r>
            <a:r>
              <a:rPr lang="en-US" altLang="zh-CN" sz="2000"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等。</a:t>
            </a:r>
          </a:p>
          <a:p>
            <a:pPr defTabSz="1222375">
              <a:lnSpc>
                <a:spcPct val="150000"/>
              </a:lnSpc>
              <a:defRPr/>
            </a:pPr>
            <a:r>
              <a:rPr lang="zh-CN" altLang="en-US" sz="2000" kern="0" dirty="0">
                <a:solidFill>
                  <a:srgbClr val="F12C05"/>
                </a:solidFill>
                <a:latin typeface="Arial" panose="020B0604020202020204" pitchFamily="34" charset="0"/>
                <a:ea typeface="思源黑体 CN Regular" panose="020B0500000000000000" pitchFamily="34" charset="-122"/>
                <a:cs typeface="Helvetica"/>
                <a:sym typeface="Arial" panose="020B0604020202020204" pitchFamily="34" charset="0"/>
              </a:rPr>
              <a:t>③</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绝大多数盐：如</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NaCl</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NH</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SO</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BaSO</a:t>
            </a:r>
            <a:r>
              <a:rPr lang="en-US" altLang="zh-CN" sz="20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等。 </a:t>
            </a:r>
          </a:p>
        </p:txBody>
      </p:sp>
      <p:sp>
        <p:nvSpPr>
          <p:cNvPr id="10244" name="Rectangle 4"/>
          <p:cNvSpPr>
            <a:spLocks noChangeArrowheads="1"/>
          </p:cNvSpPr>
          <p:nvPr/>
        </p:nvSpPr>
        <p:spPr bwMode="auto">
          <a:xfrm>
            <a:off x="1524178" y="2988179"/>
            <a:ext cx="184731" cy="462563"/>
          </a:xfrm>
          <a:prstGeom prst="rect">
            <a:avLst/>
          </a:prstGeom>
          <a:noFill/>
          <a:ln>
            <a:noFill/>
          </a:ln>
          <a:effectLst/>
          <a:extLst>
            <a:ext uri="{909E8E84-426E-40DD-AFC4-6F175D3DCCD1}">
              <a14:hiddenFill xmlns:a14="http://schemas.microsoft.com/office/drawing/2010/main">
                <a:solidFill>
                  <a:srgbClr val="FA654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7414" name="AutoShape 6"/>
          <p:cNvSpPr>
            <a:spLocks noChangeArrowheads="1"/>
          </p:cNvSpPr>
          <p:nvPr/>
        </p:nvSpPr>
        <p:spPr bwMode="auto">
          <a:xfrm>
            <a:off x="7036243" y="622300"/>
            <a:ext cx="4629130" cy="2120900"/>
          </a:xfrm>
          <a:prstGeom prst="wedgeRoundRectCallout">
            <a:avLst>
              <a:gd name="adj1" fmla="val -31904"/>
              <a:gd name="adj2" fmla="val 109448"/>
              <a:gd name="adj3" fmla="val 16667"/>
            </a:avLst>
          </a:prstGeom>
          <a:solidFill>
            <a:srgbClr val="FF0000"/>
          </a:solidFill>
          <a:ln w="9525">
            <a:noFill/>
            <a:miter lim="800000"/>
          </a:ln>
          <a:effectLst/>
        </p:spPr>
        <p:txBody>
          <a:bodyPr/>
          <a:lstStyle/>
          <a:p>
            <a:pPr defTabSz="1222375"/>
            <a:r>
              <a:rPr lang="zh-CN" altLang="en-US" sz="2000" b="1" kern="0" dirty="0">
                <a:solidFill>
                  <a:schemeClr val="bg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强电解质、弱电解质与其溶解性无关。如：某些难溶或微溶于水的盐，由于其溶解度很小，但是其溶于水的部分，却是完全电离的，所以它们仍然属于强电解质，例如：</a:t>
            </a:r>
            <a:r>
              <a:rPr lang="en-US" altLang="zh-CN" sz="2000" b="1" kern="0" dirty="0" err="1">
                <a:solidFill>
                  <a:schemeClr val="bg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CaCO</a:t>
            </a:r>
            <a:r>
              <a:rPr lang="en-US" altLang="zh-CN" sz="2000" b="1" kern="0" baseline="-25000" dirty="0" err="1">
                <a:solidFill>
                  <a:schemeClr val="bg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000" b="1" kern="0" dirty="0">
                <a:solidFill>
                  <a:schemeClr val="bg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000" b="1" kern="0" dirty="0" err="1">
                <a:solidFill>
                  <a:schemeClr val="bg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BaSO</a:t>
            </a:r>
            <a:r>
              <a:rPr lang="en-US" altLang="zh-CN" sz="2000" b="1" kern="0" baseline="-25000" dirty="0" err="1">
                <a:solidFill>
                  <a:schemeClr val="bg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000" b="1" kern="0" dirty="0">
                <a:solidFill>
                  <a:schemeClr val="bg1"/>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等。</a:t>
            </a:r>
          </a:p>
        </p:txBody>
      </p:sp>
      <p:sp>
        <p:nvSpPr>
          <p:cNvPr id="6" name="矩形 5"/>
          <p:cNvSpPr/>
          <p:nvPr/>
        </p:nvSpPr>
        <p:spPr>
          <a:xfrm>
            <a:off x="1252342" y="282082"/>
            <a:ext cx="6933715" cy="584775"/>
          </a:xfrm>
          <a:prstGeom prst="rect">
            <a:avLst/>
          </a:prstGeom>
        </p:spPr>
        <p:txBody>
          <a:bodyPr wrap="square">
            <a:spAutoFit/>
          </a:bodyPr>
          <a:lstStyle/>
          <a:p>
            <a:pPr lvl="0" defTabSz="1130935">
              <a:spcBef>
                <a:spcPct val="0"/>
              </a:spcBef>
              <a:defRPr/>
            </a:pPr>
            <a:r>
              <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1. </a:t>
            </a: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强弱电解质的概念</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20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fade">
                                      <p:cBhvr>
                                        <p:cTn id="12" dur="2000"/>
                                        <p:tgtEl>
                                          <p:spTgt spid="174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4"/>
                                        </p:tgtEl>
                                        <p:attrNameLst>
                                          <p:attrName>style.visibility</p:attrName>
                                        </p:attrNameLst>
                                      </p:cBhvr>
                                      <p:to>
                                        <p:strVal val="visible"/>
                                      </p:to>
                                    </p:set>
                                    <p:animEffect transition="in" filter="blinds(horizontal)">
                                      <p:cBhvr>
                                        <p:cTn id="17"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7411" grpId="0" animBg="1"/>
      <p:bldP spid="174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文本占位符 124930"/>
          <p:cNvSpPr>
            <a:spLocks noGrp="1" noChangeArrowheads="1"/>
          </p:cNvSpPr>
          <p:nvPr>
            <p:ph type="body" idx="4294967295"/>
          </p:nvPr>
        </p:nvSpPr>
        <p:spPr>
          <a:xfrm>
            <a:off x="834157" y="1206500"/>
            <a:ext cx="11034712" cy="5029200"/>
          </a:xfrm>
        </p:spPr>
        <p:txBody>
          <a:bodyPr>
            <a:normAutofit/>
          </a:bodyPr>
          <a:lstStyle/>
          <a:p>
            <a:pPr marL="0" indent="0">
              <a:lnSpc>
                <a:spcPct val="150000"/>
              </a:lnSpc>
              <a:buNone/>
            </a:pP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5.</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下列物质：</a:t>
            </a:r>
            <a:endPar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marL="0" indent="0">
              <a:lnSpc>
                <a:spcPct val="150000"/>
              </a:lnSpc>
              <a:buNone/>
            </a:pP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属于强电解质的是</a:t>
            </a:r>
            <a:r>
              <a:rPr lang="en-US" altLang="zh-CN" sz="2400" u="sng"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_____    _</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a:p>
            <a:pPr marL="0" indent="0">
              <a:lnSpc>
                <a:spcPct val="150000"/>
              </a:lnSpc>
              <a:buNone/>
            </a:pP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属于弱电解质的是</a:t>
            </a:r>
            <a:r>
              <a:rPr lang="en-US" altLang="zh-CN" sz="2400" u="sng"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____   __</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a:p>
            <a:pPr marL="0" indent="0">
              <a:lnSpc>
                <a:spcPct val="150000"/>
              </a:lnSpc>
              <a:buNone/>
            </a:pP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属于非电解质的是</a:t>
            </a:r>
            <a:r>
              <a:rPr lang="en-US" altLang="zh-CN" sz="2400" u="sng"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___ _  _</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endPar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marL="0" indent="0">
              <a:lnSpc>
                <a:spcPct val="150000"/>
              </a:lnSpc>
              <a:buNone/>
            </a:pP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铜丝  </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金刚石  </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石墨  </a:t>
            </a:r>
            <a:r>
              <a:rPr lang="en-US" altLang="zh-CN" sz="24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d.NaCl</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e.</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盐酸  </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f.</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蔗糖  </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g.CO</a:t>
            </a:r>
            <a:r>
              <a:rPr lang="en-US" altLang="zh-CN" sz="2400" baseline="-250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 </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h.Na</a:t>
            </a:r>
            <a:r>
              <a:rPr lang="en-US" altLang="zh-CN" sz="2400" baseline="-250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  </a:t>
            </a:r>
            <a:r>
              <a:rPr lang="en-US" altLang="zh-CN" sz="24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i</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硬脂酸  </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j.</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醋酸  </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k.</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碳酸  </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l.</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碳酸氢铵 </a:t>
            </a:r>
            <a:endPar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marL="0" indent="0">
              <a:lnSpc>
                <a:spcPct val="150000"/>
              </a:lnSpc>
              <a:buNone/>
            </a:pP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m.</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氢氧化铝  </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a:t>
            </a:r>
            <a:r>
              <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氯气  </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 BaSO</a:t>
            </a:r>
            <a:r>
              <a:rPr lang="en-US" altLang="zh-CN" sz="2400" baseline="-250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p>
          <a:p>
            <a:pPr>
              <a:lnSpc>
                <a:spcPct val="150000"/>
              </a:lnSpc>
            </a:pPr>
            <a:endParaRPr lang="en-US" altLang="zh-CN" sz="2400" dirty="0">
              <a:latin typeface="Arial" panose="020B0604020202020204" pitchFamily="34" charset="0"/>
              <a:ea typeface="思源黑体 CN Regular" panose="020B0500000000000000" pitchFamily="34" charset="-122"/>
              <a:sym typeface="Arial" panose="020B0604020202020204" pitchFamily="34" charset="0"/>
            </a:endParaRPr>
          </a:p>
        </p:txBody>
      </p:sp>
      <p:sp>
        <p:nvSpPr>
          <p:cNvPr id="124932" name="文本框 124931"/>
          <p:cNvSpPr txBox="1">
            <a:spLocks noChangeArrowheads="1"/>
          </p:cNvSpPr>
          <p:nvPr/>
        </p:nvSpPr>
        <p:spPr bwMode="auto">
          <a:xfrm>
            <a:off x="3565352" y="1904472"/>
            <a:ext cx="23076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ahoma" panose="020B0604030504040204" pitchFamily="34" charset="0"/>
                <a:ea typeface="宋体" panose="02010600030101010101" pitchFamily="2" charset="-122"/>
              </a:defRPr>
            </a:lvl1pPr>
            <a:lvl2pPr>
              <a:defRPr sz="2400">
                <a:solidFill>
                  <a:schemeClr val="tx1"/>
                </a:solidFill>
                <a:latin typeface="Tahoma" panose="020B0604030504040204" pitchFamily="34" charset="0"/>
                <a:ea typeface="宋体" panose="02010600030101010101" pitchFamily="2" charset="-122"/>
              </a:defRPr>
            </a:lvl2pPr>
            <a:lvl3pPr>
              <a:defRPr sz="2400">
                <a:solidFill>
                  <a:schemeClr val="tx1"/>
                </a:solidFill>
                <a:latin typeface="Tahoma" panose="020B0604030504040204" pitchFamily="34" charset="0"/>
                <a:ea typeface="宋体" panose="02010600030101010101" pitchFamily="2" charset="-122"/>
              </a:defRPr>
            </a:lvl3pPr>
            <a:lvl4pPr>
              <a:defRPr sz="2400">
                <a:solidFill>
                  <a:schemeClr val="tx1"/>
                </a:solidFill>
                <a:latin typeface="Tahoma" panose="020B0604030504040204" pitchFamily="34" charset="0"/>
                <a:ea typeface="宋体" panose="02010600030101010101" pitchFamily="2" charset="-122"/>
              </a:defRPr>
            </a:lvl4pPr>
            <a:lvl5pPr>
              <a:defRPr sz="2400">
                <a:solidFill>
                  <a:schemeClr val="tx1"/>
                </a:solidFill>
                <a:latin typeface="Tahoma" panose="020B060403050404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9pPr>
          </a:lstStyle>
          <a:p>
            <a:pPr defTabSz="1222375"/>
            <a:r>
              <a:rPr lang="en-US" altLang="zh-CN" kern="0" dirty="0" err="1">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d.h.l.o</a:t>
            </a:r>
            <a:endParaRPr lang="en-US" altLang="zh-CN"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124933" name="文本框 124932"/>
          <p:cNvSpPr txBox="1">
            <a:spLocks noChangeArrowheads="1"/>
          </p:cNvSpPr>
          <p:nvPr/>
        </p:nvSpPr>
        <p:spPr bwMode="auto">
          <a:xfrm>
            <a:off x="3488650" y="2602444"/>
            <a:ext cx="24610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ahoma" panose="020B0604030504040204" pitchFamily="34" charset="0"/>
                <a:ea typeface="宋体" panose="02010600030101010101" pitchFamily="2" charset="-122"/>
              </a:defRPr>
            </a:lvl1pPr>
            <a:lvl2pPr>
              <a:defRPr sz="2400">
                <a:solidFill>
                  <a:schemeClr val="tx1"/>
                </a:solidFill>
                <a:latin typeface="Tahoma" panose="020B0604030504040204" pitchFamily="34" charset="0"/>
                <a:ea typeface="宋体" panose="02010600030101010101" pitchFamily="2" charset="-122"/>
              </a:defRPr>
            </a:lvl2pPr>
            <a:lvl3pPr>
              <a:defRPr sz="2400">
                <a:solidFill>
                  <a:schemeClr val="tx1"/>
                </a:solidFill>
                <a:latin typeface="Tahoma" panose="020B0604030504040204" pitchFamily="34" charset="0"/>
                <a:ea typeface="宋体" panose="02010600030101010101" pitchFamily="2" charset="-122"/>
              </a:defRPr>
            </a:lvl3pPr>
            <a:lvl4pPr>
              <a:defRPr sz="2400">
                <a:solidFill>
                  <a:schemeClr val="tx1"/>
                </a:solidFill>
                <a:latin typeface="Tahoma" panose="020B0604030504040204" pitchFamily="34" charset="0"/>
                <a:ea typeface="宋体" panose="02010600030101010101" pitchFamily="2" charset="-122"/>
              </a:defRPr>
            </a:lvl4pPr>
            <a:lvl5pPr>
              <a:defRPr sz="2400">
                <a:solidFill>
                  <a:schemeClr val="tx1"/>
                </a:solidFill>
                <a:latin typeface="Tahoma" panose="020B060403050404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9pPr>
          </a:lstStyle>
          <a:p>
            <a:pPr defTabSz="1222375"/>
            <a:r>
              <a:rPr lang="en-US" altLang="zh-CN" kern="0" dirty="0" err="1">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i.j.k.m</a:t>
            </a:r>
            <a:endParaRPr lang="en-US" altLang="zh-CN"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124934" name="文本框 124933"/>
          <p:cNvSpPr txBox="1">
            <a:spLocks noChangeArrowheads="1"/>
          </p:cNvSpPr>
          <p:nvPr/>
        </p:nvSpPr>
        <p:spPr bwMode="auto">
          <a:xfrm>
            <a:off x="3690503" y="3259435"/>
            <a:ext cx="811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ea typeface="宋体" panose="02010600030101010101" pitchFamily="2" charset="-122"/>
              </a:defRPr>
            </a:lvl1pPr>
            <a:lvl2pPr>
              <a:defRPr sz="2400">
                <a:solidFill>
                  <a:schemeClr val="tx1"/>
                </a:solidFill>
                <a:latin typeface="Tahoma" panose="020B0604030504040204" pitchFamily="34" charset="0"/>
                <a:ea typeface="宋体" panose="02010600030101010101" pitchFamily="2" charset="-122"/>
              </a:defRPr>
            </a:lvl2pPr>
            <a:lvl3pPr>
              <a:defRPr sz="2400">
                <a:solidFill>
                  <a:schemeClr val="tx1"/>
                </a:solidFill>
                <a:latin typeface="Tahoma" panose="020B0604030504040204" pitchFamily="34" charset="0"/>
                <a:ea typeface="宋体" panose="02010600030101010101" pitchFamily="2" charset="-122"/>
              </a:defRPr>
            </a:lvl3pPr>
            <a:lvl4pPr>
              <a:defRPr sz="2400">
                <a:solidFill>
                  <a:schemeClr val="tx1"/>
                </a:solidFill>
                <a:latin typeface="Tahoma" panose="020B0604030504040204" pitchFamily="34" charset="0"/>
                <a:ea typeface="宋体" panose="02010600030101010101" pitchFamily="2" charset="-122"/>
              </a:defRPr>
            </a:lvl4pPr>
            <a:lvl5pPr>
              <a:defRPr sz="2400">
                <a:solidFill>
                  <a:schemeClr val="tx1"/>
                </a:solidFill>
                <a:latin typeface="Tahoma" panose="020B060403050404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9pPr>
          </a:lstStyle>
          <a:p>
            <a:pPr defTabSz="1222375">
              <a:spcBef>
                <a:spcPct val="20000"/>
              </a:spcBef>
              <a:buClr>
                <a:srgbClr val="FF00FF"/>
              </a:buClr>
              <a:buSzPct val="60000"/>
            </a:pPr>
            <a:r>
              <a:rPr lang="en-US" altLang="zh-CN" kern="0" dirty="0" err="1">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f.g</a:t>
            </a:r>
            <a:endParaRPr lang="en-US" altLang="zh-CN"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8" name="Rectangle 2"/>
          <p:cNvSpPr txBox="1">
            <a:spLocks noChangeArrowheads="1"/>
          </p:cNvSpPr>
          <p:nvPr/>
        </p:nvSpPr>
        <p:spPr>
          <a:xfrm>
            <a:off x="1157288" y="-1059506"/>
            <a:ext cx="10388450" cy="1154272"/>
          </a:xfrm>
          <a:prstGeom prst="rect">
            <a:avLst/>
          </a:prstGeom>
        </p:spPr>
        <p:txBody>
          <a:bodyPr/>
          <a:lstStyle>
            <a:lvl1pPr algn="ctr">
              <a:defRPr sz="2470">
                <a:latin typeface="Arial" panose="020B0604020202020204"/>
                <a:ea typeface="Arial" panose="020B0604020202020204"/>
                <a:cs typeface="Arial" panose="020B0604020202020204"/>
                <a:sym typeface="Arial" panose="020B0604020202020204"/>
              </a:defRPr>
            </a:lvl1pPr>
            <a:lvl2pPr algn="ctr">
              <a:defRPr sz="2470">
                <a:latin typeface="Arial" panose="020B0604020202020204"/>
                <a:ea typeface="Arial" panose="020B0604020202020204"/>
                <a:cs typeface="Arial" panose="020B0604020202020204"/>
                <a:sym typeface="Arial" panose="020B0604020202020204"/>
              </a:defRPr>
            </a:lvl2pPr>
            <a:lvl3pPr algn="ctr">
              <a:defRPr sz="2470">
                <a:latin typeface="Arial" panose="020B0604020202020204"/>
                <a:ea typeface="Arial" panose="020B0604020202020204"/>
                <a:cs typeface="Arial" panose="020B0604020202020204"/>
                <a:sym typeface="Arial" panose="020B0604020202020204"/>
              </a:defRPr>
            </a:lvl3pPr>
            <a:lvl4pPr algn="ctr">
              <a:defRPr sz="2470">
                <a:latin typeface="Arial" panose="020B0604020202020204"/>
                <a:ea typeface="Arial" panose="020B0604020202020204"/>
                <a:cs typeface="Arial" panose="020B0604020202020204"/>
                <a:sym typeface="Arial" panose="020B0604020202020204"/>
              </a:defRPr>
            </a:lvl4pPr>
            <a:lvl5pPr algn="ctr">
              <a:defRPr sz="2470">
                <a:latin typeface="Arial" panose="020B0604020202020204"/>
                <a:ea typeface="Arial" panose="020B0604020202020204"/>
                <a:cs typeface="Arial" panose="020B0604020202020204"/>
                <a:sym typeface="Arial" panose="020B0604020202020204"/>
              </a:defRPr>
            </a:lvl5pPr>
            <a:lvl6pPr algn="ctr">
              <a:defRPr sz="2470">
                <a:latin typeface="Arial" panose="020B0604020202020204"/>
                <a:ea typeface="Arial" panose="020B0604020202020204"/>
                <a:cs typeface="Arial" panose="020B0604020202020204"/>
                <a:sym typeface="Arial" panose="020B0604020202020204"/>
              </a:defRPr>
            </a:lvl6pPr>
            <a:lvl7pPr algn="ctr">
              <a:defRPr sz="2470">
                <a:latin typeface="Arial" panose="020B0604020202020204"/>
                <a:ea typeface="Arial" panose="020B0604020202020204"/>
                <a:cs typeface="Arial" panose="020B0604020202020204"/>
                <a:sym typeface="Arial" panose="020B0604020202020204"/>
              </a:defRPr>
            </a:lvl7pPr>
            <a:lvl8pPr algn="ctr">
              <a:defRPr sz="2470">
                <a:latin typeface="Arial" panose="020B0604020202020204"/>
                <a:ea typeface="Arial" panose="020B0604020202020204"/>
                <a:cs typeface="Arial" panose="020B0604020202020204"/>
                <a:sym typeface="Arial" panose="020B0604020202020204"/>
              </a:defRPr>
            </a:lvl8pPr>
            <a:lvl9pPr algn="ctr">
              <a:defRPr sz="2470">
                <a:latin typeface="Arial" panose="020B0604020202020204"/>
                <a:ea typeface="Arial" panose="020B0604020202020204"/>
                <a:cs typeface="Arial" panose="020B0604020202020204"/>
                <a:sym typeface="Arial" panose="020B0604020202020204"/>
              </a:defRPr>
            </a:lvl9pPr>
          </a:lstStyle>
          <a:p>
            <a:pPr algn="l" defTabSz="1222375"/>
            <a:endParaRPr lang="zh-CN" altLang="en-US" sz="481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7" name="矩形 6"/>
          <p:cNvSpPr/>
          <p:nvPr/>
        </p:nvSpPr>
        <p:spPr>
          <a:xfrm>
            <a:off x="1252342" y="282082"/>
            <a:ext cx="6933715"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练习巩固</a:t>
            </a:r>
            <a:r>
              <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4931">
                                            <p:txEl>
                                              <p:pRg st="0" end="0"/>
                                            </p:txEl>
                                          </p:spTgt>
                                        </p:tgtEl>
                                        <p:attrNameLst>
                                          <p:attrName>style.visibility</p:attrName>
                                        </p:attrNameLst>
                                      </p:cBhvr>
                                      <p:to>
                                        <p:strVal val="visible"/>
                                      </p:to>
                                    </p:set>
                                    <p:anim calcmode="lin" valueType="num">
                                      <p:cBhvr additive="base">
                                        <p:cTn id="12" dur="5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49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24931">
                                            <p:txEl>
                                              <p:pRg st="1" end="1"/>
                                            </p:txEl>
                                          </p:spTgt>
                                        </p:tgtEl>
                                        <p:attrNameLst>
                                          <p:attrName>style.visibility</p:attrName>
                                        </p:attrNameLst>
                                      </p:cBhvr>
                                      <p:to>
                                        <p:strVal val="visible"/>
                                      </p:to>
                                    </p:set>
                                    <p:anim calcmode="lin" valueType="num">
                                      <p:cBhvr additive="base">
                                        <p:cTn id="18" dur="5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249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24931">
                                            <p:txEl>
                                              <p:pRg st="2" end="2"/>
                                            </p:txEl>
                                          </p:spTgt>
                                        </p:tgtEl>
                                        <p:attrNameLst>
                                          <p:attrName>style.visibility</p:attrName>
                                        </p:attrNameLst>
                                      </p:cBhvr>
                                      <p:to>
                                        <p:strVal val="visible"/>
                                      </p:to>
                                    </p:set>
                                    <p:anim calcmode="lin" valueType="num">
                                      <p:cBhvr additive="base">
                                        <p:cTn id="24" dur="5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49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24931">
                                            <p:txEl>
                                              <p:pRg st="3" end="3"/>
                                            </p:txEl>
                                          </p:spTgt>
                                        </p:tgtEl>
                                        <p:attrNameLst>
                                          <p:attrName>style.visibility</p:attrName>
                                        </p:attrNameLst>
                                      </p:cBhvr>
                                      <p:to>
                                        <p:strVal val="visible"/>
                                      </p:to>
                                    </p:set>
                                    <p:anim calcmode="lin" valueType="num">
                                      <p:cBhvr additive="base">
                                        <p:cTn id="30" dur="5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4931">
                                            <p:txEl>
                                              <p:pRg st="3" end="3"/>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24931">
                                            <p:txEl>
                                              <p:pRg st="4" end="4"/>
                                            </p:txEl>
                                          </p:spTgt>
                                        </p:tgtEl>
                                        <p:attrNameLst>
                                          <p:attrName>style.visibility</p:attrName>
                                        </p:attrNameLst>
                                      </p:cBhvr>
                                      <p:to>
                                        <p:strVal val="visible"/>
                                      </p:to>
                                    </p:set>
                                    <p:anim calcmode="lin" valueType="num">
                                      <p:cBhvr additive="base">
                                        <p:cTn id="34" dur="5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24931">
                                            <p:txEl>
                                              <p:pRg st="4" end="4"/>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124931">
                                            <p:txEl>
                                              <p:pRg st="5" end="5"/>
                                            </p:txEl>
                                          </p:spTgt>
                                        </p:tgtEl>
                                        <p:attrNameLst>
                                          <p:attrName>style.visibility</p:attrName>
                                        </p:attrNameLst>
                                      </p:cBhvr>
                                      <p:to>
                                        <p:strVal val="visible"/>
                                      </p:to>
                                    </p:set>
                                    <p:anim calcmode="lin" valueType="num">
                                      <p:cBhvr additive="base">
                                        <p:cTn id="38" dur="500" fill="hold"/>
                                        <p:tgtEl>
                                          <p:spTgt spid="124931">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249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24932">
                                            <p:txEl>
                                              <p:pRg st="0" end="0"/>
                                            </p:txEl>
                                          </p:spTgt>
                                        </p:tgtEl>
                                        <p:attrNameLst>
                                          <p:attrName>style.visibility</p:attrName>
                                        </p:attrNameLst>
                                      </p:cBhvr>
                                      <p:to>
                                        <p:strVal val="visible"/>
                                      </p:to>
                                    </p:set>
                                    <p:animEffect transition="in" filter="blinds(horizontal)">
                                      <p:cBhvr>
                                        <p:cTn id="44" dur="500"/>
                                        <p:tgtEl>
                                          <p:spTgt spid="124932">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24933"/>
                                        </p:tgtEl>
                                        <p:attrNameLst>
                                          <p:attrName>style.visibility</p:attrName>
                                        </p:attrNameLst>
                                      </p:cBhvr>
                                      <p:to>
                                        <p:strVal val="visible"/>
                                      </p:to>
                                    </p:set>
                                    <p:animEffect transition="in" filter="box(in)">
                                      <p:cBhvr>
                                        <p:cTn id="49" dur="500"/>
                                        <p:tgtEl>
                                          <p:spTgt spid="124933"/>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nodeType="clickEffect">
                                  <p:stCondLst>
                                    <p:cond delay="0"/>
                                  </p:stCondLst>
                                  <p:childTnLst>
                                    <p:set>
                                      <p:cBhvr>
                                        <p:cTn id="53" dur="1" fill="hold">
                                          <p:stCondLst>
                                            <p:cond delay="0"/>
                                          </p:stCondLst>
                                        </p:cTn>
                                        <p:tgtEl>
                                          <p:spTgt spid="124934">
                                            <p:txEl>
                                              <p:pRg st="0" end="0"/>
                                            </p:txEl>
                                          </p:spTgt>
                                        </p:tgtEl>
                                        <p:attrNameLst>
                                          <p:attrName>style.visibility</p:attrName>
                                        </p:attrNameLst>
                                      </p:cBhvr>
                                      <p:to>
                                        <p:strVal val="visible"/>
                                      </p:to>
                                    </p:set>
                                    <p:animEffect transition="in" filter="diamond(in)">
                                      <p:cBhvr>
                                        <p:cTn id="54" dur="2000"/>
                                        <p:tgtEl>
                                          <p:spTgt spid="1249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76619" y="1126300"/>
            <a:ext cx="8580399" cy="4556825"/>
          </a:xfrm>
          <a:prstGeom prst="rect">
            <a:avLst/>
          </a:prstGeom>
        </p:spPr>
        <p:txBody>
          <a:bodyPr wrap="square">
            <a:spAutoFit/>
          </a:bodyPr>
          <a:lstStyle/>
          <a:p>
            <a:pPr defTabSz="1222375">
              <a:lnSpc>
                <a:spcPct val="250000"/>
              </a:lnSpc>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7.</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可以证明醋酸是弱电解质的是（             ）</a:t>
            </a:r>
          </a:p>
          <a:p>
            <a:pPr defTabSz="1222375">
              <a:lnSpc>
                <a:spcPct val="250000"/>
              </a:lnSpc>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0.1mol</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/L</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的醋酸溶液</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pH</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约为</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p>
          <a:p>
            <a:pPr defTabSz="1222375">
              <a:lnSpc>
                <a:spcPct val="250000"/>
              </a:lnSpc>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、醋酸能与水以任意比互溶</a:t>
            </a:r>
          </a:p>
          <a:p>
            <a:pPr defTabSz="1222375">
              <a:lnSpc>
                <a:spcPct val="250000"/>
              </a:lnSpc>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、溶液的导电能力比盐酸弱</a:t>
            </a:r>
          </a:p>
          <a:p>
            <a:pPr defTabSz="1222375">
              <a:lnSpc>
                <a:spcPct val="250000"/>
              </a:lnSpc>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、溶液中存在醋酸分子</a:t>
            </a:r>
          </a:p>
        </p:txBody>
      </p:sp>
      <p:sp>
        <p:nvSpPr>
          <p:cNvPr id="6" name="文本框 5"/>
          <p:cNvSpPr txBox="1">
            <a:spLocks noChangeArrowheads="1"/>
          </p:cNvSpPr>
          <p:nvPr/>
        </p:nvSpPr>
        <p:spPr bwMode="auto">
          <a:xfrm>
            <a:off x="5590311" y="1505510"/>
            <a:ext cx="13719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ahoma" panose="020B0604030504040204" pitchFamily="34" charset="0"/>
                <a:ea typeface="宋体" panose="02010600030101010101" pitchFamily="2" charset="-122"/>
              </a:defRPr>
            </a:lvl1pPr>
            <a:lvl2pPr>
              <a:defRPr sz="2400">
                <a:solidFill>
                  <a:schemeClr val="tx1"/>
                </a:solidFill>
                <a:latin typeface="Tahoma" panose="020B0604030504040204" pitchFamily="34" charset="0"/>
                <a:ea typeface="宋体" panose="02010600030101010101" pitchFamily="2" charset="-122"/>
              </a:defRPr>
            </a:lvl2pPr>
            <a:lvl3pPr>
              <a:defRPr sz="2400">
                <a:solidFill>
                  <a:schemeClr val="tx1"/>
                </a:solidFill>
                <a:latin typeface="Tahoma" panose="020B0604030504040204" pitchFamily="34" charset="0"/>
                <a:ea typeface="宋体" panose="02010600030101010101" pitchFamily="2" charset="-122"/>
              </a:defRPr>
            </a:lvl3pPr>
            <a:lvl4pPr>
              <a:defRPr sz="2400">
                <a:solidFill>
                  <a:schemeClr val="tx1"/>
                </a:solidFill>
                <a:latin typeface="Tahoma" panose="020B0604030504040204" pitchFamily="34" charset="0"/>
                <a:ea typeface="宋体" panose="02010600030101010101" pitchFamily="2" charset="-122"/>
              </a:defRPr>
            </a:lvl4pPr>
            <a:lvl5pPr>
              <a:defRPr sz="2400">
                <a:solidFill>
                  <a:schemeClr val="tx1"/>
                </a:solidFill>
                <a:latin typeface="Tahoma" panose="020B060403050404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9pPr>
          </a:lstStyle>
          <a:p>
            <a:pPr defTabSz="1222375">
              <a:spcBef>
                <a:spcPct val="20000"/>
              </a:spcBef>
              <a:buClr>
                <a:srgbClr val="FF00FF"/>
              </a:buClr>
              <a:buSzPct val="60000"/>
            </a:pPr>
            <a:r>
              <a:rPr lang="en-US" altLang="zh-CN" sz="28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BD</a:t>
            </a:r>
            <a:endParaRPr lang="en-US" altLang="zh-CN" sz="2800" b="1"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4" name="矩形 3"/>
          <p:cNvSpPr/>
          <p:nvPr/>
        </p:nvSpPr>
        <p:spPr>
          <a:xfrm>
            <a:off x="1252342" y="282082"/>
            <a:ext cx="6933715"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练习巩固</a:t>
            </a:r>
            <a:r>
              <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775890" y="1378090"/>
            <a:ext cx="2987560" cy="461665"/>
          </a:xfrm>
          <a:prstGeom prst="rect">
            <a:avLst/>
          </a:prstGeom>
          <a:noFill/>
          <a:ln>
            <a:noFill/>
          </a:ln>
          <a:effectLst/>
        </p:spPr>
        <p:txBody>
          <a:bodyPr>
            <a:spAutoFit/>
          </a:bodyPr>
          <a:lstStyle/>
          <a:p>
            <a:pPr defTabSz="1222375">
              <a:defRPr/>
            </a:pPr>
            <a:r>
              <a:rPr lang="zh-CN" altLang="en-US" sz="24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分析与讨论：</a:t>
            </a:r>
          </a:p>
        </p:txBody>
      </p:sp>
      <p:sp>
        <p:nvSpPr>
          <p:cNvPr id="17412" name="Text Box 4"/>
          <p:cNvSpPr txBox="1">
            <a:spLocks noChangeArrowheads="1"/>
          </p:cNvSpPr>
          <p:nvPr/>
        </p:nvSpPr>
        <p:spPr bwMode="auto">
          <a:xfrm>
            <a:off x="720473" y="2326164"/>
            <a:ext cx="10751054" cy="1140505"/>
          </a:xfrm>
          <a:prstGeom prst="rect">
            <a:avLst/>
          </a:prstGeom>
          <a:noFill/>
          <a:ln>
            <a:noFill/>
          </a:ln>
          <a:effectLst/>
        </p:spPr>
        <p:txBody>
          <a:bodyPr wrap="square">
            <a:spAutoFit/>
          </a:bodyPr>
          <a:lstStyle/>
          <a:p>
            <a:pPr defTabSz="1222375">
              <a:lnSpc>
                <a:spcPct val="150000"/>
              </a:lnSpc>
              <a:defRPr/>
            </a:pP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NaCl</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NaOH</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是由什么键构成的什么化合物？在水溶液里电解质以什么形式存在？</a:t>
            </a:r>
          </a:p>
        </p:txBody>
      </p:sp>
      <p:sp>
        <p:nvSpPr>
          <p:cNvPr id="17413" name="Text Box 5"/>
          <p:cNvSpPr txBox="1">
            <a:spLocks noChangeArrowheads="1"/>
          </p:cNvSpPr>
          <p:nvPr/>
        </p:nvSpPr>
        <p:spPr bwMode="auto">
          <a:xfrm>
            <a:off x="720473" y="3977902"/>
            <a:ext cx="11224916" cy="1431354"/>
          </a:xfrm>
          <a:prstGeom prst="rect">
            <a:avLst/>
          </a:prstGeom>
          <a:noFill/>
          <a:ln>
            <a:noFill/>
          </a:ln>
          <a:effectLst/>
        </p:spPr>
        <p:txBody>
          <a:bodyPr wrap="square">
            <a:spAutoFit/>
          </a:bodyPr>
          <a:lstStyle/>
          <a:p>
            <a:pPr defTabSz="1222375">
              <a:lnSpc>
                <a:spcPct val="195000"/>
              </a:lnSpc>
              <a:defRPr/>
            </a:pP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HCl</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SO</a:t>
            </a:r>
            <a:r>
              <a:rPr lang="en-US" altLang="zh-CN" sz="2400" kern="0" baseline="-250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是由什么键构成的什么化合物？</a:t>
            </a:r>
          </a:p>
          <a:p>
            <a:pPr defTabSz="1222375">
              <a:lnSpc>
                <a:spcPct val="195000"/>
              </a:lnSpc>
              <a:defRPr/>
            </a:pP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）在水溶液里电解质以什么形式存在？</a:t>
            </a:r>
          </a:p>
        </p:txBody>
      </p:sp>
      <p:sp>
        <p:nvSpPr>
          <p:cNvPr id="6" name="矩形 5"/>
          <p:cNvSpPr/>
          <p:nvPr/>
        </p:nvSpPr>
        <p:spPr>
          <a:xfrm>
            <a:off x="1252342" y="282082"/>
            <a:ext cx="6933715" cy="584775"/>
          </a:xfrm>
          <a:prstGeom prst="rect">
            <a:avLst/>
          </a:prstGeom>
        </p:spPr>
        <p:txBody>
          <a:bodyPr wrap="square">
            <a:spAutoFit/>
          </a:bodyPr>
          <a:lstStyle/>
          <a:p>
            <a:pPr lvl="0" defTabSz="1130935">
              <a:spcBef>
                <a:spcPct val="0"/>
              </a:spcBef>
              <a:defRPr/>
            </a:pPr>
            <a:r>
              <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、强弱电解质与结构的关系</a:t>
            </a:r>
            <a:endPar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slide(fromRight)">
                                      <p:cBhvr>
                                        <p:cTn id="7" dur="5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iterate type="lt">
                                    <p:tmPct val="100000"/>
                                  </p:iterate>
                                  <p:childTnLst>
                                    <p:set>
                                      <p:cBhvr>
                                        <p:cTn id="11" dur="1" fill="hold">
                                          <p:stCondLst>
                                            <p:cond delay="0"/>
                                          </p:stCondLst>
                                        </p:cTn>
                                        <p:tgtEl>
                                          <p:spTgt spid="17412"/>
                                        </p:tgtEl>
                                        <p:attrNameLst>
                                          <p:attrName>style.visibility</p:attrName>
                                        </p:attrNameLst>
                                      </p:cBhvr>
                                      <p:to>
                                        <p:strVal val="visible"/>
                                      </p:to>
                                    </p:set>
                                    <p:anim calcmode="lin" valueType="num">
                                      <p:cBhvr>
                                        <p:cTn id="12" dur="75" fill="hold"/>
                                        <p:tgtEl>
                                          <p:spTgt spid="17412"/>
                                        </p:tgtEl>
                                        <p:attrNameLst>
                                          <p:attrName>ppt_w</p:attrName>
                                        </p:attrNameLst>
                                      </p:cBhvr>
                                      <p:tavLst>
                                        <p:tav tm="0">
                                          <p:val>
                                            <p:fltVal val="0"/>
                                          </p:val>
                                        </p:tav>
                                        <p:tav tm="100000">
                                          <p:val>
                                            <p:strVal val="#ppt_w"/>
                                          </p:val>
                                        </p:tav>
                                      </p:tavLst>
                                    </p:anim>
                                    <p:anim calcmode="lin" valueType="num">
                                      <p:cBhvr>
                                        <p:cTn id="13" dur="75" fill="hold"/>
                                        <p:tgtEl>
                                          <p:spTgt spid="17412"/>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iterate type="lt">
                                    <p:tmPct val="100000"/>
                                  </p:iterate>
                                  <p:childTnLst>
                                    <p:set>
                                      <p:cBhvr>
                                        <p:cTn id="17" dur="1" fill="hold">
                                          <p:stCondLst>
                                            <p:cond delay="0"/>
                                          </p:stCondLst>
                                        </p:cTn>
                                        <p:tgtEl>
                                          <p:spTgt spid="17413"/>
                                        </p:tgtEl>
                                        <p:attrNameLst>
                                          <p:attrName>style.visibility</p:attrName>
                                        </p:attrNameLst>
                                      </p:cBhvr>
                                      <p:to>
                                        <p:strVal val="visible"/>
                                      </p:to>
                                    </p:set>
                                    <p:anim calcmode="lin" valueType="num">
                                      <p:cBhvr additive="base">
                                        <p:cTn id="18" dur="75" fill="hold"/>
                                        <p:tgtEl>
                                          <p:spTgt spid="17413"/>
                                        </p:tgtEl>
                                        <p:attrNameLst>
                                          <p:attrName>ppt_x</p:attrName>
                                        </p:attrNameLst>
                                      </p:cBhvr>
                                      <p:tavLst>
                                        <p:tav tm="0">
                                          <p:val>
                                            <p:strVal val="1+#ppt_w/2"/>
                                          </p:val>
                                        </p:tav>
                                        <p:tav tm="100000">
                                          <p:val>
                                            <p:strVal val="#ppt_x"/>
                                          </p:val>
                                        </p:tav>
                                      </p:tavLst>
                                    </p:anim>
                                    <p:anim calcmode="lin" valueType="num">
                                      <p:cBhvr additive="base">
                                        <p:cTn id="19" dur="75" fill="hold"/>
                                        <p:tgtEl>
                                          <p:spTgt spid="174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P spid="17412" grpId="0" autoUpdateAnimBg="0"/>
      <p:bldP spid="1741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901843" y="1620160"/>
            <a:ext cx="4822154" cy="584775"/>
          </a:xfrm>
          <a:prstGeom prst="rect">
            <a:avLst/>
          </a:prstGeom>
          <a:noFill/>
          <a:ln>
            <a:noFill/>
          </a:ln>
          <a:effectLst/>
        </p:spPr>
        <p:txBody>
          <a:bodyPr wrap="none">
            <a:spAutoFit/>
          </a:bodyPr>
          <a:lstStyle/>
          <a:p>
            <a:pPr defTabSz="1222375">
              <a:defRPr/>
            </a:pPr>
            <a:r>
              <a:rPr lang="zh-CN" altLang="en-US" sz="3200" b="1" kern="0" dirty="0">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3200" b="1" kern="0" dirty="0">
                <a:latin typeface="Arial" panose="020B0604020202020204" pitchFamily="34" charset="0"/>
                <a:ea typeface="思源黑体 CN Regular" panose="020B0500000000000000" pitchFamily="34" charset="-122"/>
                <a:cs typeface="Helvetica"/>
                <a:sym typeface="Arial" panose="020B0604020202020204" pitchFamily="34" charset="0"/>
              </a:rPr>
              <a:t>如强碱和大部分盐类）</a:t>
            </a:r>
            <a:endParaRPr lang="zh-CN" altLang="en-US" sz="3200" b="1" kern="0" baseline="-25000" dirty="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8436" name="Text Box 4"/>
          <p:cNvSpPr txBox="1">
            <a:spLocks noChangeArrowheads="1"/>
          </p:cNvSpPr>
          <p:nvPr/>
        </p:nvSpPr>
        <p:spPr bwMode="auto">
          <a:xfrm>
            <a:off x="5723997" y="3723267"/>
            <a:ext cx="2957861" cy="461665"/>
          </a:xfrm>
          <a:prstGeom prst="rect">
            <a:avLst/>
          </a:prstGeom>
          <a:noFill/>
          <a:ln>
            <a:noFill/>
          </a:ln>
          <a:effectLst/>
        </p:spPr>
        <p:txBody>
          <a:bodyPr wrap="none">
            <a:spAutoFit/>
          </a:bodyPr>
          <a:lstStyle/>
          <a:p>
            <a:pPr defTabSz="1222375">
              <a:defRPr/>
            </a:pPr>
            <a:r>
              <a:rPr lang="en-US" altLang="zh-CN" sz="2400" b="1" kern="0" dirty="0" err="1">
                <a:solidFill>
                  <a:srgbClr val="3333CC"/>
                </a:solidFill>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NaCl</a:t>
            </a:r>
            <a:r>
              <a:rPr lang="en-US" altLang="zh-CN" sz="2400" b="1" kern="0" dirty="0">
                <a:solidFill>
                  <a:srgbClr val="3333CC"/>
                </a:solidFill>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   == Na</a:t>
            </a:r>
            <a:r>
              <a:rPr lang="en-US" altLang="zh-CN" sz="3200" b="1" kern="0" baseline="30000" dirty="0">
                <a:solidFill>
                  <a:srgbClr val="3333CC"/>
                </a:solidFill>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kern="0" baseline="30000" dirty="0">
                <a:solidFill>
                  <a:srgbClr val="3333CC"/>
                </a:solidFill>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b="1" kern="0" dirty="0">
                <a:solidFill>
                  <a:srgbClr val="3333CC"/>
                </a:solidFill>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 + Cl</a:t>
            </a:r>
            <a:r>
              <a:rPr lang="en-US" altLang="zh-CN" sz="3200" b="1" kern="0" baseline="30000" dirty="0">
                <a:solidFill>
                  <a:srgbClr val="3333CC"/>
                </a:solidFill>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sp>
        <p:nvSpPr>
          <p:cNvPr id="18438" name="Text Box 6"/>
          <p:cNvSpPr txBox="1">
            <a:spLocks noChangeArrowheads="1"/>
          </p:cNvSpPr>
          <p:nvPr/>
        </p:nvSpPr>
        <p:spPr bwMode="auto">
          <a:xfrm>
            <a:off x="889358" y="3728208"/>
            <a:ext cx="6629143" cy="523220"/>
          </a:xfrm>
          <a:prstGeom prst="rect">
            <a:avLst/>
          </a:prstGeom>
          <a:noFill/>
          <a:ln>
            <a:noFill/>
          </a:ln>
          <a:effectLst/>
        </p:spPr>
        <p:txBody>
          <a:bodyPr>
            <a:spAutoFit/>
          </a:bodyPr>
          <a:lstStyle/>
          <a:p>
            <a:pPr defTabSz="1222375">
              <a:defRPr/>
            </a:pPr>
            <a:r>
              <a:rPr lang="zh-CN" altLang="en-US" sz="2800" b="1" kern="0" dirty="0">
                <a:solidFill>
                  <a:srgbClr val="3333CC"/>
                </a:solidFill>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电离方程式可表示为：</a:t>
            </a:r>
          </a:p>
        </p:txBody>
      </p:sp>
      <p:sp>
        <p:nvSpPr>
          <p:cNvPr id="18439" name="Rectangle 7"/>
          <p:cNvSpPr>
            <a:spLocks noChangeArrowheads="1"/>
          </p:cNvSpPr>
          <p:nvPr/>
        </p:nvSpPr>
        <p:spPr bwMode="auto">
          <a:xfrm>
            <a:off x="889357" y="2661007"/>
            <a:ext cx="7266768" cy="417981"/>
          </a:xfrm>
          <a:prstGeom prst="rect">
            <a:avLst/>
          </a:prstGeom>
          <a:noFill/>
          <a:ln>
            <a:noFill/>
          </a:ln>
          <a:effectLst/>
        </p:spPr>
        <p:txBody>
          <a:bodyPr lIns="92072" tIns="46036" rIns="92072" bIns="46036"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defRPr/>
            </a:pPr>
            <a:r>
              <a:rPr lang="zh-CN" altLang="en-US" sz="2800" b="1" kern="0" dirty="0">
                <a:ea typeface="思源黑体 CN Regular" panose="020B0500000000000000" pitchFamily="34" charset="-122"/>
                <a:cs typeface="Helvetica"/>
                <a:sym typeface="Arial" panose="020B0604020202020204" pitchFamily="34" charset="0"/>
              </a:rPr>
              <a:t>某些具有极性键的共价化合物</a:t>
            </a:r>
          </a:p>
        </p:txBody>
      </p:sp>
      <p:sp>
        <p:nvSpPr>
          <p:cNvPr id="18440" name="Rectangle 8"/>
          <p:cNvSpPr>
            <a:spLocks noChangeArrowheads="1"/>
          </p:cNvSpPr>
          <p:nvPr/>
        </p:nvSpPr>
        <p:spPr bwMode="auto">
          <a:xfrm>
            <a:off x="6678441" y="1160463"/>
            <a:ext cx="1477684"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zh-CN" altLang="en-US" sz="9800" kern="0" dirty="0">
                <a:ea typeface="思源黑体 CN Regular" panose="020B0500000000000000" pitchFamily="34" charset="-122"/>
                <a:cs typeface="Helvetica"/>
                <a:sym typeface="Arial" panose="020B0604020202020204" pitchFamily="34" charset="0"/>
              </a:rPr>
              <a:t>｝</a:t>
            </a:r>
          </a:p>
        </p:txBody>
      </p:sp>
      <p:sp>
        <p:nvSpPr>
          <p:cNvPr id="18441" name="Text Box 9"/>
          <p:cNvSpPr txBox="1">
            <a:spLocks noChangeArrowheads="1"/>
          </p:cNvSpPr>
          <p:nvPr/>
        </p:nvSpPr>
        <p:spPr bwMode="auto">
          <a:xfrm>
            <a:off x="7817099" y="2014676"/>
            <a:ext cx="2082621" cy="646331"/>
          </a:xfrm>
          <a:prstGeom prst="rect">
            <a:avLst/>
          </a:prstGeom>
          <a:noFill/>
          <a:ln>
            <a:noFill/>
          </a:ln>
          <a:effectLst/>
        </p:spPr>
        <p:txBody>
          <a:bodyPr wrap="none">
            <a:spAutoFit/>
          </a:bodyPr>
          <a:lstStyle/>
          <a:p>
            <a:pPr defTabSz="1222375">
              <a:defRPr/>
            </a:pPr>
            <a:r>
              <a:rPr lang="zh-CN" altLang="en-US" sz="3600" b="1" kern="0" dirty="0">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强电解质</a:t>
            </a:r>
          </a:p>
        </p:txBody>
      </p:sp>
      <p:sp>
        <p:nvSpPr>
          <p:cNvPr id="18442" name="Text Box 10"/>
          <p:cNvSpPr txBox="1">
            <a:spLocks noChangeArrowheads="1"/>
          </p:cNvSpPr>
          <p:nvPr/>
        </p:nvSpPr>
        <p:spPr bwMode="auto">
          <a:xfrm>
            <a:off x="660400" y="4631573"/>
            <a:ext cx="10591295" cy="954107"/>
          </a:xfrm>
          <a:prstGeom prst="rect">
            <a:avLst/>
          </a:prstGeom>
          <a:noFill/>
          <a:ln>
            <a:noFill/>
          </a:ln>
          <a:effectLst/>
        </p:spPr>
        <p:txBody>
          <a:bodyPr wrap="square">
            <a:spAutoFit/>
          </a:bodyPr>
          <a:lstStyle/>
          <a:p>
            <a:pPr defTabSz="1222375">
              <a:defRPr/>
            </a:pPr>
            <a:r>
              <a:rPr lang="zh-CN" altLang="en-US" sz="2800" b="1" kern="0" dirty="0">
                <a:solidFill>
                  <a:srgbClr val="A7A7A7"/>
                </a:solidFill>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8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试写出</a:t>
            </a:r>
            <a:r>
              <a:rPr lang="en-US" altLang="zh-CN" sz="2800" b="1" kern="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Na</a:t>
            </a:r>
            <a:r>
              <a:rPr lang="en-US" altLang="zh-CN" sz="2800" b="1" kern="0" baseline="-2500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800" b="1" kern="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SO</a:t>
            </a:r>
            <a:r>
              <a:rPr lang="en-US" altLang="zh-CN" sz="2800" b="1" kern="0" baseline="-2500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8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800" b="1" kern="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NaOH</a:t>
            </a:r>
            <a:r>
              <a:rPr lang="zh-CN" altLang="en-US" sz="28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800" b="1" kern="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kern="0" baseline="-2500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800" b="1" kern="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SO</a:t>
            </a:r>
            <a:r>
              <a:rPr lang="en-US" altLang="zh-CN" sz="2800" b="1" kern="0" baseline="-2500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8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800" b="1" kern="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KHSO</a:t>
            </a:r>
            <a:r>
              <a:rPr lang="en-US" altLang="zh-CN" sz="2800" b="1" kern="0" baseline="-25000" dirty="0" err="1">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8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p>
          <a:p>
            <a:pPr defTabSz="1222375">
              <a:defRPr/>
            </a:pPr>
            <a:r>
              <a:rPr lang="en-US" altLang="zh-CN" sz="28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Ba(OH)</a:t>
            </a:r>
            <a:r>
              <a:rPr lang="en-US" altLang="zh-CN" sz="2800" b="1" kern="0" baseline="-2500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8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在水溶液里的电离方程式</a:t>
            </a:r>
            <a:r>
              <a:rPr lang="en-US" altLang="zh-CN" sz="28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sp>
        <p:nvSpPr>
          <p:cNvPr id="10" name="矩形 9"/>
          <p:cNvSpPr/>
          <p:nvPr/>
        </p:nvSpPr>
        <p:spPr>
          <a:xfrm>
            <a:off x="1252342" y="282082"/>
            <a:ext cx="6933715" cy="584775"/>
          </a:xfrm>
          <a:prstGeom prst="rect">
            <a:avLst/>
          </a:prstGeom>
        </p:spPr>
        <p:txBody>
          <a:bodyPr wrap="square">
            <a:spAutoFit/>
          </a:bodyPr>
          <a:lstStyle/>
          <a:p>
            <a:pPr lvl="0" defTabSz="1130935">
              <a:spcBef>
                <a:spcPct val="0"/>
              </a:spcBef>
              <a:defRPr/>
            </a:pP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离 子 化 合 物</a:t>
            </a:r>
            <a:endPar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84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8" fill="hold" grpId="0" nodeType="clickEffect">
                                  <p:stCondLst>
                                    <p:cond delay="0"/>
                                  </p:stCondLst>
                                  <p:childTnLst>
                                    <p:set>
                                      <p:cBhvr>
                                        <p:cTn id="10" dur="1" fill="hold">
                                          <p:stCondLst>
                                            <p:cond delay="0"/>
                                          </p:stCondLst>
                                        </p:cTn>
                                        <p:tgtEl>
                                          <p:spTgt spid="18439"/>
                                        </p:tgtEl>
                                        <p:attrNameLst>
                                          <p:attrName>style.visibility</p:attrName>
                                        </p:attrNameLst>
                                      </p:cBhvr>
                                      <p:to>
                                        <p:strVal val="visible"/>
                                      </p:to>
                                    </p:set>
                                    <p:anim calcmode="lin" valueType="num">
                                      <p:cBhvr>
                                        <p:cTn id="11" dur="500" fill="hold"/>
                                        <p:tgtEl>
                                          <p:spTgt spid="18439"/>
                                        </p:tgtEl>
                                        <p:attrNameLst>
                                          <p:attrName>ppt_x</p:attrName>
                                        </p:attrNameLst>
                                      </p:cBhvr>
                                      <p:tavLst>
                                        <p:tav tm="0">
                                          <p:val>
                                            <p:strVal val="#ppt_x-#ppt_w/2"/>
                                          </p:val>
                                        </p:tav>
                                        <p:tav tm="100000">
                                          <p:val>
                                            <p:strVal val="#ppt_x"/>
                                          </p:val>
                                        </p:tav>
                                      </p:tavLst>
                                    </p:anim>
                                    <p:anim calcmode="lin" valueType="num">
                                      <p:cBhvr>
                                        <p:cTn id="12" dur="500" fill="hold"/>
                                        <p:tgtEl>
                                          <p:spTgt spid="18439"/>
                                        </p:tgtEl>
                                        <p:attrNameLst>
                                          <p:attrName>ppt_y</p:attrName>
                                        </p:attrNameLst>
                                      </p:cBhvr>
                                      <p:tavLst>
                                        <p:tav tm="0">
                                          <p:val>
                                            <p:strVal val="#ppt_y"/>
                                          </p:val>
                                        </p:tav>
                                        <p:tav tm="100000">
                                          <p:val>
                                            <p:strVal val="#ppt_y"/>
                                          </p:val>
                                        </p:tav>
                                      </p:tavLst>
                                    </p:anim>
                                    <p:anim calcmode="lin" valueType="num">
                                      <p:cBhvr>
                                        <p:cTn id="13" dur="500" fill="hold"/>
                                        <p:tgtEl>
                                          <p:spTgt spid="18439"/>
                                        </p:tgtEl>
                                        <p:attrNameLst>
                                          <p:attrName>ppt_w</p:attrName>
                                        </p:attrNameLst>
                                      </p:cBhvr>
                                      <p:tavLst>
                                        <p:tav tm="0">
                                          <p:val>
                                            <p:fltVal val="0"/>
                                          </p:val>
                                        </p:tav>
                                        <p:tav tm="100000">
                                          <p:val>
                                            <p:strVal val="#ppt_w"/>
                                          </p:val>
                                        </p:tav>
                                      </p:tavLst>
                                    </p:anim>
                                    <p:anim calcmode="lin" valueType="num">
                                      <p:cBhvr>
                                        <p:cTn id="14" dur="500" fill="hold"/>
                                        <p:tgtEl>
                                          <p:spTgt spid="18439"/>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1844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iterate type="lt">
                                    <p:tmPct val="100000"/>
                                  </p:iterate>
                                  <p:childTnLst>
                                    <p:set>
                                      <p:cBhvr>
                                        <p:cTn id="21" dur="1" fill="hold">
                                          <p:stCondLst>
                                            <p:cond delay="0"/>
                                          </p:stCondLst>
                                        </p:cTn>
                                        <p:tgtEl>
                                          <p:spTgt spid="18441"/>
                                        </p:tgtEl>
                                        <p:attrNameLst>
                                          <p:attrName>style.visibility</p:attrName>
                                        </p:attrNameLst>
                                      </p:cBhvr>
                                      <p:to>
                                        <p:strVal val="visible"/>
                                      </p:to>
                                    </p:set>
                                    <p:anim calcmode="lin" valueType="num">
                                      <p:cBhvr additive="base">
                                        <p:cTn id="22" dur="75" fill="hold"/>
                                        <p:tgtEl>
                                          <p:spTgt spid="18441"/>
                                        </p:tgtEl>
                                        <p:attrNameLst>
                                          <p:attrName>ppt_x</p:attrName>
                                        </p:attrNameLst>
                                      </p:cBhvr>
                                      <p:tavLst>
                                        <p:tav tm="0">
                                          <p:val>
                                            <p:strVal val="1+#ppt_w/2"/>
                                          </p:val>
                                        </p:tav>
                                        <p:tav tm="100000">
                                          <p:val>
                                            <p:strVal val="#ppt_x"/>
                                          </p:val>
                                        </p:tav>
                                      </p:tavLst>
                                    </p:anim>
                                    <p:anim calcmode="lin" valueType="num">
                                      <p:cBhvr additive="base">
                                        <p:cTn id="23" dur="75" fill="hold"/>
                                        <p:tgtEl>
                                          <p:spTgt spid="18441"/>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iterate type="wd">
                                    <p:tmPct val="100000"/>
                                  </p:iterate>
                                  <p:childTnLst>
                                    <p:set>
                                      <p:cBhvr>
                                        <p:cTn id="27" dur="1" fill="hold">
                                          <p:stCondLst>
                                            <p:cond delay="0"/>
                                          </p:stCondLst>
                                        </p:cTn>
                                        <p:tgtEl>
                                          <p:spTgt spid="18438"/>
                                        </p:tgtEl>
                                        <p:attrNameLst>
                                          <p:attrName>style.visibility</p:attrName>
                                        </p:attrNameLst>
                                      </p:cBhvr>
                                      <p:to>
                                        <p:strVal val="visible"/>
                                      </p:to>
                                    </p:set>
                                    <p:anim calcmode="lin" valueType="num">
                                      <p:cBhvr additive="base">
                                        <p:cTn id="28" dur="300" fill="hold"/>
                                        <p:tgtEl>
                                          <p:spTgt spid="18438"/>
                                        </p:tgtEl>
                                        <p:attrNameLst>
                                          <p:attrName>ppt_x</p:attrName>
                                        </p:attrNameLst>
                                      </p:cBhvr>
                                      <p:tavLst>
                                        <p:tav tm="0">
                                          <p:val>
                                            <p:strVal val="0-#ppt_w/2"/>
                                          </p:val>
                                        </p:tav>
                                        <p:tav tm="100000">
                                          <p:val>
                                            <p:strVal val="#ppt_x"/>
                                          </p:val>
                                        </p:tav>
                                      </p:tavLst>
                                    </p:anim>
                                    <p:anim calcmode="lin" valueType="num">
                                      <p:cBhvr additive="base">
                                        <p:cTn id="29" dur="300" fill="hold"/>
                                        <p:tgtEl>
                                          <p:spTgt spid="1843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iterate type="lt">
                                    <p:tmPct val="100000"/>
                                  </p:iterate>
                                  <p:childTnLst>
                                    <p:set>
                                      <p:cBhvr>
                                        <p:cTn id="33" dur="1" fill="hold">
                                          <p:stCondLst>
                                            <p:cond delay="0"/>
                                          </p:stCondLst>
                                        </p:cTn>
                                        <p:tgtEl>
                                          <p:spTgt spid="18436"/>
                                        </p:tgtEl>
                                        <p:attrNameLst>
                                          <p:attrName>style.visibility</p:attrName>
                                        </p:attrNameLst>
                                      </p:cBhvr>
                                      <p:to>
                                        <p:strVal val="visible"/>
                                      </p:to>
                                    </p:set>
                                    <p:anim calcmode="lin" valueType="num">
                                      <p:cBhvr additive="base">
                                        <p:cTn id="34" dur="75" fill="hold"/>
                                        <p:tgtEl>
                                          <p:spTgt spid="18436"/>
                                        </p:tgtEl>
                                        <p:attrNameLst>
                                          <p:attrName>ppt_x</p:attrName>
                                        </p:attrNameLst>
                                      </p:cBhvr>
                                      <p:tavLst>
                                        <p:tav tm="0">
                                          <p:val>
                                            <p:strVal val="1+#ppt_w/2"/>
                                          </p:val>
                                        </p:tav>
                                        <p:tav tm="100000">
                                          <p:val>
                                            <p:strVal val="#ppt_x"/>
                                          </p:val>
                                        </p:tav>
                                      </p:tavLst>
                                    </p:anim>
                                    <p:anim calcmode="lin" valueType="num">
                                      <p:cBhvr additive="base">
                                        <p:cTn id="35" dur="75" fill="hold"/>
                                        <p:tgtEl>
                                          <p:spTgt spid="1843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iterate type="lt">
                                    <p:tmPct val="100000"/>
                                  </p:iterate>
                                  <p:childTnLst>
                                    <p:set>
                                      <p:cBhvr>
                                        <p:cTn id="39" dur="1" fill="hold">
                                          <p:stCondLst>
                                            <p:cond delay="0"/>
                                          </p:stCondLst>
                                        </p:cTn>
                                        <p:tgtEl>
                                          <p:spTgt spid="18442"/>
                                        </p:tgtEl>
                                        <p:attrNameLst>
                                          <p:attrName>style.visibility</p:attrName>
                                        </p:attrNameLst>
                                      </p:cBhvr>
                                      <p:to>
                                        <p:strVal val="visible"/>
                                      </p:to>
                                    </p:set>
                                    <p:animEffect transition="in" filter="slide(fromBottom)">
                                      <p:cBhvr>
                                        <p:cTn id="40" dur="75"/>
                                        <p:tgtEl>
                                          <p:spTgt spid="1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P spid="18436" grpId="0" autoUpdateAnimBg="0"/>
      <p:bldP spid="18438" grpId="0" autoUpdateAnimBg="0"/>
      <p:bldP spid="18439" grpId="0" autoUpdateAnimBg="0"/>
      <p:bldP spid="18440" grpId="0" autoUpdateAnimBg="0"/>
      <p:bldP spid="18441" grpId="0" autoUpdateAnimBg="0"/>
      <p:bldP spid="1844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660400" y="1102774"/>
            <a:ext cx="10525348" cy="1140505"/>
          </a:xfrm>
          <a:prstGeom prst="rect">
            <a:avLst/>
          </a:prstGeom>
          <a:noFill/>
          <a:ln>
            <a:noFill/>
          </a:ln>
          <a:effectLst/>
        </p:spPr>
        <p:txBody>
          <a:bodyPr wrap="square">
            <a:spAutoFit/>
          </a:bodyPr>
          <a:lstStyle/>
          <a:p>
            <a:pPr defTabSz="1222375">
              <a:lnSpc>
                <a:spcPct val="150000"/>
              </a:lnSpc>
              <a:defRPr/>
            </a:pP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CH</a:t>
            </a:r>
            <a:r>
              <a:rPr lang="en-US" altLang="zh-CN" sz="2400" kern="0" baseline="-250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COOH</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NH</a:t>
            </a:r>
            <a:r>
              <a:rPr lang="en-US" altLang="zh-CN" sz="2400" kern="0" baseline="-250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是由什么键构成的什么化合物？在水溶液里电解质以什么形式存在？</a:t>
            </a:r>
          </a:p>
        </p:txBody>
      </p:sp>
      <p:sp>
        <p:nvSpPr>
          <p:cNvPr id="19461" name="Text Box 5"/>
          <p:cNvSpPr txBox="1">
            <a:spLocks noChangeArrowheads="1"/>
          </p:cNvSpPr>
          <p:nvPr/>
        </p:nvSpPr>
        <p:spPr bwMode="auto">
          <a:xfrm>
            <a:off x="660400" y="2313539"/>
            <a:ext cx="10894894" cy="461665"/>
          </a:xfrm>
          <a:prstGeom prst="rect">
            <a:avLst/>
          </a:prstGeom>
          <a:noFill/>
          <a:ln>
            <a:noFill/>
          </a:ln>
          <a:effectLst/>
        </p:spPr>
        <p:txBody>
          <a:bodyPr wrap="square">
            <a:spAutoFit/>
          </a:bodyPr>
          <a:lstStyle/>
          <a:p>
            <a:pPr defTabSz="1222375">
              <a:defRPr/>
            </a:pP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某些具有极性键的共价化合物（如弱酸、弱碱和水）</a:t>
            </a:r>
          </a:p>
        </p:txBody>
      </p:sp>
      <p:sp>
        <p:nvSpPr>
          <p:cNvPr id="19462" name="AutoShape 6"/>
          <p:cNvSpPr>
            <a:spLocks noChangeArrowheads="1"/>
          </p:cNvSpPr>
          <p:nvPr/>
        </p:nvSpPr>
        <p:spPr bwMode="auto">
          <a:xfrm>
            <a:off x="5365622" y="3049465"/>
            <a:ext cx="1371547" cy="668311"/>
          </a:xfrm>
          <a:prstGeom prst="downArrow">
            <a:avLst>
              <a:gd name="adj1" fmla="val 50000"/>
              <a:gd name="adj2" fmla="val 25000"/>
            </a:avLst>
          </a:prstGeom>
          <a:solidFill>
            <a:schemeClr val="hlink"/>
          </a:solidFill>
          <a:ln w="9525">
            <a:solidFill>
              <a:schemeClr val="tx1"/>
            </a:solidFill>
            <a:miter lim="800000"/>
          </a:ln>
        </p:spPr>
        <p:txBody>
          <a:bodyPr vert="eaVert"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endParaRPr lang="zh-CN" altLang="en-US" sz="2400" kern="0">
              <a:solidFill>
                <a:srgbClr val="000000"/>
              </a:solidFill>
              <a:ea typeface="思源黑体 CN Regular" panose="020B0500000000000000" pitchFamily="34" charset="-122"/>
              <a:cs typeface="Helvetica"/>
              <a:sym typeface="Arial" panose="020B0604020202020204" pitchFamily="34" charset="0"/>
            </a:endParaRPr>
          </a:p>
        </p:txBody>
      </p:sp>
      <p:sp>
        <p:nvSpPr>
          <p:cNvPr id="19463" name="Text Box 7"/>
          <p:cNvSpPr txBox="1">
            <a:spLocks noChangeArrowheads="1"/>
          </p:cNvSpPr>
          <p:nvPr/>
        </p:nvSpPr>
        <p:spPr bwMode="auto">
          <a:xfrm>
            <a:off x="4950482" y="3742067"/>
            <a:ext cx="1447832" cy="461665"/>
          </a:xfrm>
          <a:prstGeom prst="rect">
            <a:avLst/>
          </a:prstGeom>
          <a:noFill/>
          <a:ln>
            <a:noFill/>
          </a:ln>
          <a:effectLst/>
        </p:spPr>
        <p:txBody>
          <a:bodyPr wrap="none">
            <a:spAutoFit/>
          </a:bodyPr>
          <a:lstStyle/>
          <a:p>
            <a:pPr defTabSz="1222375">
              <a:defRPr/>
            </a:pPr>
            <a:r>
              <a:rPr lang="zh-CN" altLang="en-US" sz="2400" b="1" kern="0" dirty="0">
                <a:solidFill>
                  <a:srgbClr val="FF0000"/>
                </a:solidFill>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弱电解质</a:t>
            </a:r>
          </a:p>
        </p:txBody>
      </p:sp>
      <p:sp>
        <p:nvSpPr>
          <p:cNvPr id="19464" name="Text Box 8"/>
          <p:cNvSpPr txBox="1">
            <a:spLocks noChangeArrowheads="1"/>
          </p:cNvSpPr>
          <p:nvPr/>
        </p:nvSpPr>
        <p:spPr bwMode="auto">
          <a:xfrm>
            <a:off x="2673079" y="4632275"/>
            <a:ext cx="1667444" cy="461665"/>
          </a:xfrm>
          <a:prstGeom prst="rect">
            <a:avLst/>
          </a:prstGeom>
          <a:noFill/>
          <a:ln>
            <a:noFill/>
          </a:ln>
          <a:effectLst/>
        </p:spPr>
        <p:txBody>
          <a:bodyPr wrap="none">
            <a:spAutoFit/>
          </a:bodyPr>
          <a:lstStyle/>
          <a:p>
            <a:pPr defTabSz="1222375">
              <a:defRPr/>
            </a:pPr>
            <a:r>
              <a:rPr lang="en-US" altLang="zh-CN" sz="2400" b="1" kern="0" dirty="0" err="1">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2400" b="1" kern="0" baseline="-25000" dirty="0" err="1">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400" b="1" kern="0" dirty="0" err="1">
                <a:latin typeface="Arial" panose="020B0604020202020204" pitchFamily="34" charset="0"/>
                <a:ea typeface="思源黑体 CN Regular" panose="020B0500000000000000" pitchFamily="34" charset="-122"/>
                <a:cs typeface="Helvetica"/>
                <a:sym typeface="Arial" panose="020B0604020202020204" pitchFamily="34" charset="0"/>
              </a:rPr>
              <a:t>COOH</a:t>
            </a:r>
            <a:endPar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9465" name="Text Box 9"/>
          <p:cNvSpPr txBox="1">
            <a:spLocks noChangeArrowheads="1"/>
          </p:cNvSpPr>
          <p:nvPr/>
        </p:nvSpPr>
        <p:spPr bwMode="auto">
          <a:xfrm>
            <a:off x="6826378" y="4480904"/>
            <a:ext cx="2406428" cy="461665"/>
          </a:xfrm>
          <a:prstGeom prst="rect">
            <a:avLst/>
          </a:prstGeom>
          <a:noFill/>
          <a:ln>
            <a:noFill/>
          </a:ln>
          <a:effectLst/>
        </p:spPr>
        <p:txBody>
          <a:bodyPr wrap="none">
            <a:spAutoFit/>
          </a:bodyPr>
          <a:lstStyle/>
          <a:p>
            <a:pPr defTabSz="1222375">
              <a:defRPr/>
            </a:pPr>
            <a:r>
              <a:rPr lang="en-US" altLang="zh-CN" sz="2400" b="1" kern="0" dirty="0" err="1">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2400" b="1" kern="0" baseline="-25000" dirty="0" err="1">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400" b="1" kern="0" dirty="0" err="1">
                <a:latin typeface="Arial" panose="020B0604020202020204" pitchFamily="34" charset="0"/>
                <a:ea typeface="思源黑体 CN Regular" panose="020B0500000000000000" pitchFamily="34" charset="-122"/>
                <a:cs typeface="Helvetica"/>
                <a:sym typeface="Arial" panose="020B0604020202020204" pitchFamily="34" charset="0"/>
              </a:rPr>
              <a:t>COO</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b="1" kern="0" baseline="30000" dirty="0">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  H</a:t>
            </a:r>
            <a:r>
              <a:rPr lang="en-US" altLang="zh-CN" sz="2400" b="1" kern="0" baseline="30000" dirty="0">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pic>
        <p:nvPicPr>
          <p:cNvPr id="19466"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819" y="4632275"/>
            <a:ext cx="1219153" cy="579415"/>
          </a:xfrm>
          <a:prstGeom prst="rect">
            <a:avLst/>
          </a:prstGeom>
          <a:ln w="88900" cap="sq" cmpd="thickThin">
            <a:solidFill>
              <a:srgbClr val="000000"/>
            </a:solidFill>
            <a:prstDash val="solid"/>
            <a:miter lim="800000"/>
            <a:headEnd/>
            <a:tailEnd/>
          </a:ln>
          <a:effectLst>
            <a:innerShdw blurRad="76200">
              <a:srgbClr val="000000"/>
            </a:innerShdw>
          </a:effectLst>
        </p:spPr>
      </p:pic>
      <p:sp>
        <p:nvSpPr>
          <p:cNvPr id="19467" name="Text Box 11"/>
          <p:cNvSpPr txBox="1">
            <a:spLocks noChangeArrowheads="1"/>
          </p:cNvSpPr>
          <p:nvPr/>
        </p:nvSpPr>
        <p:spPr bwMode="auto">
          <a:xfrm>
            <a:off x="660400" y="5599138"/>
            <a:ext cx="11860548" cy="461665"/>
          </a:xfrm>
          <a:prstGeom prst="rect">
            <a:avLst/>
          </a:prstGeom>
          <a:noFill/>
          <a:ln>
            <a:noFill/>
          </a:ln>
          <a:effectLst/>
        </p:spPr>
        <p:txBody>
          <a:bodyPr wrap="square">
            <a:spAutoFit/>
          </a:bodyPr>
          <a:lstStyle/>
          <a:p>
            <a:pPr defTabSz="1222375">
              <a:defRPr/>
            </a:pPr>
            <a:r>
              <a:rPr lang="zh-CN" altLang="en-US" sz="2400" b="1" kern="0" dirty="0">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写出</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HF</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NH</a:t>
            </a:r>
            <a:r>
              <a:rPr lang="en-US" altLang="zh-CN" sz="2400" b="1" kern="0" baseline="-25000" dirty="0">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kern="0" baseline="-25000" dirty="0">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O</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Fe(OH)</a:t>
            </a:r>
            <a:r>
              <a:rPr lang="en-US" altLang="zh-CN" sz="2400" b="1" kern="0" baseline="-25000" dirty="0">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kern="0" baseline="-25000" dirty="0">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CO</a:t>
            </a:r>
            <a:r>
              <a:rPr lang="en-US" altLang="zh-CN" sz="2400" b="1" kern="0" baseline="-25000" dirty="0">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在水溶液中的电离方程式</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hlinkClick r:id="rId3" action="ppaction://hlinksldjump"/>
              </a:rPr>
              <a:t>.</a:t>
            </a:r>
            <a:endPar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1" name="矩形 10"/>
          <p:cNvSpPr/>
          <p:nvPr/>
        </p:nvSpPr>
        <p:spPr>
          <a:xfrm>
            <a:off x="1252342" y="282082"/>
            <a:ext cx="6933715" cy="584775"/>
          </a:xfrm>
          <a:prstGeom prst="rect">
            <a:avLst/>
          </a:prstGeom>
        </p:spPr>
        <p:txBody>
          <a:bodyPr wrap="square">
            <a:spAutoFit/>
          </a:bodyPr>
          <a:lstStyle/>
          <a:p>
            <a:pPr lvl="0" defTabSz="1130935">
              <a:spcBef>
                <a:spcPct val="0"/>
              </a:spcBef>
              <a:defRPr/>
            </a:pP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分析讨论：</a:t>
            </a:r>
            <a:endPar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ppt_x"/>
                                          </p:val>
                                        </p:tav>
                                        <p:tav tm="100000">
                                          <p:val>
                                            <p:strVal val="#ppt_x"/>
                                          </p:val>
                                        </p:tav>
                                      </p:tavLst>
                                    </p:anim>
                                    <p:anim calcmode="lin" valueType="num">
                                      <p:cBhvr additive="base">
                                        <p:cTn id="8" dur="500" fill="hold"/>
                                        <p:tgtEl>
                                          <p:spTgt spid="1946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Pct val="100000"/>
                                  </p:iterate>
                                  <p:childTnLst>
                                    <p:set>
                                      <p:cBhvr>
                                        <p:cTn id="12" dur="1" fill="hold">
                                          <p:stCondLst>
                                            <p:cond delay="0"/>
                                          </p:stCondLst>
                                        </p:cTn>
                                        <p:tgtEl>
                                          <p:spTgt spid="19461"/>
                                        </p:tgtEl>
                                        <p:attrNameLst>
                                          <p:attrName>style.visibility</p:attrName>
                                        </p:attrNameLst>
                                      </p:cBhvr>
                                      <p:to>
                                        <p:strVal val="visible"/>
                                      </p:to>
                                    </p:set>
                                    <p:anim calcmode="lin" valueType="num">
                                      <p:cBhvr additive="base">
                                        <p:cTn id="13" dur="75" fill="hold"/>
                                        <p:tgtEl>
                                          <p:spTgt spid="19461"/>
                                        </p:tgtEl>
                                        <p:attrNameLst>
                                          <p:attrName>ppt_x</p:attrName>
                                        </p:attrNameLst>
                                      </p:cBhvr>
                                      <p:tavLst>
                                        <p:tav tm="0">
                                          <p:val>
                                            <p:strVal val="0-#ppt_w/2"/>
                                          </p:val>
                                        </p:tav>
                                        <p:tav tm="100000">
                                          <p:val>
                                            <p:strVal val="#ppt_x"/>
                                          </p:val>
                                        </p:tav>
                                      </p:tavLst>
                                    </p:anim>
                                    <p:anim calcmode="lin" valueType="num">
                                      <p:cBhvr additive="base">
                                        <p:cTn id="14" dur="75" fill="hold"/>
                                        <p:tgtEl>
                                          <p:spTgt spid="19461"/>
                                        </p:tgtEl>
                                        <p:attrNameLst>
                                          <p:attrName>ppt_y</p:attrName>
                                        </p:attrNameLst>
                                      </p:cBhvr>
                                      <p:tavLst>
                                        <p:tav tm="0">
                                          <p:val>
                                            <p:strVal val="#ppt_y"/>
                                          </p:val>
                                        </p:tav>
                                        <p:tav tm="100000">
                                          <p:val>
                                            <p:strVal val="#ppt_y"/>
                                          </p:val>
                                        </p:tav>
                                      </p:tavLst>
                                    </p:anim>
                                  </p:childTnLst>
                                </p:cTn>
                              </p:par>
                            </p:childTnLst>
                          </p:cTn>
                        </p:par>
                        <p:par>
                          <p:cTn id="15" fill="hold">
                            <p:stCondLst>
                              <p:cond delay="1725"/>
                            </p:stCondLst>
                            <p:childTnLst>
                              <p:par>
                                <p:cTn id="16" presetID="12" presetClass="entr" presetSubtype="1" fill="hold" grpId="0" nodeType="afterEffect">
                                  <p:stCondLst>
                                    <p:cond delay="0"/>
                                  </p:stCondLst>
                                  <p:childTnLst>
                                    <p:set>
                                      <p:cBhvr>
                                        <p:cTn id="17" dur="1" fill="hold">
                                          <p:stCondLst>
                                            <p:cond delay="0"/>
                                          </p:stCondLst>
                                        </p:cTn>
                                        <p:tgtEl>
                                          <p:spTgt spid="19462"/>
                                        </p:tgtEl>
                                        <p:attrNameLst>
                                          <p:attrName>style.visibility</p:attrName>
                                        </p:attrNameLst>
                                      </p:cBhvr>
                                      <p:to>
                                        <p:strVal val="visible"/>
                                      </p:to>
                                    </p:set>
                                    <p:animEffect transition="in" filter="slide(fromTop)">
                                      <p:cBhvr>
                                        <p:cTn id="18" dur="500"/>
                                        <p:tgtEl>
                                          <p:spTgt spid="1946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463"/>
                                        </p:tgtEl>
                                        <p:attrNameLst>
                                          <p:attrName>style.visibility</p:attrName>
                                        </p:attrNameLst>
                                      </p:cBhvr>
                                      <p:to>
                                        <p:strVal val="visible"/>
                                      </p:to>
                                    </p:set>
                                    <p:anim calcmode="lin" valueType="num">
                                      <p:cBhvr additive="base">
                                        <p:cTn id="23" dur="500" fill="hold"/>
                                        <p:tgtEl>
                                          <p:spTgt spid="19463"/>
                                        </p:tgtEl>
                                        <p:attrNameLst>
                                          <p:attrName>ppt_x</p:attrName>
                                        </p:attrNameLst>
                                      </p:cBhvr>
                                      <p:tavLst>
                                        <p:tav tm="0">
                                          <p:val>
                                            <p:strVal val="#ppt_x"/>
                                          </p:val>
                                        </p:tav>
                                        <p:tav tm="100000">
                                          <p:val>
                                            <p:strVal val="#ppt_x"/>
                                          </p:val>
                                        </p:tav>
                                      </p:tavLst>
                                    </p:anim>
                                    <p:anim calcmode="lin" valueType="num">
                                      <p:cBhvr additive="base">
                                        <p:cTn id="24"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9464"/>
                                        </p:tgtEl>
                                        <p:attrNameLst>
                                          <p:attrName>style.visibility</p:attrName>
                                        </p:attrNameLst>
                                      </p:cBhvr>
                                      <p:to>
                                        <p:strVal val="visible"/>
                                      </p:to>
                                    </p:set>
                                    <p:anim calcmode="lin" valueType="num">
                                      <p:cBhvr additive="base">
                                        <p:cTn id="29" dur="500" fill="hold"/>
                                        <p:tgtEl>
                                          <p:spTgt spid="19464"/>
                                        </p:tgtEl>
                                        <p:attrNameLst>
                                          <p:attrName>ppt_x</p:attrName>
                                        </p:attrNameLst>
                                      </p:cBhvr>
                                      <p:tavLst>
                                        <p:tav tm="0">
                                          <p:val>
                                            <p:strVal val="0-#ppt_w/2"/>
                                          </p:val>
                                        </p:tav>
                                        <p:tav tm="100000">
                                          <p:val>
                                            <p:strVal val="#ppt_x"/>
                                          </p:val>
                                        </p:tav>
                                      </p:tavLst>
                                    </p:anim>
                                    <p:anim calcmode="lin" valueType="num">
                                      <p:cBhvr additive="base">
                                        <p:cTn id="30" dur="500" fill="hold"/>
                                        <p:tgtEl>
                                          <p:spTgt spid="19464"/>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2" presetClass="entr" presetSubtype="2" fill="hold" grpId="0" nodeType="afterEffect">
                                  <p:stCondLst>
                                    <p:cond delay="0"/>
                                  </p:stCondLst>
                                  <p:childTnLst>
                                    <p:set>
                                      <p:cBhvr>
                                        <p:cTn id="33" dur="1" fill="hold">
                                          <p:stCondLst>
                                            <p:cond delay="0"/>
                                          </p:stCondLst>
                                        </p:cTn>
                                        <p:tgtEl>
                                          <p:spTgt spid="19465"/>
                                        </p:tgtEl>
                                        <p:attrNameLst>
                                          <p:attrName>style.visibility</p:attrName>
                                        </p:attrNameLst>
                                      </p:cBhvr>
                                      <p:to>
                                        <p:strVal val="visible"/>
                                      </p:to>
                                    </p:set>
                                    <p:anim calcmode="lin" valueType="num">
                                      <p:cBhvr additive="base">
                                        <p:cTn id="34" dur="500" fill="hold"/>
                                        <p:tgtEl>
                                          <p:spTgt spid="19465"/>
                                        </p:tgtEl>
                                        <p:attrNameLst>
                                          <p:attrName>ppt_x</p:attrName>
                                        </p:attrNameLst>
                                      </p:cBhvr>
                                      <p:tavLst>
                                        <p:tav tm="0">
                                          <p:val>
                                            <p:strVal val="1+#ppt_w/2"/>
                                          </p:val>
                                        </p:tav>
                                        <p:tav tm="100000">
                                          <p:val>
                                            <p:strVal val="#ppt_x"/>
                                          </p:val>
                                        </p:tav>
                                      </p:tavLst>
                                    </p:anim>
                                    <p:anim calcmode="lin" valueType="num">
                                      <p:cBhvr additive="base">
                                        <p:cTn id="35" dur="500" fill="hold"/>
                                        <p:tgtEl>
                                          <p:spTgt spid="1946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499"/>
                                          </p:stCondLst>
                                        </p:cTn>
                                        <p:tgtEl>
                                          <p:spTgt spid="1946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19467"/>
                                        </p:tgtEl>
                                        <p:attrNameLst>
                                          <p:attrName>style.visibility</p:attrName>
                                        </p:attrNameLst>
                                      </p:cBhvr>
                                      <p:to>
                                        <p:strVal val="visible"/>
                                      </p:to>
                                    </p:set>
                                    <p:anim calcmode="lin" valueType="num">
                                      <p:cBhvr additive="base">
                                        <p:cTn id="44" dur="500" fill="hold"/>
                                        <p:tgtEl>
                                          <p:spTgt spid="19467"/>
                                        </p:tgtEl>
                                        <p:attrNameLst>
                                          <p:attrName>ppt_x</p:attrName>
                                        </p:attrNameLst>
                                      </p:cBhvr>
                                      <p:tavLst>
                                        <p:tav tm="0">
                                          <p:val>
                                            <p:strVal val="0-#ppt_w/2"/>
                                          </p:val>
                                        </p:tav>
                                        <p:tav tm="100000">
                                          <p:val>
                                            <p:strVal val="#ppt_x"/>
                                          </p:val>
                                        </p:tav>
                                      </p:tavLst>
                                    </p:anim>
                                    <p:anim calcmode="lin" valueType="num">
                                      <p:cBhvr additive="base">
                                        <p:cTn id="45" dur="500" fill="hold"/>
                                        <p:tgtEl>
                                          <p:spTgt spid="194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utoUpdateAnimBg="0"/>
      <p:bldP spid="19461" grpId="0" autoUpdateAnimBg="0"/>
      <p:bldP spid="19462" grpId="0" animBg="1"/>
      <p:bldP spid="19463" grpId="0" autoUpdateAnimBg="0"/>
      <p:bldP spid="19464" grpId="0" autoUpdateAnimBg="0"/>
      <p:bldP spid="19465" grpId="0" autoUpdateAnimBg="0"/>
      <p:bldP spid="1946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35216" y="1160463"/>
            <a:ext cx="6873355" cy="4664787"/>
            <a:chOff x="514416" y="172451"/>
            <a:chExt cx="9309060" cy="6317843"/>
          </a:xfrm>
        </p:grpSpPr>
        <p:sp>
          <p:nvSpPr>
            <p:cNvPr id="20482" name="Text Box 2"/>
            <p:cNvSpPr txBox="1">
              <a:spLocks noChangeArrowheads="1"/>
            </p:cNvSpPr>
            <p:nvPr/>
          </p:nvSpPr>
          <p:spPr bwMode="auto">
            <a:xfrm>
              <a:off x="606337" y="1009299"/>
              <a:ext cx="2590700" cy="625265"/>
            </a:xfrm>
            <a:prstGeom prst="rect">
              <a:avLst/>
            </a:prstGeom>
            <a:noFill/>
            <a:ln>
              <a:noFill/>
            </a:ln>
            <a:effectLst/>
          </p:spPr>
          <p:txBody>
            <a:bodyPr>
              <a:spAutoFit/>
            </a:bodyPr>
            <a:lstStyle/>
            <a:p>
              <a:pPr defTabSz="1222375">
                <a:defRPr/>
              </a:pP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离子化合物</a:t>
              </a:r>
            </a:p>
          </p:txBody>
        </p:sp>
        <p:sp>
          <p:nvSpPr>
            <p:cNvPr id="20483" name="Text Box 3"/>
            <p:cNvSpPr txBox="1">
              <a:spLocks noChangeArrowheads="1"/>
            </p:cNvSpPr>
            <p:nvPr/>
          </p:nvSpPr>
          <p:spPr bwMode="auto">
            <a:xfrm>
              <a:off x="3467202" y="172451"/>
              <a:ext cx="3505065" cy="625265"/>
            </a:xfrm>
            <a:prstGeom prst="rect">
              <a:avLst/>
            </a:prstGeom>
            <a:noFill/>
            <a:ln>
              <a:noFill/>
            </a:ln>
            <a:effectLst/>
          </p:spPr>
          <p:txBody>
            <a:bodyPr>
              <a:spAutoFit/>
            </a:bodyPr>
            <a:lstStyle/>
            <a:p>
              <a:pPr defTabSz="1222375">
                <a:defRPr/>
              </a:pP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大部分的盐类</a:t>
              </a:r>
            </a:p>
          </p:txBody>
        </p:sp>
        <p:sp>
          <p:nvSpPr>
            <p:cNvPr id="20484" name="Text Box 4"/>
            <p:cNvSpPr txBox="1">
              <a:spLocks noChangeArrowheads="1"/>
            </p:cNvSpPr>
            <p:nvPr/>
          </p:nvSpPr>
          <p:spPr bwMode="auto">
            <a:xfrm>
              <a:off x="3576735" y="2050481"/>
              <a:ext cx="3100267" cy="541897"/>
            </a:xfrm>
            <a:prstGeom prst="rect">
              <a:avLst/>
            </a:prstGeom>
            <a:noFill/>
            <a:ln>
              <a:noFill/>
            </a:ln>
            <a:effectLst/>
          </p:spPr>
          <p:txBody>
            <a:bodyPr wrap="square">
              <a:spAutoFit/>
            </a:bodyPr>
            <a:lstStyle/>
            <a:p>
              <a:pPr defTabSz="1222375">
                <a:defRPr/>
              </a:pPr>
              <a:r>
                <a:rPr lang="zh-CN" altLang="en-US" sz="2000" kern="0" dirty="0">
                  <a:latin typeface="Arial" panose="020B0604020202020204" pitchFamily="34" charset="0"/>
                  <a:ea typeface="思源黑体 CN Regular" panose="020B0500000000000000" pitchFamily="34" charset="-122"/>
                  <a:cs typeface="Helvetica"/>
                  <a:sym typeface="Arial" panose="020B0604020202020204" pitchFamily="34" charset="0"/>
                </a:rPr>
                <a:t>强酸、强碱</a:t>
              </a:r>
            </a:p>
          </p:txBody>
        </p:sp>
        <p:sp>
          <p:nvSpPr>
            <p:cNvPr id="20486" name="Text Box 6"/>
            <p:cNvSpPr txBox="1">
              <a:spLocks noChangeArrowheads="1"/>
            </p:cNvSpPr>
            <p:nvPr/>
          </p:nvSpPr>
          <p:spPr bwMode="auto">
            <a:xfrm>
              <a:off x="514416" y="4177072"/>
              <a:ext cx="2663722" cy="625265"/>
            </a:xfrm>
            <a:prstGeom prst="rect">
              <a:avLst/>
            </a:prstGeom>
            <a:noFill/>
            <a:ln>
              <a:noFill/>
            </a:ln>
            <a:effectLst/>
          </p:spPr>
          <p:txBody>
            <a:bodyPr>
              <a:spAutoFit/>
            </a:bodyPr>
            <a:lstStyle/>
            <a:p>
              <a:pPr algn="ctr" defTabSz="1222375">
                <a:defRPr/>
              </a:pP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共价化合物</a:t>
              </a:r>
            </a:p>
          </p:txBody>
        </p:sp>
        <p:sp>
          <p:nvSpPr>
            <p:cNvPr id="20488" name="Text Box 8"/>
            <p:cNvSpPr txBox="1">
              <a:spLocks noChangeArrowheads="1"/>
            </p:cNvSpPr>
            <p:nvPr/>
          </p:nvSpPr>
          <p:spPr bwMode="auto">
            <a:xfrm>
              <a:off x="3686051" y="2815937"/>
              <a:ext cx="1904926" cy="541897"/>
            </a:xfrm>
            <a:prstGeom prst="rect">
              <a:avLst/>
            </a:prstGeom>
            <a:noFill/>
            <a:ln>
              <a:noFill/>
            </a:ln>
            <a:effectLst/>
          </p:spPr>
          <p:txBody>
            <a:bodyPr>
              <a:spAutoFit/>
            </a:bodyPr>
            <a:lstStyle/>
            <a:p>
              <a:pPr defTabSz="1222375">
                <a:defRPr/>
              </a:pPr>
              <a:r>
                <a:rPr lang="zh-CN" altLang="en-US" sz="2000" kern="0" dirty="0">
                  <a:latin typeface="Arial" panose="020B0604020202020204" pitchFamily="34" charset="0"/>
                  <a:ea typeface="思源黑体 CN Regular" panose="020B0500000000000000" pitchFamily="34" charset="-122"/>
                  <a:cs typeface="Helvetica"/>
                  <a:sym typeface="Arial" panose="020B0604020202020204" pitchFamily="34" charset="0"/>
                </a:rPr>
                <a:t>弱 酸</a:t>
              </a:r>
            </a:p>
          </p:txBody>
        </p:sp>
        <p:sp>
          <p:nvSpPr>
            <p:cNvPr id="20489" name="Text Box 9"/>
            <p:cNvSpPr txBox="1">
              <a:spLocks noChangeArrowheads="1"/>
            </p:cNvSpPr>
            <p:nvPr/>
          </p:nvSpPr>
          <p:spPr bwMode="auto">
            <a:xfrm>
              <a:off x="3552563" y="4360905"/>
              <a:ext cx="1904926" cy="541897"/>
            </a:xfrm>
            <a:prstGeom prst="rect">
              <a:avLst/>
            </a:prstGeom>
            <a:noFill/>
            <a:ln>
              <a:noFill/>
            </a:ln>
            <a:effectLst/>
          </p:spPr>
          <p:txBody>
            <a:bodyPr>
              <a:spAutoFit/>
            </a:bodyPr>
            <a:lstStyle/>
            <a:p>
              <a:pPr defTabSz="1222375">
                <a:defRPr/>
              </a:pPr>
              <a:r>
                <a:rPr lang="zh-CN" altLang="en-US" sz="2000" kern="0" dirty="0">
                  <a:latin typeface="Arial" panose="020B0604020202020204" pitchFamily="34" charset="0"/>
                  <a:ea typeface="思源黑体 CN Regular" panose="020B0500000000000000" pitchFamily="34" charset="-122"/>
                  <a:cs typeface="Helvetica"/>
                  <a:sym typeface="Arial" panose="020B0604020202020204" pitchFamily="34" charset="0"/>
                </a:rPr>
                <a:t>弱 碱</a:t>
              </a:r>
            </a:p>
          </p:txBody>
        </p:sp>
        <p:sp>
          <p:nvSpPr>
            <p:cNvPr id="20490" name="Text Box 10"/>
            <p:cNvSpPr txBox="1">
              <a:spLocks noChangeArrowheads="1"/>
            </p:cNvSpPr>
            <p:nvPr/>
          </p:nvSpPr>
          <p:spPr bwMode="auto">
            <a:xfrm>
              <a:off x="3387529" y="3478317"/>
              <a:ext cx="1904926" cy="708633"/>
            </a:xfrm>
            <a:prstGeom prst="rect">
              <a:avLst/>
            </a:prstGeom>
            <a:noFill/>
            <a:ln>
              <a:noFill/>
            </a:ln>
            <a:effectLst/>
          </p:spPr>
          <p:txBody>
            <a:bodyPr>
              <a:spAutoFit/>
            </a:bodyPr>
            <a:lstStyle/>
            <a:p>
              <a:pPr defTabSz="1222375">
                <a:defRPr/>
              </a:pPr>
              <a:r>
                <a:rPr lang="zh-CN" altLang="en-US" sz="2800" kern="0" dirty="0">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000" kern="0" dirty="0">
                  <a:latin typeface="Arial" panose="020B0604020202020204" pitchFamily="34" charset="0"/>
                  <a:ea typeface="思源黑体 CN Regular" panose="020B0500000000000000" pitchFamily="34" charset="-122"/>
                  <a:cs typeface="Helvetica"/>
                  <a:sym typeface="Arial" panose="020B0604020202020204" pitchFamily="34" charset="0"/>
                </a:rPr>
                <a:t>水</a:t>
              </a:r>
            </a:p>
          </p:txBody>
        </p:sp>
        <p:sp>
          <p:nvSpPr>
            <p:cNvPr id="20491" name="Text Box 11"/>
            <p:cNvSpPr txBox="1">
              <a:spLocks noChangeArrowheads="1"/>
            </p:cNvSpPr>
            <p:nvPr/>
          </p:nvSpPr>
          <p:spPr bwMode="auto">
            <a:xfrm>
              <a:off x="5319562" y="3361516"/>
              <a:ext cx="1447743" cy="1125477"/>
            </a:xfrm>
            <a:prstGeom prst="rect">
              <a:avLst/>
            </a:prstGeom>
            <a:noFill/>
            <a:ln>
              <a:noFill/>
            </a:ln>
            <a:effectLst/>
          </p:spPr>
          <p:txBody>
            <a:bodyPr>
              <a:spAutoFit/>
            </a:bodyPr>
            <a:lstStyle/>
            <a:p>
              <a:pPr defTabSz="1222375">
                <a:defRPr/>
              </a:pP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弱电解质</a:t>
              </a:r>
            </a:p>
          </p:txBody>
        </p:sp>
        <p:sp>
          <p:nvSpPr>
            <p:cNvPr id="20492" name="Text Box 12"/>
            <p:cNvSpPr txBox="1">
              <a:spLocks noChangeArrowheads="1"/>
            </p:cNvSpPr>
            <p:nvPr/>
          </p:nvSpPr>
          <p:spPr bwMode="auto">
            <a:xfrm>
              <a:off x="6870920" y="389657"/>
              <a:ext cx="914364" cy="2125899"/>
            </a:xfrm>
            <a:prstGeom prst="rect">
              <a:avLst/>
            </a:prstGeom>
            <a:noFill/>
            <a:ln>
              <a:noFill/>
            </a:ln>
            <a:effectLst/>
          </p:spPr>
          <p:txBody>
            <a:bodyPr>
              <a:spAutoFit/>
            </a:bodyPr>
            <a:lstStyle/>
            <a:p>
              <a:pPr defTabSz="1222375">
                <a:defRPr/>
              </a:pP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强电解质</a:t>
              </a:r>
            </a:p>
          </p:txBody>
        </p:sp>
        <p:sp>
          <p:nvSpPr>
            <p:cNvPr id="18445" name="AutoShape 13"/>
            <p:cNvSpPr/>
            <p:nvPr/>
          </p:nvSpPr>
          <p:spPr bwMode="auto">
            <a:xfrm>
              <a:off x="3164158" y="464023"/>
              <a:ext cx="374478" cy="2028389"/>
            </a:xfrm>
            <a:prstGeom prst="leftBrace">
              <a:avLst>
                <a:gd name="adj1" fmla="val 35000"/>
                <a:gd name="adj2" fmla="val 50000"/>
              </a:avLst>
            </a:prstGeom>
            <a:noFill/>
            <a:ln w="5715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endParaRPr lang="zh-CN" altLang="en-US" sz="1200" kern="0">
                <a:ea typeface="思源黑体 CN Regular" panose="020B0500000000000000" pitchFamily="34" charset="-122"/>
                <a:cs typeface="Helvetica"/>
                <a:sym typeface="Arial" panose="020B0604020202020204" pitchFamily="34" charset="0"/>
              </a:endParaRPr>
            </a:p>
          </p:txBody>
        </p:sp>
        <p:sp>
          <p:nvSpPr>
            <p:cNvPr id="18446" name="AutoShape 14"/>
            <p:cNvSpPr/>
            <p:nvPr/>
          </p:nvSpPr>
          <p:spPr bwMode="auto">
            <a:xfrm flipH="1">
              <a:off x="6298189" y="445372"/>
              <a:ext cx="533379" cy="2057320"/>
            </a:xfrm>
            <a:prstGeom prst="leftBrace">
              <a:avLst>
                <a:gd name="adj1" fmla="val 32143"/>
                <a:gd name="adj2" fmla="val 50000"/>
              </a:avLst>
            </a:prstGeom>
            <a:noFill/>
            <a:ln w="5715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endParaRPr lang="zh-CN" altLang="en-US" sz="1200" kern="0">
                <a:ea typeface="思源黑体 CN Regular" panose="020B0500000000000000" pitchFamily="34" charset="-122"/>
                <a:cs typeface="Helvetica"/>
                <a:sym typeface="Arial" panose="020B0604020202020204" pitchFamily="34" charset="0"/>
              </a:endParaRPr>
            </a:p>
          </p:txBody>
        </p:sp>
        <p:sp>
          <p:nvSpPr>
            <p:cNvPr id="18447" name="AutoShape 15"/>
            <p:cNvSpPr/>
            <p:nvPr/>
          </p:nvSpPr>
          <p:spPr bwMode="auto">
            <a:xfrm>
              <a:off x="3158939" y="3009917"/>
              <a:ext cx="457182" cy="3124079"/>
            </a:xfrm>
            <a:prstGeom prst="leftBrace">
              <a:avLst>
                <a:gd name="adj1" fmla="val 56944"/>
                <a:gd name="adj2" fmla="val 50000"/>
              </a:avLst>
            </a:prstGeom>
            <a:noFill/>
            <a:ln w="5715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endParaRPr lang="zh-CN" altLang="en-US" sz="1200" kern="0">
                <a:ea typeface="思源黑体 CN Regular" panose="020B0500000000000000" pitchFamily="34" charset="-122"/>
                <a:cs typeface="Helvetica"/>
                <a:sym typeface="Arial" panose="020B0604020202020204" pitchFamily="34" charset="0"/>
              </a:endParaRPr>
            </a:p>
          </p:txBody>
        </p:sp>
        <p:sp>
          <p:nvSpPr>
            <p:cNvPr id="18448" name="AutoShape 16"/>
            <p:cNvSpPr/>
            <p:nvPr/>
          </p:nvSpPr>
          <p:spPr bwMode="auto">
            <a:xfrm flipH="1">
              <a:off x="4910364" y="3068690"/>
              <a:ext cx="390150" cy="1600139"/>
            </a:xfrm>
            <a:prstGeom prst="leftBrace">
              <a:avLst>
                <a:gd name="adj1" fmla="val 25000"/>
                <a:gd name="adj2" fmla="val 50000"/>
              </a:avLst>
            </a:prstGeom>
            <a:noFill/>
            <a:ln w="5715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endParaRPr lang="zh-CN" altLang="en-US" sz="1200" kern="0">
                <a:ea typeface="思源黑体 CN Regular" panose="020B0500000000000000" pitchFamily="34" charset="-122"/>
                <a:cs typeface="Helvetica"/>
                <a:sym typeface="Arial" panose="020B0604020202020204" pitchFamily="34" charset="0"/>
              </a:endParaRPr>
            </a:p>
          </p:txBody>
        </p:sp>
        <p:sp>
          <p:nvSpPr>
            <p:cNvPr id="18449" name="Text Box 17"/>
            <p:cNvSpPr txBox="1">
              <a:spLocks noChangeArrowheads="1"/>
            </p:cNvSpPr>
            <p:nvPr/>
          </p:nvSpPr>
          <p:spPr bwMode="auto">
            <a:xfrm>
              <a:off x="3351398" y="1122289"/>
              <a:ext cx="4169306" cy="625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50000"/>
                </a:spcBef>
                <a:buNone/>
              </a:pPr>
              <a:r>
                <a:rPr lang="zh-CN" altLang="en-US" sz="2400" kern="0" dirty="0">
                  <a:ea typeface="思源黑体 CN Regular" panose="020B0500000000000000" pitchFamily="34" charset="-122"/>
                  <a:cs typeface="Helvetica"/>
                  <a:sym typeface="Arial" panose="020B0604020202020204" pitchFamily="34" charset="0"/>
                </a:rPr>
                <a:t> 离子型氧化物</a:t>
              </a:r>
            </a:p>
          </p:txBody>
        </p:sp>
        <p:sp>
          <p:nvSpPr>
            <p:cNvPr id="18450" name="AutoShape 18"/>
            <p:cNvSpPr/>
            <p:nvPr/>
          </p:nvSpPr>
          <p:spPr bwMode="auto">
            <a:xfrm flipH="1">
              <a:off x="7546373" y="1122290"/>
              <a:ext cx="533379" cy="3154075"/>
            </a:xfrm>
            <a:prstGeom prst="leftBrace">
              <a:avLst>
                <a:gd name="adj1" fmla="val 32143"/>
                <a:gd name="adj2" fmla="val 50000"/>
              </a:avLst>
            </a:prstGeom>
            <a:noFill/>
            <a:ln w="5715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endParaRPr lang="zh-CN" altLang="en-US" sz="1200" kern="0">
                <a:ea typeface="思源黑体 CN Regular" panose="020B0500000000000000" pitchFamily="34" charset="-122"/>
                <a:cs typeface="Helvetica"/>
                <a:sym typeface="Arial" panose="020B0604020202020204" pitchFamily="34" charset="0"/>
              </a:endParaRPr>
            </a:p>
          </p:txBody>
        </p:sp>
        <p:sp>
          <p:nvSpPr>
            <p:cNvPr id="20499" name="Text Box 19"/>
            <p:cNvSpPr txBox="1">
              <a:spLocks noChangeArrowheads="1"/>
            </p:cNvSpPr>
            <p:nvPr/>
          </p:nvSpPr>
          <p:spPr bwMode="auto">
            <a:xfrm>
              <a:off x="8023083" y="1831094"/>
              <a:ext cx="761971" cy="1875794"/>
            </a:xfrm>
            <a:prstGeom prst="rect">
              <a:avLst/>
            </a:prstGeom>
            <a:noFill/>
            <a:ln>
              <a:noFill/>
            </a:ln>
            <a:effectLst/>
          </p:spPr>
          <p:txBody>
            <a:bodyPr>
              <a:spAutoFit/>
            </a:bodyPr>
            <a:lstStyle/>
            <a:p>
              <a:pPr defTabSz="1222375">
                <a:spcBef>
                  <a:spcPct val="50000"/>
                </a:spcBef>
                <a:defRPr/>
              </a:pPr>
              <a:r>
                <a:rPr lang="zh-CN" altLang="en-US" sz="2800" kern="0" dirty="0">
                  <a:latin typeface="Arial" panose="020B0604020202020204" pitchFamily="34" charset="0"/>
                  <a:ea typeface="思源黑体 CN Regular" panose="020B0500000000000000" pitchFamily="34" charset="-122"/>
                  <a:cs typeface="Helvetica"/>
                  <a:sym typeface="Arial" panose="020B0604020202020204" pitchFamily="34" charset="0"/>
                </a:rPr>
                <a:t>电解质</a:t>
              </a:r>
            </a:p>
          </p:txBody>
        </p:sp>
        <p:sp>
          <p:nvSpPr>
            <p:cNvPr id="20500" name="Text Box 20"/>
            <p:cNvSpPr txBox="1">
              <a:spLocks noChangeArrowheads="1"/>
            </p:cNvSpPr>
            <p:nvPr/>
          </p:nvSpPr>
          <p:spPr bwMode="auto">
            <a:xfrm>
              <a:off x="7467547" y="5139380"/>
              <a:ext cx="1317506" cy="1292213"/>
            </a:xfrm>
            <a:prstGeom prst="rect">
              <a:avLst/>
            </a:prstGeom>
            <a:noFill/>
            <a:ln>
              <a:noFill/>
            </a:ln>
            <a:effectLst/>
          </p:spPr>
          <p:txBody>
            <a:bodyPr wrap="square">
              <a:spAutoFit/>
            </a:bodyPr>
            <a:lstStyle/>
            <a:p>
              <a:pPr defTabSz="1222375">
                <a:spcBef>
                  <a:spcPct val="50000"/>
                </a:spcBef>
                <a:defRPr/>
              </a:pPr>
              <a:r>
                <a:rPr lang="zh-CN" altLang="en-US" sz="2800" kern="0" dirty="0">
                  <a:latin typeface="Arial" panose="020B0604020202020204" pitchFamily="34" charset="0"/>
                  <a:ea typeface="思源黑体 CN Regular" panose="020B0500000000000000" pitchFamily="34" charset="-122"/>
                  <a:cs typeface="Helvetica"/>
                  <a:sym typeface="Arial" panose="020B0604020202020204" pitchFamily="34" charset="0"/>
                </a:rPr>
                <a:t>非电解质</a:t>
              </a:r>
            </a:p>
          </p:txBody>
        </p:sp>
        <p:sp>
          <p:nvSpPr>
            <p:cNvPr id="18453" name="AutoShape 21"/>
            <p:cNvSpPr/>
            <p:nvPr/>
          </p:nvSpPr>
          <p:spPr bwMode="auto">
            <a:xfrm flipH="1">
              <a:off x="7052936" y="5257730"/>
              <a:ext cx="291839" cy="1066758"/>
            </a:xfrm>
            <a:prstGeom prst="leftBrace">
              <a:avLst>
                <a:gd name="adj1" fmla="val 53731"/>
                <a:gd name="adj2" fmla="val 50000"/>
              </a:avLst>
            </a:prstGeom>
            <a:noFill/>
            <a:ln w="5715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endParaRPr lang="zh-CN" altLang="en-US" sz="1200" kern="0">
                <a:ea typeface="思源黑体 CN Regular" panose="020B0500000000000000" pitchFamily="34" charset="-122"/>
                <a:cs typeface="Helvetica"/>
                <a:sym typeface="Arial" panose="020B0604020202020204" pitchFamily="34" charset="0"/>
              </a:endParaRPr>
            </a:p>
          </p:txBody>
        </p:sp>
        <p:sp>
          <p:nvSpPr>
            <p:cNvPr id="18454" name="Text Box 22"/>
            <p:cNvSpPr txBox="1">
              <a:spLocks noChangeArrowheads="1"/>
            </p:cNvSpPr>
            <p:nvPr/>
          </p:nvSpPr>
          <p:spPr bwMode="auto">
            <a:xfrm>
              <a:off x="4038680" y="5243203"/>
              <a:ext cx="2666896" cy="54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50000"/>
                </a:spcBef>
                <a:buNone/>
              </a:pPr>
              <a:r>
                <a:rPr lang="zh-CN" altLang="en-US" sz="2000" kern="0" dirty="0">
                  <a:ea typeface="思源黑体 CN Regular" panose="020B0500000000000000" pitchFamily="34" charset="-122"/>
                  <a:cs typeface="Helvetica"/>
                  <a:sym typeface="Arial" panose="020B0604020202020204" pitchFamily="34" charset="0"/>
                </a:rPr>
                <a:t>多数有机物</a:t>
              </a:r>
            </a:p>
          </p:txBody>
        </p:sp>
        <p:sp>
          <p:nvSpPr>
            <p:cNvPr id="18455" name="Text Box 23"/>
            <p:cNvSpPr txBox="1">
              <a:spLocks noChangeArrowheads="1"/>
            </p:cNvSpPr>
            <p:nvPr/>
          </p:nvSpPr>
          <p:spPr bwMode="auto">
            <a:xfrm>
              <a:off x="3628759" y="5948397"/>
              <a:ext cx="3657459" cy="541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50000"/>
                </a:spcBef>
                <a:buNone/>
              </a:pPr>
              <a:r>
                <a:rPr lang="zh-CN" altLang="en-US" sz="2000" kern="0" dirty="0">
                  <a:ea typeface="思源黑体 CN Regular" panose="020B0500000000000000" pitchFamily="34" charset="-122"/>
                  <a:cs typeface="Helvetica"/>
                  <a:sym typeface="Arial" panose="020B0604020202020204" pitchFamily="34" charset="0"/>
                </a:rPr>
                <a:t>某些非金属氧化物</a:t>
              </a:r>
            </a:p>
          </p:txBody>
        </p:sp>
        <p:sp>
          <p:nvSpPr>
            <p:cNvPr id="18456" name="AutoShape 24"/>
            <p:cNvSpPr/>
            <p:nvPr/>
          </p:nvSpPr>
          <p:spPr bwMode="auto">
            <a:xfrm flipH="1">
              <a:off x="8722204" y="2614686"/>
              <a:ext cx="415499" cy="3124776"/>
            </a:xfrm>
            <a:prstGeom prst="leftBrace">
              <a:avLst>
                <a:gd name="adj1" fmla="val 30952"/>
                <a:gd name="adj2" fmla="val 50000"/>
              </a:avLst>
            </a:prstGeom>
            <a:noFill/>
            <a:ln w="5715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endParaRPr lang="zh-CN" altLang="en-US" sz="1200" kern="0">
                <a:ea typeface="思源黑体 CN Regular" panose="020B0500000000000000" pitchFamily="34" charset="-122"/>
                <a:cs typeface="Helvetica"/>
                <a:sym typeface="Arial" panose="020B0604020202020204" pitchFamily="34" charset="0"/>
              </a:endParaRPr>
            </a:p>
          </p:txBody>
        </p:sp>
        <p:sp>
          <p:nvSpPr>
            <p:cNvPr id="18457" name="Text Box 25"/>
            <p:cNvSpPr txBox="1">
              <a:spLocks noChangeArrowheads="1"/>
            </p:cNvSpPr>
            <p:nvPr/>
          </p:nvSpPr>
          <p:spPr bwMode="auto">
            <a:xfrm>
              <a:off x="9137703" y="3315146"/>
              <a:ext cx="685773" cy="2125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50000"/>
                </a:spcBef>
                <a:buNone/>
              </a:pPr>
              <a:r>
                <a:rPr lang="zh-CN" altLang="en-US" kern="0" dirty="0">
                  <a:ea typeface="思源黑体 CN Regular" panose="020B0500000000000000" pitchFamily="34" charset="-122"/>
                  <a:cs typeface="Helvetica"/>
                  <a:sym typeface="Arial" panose="020B0604020202020204" pitchFamily="34" charset="0"/>
                </a:rPr>
                <a:t>化合物</a:t>
              </a:r>
            </a:p>
          </p:txBody>
        </p:sp>
      </p:grpSp>
      <p:sp>
        <p:nvSpPr>
          <p:cNvPr id="26" name="矩形 25"/>
          <p:cNvSpPr/>
          <p:nvPr/>
        </p:nvSpPr>
        <p:spPr>
          <a:xfrm>
            <a:off x="1252342" y="282082"/>
            <a:ext cx="6933715" cy="584775"/>
          </a:xfrm>
          <a:prstGeom prst="rect">
            <a:avLst/>
          </a:prstGeom>
        </p:spPr>
        <p:txBody>
          <a:bodyPr wrap="square">
            <a:spAutoFit/>
          </a:bodyPr>
          <a:lstStyle/>
          <a:p>
            <a:pPr lvl="0" defTabSz="1130935">
              <a:spcBef>
                <a:spcPct val="0"/>
              </a:spcBef>
              <a:defRPr/>
            </a:pP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小结</a:t>
            </a:r>
            <a:endPar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3596931" y="1403678"/>
            <a:ext cx="5471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50000"/>
              </a:spcBef>
              <a:buNone/>
            </a:pP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a:t>
            </a:r>
            <a:r>
              <a:rPr lang="zh-CN" altLang="en-US" sz="2400" b="1" kern="0" dirty="0">
                <a:solidFill>
                  <a:srgbClr val="FF0000"/>
                </a:solidFill>
                <a:ea typeface="思源黑体 CN Regular" panose="020B0500000000000000" pitchFamily="34" charset="-122"/>
                <a:cs typeface="Helvetica"/>
                <a:sym typeface="Arial" panose="020B0604020202020204" pitchFamily="34" charset="0"/>
              </a:rPr>
              <a:t>完全电离，书写时用“</a:t>
            </a: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a:t>
            </a:r>
            <a:r>
              <a:rPr lang="zh-CN" altLang="en-US" sz="2400" b="1" kern="0" dirty="0">
                <a:solidFill>
                  <a:srgbClr val="FF0000"/>
                </a:solidFill>
                <a:ea typeface="思源黑体 CN Regular" panose="020B0500000000000000" pitchFamily="34" charset="-122"/>
                <a:cs typeface="Helvetica"/>
                <a:sym typeface="Arial" panose="020B0604020202020204" pitchFamily="34" charset="0"/>
              </a:rPr>
              <a:t>号 </a:t>
            </a:r>
          </a:p>
        </p:txBody>
      </p:sp>
      <p:sp>
        <p:nvSpPr>
          <p:cNvPr id="21508" name="Text Box 4"/>
          <p:cNvSpPr txBox="1">
            <a:spLocks noChangeArrowheads="1"/>
          </p:cNvSpPr>
          <p:nvPr/>
        </p:nvSpPr>
        <p:spPr bwMode="auto">
          <a:xfrm>
            <a:off x="848828" y="2396563"/>
            <a:ext cx="35443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50000"/>
              </a:spcBef>
              <a:buNone/>
            </a:pP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a:t>
            </a: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2</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）弱电解质</a:t>
            </a:r>
          </a:p>
        </p:txBody>
      </p:sp>
      <p:sp>
        <p:nvSpPr>
          <p:cNvPr id="21509" name="Text Box 5"/>
          <p:cNvSpPr txBox="1">
            <a:spLocks noChangeArrowheads="1"/>
          </p:cNvSpPr>
          <p:nvPr/>
        </p:nvSpPr>
        <p:spPr bwMode="auto">
          <a:xfrm>
            <a:off x="848828" y="3257278"/>
            <a:ext cx="10917803" cy="168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lnSpc>
                <a:spcPct val="150000"/>
              </a:lnSpc>
              <a:spcBef>
                <a:spcPct val="0"/>
              </a:spcBef>
              <a:buNone/>
            </a:pPr>
            <a:r>
              <a:rPr lang="zh-CN" altLang="en-US" sz="2400" kern="0" dirty="0">
                <a:solidFill>
                  <a:srgbClr val="FF0000"/>
                </a:solidFill>
                <a:ea typeface="思源黑体 CN Regular" panose="020B0500000000000000" pitchFamily="34" charset="-122"/>
                <a:cs typeface="Helvetica"/>
                <a:sym typeface="Arial" panose="020B0604020202020204" pitchFamily="34" charset="0"/>
              </a:rPr>
              <a:t>练习：</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写出下列电解质电离的方程式：</a:t>
            </a:r>
          </a:p>
          <a:p>
            <a:pPr defTabSz="1222375">
              <a:lnSpc>
                <a:spcPct val="150000"/>
              </a:lnSpc>
              <a:spcBef>
                <a:spcPct val="0"/>
              </a:spcBef>
              <a:buNone/>
            </a:pPr>
            <a:r>
              <a:rPr lang="en-US" altLang="zh-CN" sz="2400" kern="0" dirty="0" err="1">
                <a:solidFill>
                  <a:srgbClr val="000000"/>
                </a:solidFill>
                <a:ea typeface="思源黑体 CN Regular" panose="020B0500000000000000" pitchFamily="34" charset="-122"/>
                <a:cs typeface="Helvetica"/>
                <a:sym typeface="Arial" panose="020B0604020202020204" pitchFamily="34" charset="0"/>
              </a:rPr>
              <a:t>CH</a:t>
            </a:r>
            <a:r>
              <a:rPr lang="en-US" altLang="zh-CN" sz="2400" kern="0" baseline="-25000" dirty="0" err="1">
                <a:solidFill>
                  <a:srgbClr val="000000"/>
                </a:solidFill>
                <a:ea typeface="思源黑体 CN Regular" panose="020B0500000000000000" pitchFamily="34" charset="-122"/>
                <a:cs typeface="Helvetica"/>
                <a:sym typeface="Arial" panose="020B0604020202020204" pitchFamily="34" charset="0"/>
              </a:rPr>
              <a:t>3</a:t>
            </a:r>
            <a:r>
              <a:rPr lang="en-US" altLang="zh-CN" sz="2400" kern="0" dirty="0" err="1">
                <a:solidFill>
                  <a:srgbClr val="000000"/>
                </a:solidFill>
                <a:ea typeface="思源黑体 CN Regular" panose="020B0500000000000000" pitchFamily="34" charset="-122"/>
                <a:cs typeface="Helvetica"/>
                <a:sym typeface="Arial" panose="020B0604020202020204" pitchFamily="34" charset="0"/>
              </a:rPr>
              <a:t>COOH</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a:t>
            </a:r>
            <a:r>
              <a:rPr lang="en-US" altLang="zh-CN" sz="2400" kern="0" dirty="0" err="1">
                <a:solidFill>
                  <a:srgbClr val="000000"/>
                </a:solidFill>
                <a:ea typeface="思源黑体 CN Regular" panose="020B0500000000000000" pitchFamily="34" charset="-122"/>
                <a:cs typeface="Helvetica"/>
                <a:sym typeface="Arial" panose="020B0604020202020204" pitchFamily="34" charset="0"/>
              </a:rPr>
              <a:t>H</a:t>
            </a:r>
            <a:r>
              <a:rPr lang="en-US" altLang="zh-CN" sz="2400" kern="0" baseline="-25000" dirty="0" err="1">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err="1">
                <a:solidFill>
                  <a:srgbClr val="000000"/>
                </a:solidFill>
                <a:ea typeface="思源黑体 CN Regular" panose="020B0500000000000000" pitchFamily="34" charset="-122"/>
                <a:cs typeface="Helvetica"/>
                <a:sym typeface="Arial" panose="020B0604020202020204" pitchFamily="34" charset="0"/>
              </a:rPr>
              <a:t>S</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Cu(OH)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2</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 、 </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CH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3</a:t>
            </a:r>
            <a:r>
              <a:rPr lang="en-US" altLang="zh-CN" sz="2400" kern="0" dirty="0">
                <a:solidFill>
                  <a:srgbClr val="000000"/>
                </a:solidFill>
                <a:ea typeface="思源黑体 CN Regular" panose="020B0500000000000000" pitchFamily="34" charset="-122"/>
                <a:cs typeface="Helvetica"/>
                <a:sym typeface="Arial" panose="020B0604020202020204" pitchFamily="34" charset="0"/>
              </a:rPr>
              <a:t>COONH</a:t>
            </a:r>
            <a:r>
              <a:rPr lang="en-US" altLang="zh-CN" sz="2400" kern="0" baseline="-25000" dirty="0">
                <a:solidFill>
                  <a:srgbClr val="000000"/>
                </a:solidFill>
                <a:ea typeface="思源黑体 CN Regular" panose="020B0500000000000000" pitchFamily="34" charset="-122"/>
                <a:cs typeface="Helvetica"/>
                <a:sym typeface="Arial" panose="020B0604020202020204" pitchFamily="34" charset="0"/>
              </a:rPr>
              <a:t>4</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a:t>
            </a:r>
            <a:r>
              <a:rPr lang="en-US" altLang="zh-CN" sz="2400" kern="0" dirty="0" err="1">
                <a:solidFill>
                  <a:srgbClr val="000000"/>
                </a:solidFill>
                <a:ea typeface="思源黑体 CN Regular" panose="020B0500000000000000" pitchFamily="34" charset="-122"/>
                <a:cs typeface="Helvetica"/>
                <a:sym typeface="Arial" panose="020B0604020202020204" pitchFamily="34" charset="0"/>
              </a:rPr>
              <a:t>K</a:t>
            </a:r>
            <a:r>
              <a:rPr lang="en-US" altLang="zh-CN" sz="2400" kern="0" baseline="-25000" dirty="0" err="1">
                <a:solidFill>
                  <a:srgbClr val="000000"/>
                </a:solidFill>
                <a:ea typeface="思源黑体 CN Regular" panose="020B0500000000000000" pitchFamily="34" charset="-122"/>
                <a:cs typeface="Helvetica"/>
                <a:sym typeface="Arial" panose="020B0604020202020204" pitchFamily="34" charset="0"/>
              </a:rPr>
              <a:t>2</a:t>
            </a:r>
            <a:r>
              <a:rPr lang="en-US" altLang="zh-CN" sz="2400" kern="0" dirty="0" err="1">
                <a:solidFill>
                  <a:srgbClr val="000000"/>
                </a:solidFill>
                <a:ea typeface="思源黑体 CN Regular" panose="020B0500000000000000" pitchFamily="34" charset="-122"/>
                <a:cs typeface="Helvetica"/>
                <a:sym typeface="Arial" panose="020B0604020202020204" pitchFamily="34" charset="0"/>
              </a:rPr>
              <a:t>CO</a:t>
            </a:r>
            <a:r>
              <a:rPr lang="en-US" altLang="zh-CN" sz="2400" kern="0" baseline="-25000" dirty="0" err="1">
                <a:solidFill>
                  <a:srgbClr val="000000"/>
                </a:solidFill>
                <a:ea typeface="思源黑体 CN Regular" panose="020B0500000000000000" pitchFamily="34" charset="-122"/>
                <a:cs typeface="Helvetica"/>
                <a:sym typeface="Arial" panose="020B0604020202020204" pitchFamily="34" charset="0"/>
              </a:rPr>
              <a:t>3</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a:t>
            </a:r>
            <a:r>
              <a:rPr lang="en-US" altLang="zh-CN" sz="2400" kern="0" dirty="0" err="1">
                <a:solidFill>
                  <a:srgbClr val="000000"/>
                </a:solidFill>
                <a:ea typeface="思源黑体 CN Regular" panose="020B0500000000000000" pitchFamily="34" charset="-122"/>
                <a:cs typeface="Helvetica"/>
                <a:sym typeface="Arial" panose="020B0604020202020204" pitchFamily="34" charset="0"/>
              </a:rPr>
              <a:t>KHCO</a:t>
            </a:r>
            <a:r>
              <a:rPr lang="en-US" altLang="zh-CN" sz="2400" kern="0" baseline="-25000" dirty="0" err="1">
                <a:solidFill>
                  <a:srgbClr val="000000"/>
                </a:solidFill>
                <a:ea typeface="思源黑体 CN Regular" panose="020B0500000000000000" pitchFamily="34" charset="-122"/>
                <a:cs typeface="Helvetica"/>
                <a:sym typeface="Arial" panose="020B0604020202020204" pitchFamily="34" charset="0"/>
              </a:rPr>
              <a:t>3</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a:t>
            </a:r>
            <a:r>
              <a:rPr lang="en-US" altLang="zh-CN" sz="2400" kern="0" dirty="0" err="1">
                <a:solidFill>
                  <a:srgbClr val="000000"/>
                </a:solidFill>
                <a:ea typeface="思源黑体 CN Regular" panose="020B0500000000000000" pitchFamily="34" charset="-122"/>
                <a:cs typeface="Helvetica"/>
                <a:sym typeface="Arial" panose="020B0604020202020204" pitchFamily="34" charset="0"/>
              </a:rPr>
              <a:t>KHSO</a:t>
            </a:r>
            <a:r>
              <a:rPr lang="en-US" altLang="zh-CN" sz="2400" kern="0" baseline="-25000" dirty="0" err="1">
                <a:solidFill>
                  <a:srgbClr val="000000"/>
                </a:solidFill>
                <a:ea typeface="思源黑体 CN Regular" panose="020B0500000000000000" pitchFamily="34" charset="-122"/>
                <a:cs typeface="Helvetica"/>
                <a:sym typeface="Arial" panose="020B0604020202020204" pitchFamily="34" charset="0"/>
              </a:rPr>
              <a:t>4</a:t>
            </a:r>
            <a:r>
              <a:rPr lang="zh-CN" altLang="en-US" sz="2400" kern="0" dirty="0">
                <a:solidFill>
                  <a:srgbClr val="000000"/>
                </a:solidFill>
                <a:ea typeface="思源黑体 CN Regular" panose="020B0500000000000000" pitchFamily="34" charset="-122"/>
                <a:cs typeface="Helvetica"/>
                <a:sym typeface="Arial" panose="020B0604020202020204" pitchFamily="34" charset="0"/>
              </a:rPr>
              <a:t>、</a:t>
            </a:r>
          </a:p>
          <a:p>
            <a:pPr defTabSz="1222375">
              <a:lnSpc>
                <a:spcPct val="150000"/>
              </a:lnSpc>
              <a:spcBef>
                <a:spcPct val="0"/>
              </a:spcBef>
              <a:buNone/>
            </a:pPr>
            <a:endParaRPr lang="zh-CN" altLang="en-US" sz="2400" kern="0" dirty="0">
              <a:solidFill>
                <a:srgbClr val="000000"/>
              </a:solidFill>
              <a:ea typeface="思源黑体 CN Regular" panose="020B0500000000000000" pitchFamily="34" charset="-122"/>
              <a:cs typeface="Helvetica"/>
              <a:sym typeface="Arial" panose="020B0604020202020204" pitchFamily="34" charset="0"/>
            </a:endParaRPr>
          </a:p>
        </p:txBody>
      </p:sp>
      <p:grpSp>
        <p:nvGrpSpPr>
          <p:cNvPr id="2" name="Group 6"/>
          <p:cNvGrpSpPr/>
          <p:nvPr/>
        </p:nvGrpSpPr>
        <p:grpSpPr bwMode="auto">
          <a:xfrm>
            <a:off x="3562794" y="2307308"/>
            <a:ext cx="6933932" cy="474644"/>
            <a:chOff x="0" y="61"/>
            <a:chExt cx="4368" cy="299"/>
          </a:xfrm>
        </p:grpSpPr>
        <p:sp>
          <p:nvSpPr>
            <p:cNvPr id="19464" name="Text Box 7"/>
            <p:cNvSpPr txBox="1">
              <a:spLocks noChangeArrowheads="1"/>
            </p:cNvSpPr>
            <p:nvPr/>
          </p:nvSpPr>
          <p:spPr bwMode="auto">
            <a:xfrm>
              <a:off x="0" y="61"/>
              <a:ext cx="436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50000"/>
                </a:spcBef>
                <a:buNone/>
              </a:pPr>
              <a:r>
                <a:rPr lang="en-US" altLang="zh-CN" sz="2400" b="1" kern="0" dirty="0">
                  <a:solidFill>
                    <a:srgbClr val="FF0000"/>
                  </a:solidFill>
                  <a:ea typeface="思源黑体 CN Regular" panose="020B0500000000000000" pitchFamily="34" charset="-122"/>
                  <a:cs typeface="Helvetica"/>
                  <a:sym typeface="Arial" panose="020B0604020202020204" pitchFamily="34" charset="0"/>
                </a:rPr>
                <a:t>——</a:t>
              </a:r>
              <a:r>
                <a:rPr lang="zh-CN" altLang="en-US" sz="2400" b="1" kern="0" dirty="0">
                  <a:solidFill>
                    <a:srgbClr val="FF0000"/>
                  </a:solidFill>
                  <a:ea typeface="思源黑体 CN Regular" panose="020B0500000000000000" pitchFamily="34" charset="-122"/>
                  <a:cs typeface="Helvetica"/>
                  <a:sym typeface="Arial" panose="020B0604020202020204" pitchFamily="34" charset="0"/>
                </a:rPr>
                <a:t>部分电离，书时用“       ”号 </a:t>
              </a:r>
            </a:p>
          </p:txBody>
        </p:sp>
        <p:pic>
          <p:nvPicPr>
            <p:cNvPr id="1946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3" y="69"/>
              <a:ext cx="2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513" name="Text Box 9"/>
          <p:cNvSpPr txBox="1">
            <a:spLocks noChangeArrowheads="1"/>
          </p:cNvSpPr>
          <p:nvPr/>
        </p:nvSpPr>
        <p:spPr bwMode="auto">
          <a:xfrm>
            <a:off x="848828" y="5130564"/>
            <a:ext cx="10968107" cy="586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lnSpc>
                <a:spcPct val="150000"/>
              </a:lnSpc>
              <a:spcBef>
                <a:spcPct val="50000"/>
              </a:spcBef>
              <a:buNone/>
            </a:pPr>
            <a:r>
              <a:rPr lang="zh-CN" altLang="en-US" sz="2400" b="1" kern="0" dirty="0">
                <a:ea typeface="思源黑体 CN Regular" panose="020B0500000000000000" pitchFamily="34" charset="-122"/>
                <a:cs typeface="Helvetica"/>
                <a:sym typeface="Arial" panose="020B0604020202020204" pitchFamily="34" charset="0"/>
              </a:rPr>
              <a:t>小结电离方程式：强等号、弱可逆；多元弱酸分步写；多元弱碱一步完</a:t>
            </a:r>
          </a:p>
        </p:txBody>
      </p:sp>
      <p:sp>
        <p:nvSpPr>
          <p:cNvPr id="3" name="矩形 2"/>
          <p:cNvSpPr/>
          <p:nvPr/>
        </p:nvSpPr>
        <p:spPr>
          <a:xfrm>
            <a:off x="848828" y="1348086"/>
            <a:ext cx="2250937" cy="517257"/>
          </a:xfrm>
          <a:prstGeom prst="rect">
            <a:avLst/>
          </a:prstGeom>
        </p:spPr>
        <p:txBody>
          <a:bodyPr wrap="none">
            <a:spAutoFit/>
          </a:bodyPr>
          <a:lstStyle/>
          <a:p>
            <a:pPr defTabSz="1222375">
              <a:lnSpc>
                <a:spcPct val="125000"/>
              </a:lnSpc>
              <a:spcBef>
                <a:spcPct val="0"/>
              </a:spcBef>
            </a:pP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1</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）强电解质</a:t>
            </a:r>
          </a:p>
        </p:txBody>
      </p:sp>
      <p:sp>
        <p:nvSpPr>
          <p:cNvPr id="11" name="矩形 10"/>
          <p:cNvSpPr/>
          <p:nvPr/>
        </p:nvSpPr>
        <p:spPr>
          <a:xfrm>
            <a:off x="1252342" y="282082"/>
            <a:ext cx="6933715" cy="584775"/>
          </a:xfrm>
          <a:prstGeom prst="rect">
            <a:avLst/>
          </a:prstGeom>
        </p:spPr>
        <p:txBody>
          <a:bodyPr wrap="square">
            <a:spAutoFit/>
          </a:bodyPr>
          <a:lstStyle/>
          <a:p>
            <a:pPr lvl="0" defTabSz="1130935">
              <a:spcBef>
                <a:spcPct val="0"/>
              </a:spcBef>
              <a:defRPr/>
            </a:pPr>
            <a:r>
              <a:rPr lang="en-US" altLang="zh-CN" sz="3200" b="1" dirty="0">
                <a:latin typeface="Arial" panose="020B0604020202020204" pitchFamily="34" charset="0"/>
                <a:ea typeface="思源黑体 CN Regular" panose="020B0500000000000000" pitchFamily="34" charset="-122"/>
                <a:sym typeface="Arial" panose="020B0604020202020204" pitchFamily="34" charset="0"/>
              </a:rPr>
              <a:t>2</a:t>
            </a: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、电解质的电离方程式书写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slide(fromBottom)">
                                      <p:cBhvr>
                                        <p:cTn id="7" dur="500"/>
                                        <p:tgtEl>
                                          <p:spTgt spid="2150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dissolve">
                                      <p:cBhvr>
                                        <p:cTn id="12" dur="50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1509"/>
                                        </p:tgtEl>
                                        <p:attrNameLst>
                                          <p:attrName>style.visibility</p:attrName>
                                        </p:attrNameLst>
                                      </p:cBhvr>
                                      <p:to>
                                        <p:strVal val="visible"/>
                                      </p:to>
                                    </p:set>
                                    <p:animEffect transition="in" filter="dissolve">
                                      <p:cBhvr>
                                        <p:cTn id="23" dur="500"/>
                                        <p:tgtEl>
                                          <p:spTgt spid="21509"/>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21513">
                                            <p:txEl>
                                              <p:pRg st="0" end="0"/>
                                            </p:txEl>
                                          </p:spTgt>
                                        </p:tgtEl>
                                        <p:attrNameLst>
                                          <p:attrName>style.visibility</p:attrName>
                                        </p:attrNameLst>
                                      </p:cBhvr>
                                      <p:to>
                                        <p:strVal val="visible"/>
                                      </p:to>
                                    </p:set>
                                    <p:animEffect transition="in" filter="slide(fromBottom)">
                                      <p:cBhvr>
                                        <p:cTn id="28" dur="500"/>
                                        <p:tgtEl>
                                          <p:spTgt spid="215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utoUpdateAnimBg="0"/>
      <p:bldP spid="21508" grpId="0" autoUpdateAnimBg="0"/>
      <p:bldP spid="21509" grpId="0" autoUpdateAnimBg="0"/>
      <p:bldP spid="2151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p:nvPr/>
        </p:nvGrpSpPr>
        <p:grpSpPr bwMode="auto">
          <a:xfrm>
            <a:off x="660400" y="1824011"/>
            <a:ext cx="7273644" cy="584178"/>
            <a:chOff x="-478" y="1295"/>
            <a:chExt cx="4582" cy="368"/>
          </a:xfrm>
        </p:grpSpPr>
        <p:sp>
          <p:nvSpPr>
            <p:cNvPr id="22531" name="Text Box 3"/>
            <p:cNvSpPr txBox="1">
              <a:spLocks noChangeArrowheads="1"/>
            </p:cNvSpPr>
            <p:nvPr/>
          </p:nvSpPr>
          <p:spPr bwMode="auto">
            <a:xfrm>
              <a:off x="-478" y="1295"/>
              <a:ext cx="4582" cy="368"/>
            </a:xfrm>
            <a:prstGeom prst="rect">
              <a:avLst/>
            </a:prstGeom>
            <a:noFill/>
            <a:ln>
              <a:noFill/>
            </a:ln>
            <a:effectLst/>
            <a:extLst>
              <a:ext uri="{909E8E84-426E-40DD-AFC4-6F175D3DCCD1}">
                <a14:hiddenFill xmlns:a14="http://schemas.microsoft.com/office/drawing/2010/main">
                  <a:solidFill>
                    <a:srgbClr val="FA654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1222375">
                <a:spcBef>
                  <a:spcPct val="50000"/>
                </a:spcBef>
                <a:defRPr/>
              </a:pPr>
              <a:r>
                <a:rPr lang="en-US" altLang="zh-CN" sz="3200" kern="0" dirty="0" err="1">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3200" kern="0" baseline="-25000" dirty="0" err="1">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3200" kern="0" dirty="0" err="1">
                  <a:latin typeface="Arial" panose="020B0604020202020204" pitchFamily="34" charset="0"/>
                  <a:ea typeface="思源黑体 CN Regular" panose="020B0500000000000000" pitchFamily="34" charset="-122"/>
                  <a:cs typeface="Helvetica"/>
                  <a:sym typeface="Arial" panose="020B0604020202020204" pitchFamily="34" charset="0"/>
                </a:rPr>
                <a:t>COOH</a:t>
              </a:r>
              <a:r>
                <a:rPr lang="zh-CN" altLang="en-US" sz="3200" kern="0" dirty="0">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3200" kern="0" dirty="0">
                  <a:latin typeface="Arial" panose="020B0604020202020204" pitchFamily="34" charset="0"/>
                  <a:ea typeface="思源黑体 CN Regular" panose="020B0500000000000000" pitchFamily="34" charset="-122"/>
                  <a:cs typeface="Helvetica"/>
                  <a:sym typeface="Arial" panose="020B0604020202020204" pitchFamily="34" charset="0"/>
                </a:rPr>
                <a:t>H</a:t>
              </a:r>
              <a:r>
                <a:rPr lang="zh-CN" altLang="en-US" sz="3200" kern="0" baseline="3000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3200" kern="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3200" kern="0" dirty="0" err="1">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3200" kern="0" baseline="-25000" dirty="0" err="1">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3200" kern="0" dirty="0" err="1">
                  <a:latin typeface="Arial" panose="020B0604020202020204" pitchFamily="34" charset="0"/>
                  <a:ea typeface="思源黑体 CN Regular" panose="020B0500000000000000" pitchFamily="34" charset="-122"/>
                  <a:cs typeface="Helvetica"/>
                  <a:sym typeface="Arial" panose="020B0604020202020204" pitchFamily="34" charset="0"/>
                </a:rPr>
                <a:t>COO</a:t>
              </a:r>
              <a:r>
                <a:rPr lang="zh-CN" altLang="en-US" sz="3200" kern="0" baseline="30000" dirty="0">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sp>
          <p:nvSpPr>
            <p:cNvPr id="13325" name="Line 4"/>
            <p:cNvSpPr>
              <a:spLocks noChangeShapeType="1"/>
            </p:cNvSpPr>
            <p:nvPr/>
          </p:nvSpPr>
          <p:spPr bwMode="auto">
            <a:xfrm>
              <a:off x="1347" y="1532"/>
              <a:ext cx="387" cy="0"/>
            </a:xfrm>
            <a:prstGeom prst="line">
              <a:avLst/>
            </a:prstGeom>
            <a:noFill/>
            <a:ln w="38100">
              <a:solidFill>
                <a:srgbClr val="F12C05"/>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22375"/>
              <a:endParaRPr lang="zh-CN" altLang="en-US" sz="2405"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grpSp>
        <p:nvGrpSpPr>
          <p:cNvPr id="22533" name="Group 5"/>
          <p:cNvGrpSpPr/>
          <p:nvPr/>
        </p:nvGrpSpPr>
        <p:grpSpPr bwMode="auto">
          <a:xfrm>
            <a:off x="1035860" y="2635187"/>
            <a:ext cx="6695816" cy="584178"/>
            <a:chOff x="758" y="1579"/>
            <a:chExt cx="3356" cy="368"/>
          </a:xfrm>
        </p:grpSpPr>
        <p:sp>
          <p:nvSpPr>
            <p:cNvPr id="22534" name="Text Box 6"/>
            <p:cNvSpPr txBox="1">
              <a:spLocks noChangeArrowheads="1"/>
            </p:cNvSpPr>
            <p:nvPr/>
          </p:nvSpPr>
          <p:spPr bwMode="auto">
            <a:xfrm>
              <a:off x="758" y="1579"/>
              <a:ext cx="3356" cy="368"/>
            </a:xfrm>
            <a:prstGeom prst="rect">
              <a:avLst/>
            </a:prstGeom>
            <a:noFill/>
            <a:ln>
              <a:noFill/>
            </a:ln>
            <a:effectLst/>
            <a:extLst>
              <a:ext uri="{909E8E84-426E-40DD-AFC4-6F175D3DCCD1}">
                <a14:hiddenFill xmlns:a14="http://schemas.microsoft.com/office/drawing/2010/main">
                  <a:solidFill>
                    <a:srgbClr val="FA654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1222375">
                <a:spcBef>
                  <a:spcPct val="50000"/>
                </a:spcBef>
                <a:defRPr/>
              </a:pPr>
              <a:r>
                <a:rPr lang="en-US" altLang="zh-CN" sz="3200" kern="0" dirty="0">
                  <a:latin typeface="Arial" panose="020B0604020202020204" pitchFamily="34" charset="0"/>
                  <a:ea typeface="思源黑体 CN Regular" panose="020B0500000000000000" pitchFamily="34" charset="-122"/>
                  <a:cs typeface="Helvetica"/>
                  <a:sym typeface="Arial" panose="020B0604020202020204" pitchFamily="34" charset="0"/>
                </a:rPr>
                <a:t>H</a:t>
              </a:r>
              <a:r>
                <a:rPr lang="zh-CN" altLang="en-US" sz="3200" kern="0" baseline="3000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3200" kern="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3200" kern="0" dirty="0" err="1">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3200" kern="0" baseline="-25000" dirty="0" err="1">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3200" kern="0" dirty="0" err="1">
                  <a:latin typeface="Arial" panose="020B0604020202020204" pitchFamily="34" charset="0"/>
                  <a:ea typeface="思源黑体 CN Regular" panose="020B0500000000000000" pitchFamily="34" charset="-122"/>
                  <a:cs typeface="Helvetica"/>
                  <a:sym typeface="Arial" panose="020B0604020202020204" pitchFamily="34" charset="0"/>
                </a:rPr>
                <a:t>COO</a:t>
              </a:r>
              <a:r>
                <a:rPr lang="zh-CN" altLang="en-US" sz="3200" kern="0" baseline="3000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3200" kern="0" dirty="0">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3200" kern="0" dirty="0" err="1">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3200" kern="0" baseline="-25000" dirty="0" err="1">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3200" kern="0" dirty="0" err="1">
                  <a:latin typeface="Arial" panose="020B0604020202020204" pitchFamily="34" charset="0"/>
                  <a:ea typeface="思源黑体 CN Regular" panose="020B0500000000000000" pitchFamily="34" charset="-122"/>
                  <a:cs typeface="Helvetica"/>
                  <a:sym typeface="Arial" panose="020B0604020202020204" pitchFamily="34" charset="0"/>
                </a:rPr>
                <a:t>COOH</a:t>
              </a:r>
              <a:endParaRPr lang="en-US" altLang="zh-CN" sz="3200" kern="0" dirty="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3323" name="Line 7"/>
            <p:cNvSpPr>
              <a:spLocks noChangeShapeType="1"/>
            </p:cNvSpPr>
            <p:nvPr/>
          </p:nvSpPr>
          <p:spPr bwMode="auto">
            <a:xfrm>
              <a:off x="2541" y="1773"/>
              <a:ext cx="272" cy="0"/>
            </a:xfrm>
            <a:prstGeom prst="line">
              <a:avLst/>
            </a:prstGeom>
            <a:noFill/>
            <a:ln w="38100">
              <a:solidFill>
                <a:srgbClr val="F12C05"/>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22375"/>
              <a:endParaRPr lang="zh-CN" altLang="en-US" sz="2405"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22536" name="Text Box 8"/>
          <p:cNvSpPr txBox="1">
            <a:spLocks noChangeArrowheads="1"/>
          </p:cNvSpPr>
          <p:nvPr/>
        </p:nvSpPr>
        <p:spPr bwMode="auto">
          <a:xfrm>
            <a:off x="1011170" y="3628132"/>
            <a:ext cx="10382544" cy="523220"/>
          </a:xfrm>
          <a:prstGeom prst="rect">
            <a:avLst/>
          </a:prstGeom>
          <a:noFill/>
          <a:ln w="76200" cmpd="thickThin" algn="ctr">
            <a:solidFill>
              <a:srgbClr val="33CCCC"/>
            </a:solidFill>
            <a:miter lim="800000"/>
          </a:ln>
          <a:effectLst/>
          <a:extLst>
            <a:ext uri="{909E8E84-426E-40DD-AFC4-6F175D3DCCD1}">
              <a14:hiddenFill xmlns:a14="http://schemas.microsoft.com/office/drawing/2010/main">
                <a:solidFill>
                  <a:srgbClr val="FA654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spcBef>
                <a:spcPct val="50000"/>
              </a:spcBef>
              <a:defRPr/>
            </a:pPr>
            <a:r>
              <a:rPr lang="en-US" altLang="zh-CN" sz="2800" b="1" kern="0" dirty="0">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800" b="1" kern="0" dirty="0">
                <a:latin typeface="Arial" panose="020B0604020202020204" pitchFamily="34" charset="0"/>
                <a:ea typeface="思源黑体 CN Regular" panose="020B0500000000000000" pitchFamily="34" charset="-122"/>
                <a:cs typeface="Helvetica"/>
                <a:sym typeface="Arial" panose="020B0604020202020204" pitchFamily="34" charset="0"/>
              </a:rPr>
              <a:t>所以，实际上在醋酸的水溶液中存在下面的可逆过程：</a:t>
            </a:r>
          </a:p>
        </p:txBody>
      </p:sp>
      <p:grpSp>
        <p:nvGrpSpPr>
          <p:cNvPr id="22537" name="Group 9"/>
          <p:cNvGrpSpPr/>
          <p:nvPr/>
        </p:nvGrpSpPr>
        <p:grpSpPr bwMode="auto">
          <a:xfrm>
            <a:off x="962838" y="4877442"/>
            <a:ext cx="6841860" cy="584178"/>
            <a:chOff x="-236" y="3451"/>
            <a:chExt cx="4310" cy="368"/>
          </a:xfrm>
        </p:grpSpPr>
        <p:sp>
          <p:nvSpPr>
            <p:cNvPr id="22538" name="Text Box 10"/>
            <p:cNvSpPr txBox="1">
              <a:spLocks noChangeArrowheads="1"/>
            </p:cNvSpPr>
            <p:nvPr/>
          </p:nvSpPr>
          <p:spPr bwMode="auto">
            <a:xfrm>
              <a:off x="-236" y="3451"/>
              <a:ext cx="4310" cy="368"/>
            </a:xfrm>
            <a:prstGeom prst="rect">
              <a:avLst/>
            </a:prstGeom>
            <a:noFill/>
            <a:ln>
              <a:noFill/>
            </a:ln>
            <a:effectLst/>
            <a:extLst>
              <a:ext uri="{909E8E84-426E-40DD-AFC4-6F175D3DCCD1}">
                <a14:hiddenFill xmlns:a14="http://schemas.microsoft.com/office/drawing/2010/main">
                  <a:solidFill>
                    <a:srgbClr val="FA654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1222375">
                <a:spcBef>
                  <a:spcPct val="50000"/>
                </a:spcBef>
                <a:defRPr/>
              </a:pPr>
              <a:r>
                <a:rPr lang="en-US" altLang="zh-CN" sz="32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32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32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COOH</a:t>
              </a:r>
              <a:r>
                <a:rPr lang="zh-CN" altLang="en-US" sz="3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3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zh-CN" altLang="en-US" sz="3200"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3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32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3200" kern="0" baseline="-2500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3200" kern="0" dirty="0" err="1">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COO</a:t>
              </a:r>
              <a:r>
                <a:rPr lang="zh-CN" altLang="en-US" sz="3200"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pic>
          <p:nvPicPr>
            <p:cNvPr id="13321" name="Picture 11" descr="Image100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79" y="3543"/>
              <a:ext cx="47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41" name="Text Box 13"/>
          <p:cNvSpPr txBox="1">
            <a:spLocks noChangeArrowheads="1"/>
          </p:cNvSpPr>
          <p:nvPr/>
        </p:nvSpPr>
        <p:spPr bwMode="auto">
          <a:xfrm>
            <a:off x="764492" y="1216301"/>
            <a:ext cx="93159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spcBef>
                <a:spcPct val="50000"/>
              </a:spcBef>
              <a:defRPr/>
            </a:pP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为什么醋酸溶于水时只有部分分子电离成</a:t>
            </a:r>
            <a:r>
              <a:rPr lang="en-US" altLang="zh-CN" sz="24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kern="0" baseline="3000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和</a:t>
            </a:r>
            <a:r>
              <a:rPr lang="en-US" altLang="zh-CN" sz="24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2400" kern="0" baseline="-2500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4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COO</a:t>
            </a:r>
            <a:r>
              <a:rPr lang="zh-CN" altLang="en-US" sz="2400" kern="0" baseline="3000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呢？</a:t>
            </a:r>
          </a:p>
        </p:txBody>
      </p:sp>
      <p:sp>
        <p:nvSpPr>
          <p:cNvPr id="13" name="矩形 12"/>
          <p:cNvSpPr/>
          <p:nvPr/>
        </p:nvSpPr>
        <p:spPr>
          <a:xfrm>
            <a:off x="1252342" y="282082"/>
            <a:ext cx="6933715" cy="584775"/>
          </a:xfrm>
          <a:prstGeom prst="rect">
            <a:avLst/>
          </a:prstGeom>
        </p:spPr>
        <p:txBody>
          <a:bodyPr wrap="square">
            <a:spAutoFit/>
          </a:bodyPr>
          <a:lstStyle/>
          <a:p>
            <a:pPr lvl="0" defTabSz="1130935">
              <a:spcBef>
                <a:spcPct val="0"/>
              </a:spcBef>
              <a:defRPr/>
            </a:pPr>
            <a:r>
              <a:rPr lang="en-US" altLang="zh-CN" sz="3200" b="1" dirty="0">
                <a:latin typeface="Arial" panose="020B0604020202020204" pitchFamily="34" charset="0"/>
                <a:ea typeface="思源黑体 CN Regular" panose="020B0500000000000000" pitchFamily="34" charset="-122"/>
                <a:sym typeface="Arial" panose="020B0604020202020204" pitchFamily="34" charset="0"/>
              </a:rPr>
              <a:t>2</a:t>
            </a: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、电解质的电离方程式书写</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ipe(left)">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3"/>
                                        </p:tgtEl>
                                        <p:attrNameLst>
                                          <p:attrName>style.visibility</p:attrName>
                                        </p:attrNameLst>
                                      </p:cBhvr>
                                      <p:to>
                                        <p:strVal val="visible"/>
                                      </p:to>
                                    </p:set>
                                    <p:animEffect transition="in" filter="fade">
                                      <p:cBhvr>
                                        <p:cTn id="12" dur="2000"/>
                                        <p:tgtEl>
                                          <p:spTgt spid="2253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6"/>
                                        </p:tgtEl>
                                        <p:attrNameLst>
                                          <p:attrName>style.visibility</p:attrName>
                                        </p:attrNameLst>
                                      </p:cBhvr>
                                      <p:to>
                                        <p:strVal val="visible"/>
                                      </p:to>
                                    </p:set>
                                    <p:animEffect transition="in" filter="blinds(horizontal)">
                                      <p:cBhvr>
                                        <p:cTn id="17" dur="500"/>
                                        <p:tgtEl>
                                          <p:spTgt spid="225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2537"/>
                                        </p:tgtEl>
                                        <p:attrNameLst>
                                          <p:attrName>style.visibility</p:attrName>
                                        </p:attrNameLst>
                                      </p:cBhvr>
                                      <p:to>
                                        <p:strVal val="visible"/>
                                      </p:to>
                                    </p:set>
                                    <p:animEffect transition="in" filter="wipe(up)">
                                      <p:cBhvr>
                                        <p:cTn id="22" dur="5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901289" y="4506510"/>
            <a:ext cx="10501078" cy="1200329"/>
          </a:xfrm>
          <a:prstGeom prst="rect">
            <a:avLst/>
          </a:prstGeom>
          <a:noFill/>
          <a:ln w="76200" cmpd="thickThin" algn="ctr">
            <a:solidFill>
              <a:srgbClr val="00CCFF"/>
            </a:solidFill>
            <a:miter lim="800000"/>
          </a:ln>
          <a:effectLst/>
          <a:extLst>
            <a:ext uri="{909E8E84-426E-40DD-AFC4-6F175D3DCCD1}">
              <a14:hiddenFill xmlns:a14="http://schemas.microsoft.com/office/drawing/2010/main">
                <a:solidFill>
                  <a:srgbClr val="FA654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spcBef>
                <a:spcPct val="50000"/>
              </a:spcBef>
              <a:defRPr/>
            </a:pP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1、</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电离平衡：在一定条件（如温度、浓度）下，当电解质分子电离成离子的速率和离子重新结合生成分子的速率相等时，电离过程就达到了平衡状态，这叫做电离平衡。</a:t>
            </a: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 </a:t>
            </a:r>
          </a:p>
        </p:txBody>
      </p:sp>
      <p:grpSp>
        <p:nvGrpSpPr>
          <p:cNvPr id="6" name="组合 5"/>
          <p:cNvGrpSpPr/>
          <p:nvPr/>
        </p:nvGrpSpPr>
        <p:grpSpPr bwMode="auto">
          <a:xfrm>
            <a:off x="169860" y="1200755"/>
            <a:ext cx="11305078" cy="1400404"/>
            <a:chOff x="172" y="1008"/>
            <a:chExt cx="5328" cy="660"/>
          </a:xfrm>
        </p:grpSpPr>
        <p:sp>
          <p:nvSpPr>
            <p:cNvPr id="7" name="文本框 6"/>
            <p:cNvSpPr txBox="1"/>
            <p:nvPr/>
          </p:nvSpPr>
          <p:spPr>
            <a:xfrm>
              <a:off x="172" y="1137"/>
              <a:ext cx="5328" cy="393"/>
            </a:xfrm>
            <a:prstGeom prst="rect">
              <a:avLst/>
            </a:prstGeom>
            <a:noFill/>
            <a:ln w="9525">
              <a:noFill/>
            </a:ln>
          </p:spPr>
          <p:txBody>
            <a:bodyPr>
              <a:spAutoFit/>
            </a:bodyPr>
            <a:lstStyle/>
            <a:p>
              <a:pPr defTabSz="1222375"/>
              <a:r>
                <a:rPr lang="en-US" altLang="zh-CN" sz="4810" b="1" kern="0" noProof="1">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3740" b="1" kern="0" noProof="1">
                  <a:latin typeface="Arial" panose="020B0604020202020204" pitchFamily="34" charset="0"/>
                  <a:ea typeface="思源黑体 CN Regular" panose="020B0500000000000000" pitchFamily="34" charset="-122"/>
                  <a:cs typeface="Helvetica"/>
                  <a:sym typeface="Arial" panose="020B0604020202020204" pitchFamily="34" charset="0"/>
                </a:rPr>
                <a:t>CH</a:t>
              </a:r>
              <a:r>
                <a:rPr lang="en-US" altLang="zh-CN" sz="3740" b="1" kern="0" baseline="-25000" noProof="1">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3740" b="1" kern="0" noProof="1">
                  <a:latin typeface="Arial" panose="020B0604020202020204" pitchFamily="34" charset="0"/>
                  <a:ea typeface="思源黑体 CN Regular" panose="020B0500000000000000" pitchFamily="34" charset="-122"/>
                  <a:cs typeface="Helvetica"/>
                  <a:sym typeface="Arial" panose="020B0604020202020204" pitchFamily="34" charset="0"/>
                </a:rPr>
                <a:t>COOH                 CH</a:t>
              </a:r>
              <a:r>
                <a:rPr lang="en-US" altLang="zh-CN" sz="3740" b="1" kern="0" baseline="-25000" noProof="1">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3740" b="1" kern="0" noProof="1">
                  <a:latin typeface="Arial" panose="020B0604020202020204" pitchFamily="34" charset="0"/>
                  <a:ea typeface="思源黑体 CN Regular" panose="020B0500000000000000" pitchFamily="34" charset="-122"/>
                  <a:cs typeface="Helvetica"/>
                  <a:sym typeface="Arial" panose="020B0604020202020204" pitchFamily="34" charset="0"/>
                </a:rPr>
                <a:t>COO </a:t>
              </a:r>
              <a:r>
                <a:rPr lang="en-US" altLang="zh-CN" sz="3740" b="1" kern="0" baseline="30000" noProof="1">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3740" b="1" kern="0" noProof="1">
                  <a:latin typeface="Arial" panose="020B0604020202020204" pitchFamily="34" charset="0"/>
                  <a:ea typeface="思源黑体 CN Regular" panose="020B0500000000000000" pitchFamily="34" charset="-122"/>
                  <a:cs typeface="Helvetica"/>
                  <a:sym typeface="Arial" panose="020B0604020202020204" pitchFamily="34" charset="0"/>
                </a:rPr>
                <a:t>+ H</a:t>
              </a:r>
              <a:r>
                <a:rPr lang="en-US" altLang="zh-CN" sz="3740" b="1" kern="0" baseline="30000" noProof="1">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grpSp>
          <p:nvGrpSpPr>
            <p:cNvPr id="8" name="组合 19475"/>
            <p:cNvGrpSpPr/>
            <p:nvPr/>
          </p:nvGrpSpPr>
          <p:grpSpPr bwMode="auto">
            <a:xfrm>
              <a:off x="2064" y="1008"/>
              <a:ext cx="772" cy="660"/>
              <a:chOff x="2064" y="1008"/>
              <a:chExt cx="772" cy="660"/>
            </a:xfrm>
          </p:grpSpPr>
          <p:sp>
            <p:nvSpPr>
              <p:cNvPr id="9" name="文本框 19464"/>
              <p:cNvSpPr txBox="1">
                <a:spLocks noChangeArrowheads="1"/>
              </p:cNvSpPr>
              <p:nvPr/>
            </p:nvSpPr>
            <p:spPr bwMode="auto">
              <a:xfrm>
                <a:off x="2232" y="1008"/>
                <a:ext cx="48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ea typeface="宋体" panose="02010600030101010101" pitchFamily="2" charset="-122"/>
                  </a:defRPr>
                </a:lvl1pPr>
                <a:lvl2pPr>
                  <a:defRPr sz="2400">
                    <a:solidFill>
                      <a:schemeClr val="tx1"/>
                    </a:solidFill>
                    <a:latin typeface="Tahoma" panose="020B0604030504040204" pitchFamily="34" charset="0"/>
                    <a:ea typeface="宋体" panose="02010600030101010101" pitchFamily="2" charset="-122"/>
                  </a:defRPr>
                </a:lvl2pPr>
                <a:lvl3pPr>
                  <a:defRPr sz="2400">
                    <a:solidFill>
                      <a:schemeClr val="tx1"/>
                    </a:solidFill>
                    <a:latin typeface="Tahoma" panose="020B0604030504040204" pitchFamily="34" charset="0"/>
                    <a:ea typeface="宋体" panose="02010600030101010101" pitchFamily="2" charset="-122"/>
                  </a:defRPr>
                </a:lvl3pPr>
                <a:lvl4pPr>
                  <a:defRPr sz="2400">
                    <a:solidFill>
                      <a:schemeClr val="tx1"/>
                    </a:solidFill>
                    <a:latin typeface="Tahoma" panose="020B0604030504040204" pitchFamily="34" charset="0"/>
                    <a:ea typeface="宋体" panose="02010600030101010101" pitchFamily="2" charset="-122"/>
                  </a:defRPr>
                </a:lvl4pPr>
                <a:lvl5pPr>
                  <a:defRPr sz="2400">
                    <a:solidFill>
                      <a:schemeClr val="tx1"/>
                    </a:solidFill>
                    <a:latin typeface="Tahoma" panose="020B060403050404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9pPr>
              </a:lstStyle>
              <a:p>
                <a:pPr defTabSz="1222375"/>
                <a:r>
                  <a:rPr lang="zh-CN" altLang="en-US" sz="3210" b="1"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电离</a:t>
                </a:r>
              </a:p>
            </p:txBody>
          </p:sp>
          <p:sp>
            <p:nvSpPr>
              <p:cNvPr id="10" name="文本框 19465"/>
              <p:cNvSpPr txBox="1">
                <a:spLocks noChangeArrowheads="1"/>
              </p:cNvSpPr>
              <p:nvPr/>
            </p:nvSpPr>
            <p:spPr bwMode="auto">
              <a:xfrm>
                <a:off x="2236" y="1392"/>
                <a:ext cx="48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ea typeface="宋体" panose="02010600030101010101" pitchFamily="2" charset="-122"/>
                  </a:defRPr>
                </a:lvl1pPr>
                <a:lvl2pPr>
                  <a:defRPr sz="2400">
                    <a:solidFill>
                      <a:schemeClr val="tx1"/>
                    </a:solidFill>
                    <a:latin typeface="Tahoma" panose="020B0604030504040204" pitchFamily="34" charset="0"/>
                    <a:ea typeface="宋体" panose="02010600030101010101" pitchFamily="2" charset="-122"/>
                  </a:defRPr>
                </a:lvl2pPr>
                <a:lvl3pPr>
                  <a:defRPr sz="2400">
                    <a:solidFill>
                      <a:schemeClr val="tx1"/>
                    </a:solidFill>
                    <a:latin typeface="Tahoma" panose="020B0604030504040204" pitchFamily="34" charset="0"/>
                    <a:ea typeface="宋体" panose="02010600030101010101" pitchFamily="2" charset="-122"/>
                  </a:defRPr>
                </a:lvl3pPr>
                <a:lvl4pPr>
                  <a:defRPr sz="2400">
                    <a:solidFill>
                      <a:schemeClr val="tx1"/>
                    </a:solidFill>
                    <a:latin typeface="Tahoma" panose="020B0604030504040204" pitchFamily="34" charset="0"/>
                    <a:ea typeface="宋体" panose="02010600030101010101" pitchFamily="2" charset="-122"/>
                  </a:defRPr>
                </a:lvl4pPr>
                <a:lvl5pPr>
                  <a:defRPr sz="2400">
                    <a:solidFill>
                      <a:schemeClr val="tx1"/>
                    </a:solidFill>
                    <a:latin typeface="Tahoma" panose="020B060403050404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9pPr>
              </a:lstStyle>
              <a:p>
                <a:pPr defTabSz="1222375"/>
                <a:r>
                  <a:rPr lang="zh-CN" altLang="en-US" sz="321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结合</a:t>
                </a:r>
              </a:p>
            </p:txBody>
          </p:sp>
          <p:grpSp>
            <p:nvGrpSpPr>
              <p:cNvPr id="11" name="组合 19469"/>
              <p:cNvGrpSpPr/>
              <p:nvPr/>
            </p:nvGrpSpPr>
            <p:grpSpPr bwMode="auto">
              <a:xfrm>
                <a:off x="2064" y="1298"/>
                <a:ext cx="772" cy="136"/>
                <a:chOff x="2832" y="559"/>
                <a:chExt cx="476" cy="106"/>
              </a:xfrm>
            </p:grpSpPr>
            <p:sp>
              <p:nvSpPr>
                <p:cNvPr id="12" name="直接连接符 19470"/>
                <p:cNvSpPr>
                  <a:spLocks noChangeShapeType="1"/>
                </p:cNvSpPr>
                <p:nvPr/>
              </p:nvSpPr>
              <p:spPr bwMode="auto">
                <a:xfrm>
                  <a:off x="2832" y="635"/>
                  <a:ext cx="476" cy="1"/>
                </a:xfrm>
                <a:prstGeom prst="line">
                  <a:avLst/>
                </a:prstGeom>
                <a:noFill/>
                <a:ln w="23876">
                  <a:solidFill>
                    <a:schemeClr val="tx1"/>
                  </a:solidFill>
                  <a:round/>
                </a:ln>
                <a:extLst>
                  <a:ext uri="{909E8E84-426E-40DD-AFC4-6F175D3DCCD1}">
                    <a14:hiddenFill xmlns:a14="http://schemas.microsoft.com/office/drawing/2010/main">
                      <a:noFill/>
                    </a14:hiddenFill>
                  </a:ext>
                </a:extLst>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3" name="直接连接符 19471"/>
                <p:cNvSpPr>
                  <a:spLocks noChangeShapeType="1"/>
                </p:cNvSpPr>
                <p:nvPr/>
              </p:nvSpPr>
              <p:spPr bwMode="auto">
                <a:xfrm>
                  <a:off x="2832" y="589"/>
                  <a:ext cx="476" cy="1"/>
                </a:xfrm>
                <a:prstGeom prst="line">
                  <a:avLst/>
                </a:prstGeom>
                <a:noFill/>
                <a:ln w="23876">
                  <a:solidFill>
                    <a:schemeClr val="tx1"/>
                  </a:solidFill>
                  <a:round/>
                </a:ln>
                <a:extLst>
                  <a:ext uri="{909E8E84-426E-40DD-AFC4-6F175D3DCCD1}">
                    <a14:hiddenFill xmlns:a14="http://schemas.microsoft.com/office/drawing/2010/main">
                      <a:noFill/>
                    </a14:hiddenFill>
                  </a:ext>
                </a:extLst>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 name="任意多边形 19472"/>
                <p:cNvSpPr>
                  <a:spLocks noChangeArrowheads="1"/>
                </p:cNvSpPr>
                <p:nvPr/>
              </p:nvSpPr>
              <p:spPr bwMode="auto">
                <a:xfrm>
                  <a:off x="2832" y="635"/>
                  <a:ext cx="149" cy="30"/>
                </a:xfrm>
                <a:custGeom>
                  <a:avLst/>
                  <a:gdLst>
                    <a:gd name="T0" fmla="*/ 0 w 149"/>
                    <a:gd name="T1" fmla="*/ 0 h 30"/>
                    <a:gd name="T2" fmla="*/ 119 w 149"/>
                    <a:gd name="T3" fmla="*/ 0 h 30"/>
                    <a:gd name="T4" fmla="*/ 149 w 149"/>
                    <a:gd name="T5" fmla="*/ 30 h 30"/>
                    <a:gd name="T6" fmla="*/ 0 w 149"/>
                    <a:gd name="T7" fmla="*/ 0 h 30"/>
                  </a:gdLst>
                  <a:ahLst/>
                  <a:cxnLst>
                    <a:cxn ang="0">
                      <a:pos x="T0" y="T1"/>
                    </a:cxn>
                    <a:cxn ang="0">
                      <a:pos x="T2" y="T3"/>
                    </a:cxn>
                    <a:cxn ang="0">
                      <a:pos x="T4" y="T5"/>
                    </a:cxn>
                    <a:cxn ang="0">
                      <a:pos x="T6" y="T7"/>
                    </a:cxn>
                  </a:cxnLst>
                  <a:rect l="0" t="0" r="r" b="b"/>
                  <a:pathLst>
                    <a:path w="149" h="30">
                      <a:moveTo>
                        <a:pt x="0" y="0"/>
                      </a:moveTo>
                      <a:lnTo>
                        <a:pt x="119" y="0"/>
                      </a:lnTo>
                      <a:lnTo>
                        <a:pt x="149" y="30"/>
                      </a:lnTo>
                      <a:lnTo>
                        <a:pt x="0" y="0"/>
                      </a:lnTo>
                      <a:close/>
                    </a:path>
                  </a:pathLst>
                </a:custGeom>
                <a:blipFill dpi="0" rotWithShape="0">
                  <a:blip r:embed="rId3"/>
                  <a:srcRect/>
                  <a:tile tx="0" ty="0" sx="100000" sy="100000" flip="none" algn="tl"/>
                </a:blipFill>
                <a:ln w="23876">
                  <a:solidFill>
                    <a:schemeClr val="tx1"/>
                  </a:solidFill>
                  <a:round/>
                </a:ln>
              </p:spPr>
              <p:txBody>
                <a:bodyPr/>
                <a:lstStyle>
                  <a:lvl1pPr>
                    <a:defRPr sz="2400">
                      <a:solidFill>
                        <a:schemeClr val="tx1"/>
                      </a:solidFill>
                      <a:latin typeface="Tahoma" panose="020B0604030504040204" pitchFamily="34" charset="0"/>
                      <a:ea typeface="宋体" panose="02010600030101010101" pitchFamily="2" charset="-122"/>
                    </a:defRPr>
                  </a:lvl1pPr>
                  <a:lvl2pPr>
                    <a:defRPr sz="2400">
                      <a:solidFill>
                        <a:schemeClr val="tx1"/>
                      </a:solidFill>
                      <a:latin typeface="Tahoma" panose="020B0604030504040204" pitchFamily="34" charset="0"/>
                      <a:ea typeface="宋体" panose="02010600030101010101" pitchFamily="2" charset="-122"/>
                    </a:defRPr>
                  </a:lvl2pPr>
                  <a:lvl3pPr>
                    <a:defRPr sz="2400">
                      <a:solidFill>
                        <a:schemeClr val="tx1"/>
                      </a:solidFill>
                      <a:latin typeface="Tahoma" panose="020B0604030504040204" pitchFamily="34" charset="0"/>
                      <a:ea typeface="宋体" panose="02010600030101010101" pitchFamily="2" charset="-122"/>
                    </a:defRPr>
                  </a:lvl3pPr>
                  <a:lvl4pPr>
                    <a:defRPr sz="2400">
                      <a:solidFill>
                        <a:schemeClr val="tx1"/>
                      </a:solidFill>
                      <a:latin typeface="Tahoma" panose="020B0604030504040204" pitchFamily="34" charset="0"/>
                      <a:ea typeface="宋体" panose="02010600030101010101" pitchFamily="2" charset="-122"/>
                    </a:defRPr>
                  </a:lvl4pPr>
                  <a:lvl5pPr>
                    <a:defRPr sz="2400">
                      <a:solidFill>
                        <a:schemeClr val="tx1"/>
                      </a:solidFill>
                      <a:latin typeface="Tahoma" panose="020B060403050404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9pPr>
                </a:lstStyle>
                <a:p>
                  <a:pPr defTabSz="1222375"/>
                  <a:endParaRPr lang="zh-CN" altLang="en-US" sz="321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5" name="任意多边形 19473"/>
                <p:cNvSpPr>
                  <a:spLocks noChangeArrowheads="1"/>
                </p:cNvSpPr>
                <p:nvPr/>
              </p:nvSpPr>
              <p:spPr bwMode="auto">
                <a:xfrm>
                  <a:off x="3159" y="559"/>
                  <a:ext cx="149" cy="30"/>
                </a:xfrm>
                <a:custGeom>
                  <a:avLst/>
                  <a:gdLst>
                    <a:gd name="T0" fmla="*/ 149 w 149"/>
                    <a:gd name="T1" fmla="*/ 30 h 30"/>
                    <a:gd name="T2" fmla="*/ 30 w 149"/>
                    <a:gd name="T3" fmla="*/ 30 h 30"/>
                    <a:gd name="T4" fmla="*/ 0 w 149"/>
                    <a:gd name="T5" fmla="*/ 0 h 30"/>
                    <a:gd name="T6" fmla="*/ 149 w 149"/>
                    <a:gd name="T7" fmla="*/ 30 h 30"/>
                  </a:gdLst>
                  <a:ahLst/>
                  <a:cxnLst>
                    <a:cxn ang="0">
                      <a:pos x="T0" y="T1"/>
                    </a:cxn>
                    <a:cxn ang="0">
                      <a:pos x="T2" y="T3"/>
                    </a:cxn>
                    <a:cxn ang="0">
                      <a:pos x="T4" y="T5"/>
                    </a:cxn>
                    <a:cxn ang="0">
                      <a:pos x="T6" y="T7"/>
                    </a:cxn>
                  </a:cxnLst>
                  <a:rect l="0" t="0" r="r" b="b"/>
                  <a:pathLst>
                    <a:path w="149" h="30">
                      <a:moveTo>
                        <a:pt x="149" y="30"/>
                      </a:moveTo>
                      <a:lnTo>
                        <a:pt x="30" y="30"/>
                      </a:lnTo>
                      <a:lnTo>
                        <a:pt x="0" y="0"/>
                      </a:lnTo>
                      <a:lnTo>
                        <a:pt x="149" y="30"/>
                      </a:lnTo>
                      <a:close/>
                    </a:path>
                  </a:pathLst>
                </a:custGeom>
                <a:blipFill dpi="0" rotWithShape="0">
                  <a:blip r:embed="rId3"/>
                  <a:srcRect/>
                  <a:tile tx="0" ty="0" sx="100000" sy="100000" flip="none" algn="tl"/>
                </a:blipFill>
                <a:ln w="23876">
                  <a:solidFill>
                    <a:schemeClr val="tx1"/>
                  </a:solidFill>
                  <a:round/>
                </a:ln>
              </p:spPr>
              <p:txBody>
                <a:bodyPr/>
                <a:lstStyle>
                  <a:lvl1pPr>
                    <a:defRPr sz="2400">
                      <a:solidFill>
                        <a:schemeClr val="tx1"/>
                      </a:solidFill>
                      <a:latin typeface="Tahoma" panose="020B0604030504040204" pitchFamily="34" charset="0"/>
                      <a:ea typeface="宋体" panose="02010600030101010101" pitchFamily="2" charset="-122"/>
                    </a:defRPr>
                  </a:lvl1pPr>
                  <a:lvl2pPr>
                    <a:defRPr sz="2400">
                      <a:solidFill>
                        <a:schemeClr val="tx1"/>
                      </a:solidFill>
                      <a:latin typeface="Tahoma" panose="020B0604030504040204" pitchFamily="34" charset="0"/>
                      <a:ea typeface="宋体" panose="02010600030101010101" pitchFamily="2" charset="-122"/>
                    </a:defRPr>
                  </a:lvl2pPr>
                  <a:lvl3pPr>
                    <a:defRPr sz="2400">
                      <a:solidFill>
                        <a:schemeClr val="tx1"/>
                      </a:solidFill>
                      <a:latin typeface="Tahoma" panose="020B0604030504040204" pitchFamily="34" charset="0"/>
                      <a:ea typeface="宋体" panose="02010600030101010101" pitchFamily="2" charset="-122"/>
                    </a:defRPr>
                  </a:lvl3pPr>
                  <a:lvl4pPr>
                    <a:defRPr sz="2400">
                      <a:solidFill>
                        <a:schemeClr val="tx1"/>
                      </a:solidFill>
                      <a:latin typeface="Tahoma" panose="020B0604030504040204" pitchFamily="34" charset="0"/>
                      <a:ea typeface="宋体" panose="02010600030101010101" pitchFamily="2" charset="-122"/>
                    </a:defRPr>
                  </a:lvl4pPr>
                  <a:lvl5pPr>
                    <a:defRPr sz="2400">
                      <a:solidFill>
                        <a:schemeClr val="tx1"/>
                      </a:solidFill>
                      <a:latin typeface="Tahoma" panose="020B0604030504040204" pitchFamily="34" charset="0"/>
                      <a:ea typeface="宋体" panose="02010600030101010101" pitchFamily="2" charset="-122"/>
                    </a:defRPr>
                  </a:lvl5pPr>
                  <a:lvl6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6pPr>
                  <a:lvl7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7pPr>
                  <a:lvl8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8pPr>
                  <a:lvl9pPr fontAlgn="base">
                    <a:spcBef>
                      <a:spcPct val="0"/>
                    </a:spcBef>
                    <a:spcAft>
                      <a:spcPct val="0"/>
                    </a:spcAft>
                    <a:buFont typeface="Arial" panose="020B0604020202020204" pitchFamily="34" charset="0"/>
                    <a:defRPr sz="2400">
                      <a:solidFill>
                        <a:schemeClr val="tx1"/>
                      </a:solidFill>
                      <a:latin typeface="Tahoma" panose="020B0604030504040204" pitchFamily="34" charset="0"/>
                      <a:ea typeface="宋体" panose="02010600030101010101" pitchFamily="2" charset="-122"/>
                    </a:defRPr>
                  </a:lvl9pPr>
                </a:lstStyle>
                <a:p>
                  <a:pPr defTabSz="1222375"/>
                  <a:endParaRPr lang="zh-CN" altLang="en-US" sz="321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grpSp>
      </p:grpSp>
      <p:sp>
        <p:nvSpPr>
          <p:cNvPr id="16" name="文本框 15"/>
          <p:cNvSpPr txBox="1"/>
          <p:nvPr/>
        </p:nvSpPr>
        <p:spPr>
          <a:xfrm>
            <a:off x="660400" y="2834187"/>
            <a:ext cx="11712468" cy="461665"/>
          </a:xfrm>
          <a:prstGeom prst="rect">
            <a:avLst/>
          </a:prstGeom>
          <a:noFill/>
          <a:ln w="9525">
            <a:noFill/>
          </a:ln>
        </p:spPr>
        <p:txBody>
          <a:bodyPr>
            <a:spAutoFit/>
          </a:bodyPr>
          <a:lstStyle/>
          <a:p>
            <a:pPr defTabSz="1222375"/>
            <a:r>
              <a:rPr lang="en-US" altLang="zh-CN"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1</a:t>
            </a:r>
            <a:r>
              <a:rPr lang="zh-CN" altLang="en-US"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、开始时，</a:t>
            </a:r>
            <a:r>
              <a:rPr lang="en-US" altLang="zh-CN"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zh-CN" altLang="en-US" sz="2400" b="1" kern="0" baseline="-2500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电离 </a:t>
            </a:r>
            <a:r>
              <a:rPr lang="zh-CN" altLang="en-US"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和 </a:t>
            </a:r>
            <a:r>
              <a:rPr lang="en-US" altLang="zh-CN"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zh-CN" altLang="en-US" sz="2400" b="1" kern="0" baseline="-2500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结合</a:t>
            </a:r>
            <a:r>
              <a:rPr lang="zh-CN" altLang="en-US"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怎样变化？</a:t>
            </a:r>
          </a:p>
        </p:txBody>
      </p:sp>
      <p:sp>
        <p:nvSpPr>
          <p:cNvPr id="17" name="文本框 16"/>
          <p:cNvSpPr txBox="1"/>
          <p:nvPr/>
        </p:nvSpPr>
        <p:spPr>
          <a:xfrm>
            <a:off x="660400" y="3660151"/>
            <a:ext cx="12178693" cy="461665"/>
          </a:xfrm>
          <a:prstGeom prst="rect">
            <a:avLst/>
          </a:prstGeom>
          <a:noFill/>
          <a:ln w="9525">
            <a:noFill/>
          </a:ln>
        </p:spPr>
        <p:txBody>
          <a:bodyPr wrap="square">
            <a:spAutoFit/>
          </a:bodyPr>
          <a:lstStyle/>
          <a:p>
            <a:pPr defTabSz="1222375"/>
            <a:r>
              <a:rPr lang="en-US" altLang="zh-CN"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2</a:t>
            </a:r>
            <a:r>
              <a:rPr lang="zh-CN" altLang="en-US"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、当</a:t>
            </a:r>
            <a:r>
              <a:rPr lang="en-US" altLang="zh-CN"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zh-CN" altLang="en-US" sz="2400" b="1" kern="0" baseline="-2500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电离 </a:t>
            </a:r>
            <a:r>
              <a:rPr lang="en-US" altLang="zh-CN"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V</a:t>
            </a:r>
            <a:r>
              <a:rPr lang="zh-CN" altLang="en-US" sz="2400" b="1" kern="0" baseline="-2500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结合</a:t>
            </a:r>
            <a:r>
              <a:rPr lang="zh-CN" altLang="en-US" sz="2400" b="1" kern="0" noProof="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时，可逆过程达到一种什么样的状态？</a:t>
            </a:r>
          </a:p>
        </p:txBody>
      </p:sp>
      <p:sp>
        <p:nvSpPr>
          <p:cNvPr id="18" name="矩形 17"/>
          <p:cNvSpPr/>
          <p:nvPr/>
        </p:nvSpPr>
        <p:spPr>
          <a:xfrm>
            <a:off x="1252342" y="282082"/>
            <a:ext cx="6933715" cy="584775"/>
          </a:xfrm>
          <a:prstGeom prst="rect">
            <a:avLst/>
          </a:prstGeom>
        </p:spPr>
        <p:txBody>
          <a:bodyPr wrap="square">
            <a:spAutoFit/>
          </a:bodyPr>
          <a:lstStyle/>
          <a:p>
            <a:pPr lvl="0" defTabSz="1130935">
              <a:spcBef>
                <a:spcPct val="0"/>
              </a:spcBef>
              <a:defRPr/>
            </a:pP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二、弱电解质的电离平衡</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diamond(in)">
                                      <p:cBhvr>
                                        <p:cTn id="13" dur="20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23554"/>
                                        </p:tgtEl>
                                        <p:attrNameLst>
                                          <p:attrName>style.visibility</p:attrName>
                                        </p:attrNameLst>
                                      </p:cBhvr>
                                      <p:to>
                                        <p:strVal val="visible"/>
                                      </p:to>
                                    </p:set>
                                    <p:anim calcmode="discrete" valueType="clr">
                                      <p:cBhvr override="childStyle">
                                        <p:cTn id="23" dur="500"/>
                                        <p:tgtEl>
                                          <p:spTgt spid="23554"/>
                                        </p:tgtEl>
                                        <p:attrNameLst>
                                          <p:attrName>style.color</p:attrName>
                                        </p:attrNameLst>
                                      </p:cBhvr>
                                      <p:tavLst>
                                        <p:tav tm="0">
                                          <p:val>
                                            <p:clrVal>
                                              <a:schemeClr val="accent2"/>
                                            </p:clrVal>
                                          </p:val>
                                        </p:tav>
                                        <p:tav tm="50000">
                                          <p:val>
                                            <p:clrVal>
                                              <a:schemeClr val="hlink"/>
                                            </p:clrVal>
                                          </p:val>
                                        </p:tav>
                                      </p:tavLst>
                                    </p:anim>
                                    <p:anim calcmode="discrete" valueType="clr">
                                      <p:cBhvr>
                                        <p:cTn id="24" dur="500"/>
                                        <p:tgtEl>
                                          <p:spTgt spid="23554"/>
                                        </p:tgtEl>
                                        <p:attrNameLst>
                                          <p:attrName>fillcolor</p:attrName>
                                        </p:attrNameLst>
                                      </p:cBhvr>
                                      <p:tavLst>
                                        <p:tav tm="0">
                                          <p:val>
                                            <p:clrVal>
                                              <a:schemeClr val="accent2"/>
                                            </p:clrVal>
                                          </p:val>
                                        </p:tav>
                                        <p:tav tm="50000">
                                          <p:val>
                                            <p:clrVal>
                                              <a:schemeClr val="hlink"/>
                                            </p:clrVal>
                                          </p:val>
                                        </p:tav>
                                      </p:tavLst>
                                    </p:anim>
                                    <p:set>
                                      <p:cBhvr>
                                        <p:cTn id="25" dur="500"/>
                                        <p:tgtEl>
                                          <p:spTgt spid="235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52342" y="282082"/>
            <a:ext cx="1871025" cy="584775"/>
          </a:xfrm>
          <a:prstGeom prst="rect">
            <a:avLst/>
          </a:prstGeom>
        </p:spPr>
        <p:txBody>
          <a:bodyPr wrap="square">
            <a:spAutoFit/>
          </a:bodyPr>
          <a:lstStyle/>
          <a:p>
            <a:pPr marL="0" marR="0" lvl="0" indent="0" algn="l" defTabSz="1130935" rtl="0" eaLnBrk="1" fontAlgn="auto" latinLnBrk="0" hangingPunct="1">
              <a:lnSpc>
                <a:spcPct val="100000"/>
              </a:lnSpc>
              <a:spcBef>
                <a:spcPct val="0"/>
              </a:spcBef>
              <a:spcAft>
                <a:spcPts val="0"/>
              </a:spcAft>
              <a:buClrTx/>
              <a:buSzTx/>
              <a:buFontTx/>
              <a:buNone/>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学习目标</a:t>
            </a:r>
            <a:endParaRPr kumimoji="0" lang="zh-CN" altLang="en-US" sz="3200" b="1" i="0" u="none" strike="noStrike" kern="0" cap="none" spc="0" normalizeH="0" baseline="0" noProof="0" dirty="0">
              <a:ln>
                <a:noFill/>
              </a:ln>
              <a:solidFill>
                <a:prstClr val="black"/>
              </a:solidFill>
              <a:effectLst/>
              <a:uLnTx/>
              <a:uFillTx/>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3" name="文本占位符 132098"/>
          <p:cNvSpPr txBox="1">
            <a:spLocks noChangeArrowheads="1"/>
          </p:cNvSpPr>
          <p:nvPr/>
        </p:nvSpPr>
        <p:spPr>
          <a:xfrm>
            <a:off x="660400" y="1799998"/>
            <a:ext cx="10515600" cy="32580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50000"/>
              </a:lnSpc>
              <a:buFont typeface="Arial" panose="020B0604020202020204" pitchFamily="34" charset="0"/>
              <a:buNone/>
            </a:pP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认识强电解质和弱电解质的概念。</a:t>
            </a:r>
          </a:p>
          <a:p>
            <a:pPr marL="0" indent="0" algn="just">
              <a:lnSpc>
                <a:spcPct val="250000"/>
              </a:lnSpc>
              <a:buFont typeface="Arial" panose="020B0604020202020204" pitchFamily="34" charset="0"/>
              <a:buNone/>
            </a:pP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2、</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理解电解质的电离平衡概念，加深对动态平衡的认识。</a:t>
            </a:r>
          </a:p>
          <a:p>
            <a:pPr marL="0" indent="0" algn="just">
              <a:lnSpc>
                <a:spcPct val="250000"/>
              </a:lnSpc>
              <a:buFont typeface="Arial" panose="020B0604020202020204" pitchFamily="34" charset="0"/>
              <a:buNone/>
            </a:pP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3、</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理解导电性强弱与电解质强弱的关系。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7690402" y="3648068"/>
            <a:ext cx="34371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zh-CN" altLang="en-US"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弱电解质电离的</a:t>
            </a:r>
            <a:r>
              <a:rPr kumimoji="1" lang="en-US" altLang="zh-CN"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V-t</a:t>
            </a:r>
            <a:r>
              <a:rPr kumimoji="1" lang="zh-CN" altLang="en-US"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图像</a:t>
            </a:r>
          </a:p>
        </p:txBody>
      </p:sp>
      <p:grpSp>
        <p:nvGrpSpPr>
          <p:cNvPr id="17411" name="Group 3"/>
          <p:cNvGrpSpPr/>
          <p:nvPr/>
        </p:nvGrpSpPr>
        <p:grpSpPr bwMode="auto">
          <a:xfrm>
            <a:off x="1874511" y="1800509"/>
            <a:ext cx="5617944" cy="3168528"/>
            <a:chOff x="793" y="1235"/>
            <a:chExt cx="3539" cy="1996"/>
          </a:xfrm>
        </p:grpSpPr>
        <p:grpSp>
          <p:nvGrpSpPr>
            <p:cNvPr id="17421" name="Group 4"/>
            <p:cNvGrpSpPr/>
            <p:nvPr/>
          </p:nvGrpSpPr>
          <p:grpSpPr bwMode="auto">
            <a:xfrm>
              <a:off x="793" y="1235"/>
              <a:ext cx="3539" cy="1996"/>
              <a:chOff x="960" y="1344"/>
              <a:chExt cx="3792" cy="1920"/>
            </a:xfrm>
          </p:grpSpPr>
          <p:sp>
            <p:nvSpPr>
              <p:cNvPr id="17427" name="Line 5"/>
              <p:cNvSpPr>
                <a:spLocks noChangeShapeType="1"/>
              </p:cNvSpPr>
              <p:nvPr/>
            </p:nvSpPr>
            <p:spPr bwMode="auto">
              <a:xfrm flipV="1">
                <a:off x="960" y="1344"/>
                <a:ext cx="0" cy="1920"/>
              </a:xfrm>
              <a:prstGeom prst="line">
                <a:avLst/>
              </a:prstGeom>
              <a:noFill/>
              <a:ln w="50800">
                <a:solidFill>
                  <a:srgbClr val="000099"/>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7428" name="Line 6"/>
              <p:cNvSpPr>
                <a:spLocks noChangeShapeType="1"/>
              </p:cNvSpPr>
              <p:nvPr/>
            </p:nvSpPr>
            <p:spPr bwMode="auto">
              <a:xfrm>
                <a:off x="960" y="3264"/>
                <a:ext cx="3792" cy="0"/>
              </a:xfrm>
              <a:prstGeom prst="line">
                <a:avLst/>
              </a:prstGeom>
              <a:noFill/>
              <a:ln w="50800">
                <a:solidFill>
                  <a:srgbClr val="000099"/>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17422" name="Line 7"/>
            <p:cNvSpPr>
              <a:spLocks noChangeShapeType="1"/>
            </p:cNvSpPr>
            <p:nvPr/>
          </p:nvSpPr>
          <p:spPr bwMode="auto">
            <a:xfrm flipH="1">
              <a:off x="793" y="2642"/>
              <a:ext cx="979" cy="576"/>
            </a:xfrm>
            <a:prstGeom prst="line">
              <a:avLst/>
            </a:prstGeom>
            <a:noFill/>
            <a:ln w="508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7423" name="Line 8"/>
            <p:cNvSpPr>
              <a:spLocks noChangeShapeType="1"/>
            </p:cNvSpPr>
            <p:nvPr/>
          </p:nvSpPr>
          <p:spPr bwMode="auto">
            <a:xfrm>
              <a:off x="793" y="2066"/>
              <a:ext cx="979" cy="576"/>
            </a:xfrm>
            <a:prstGeom prst="line">
              <a:avLst/>
            </a:prstGeom>
            <a:noFill/>
            <a:ln w="508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7424" name="Line 9"/>
            <p:cNvSpPr>
              <a:spLocks noChangeShapeType="1"/>
            </p:cNvSpPr>
            <p:nvPr/>
          </p:nvSpPr>
          <p:spPr bwMode="auto">
            <a:xfrm>
              <a:off x="1772" y="2642"/>
              <a:ext cx="1426" cy="17"/>
            </a:xfrm>
            <a:prstGeom prst="line">
              <a:avLst/>
            </a:prstGeom>
            <a:noFill/>
            <a:ln w="508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7425" name="Line 10"/>
            <p:cNvSpPr>
              <a:spLocks noChangeShapeType="1"/>
            </p:cNvSpPr>
            <p:nvPr/>
          </p:nvSpPr>
          <p:spPr bwMode="auto">
            <a:xfrm>
              <a:off x="1772" y="2642"/>
              <a:ext cx="0" cy="576"/>
            </a:xfrm>
            <a:prstGeom prst="line">
              <a:avLst/>
            </a:prstGeom>
            <a:noFill/>
            <a:ln w="508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7426" name="Line 11"/>
            <p:cNvSpPr>
              <a:spLocks noChangeShapeType="1"/>
            </p:cNvSpPr>
            <p:nvPr/>
          </p:nvSpPr>
          <p:spPr bwMode="auto">
            <a:xfrm flipV="1">
              <a:off x="3198" y="1344"/>
              <a:ext cx="0" cy="1872"/>
            </a:xfrm>
            <a:prstGeom prst="line">
              <a:avLst/>
            </a:prstGeom>
            <a:noFill/>
            <a:ln w="508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17412" name="Text Box 12"/>
          <p:cNvSpPr txBox="1">
            <a:spLocks noChangeArrowheads="1"/>
          </p:cNvSpPr>
          <p:nvPr/>
        </p:nvSpPr>
        <p:spPr bwMode="auto">
          <a:xfrm>
            <a:off x="2163425" y="2952989"/>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en-US" altLang="zh-CN" sz="180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V</a:t>
            </a:r>
            <a:r>
              <a:rPr kumimoji="1" lang="zh-CN" altLang="en-US" sz="1800" kern="0" baseline="-2500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电离</a:t>
            </a:r>
          </a:p>
        </p:txBody>
      </p:sp>
      <p:sp>
        <p:nvSpPr>
          <p:cNvPr id="17413" name="Text Box 13"/>
          <p:cNvSpPr txBox="1">
            <a:spLocks noChangeArrowheads="1"/>
          </p:cNvSpPr>
          <p:nvPr/>
        </p:nvSpPr>
        <p:spPr bwMode="auto">
          <a:xfrm>
            <a:off x="2018967" y="4176904"/>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en-US" altLang="zh-CN" sz="180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V</a:t>
            </a:r>
            <a:r>
              <a:rPr kumimoji="1" lang="zh-CN" altLang="en-US" sz="1800" kern="0" baseline="-2500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结合</a:t>
            </a:r>
          </a:p>
        </p:txBody>
      </p:sp>
      <p:sp>
        <p:nvSpPr>
          <p:cNvPr id="17414" name="Text Box 14"/>
          <p:cNvSpPr txBox="1">
            <a:spLocks noChangeArrowheads="1"/>
          </p:cNvSpPr>
          <p:nvPr/>
        </p:nvSpPr>
        <p:spPr bwMode="auto">
          <a:xfrm>
            <a:off x="1731640" y="4969037"/>
            <a:ext cx="352982" cy="46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en-US" altLang="zh-CN" sz="240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0</a:t>
            </a:r>
          </a:p>
        </p:txBody>
      </p:sp>
      <p:sp>
        <p:nvSpPr>
          <p:cNvPr id="17415" name="Text Box 15"/>
          <p:cNvSpPr txBox="1">
            <a:spLocks noChangeArrowheads="1"/>
          </p:cNvSpPr>
          <p:nvPr/>
        </p:nvSpPr>
        <p:spPr bwMode="auto">
          <a:xfrm>
            <a:off x="3315903" y="5040471"/>
            <a:ext cx="383438" cy="46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en-US" altLang="zh-CN" sz="240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t</a:t>
            </a:r>
            <a:r>
              <a:rPr kumimoji="1" lang="en-US" altLang="zh-CN" sz="2400" kern="0" baseline="-2500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1</a:t>
            </a:r>
            <a:endParaRPr kumimoji="1" lang="en-US" altLang="zh-CN" sz="240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7416" name="Text Box 16"/>
          <p:cNvSpPr txBox="1">
            <a:spLocks noChangeArrowheads="1"/>
          </p:cNvSpPr>
          <p:nvPr/>
        </p:nvSpPr>
        <p:spPr bwMode="auto">
          <a:xfrm>
            <a:off x="5547842" y="5040470"/>
            <a:ext cx="433371" cy="46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en-US" altLang="zh-CN" sz="240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t</a:t>
            </a:r>
            <a:r>
              <a:rPr kumimoji="1" lang="en-US" altLang="zh-CN" sz="2400" kern="0" baseline="-2500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endParaRPr kumimoji="1" lang="en-US" altLang="zh-CN" sz="240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7417" name="Text Box 17"/>
          <p:cNvSpPr txBox="1">
            <a:spLocks noChangeArrowheads="1"/>
          </p:cNvSpPr>
          <p:nvPr/>
        </p:nvSpPr>
        <p:spPr bwMode="auto">
          <a:xfrm>
            <a:off x="3387338" y="3384773"/>
            <a:ext cx="24494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en-US" altLang="zh-CN" sz="18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V</a:t>
            </a:r>
            <a:r>
              <a:rPr kumimoji="1" lang="zh-CN" altLang="en-US" sz="1800" kern="0" baseline="-2500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电离</a:t>
            </a:r>
            <a:r>
              <a:rPr kumimoji="1" lang="en-US" altLang="zh-CN" sz="18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 V</a:t>
            </a:r>
            <a:r>
              <a:rPr kumimoji="1" lang="zh-CN" altLang="en-US" sz="1800" kern="0" baseline="-2500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结合</a:t>
            </a:r>
          </a:p>
        </p:txBody>
      </p:sp>
      <p:sp>
        <p:nvSpPr>
          <p:cNvPr id="17418" name="Text Box 18"/>
          <p:cNvSpPr txBox="1">
            <a:spLocks noChangeArrowheads="1"/>
          </p:cNvSpPr>
          <p:nvPr/>
        </p:nvSpPr>
        <p:spPr bwMode="auto">
          <a:xfrm>
            <a:off x="3458773" y="4248341"/>
            <a:ext cx="25208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zh-CN" altLang="en-US" sz="2800"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电离平衡状态</a:t>
            </a:r>
          </a:p>
        </p:txBody>
      </p:sp>
      <p:sp>
        <p:nvSpPr>
          <p:cNvPr id="17419" name="Text Box 19"/>
          <p:cNvSpPr txBox="1">
            <a:spLocks noChangeArrowheads="1"/>
          </p:cNvSpPr>
          <p:nvPr/>
        </p:nvSpPr>
        <p:spPr bwMode="auto">
          <a:xfrm>
            <a:off x="6987648" y="5040471"/>
            <a:ext cx="269626" cy="46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en-US" altLang="zh-CN" sz="240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t</a:t>
            </a:r>
          </a:p>
        </p:txBody>
      </p:sp>
      <p:sp>
        <p:nvSpPr>
          <p:cNvPr id="17420" name="Text Box 20"/>
          <p:cNvSpPr txBox="1">
            <a:spLocks noChangeArrowheads="1"/>
          </p:cNvSpPr>
          <p:nvPr/>
        </p:nvSpPr>
        <p:spPr bwMode="auto">
          <a:xfrm>
            <a:off x="1299856" y="187194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en-US" altLang="zh-CN" sz="1800" kern="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V</a:t>
            </a:r>
            <a:endParaRPr kumimoji="1" lang="en-US" altLang="zh-CN" sz="1800" kern="0" baseline="-2500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1" name="矩形 20"/>
          <p:cNvSpPr/>
          <p:nvPr/>
        </p:nvSpPr>
        <p:spPr>
          <a:xfrm>
            <a:off x="1252342" y="282082"/>
            <a:ext cx="6933715" cy="584775"/>
          </a:xfrm>
          <a:prstGeom prst="rect">
            <a:avLst/>
          </a:prstGeom>
        </p:spPr>
        <p:txBody>
          <a:bodyPr wrap="square">
            <a:spAutoFit/>
          </a:bodyPr>
          <a:lstStyle/>
          <a:p>
            <a:pPr lvl="0" defTabSz="1130935">
              <a:spcBef>
                <a:spcPct val="0"/>
              </a:spcBef>
              <a:defRPr/>
            </a:pP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二、弱电解质的电离平衡</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组合 1"/>
          <p:cNvGrpSpPr/>
          <p:nvPr/>
        </p:nvGrpSpPr>
        <p:grpSpPr>
          <a:xfrm>
            <a:off x="1290440" y="1382570"/>
            <a:ext cx="7665729" cy="2856849"/>
            <a:chOff x="387175" y="162731"/>
            <a:chExt cx="10891851" cy="4059153"/>
          </a:xfrm>
        </p:grpSpPr>
        <p:sp>
          <p:nvSpPr>
            <p:cNvPr id="24579" name="Text Box 3"/>
            <p:cNvSpPr txBox="1">
              <a:spLocks noChangeArrowheads="1"/>
            </p:cNvSpPr>
            <p:nvPr/>
          </p:nvSpPr>
          <p:spPr bwMode="auto">
            <a:xfrm>
              <a:off x="387175" y="1976166"/>
              <a:ext cx="2565301" cy="568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1222375">
                <a:defRPr/>
              </a:pPr>
              <a:r>
                <a:rPr kumimoji="1" lang="en-US" altLang="zh-CN" sz="2000" b="1" kern="0" dirty="0">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  </a:t>
              </a:r>
              <a:r>
                <a:rPr kumimoji="1" lang="zh-CN" altLang="en-US" sz="2000" b="1" kern="0" dirty="0">
                  <a:effectLst>
                    <a:outerShdw blurRad="38100" dist="38100" dir="2700000" algn="tl">
                      <a:srgbClr val="C0C0C0"/>
                    </a:outerShdw>
                  </a:effectLst>
                  <a:latin typeface="Arial" panose="020B0604020202020204" pitchFamily="34" charset="0"/>
                  <a:ea typeface="思源黑体 CN Regular" panose="020B0500000000000000" pitchFamily="34" charset="-122"/>
                  <a:cs typeface="Helvetica"/>
                  <a:sym typeface="Arial" panose="020B0604020202020204" pitchFamily="34" charset="0"/>
                </a:rPr>
                <a:t>特点</a:t>
              </a:r>
            </a:p>
          </p:txBody>
        </p:sp>
        <p:sp>
          <p:nvSpPr>
            <p:cNvPr id="24580" name="AutoShape 4"/>
            <p:cNvSpPr/>
            <p:nvPr/>
          </p:nvSpPr>
          <p:spPr bwMode="auto">
            <a:xfrm>
              <a:off x="1993266" y="403344"/>
              <a:ext cx="287326" cy="3816202"/>
            </a:xfrm>
            <a:prstGeom prst="leftBrace">
              <a:avLst>
                <a:gd name="adj1" fmla="val 110682"/>
                <a:gd name="adj2" fmla="val 51565"/>
              </a:avLst>
            </a:prstGeom>
            <a:noFill/>
            <a:ln w="41275">
              <a:solidFill>
                <a:srgbClr val="00008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22375"/>
              <a:endParaRPr lang="zh-CN" altLang="en-US"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4581" name="Text Box 5"/>
            <p:cNvSpPr txBox="1">
              <a:spLocks noChangeArrowheads="1"/>
            </p:cNvSpPr>
            <p:nvPr/>
          </p:nvSpPr>
          <p:spPr bwMode="auto">
            <a:xfrm>
              <a:off x="2263487" y="1713465"/>
              <a:ext cx="6095763" cy="568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spcBef>
                  <a:spcPct val="50000"/>
                </a:spcBef>
              </a:pPr>
              <a:r>
                <a:rPr kumimoji="1" lang="zh-CN" altLang="en-US" sz="2000" b="1" kern="0" dirty="0">
                  <a:latin typeface="Arial" panose="020B0604020202020204" pitchFamily="34" charset="0"/>
                  <a:ea typeface="思源黑体 CN Regular" panose="020B0500000000000000" pitchFamily="34" charset="-122"/>
                  <a:cs typeface="Helvetica"/>
                  <a:sym typeface="Arial" panose="020B0604020202020204" pitchFamily="34" charset="0"/>
                </a:rPr>
                <a:t>动  电离平衡是一种动态平衡 </a:t>
              </a:r>
            </a:p>
          </p:txBody>
        </p:sp>
        <p:sp>
          <p:nvSpPr>
            <p:cNvPr id="24582" name="Text Box 6"/>
            <p:cNvSpPr txBox="1">
              <a:spLocks noChangeArrowheads="1"/>
            </p:cNvSpPr>
            <p:nvPr/>
          </p:nvSpPr>
          <p:spPr bwMode="auto">
            <a:xfrm>
              <a:off x="2245949" y="2410582"/>
              <a:ext cx="9033077" cy="100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spcBef>
                  <a:spcPct val="50000"/>
                </a:spcBef>
              </a:pPr>
              <a:r>
                <a:rPr kumimoji="1" lang="zh-CN" altLang="en-US" sz="2000" b="1" kern="0" dirty="0">
                  <a:latin typeface="Arial" panose="020B0604020202020204" pitchFamily="34" charset="0"/>
                  <a:ea typeface="思源黑体 CN Regular" panose="020B0500000000000000" pitchFamily="34" charset="-122"/>
                  <a:cs typeface="Helvetica"/>
                  <a:sym typeface="Arial" panose="020B0604020202020204" pitchFamily="34" charset="0"/>
                </a:rPr>
                <a:t>定  条件不变，溶液中各分子、离子 的浓度不变，溶液里既有离子又有分子 </a:t>
              </a:r>
            </a:p>
          </p:txBody>
        </p:sp>
        <p:sp>
          <p:nvSpPr>
            <p:cNvPr id="24583" name="Text Box 7"/>
            <p:cNvSpPr txBox="1">
              <a:spLocks noChangeArrowheads="1"/>
            </p:cNvSpPr>
            <p:nvPr/>
          </p:nvSpPr>
          <p:spPr bwMode="auto">
            <a:xfrm>
              <a:off x="2227770" y="3653388"/>
              <a:ext cx="6840275" cy="568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spcBef>
                  <a:spcPct val="50000"/>
                </a:spcBef>
              </a:pPr>
              <a:r>
                <a:rPr kumimoji="1" lang="zh-CN" altLang="en-US" sz="2000" b="1" kern="0" dirty="0">
                  <a:latin typeface="Arial" panose="020B0604020202020204" pitchFamily="34" charset="0"/>
                  <a:ea typeface="思源黑体 CN Regular" panose="020B0500000000000000" pitchFamily="34" charset="-122"/>
                  <a:cs typeface="Helvetica"/>
                  <a:sym typeface="Arial" panose="020B0604020202020204" pitchFamily="34" charset="0"/>
                </a:rPr>
                <a:t>变  条件改变时，电离平衡发生移动</a:t>
              </a:r>
            </a:p>
          </p:txBody>
        </p:sp>
        <p:grpSp>
          <p:nvGrpSpPr>
            <p:cNvPr id="24584" name="Group 8"/>
            <p:cNvGrpSpPr/>
            <p:nvPr/>
          </p:nvGrpSpPr>
          <p:grpSpPr bwMode="auto">
            <a:xfrm>
              <a:off x="2281384" y="870051"/>
              <a:ext cx="3600311" cy="568304"/>
              <a:chOff x="477" y="1093"/>
              <a:chExt cx="2268" cy="358"/>
            </a:xfrm>
          </p:grpSpPr>
          <p:sp>
            <p:nvSpPr>
              <p:cNvPr id="15372" name="Text Box 9"/>
              <p:cNvSpPr txBox="1">
                <a:spLocks noChangeArrowheads="1"/>
              </p:cNvSpPr>
              <p:nvPr/>
            </p:nvSpPr>
            <p:spPr bwMode="auto">
              <a:xfrm>
                <a:off x="477" y="1093"/>
                <a:ext cx="2268" cy="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r>
                  <a:rPr kumimoji="1" lang="zh-CN" altLang="en-US" sz="2000" b="1" kern="0" dirty="0">
                    <a:latin typeface="Arial" panose="020B0604020202020204" pitchFamily="34" charset="0"/>
                    <a:ea typeface="思源黑体 CN Regular" panose="020B0500000000000000" pitchFamily="34" charset="-122"/>
                    <a:cs typeface="Helvetica"/>
                    <a:sym typeface="Arial" panose="020B0604020202020204" pitchFamily="34" charset="0"/>
                  </a:rPr>
                  <a:t>等  </a:t>
                </a:r>
                <a:r>
                  <a:rPr kumimoji="1" lang="en-US" altLang="zh-CN" sz="2000" b="1" kern="0" dirty="0">
                    <a:latin typeface="Arial" panose="020B0604020202020204" pitchFamily="34" charset="0"/>
                    <a:ea typeface="思源黑体 CN Regular" panose="020B0500000000000000" pitchFamily="34" charset="-122"/>
                    <a:cs typeface="Helvetica"/>
                    <a:sym typeface="Arial" panose="020B0604020202020204" pitchFamily="34" charset="0"/>
                  </a:rPr>
                  <a:t>V</a:t>
                </a:r>
                <a:r>
                  <a:rPr kumimoji="1" lang="zh-CN" altLang="en-US" sz="2000" b="1" kern="0" baseline="-25000" dirty="0">
                    <a:latin typeface="Arial" panose="020B0604020202020204" pitchFamily="34" charset="0"/>
                    <a:ea typeface="思源黑体 CN Regular" panose="020B0500000000000000" pitchFamily="34" charset="-122"/>
                    <a:cs typeface="Helvetica"/>
                    <a:sym typeface="Arial" panose="020B0604020202020204" pitchFamily="34" charset="0"/>
                  </a:rPr>
                  <a:t>电离</a:t>
                </a:r>
                <a:r>
                  <a:rPr kumimoji="1" lang="en-US" altLang="zh-CN" sz="2000" b="1" kern="0" dirty="0">
                    <a:latin typeface="Arial" panose="020B0604020202020204" pitchFamily="34" charset="0"/>
                    <a:ea typeface="思源黑体 CN Regular" panose="020B0500000000000000" pitchFamily="34" charset="-122"/>
                    <a:cs typeface="Helvetica"/>
                    <a:sym typeface="Arial" panose="020B0604020202020204" pitchFamily="34" charset="0"/>
                  </a:rPr>
                  <a:t>= V</a:t>
                </a:r>
                <a:r>
                  <a:rPr kumimoji="1" lang="zh-CN" altLang="en-US" sz="2000" b="1" kern="0" baseline="-25000" dirty="0">
                    <a:latin typeface="Arial" panose="020B0604020202020204" pitchFamily="34" charset="0"/>
                    <a:ea typeface="思源黑体 CN Regular" panose="020B0500000000000000" pitchFamily="34" charset="-122"/>
                    <a:cs typeface="Helvetica"/>
                    <a:sym typeface="Arial" panose="020B0604020202020204" pitchFamily="34" charset="0"/>
                  </a:rPr>
                  <a:t>结合</a:t>
                </a:r>
                <a:r>
                  <a:rPr kumimoji="1" lang="en-US" altLang="zh-CN" sz="2000" b="1" kern="0" dirty="0">
                    <a:latin typeface="Arial" panose="020B0604020202020204" pitchFamily="34" charset="0"/>
                    <a:ea typeface="思源黑体 CN Regular" panose="020B0500000000000000" pitchFamily="34" charset="-122"/>
                    <a:cs typeface="Helvetica"/>
                    <a:sym typeface="Arial" panose="020B0604020202020204" pitchFamily="34" charset="0"/>
                  </a:rPr>
                  <a:t>= 0</a:t>
                </a:r>
              </a:p>
            </p:txBody>
          </p:sp>
          <p:sp>
            <p:nvSpPr>
              <p:cNvPr id="15373" name="Line 10"/>
              <p:cNvSpPr>
                <a:spLocks noChangeShapeType="1"/>
              </p:cNvSpPr>
              <p:nvPr/>
            </p:nvSpPr>
            <p:spPr bwMode="auto">
              <a:xfrm>
                <a:off x="2257" y="1191"/>
                <a:ext cx="152" cy="192"/>
              </a:xfrm>
              <a:prstGeom prst="line">
                <a:avLst/>
              </a:prstGeom>
              <a:noFill/>
              <a:ln w="190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22375"/>
                <a:endParaRPr lang="zh-CN" altLang="en-US"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24587" name="Text Box 11"/>
            <p:cNvSpPr txBox="1">
              <a:spLocks noChangeArrowheads="1"/>
            </p:cNvSpPr>
            <p:nvPr/>
          </p:nvSpPr>
          <p:spPr bwMode="auto">
            <a:xfrm>
              <a:off x="2263486" y="162731"/>
              <a:ext cx="6768838" cy="568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sz="2000">
                  <a:solidFill>
                    <a:schemeClr val="tx1"/>
                  </a:solidFill>
                  <a:latin typeface="Calibri" panose="020F0502020204030204" pitchFamily="34" charset="0"/>
                  <a:ea typeface="宋体" panose="02010600030101010101" pitchFamily="2" charset="-122"/>
                </a:defRPr>
              </a:lvl9pPr>
            </a:lstStyle>
            <a:p>
              <a:pPr defTabSz="1222375">
                <a:spcBef>
                  <a:spcPct val="50000"/>
                </a:spcBef>
              </a:pPr>
              <a:r>
                <a:rPr kumimoji="1" lang="zh-CN" altLang="en-US" sz="2000" b="1" kern="0" dirty="0">
                  <a:latin typeface="Arial" panose="020B0604020202020204" pitchFamily="34" charset="0"/>
                  <a:ea typeface="思源黑体 CN Regular" panose="020B0500000000000000" pitchFamily="34" charset="-122"/>
                  <a:cs typeface="Helvetica"/>
                  <a:sym typeface="Arial" panose="020B0604020202020204" pitchFamily="34" charset="0"/>
                </a:rPr>
                <a:t>逆  弱电解质的电离是一个可逆过程</a:t>
              </a:r>
            </a:p>
          </p:txBody>
        </p:sp>
      </p:grpSp>
      <p:sp>
        <p:nvSpPr>
          <p:cNvPr id="13" name="矩形 12"/>
          <p:cNvSpPr/>
          <p:nvPr/>
        </p:nvSpPr>
        <p:spPr>
          <a:xfrm>
            <a:off x="1252342" y="282082"/>
            <a:ext cx="6933715" cy="584775"/>
          </a:xfrm>
          <a:prstGeom prst="rect">
            <a:avLst/>
          </a:prstGeom>
        </p:spPr>
        <p:txBody>
          <a:bodyPr wrap="square">
            <a:spAutoFit/>
          </a:bodyPr>
          <a:lstStyle/>
          <a:p>
            <a:pPr lvl="0" defTabSz="1130935">
              <a:spcBef>
                <a:spcPct val="0"/>
              </a:spcBef>
              <a:defRPr/>
            </a:pP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二、弱电解质的电离平衡</a:t>
            </a:r>
          </a:p>
        </p:txBody>
      </p:sp>
      <p:sp>
        <p:nvSpPr>
          <p:cNvPr id="15" name="Text Box 12"/>
          <p:cNvSpPr txBox="1">
            <a:spLocks noChangeArrowheads="1"/>
          </p:cNvSpPr>
          <p:nvPr/>
        </p:nvSpPr>
        <p:spPr bwMode="auto">
          <a:xfrm>
            <a:off x="769257" y="4510188"/>
            <a:ext cx="10749643" cy="461665"/>
          </a:xfrm>
          <a:prstGeom prst="rect">
            <a:avLst/>
          </a:prstGeom>
          <a:noFill/>
          <a:ln w="76200" cmpd="thickThin" algn="ctr">
            <a:solidFill>
              <a:srgbClr val="00CCFF"/>
            </a:solidFill>
            <a:miter lim="800000"/>
          </a:ln>
          <a:effectLst/>
          <a:extLst>
            <a:ext uri="{909E8E84-426E-40DD-AFC4-6F175D3DCCD1}">
              <a14:hiddenFill xmlns:a14="http://schemas.microsoft.com/office/drawing/2010/main">
                <a:solidFill>
                  <a:srgbClr val="FA654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spcBef>
                <a:spcPct val="50000"/>
              </a:spcBef>
              <a:defRPr/>
            </a:pP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1</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）与化学平衡一样，电离平衡也是动态平衡。</a:t>
            </a:r>
            <a:endPar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6" name="Text Box 13"/>
          <p:cNvSpPr txBox="1">
            <a:spLocks noChangeArrowheads="1"/>
          </p:cNvSpPr>
          <p:nvPr/>
        </p:nvSpPr>
        <p:spPr bwMode="auto">
          <a:xfrm>
            <a:off x="769257" y="5193053"/>
            <a:ext cx="10749643" cy="830997"/>
          </a:xfrm>
          <a:prstGeom prst="rect">
            <a:avLst/>
          </a:prstGeom>
          <a:noFill/>
          <a:ln w="76200" cmpd="thickThin" algn="ctr">
            <a:solidFill>
              <a:srgbClr val="33CCCC"/>
            </a:solidFill>
            <a:miter lim="800000"/>
          </a:ln>
          <a:effectLst/>
          <a:extLst>
            <a:ext uri="{909E8E84-426E-40DD-AFC4-6F175D3DCCD1}">
              <a14:hiddenFill xmlns:a14="http://schemas.microsoft.com/office/drawing/2010/main">
                <a:solidFill>
                  <a:srgbClr val="FA654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spcBef>
                <a:spcPct val="50000"/>
              </a:spcBef>
              <a:defRPr/>
            </a:pP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）化学平衡原理也适用于电离平衡，当浓度等条件改变时，弱电解质的电离平衡也会发生移动。</a:t>
            </a: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252342" y="4037630"/>
            <a:ext cx="8656122" cy="523220"/>
            <a:chOff x="1140354" y="3297498"/>
            <a:chExt cx="6476312" cy="391461"/>
          </a:xfrm>
        </p:grpSpPr>
        <p:sp>
          <p:nvSpPr>
            <p:cNvPr id="3" name="TextBox 2"/>
            <p:cNvSpPr txBox="1"/>
            <p:nvPr/>
          </p:nvSpPr>
          <p:spPr>
            <a:xfrm>
              <a:off x="1140354" y="3297498"/>
              <a:ext cx="6476312" cy="391461"/>
            </a:xfrm>
            <a:prstGeom prst="rect">
              <a:avLst/>
            </a:prstGeom>
            <a:noFill/>
          </p:spPr>
          <p:txBody>
            <a:bodyPr wrap="square" rtlCol="0">
              <a:spAutoFit/>
            </a:bodyPr>
            <a:lstStyle/>
            <a:p>
              <a:pPr defTabSz="1222375"/>
              <a:r>
                <a:rPr lang="zh-CN" altLang="en-US" sz="28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写出</a:t>
              </a:r>
              <a:r>
                <a:rPr lang="en-US" altLang="zh-CN" sz="28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800" b="1"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8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CO</a:t>
              </a:r>
              <a:r>
                <a:rPr lang="en-US" altLang="zh-CN" sz="2800" b="1"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8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H</a:t>
              </a:r>
              <a:r>
                <a:rPr lang="zh-CN" altLang="zh-CN" sz="28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zh-CN" sz="28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8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HCO</a:t>
              </a:r>
              <a:r>
                <a:rPr lang="en-US" altLang="zh-CN" sz="2800" b="1"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zh-CN" sz="28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8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平衡常数的表达式</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9985" y="3397115"/>
              <a:ext cx="621036" cy="237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2"/>
          <p:cNvSpPr>
            <a:spLocks noChangeArrowheads="1"/>
          </p:cNvSpPr>
          <p:nvPr/>
        </p:nvSpPr>
        <p:spPr bwMode="auto">
          <a:xfrm>
            <a:off x="1524178" y="-231146"/>
            <a:ext cx="184725" cy="462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7" tIns="45718" rIns="91437" bIns="45718" numCol="1" anchor="ctr" anchorCtr="0" compatLnSpc="1">
            <a:spAutoFit/>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aphicFrame>
        <p:nvGraphicFramePr>
          <p:cNvPr id="6" name="对象 5"/>
          <p:cNvGraphicFramePr>
            <a:graphicFrameLocks noChangeAspect="1"/>
          </p:cNvGraphicFramePr>
          <p:nvPr/>
        </p:nvGraphicFramePr>
        <p:xfrm>
          <a:off x="2376542" y="4693996"/>
          <a:ext cx="4320313" cy="1296094"/>
        </p:xfrm>
        <a:graphic>
          <a:graphicData uri="http://schemas.openxmlformats.org/presentationml/2006/ole">
            <mc:AlternateContent xmlns:mc="http://schemas.openxmlformats.org/markup-compatibility/2006">
              <mc:Choice xmlns:v="urn:schemas-microsoft-com:vml" Requires="v">
                <p:oleObj name="Equation" r:id="rId3" imgW="1524000" imgH="457200" progId="Equation.DSMT4">
                  <p:embed/>
                </p:oleObj>
              </mc:Choice>
              <mc:Fallback>
                <p:oleObj name="Equation" r:id="rId3" imgW="1524000" imgH="457200" progId="Equation.DSMT4">
                  <p:embed/>
                  <p:pic>
                    <p:nvPicPr>
                      <p:cNvPr id="0" name="对象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6542" y="4693996"/>
                        <a:ext cx="4320313" cy="1296094"/>
                      </a:xfrm>
                      <a:prstGeom prst="rect">
                        <a:avLst/>
                      </a:prstGeom>
                      <a:noFill/>
                    </p:spPr>
                  </p:pic>
                </p:oleObj>
              </mc:Fallback>
            </mc:AlternateContent>
          </a:graphicData>
        </a:graphic>
      </p:graphicFrame>
      <p:sp>
        <p:nvSpPr>
          <p:cNvPr id="7" name="Rectangle 3"/>
          <p:cNvSpPr txBox="1">
            <a:spLocks noRot="1"/>
          </p:cNvSpPr>
          <p:nvPr/>
        </p:nvSpPr>
        <p:spPr>
          <a:xfrm>
            <a:off x="660400" y="1222488"/>
            <a:ext cx="10858500" cy="1582677"/>
          </a:xfrm>
          <a:prstGeom prst="rect">
            <a:avLst/>
          </a:prstGeom>
        </p:spPr>
        <p:txBody>
          <a:bodyPr vert="horz" wrap="square" lIns="91437" tIns="45718" rIns="91437" bIns="45718"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marL="0" indent="0" defTabSz="1222375" eaLnBrk="1" hangingPunct="1">
              <a:lnSpc>
                <a:spcPct val="150000"/>
              </a:lnSpc>
              <a:buNone/>
            </a:pPr>
            <a:r>
              <a:rPr lang="zh-CN" altLang="en-US" sz="24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  定义：在一定条件下，</a:t>
            </a:r>
            <a:r>
              <a:rPr lang="zh-CN" altLang="en-US" sz="24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弱电解质</a:t>
            </a:r>
            <a:r>
              <a:rPr lang="zh-CN" altLang="en-US" sz="24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的电离达到</a:t>
            </a:r>
            <a:r>
              <a:rPr lang="zh-CN" altLang="en-US" sz="24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平衡</a:t>
            </a:r>
            <a:r>
              <a:rPr lang="zh-CN" altLang="en-US" sz="24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时，溶液中电离出来的各种</a:t>
            </a:r>
            <a:r>
              <a:rPr lang="zh-CN" altLang="en-US" sz="24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离子浓度的乘积</a:t>
            </a:r>
            <a:r>
              <a:rPr lang="zh-CN" altLang="en-US" sz="24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跟溶液中</a:t>
            </a:r>
            <a:r>
              <a:rPr lang="zh-CN" altLang="en-US" sz="24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未电离的分子浓度之比值</a:t>
            </a:r>
            <a:r>
              <a:rPr lang="zh-CN" altLang="en-US" sz="24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是个常数，这个常数称为电离平衡常数，简称电离常数。</a:t>
            </a:r>
          </a:p>
        </p:txBody>
      </p:sp>
      <p:sp>
        <p:nvSpPr>
          <p:cNvPr id="8" name="Rectangle 5"/>
          <p:cNvSpPr>
            <a:spLocks noRot="1"/>
          </p:cNvSpPr>
          <p:nvPr/>
        </p:nvSpPr>
        <p:spPr>
          <a:xfrm>
            <a:off x="1854520" y="3256057"/>
            <a:ext cx="2089070" cy="431783"/>
          </a:xfrm>
          <a:prstGeom prst="rect">
            <a:avLst/>
          </a:prstGeom>
          <a:noFill/>
          <a:ln w="9525">
            <a:noFill/>
          </a:ln>
        </p:spPr>
        <p:txBody>
          <a:bodyPr/>
          <a:lstStyle/>
          <a:p>
            <a:pPr marL="342900" indent="-342900" defTabSz="1222375">
              <a:spcBef>
                <a:spcPct val="20000"/>
              </a:spcBef>
              <a:buClr>
                <a:srgbClr val="0000FF"/>
              </a:buClr>
              <a:buSzPct val="75000"/>
            </a:pPr>
            <a:r>
              <a:rPr lang="zh-CN" altLang="en-US" sz="2675"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表达式：</a:t>
            </a:r>
          </a:p>
        </p:txBody>
      </p:sp>
      <p:pic>
        <p:nvPicPr>
          <p:cNvPr id="9" name="Picture 6"/>
          <p:cNvPicPr>
            <a:picLocks noChangeAspect="1"/>
          </p:cNvPicPr>
          <p:nvPr/>
        </p:nvPicPr>
        <p:blipFill>
          <a:blip r:embed="rId5">
            <a:clrChange>
              <a:clrFrom>
                <a:srgbClr val="FFFFFF"/>
              </a:clrFrom>
              <a:clrTo>
                <a:srgbClr val="FFFFFF">
                  <a:alpha val="0"/>
                </a:srgbClr>
              </a:clrTo>
            </a:clrChange>
          </a:blip>
          <a:stretch>
            <a:fillRect/>
          </a:stretch>
        </p:blipFill>
        <p:spPr>
          <a:xfrm>
            <a:off x="3528557" y="3069402"/>
            <a:ext cx="4608334" cy="847692"/>
          </a:xfrm>
          <a:prstGeom prst="rect">
            <a:avLst/>
          </a:prstGeom>
          <a:noFill/>
          <a:ln w="9525">
            <a:noFill/>
          </a:ln>
        </p:spPr>
      </p:pic>
      <p:sp>
        <p:nvSpPr>
          <p:cNvPr id="11" name="矩形 10"/>
          <p:cNvSpPr/>
          <p:nvPr/>
        </p:nvSpPr>
        <p:spPr>
          <a:xfrm>
            <a:off x="1252342" y="282082"/>
            <a:ext cx="8080344" cy="584775"/>
          </a:xfrm>
          <a:prstGeom prst="rect">
            <a:avLst/>
          </a:prstGeom>
        </p:spPr>
        <p:txBody>
          <a:bodyPr wrap="square">
            <a:spAutoFit/>
          </a:bodyPr>
          <a:lstStyle/>
          <a:p>
            <a:pPr lvl="0" defTabSz="1130935">
              <a:spcBef>
                <a:spcPct val="0"/>
              </a:spcBef>
              <a:defRPr/>
            </a:pPr>
            <a:r>
              <a:rPr lang="en-US" altLang="zh-CN" sz="3200" b="1" dirty="0">
                <a:latin typeface="Arial" panose="020B0604020202020204" pitchFamily="34" charset="0"/>
                <a:ea typeface="思源黑体 CN Regular" panose="020B0500000000000000" pitchFamily="34" charset="-122"/>
                <a:sym typeface="Arial" panose="020B0604020202020204" pitchFamily="34" charset="0"/>
              </a:rPr>
              <a:t>2</a:t>
            </a: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、弱电解质相对强弱比较</a:t>
            </a:r>
            <a:r>
              <a:rPr lang="en-US" altLang="zh-CN" sz="3200" b="1"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电离常数</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2" name="Text Box 6"/>
          <p:cNvSpPr txBox="1">
            <a:spLocks noChangeArrowheads="1"/>
          </p:cNvSpPr>
          <p:nvPr/>
        </p:nvSpPr>
        <p:spPr bwMode="auto">
          <a:xfrm>
            <a:off x="5053417" y="1296967"/>
            <a:ext cx="503218" cy="58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en-US" altLang="zh-CN" sz="321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C</a:t>
            </a:r>
          </a:p>
        </p:txBody>
      </p:sp>
      <p:sp>
        <p:nvSpPr>
          <p:cNvPr id="275465" name="Text Box 9"/>
          <p:cNvSpPr txBox="1">
            <a:spLocks noChangeArrowheads="1"/>
          </p:cNvSpPr>
          <p:nvPr/>
        </p:nvSpPr>
        <p:spPr bwMode="auto">
          <a:xfrm>
            <a:off x="4076093" y="4040411"/>
            <a:ext cx="503218" cy="585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pPr>
            <a:r>
              <a:rPr lang="en-US" altLang="zh-CN" sz="3210" b="1" kern="0" dirty="0">
                <a:solidFill>
                  <a:srgbClr val="FF0000"/>
                </a:solidFill>
                <a:ea typeface="思源黑体 CN Regular" panose="020B0500000000000000" pitchFamily="34" charset="-122"/>
                <a:cs typeface="Times New Roman" panose="02020603050405020304" pitchFamily="18" charset="0"/>
                <a:sym typeface="Arial" panose="020B0604020202020204" pitchFamily="34" charset="0"/>
              </a:rPr>
              <a:t>D</a:t>
            </a:r>
          </a:p>
        </p:txBody>
      </p:sp>
      <p:sp>
        <p:nvSpPr>
          <p:cNvPr id="9" name="Text Box 3"/>
          <p:cNvSpPr txBox="1">
            <a:spLocks noChangeArrowheads="1"/>
          </p:cNvSpPr>
          <p:nvPr/>
        </p:nvSpPr>
        <p:spPr bwMode="auto">
          <a:xfrm>
            <a:off x="748741" y="1237913"/>
            <a:ext cx="11443259" cy="2802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lnSpc>
                <a:spcPct val="150000"/>
              </a:lnSpc>
              <a:defRPr/>
            </a:pP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例</a:t>
            </a: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 </a:t>
            </a: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下列叙述中，不正确的是（       ）</a:t>
            </a:r>
            <a:endPar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defRPr/>
            </a:pP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a:t>
            </a: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在熔化和溶解时均不导电的化合物，叫做非电解质</a:t>
            </a:r>
            <a:endPar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defRPr/>
            </a:pP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t>
            </a: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电解质、非电解质都是指化合物而言，单质不在此范畴</a:t>
            </a:r>
            <a:endPar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defRPr/>
            </a:pP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在水导电的物质一定是电解质</a:t>
            </a:r>
            <a:endPar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150000"/>
              </a:lnSpc>
              <a:defRPr/>
            </a:pPr>
            <a:r>
              <a:rPr kumimoji="1" lang="en-US" altLang="zh-CN"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a:t>
            </a:r>
            <a:r>
              <a:rPr kumimoji="1" lang="zh-CN" altLang="en-US" sz="2400" kern="0" dirty="0">
                <a:solidFill>
                  <a:srgbClr val="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水是极弱的电解质</a:t>
            </a:r>
          </a:p>
        </p:txBody>
      </p:sp>
      <p:sp>
        <p:nvSpPr>
          <p:cNvPr id="10" name="Text Box 9"/>
          <p:cNvSpPr txBox="1">
            <a:spLocks noChangeArrowheads="1"/>
          </p:cNvSpPr>
          <p:nvPr/>
        </p:nvSpPr>
        <p:spPr bwMode="auto">
          <a:xfrm>
            <a:off x="748742" y="4080934"/>
            <a:ext cx="10792029"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22375">
              <a:spcBef>
                <a:spcPct val="50000"/>
              </a:spcBef>
              <a:defRPr/>
            </a:pP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例</a:t>
            </a: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下列说法正确的是（      ）</a:t>
            </a:r>
            <a:endPar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spcBef>
                <a:spcPct val="50000"/>
              </a:spcBef>
              <a:defRPr/>
            </a:pP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氯水能导电，所以氯气是电解质</a:t>
            </a:r>
            <a:endPar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spcBef>
                <a:spcPct val="50000"/>
              </a:spcBef>
              <a:defRPr/>
            </a:pP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B、</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碳酸钙不溶于水，所以它是非电解质</a:t>
            </a:r>
            <a:endPar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a:p>
            <a:pPr defTabSz="1222375">
              <a:spcBef>
                <a:spcPct val="50000"/>
              </a:spcBef>
              <a:defRPr/>
            </a:pPr>
            <a:r>
              <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C、</a:t>
            </a:r>
            <a:r>
              <a:rPr kumimoji="1"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固体磷酸是电解质，所以磷酸在熔化状态下和溶于水时都能导电</a:t>
            </a:r>
            <a:endParaRPr kumimoji="1" lang="en-US" altLang="zh-CN"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8" name="矩形 7"/>
          <p:cNvSpPr/>
          <p:nvPr/>
        </p:nvSpPr>
        <p:spPr>
          <a:xfrm>
            <a:off x="1252342" y="282082"/>
            <a:ext cx="8080344" cy="584775"/>
          </a:xfrm>
          <a:prstGeom prst="rect">
            <a:avLst/>
          </a:prstGeom>
        </p:spPr>
        <p:txBody>
          <a:bodyPr wrap="square">
            <a:spAutoFit/>
          </a:bodyPr>
          <a:lstStyle/>
          <a:p>
            <a:pPr lvl="0" defTabSz="1130935">
              <a:spcBef>
                <a:spcPct val="0"/>
              </a:spcBef>
              <a:defRPr/>
            </a:pP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课堂练习：</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5462"/>
                                        </p:tgtEl>
                                        <p:attrNameLst>
                                          <p:attrName>style.visibility</p:attrName>
                                        </p:attrNameLst>
                                      </p:cBhvr>
                                      <p:to>
                                        <p:strVal val="visible"/>
                                      </p:to>
                                    </p:set>
                                    <p:animEffect transition="in" filter="blinds(horizontal)">
                                      <p:cBhvr>
                                        <p:cTn id="12" dur="500"/>
                                        <p:tgtEl>
                                          <p:spTgt spid="27546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5465"/>
                                        </p:tgtEl>
                                        <p:attrNameLst>
                                          <p:attrName>style.visibility</p:attrName>
                                        </p:attrNameLst>
                                      </p:cBhvr>
                                      <p:to>
                                        <p:strVal val="visible"/>
                                      </p:to>
                                    </p:set>
                                    <p:animEffect transition="in" filter="blinds(horizontal)">
                                      <p:cBhvr>
                                        <p:cTn id="22" dur="500"/>
                                        <p:tgtEl>
                                          <p:spTgt spid="2754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2" grpId="0"/>
      <p:bldP spid="275465" grpId="0"/>
      <p:bldP spid="9" grpId="0" autoUpdateAnimBg="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5"/>
          <p:cNvSpPr>
            <a:spLocks noRot="1"/>
          </p:cNvSpPr>
          <p:nvPr/>
        </p:nvSpPr>
        <p:spPr>
          <a:xfrm>
            <a:off x="5268895" y="1208760"/>
            <a:ext cx="2089070" cy="431783"/>
          </a:xfrm>
          <a:prstGeom prst="rect">
            <a:avLst/>
          </a:prstGeom>
          <a:noFill/>
          <a:ln w="9525">
            <a:noFill/>
          </a:ln>
        </p:spPr>
        <p:txBody>
          <a:bodyPr/>
          <a:lstStyle/>
          <a:p>
            <a:pPr marL="342900" indent="-342900" defTabSz="1222375">
              <a:spcBef>
                <a:spcPct val="20000"/>
              </a:spcBef>
              <a:buClr>
                <a:srgbClr val="0000FF"/>
              </a:buClr>
              <a:buSzPct val="75000"/>
            </a:pPr>
            <a:r>
              <a:rPr lang="en-US" altLang="zh-CN" sz="321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t>
            </a:r>
            <a:endParaRPr lang="zh-CN" altLang="en-US" sz="321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grpSp>
        <p:nvGrpSpPr>
          <p:cNvPr id="11" name="组合 10"/>
          <p:cNvGrpSpPr/>
          <p:nvPr/>
        </p:nvGrpSpPr>
        <p:grpSpPr>
          <a:xfrm>
            <a:off x="916365" y="1208760"/>
            <a:ext cx="7745291" cy="2793842"/>
            <a:chOff x="491708" y="81243"/>
            <a:chExt cx="5794849" cy="2090289"/>
          </a:xfrm>
        </p:grpSpPr>
        <p:grpSp>
          <p:nvGrpSpPr>
            <p:cNvPr id="10" name="组合 9"/>
            <p:cNvGrpSpPr/>
            <p:nvPr/>
          </p:nvGrpSpPr>
          <p:grpSpPr>
            <a:xfrm>
              <a:off x="491708" y="81243"/>
              <a:ext cx="5794849" cy="2090289"/>
              <a:chOff x="491708" y="81243"/>
              <a:chExt cx="5794849" cy="2090289"/>
            </a:xfrm>
          </p:grpSpPr>
          <p:sp>
            <p:nvSpPr>
              <p:cNvPr id="9" name="矩形 8"/>
              <p:cNvSpPr/>
              <p:nvPr/>
            </p:nvSpPr>
            <p:spPr>
              <a:xfrm>
                <a:off x="491708" y="81243"/>
                <a:ext cx="5794849" cy="2090289"/>
              </a:xfrm>
              <a:prstGeom prst="rect">
                <a:avLst/>
              </a:prstGeom>
            </p:spPr>
            <p:txBody>
              <a:bodyPr wrap="square">
                <a:spAutoFit/>
              </a:bodyPr>
              <a:lstStyle/>
              <a:p>
                <a:pPr defTabSz="1222375">
                  <a:lnSpc>
                    <a:spcPct val="150000"/>
                  </a:lnSpc>
                </a:pP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例</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 </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下列电离方程式正确的是（      ）</a:t>
                </a:r>
              </a:p>
              <a:p>
                <a:pPr defTabSz="1222375">
                  <a:lnSpc>
                    <a:spcPct val="150000"/>
                  </a:lnSpc>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A.NaHCO</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Na</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CO</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baseline="30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a:p>
                <a:pPr defTabSz="1222375">
                  <a:lnSpc>
                    <a:spcPct val="150000"/>
                  </a:lnSpc>
                </a:pP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B.HCO</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CO</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baseline="30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a:p>
                <a:pPr defTabSz="1222375">
                  <a:lnSpc>
                    <a:spcPct val="150000"/>
                  </a:lnSpc>
                </a:pP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C.KClO</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K Cl</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p>
              <a:p>
                <a:pPr defTabSz="1222375">
                  <a:lnSpc>
                    <a:spcPct val="150000"/>
                  </a:lnSpc>
                </a:pP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D.NaOH</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Na</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+OH</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p:txBody>
          </p:sp>
          <p:pic>
            <p:nvPicPr>
              <p:cNvPr id="26" name="图片 25" descr="http://uploadservice.zujuan.com/Upload/2014-08/21/b1219750-07f5-4976-a8b9-fff77a4be178/paper.files/image011.gif"/>
              <p:cNvPicPr/>
              <p:nvPr/>
            </p:nvPicPr>
            <p:blipFill>
              <a:blip r:embed="rId3" cstate="print"/>
              <a:srcRect/>
              <a:stretch>
                <a:fillRect/>
              </a:stretch>
            </p:blipFill>
            <p:spPr bwMode="auto">
              <a:xfrm>
                <a:off x="1497252" y="1107099"/>
                <a:ext cx="343535" cy="102235"/>
              </a:xfrm>
              <a:prstGeom prst="rect">
                <a:avLst/>
              </a:prstGeom>
              <a:noFill/>
              <a:ln w="9525">
                <a:noFill/>
                <a:miter lim="800000"/>
                <a:headEnd/>
                <a:tailEnd/>
              </a:ln>
            </p:spPr>
          </p:pic>
        </p:grpSp>
        <p:pic>
          <p:nvPicPr>
            <p:cNvPr id="28" name="图片 27" descr="http://uploadservice.zujuan.com/Upload/2014-08/21/b1219750-07f5-4976-a8b9-fff77a4be178/paper.files/image011.gif"/>
            <p:cNvPicPr/>
            <p:nvPr/>
          </p:nvPicPr>
          <p:blipFill>
            <a:blip r:embed="rId3" cstate="print"/>
            <a:srcRect/>
            <a:stretch>
              <a:fillRect/>
            </a:stretch>
          </p:blipFill>
          <p:spPr bwMode="auto">
            <a:xfrm>
              <a:off x="1588087" y="1948986"/>
              <a:ext cx="343535" cy="102235"/>
            </a:xfrm>
            <a:prstGeom prst="rect">
              <a:avLst/>
            </a:prstGeom>
            <a:noFill/>
            <a:ln w="9525">
              <a:noFill/>
              <a:miter lim="800000"/>
              <a:headEnd/>
              <a:tailEnd/>
            </a:ln>
          </p:spPr>
        </p:pic>
      </p:grpSp>
      <p:sp>
        <p:nvSpPr>
          <p:cNvPr id="12" name="矩形 11"/>
          <p:cNvSpPr/>
          <p:nvPr/>
        </p:nvSpPr>
        <p:spPr>
          <a:xfrm>
            <a:off x="837917" y="4243440"/>
            <a:ext cx="10951026" cy="1938992"/>
          </a:xfrm>
          <a:prstGeom prst="rect">
            <a:avLst/>
          </a:prstGeom>
        </p:spPr>
        <p:txBody>
          <a:bodyPr wrap="square">
            <a:spAutoFit/>
          </a:bodyPr>
          <a:lstStyle/>
          <a:p>
            <a:pPr defTabSz="1222375"/>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例</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 </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在氨水中，</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NH</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的电离达到平衡的标志是（    ）</a:t>
            </a:r>
          </a:p>
          <a:p>
            <a:pPr defTabSz="1222375"/>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．溶液显电中性	</a:t>
            </a:r>
            <a:endPar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．溶液中无</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NH</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分子</a:t>
            </a:r>
          </a:p>
          <a:p>
            <a:pPr defTabSz="1222375"/>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．氢氧根离子浓度恒定不变	</a:t>
            </a:r>
            <a:endPar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．溶液中</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NH</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与</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NH</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和</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OH</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共存</a:t>
            </a:r>
          </a:p>
        </p:txBody>
      </p:sp>
      <p:sp>
        <p:nvSpPr>
          <p:cNvPr id="31" name="Rectangle 5"/>
          <p:cNvSpPr>
            <a:spLocks noRot="1"/>
          </p:cNvSpPr>
          <p:nvPr/>
        </p:nvSpPr>
        <p:spPr>
          <a:xfrm>
            <a:off x="7852714" y="4181400"/>
            <a:ext cx="2089070" cy="431783"/>
          </a:xfrm>
          <a:prstGeom prst="rect">
            <a:avLst/>
          </a:prstGeom>
          <a:noFill/>
          <a:ln w="9525">
            <a:noFill/>
          </a:ln>
        </p:spPr>
        <p:txBody>
          <a:bodyPr/>
          <a:lstStyle/>
          <a:p>
            <a:pPr marL="342900" indent="-342900" defTabSz="1222375">
              <a:spcBef>
                <a:spcPct val="20000"/>
              </a:spcBef>
              <a:buClr>
                <a:srgbClr val="0000FF"/>
              </a:buClr>
              <a:buSzPct val="75000"/>
            </a:pPr>
            <a:r>
              <a:rPr lang="en-US" altLang="zh-CN" sz="321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endParaRPr lang="zh-CN" altLang="en-US" sz="321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p:txBody>
      </p:sp>
      <p:sp>
        <p:nvSpPr>
          <p:cNvPr id="13" name="矩形 12"/>
          <p:cNvSpPr/>
          <p:nvPr/>
        </p:nvSpPr>
        <p:spPr>
          <a:xfrm>
            <a:off x="1252342" y="282082"/>
            <a:ext cx="8080344" cy="584775"/>
          </a:xfrm>
          <a:prstGeom prst="rect">
            <a:avLst/>
          </a:prstGeom>
        </p:spPr>
        <p:txBody>
          <a:bodyPr wrap="square">
            <a:spAutoFit/>
          </a:bodyPr>
          <a:lstStyle/>
          <a:p>
            <a:pPr lvl="0" defTabSz="1130935">
              <a:spcBef>
                <a:spcPct val="0"/>
              </a:spcBef>
              <a:defRPr/>
            </a:pPr>
            <a:r>
              <a:rPr lang="zh-CN" altLang="en-US" sz="3200" b="1" dirty="0">
                <a:latin typeface="Arial" panose="020B0604020202020204" pitchFamily="34" charset="0"/>
                <a:ea typeface="思源黑体 CN Regular" panose="020B0500000000000000" pitchFamily="34" charset="-122"/>
                <a:sym typeface="Arial" panose="020B0604020202020204" pitchFamily="34" charset="0"/>
              </a:rPr>
              <a:t>课堂练习：</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ppt_x"/>
                                          </p:val>
                                        </p:tav>
                                        <p:tav tm="100000">
                                          <p:val>
                                            <p:strVal val="#ppt_x"/>
                                          </p:val>
                                        </p:tav>
                                      </p:tavLst>
                                    </p:anim>
                                    <p:anim calcmode="lin" valueType="num">
                                      <p:cBhvr additive="base">
                                        <p:cTn id="2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2" grpId="0"/>
      <p:bldP spid="31"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ight Triangle 23"/>
          <p:cNvSpPr/>
          <p:nvPr/>
        </p:nvSpPr>
        <p:spPr>
          <a:xfrm rot="10800000">
            <a:off x="10896599" y="-1"/>
            <a:ext cx="1295399" cy="6141493"/>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nvGrpSpPr>
          <p:cNvPr id="6" name="组合 5"/>
          <p:cNvGrpSpPr/>
          <p:nvPr/>
        </p:nvGrpSpPr>
        <p:grpSpPr>
          <a:xfrm>
            <a:off x="4704403" y="2510393"/>
            <a:ext cx="591493" cy="465729"/>
            <a:chOff x="4704405" y="1188678"/>
            <a:chExt cx="591493" cy="465729"/>
          </a:xfrm>
        </p:grpSpPr>
        <p:sp>
          <p:nvSpPr>
            <p:cNvPr id="21" name="Flowchart: Data 20"/>
            <p:cNvSpPr/>
            <p:nvPr/>
          </p:nvSpPr>
          <p:spPr>
            <a:xfrm>
              <a:off x="4823253" y="1188678"/>
              <a:ext cx="472645" cy="380837"/>
            </a:xfrm>
            <a:prstGeom prst="flowChartInputOutput">
              <a:avLst/>
            </a:prstGeom>
            <a:noFill/>
            <a:ln w="3810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22" name="Flowchart: Data 21"/>
            <p:cNvSpPr/>
            <p:nvPr/>
          </p:nvSpPr>
          <p:spPr>
            <a:xfrm>
              <a:off x="4704405" y="1273570"/>
              <a:ext cx="472645" cy="380837"/>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sp>
        <p:nvSpPr>
          <p:cNvPr id="23" name="Freeform: Shape 22"/>
          <p:cNvSpPr/>
          <p:nvPr/>
        </p:nvSpPr>
        <p:spPr>
          <a:xfrm>
            <a:off x="-2" y="5715000"/>
            <a:ext cx="1143001" cy="1143000"/>
          </a:xfrm>
          <a:custGeom>
            <a:avLst/>
            <a:gdLst>
              <a:gd name="connsiteX0" fmla="*/ 0 w 1405811"/>
              <a:gd name="connsiteY0" fmla="*/ 0 h 1405810"/>
              <a:gd name="connsiteX1" fmla="*/ 1405811 w 1405811"/>
              <a:gd name="connsiteY1" fmla="*/ 1405810 h 1405810"/>
              <a:gd name="connsiteX2" fmla="*/ 0 w 1405811"/>
              <a:gd name="connsiteY2" fmla="*/ 1405810 h 1405810"/>
            </a:gdLst>
            <a:ahLst/>
            <a:cxnLst>
              <a:cxn ang="0">
                <a:pos x="connsiteX0" y="connsiteY0"/>
              </a:cxn>
              <a:cxn ang="0">
                <a:pos x="connsiteX1" y="connsiteY1"/>
              </a:cxn>
              <a:cxn ang="0">
                <a:pos x="connsiteX2" y="connsiteY2"/>
              </a:cxn>
            </a:cxnLst>
            <a:rect l="l" t="t" r="r" b="b"/>
            <a:pathLst>
              <a:path w="1405811" h="1405810">
                <a:moveTo>
                  <a:pt x="0" y="0"/>
                </a:moveTo>
                <a:lnTo>
                  <a:pt x="1405811" y="1405810"/>
                </a:lnTo>
                <a:lnTo>
                  <a:pt x="0" y="140581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pic>
        <p:nvPicPr>
          <p:cNvPr id="8" name="图片占位符 7"/>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15308" r="31850"/>
          <a:stretch>
            <a:fillRect/>
          </a:stretch>
        </p:blipFill>
        <p:spPr>
          <a:xfrm flipH="1">
            <a:off x="5295898" y="0"/>
            <a:ext cx="6896102" cy="6858000"/>
          </a:xfrm>
        </p:spPr>
      </p:pic>
      <p:grpSp>
        <p:nvGrpSpPr>
          <p:cNvPr id="14" name="组合 13"/>
          <p:cNvGrpSpPr/>
          <p:nvPr/>
        </p:nvGrpSpPr>
        <p:grpSpPr>
          <a:xfrm>
            <a:off x="591553" y="2847304"/>
            <a:ext cx="5504447" cy="2077938"/>
            <a:chOff x="608080" y="2618788"/>
            <a:chExt cx="5576820" cy="2105259"/>
          </a:xfrm>
        </p:grpSpPr>
        <p:grpSp>
          <p:nvGrpSpPr>
            <p:cNvPr id="15" name="组合 14"/>
            <p:cNvGrpSpPr/>
            <p:nvPr/>
          </p:nvGrpSpPr>
          <p:grpSpPr>
            <a:xfrm>
              <a:off x="608080" y="3119944"/>
              <a:ext cx="5576820" cy="1604103"/>
              <a:chOff x="-4766136" y="2095686"/>
              <a:chExt cx="5576820" cy="1604103"/>
            </a:xfrm>
          </p:grpSpPr>
          <p:sp>
            <p:nvSpPr>
              <p:cNvPr id="25" name="矩形: 圆角 24"/>
              <p:cNvSpPr/>
              <p:nvPr/>
            </p:nvSpPr>
            <p:spPr>
              <a:xfrm>
                <a:off x="-4766136" y="3345066"/>
                <a:ext cx="4115754" cy="354723"/>
              </a:xfrm>
              <a:prstGeom prst="roundRect">
                <a:avLst>
                  <a:gd name="adj" fmla="val 50000"/>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1612900" algn="l"/>
                  </a:tabLst>
                  <a:defRPr/>
                </a:pPr>
                <a:r>
                  <a:rPr lang="zh-CN" altLang="en-US"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第</a:t>
                </a:r>
                <a:r>
                  <a:rPr lang="en-US" altLang="zh-CN"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1</a:t>
                </a:r>
                <a:r>
                  <a:rPr lang="zh-CN" altLang="en-US"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课时  弱电解质的电离</a:t>
                </a:r>
              </a:p>
            </p:txBody>
          </p:sp>
          <p:grpSp>
            <p:nvGrpSpPr>
              <p:cNvPr id="26" name="组合 25"/>
              <p:cNvGrpSpPr/>
              <p:nvPr/>
            </p:nvGrpSpPr>
            <p:grpSpPr>
              <a:xfrm>
                <a:off x="-4714868" y="2095686"/>
                <a:ext cx="5525552" cy="1031963"/>
                <a:chOff x="-4714868" y="2095686"/>
                <a:chExt cx="5525552" cy="1031963"/>
              </a:xfrm>
            </p:grpSpPr>
            <p:sp>
              <p:nvSpPr>
                <p:cNvPr id="27" name="文本框 26"/>
                <p:cNvSpPr txBox="1"/>
                <p:nvPr/>
              </p:nvSpPr>
              <p:spPr>
                <a:xfrm>
                  <a:off x="-4714868" y="2808615"/>
                  <a:ext cx="4981567" cy="319034"/>
                </a:xfrm>
                <a:prstGeom prst="rect">
                  <a:avLst/>
                </a:prstGeom>
                <a:noFill/>
              </p:spPr>
              <p:txBody>
                <a:bodyPr wrap="square" rtlCol="0">
                  <a:spAutoFit/>
                </a:bodyPr>
                <a:lstStyle/>
                <a:p>
                  <a:pPr algn="dist">
                    <a:lnSpc>
                      <a:spcPct val="150000"/>
                    </a:lnSpc>
                  </a:pPr>
                  <a:r>
                    <a:rPr lang="en-US" altLang="zh-CN" sz="110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28" name="直接连接符 27"/>
                <p:cNvCxnSpPr/>
                <p:nvPr/>
              </p:nvCxnSpPr>
              <p:spPr>
                <a:xfrm>
                  <a:off x="-4634728" y="2624646"/>
                  <a:ext cx="544541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9" name="文本占位符 19"/>
                <p:cNvSpPr txBox="1"/>
                <p:nvPr/>
              </p:nvSpPr>
              <p:spPr>
                <a:xfrm>
                  <a:off x="-4708756" y="2095686"/>
                  <a:ext cx="5445412" cy="423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3200" b="1" dirty="0">
                      <a:solidFill>
                        <a:srgbClr val="AD3030"/>
                      </a:solidFill>
                      <a:latin typeface="Arial" panose="020B0604020202020204" pitchFamily="34" charset="0"/>
                      <a:ea typeface="思源黑体 CN Regular" panose="020B0500000000000000" pitchFamily="34" charset="-122"/>
                      <a:cs typeface="+mn-ea"/>
                      <a:sym typeface="Arial" panose="020B0604020202020204" pitchFamily="34" charset="0"/>
                    </a:rPr>
                    <a:t>感谢各位的仔细聆听</a:t>
                  </a:r>
                </a:p>
              </p:txBody>
            </p:sp>
          </p:grpSp>
        </p:grpSp>
        <p:sp>
          <p:nvSpPr>
            <p:cNvPr id="16" name="文本占位符 20"/>
            <p:cNvSpPr txBox="1"/>
            <p:nvPr/>
          </p:nvSpPr>
          <p:spPr>
            <a:xfrm>
              <a:off x="689828" y="261878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000" dirty="0">
                  <a:solidFill>
                    <a:prstClr val="black"/>
                  </a:solidFill>
                  <a:latin typeface="Arial" panose="020B0604020202020204" pitchFamily="34" charset="0"/>
                  <a:ea typeface="思源黑体 CN Regular" panose="020B0500000000000000" pitchFamily="34" charset="-122"/>
                  <a:cs typeface="+mn-ea"/>
                  <a:sym typeface="Arial" panose="020B0604020202020204" pitchFamily="34" charset="0"/>
                </a:rPr>
                <a:t>第三章 水溶液中的离子平衡</a:t>
              </a:r>
            </a:p>
          </p:txBody>
        </p:sp>
      </p:grpSp>
      <p:sp>
        <p:nvSpPr>
          <p:cNvPr id="30" name="矩形 29"/>
          <p:cNvSpPr/>
          <p:nvPr/>
        </p:nvSpPr>
        <p:spPr>
          <a:xfrm>
            <a:off x="-1033937" y="348009"/>
            <a:ext cx="4062342" cy="300975"/>
          </a:xfrm>
          <a:prstGeom prst="rect">
            <a:avLst/>
          </a:prstGeom>
          <a:solidFill>
            <a:schemeClr val="accent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algn="r"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版高中化学选修</a:t>
            </a:r>
            <a:r>
              <a:rPr kumimoji="0" lang="en-US" altLang="zh-CN"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4</a:t>
            </a: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（高二）</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901775" y="-1154272"/>
            <a:ext cx="10388450" cy="1154272"/>
          </a:xfrm>
          <a:prstGeom prst="rect">
            <a:avLst/>
          </a:prstGeom>
        </p:spPr>
        <p:txBody>
          <a:bodyPr/>
          <a:lstStyle>
            <a:lvl1pPr algn="ctr">
              <a:defRPr sz="2470">
                <a:latin typeface="Arial" panose="020B0604020202020204"/>
                <a:ea typeface="Arial" panose="020B0604020202020204"/>
                <a:cs typeface="Arial" panose="020B0604020202020204"/>
                <a:sym typeface="Arial" panose="020B0604020202020204"/>
              </a:defRPr>
            </a:lvl1pPr>
            <a:lvl2pPr algn="ctr">
              <a:defRPr sz="2470">
                <a:latin typeface="Arial" panose="020B0604020202020204"/>
                <a:ea typeface="Arial" panose="020B0604020202020204"/>
                <a:cs typeface="Arial" panose="020B0604020202020204"/>
                <a:sym typeface="Arial" panose="020B0604020202020204"/>
              </a:defRPr>
            </a:lvl2pPr>
            <a:lvl3pPr algn="ctr">
              <a:defRPr sz="2470">
                <a:latin typeface="Arial" panose="020B0604020202020204"/>
                <a:ea typeface="Arial" panose="020B0604020202020204"/>
                <a:cs typeface="Arial" panose="020B0604020202020204"/>
                <a:sym typeface="Arial" panose="020B0604020202020204"/>
              </a:defRPr>
            </a:lvl3pPr>
            <a:lvl4pPr algn="ctr">
              <a:defRPr sz="2470">
                <a:latin typeface="Arial" panose="020B0604020202020204"/>
                <a:ea typeface="Arial" panose="020B0604020202020204"/>
                <a:cs typeface="Arial" panose="020B0604020202020204"/>
                <a:sym typeface="Arial" panose="020B0604020202020204"/>
              </a:defRPr>
            </a:lvl4pPr>
            <a:lvl5pPr algn="ctr">
              <a:defRPr sz="2470">
                <a:latin typeface="Arial" panose="020B0604020202020204"/>
                <a:ea typeface="Arial" panose="020B0604020202020204"/>
                <a:cs typeface="Arial" panose="020B0604020202020204"/>
                <a:sym typeface="Arial" panose="020B0604020202020204"/>
              </a:defRPr>
            </a:lvl5pPr>
            <a:lvl6pPr algn="ctr">
              <a:defRPr sz="2470">
                <a:latin typeface="Arial" panose="020B0604020202020204"/>
                <a:ea typeface="Arial" panose="020B0604020202020204"/>
                <a:cs typeface="Arial" panose="020B0604020202020204"/>
                <a:sym typeface="Arial" panose="020B0604020202020204"/>
              </a:defRPr>
            </a:lvl6pPr>
            <a:lvl7pPr algn="ctr">
              <a:defRPr sz="2470">
                <a:latin typeface="Arial" panose="020B0604020202020204"/>
                <a:ea typeface="Arial" panose="020B0604020202020204"/>
                <a:cs typeface="Arial" panose="020B0604020202020204"/>
                <a:sym typeface="Arial" panose="020B0604020202020204"/>
              </a:defRPr>
            </a:lvl7pPr>
            <a:lvl8pPr algn="ctr">
              <a:defRPr sz="2470">
                <a:latin typeface="Arial" panose="020B0604020202020204"/>
                <a:ea typeface="Arial" panose="020B0604020202020204"/>
                <a:cs typeface="Arial" panose="020B0604020202020204"/>
                <a:sym typeface="Arial" panose="020B0604020202020204"/>
              </a:defRPr>
            </a:lvl8pPr>
            <a:lvl9pPr algn="ctr">
              <a:defRPr sz="2470">
                <a:latin typeface="Arial" panose="020B0604020202020204"/>
                <a:ea typeface="Arial" panose="020B0604020202020204"/>
                <a:cs typeface="Arial" panose="020B0604020202020204"/>
                <a:sym typeface="Arial" panose="020B0604020202020204"/>
              </a:defRPr>
            </a:lvl9pPr>
          </a:lstStyle>
          <a:p>
            <a:pPr algn="l" defTabSz="1222375"/>
            <a:endParaRPr lang="zh-CN" altLang="en-US" sz="4810" b="1" kern="0" dirty="0">
              <a:solidFill>
                <a:srgbClr val="FF0000"/>
              </a:solidFill>
              <a:latin typeface="Arial" panose="020B0604020202020204" pitchFamily="34" charset="0"/>
              <a:ea typeface="思源黑体 CN Regular" panose="020B0500000000000000" pitchFamily="34" charset="-122"/>
              <a:cs typeface="黑体" panose="02010609060101010101" charset="-122"/>
              <a:sym typeface="Arial" panose="020B0604020202020204" pitchFamily="34" charset="0"/>
            </a:endParaRPr>
          </a:p>
        </p:txBody>
      </p:sp>
      <p:sp>
        <p:nvSpPr>
          <p:cNvPr id="7" name="Text Box 3"/>
          <p:cNvSpPr txBox="1">
            <a:spLocks noChangeArrowheads="1"/>
          </p:cNvSpPr>
          <p:nvPr/>
        </p:nvSpPr>
        <p:spPr bwMode="auto">
          <a:xfrm>
            <a:off x="726196" y="1383717"/>
            <a:ext cx="12346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zh-CN" altLang="en-US" sz="2400" b="1" kern="0" dirty="0">
                <a:ea typeface="思源黑体 CN Regular" panose="020B0500000000000000" pitchFamily="34" charset="-122"/>
                <a:cs typeface="Helvetica"/>
                <a:sym typeface="Arial" panose="020B0604020202020204" pitchFamily="34" charset="0"/>
              </a:rPr>
              <a:t>电解质</a:t>
            </a:r>
            <a:r>
              <a:rPr lang="en-US" altLang="zh-CN" sz="2400" b="1" kern="0" dirty="0">
                <a:ea typeface="思源黑体 CN Regular" panose="020B0500000000000000" pitchFamily="34" charset="-122"/>
                <a:cs typeface="Helvetica"/>
                <a:sym typeface="Arial" panose="020B0604020202020204" pitchFamily="34" charset="0"/>
              </a:rPr>
              <a:t>:</a:t>
            </a:r>
          </a:p>
        </p:txBody>
      </p:sp>
      <p:sp>
        <p:nvSpPr>
          <p:cNvPr id="8" name="Text Box 4"/>
          <p:cNvSpPr txBox="1">
            <a:spLocks noChangeArrowheads="1"/>
          </p:cNvSpPr>
          <p:nvPr/>
        </p:nvSpPr>
        <p:spPr bwMode="auto">
          <a:xfrm>
            <a:off x="1934596" y="1383717"/>
            <a:ext cx="6500497" cy="461665"/>
          </a:xfrm>
          <a:prstGeom prst="rect">
            <a:avLst/>
          </a:prstGeom>
          <a:noFill/>
          <a:ln w="9525">
            <a:solidFill>
              <a:schemeClr val="bg1"/>
            </a:solid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50000"/>
              </a:spcBef>
              <a:buNone/>
            </a:pPr>
            <a:r>
              <a:rPr lang="zh-CN" altLang="en-US" sz="2400" b="1" kern="0" dirty="0">
                <a:ea typeface="思源黑体 CN Regular" panose="020B0500000000000000" pitchFamily="34" charset="-122"/>
                <a:cs typeface="Helvetica"/>
                <a:sym typeface="Arial" panose="020B0604020202020204" pitchFamily="34" charset="0"/>
              </a:rPr>
              <a:t>在水溶液中或熔融状态时能够导电的化合物。</a:t>
            </a:r>
          </a:p>
        </p:txBody>
      </p:sp>
      <p:sp>
        <p:nvSpPr>
          <p:cNvPr id="9" name="Text Box 5"/>
          <p:cNvSpPr txBox="1">
            <a:spLocks noChangeArrowheads="1"/>
          </p:cNvSpPr>
          <p:nvPr/>
        </p:nvSpPr>
        <p:spPr bwMode="auto">
          <a:xfrm>
            <a:off x="726196" y="3469196"/>
            <a:ext cx="1550424" cy="461665"/>
          </a:xfrm>
          <a:prstGeom prst="rect">
            <a:avLst/>
          </a:prstGeom>
          <a:noFill/>
          <a:ln w="9525">
            <a:solidFill>
              <a:schemeClr val="bg1"/>
            </a:solid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zh-CN" altLang="en-US" sz="2400" b="1" kern="0" dirty="0">
                <a:ea typeface="思源黑体 CN Regular" panose="020B0500000000000000" pitchFamily="34" charset="-122"/>
                <a:cs typeface="Helvetica"/>
                <a:sym typeface="Arial" panose="020B0604020202020204" pitchFamily="34" charset="0"/>
              </a:rPr>
              <a:t>非电解质</a:t>
            </a:r>
            <a:r>
              <a:rPr lang="en-US" altLang="zh-CN" sz="2400" b="1" kern="0" dirty="0">
                <a:ea typeface="思源黑体 CN Regular" panose="020B0500000000000000" pitchFamily="34" charset="-122"/>
                <a:cs typeface="Helvetica"/>
                <a:sym typeface="Arial" panose="020B0604020202020204" pitchFamily="34" charset="0"/>
              </a:rPr>
              <a:t>:</a:t>
            </a:r>
          </a:p>
        </p:txBody>
      </p:sp>
      <p:sp>
        <p:nvSpPr>
          <p:cNvPr id="10" name="Text Box 6"/>
          <p:cNvSpPr txBox="1">
            <a:spLocks noChangeArrowheads="1"/>
          </p:cNvSpPr>
          <p:nvPr/>
        </p:nvSpPr>
        <p:spPr bwMode="auto">
          <a:xfrm>
            <a:off x="2308444" y="3469196"/>
            <a:ext cx="6500497" cy="461665"/>
          </a:xfrm>
          <a:prstGeom prst="rect">
            <a:avLst/>
          </a:prstGeom>
          <a:noFill/>
          <a:ln w="9525">
            <a:solidFill>
              <a:schemeClr val="bg1"/>
            </a:solid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50000"/>
              </a:spcBef>
              <a:buNone/>
            </a:pPr>
            <a:r>
              <a:rPr lang="zh-CN" altLang="en-US" sz="2400" b="1" kern="0" dirty="0">
                <a:ea typeface="思源黑体 CN Regular" panose="020B0500000000000000" pitchFamily="34" charset="-122"/>
                <a:cs typeface="Helvetica"/>
                <a:sym typeface="Arial" panose="020B0604020202020204" pitchFamily="34" charset="0"/>
              </a:rPr>
              <a:t>在水溶液中和熔融状态都不能导电的化合物。</a:t>
            </a:r>
          </a:p>
        </p:txBody>
      </p:sp>
      <p:sp>
        <p:nvSpPr>
          <p:cNvPr id="11" name="Text Box 5"/>
          <p:cNvSpPr txBox="1">
            <a:spLocks noChangeArrowheads="1"/>
          </p:cNvSpPr>
          <p:nvPr/>
        </p:nvSpPr>
        <p:spPr bwMode="auto">
          <a:xfrm>
            <a:off x="1252342" y="2420078"/>
            <a:ext cx="4605748" cy="461665"/>
          </a:xfrm>
          <a:prstGeom prst="rect">
            <a:avLst/>
          </a:prstGeom>
          <a:noFill/>
          <a:ln w="9525">
            <a:solidFill>
              <a:schemeClr val="bg1"/>
            </a:solid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zh-CN" altLang="en-US" sz="2400" b="1" kern="0" dirty="0">
                <a:solidFill>
                  <a:srgbClr val="AD3030"/>
                </a:solidFill>
                <a:ea typeface="思源黑体 CN Regular" panose="020B0500000000000000" pitchFamily="34" charset="-122"/>
                <a:cs typeface="Helvetica"/>
                <a:sym typeface="Arial" panose="020B0604020202020204" pitchFamily="34" charset="0"/>
              </a:rPr>
              <a:t>酸、碱、盐、活泼金属氧化物。</a:t>
            </a:r>
            <a:endParaRPr lang="en-US" altLang="zh-CN" sz="2400" b="1" kern="0" dirty="0">
              <a:solidFill>
                <a:srgbClr val="AD3030"/>
              </a:solidFill>
              <a:ea typeface="思源黑体 CN Regular" panose="020B0500000000000000" pitchFamily="34" charset="-122"/>
              <a:cs typeface="Helvetica"/>
              <a:sym typeface="Arial" panose="020B0604020202020204" pitchFamily="34" charset="0"/>
            </a:endParaRPr>
          </a:p>
        </p:txBody>
      </p:sp>
      <p:sp>
        <p:nvSpPr>
          <p:cNvPr id="12" name="Text Box 5"/>
          <p:cNvSpPr txBox="1">
            <a:spLocks noChangeArrowheads="1"/>
          </p:cNvSpPr>
          <p:nvPr/>
        </p:nvSpPr>
        <p:spPr bwMode="auto">
          <a:xfrm>
            <a:off x="1271613" y="4852913"/>
            <a:ext cx="4605748" cy="461665"/>
          </a:xfrm>
          <a:prstGeom prst="rect">
            <a:avLst/>
          </a:prstGeom>
          <a:noFill/>
          <a:ln w="9525">
            <a:solidFill>
              <a:schemeClr val="bg1"/>
            </a:solid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zh-CN" altLang="en-US" sz="2400" b="1" kern="0" dirty="0">
                <a:solidFill>
                  <a:srgbClr val="AD3030"/>
                </a:solidFill>
                <a:ea typeface="思源黑体 CN Regular" panose="020B0500000000000000" pitchFamily="34" charset="-122"/>
                <a:cs typeface="Helvetica"/>
                <a:sym typeface="Arial" panose="020B0604020202020204" pitchFamily="34" charset="0"/>
              </a:rPr>
              <a:t>非金属氧化物、大多数有机物。</a:t>
            </a:r>
            <a:endParaRPr lang="en-US" altLang="zh-CN" sz="2400" b="1" kern="0" dirty="0">
              <a:solidFill>
                <a:srgbClr val="AD3030"/>
              </a:solidFill>
              <a:ea typeface="思源黑体 CN Regular" panose="020B0500000000000000" pitchFamily="34" charset="-122"/>
              <a:cs typeface="Helvetica"/>
              <a:sym typeface="Arial" panose="020B0604020202020204" pitchFamily="34" charset="0"/>
            </a:endParaRPr>
          </a:p>
        </p:txBody>
      </p:sp>
      <p:sp>
        <p:nvSpPr>
          <p:cNvPr id="13" name="矩形 12"/>
          <p:cNvSpPr/>
          <p:nvPr/>
        </p:nvSpPr>
        <p:spPr>
          <a:xfrm>
            <a:off x="1252342" y="282082"/>
            <a:ext cx="1871025"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知识回顾</a:t>
            </a:r>
          </a:p>
        </p:txBody>
      </p:sp>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iterate type="wd">
                                    <p:tmPct val="100000"/>
                                  </p:iterate>
                                  <p:childTnLst>
                                    <p:set>
                                      <p:cBhvr>
                                        <p:cTn id="17" dur="1" fill="hold">
                                          <p:stCondLst>
                                            <p:cond delay="0"/>
                                          </p:stCondLst>
                                        </p:cTn>
                                        <p:tgtEl>
                                          <p:spTgt spid="8"/>
                                        </p:tgtEl>
                                        <p:attrNameLst>
                                          <p:attrName>style.visibility</p:attrName>
                                        </p:attrNameLst>
                                      </p:cBhvr>
                                      <p:to>
                                        <p:strVal val="visible"/>
                                      </p:to>
                                    </p:set>
                                    <p:animEffect transition="in" filter="slide(fromBottom)">
                                      <p:cBhvr>
                                        <p:cTn id="18" dur="3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bldLvl="0" animBg="1" autoUpdateAnimBg="0"/>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bwMode="auto">
          <a:xfrm>
            <a:off x="7555073" y="1797204"/>
            <a:ext cx="307430" cy="307430"/>
            <a:chOff x="0" y="0"/>
            <a:chExt cx="288" cy="288"/>
          </a:xfrm>
        </p:grpSpPr>
        <p:sp>
          <p:nvSpPr>
            <p:cNvPr id="5142" name="Line 10"/>
            <p:cNvSpPr>
              <a:spLocks noChangeShapeType="1"/>
            </p:cNvSpPr>
            <p:nvPr/>
          </p:nvSpPr>
          <p:spPr bwMode="auto">
            <a:xfrm>
              <a:off x="0" y="0"/>
              <a:ext cx="288" cy="288"/>
            </a:xfrm>
            <a:prstGeom prst="line">
              <a:avLst/>
            </a:prstGeom>
            <a:noFill/>
            <a:ln w="63500">
              <a:solidFill>
                <a:srgbClr val="FF0000"/>
              </a:solidFill>
              <a:round/>
            </a:ln>
            <a:extLst>
              <a:ext uri="{909E8E84-426E-40DD-AFC4-6F175D3DCCD1}">
                <a14:hiddenFill xmlns:a14="http://schemas.microsoft.com/office/drawing/2010/main">
                  <a:noFill/>
                </a14:hiddenFill>
              </a:ext>
            </a:extLst>
          </p:spPr>
          <p:txBody>
            <a:bodyPr/>
            <a:lstStyle/>
            <a:p>
              <a:pPr defTabSz="1222375"/>
              <a:endParaRPr lang="zh-CN" altLang="en-US" sz="1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5143" name="Line 11"/>
            <p:cNvSpPr>
              <a:spLocks noChangeShapeType="1"/>
            </p:cNvSpPr>
            <p:nvPr/>
          </p:nvSpPr>
          <p:spPr bwMode="auto">
            <a:xfrm rot="-5400000">
              <a:off x="0" y="0"/>
              <a:ext cx="288" cy="288"/>
            </a:xfrm>
            <a:prstGeom prst="line">
              <a:avLst/>
            </a:prstGeom>
            <a:noFill/>
            <a:ln w="63500">
              <a:solidFill>
                <a:srgbClr val="FF0000"/>
              </a:solidFill>
              <a:round/>
            </a:ln>
            <a:extLst>
              <a:ext uri="{909E8E84-426E-40DD-AFC4-6F175D3DCCD1}">
                <a14:hiddenFill xmlns:a14="http://schemas.microsoft.com/office/drawing/2010/main">
                  <a:noFill/>
                </a14:hiddenFill>
              </a:ext>
            </a:extLst>
          </p:spPr>
          <p:txBody>
            <a:bodyPr/>
            <a:lstStyle/>
            <a:p>
              <a:pPr defTabSz="1222375"/>
              <a:endParaRPr lang="zh-CN" altLang="en-US" sz="1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7180" name="Text Box 12"/>
          <p:cNvSpPr txBox="1">
            <a:spLocks noChangeArrowheads="1"/>
          </p:cNvSpPr>
          <p:nvPr/>
        </p:nvSpPr>
        <p:spPr bwMode="auto">
          <a:xfrm>
            <a:off x="660400" y="1720087"/>
            <a:ext cx="64411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1.</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融化状态下不能导电的物质一定不是电解质</a:t>
            </a:r>
          </a:p>
        </p:txBody>
      </p:sp>
      <p:grpSp>
        <p:nvGrpSpPr>
          <p:cNvPr id="3" name="Group 13"/>
          <p:cNvGrpSpPr/>
          <p:nvPr/>
        </p:nvGrpSpPr>
        <p:grpSpPr bwMode="auto">
          <a:xfrm>
            <a:off x="6609338" y="2843322"/>
            <a:ext cx="307430" cy="307430"/>
            <a:chOff x="0" y="0"/>
            <a:chExt cx="288" cy="288"/>
          </a:xfrm>
        </p:grpSpPr>
        <p:sp>
          <p:nvSpPr>
            <p:cNvPr id="5140" name="Line 14"/>
            <p:cNvSpPr>
              <a:spLocks noChangeShapeType="1"/>
            </p:cNvSpPr>
            <p:nvPr/>
          </p:nvSpPr>
          <p:spPr bwMode="auto">
            <a:xfrm>
              <a:off x="0" y="0"/>
              <a:ext cx="288" cy="288"/>
            </a:xfrm>
            <a:prstGeom prst="line">
              <a:avLst/>
            </a:prstGeom>
            <a:noFill/>
            <a:ln w="63500">
              <a:solidFill>
                <a:srgbClr val="FF0000"/>
              </a:solidFill>
              <a:round/>
            </a:ln>
            <a:extLst>
              <a:ext uri="{909E8E84-426E-40DD-AFC4-6F175D3DCCD1}">
                <a14:hiddenFill xmlns:a14="http://schemas.microsoft.com/office/drawing/2010/main">
                  <a:noFill/>
                </a14:hiddenFill>
              </a:ext>
            </a:extLst>
          </p:spPr>
          <p:txBody>
            <a:bodyPr/>
            <a:lstStyle/>
            <a:p>
              <a:pPr defTabSz="1222375"/>
              <a:endParaRPr lang="zh-CN" altLang="en-US" sz="1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5141" name="Line 15"/>
            <p:cNvSpPr>
              <a:spLocks noChangeShapeType="1"/>
            </p:cNvSpPr>
            <p:nvPr/>
          </p:nvSpPr>
          <p:spPr bwMode="auto">
            <a:xfrm rot="-5400000">
              <a:off x="0" y="0"/>
              <a:ext cx="288" cy="288"/>
            </a:xfrm>
            <a:prstGeom prst="line">
              <a:avLst/>
            </a:prstGeom>
            <a:noFill/>
            <a:ln w="63500">
              <a:solidFill>
                <a:srgbClr val="FF0000"/>
              </a:solidFill>
              <a:round/>
            </a:ln>
            <a:extLst>
              <a:ext uri="{909E8E84-426E-40DD-AFC4-6F175D3DCCD1}">
                <a14:hiddenFill xmlns:a14="http://schemas.microsoft.com/office/drawing/2010/main">
                  <a:noFill/>
                </a14:hiddenFill>
              </a:ext>
            </a:extLst>
          </p:spPr>
          <p:txBody>
            <a:bodyPr/>
            <a:lstStyle/>
            <a:p>
              <a:pPr defTabSz="1222375"/>
              <a:endParaRPr lang="zh-CN" altLang="en-US" sz="1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7184" name="Text Box 16"/>
          <p:cNvSpPr txBox="1">
            <a:spLocks noChangeArrowheads="1"/>
          </p:cNvSpPr>
          <p:nvPr/>
        </p:nvSpPr>
        <p:spPr bwMode="auto">
          <a:xfrm>
            <a:off x="660399" y="2766205"/>
            <a:ext cx="51780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2.</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溶于水能导电的物质一定是电解质</a:t>
            </a:r>
            <a:endParaRPr lang="zh-CN" altLang="en-US" sz="2400" kern="0" dirty="0">
              <a:solidFill>
                <a:srgbClr val="000000"/>
              </a:solidFill>
              <a:ea typeface="思源黑体 CN Regular" panose="020B0500000000000000" pitchFamily="34" charset="-122"/>
              <a:cs typeface="Helvetica"/>
              <a:sym typeface="Arial" panose="020B0604020202020204" pitchFamily="34" charset="0"/>
            </a:endParaRPr>
          </a:p>
        </p:txBody>
      </p:sp>
      <p:grpSp>
        <p:nvGrpSpPr>
          <p:cNvPr id="4" name="Group 17"/>
          <p:cNvGrpSpPr/>
          <p:nvPr/>
        </p:nvGrpSpPr>
        <p:grpSpPr bwMode="auto">
          <a:xfrm>
            <a:off x="7702278" y="3889440"/>
            <a:ext cx="307430" cy="307430"/>
            <a:chOff x="0" y="0"/>
            <a:chExt cx="288" cy="288"/>
          </a:xfrm>
        </p:grpSpPr>
        <p:sp>
          <p:nvSpPr>
            <p:cNvPr id="5138" name="Line 18"/>
            <p:cNvSpPr>
              <a:spLocks noChangeShapeType="1"/>
            </p:cNvSpPr>
            <p:nvPr/>
          </p:nvSpPr>
          <p:spPr bwMode="auto">
            <a:xfrm>
              <a:off x="0" y="0"/>
              <a:ext cx="288" cy="288"/>
            </a:xfrm>
            <a:prstGeom prst="line">
              <a:avLst/>
            </a:prstGeom>
            <a:noFill/>
            <a:ln w="63500">
              <a:solidFill>
                <a:srgbClr val="FF0000"/>
              </a:solidFill>
              <a:round/>
            </a:ln>
            <a:extLst>
              <a:ext uri="{909E8E84-426E-40DD-AFC4-6F175D3DCCD1}">
                <a14:hiddenFill xmlns:a14="http://schemas.microsoft.com/office/drawing/2010/main">
                  <a:noFill/>
                </a14:hiddenFill>
              </a:ext>
            </a:extLst>
          </p:spPr>
          <p:txBody>
            <a:bodyPr/>
            <a:lstStyle/>
            <a:p>
              <a:pPr defTabSz="1222375"/>
              <a:endParaRPr lang="zh-CN" altLang="en-US" sz="1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5139" name="Line 19"/>
            <p:cNvSpPr>
              <a:spLocks noChangeShapeType="1"/>
            </p:cNvSpPr>
            <p:nvPr/>
          </p:nvSpPr>
          <p:spPr bwMode="auto">
            <a:xfrm rot="-5400000">
              <a:off x="0" y="0"/>
              <a:ext cx="288" cy="288"/>
            </a:xfrm>
            <a:prstGeom prst="line">
              <a:avLst/>
            </a:prstGeom>
            <a:noFill/>
            <a:ln w="63500">
              <a:solidFill>
                <a:srgbClr val="FF0000"/>
              </a:solidFill>
              <a:round/>
            </a:ln>
            <a:extLst>
              <a:ext uri="{909E8E84-426E-40DD-AFC4-6F175D3DCCD1}">
                <a14:hiddenFill xmlns:a14="http://schemas.microsoft.com/office/drawing/2010/main">
                  <a:noFill/>
                </a14:hiddenFill>
              </a:ext>
            </a:extLst>
          </p:spPr>
          <p:txBody>
            <a:bodyPr/>
            <a:lstStyle/>
            <a:p>
              <a:pPr defTabSz="1222375"/>
              <a:endParaRPr lang="zh-CN" altLang="en-US" sz="1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7188" name="Text Box 20"/>
          <p:cNvSpPr txBox="1">
            <a:spLocks noChangeArrowheads="1"/>
          </p:cNvSpPr>
          <p:nvPr/>
        </p:nvSpPr>
        <p:spPr bwMode="auto">
          <a:xfrm>
            <a:off x="660400" y="3812323"/>
            <a:ext cx="58096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3.</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某些化合物溶于水能导电一定是电解质</a:t>
            </a:r>
            <a:endParaRPr lang="zh-CN" altLang="en-US" sz="2400" kern="0" dirty="0">
              <a:solidFill>
                <a:srgbClr val="000000"/>
              </a:solidFill>
              <a:ea typeface="思源黑体 CN Regular" panose="020B0500000000000000" pitchFamily="34" charset="-122"/>
              <a:cs typeface="Helvetica"/>
              <a:sym typeface="Arial" panose="020B0604020202020204" pitchFamily="34" charset="0"/>
            </a:endParaRPr>
          </a:p>
        </p:txBody>
      </p:sp>
      <p:grpSp>
        <p:nvGrpSpPr>
          <p:cNvPr id="5" name="Group 21"/>
          <p:cNvGrpSpPr/>
          <p:nvPr/>
        </p:nvGrpSpPr>
        <p:grpSpPr bwMode="auto">
          <a:xfrm>
            <a:off x="8387320" y="4935559"/>
            <a:ext cx="307430" cy="307430"/>
            <a:chOff x="0" y="0"/>
            <a:chExt cx="288" cy="288"/>
          </a:xfrm>
        </p:grpSpPr>
        <p:sp>
          <p:nvSpPr>
            <p:cNvPr id="5136" name="Line 22"/>
            <p:cNvSpPr>
              <a:spLocks noChangeShapeType="1"/>
            </p:cNvSpPr>
            <p:nvPr/>
          </p:nvSpPr>
          <p:spPr bwMode="auto">
            <a:xfrm>
              <a:off x="0" y="0"/>
              <a:ext cx="288" cy="288"/>
            </a:xfrm>
            <a:prstGeom prst="line">
              <a:avLst/>
            </a:prstGeom>
            <a:noFill/>
            <a:ln w="63500">
              <a:solidFill>
                <a:srgbClr val="FF0000"/>
              </a:solidFill>
              <a:round/>
            </a:ln>
            <a:extLst>
              <a:ext uri="{909E8E84-426E-40DD-AFC4-6F175D3DCCD1}">
                <a14:hiddenFill xmlns:a14="http://schemas.microsoft.com/office/drawing/2010/main">
                  <a:noFill/>
                </a14:hiddenFill>
              </a:ext>
            </a:extLst>
          </p:spPr>
          <p:txBody>
            <a:bodyPr/>
            <a:lstStyle/>
            <a:p>
              <a:pPr defTabSz="1222375"/>
              <a:endParaRPr lang="zh-CN" altLang="en-US" sz="1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5137" name="Line 23"/>
            <p:cNvSpPr>
              <a:spLocks noChangeShapeType="1"/>
            </p:cNvSpPr>
            <p:nvPr/>
          </p:nvSpPr>
          <p:spPr bwMode="auto">
            <a:xfrm rot="-5400000">
              <a:off x="0" y="0"/>
              <a:ext cx="288" cy="288"/>
            </a:xfrm>
            <a:prstGeom prst="line">
              <a:avLst/>
            </a:prstGeom>
            <a:noFill/>
            <a:ln w="63500">
              <a:solidFill>
                <a:srgbClr val="FF0000"/>
              </a:solidFill>
              <a:round/>
            </a:ln>
            <a:extLst>
              <a:ext uri="{909E8E84-426E-40DD-AFC4-6F175D3DCCD1}">
                <a14:hiddenFill xmlns:a14="http://schemas.microsoft.com/office/drawing/2010/main">
                  <a:noFill/>
                </a14:hiddenFill>
              </a:ext>
            </a:extLst>
          </p:spPr>
          <p:txBody>
            <a:bodyPr/>
            <a:lstStyle/>
            <a:p>
              <a:pPr defTabSz="1222375"/>
              <a:endParaRPr lang="zh-CN" altLang="en-US" sz="1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25" name="Text Box 20"/>
          <p:cNvSpPr txBox="1">
            <a:spLocks noChangeArrowheads="1"/>
          </p:cNvSpPr>
          <p:nvPr/>
        </p:nvSpPr>
        <p:spPr bwMode="auto">
          <a:xfrm>
            <a:off x="694310" y="4858442"/>
            <a:ext cx="58096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4.</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某些化合物溶于水能导电一定是电解质</a:t>
            </a:r>
            <a:endParaRPr lang="zh-CN" altLang="en-US" sz="2400" kern="0" dirty="0">
              <a:solidFill>
                <a:srgbClr val="000000"/>
              </a:solidFill>
              <a:ea typeface="思源黑体 CN Regular" panose="020B0500000000000000" pitchFamily="34" charset="-122"/>
              <a:cs typeface="Helvetica"/>
              <a:sym typeface="Arial" panose="020B0604020202020204" pitchFamily="34" charset="0"/>
            </a:endParaRPr>
          </a:p>
        </p:txBody>
      </p:sp>
      <p:sp>
        <p:nvSpPr>
          <p:cNvPr id="19" name="矩形 18"/>
          <p:cNvSpPr/>
          <p:nvPr/>
        </p:nvSpPr>
        <p:spPr>
          <a:xfrm>
            <a:off x="1252342" y="282082"/>
            <a:ext cx="2347201"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练习巩固</a:t>
            </a:r>
            <a:r>
              <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80"/>
                                        </p:tgtEl>
                                        <p:attrNameLst>
                                          <p:attrName>style.visibility</p:attrName>
                                        </p:attrNameLst>
                                      </p:cBhvr>
                                      <p:to>
                                        <p:strVal val="visible"/>
                                      </p:to>
                                    </p:set>
                                    <p:animEffect transition="in" filter="slide(fromBottom)">
                                      <p:cBhvr>
                                        <p:cTn id="7" dur="500"/>
                                        <p:tgtEl>
                                          <p:spTgt spid="718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84"/>
                                        </p:tgtEl>
                                        <p:attrNameLst>
                                          <p:attrName>style.visibility</p:attrName>
                                        </p:attrNameLst>
                                      </p:cBhvr>
                                      <p:to>
                                        <p:strVal val="visible"/>
                                      </p:to>
                                    </p:set>
                                    <p:animEffect transition="in" filter="slide(fromBottom)">
                                      <p:cBhvr>
                                        <p:cTn id="17" dur="500"/>
                                        <p:tgtEl>
                                          <p:spTgt spid="718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188"/>
                                        </p:tgtEl>
                                        <p:attrNameLst>
                                          <p:attrName>style.visibility</p:attrName>
                                        </p:attrNameLst>
                                      </p:cBhvr>
                                      <p:to>
                                        <p:strVal val="visible"/>
                                      </p:to>
                                    </p:set>
                                    <p:animEffect transition="in" filter="slide(fromBottom)">
                                      <p:cBhvr>
                                        <p:cTn id="27" dur="500"/>
                                        <p:tgtEl>
                                          <p:spTgt spid="718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slide(fromBottom)">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dissolv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utoUpdateAnimBg="0"/>
      <p:bldP spid="7184" grpId="0" autoUpdateAnimBg="0"/>
      <p:bldP spid="7188" grpId="0" autoUpdateAnimBg="0"/>
      <p:bldP spid="2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5" name="Group 3"/>
          <p:cNvGrpSpPr/>
          <p:nvPr/>
        </p:nvGrpSpPr>
        <p:grpSpPr bwMode="auto">
          <a:xfrm>
            <a:off x="784576" y="1278363"/>
            <a:ext cx="8648904" cy="761971"/>
            <a:chOff x="-168" y="112"/>
            <a:chExt cx="4597" cy="480"/>
          </a:xfrm>
        </p:grpSpPr>
        <p:sp>
          <p:nvSpPr>
            <p:cNvPr id="8198" name="Text Box 4"/>
            <p:cNvSpPr txBox="1">
              <a:spLocks noChangeArrowheads="1"/>
            </p:cNvSpPr>
            <p:nvPr/>
          </p:nvSpPr>
          <p:spPr bwMode="auto">
            <a:xfrm>
              <a:off x="-168" y="230"/>
              <a:ext cx="128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en-US" altLang="zh-CN" sz="2400" b="1"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1</a:t>
              </a: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单质</a:t>
              </a:r>
              <a:r>
                <a:rPr lang="en-US" altLang="zh-CN" sz="2400" b="1" kern="0" dirty="0">
                  <a:solidFill>
                    <a:srgbClr val="000000"/>
                  </a:solidFill>
                  <a:ea typeface="思源黑体 CN Regular" panose="020B0500000000000000" pitchFamily="34" charset="-122"/>
                  <a:cs typeface="Helvetica"/>
                  <a:sym typeface="Arial" panose="020B0604020202020204" pitchFamily="34" charset="0"/>
                </a:rPr>
                <a:t>/</a:t>
              </a: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混合物</a:t>
              </a:r>
            </a:p>
          </p:txBody>
        </p:sp>
        <p:sp>
          <p:nvSpPr>
            <p:cNvPr id="8199" name="AutoShape 5"/>
            <p:cNvSpPr/>
            <p:nvPr/>
          </p:nvSpPr>
          <p:spPr bwMode="auto">
            <a:xfrm>
              <a:off x="966" y="112"/>
              <a:ext cx="144" cy="480"/>
            </a:xfrm>
            <a:prstGeom prst="rightBrace">
              <a:avLst>
                <a:gd name="adj1" fmla="val 27778"/>
                <a:gd name="adj2" fmla="val 50000"/>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endParaRPr lang="zh-CN" altLang="en-US" sz="2400" kern="0">
                <a:solidFill>
                  <a:srgbClr val="000000"/>
                </a:solidFill>
                <a:ea typeface="思源黑体 CN Regular" panose="020B0500000000000000" pitchFamily="34" charset="-122"/>
                <a:cs typeface="Helvetica"/>
                <a:sym typeface="Arial" panose="020B0604020202020204" pitchFamily="34" charset="0"/>
              </a:endParaRPr>
            </a:p>
          </p:txBody>
        </p:sp>
        <p:sp>
          <p:nvSpPr>
            <p:cNvPr id="8200" name="Text Box 6"/>
            <p:cNvSpPr txBox="1">
              <a:spLocks noChangeArrowheads="1"/>
            </p:cNvSpPr>
            <p:nvPr/>
          </p:nvSpPr>
          <p:spPr bwMode="auto">
            <a:xfrm>
              <a:off x="1204" y="250"/>
              <a:ext cx="322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zh-CN" altLang="en-US" sz="2400" b="1" kern="0" dirty="0">
                  <a:solidFill>
                    <a:srgbClr val="000000"/>
                  </a:solidFill>
                  <a:ea typeface="思源黑体 CN Regular" panose="020B0500000000000000" pitchFamily="34" charset="-122"/>
                  <a:cs typeface="Helvetica"/>
                  <a:sym typeface="Arial" panose="020B0604020202020204" pitchFamily="34" charset="0"/>
                </a:rPr>
                <a:t>既不是电解质也不是非电解质。</a:t>
              </a:r>
            </a:p>
          </p:txBody>
        </p:sp>
      </p:grpSp>
      <p:sp>
        <p:nvSpPr>
          <p:cNvPr id="8196" name="Text Box 7"/>
          <p:cNvSpPr txBox="1">
            <a:spLocks noChangeArrowheads="1"/>
          </p:cNvSpPr>
          <p:nvPr/>
        </p:nvSpPr>
        <p:spPr bwMode="auto">
          <a:xfrm>
            <a:off x="784576" y="2308300"/>
            <a:ext cx="10374295" cy="114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lnSpc>
                <a:spcPct val="150000"/>
              </a:lnSpc>
              <a:spcBef>
                <a:spcPct val="0"/>
              </a:spcBef>
              <a:buNone/>
            </a:pP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2.CO</a:t>
            </a:r>
            <a:r>
              <a:rPr lang="en-US" altLang="zh-CN" sz="2400" kern="0" baseline="-2500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NH</a:t>
            </a:r>
            <a:r>
              <a:rPr lang="en-US" altLang="zh-CN" sz="2400" kern="0" baseline="-25000" dirty="0" err="1">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rgbClr val="000000"/>
                </a:solidFill>
                <a:ea typeface="思源黑体 CN Regular" panose="020B0500000000000000" pitchFamily="34" charset="-122"/>
                <a:cs typeface="Times New Roman" panose="02020603050405020304" pitchFamily="18" charset="0"/>
                <a:sym typeface="Arial" panose="020B0604020202020204" pitchFamily="34" charset="0"/>
              </a:rPr>
              <a:t>等溶于水得到的水溶液能导电，但它们不是电解质，因为导电的物质不是其本身。</a:t>
            </a:r>
          </a:p>
        </p:txBody>
      </p:sp>
      <p:sp>
        <p:nvSpPr>
          <p:cNvPr id="8197" name="Text Box 8"/>
          <p:cNvSpPr txBox="1">
            <a:spLocks noChangeArrowheads="1"/>
          </p:cNvSpPr>
          <p:nvPr/>
        </p:nvSpPr>
        <p:spPr bwMode="auto">
          <a:xfrm>
            <a:off x="784576" y="3583754"/>
            <a:ext cx="106120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defTabSz="1222375">
              <a:spcBef>
                <a:spcPct val="0"/>
              </a:spcBef>
              <a:buNone/>
            </a:pPr>
            <a:r>
              <a:rPr lang="en-US" altLang="zh-CN" sz="2400" kern="0" dirty="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ea typeface="思源黑体 CN Regular" panose="020B0500000000000000" pitchFamily="34" charset="-122"/>
                <a:cs typeface="Times New Roman" panose="02020603050405020304" pitchFamily="18" charset="0"/>
                <a:sym typeface="Arial" panose="020B0604020202020204" pitchFamily="34" charset="0"/>
              </a:rPr>
              <a:t>难溶的盐（</a:t>
            </a:r>
            <a:r>
              <a:rPr lang="en-US" altLang="zh-CN" sz="2400" kern="0" dirty="0" err="1">
                <a:ea typeface="思源黑体 CN Regular" panose="020B0500000000000000" pitchFamily="34" charset="-122"/>
                <a:cs typeface="Times New Roman" panose="02020603050405020304" pitchFamily="18" charset="0"/>
                <a:sym typeface="Arial" panose="020B0604020202020204" pitchFamily="34" charset="0"/>
              </a:rPr>
              <a:t>BaSO</a:t>
            </a:r>
            <a:r>
              <a:rPr lang="en-US" altLang="zh-CN" sz="2400" kern="0" baseline="-25000" dirty="0" err="1">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400" kern="0" dirty="0">
                <a:ea typeface="思源黑体 CN Regular" panose="020B0500000000000000" pitchFamily="34" charset="-122"/>
                <a:cs typeface="Times New Roman" panose="02020603050405020304" pitchFamily="18" charset="0"/>
                <a:sym typeface="Arial" panose="020B0604020202020204" pitchFamily="34" charset="0"/>
              </a:rPr>
              <a:t>等）虽然水溶液不能导电，但是在融化时能导电，也是电解质。</a:t>
            </a:r>
          </a:p>
        </p:txBody>
      </p:sp>
      <p:sp>
        <p:nvSpPr>
          <p:cNvPr id="2" name="矩形 1"/>
          <p:cNvSpPr/>
          <p:nvPr/>
        </p:nvSpPr>
        <p:spPr>
          <a:xfrm>
            <a:off x="784576" y="4549700"/>
            <a:ext cx="9190486" cy="1542923"/>
          </a:xfrm>
          <a:prstGeom prst="rect">
            <a:avLst/>
          </a:prstGeom>
        </p:spPr>
        <p:txBody>
          <a:bodyPr wrap="square">
            <a:spAutoFit/>
          </a:bodyPr>
          <a:lstStyle/>
          <a:p>
            <a:pPr defTabSz="1222375">
              <a:lnSpc>
                <a:spcPct val="120000"/>
              </a:lnSpc>
            </a:pPr>
            <a:r>
              <a:rPr lang="en-US" altLang="zh-CN" sz="20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000" kern="0" dirty="0">
                <a:latin typeface="Arial" panose="020B0604020202020204" pitchFamily="34" charset="0"/>
                <a:ea typeface="思源黑体 CN Regular" panose="020B0500000000000000" pitchFamily="34" charset="-122"/>
                <a:cs typeface="Helvetica"/>
                <a:sym typeface="Arial" panose="020B0604020202020204" pitchFamily="34" charset="0"/>
              </a:rPr>
              <a:t>电解质的导电：</a:t>
            </a:r>
          </a:p>
          <a:p>
            <a:pPr defTabSz="1222375">
              <a:lnSpc>
                <a:spcPct val="120000"/>
              </a:lnSpc>
            </a:pPr>
            <a:r>
              <a:rPr lang="zh-CN" altLang="en-US" sz="2000" kern="0" dirty="0">
                <a:latin typeface="Arial" panose="020B0604020202020204" pitchFamily="34" charset="0"/>
                <a:ea typeface="思源黑体 CN Regular" panose="020B0500000000000000" pitchFamily="34" charset="-122"/>
                <a:cs typeface="Helvetica"/>
                <a:sym typeface="Arial" panose="020B0604020202020204" pitchFamily="34" charset="0"/>
              </a:rPr>
              <a:t> 导电的条件是溶于水或熔融状态</a:t>
            </a:r>
          </a:p>
          <a:p>
            <a:pPr defTabSz="1222375">
              <a:lnSpc>
                <a:spcPct val="120000"/>
              </a:lnSpc>
            </a:pPr>
            <a:r>
              <a:rPr lang="zh-CN" altLang="en-US" sz="2000" kern="0" dirty="0">
                <a:latin typeface="Arial" panose="020B0604020202020204" pitchFamily="34" charset="0"/>
                <a:ea typeface="思源黑体 CN Regular" panose="020B0500000000000000" pitchFamily="34" charset="-122"/>
                <a:cs typeface="Helvetica"/>
                <a:sym typeface="Arial" panose="020B0604020202020204" pitchFamily="34" charset="0"/>
              </a:rPr>
              <a:t> 导电的本质是自由离子的定向移动</a:t>
            </a:r>
          </a:p>
          <a:p>
            <a:pPr defTabSz="1222375">
              <a:lnSpc>
                <a:spcPct val="120000"/>
              </a:lnSpc>
            </a:pPr>
            <a:r>
              <a:rPr lang="zh-CN" altLang="en-US" sz="2000" kern="0" dirty="0">
                <a:latin typeface="Arial" panose="020B0604020202020204" pitchFamily="34" charset="0"/>
                <a:ea typeface="思源黑体 CN Regular" panose="020B0500000000000000" pitchFamily="34" charset="-122"/>
                <a:cs typeface="Helvetica"/>
                <a:sym typeface="Arial" panose="020B0604020202020204" pitchFamily="34" charset="0"/>
              </a:rPr>
              <a:t> 导电能力与离子浓度和离子所带电荷有关</a:t>
            </a:r>
          </a:p>
        </p:txBody>
      </p:sp>
      <p:sp>
        <p:nvSpPr>
          <p:cNvPr id="10" name="矩形 9"/>
          <p:cNvSpPr/>
          <p:nvPr/>
        </p:nvSpPr>
        <p:spPr>
          <a:xfrm>
            <a:off x="1252342" y="282082"/>
            <a:ext cx="2347201"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注意：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ppt_x"/>
                                          </p:val>
                                        </p:tav>
                                        <p:tav tm="100000">
                                          <p:val>
                                            <p:strVal val="#ppt_x"/>
                                          </p:val>
                                        </p:tav>
                                      </p:tavLst>
                                    </p:anim>
                                    <p:anim calcmode="lin" valueType="num">
                                      <p:cBhvr additive="base">
                                        <p:cTn id="8"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6"/>
                                        </p:tgtEl>
                                        <p:attrNameLst>
                                          <p:attrName>style.visibility</p:attrName>
                                        </p:attrNameLst>
                                      </p:cBhvr>
                                      <p:to>
                                        <p:strVal val="visible"/>
                                      </p:to>
                                    </p:set>
                                    <p:anim calcmode="lin" valueType="num">
                                      <p:cBhvr additive="base">
                                        <p:cTn id="13" dur="500" fill="hold"/>
                                        <p:tgtEl>
                                          <p:spTgt spid="8196"/>
                                        </p:tgtEl>
                                        <p:attrNameLst>
                                          <p:attrName>ppt_x</p:attrName>
                                        </p:attrNameLst>
                                      </p:cBhvr>
                                      <p:tavLst>
                                        <p:tav tm="0">
                                          <p:val>
                                            <p:strVal val="#ppt_x"/>
                                          </p:val>
                                        </p:tav>
                                        <p:tav tm="100000">
                                          <p:val>
                                            <p:strVal val="#ppt_x"/>
                                          </p:val>
                                        </p:tav>
                                      </p:tavLst>
                                    </p:anim>
                                    <p:anim calcmode="lin" valueType="num">
                                      <p:cBhvr additive="base">
                                        <p:cTn id="14"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7"/>
                                        </p:tgtEl>
                                        <p:attrNameLst>
                                          <p:attrName>style.visibility</p:attrName>
                                        </p:attrNameLst>
                                      </p:cBhvr>
                                      <p:to>
                                        <p:strVal val="visible"/>
                                      </p:to>
                                    </p:set>
                                    <p:anim calcmode="lin" valueType="num">
                                      <p:cBhvr additive="base">
                                        <p:cTn id="19" dur="500" fill="hold"/>
                                        <p:tgtEl>
                                          <p:spTgt spid="8197"/>
                                        </p:tgtEl>
                                        <p:attrNameLst>
                                          <p:attrName>ppt_x</p:attrName>
                                        </p:attrNameLst>
                                      </p:cBhvr>
                                      <p:tavLst>
                                        <p:tav tm="0">
                                          <p:val>
                                            <p:strVal val="#ppt_x"/>
                                          </p:val>
                                        </p:tav>
                                        <p:tav tm="100000">
                                          <p:val>
                                            <p:strVal val="#ppt_x"/>
                                          </p:val>
                                        </p:tav>
                                      </p:tavLst>
                                    </p:anim>
                                    <p:anim calcmode="lin" valueType="num">
                                      <p:cBhvr additive="base">
                                        <p:cTn id="20"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heel(1)">
                                      <p:cBhvr>
                                        <p:cTn id="2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66750" y="1303401"/>
            <a:ext cx="10858500" cy="768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22375">
              <a:lnSpc>
                <a:spcPct val="90000"/>
              </a:lnSpc>
              <a:spcBef>
                <a:spcPct val="20000"/>
              </a:spcBef>
            </a:pPr>
            <a:r>
              <a:rPr lang="zh-CN" altLang="en-US" sz="2400" b="1" kern="0" dirty="0">
                <a:latin typeface="Arial" panose="020B0604020202020204" pitchFamily="34" charset="0"/>
                <a:ea typeface="思源黑体 CN Regular" panose="020B0500000000000000" pitchFamily="34" charset="-122"/>
                <a:cs typeface="黑体" panose="02010609060101010101" charset="-122"/>
                <a:sym typeface="Arial" panose="020B0604020202020204" pitchFamily="34" charset="0"/>
              </a:rPr>
              <a:t>酸、碱、盐都是电解质，在水中都能电离出离子，不同电解质的电离程度是否相同呢？</a:t>
            </a:r>
          </a:p>
        </p:txBody>
      </p:sp>
      <p:sp>
        <p:nvSpPr>
          <p:cNvPr id="5" name="矩形 4"/>
          <p:cNvSpPr/>
          <p:nvPr/>
        </p:nvSpPr>
        <p:spPr>
          <a:xfrm>
            <a:off x="660400" y="2097521"/>
            <a:ext cx="2710999" cy="461665"/>
          </a:xfrm>
          <a:prstGeom prst="rect">
            <a:avLst/>
          </a:prstGeom>
        </p:spPr>
        <p:txBody>
          <a:bodyPr wrap="none">
            <a:spAutoFit/>
          </a:bodyPr>
          <a:lstStyle/>
          <a:p>
            <a:pPr defTabSz="1222375"/>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一、强、弱电解质</a:t>
            </a:r>
            <a:endPar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aphicFrame>
        <p:nvGraphicFramePr>
          <p:cNvPr id="6" name="表格 5"/>
          <p:cNvGraphicFramePr/>
          <p:nvPr>
            <p:custDataLst>
              <p:tags r:id="rId1"/>
            </p:custDataLst>
          </p:nvPr>
        </p:nvGraphicFramePr>
        <p:xfrm>
          <a:off x="861570" y="3144418"/>
          <a:ext cx="10657330" cy="2786743"/>
        </p:xfrm>
        <a:graphic>
          <a:graphicData uri="http://schemas.openxmlformats.org/drawingml/2006/table">
            <a:tbl>
              <a:tblPr/>
              <a:tblGrid>
                <a:gridCol w="3417898">
                  <a:extLst>
                    <a:ext uri="{9D8B030D-6E8A-4147-A177-3AD203B41FA5}">
                      <a16:colId xmlns:a16="http://schemas.microsoft.com/office/drawing/2014/main" val="20000"/>
                    </a:ext>
                  </a:extLst>
                </a:gridCol>
                <a:gridCol w="3686988">
                  <a:extLst>
                    <a:ext uri="{9D8B030D-6E8A-4147-A177-3AD203B41FA5}">
                      <a16:colId xmlns:a16="http://schemas.microsoft.com/office/drawing/2014/main" val="20001"/>
                    </a:ext>
                  </a:extLst>
                </a:gridCol>
                <a:gridCol w="3552444">
                  <a:extLst>
                    <a:ext uri="{9D8B030D-6E8A-4147-A177-3AD203B41FA5}">
                      <a16:colId xmlns:a16="http://schemas.microsoft.com/office/drawing/2014/main" val="20002"/>
                    </a:ext>
                  </a:extLst>
                </a:gridCol>
              </a:tblGrid>
              <a:tr h="1146256">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2800" b="1"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实验</a:t>
                      </a:r>
                    </a:p>
                  </a:txBody>
                  <a:tcPr marL="122217" marR="122217" marT="61109" marB="61109"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sz="24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1mol/L HCl</a:t>
                      </a:r>
                      <a:endPar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txBody>
                  <a:tcPr marL="122217" marR="122217" marT="61109" marB="61109"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 </a:t>
                      </a:r>
                      <a:r>
                        <a:rPr lang="en-US" altLang="zh-CN" sz="24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mol</a:t>
                      </a:r>
                      <a:r>
                        <a:rPr lang="en-US" altLang="zh-CN"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/L </a:t>
                      </a:r>
                      <a:r>
                        <a:rPr lang="en-US" altLang="zh-CN" sz="24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CH</a:t>
                      </a:r>
                      <a:r>
                        <a:rPr lang="en-US" altLang="zh-CN" sz="2400" baseline="-250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COOH</a:t>
                      </a:r>
                      <a:endParaRPr lang="zh-CN" altLang="en-US" sz="24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txBody>
                  <a:tcPr marL="122217" marR="122217" marT="61109" marB="61109"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8881">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2400" b="1"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与镁反应现象</a:t>
                      </a:r>
                    </a:p>
                  </a:txBody>
                  <a:tcPr marL="122217" marR="122217" marT="61109" marB="61109"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sz="2400" b="1"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txBody>
                  <a:tcPr marL="122217" marR="122217" marT="61109" marB="61109"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sz="2400" b="1"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txBody>
                  <a:tcPr marL="122217" marR="122217" marT="61109" marB="61109"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1606">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2400" b="1"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溶液</a:t>
                      </a:r>
                      <a:r>
                        <a:rPr lang="en-US" altLang="zh-CN" sz="2400" b="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pH</a:t>
                      </a:r>
                      <a:endParaRPr lang="zh-CN" altLang="en-US" sz="2400" b="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txBody>
                  <a:tcPr marL="122217" marR="122217" marT="61109" marB="61109"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sz="2400" b="1"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txBody>
                  <a:tcPr marL="122217" marR="122217" marT="61109" marB="61109"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sz="2400" b="1"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txBody>
                  <a:tcPr marL="122217" marR="122217" marT="61109" marB="61109"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 name="矩形 6"/>
          <p:cNvSpPr/>
          <p:nvPr/>
        </p:nvSpPr>
        <p:spPr>
          <a:xfrm>
            <a:off x="5605400" y="4537789"/>
            <a:ext cx="816249" cy="461665"/>
          </a:xfrm>
          <a:prstGeom prst="rect">
            <a:avLst/>
          </a:prstGeom>
        </p:spPr>
        <p:txBody>
          <a:bodyPr wrap="none">
            <a:spAutoFit/>
          </a:bodyPr>
          <a:lstStyle/>
          <a:p>
            <a:pPr algn="ctr" defTabSz="1222375"/>
            <a:r>
              <a:rPr lang="zh-CN" altLang="en-US"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剧烈</a:t>
            </a:r>
          </a:p>
        </p:txBody>
      </p:sp>
      <p:sp>
        <p:nvSpPr>
          <p:cNvPr id="8" name="矩形 7"/>
          <p:cNvSpPr/>
          <p:nvPr/>
        </p:nvSpPr>
        <p:spPr>
          <a:xfrm>
            <a:off x="9301672" y="4537789"/>
            <a:ext cx="816249" cy="461665"/>
          </a:xfrm>
          <a:prstGeom prst="rect">
            <a:avLst/>
          </a:prstGeom>
        </p:spPr>
        <p:txBody>
          <a:bodyPr wrap="none">
            <a:spAutoFit/>
          </a:bodyPr>
          <a:lstStyle/>
          <a:p>
            <a:pPr algn="ctr" defTabSz="1222375"/>
            <a:r>
              <a:rPr lang="zh-CN" altLang="en-US"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缓慢</a:t>
            </a:r>
          </a:p>
        </p:txBody>
      </p:sp>
      <p:sp>
        <p:nvSpPr>
          <p:cNvPr id="9" name="矩形 8"/>
          <p:cNvSpPr/>
          <p:nvPr/>
        </p:nvSpPr>
        <p:spPr>
          <a:xfrm>
            <a:off x="5444219" y="5353853"/>
            <a:ext cx="1303562" cy="461665"/>
          </a:xfrm>
          <a:prstGeom prst="rect">
            <a:avLst/>
          </a:prstGeom>
        </p:spPr>
        <p:txBody>
          <a:bodyPr wrap="none">
            <a:spAutoFit/>
          </a:bodyPr>
          <a:lstStyle/>
          <a:p>
            <a:pPr algn="ctr" defTabSz="1222375"/>
            <a:r>
              <a:rPr lang="zh-CN" altLang="en-US"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小（</a:t>
            </a:r>
            <a:r>
              <a:rPr lang="en-US" altLang="zh-CN"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0</a:t>
            </a:r>
            <a:r>
              <a:rPr lang="zh-CN" altLang="en-US"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p:txBody>
      </p:sp>
      <p:sp>
        <p:nvSpPr>
          <p:cNvPr id="10" name="矩形 9"/>
          <p:cNvSpPr/>
          <p:nvPr/>
        </p:nvSpPr>
        <p:spPr>
          <a:xfrm>
            <a:off x="8929775" y="5323766"/>
            <a:ext cx="1560042" cy="461665"/>
          </a:xfrm>
          <a:prstGeom prst="rect">
            <a:avLst/>
          </a:prstGeom>
        </p:spPr>
        <p:txBody>
          <a:bodyPr wrap="none">
            <a:spAutoFit/>
          </a:bodyPr>
          <a:lstStyle/>
          <a:p>
            <a:pPr algn="ctr" defTabSz="1222375"/>
            <a:r>
              <a:rPr lang="zh-CN" altLang="en-US"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大（</a:t>
            </a:r>
            <a:r>
              <a:rPr lang="en-US" altLang="zh-CN"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2.4</a:t>
            </a:r>
            <a:r>
              <a:rPr lang="zh-CN" altLang="en-US"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p:txBody>
      </p:sp>
      <p:sp>
        <p:nvSpPr>
          <p:cNvPr id="11" name="矩形 10"/>
          <p:cNvSpPr/>
          <p:nvPr/>
        </p:nvSpPr>
        <p:spPr>
          <a:xfrm>
            <a:off x="1252342" y="282082"/>
            <a:ext cx="2347201" cy="584775"/>
          </a:xfrm>
          <a:prstGeom prst="rect">
            <a:avLst/>
          </a:prstGeom>
        </p:spPr>
        <p:txBody>
          <a:bodyPr wrap="square">
            <a:spAutoFit/>
          </a:bodyPr>
          <a:lstStyle/>
          <a:p>
            <a:pPr lvl="0" defTabSz="1130935">
              <a:spcBef>
                <a:spcPct val="0"/>
              </a:spcBef>
              <a:defRPr/>
            </a:pPr>
            <a:r>
              <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学与问</a:t>
            </a:r>
            <a:r>
              <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a:t>
            </a:r>
            <a:endPar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5"/>
          <p:cNvSpPr txBox="1">
            <a:spLocks noChangeArrowheads="1"/>
          </p:cNvSpPr>
          <p:nvPr/>
        </p:nvSpPr>
        <p:spPr bwMode="auto">
          <a:xfrm>
            <a:off x="660400" y="2006901"/>
            <a:ext cx="10747830" cy="1786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lnSpc>
                <a:spcPct val="250000"/>
              </a:lnSpc>
              <a:spcBef>
                <a:spcPct val="50000"/>
              </a:spcBef>
              <a:defRPr/>
            </a:pPr>
            <a:r>
              <a:rPr lang="en-US" altLang="zh-CN" sz="2400" kern="0" dirty="0">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实验现象不同，说明</a:t>
            </a:r>
            <a:r>
              <a:rPr lang="en-US" altLang="zh-CN" sz="2400" i="1"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effectLst>
                  <a:outerShdw blurRad="38100" dist="38100" dir="2700000" algn="tl">
                    <a:srgbClr val="C0C0C0"/>
                  </a:outerShdw>
                </a:effectLst>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不同。</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盐酸与镁反应剧烈、</a:t>
            </a:r>
            <a:r>
              <a:rPr lang="en-US" altLang="zh-CN"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pH</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值小，说明盐酸中</a:t>
            </a:r>
            <a:r>
              <a:rPr lang="en-US" altLang="zh-CN" sz="2400" i="1"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3000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大，</a:t>
            </a:r>
            <a:r>
              <a:rPr lang="en-US" altLang="zh-CN" sz="2400" kern="0" dirty="0" err="1">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HCl</a:t>
            </a:r>
            <a:r>
              <a:rPr lang="zh-CN" altLang="en-US" sz="2400" kern="0" dirty="0">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完全电离而醋酸只是部分发生电离。</a:t>
            </a:r>
          </a:p>
        </p:txBody>
      </p:sp>
      <p:sp>
        <p:nvSpPr>
          <p:cNvPr id="6" name="矩形 5"/>
          <p:cNvSpPr/>
          <p:nvPr/>
        </p:nvSpPr>
        <p:spPr>
          <a:xfrm>
            <a:off x="1252342" y="282082"/>
            <a:ext cx="2347201"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探究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HCl的电离"/>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6005" y="1448670"/>
            <a:ext cx="3547926" cy="396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4" descr="醋酸的电离"/>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0467" y="1527945"/>
            <a:ext cx="3536855" cy="38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9"/>
          <p:cNvSpPr>
            <a:spLocks noChangeArrowheads="1"/>
          </p:cNvSpPr>
          <p:nvPr/>
        </p:nvSpPr>
        <p:spPr bwMode="auto">
          <a:xfrm>
            <a:off x="2908064" y="5554177"/>
            <a:ext cx="92204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defTabSz="1222375"/>
            <a:r>
              <a:rPr lang="zh-CN" altLang="en-US" sz="2800" b="1" kern="0" dirty="0">
                <a:latin typeface="Arial" panose="020B0604020202020204" pitchFamily="34" charset="0"/>
                <a:ea typeface="思源黑体 CN Regular" panose="020B0500000000000000" pitchFamily="34" charset="-122"/>
                <a:cs typeface="Helvetica"/>
                <a:sym typeface="Arial" panose="020B0604020202020204" pitchFamily="34" charset="0"/>
              </a:rPr>
              <a:t>盐酸</a:t>
            </a:r>
          </a:p>
        </p:txBody>
      </p:sp>
      <p:sp>
        <p:nvSpPr>
          <p:cNvPr id="8198" name="Rectangle 10"/>
          <p:cNvSpPr>
            <a:spLocks noChangeArrowheads="1"/>
          </p:cNvSpPr>
          <p:nvPr/>
        </p:nvSpPr>
        <p:spPr bwMode="auto">
          <a:xfrm>
            <a:off x="7785996" y="5423875"/>
            <a:ext cx="92204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defTabSz="1222375"/>
            <a:r>
              <a:rPr lang="zh-CN" altLang="en-US" sz="2800" b="1" kern="0" dirty="0">
                <a:latin typeface="Arial" panose="020B0604020202020204" pitchFamily="34" charset="0"/>
                <a:ea typeface="思源黑体 CN Regular" panose="020B0500000000000000" pitchFamily="34" charset="-122"/>
                <a:cs typeface="Helvetica"/>
                <a:sym typeface="Arial" panose="020B0604020202020204" pitchFamily="34" charset="0"/>
              </a:rPr>
              <a:t>醋酸</a:t>
            </a:r>
          </a:p>
        </p:txBody>
      </p:sp>
      <p:sp>
        <p:nvSpPr>
          <p:cNvPr id="7" name="矩形 6"/>
          <p:cNvSpPr/>
          <p:nvPr/>
        </p:nvSpPr>
        <p:spPr>
          <a:xfrm>
            <a:off x="1252342" y="282082"/>
            <a:ext cx="6933715"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试分析两溶液中各有哪些粒子？</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00" fill="hold"/>
                                        <p:tgtEl>
                                          <p:spTgt spid="8197"/>
                                        </p:tgtEl>
                                        <p:attrNameLst>
                                          <p:attrName>ppt_x</p:attrName>
                                        </p:attrNameLst>
                                      </p:cBhvr>
                                      <p:tavLst>
                                        <p:tav tm="0">
                                          <p:val>
                                            <p:strVal val="#ppt_x"/>
                                          </p:val>
                                        </p:tav>
                                        <p:tav tm="100000">
                                          <p:val>
                                            <p:strVal val="#ppt_x"/>
                                          </p:val>
                                        </p:tav>
                                      </p:tavLst>
                                    </p:anim>
                                    <p:anim calcmode="lin" valueType="num">
                                      <p:cBhvr additive="base">
                                        <p:cTn id="14"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5"/>
                                        </p:tgtEl>
                                        <p:attrNameLst>
                                          <p:attrName>style.visibility</p:attrName>
                                        </p:attrNameLst>
                                      </p:cBhvr>
                                      <p:to>
                                        <p:strVal val="visible"/>
                                      </p:to>
                                    </p:set>
                                    <p:anim calcmode="lin" valueType="num">
                                      <p:cBhvr additive="base">
                                        <p:cTn id="19" dur="500" fill="hold"/>
                                        <p:tgtEl>
                                          <p:spTgt spid="8195"/>
                                        </p:tgtEl>
                                        <p:attrNameLst>
                                          <p:attrName>ppt_x</p:attrName>
                                        </p:attrNameLst>
                                      </p:cBhvr>
                                      <p:tavLst>
                                        <p:tav tm="0">
                                          <p:val>
                                            <p:strVal val="#ppt_x"/>
                                          </p:val>
                                        </p:tav>
                                        <p:tav tm="100000">
                                          <p:val>
                                            <p:strVal val="#ppt_x"/>
                                          </p:val>
                                        </p:tav>
                                      </p:tavLst>
                                    </p:anim>
                                    <p:anim calcmode="lin" valueType="num">
                                      <p:cBhvr additive="base">
                                        <p:cTn id="20"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8"/>
                                        </p:tgtEl>
                                        <p:attrNameLst>
                                          <p:attrName>style.visibility</p:attrName>
                                        </p:attrNameLst>
                                      </p:cBhvr>
                                      <p:to>
                                        <p:strVal val="visible"/>
                                      </p:to>
                                    </p:set>
                                    <p:anim calcmode="lin" valueType="num">
                                      <p:cBhvr additive="base">
                                        <p:cTn id="25" dur="500" fill="hold"/>
                                        <p:tgtEl>
                                          <p:spTgt spid="8198"/>
                                        </p:tgtEl>
                                        <p:attrNameLst>
                                          <p:attrName>ppt_x</p:attrName>
                                        </p:attrNameLst>
                                      </p:cBhvr>
                                      <p:tavLst>
                                        <p:tav tm="0">
                                          <p:val>
                                            <p:strVal val="#ppt_x"/>
                                          </p:val>
                                        </p:tav>
                                        <p:tav tm="100000">
                                          <p:val>
                                            <p:strVal val="#ppt_x"/>
                                          </p:val>
                                        </p:tav>
                                      </p:tavLst>
                                    </p:anim>
                                    <p:anim calcmode="lin" valueType="num">
                                      <p:cBhvr additive="base">
                                        <p:cTn id="26" dur="500" fill="hold"/>
                                        <p:tgtEl>
                                          <p:spTgt spid="81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491688" y="1577611"/>
            <a:ext cx="6148846" cy="1140505"/>
          </a:xfrm>
          <a:prstGeom prst="rect">
            <a:avLst/>
          </a:prstGeom>
          <a:noFill/>
          <a:ln w="76200" cmpd="thickThin" algn="ctr">
            <a:solidFill>
              <a:srgbClr val="00CCFF"/>
            </a:solidFill>
            <a:miter lim="800000"/>
          </a:ln>
          <a:effectLst/>
          <a:extLst>
            <a:ext uri="{909E8E84-426E-40DD-AFC4-6F175D3DCCD1}">
              <a14:hiddenFill xmlns:a14="http://schemas.microsoft.com/office/drawing/2010/main">
                <a:solidFill>
                  <a:srgbClr val="FA654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lnSpc>
                <a:spcPct val="150000"/>
              </a:lnSpc>
              <a:defRPr/>
            </a:pP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强电解质：在水溶液里全部电离成离子的电解质。如：强酸、强碱和大多数盐类。</a:t>
            </a: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 </a:t>
            </a:r>
          </a:p>
        </p:txBody>
      </p:sp>
      <p:sp>
        <p:nvSpPr>
          <p:cNvPr id="16387" name="Text Box 3"/>
          <p:cNvSpPr txBox="1">
            <a:spLocks noChangeArrowheads="1"/>
          </p:cNvSpPr>
          <p:nvPr/>
        </p:nvSpPr>
        <p:spPr bwMode="auto">
          <a:xfrm>
            <a:off x="4491688" y="4076541"/>
            <a:ext cx="6148846" cy="1140505"/>
          </a:xfrm>
          <a:prstGeom prst="rect">
            <a:avLst/>
          </a:prstGeom>
          <a:noFill/>
          <a:ln w="76200" cmpd="thickThin" algn="ctr">
            <a:solidFill>
              <a:srgbClr val="00CCFF"/>
            </a:solidFill>
            <a:miter lim="800000"/>
          </a:ln>
          <a:effectLst/>
          <a:extLst>
            <a:ext uri="{909E8E84-426E-40DD-AFC4-6F175D3DCCD1}">
              <a14:hiddenFill xmlns:a14="http://schemas.microsoft.com/office/drawing/2010/main">
                <a:solidFill>
                  <a:srgbClr val="FA654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lnSpc>
                <a:spcPct val="150000"/>
              </a:lnSpc>
              <a:defRPr/>
            </a:pP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弱电解质：在水溶液里只有一部分分子电离成离子的电解质。如 ：弱酸、弱碱等。</a:t>
            </a:r>
          </a:p>
        </p:txBody>
      </p:sp>
      <p:pic>
        <p:nvPicPr>
          <p:cNvPr id="9220" name="Picture 4" descr="Image10010"/>
          <p:cNvPicPr>
            <a:picLocks noChangeAspect="1" noChangeArrowheads="1"/>
          </p:cNvPicPr>
          <p:nvPr/>
        </p:nvPicPr>
        <p:blipFill>
          <a:blip r:embed="rId2">
            <a:clrChange>
              <a:clrFrom>
                <a:srgbClr val="FFFFFF"/>
              </a:clrFrom>
              <a:clrTo>
                <a:srgbClr val="FFFFFF">
                  <a:alpha val="0"/>
                </a:srgbClr>
              </a:clrTo>
            </a:clrChange>
            <a:lum contrast="6000"/>
            <a:extLst>
              <a:ext uri="{28A0092B-C50C-407E-A947-70E740481C1C}">
                <a14:useLocalDpi xmlns:a14="http://schemas.microsoft.com/office/drawing/2010/main" val="0"/>
              </a:ext>
            </a:extLst>
          </a:blip>
          <a:srcRect/>
          <a:stretch>
            <a:fillRect/>
          </a:stretch>
        </p:blipFill>
        <p:spPr bwMode="auto">
          <a:xfrm>
            <a:off x="1260662" y="1210712"/>
            <a:ext cx="1804918" cy="244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Image10011">
            <a:hlinkClick r:id="rId3" action="ppaction://hlinkfile"/>
          </p:cNvPr>
          <p:cNvPicPr>
            <a:picLocks noChangeAspect="1" noChangeArrowheads="1"/>
          </p:cNvPicPr>
          <p:nvPr/>
        </p:nvPicPr>
        <p:blipFill>
          <a:blip r:embed="rId4">
            <a:clrChange>
              <a:clrFrom>
                <a:srgbClr val="FFFDFF"/>
              </a:clrFrom>
              <a:clrTo>
                <a:srgbClr val="FFFDFF">
                  <a:alpha val="0"/>
                </a:srgbClr>
              </a:clrTo>
            </a:clrChange>
            <a:lum bright="-6000" contrast="12000"/>
            <a:extLst>
              <a:ext uri="{28A0092B-C50C-407E-A947-70E740481C1C}">
                <a14:useLocalDpi xmlns:a14="http://schemas.microsoft.com/office/drawing/2010/main" val="0"/>
              </a:ext>
            </a:extLst>
          </a:blip>
          <a:srcRect/>
          <a:stretch>
            <a:fillRect/>
          </a:stretch>
        </p:blipFill>
        <p:spPr bwMode="auto">
          <a:xfrm>
            <a:off x="1260662" y="3750297"/>
            <a:ext cx="1789044" cy="252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a:off x="1252342" y="282082"/>
            <a:ext cx="6933715" cy="584775"/>
          </a:xfrm>
          <a:prstGeom prst="rect">
            <a:avLst/>
          </a:prstGeom>
        </p:spPr>
        <p:txBody>
          <a:bodyPr wrap="square">
            <a:spAutoFit/>
          </a:bodyPr>
          <a:lstStyle/>
          <a:p>
            <a:pPr lvl="0" defTabSz="1130935">
              <a:spcBef>
                <a:spcPct val="0"/>
              </a:spcBef>
              <a:defRPr/>
            </a:pPr>
            <a:r>
              <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1. </a:t>
            </a: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强弱电解质的概念</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fade">
                                      <p:cBhvr>
                                        <p:cTn id="12" dur="2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1638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28b1a858-e05a-4fcd-af69-96fc5b0976c0}"/>
</p:tagLst>
</file>

<file path=ppt/tags/tag3.xml><?xml version="1.0" encoding="utf-8"?>
<p:tagLst xmlns:a="http://schemas.openxmlformats.org/drawingml/2006/main" xmlns:r="http://schemas.openxmlformats.org/officeDocument/2006/relationships" xmlns:p="http://schemas.openxmlformats.org/presentationml/2006/main">
  <p:tag name="TIMING" val="|18.7|6.9|16.7|1.6|12.6|4.7"/>
</p:tagLst>
</file>

<file path=ppt/tags/tag4.xml><?xml version="1.0" encoding="utf-8"?>
<p:tagLst xmlns:a="http://schemas.openxmlformats.org/drawingml/2006/main" xmlns:r="http://schemas.openxmlformats.org/officeDocument/2006/relationships" xmlns:p="http://schemas.openxmlformats.org/presentationml/2006/main">
  <p:tag name="TIMING" val="|2.6|14.3|20.1"/>
</p:tagLst>
</file>

<file path=ppt/theme/theme1.xml><?xml version="1.0" encoding="utf-8"?>
<a:theme xmlns:a="http://schemas.openxmlformats.org/drawingml/2006/main" name="办公资源网：www.bangongziyuan.com">
  <a:themeElements>
    <a:clrScheme name="Custom 1">
      <a:dk1>
        <a:srgbClr val="000000"/>
      </a:dk1>
      <a:lt1>
        <a:srgbClr val="FFFFFF"/>
      </a:lt1>
      <a:dk2>
        <a:srgbClr val="000000"/>
      </a:dk2>
      <a:lt2>
        <a:srgbClr val="FFFFFF"/>
      </a:lt2>
      <a:accent1>
        <a:srgbClr val="C51515"/>
      </a:accent1>
      <a:accent2>
        <a:srgbClr val="A31111"/>
      </a:accent2>
      <a:accent3>
        <a:srgbClr val="840E0E"/>
      </a:accent3>
      <a:accent4>
        <a:srgbClr val="690B0B"/>
      </a:accent4>
      <a:accent5>
        <a:srgbClr val="530909"/>
      </a:accent5>
      <a:accent6>
        <a:srgbClr val="380606"/>
      </a:accent6>
      <a:hlink>
        <a:srgbClr val="FFFFFF"/>
      </a:hlink>
      <a:folHlink>
        <a:srgbClr val="FFFFFF"/>
      </a:folHlink>
    </a:clrScheme>
    <a:fontScheme name="Expo">
      <a:majorFont>
        <a:latin typeface="Lato Black"/>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1801</Words>
  <Application>Microsoft Office PowerPoint</Application>
  <PresentationFormat>宽屏</PresentationFormat>
  <Paragraphs>201</Paragraphs>
  <Slides>26</Slides>
  <Notes>5</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36" baseType="lpstr">
      <vt:lpstr>FandolFang R</vt:lpstr>
      <vt:lpstr>Lato Black</vt:lpstr>
      <vt:lpstr>Raleway</vt:lpstr>
      <vt:lpstr>思源黑体 CN Light</vt:lpstr>
      <vt:lpstr>Arial</vt:lpstr>
      <vt:lpstr>Calibri</vt:lpstr>
      <vt:lpstr>Helvetica</vt:lpstr>
      <vt:lpstr>Wingdings</vt:lpstr>
      <vt:lpstr>办公资源网：www.bangongziyuan.com</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2020-06-16T01:42:00Z</dcterms:created>
  <dcterms:modified xsi:type="dcterms:W3CDTF">2021-01-09T09:55:54Z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