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62" r:id="rId2"/>
    <p:sldId id="264" r:id="rId3"/>
    <p:sldId id="266" r:id="rId4"/>
    <p:sldId id="269" r:id="rId5"/>
    <p:sldId id="272" r:id="rId6"/>
    <p:sldId id="270" r:id="rId7"/>
    <p:sldId id="273" r:id="rId8"/>
    <p:sldId id="274" r:id="rId9"/>
    <p:sldId id="268" r:id="rId10"/>
    <p:sldId id="275" r:id="rId11"/>
    <p:sldId id="257" r:id="rId12"/>
    <p:sldId id="276" r:id="rId13"/>
    <p:sldId id="277" r:id="rId14"/>
    <p:sldId id="278" r:id="rId15"/>
    <p:sldId id="279" r:id="rId16"/>
    <p:sldId id="280" r:id="rId17"/>
    <p:sldId id="282" r:id="rId18"/>
    <p:sldId id="281" r:id="rId19"/>
    <p:sldId id="288" r:id="rId20"/>
    <p:sldId id="291" r:id="rId21"/>
    <p:sldId id="283" r:id="rId22"/>
    <p:sldId id="292" r:id="rId23"/>
    <p:sldId id="287" r:id="rId24"/>
    <p:sldId id="285" r:id="rId25"/>
    <p:sldId id="263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3952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26" y="114"/>
      </p:cViewPr>
      <p:guideLst>
        <p:guide pos="416"/>
        <p:guide pos="7256"/>
        <p:guide orient="horz" pos="618"/>
        <p:guide orient="horz" pos="731"/>
        <p:guide orient="horz" pos="395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F7865A7-BB22-424B-859A-A152D5AA5079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5C48897-9452-4ADE-8659-9FC773E6491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48897-9452-4ADE-8659-9FC773E64912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flipH="1">
            <a:off x="5295898" y="0"/>
            <a:ext cx="6896102" cy="6858000"/>
          </a:xfrm>
          <a:custGeom>
            <a:avLst/>
            <a:gdLst>
              <a:gd name="connsiteX0" fmla="*/ 6896102 w 6896102"/>
              <a:gd name="connsiteY0" fmla="*/ 0 h 6858000"/>
              <a:gd name="connsiteX1" fmla="*/ 1066801 w 6896102"/>
              <a:gd name="connsiteY1" fmla="*/ 0 h 6858000"/>
              <a:gd name="connsiteX2" fmla="*/ 0 w 6896102"/>
              <a:gd name="connsiteY2" fmla="*/ 4267205 h 6858000"/>
              <a:gd name="connsiteX3" fmla="*/ 0 w 6896102"/>
              <a:gd name="connsiteY3" fmla="*/ 6858000 h 6858000"/>
              <a:gd name="connsiteX4" fmla="*/ 5181602 w 689610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6102" h="6858000">
                <a:moveTo>
                  <a:pt x="6896102" y="0"/>
                </a:moveTo>
                <a:lnTo>
                  <a:pt x="1066801" y="0"/>
                </a:lnTo>
                <a:lnTo>
                  <a:pt x="0" y="4267205"/>
                </a:lnTo>
                <a:lnTo>
                  <a:pt x="0" y="6858000"/>
                </a:lnTo>
                <a:lnTo>
                  <a:pt x="5181602" y="6858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04" y="1581151"/>
            <a:ext cx="4675094" cy="1330256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764B-5422-408E-9D04-54B83D1862AB}" type="datetimeFigureOut">
              <a:rPr lang="en-US" smtClean="0"/>
              <a:t>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3BF9-5145-4417-B95D-FA86279738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437203" y="362278"/>
            <a:ext cx="591493" cy="465729"/>
            <a:chOff x="4704405" y="1188678"/>
            <a:chExt cx="591493" cy="465729"/>
          </a:xfrm>
        </p:grpSpPr>
        <p:sp>
          <p:nvSpPr>
            <p:cNvPr id="7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8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764B-5422-408E-9D04-54B83D1862AB}" type="datetimeFigureOut">
              <a:rPr lang="en-US" smtClean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13BF9-5145-4417-B95D-FA86279738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/>
        </p:nvSpPr>
        <p:spPr>
          <a:xfrm rot="10800000">
            <a:off x="10896599" y="-1"/>
            <a:ext cx="1295399" cy="614149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04403" y="2510393"/>
            <a:ext cx="591493" cy="465729"/>
            <a:chOff x="4704405" y="1188678"/>
            <a:chExt cx="591493" cy="465729"/>
          </a:xfrm>
        </p:grpSpPr>
        <p:sp>
          <p:nvSpPr>
            <p:cNvPr id="21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Freeform: Shape 22"/>
          <p:cNvSpPr/>
          <p:nvPr/>
        </p:nvSpPr>
        <p:spPr>
          <a:xfrm>
            <a:off x="-2" y="5715000"/>
            <a:ext cx="1143001" cy="1143000"/>
          </a:xfrm>
          <a:custGeom>
            <a:avLst/>
            <a:gdLst>
              <a:gd name="connsiteX0" fmla="*/ 0 w 1405811"/>
              <a:gd name="connsiteY0" fmla="*/ 0 h 1405810"/>
              <a:gd name="connsiteX1" fmla="*/ 1405811 w 1405811"/>
              <a:gd name="connsiteY1" fmla="*/ 1405810 h 1405810"/>
              <a:gd name="connsiteX2" fmla="*/ 0 w 1405811"/>
              <a:gd name="connsiteY2" fmla="*/ 1405810 h 14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811" h="1405810">
                <a:moveTo>
                  <a:pt x="0" y="0"/>
                </a:moveTo>
                <a:lnTo>
                  <a:pt x="1405811" y="1405810"/>
                </a:lnTo>
                <a:lnTo>
                  <a:pt x="0" y="14058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31850"/>
          <a:stretch>
            <a:fillRect/>
          </a:stretch>
        </p:blipFill>
        <p:spPr>
          <a:xfrm flipH="1">
            <a:off x="5295898" y="0"/>
            <a:ext cx="6896102" cy="6858000"/>
          </a:xfrm>
        </p:spPr>
      </p:pic>
      <p:grpSp>
        <p:nvGrpSpPr>
          <p:cNvPr id="14" name="组合 13"/>
          <p:cNvGrpSpPr/>
          <p:nvPr/>
        </p:nvGrpSpPr>
        <p:grpSpPr>
          <a:xfrm>
            <a:off x="530860" y="2733675"/>
            <a:ext cx="5565140" cy="2191385"/>
            <a:chOff x="608079" y="2618788"/>
            <a:chExt cx="5576821" cy="2105259"/>
          </a:xfrm>
        </p:grpSpPr>
        <p:grpSp>
          <p:nvGrpSpPr>
            <p:cNvPr id="15" name="组合 14"/>
            <p:cNvGrpSpPr/>
            <p:nvPr/>
          </p:nvGrpSpPr>
          <p:grpSpPr>
            <a:xfrm>
              <a:off x="608079" y="3119944"/>
              <a:ext cx="5576821" cy="1604103"/>
              <a:chOff x="-4766137" y="2095686"/>
              <a:chExt cx="5576821" cy="1604103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766137" y="3345066"/>
                <a:ext cx="2738733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老师：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095686"/>
                <a:ext cx="5525552" cy="1044182"/>
                <a:chOff x="-4714868" y="2095686"/>
                <a:chExt cx="5525552" cy="1044182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4981567" cy="331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000" b="1" dirty="0">
                      <a:solidFill>
                        <a:srgbClr val="AD303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第二节 水的电离与溶液酸碱性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第三章 水溶液中的离子平衡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033937" y="348009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6626" y="1124799"/>
            <a:ext cx="107422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常温下，某溶液中由水电离产生的</a:t>
            </a:r>
            <a:r>
              <a:rPr lang="en-US" altLang="zh-CN" sz="24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1.0×10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-13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，该溶液的溶质不可能是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        ）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>
              <a:lnSpc>
                <a:spcPct val="150000"/>
              </a:lnSpc>
              <a:tabLst>
                <a:tab pos="1761490" algn="l"/>
                <a:tab pos="3524250" algn="l"/>
                <a:tab pos="528637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B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</a:t>
            </a:r>
          </a:p>
          <a:p>
            <a:pPr defTabSz="1222375" fontAlgn="ctr">
              <a:lnSpc>
                <a:spcPct val="150000"/>
              </a:lnSpc>
              <a:tabLst>
                <a:tab pos="1761490" algn="l"/>
                <a:tab pos="3524250" algn="l"/>
                <a:tab pos="528637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HNO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D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6626" y="3691065"/>
            <a:ext cx="107422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200000"/>
              </a:lnSpc>
            </a:pP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A.H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不选；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B.Na</a:t>
            </a:r>
            <a:r>
              <a:rPr lang="en-US" altLang="zh-CN" sz="2400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对水的电离无影响，故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选；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C.HNO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不选；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D.NaOH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不选。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2893" y="1789732"/>
            <a:ext cx="481222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321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zh-CN" altLang="en-US" sz="321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9778" y="1237921"/>
            <a:ext cx="95116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常温下，在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0.01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mol·L</a:t>
            </a:r>
            <a:r>
              <a:rPr lang="en-US" altLang="zh-CN" sz="2400" kern="1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氢氧化钡溶液中，由水电离出的氢氧根离子浓度是（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</a:p>
          <a:p>
            <a:pPr defTabSz="1222375" fontAlgn="ctr">
              <a:lnSpc>
                <a:spcPct val="150000"/>
              </a:lnSpc>
              <a:tabLst>
                <a:tab pos="3524250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5×10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-13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mol·L</a:t>
            </a:r>
            <a:r>
              <a:rPr lang="en-US" altLang="zh-CN" sz="2400" kern="1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    B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0.02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mol·L</a:t>
            </a:r>
            <a:r>
              <a:rPr lang="en-US" altLang="zh-CN" sz="2400" kern="1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>
              <a:lnSpc>
                <a:spcPct val="150000"/>
              </a:lnSpc>
              <a:tabLst>
                <a:tab pos="3524250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1×10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mol·L</a:t>
            </a:r>
            <a:r>
              <a:rPr lang="en-US" altLang="zh-CN" sz="2400" kern="1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    D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1×10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-12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mol·L</a:t>
            </a:r>
            <a:r>
              <a:rPr lang="en-US" altLang="zh-CN" sz="2400" kern="100" baseline="30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06390" y="1931747"/>
            <a:ext cx="481222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</a:t>
            </a:r>
            <a:endParaRPr lang="zh-CN" altLang="en-US" sz="321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02343" y="3917309"/>
            <a:ext cx="9962622" cy="1785405"/>
            <a:chOff x="-82748" y="4829741"/>
            <a:chExt cx="7453805" cy="1335799"/>
          </a:xfrm>
        </p:grpSpPr>
        <p:grpSp>
          <p:nvGrpSpPr>
            <p:cNvPr id="11" name="组合 10"/>
            <p:cNvGrpSpPr/>
            <p:nvPr/>
          </p:nvGrpSpPr>
          <p:grpSpPr>
            <a:xfrm>
              <a:off x="2633863" y="5278116"/>
              <a:ext cx="2018299" cy="662482"/>
              <a:chOff x="2633863" y="5278116"/>
              <a:chExt cx="2018299" cy="662482"/>
            </a:xfrm>
          </p:grpSpPr>
          <p:graphicFrame>
            <p:nvGraphicFramePr>
              <p:cNvPr id="6" name="对象 5" descr="eqId6aeb528cc5a64da58674889ffa73224b"/>
              <p:cNvGraphicFramePr>
                <a:graphicFrameLocks noChangeAspect="1"/>
              </p:cNvGraphicFramePr>
              <p:nvPr/>
            </p:nvGraphicFramePr>
            <p:xfrm>
              <a:off x="2633863" y="5278116"/>
              <a:ext cx="736906" cy="503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15544800" imgH="9448800" progId="Equation.DSMT4">
                      <p:embed/>
                    </p:oleObj>
                  </mc:Choice>
                  <mc:Fallback>
                    <p:oleObj name="Equation" r:id="rId2" imgW="15544800" imgH="9448800" progId="Equation.DSMT4">
                      <p:embed/>
                      <p:pic>
                        <p:nvPicPr>
                          <p:cNvPr id="0" name="对象 5" descr="eqId6aeb528cc5a64da58674889ffa73224b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33863" y="5278116"/>
                            <a:ext cx="736906" cy="50373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对象 6" descr="eqIdc68d14d9fcf0496ba741fa87a9b7a5a5"/>
              <p:cNvGraphicFramePr>
                <a:graphicFrameLocks noChangeAspect="1"/>
              </p:cNvGraphicFramePr>
              <p:nvPr/>
            </p:nvGraphicFramePr>
            <p:xfrm>
              <a:off x="4009565" y="5278116"/>
              <a:ext cx="642597" cy="662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68300" imgH="419100" progId="Equation.DSMT4">
                      <p:embed/>
                    </p:oleObj>
                  </mc:Choice>
                  <mc:Fallback>
                    <p:oleObj name="Equation" r:id="rId4" imgW="368300" imgH="419100" progId="Equation.DSMT4">
                      <p:embed/>
                      <p:pic>
                        <p:nvPicPr>
                          <p:cNvPr id="0" name="对象 6" descr="eqIdc68d14d9fcf0496ba741fa87a9b7a5a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09565" y="5278116"/>
                            <a:ext cx="642597" cy="66248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-82748" y="4829741"/>
              <a:ext cx="7453805" cy="1335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122217" tIns="61109" rIns="122217" bIns="61109" numCol="1" anchor="ctr" anchorCtr="0" compatLnSpc="1">
              <a:spAutoFit/>
            </a:bodyPr>
            <a:lstStyle/>
            <a:p>
              <a:pPr defTabSz="1222375" eaLnBrk="0" fontAlgn="ctr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【解析】</a:t>
              </a:r>
              <a:r>
                <a:rPr lang="en-US" altLang="zh-CN" sz="2400" kern="0" dirty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0.01mol·L</a:t>
              </a:r>
              <a:r>
                <a:rPr lang="en-US" altLang="zh-CN" sz="2400" kern="0" baseline="30000" dirty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-1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氢氧化钡溶液中，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r>
                <a:rPr lang="en-US" altLang="zh-CN" sz="24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=0.02 </a:t>
              </a:r>
              <a:r>
                <a:rPr lang="en-US" altLang="zh-CN" sz="2400" kern="0" dirty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mol·L</a:t>
              </a:r>
              <a:r>
                <a:rPr lang="en-US" altLang="zh-CN" sz="2400" kern="0" baseline="30000" dirty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-1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，</a:t>
              </a:r>
              <a:endPara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defTabSz="1222375" eaLnBrk="0" fontAlgn="ctr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lang="zh-CN" altLang="en-US" sz="2400" kern="0" baseline="-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水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r>
                <a:rPr lang="en-US" altLang="zh-CN" sz="24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=c</a:t>
              </a:r>
              <a:r>
                <a:rPr lang="zh-CN" altLang="en-US" sz="2400" kern="0" baseline="-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水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（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lang="en-US" altLang="zh-CN" sz="24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+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=                     =             =5×10</a:t>
              </a:r>
              <a:r>
                <a:rPr lang="en-US" altLang="zh-CN" sz="24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-13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mol·L</a:t>
              </a:r>
              <a:r>
                <a:rPr lang="en-US" altLang="zh-CN" sz="2400" kern="0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-1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，选</a:t>
              </a:r>
              <a:r>
                <a:rPr lang="en-US" altLang="zh-CN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A</a:t>
              </a:r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。</a:t>
              </a:r>
              <a:endPara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  <a:p>
              <a:pPr defTabSz="1222375" eaLnBrk="0" fontAlgn="ctr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1" y="1105661"/>
            <a:ext cx="10858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  25℃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时，若溶液中由水电离产生的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zh-CN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)=1×10</a:t>
            </a:r>
            <a:r>
              <a:rPr lang="zh-CN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，则下列说法正确的是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      ）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．该溶液中水的电离被促进</a:t>
            </a:r>
          </a:p>
          <a:p>
            <a:pPr defTabSz="1222375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．该溶液的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一定为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．该溶液中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</a:t>
            </a:r>
            <a:r>
              <a:rPr lang="zh-CN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可以大量共存</a:t>
            </a:r>
          </a:p>
          <a:p>
            <a:pPr defTabSz="1222375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．该溶液一定是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</a:t>
            </a:r>
          </a:p>
        </p:txBody>
      </p:sp>
      <p:sp>
        <p:nvSpPr>
          <p:cNvPr id="3" name="矩形 2"/>
          <p:cNvSpPr/>
          <p:nvPr/>
        </p:nvSpPr>
        <p:spPr>
          <a:xfrm>
            <a:off x="1970578" y="1754600"/>
            <a:ext cx="481222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endParaRPr lang="zh-CN" altLang="en-US" sz="321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400" y="4604484"/>
            <a:ext cx="108585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/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25℃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时，纯水中水电离产生的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=1×10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kern="100" baseline="30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en-US" altLang="zh-CN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，该溶液中由水电离产生的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=1×10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kern="100" baseline="30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r>
              <a:rPr lang="en-US" altLang="zh-CN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1×10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kern="100" baseline="30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en-US" altLang="zh-CN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，说明该溶液中的溶质抑制水的电离，则溶液可能是酸或碱溶液。</a:t>
            </a:r>
            <a:endParaRPr lang="en-US" altLang="zh-CN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/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通过上述分析溶液中的溶质抑制水的电离，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错误。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溶液可能是酸或碱溶液，该溶液的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pH=12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pH=2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错误；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无论该溶液是酸性还是碱性溶液，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</a:t>
            </a:r>
            <a:r>
              <a:rPr lang="en-US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</a:t>
            </a:r>
            <a:r>
              <a:rPr lang="zh-CN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NO</a:t>
            </a:r>
            <a:r>
              <a:rPr lang="en-US" altLang="zh-CN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在该溶液中均可以共存，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正确；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通过上述分析可知，该溶液可能是酸或碱溶液，</a:t>
            </a:r>
            <a:r>
              <a:rPr lang="en-US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错误。</a:t>
            </a:r>
            <a:endParaRPr lang="zh-CN" altLang="zh-CN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566370" y="1265867"/>
            <a:ext cx="11436493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1、定义：化学上常采用</a:t>
            </a:r>
            <a:r>
              <a:rPr kumimoji="1" lang="en-US" altLang="zh-CN" sz="2400" b="1" i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（H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负对数来表示溶液的酸碱性。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566370" y="3034393"/>
            <a:ext cx="8457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3、溶液的酸碱性与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值的关系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252342" y="5499918"/>
            <a:ext cx="8076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碱性溶液： 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）&lt;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—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</a:t>
            </a: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pH&gt;7</a:t>
            </a:r>
            <a:endParaRPr kumimoji="1" lang="zh-CN" altLang="en-US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566370" y="2212551"/>
            <a:ext cx="48574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2、表示方法：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pH=  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 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lg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{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）}</a:t>
            </a:r>
            <a:endParaRPr kumimoji="1" lang="zh-CN" altLang="en-US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2342" y="3856235"/>
            <a:ext cx="5490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酸性溶液： 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）&gt;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—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</a:t>
            </a: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pH&lt;7</a:t>
            </a:r>
          </a:p>
        </p:txBody>
      </p:sp>
      <p:sp>
        <p:nvSpPr>
          <p:cNvPr id="3" name="矩形 2"/>
          <p:cNvSpPr/>
          <p:nvPr/>
        </p:nvSpPr>
        <p:spPr>
          <a:xfrm>
            <a:off x="1252342" y="4678077"/>
            <a:ext cx="5490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中性溶液： 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）=</a:t>
            </a:r>
            <a:r>
              <a:rPr kumimoji="1" lang="en-US" altLang="zh-CN" sz="2400" b="1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—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</a:t>
            </a: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pH=7</a:t>
            </a:r>
          </a:p>
        </p:txBody>
      </p:sp>
      <p:sp>
        <p:nvSpPr>
          <p:cNvPr id="9" name="矩形 8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二、溶液的酸碱性与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/>
      <p:bldP spid="107524" grpId="0"/>
      <p:bldP spid="107525" grpId="0"/>
      <p:bldP spid="107526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 descr="81acbefe10854f1ea20f4fa28d4b31f8# #文本框 153"/>
          <p:cNvSpPr txBox="1">
            <a:spLocks noChangeArrowheads="1"/>
          </p:cNvSpPr>
          <p:nvPr/>
        </p:nvSpPr>
        <p:spPr bwMode="auto">
          <a:xfrm>
            <a:off x="2694011" y="2894372"/>
            <a:ext cx="2246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 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</a:p>
        </p:txBody>
      </p:sp>
      <p:sp>
        <p:nvSpPr>
          <p:cNvPr id="10244" name="Text Box 4" descr="183c4cb9277048ffa08baaa58fa2fb75# #文本框 154"/>
          <p:cNvSpPr txBox="1">
            <a:spLocks noChangeArrowheads="1"/>
          </p:cNvSpPr>
          <p:nvPr/>
        </p:nvSpPr>
        <p:spPr bwMode="auto">
          <a:xfrm>
            <a:off x="2658424" y="4162065"/>
            <a:ext cx="238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＞ 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</a:p>
        </p:txBody>
      </p:sp>
      <p:sp>
        <p:nvSpPr>
          <p:cNvPr id="10245" name="Text Box 5" descr="7ec5c464fcf947f7bb56e36e2ea79efa# #文本框 155"/>
          <p:cNvSpPr txBox="1">
            <a:spLocks noChangeArrowheads="1"/>
          </p:cNvSpPr>
          <p:nvPr/>
        </p:nvSpPr>
        <p:spPr bwMode="auto">
          <a:xfrm>
            <a:off x="2694011" y="5414421"/>
            <a:ext cx="2382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＜ 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</a:p>
        </p:txBody>
      </p:sp>
      <p:sp>
        <p:nvSpPr>
          <p:cNvPr id="10246" name="Text Box 6" descr="b2d0b9ff95744855ae44febf457b41fb# #文本框 156"/>
          <p:cNvSpPr txBox="1">
            <a:spLocks noChangeArrowheads="1"/>
          </p:cNvSpPr>
          <p:nvPr/>
        </p:nvSpPr>
        <p:spPr bwMode="auto">
          <a:xfrm>
            <a:off x="833269" y="2895830"/>
            <a:ext cx="25922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中性溶液</a:t>
            </a:r>
          </a:p>
        </p:txBody>
      </p:sp>
      <p:sp>
        <p:nvSpPr>
          <p:cNvPr id="10247" name="Rectangle 7" descr="8dff47bc7f2b49c7a79df1022f011434# #矩形 157"/>
          <p:cNvSpPr>
            <a:spLocks noChangeArrowheads="1"/>
          </p:cNvSpPr>
          <p:nvPr/>
        </p:nvSpPr>
        <p:spPr bwMode="auto">
          <a:xfrm>
            <a:off x="5904560" y="2719952"/>
            <a:ext cx="54792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 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  </a:t>
            </a:r>
          </a:p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 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  </a:t>
            </a:r>
          </a:p>
        </p:txBody>
      </p:sp>
      <p:sp>
        <p:nvSpPr>
          <p:cNvPr id="10248" name="Text Box 8" descr="487cfc5e8dfc48d7af2955fc6bf335b7# #文本框 158"/>
          <p:cNvSpPr txBox="1">
            <a:spLocks noChangeArrowheads="1"/>
          </p:cNvSpPr>
          <p:nvPr/>
        </p:nvSpPr>
        <p:spPr bwMode="auto">
          <a:xfrm>
            <a:off x="833269" y="5354773"/>
            <a:ext cx="23049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碱性溶液</a:t>
            </a:r>
          </a:p>
        </p:txBody>
      </p:sp>
      <p:sp>
        <p:nvSpPr>
          <p:cNvPr id="10249" name="Rectangle 9" descr="352d8aa6b9344c9a89e00cefb8600868# #矩形 159"/>
          <p:cNvSpPr>
            <a:spLocks noChangeArrowheads="1"/>
          </p:cNvSpPr>
          <p:nvPr/>
        </p:nvSpPr>
        <p:spPr bwMode="auto">
          <a:xfrm>
            <a:off x="5904560" y="5282038"/>
            <a:ext cx="49559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＜1×10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</a:t>
            </a:r>
          </a:p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＞ 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</a:t>
            </a:r>
          </a:p>
        </p:txBody>
      </p:sp>
      <p:sp>
        <p:nvSpPr>
          <p:cNvPr id="10250" name="Text Box 10" descr="10da932bad204daa849fd55f2d1771a6# #文本框 160"/>
          <p:cNvSpPr txBox="1">
            <a:spLocks noChangeArrowheads="1"/>
          </p:cNvSpPr>
          <p:nvPr/>
        </p:nvSpPr>
        <p:spPr bwMode="auto">
          <a:xfrm>
            <a:off x="833269" y="4146728"/>
            <a:ext cx="23763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酸性溶液</a:t>
            </a:r>
          </a:p>
        </p:txBody>
      </p:sp>
      <p:sp>
        <p:nvSpPr>
          <p:cNvPr id="10251" name="Rectangle 11" descr="8d1feed37ef14e7aa1e90ee880fd89ca# #矩形 161"/>
          <p:cNvSpPr>
            <a:spLocks noChangeArrowheads="1"/>
          </p:cNvSpPr>
          <p:nvPr/>
        </p:nvSpPr>
        <p:spPr bwMode="auto">
          <a:xfrm>
            <a:off x="5904560" y="4000995"/>
            <a:ext cx="5055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＞1×10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</a:t>
            </a:r>
          </a:p>
          <a:p>
            <a:pPr defTabSz="1222375"/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＜1×10</a:t>
            </a:r>
            <a:r>
              <a:rPr lang="zh-CN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43768" y="1160463"/>
            <a:ext cx="6489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注意: 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pH=0  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并非无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</a:t>
            </a:r>
            <a:r>
              <a:rPr kumimoji="1"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而是</a:t>
            </a:r>
            <a:r>
              <a:rPr kumimoji="1" lang="en-US" altLang="zh-CN" sz="24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）=</a:t>
            </a:r>
            <a:r>
              <a:rPr kumimoji="1" lang="en-US" altLang="zh-CN" sz="24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1mol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/L</a:t>
            </a:r>
            <a:endParaRPr kumimoji="1" lang="zh-CN" altLang="en-US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58050" y="1963479"/>
            <a:ext cx="6301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pH=14 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并非无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OH </a:t>
            </a:r>
            <a:r>
              <a:rPr kumimoji="1"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而是</a:t>
            </a:r>
            <a:r>
              <a:rPr kumimoji="1" lang="en-US" altLang="zh-CN" sz="24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kumimoji="1"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）=</a:t>
            </a:r>
            <a:r>
              <a:rPr kumimoji="1" lang="en-US" altLang="zh-CN" sz="24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1mol</a:t>
            </a: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/L</a:t>
            </a:r>
            <a:endParaRPr kumimoji="1" lang="zh-CN" altLang="en-US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二、溶液的酸碱性与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5" grpId="0" autoUpdateAnimBg="0"/>
      <p:bldP spid="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028700"/>
            <a:ext cx="7763133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讨论：</a:t>
            </a:r>
            <a:r>
              <a:rPr kumimoji="1" lang="en-US" altLang="zh-CN" sz="2400" b="1" kern="0" dirty="0" err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kumimoji="1" lang="en-US" altLang="zh-CN" sz="2400" b="1" kern="0" baseline="-25000" dirty="0" err="1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W（99</a:t>
            </a:r>
            <a:r>
              <a:rPr kumimoji="1" lang="en-US" altLang="zh-CN" sz="2400" b="1" kern="0" baseline="-2500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℃）</a:t>
            </a:r>
            <a:r>
              <a:rPr kumimoji="1" lang="en-US" altLang="zh-CN" sz="24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=1 × 10</a:t>
            </a:r>
            <a:r>
              <a:rPr kumimoji="1" lang="en-US" altLang="zh-CN" sz="2400" b="1" kern="0" baseline="3000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-12</a:t>
            </a:r>
            <a:endParaRPr kumimoji="1" lang="en-US" altLang="zh-CN" sz="2400" b="1" kern="0" dirty="0">
              <a:solidFill>
                <a:srgbClr val="0000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100 ℃ 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时，纯水中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为多少？</a:t>
            </a:r>
            <a:endParaRPr kumimoji="1" lang="en-US" altLang="zh-CN" sz="24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>
              <a:lnSpc>
                <a:spcPct val="150000"/>
              </a:lnSpc>
            </a:pPr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是多少？显中性还是酸性或碱性？</a:t>
            </a:r>
            <a:endParaRPr kumimoji="1" lang="zh-CN" altLang="en-US" sz="2400" b="1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9928" y="2885046"/>
            <a:ext cx="6135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/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)=1 × 10</a:t>
            </a:r>
            <a:r>
              <a:rPr kumimoji="1" lang="en-US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-6</a:t>
            </a: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  </a:t>
            </a:r>
          </a:p>
        </p:txBody>
      </p:sp>
      <p:sp>
        <p:nvSpPr>
          <p:cNvPr id="4" name="矩形 3"/>
          <p:cNvSpPr/>
          <p:nvPr/>
        </p:nvSpPr>
        <p:spPr>
          <a:xfrm>
            <a:off x="909928" y="3569892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kumimoji="1" lang="en-US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pH=6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1519" y="3569891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显中性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1108" y="4688795"/>
            <a:ext cx="10849783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结论：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不能用 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等于多少来判断溶液酸、碱性，只能通过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1" lang="en-US" altLang="zh-CN" sz="2400" b="1" kern="0" dirty="0">
                <a:solidFill>
                  <a:srgbClr val="3333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 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kumimoji="1" lang="en-US" altLang="zh-CN" sz="2400" b="1" kern="0" baseline="300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1" lang="en-US" altLang="zh-CN" sz="2400" b="1" kern="0" dirty="0">
                <a:solidFill>
                  <a:srgbClr val="3333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两者</a:t>
            </a:r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相对大小</a:t>
            </a:r>
            <a:r>
              <a:rPr kumimoji="1" lang="zh-CN" altLang="en-US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比较。</a:t>
            </a: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二、溶液的酸碱性与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660400" y="1497340"/>
            <a:ext cx="9769475" cy="511748"/>
          </a:xfrm>
        </p:spPr>
        <p:txBody>
          <a:bodyPr/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思考并讨论：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如何判断溶液的酸碱性？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4294967295"/>
          </p:nvPr>
        </p:nvSpPr>
        <p:spPr>
          <a:xfrm>
            <a:off x="769257" y="2198089"/>
            <a:ext cx="11793538" cy="750526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某溶液中</a:t>
            </a:r>
            <a:r>
              <a:rPr lang="en-US" altLang="zh-CN" sz="2400" b="1" i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b="1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</a:t>
            </a:r>
            <a:r>
              <a:rPr lang="pt-BR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1×10</a:t>
            </a:r>
            <a:r>
              <a:rPr lang="pt-BR" altLang="zh-CN" sz="2400" b="1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pt-BR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mol.L</a:t>
            </a:r>
            <a:r>
              <a:rPr lang="pt-BR" altLang="zh-CN" sz="2400" b="1" baseline="3000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，溶液是否呈中性？为什么？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805199" y="2925690"/>
            <a:ext cx="9479875" cy="4442212"/>
          </a:xfrm>
          <a:prstGeom prst="rect">
            <a:avLst/>
          </a:prstGeom>
          <a:ln w="12700">
            <a:miter lim="400000"/>
          </a:ln>
        </p:spPr>
        <p:txBody>
          <a:bodyPr lIns="61106" tIns="61106" rIns="61106" bIns="61106"/>
          <a:lstStyle>
            <a:lvl1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l" defTabSz="1222375">
              <a:lnSpc>
                <a:spcPct val="200000"/>
              </a:lnSpc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结论</a:t>
            </a:r>
            <a:r>
              <a:rPr lang="zh-CN" altLang="en-US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：</a:t>
            </a:r>
            <a:b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</a:t>
            </a:r>
            <a:r>
              <a:rPr lang="zh-CN" altLang="en-US" sz="2400" b="1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性，</a:t>
            </a:r>
            <a:b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  </a:t>
            </a: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</a:t>
            </a:r>
            <a:r>
              <a:rPr lang="en-US" altLang="zh-CN" sz="2400" b="1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性，</a:t>
            </a:r>
            <a:b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lang="en-US" altLang="zh-CN" sz="24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altLang="zh-CN" sz="2400" b="1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</a:t>
            </a:r>
            <a:r>
              <a:rPr lang="en-US" altLang="zh-CN" sz="2400" b="1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性。 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endParaRPr lang="zh-CN" altLang="en-US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909505" y="3894872"/>
            <a:ext cx="114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924020" y="4593250"/>
            <a:ext cx="114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中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924020" y="5360660"/>
            <a:ext cx="114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碱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二、溶液的酸碱性与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21507" grpId="0" build="p" animBg="1"/>
      <p:bldP spid="4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72410" y="2286679"/>
          <a:ext cx="10746490" cy="34108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16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6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3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441">
                <a:tc>
                  <a:txBody>
                    <a:bodyPr/>
                    <a:lstStyle/>
                    <a:p>
                      <a:pPr indent="130810"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溶液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sz="2400" b="0" kern="100" dirty="0" err="1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mol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·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c(OH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sz="2400" b="0" kern="100" dirty="0" err="1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mol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·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L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）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与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c(OH</a:t>
                      </a:r>
                      <a:r>
                        <a:rPr lang="en-US" alt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-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的关系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K</a:t>
                      </a:r>
                      <a:r>
                        <a:rPr lang="en-US" sz="2400" b="0" kern="100" baseline="-25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W</a:t>
                      </a:r>
                      <a:endParaRPr lang="zh-CN" sz="2400" b="0" kern="10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酸性溶液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＞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＜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＞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c(OH</a:t>
                      </a:r>
                      <a:r>
                        <a:rPr lang="en-US" alt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-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 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＝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en-US" alt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-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14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中性溶液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＝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＝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＝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c(OH</a:t>
                      </a:r>
                      <a:r>
                        <a:rPr lang="en-US" alt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-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碱性溶液</a:t>
                      </a: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＜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＞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×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  <a:r>
                        <a:rPr lang="zh-CN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sz="2400" b="0" kern="100" baseline="3000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  <a:endParaRPr lang="zh-CN" sz="2400" b="0" kern="10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c(H</a:t>
                      </a:r>
                      <a:r>
                        <a:rPr 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lang="zh-CN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＜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c(OH</a:t>
                      </a:r>
                      <a:r>
                        <a:rPr lang="en-US" altLang="zh-CN" sz="2400" b="0" kern="100" baseline="300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-</a:t>
                      </a: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endParaRPr lang="zh-CN" sz="2400" b="0" kern="100" dirty="0"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663" marR="91663" marT="0" marB="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60400" y="1508806"/>
            <a:ext cx="973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/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</a:t>
            </a:r>
            <a:r>
              <a:rPr lang="zh-CN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℃时</a:t>
            </a:r>
            <a:r>
              <a:rPr lang="zh-CN" altLang="en-US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溶液酸碱性与</a:t>
            </a:r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zh-CN" altLang="zh-CN" sz="2400" b="1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zh-CN" altLang="zh-CN" sz="2400" b="1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K</a:t>
            </a:r>
            <a:r>
              <a:rPr lang="en-US" altLang="zh-CN" sz="2400" b="1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lang="zh-CN" altLang="zh-CN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的关系：</a:t>
            </a:r>
          </a:p>
        </p:txBody>
      </p:sp>
      <p:sp>
        <p:nvSpPr>
          <p:cNvPr id="4" name="矩形 3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二、溶液的酸碱性与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值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660400" y="3432210"/>
            <a:ext cx="114094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③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常温下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任何稀的水溶液中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)×c(OH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)=1×10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kumimoji="1" lang="en-US" altLang="zh-CN" sz="2400" kern="0" baseline="30000" dirty="0">
              <a:solidFill>
                <a:srgbClr val="00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660400" y="2413216"/>
            <a:ext cx="1161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不论是在中性溶液还是在酸碱性溶液，水电离出的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)。</a:t>
            </a:r>
            <a:endParaRPr kumimoji="1" lang="zh-CN" altLang="en-US" sz="2400" kern="0" dirty="0">
              <a:solidFill>
                <a:srgbClr val="00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660400" y="4451204"/>
            <a:ext cx="11347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1" lang="zh-CN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④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根据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Kw=c(H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)×c(OH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在特定温度下为定值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,c(H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可以互求。</a:t>
            </a:r>
            <a:endParaRPr lang="en-US" altLang="zh-CN" sz="2400" kern="0" dirty="0">
              <a:solidFill>
                <a:srgbClr val="00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660400" y="5470198"/>
            <a:ext cx="11008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⑤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</a:t>
            </a:r>
            <a:r>
              <a:rPr kumimoji="1" lang="zh-CN" altLang="en-US" sz="2400" kern="0" dirty="0">
                <a:solidFill>
                  <a:srgbClr val="FF33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相对大小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可以判断溶液的酸碱性。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0400" y="1394222"/>
            <a:ext cx="119090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>
              <a:spcBef>
                <a:spcPct val="50000"/>
              </a:spcBef>
            </a:pP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 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任何水溶液中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kumimoji="1" lang="zh-CN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总是同时存在的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kumimoji="1"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只是   相对含量不同</a:t>
            </a:r>
            <a:r>
              <a:rPr kumimoji="1"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思维建模：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0" grpId="0"/>
      <p:bldP spid="115721" grpId="0"/>
      <p:bldP spid="115723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05578" y="1130300"/>
            <a:ext cx="10530079" cy="146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200000"/>
              </a:lnSpc>
              <a:spcBef>
                <a:spcPct val="50000"/>
              </a:spcBef>
            </a:pPr>
            <a:r>
              <a:rPr lang="zh-CN" altLang="zh-CN" sz="2400" kern="0" dirty="0">
                <a:solidFill>
                  <a:srgbClr val="3333CC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</a:t>
            </a:r>
            <a:r>
              <a:rPr lang="zh-CN" altLang="zh-CN" sz="2400" b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生活中，人们洗发时使用的护发素，主要功能也是调节头发的pH使之达到适宜的酸碱度。</a:t>
            </a:r>
          </a:p>
        </p:txBody>
      </p:sp>
      <p:pic>
        <p:nvPicPr>
          <p:cNvPr id="15366" name="Picture 6" descr="护发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309" y="2920569"/>
            <a:ext cx="4321008" cy="301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三、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的应用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2342" y="282082"/>
            <a:ext cx="1871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1309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学习目标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" name="Rectangle 4" descr="46fa2e8b8b3c4b48bb97a22770b0da0d# #矩形 32"/>
          <p:cNvSpPr>
            <a:spLocks noChangeArrowheads="1"/>
          </p:cNvSpPr>
          <p:nvPr/>
        </p:nvSpPr>
        <p:spPr bwMode="auto">
          <a:xfrm>
            <a:off x="1088995" y="2190598"/>
            <a:ext cx="4605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了解</a:t>
            </a: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水的电离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和水的离子积</a:t>
            </a:r>
            <a:endParaRPr lang="zh-CN" altLang="zh-CN" sz="24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Rectangle 5" descr="3cdd3ed3258641c2a81d72417a319432# #矩形 33"/>
          <p:cNvSpPr>
            <a:spLocks noChangeArrowheads="1"/>
          </p:cNvSpPr>
          <p:nvPr/>
        </p:nvSpPr>
        <p:spPr bwMode="auto">
          <a:xfrm>
            <a:off x="1088995" y="4855505"/>
            <a:ext cx="2805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三、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了解</a:t>
            </a: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pH的应用</a:t>
            </a:r>
          </a:p>
        </p:txBody>
      </p:sp>
      <p:sp>
        <p:nvSpPr>
          <p:cNvPr id="6" name="Rectangle 6" descr="75e02278f03a4acab879209bb642adf0# #矩形 34"/>
          <p:cNvSpPr>
            <a:spLocks noChangeArrowheads="1"/>
          </p:cNvSpPr>
          <p:nvPr/>
        </p:nvSpPr>
        <p:spPr bwMode="auto">
          <a:xfrm>
            <a:off x="1088995" y="3429000"/>
            <a:ext cx="40687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二、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了解</a:t>
            </a: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溶液的酸碱性和pH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617029" y="2586898"/>
            <a:ext cx="5507399" cy="199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lang="zh-CN" altLang="zh-CN" sz="32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</a:t>
            </a:r>
            <a:r>
              <a:rPr lang="zh-CN" altLang="zh-CN" sz="2675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在科学实验和工业生产中，溶液pH的控制常常是影响实验结果或产品质量、产量的一个关键因素。</a:t>
            </a:r>
          </a:p>
        </p:txBody>
      </p:sp>
      <p:pic>
        <p:nvPicPr>
          <p:cNvPr id="18438" name="Picture 6" descr="实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42" y="1810314"/>
            <a:ext cx="3247087" cy="3740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三、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pH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的应用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60400" y="1572802"/>
            <a:ext cx="10321925" cy="43016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、水是一种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极弱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的电解质，弱电解质的电离过程因断裂化学键是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吸热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过程。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660400" y="2522864"/>
            <a:ext cx="10376173" cy="8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8470" indent="-458470" defTabSz="1222375">
              <a:spcBef>
                <a:spcPct val="20000"/>
              </a:spcBef>
              <a:buClr>
                <a:srgbClr val="BBE0E3"/>
              </a:buClr>
              <a:buSzPct val="50000"/>
            </a:pP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en-US" altLang="en-US" sz="2400" kern="0" baseline="-25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lang="en-US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pt-BR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c(H</a:t>
            </a:r>
            <a:r>
              <a:rPr lang="pt-BR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pt-BR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en-US" altLang="zh-CN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pt-BR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c(OH</a:t>
            </a:r>
            <a:r>
              <a:rPr lang="pt-BR" altLang="en-US" sz="2400" kern="0" baseline="3000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pt-BR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叫做</a:t>
            </a:r>
            <a:r>
              <a:rPr lang="zh-CN" altLang="en-US" sz="240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水的离子积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，该常数只受温度的影响，与其他因素无关，常温下数值为</a:t>
            </a:r>
            <a:r>
              <a:rPr lang="pt-BR" altLang="en-US" sz="2400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1×10</a:t>
            </a:r>
            <a:r>
              <a:rPr lang="pt-BR" altLang="en-US" sz="2400" kern="0" baseline="3000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-14</a:t>
            </a:r>
            <a:r>
              <a:rPr lang="zh-CN" altLang="en-US" sz="2400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zh-CN" altLang="en-US" sz="2400" kern="0" dirty="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660400" y="3846582"/>
            <a:ext cx="11152298" cy="7417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、纯水中加入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酸碱会抑制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水的电离，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升温会促进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水的电离。</a:t>
            </a:r>
          </a:p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" name="内容占位符 2"/>
          <p:cNvSpPr txBox="1"/>
          <p:nvPr/>
        </p:nvSpPr>
        <p:spPr bwMode="auto">
          <a:xfrm>
            <a:off x="660400" y="5108199"/>
            <a:ext cx="10750855" cy="8883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、溶液的酸碱性需根据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相对大小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来确定，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溶液呈酸性，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溶液呈中性，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lang="en-US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(OH</a:t>
            </a:r>
            <a:r>
              <a:rPr 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溶液呈碱性。</a:t>
            </a:r>
          </a:p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marL="342900" indent="-342900" defTabSz="1222375" eaLnBrk="0" hangingPunct="0">
              <a:spcBef>
                <a:spcPct val="20000"/>
              </a:spcBef>
              <a:buClr>
                <a:srgbClr val="BBE0E3"/>
              </a:buClr>
              <a:buSzPct val="50000"/>
              <a:defRPr/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0487" name="Text Box 19"/>
          <p:cNvSpPr txBox="1">
            <a:spLocks noChangeArrowheads="1"/>
          </p:cNvSpPr>
          <p:nvPr/>
        </p:nvSpPr>
        <p:spPr bwMode="auto">
          <a:xfrm>
            <a:off x="5584846" y="5330752"/>
            <a:ext cx="3014547" cy="4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 eaLnBrk="1" hangingPunct="1"/>
            <a:endParaRPr lang="zh-CN" altLang="en-US" sz="2405" kern="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课堂总结：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 descr="bdeaef6094ff4227a1386e340c90ca41# #文本框 386"/>
          <p:cNvSpPr txBox="1">
            <a:spLocks noChangeArrowheads="1"/>
          </p:cNvSpPr>
          <p:nvPr/>
        </p:nvSpPr>
        <p:spPr bwMode="auto">
          <a:xfrm>
            <a:off x="950198" y="1137156"/>
            <a:ext cx="9590345" cy="446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常温下，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zh-CN" sz="2400" u="sng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-4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mol/L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的盐酸溶液。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溶液中， c(OH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=________mol/L。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将上述盐酸稀释 10倍，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溶液中 c(H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=_______ mol/L 、</a:t>
            </a:r>
          </a:p>
          <a:p>
            <a:pPr defTabSz="1222375">
              <a:lnSpc>
                <a:spcPct val="15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c(OH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=_____ mol/L 。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将上述溶液稀释10000倍，</a:t>
            </a:r>
          </a:p>
          <a:p>
            <a:pPr defTabSz="1222375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溶液中c(H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=_________ mol/L 、</a:t>
            </a:r>
          </a:p>
          <a:p>
            <a:pPr defTabSz="1222375">
              <a:lnSpc>
                <a:spcPct val="150000"/>
              </a:lnSpc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c(OH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 =__________ mol/L 。</a:t>
            </a:r>
          </a:p>
        </p:txBody>
      </p:sp>
      <p:sp>
        <p:nvSpPr>
          <p:cNvPr id="21510" name="Text Box 6" descr="64afb6dbabba47b38d5c3d254d10dce9# #文本框 387"/>
          <p:cNvSpPr txBox="1">
            <a:spLocks noChangeArrowheads="1"/>
          </p:cNvSpPr>
          <p:nvPr/>
        </p:nvSpPr>
        <p:spPr bwMode="auto">
          <a:xfrm>
            <a:off x="4029959" y="1712965"/>
            <a:ext cx="1295156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20000"/>
              </a:lnSpc>
              <a:spcBef>
                <a:spcPct val="50000"/>
              </a:spcBef>
            </a:pP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-10</a:t>
            </a:r>
            <a:endParaRPr lang="zh-CN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511" name="Text Box 7" descr="8da559bd0fe542f89d9e8aa2dfbdf76c# #文本框 388"/>
          <p:cNvSpPr txBox="1">
            <a:spLocks noChangeArrowheads="1"/>
          </p:cNvSpPr>
          <p:nvPr/>
        </p:nvSpPr>
        <p:spPr bwMode="auto">
          <a:xfrm>
            <a:off x="3607798" y="2778998"/>
            <a:ext cx="1069739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20000"/>
              </a:lnSpc>
              <a:spcBef>
                <a:spcPct val="50000"/>
              </a:spcBef>
            </a:pP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-5</a:t>
            </a:r>
            <a:endParaRPr lang="zh-CN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512" name="Text Box 8" descr="7cea2d0292674a1181d77aa1f03319fc# #文本框 389"/>
          <p:cNvSpPr txBox="1">
            <a:spLocks noChangeArrowheads="1"/>
          </p:cNvSpPr>
          <p:nvPr/>
        </p:nvSpPr>
        <p:spPr bwMode="auto">
          <a:xfrm>
            <a:off x="3535656" y="3385458"/>
            <a:ext cx="914365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20000"/>
              </a:lnSpc>
              <a:spcBef>
                <a:spcPct val="50000"/>
              </a:spcBef>
            </a:pP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-9</a:t>
            </a:r>
            <a:endParaRPr lang="zh-CN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513" name="Text Box 9" descr="9eec3fa063174c178ceb37fe6af188c5# #文本框 390"/>
          <p:cNvSpPr txBox="1">
            <a:spLocks noChangeArrowheads="1"/>
          </p:cNvSpPr>
          <p:nvPr/>
        </p:nvSpPr>
        <p:spPr bwMode="auto">
          <a:xfrm>
            <a:off x="3478098" y="4443246"/>
            <a:ext cx="1938040" cy="50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20000"/>
              </a:lnSpc>
              <a:spcBef>
                <a:spcPct val="50000"/>
              </a:spcBef>
            </a:pP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接近10</a:t>
            </a:r>
            <a:r>
              <a:rPr lang="zh-CN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</a:p>
        </p:txBody>
      </p:sp>
      <p:sp>
        <p:nvSpPr>
          <p:cNvPr id="21514" name="Text Box 10" descr="d0ad0ed5ea6e4cf7878c0213f17dcc0d# #文本框 391"/>
          <p:cNvSpPr txBox="1">
            <a:spLocks noChangeArrowheads="1"/>
          </p:cNvSpPr>
          <p:nvPr/>
        </p:nvSpPr>
        <p:spPr bwMode="auto">
          <a:xfrm>
            <a:off x="3478098" y="4988932"/>
            <a:ext cx="1752532" cy="50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20000"/>
              </a:lnSpc>
              <a:spcBef>
                <a:spcPct val="50000"/>
              </a:spcBef>
            </a:pPr>
            <a:r>
              <a:rPr lang="zh-CN" altLang="zh-CN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接近10</a:t>
            </a:r>
            <a:r>
              <a:rPr lang="zh-CN" altLang="zh-CN" sz="24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</a:p>
        </p:txBody>
      </p:sp>
      <p:sp>
        <p:nvSpPr>
          <p:cNvPr id="8" name="矩形 7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62395" y="1090018"/>
            <a:ext cx="10727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 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常温下，某溶液中由水电离产生的</a:t>
            </a:r>
            <a:r>
              <a:rPr lang="en-US" altLang="zh-CN" sz="24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(H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等于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1.0×10</a:t>
            </a:r>
            <a:r>
              <a:rPr lang="en-US" altLang="zh-CN" sz="2400" kern="10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-13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/L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，该溶液的溶质不可能是</a:t>
            </a:r>
            <a:r>
              <a:rPr lang="zh-CN" altLang="en-US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         ）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22375" fontAlgn="ctr">
              <a:lnSpc>
                <a:spcPct val="150000"/>
              </a:lnSpc>
              <a:tabLst>
                <a:tab pos="1761490" algn="l"/>
                <a:tab pos="3524250" algn="l"/>
                <a:tab pos="528637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B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</a:t>
            </a:r>
          </a:p>
          <a:p>
            <a:pPr defTabSz="1222375" fontAlgn="ctr">
              <a:lnSpc>
                <a:spcPct val="150000"/>
              </a:lnSpc>
              <a:tabLst>
                <a:tab pos="1761490" algn="l"/>
                <a:tab pos="3524250" algn="l"/>
                <a:tab pos="5286375" algn="l"/>
              </a:tabLst>
            </a:pP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HNO</a:t>
            </a:r>
            <a:r>
              <a:rPr lang="en-US" altLang="zh-CN" sz="2400" kern="100" baseline="-250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D</a:t>
            </a:r>
            <a:r>
              <a:rPr lang="zh-CN" altLang="zh-CN" sz="24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36753" y="1763331"/>
            <a:ext cx="481222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</a:t>
            </a:r>
            <a:endParaRPr lang="zh-CN" altLang="en-US" sz="321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396" y="3599920"/>
            <a:ext cx="10727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A.H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不选；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B.Na</a:t>
            </a:r>
            <a:r>
              <a:rPr lang="en-US" altLang="zh-CN" sz="2400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SO</a:t>
            </a:r>
            <a:r>
              <a:rPr lang="en-US" altLang="zh-CN" sz="2400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对水的电离无影响，故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选；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C.HNO</a:t>
            </a:r>
            <a:r>
              <a:rPr lang="en-US" altLang="zh-CN" sz="2400" kern="1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不选；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D.NaOH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会抑制水的电离，故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不选。</a:t>
            </a:r>
            <a:endParaRPr lang="zh-CN" altLang="zh-CN" sz="24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/>
          <p:cNvSpPr/>
          <p:nvPr/>
        </p:nvSpPr>
        <p:spPr>
          <a:xfrm rot="10800000">
            <a:off x="10896599" y="-1"/>
            <a:ext cx="1295399" cy="614149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704403" y="2510393"/>
            <a:ext cx="591493" cy="465729"/>
            <a:chOff x="4704405" y="1188678"/>
            <a:chExt cx="591493" cy="465729"/>
          </a:xfrm>
        </p:grpSpPr>
        <p:sp>
          <p:nvSpPr>
            <p:cNvPr id="21" name="Flowchart: Data 20"/>
            <p:cNvSpPr/>
            <p:nvPr/>
          </p:nvSpPr>
          <p:spPr>
            <a:xfrm>
              <a:off x="4823253" y="1188678"/>
              <a:ext cx="472645" cy="380837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lowchart: Data 21"/>
            <p:cNvSpPr/>
            <p:nvPr/>
          </p:nvSpPr>
          <p:spPr>
            <a:xfrm>
              <a:off x="4704405" y="1273570"/>
              <a:ext cx="472645" cy="380837"/>
            </a:xfrm>
            <a:prstGeom prst="flowChartInputOutp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3" name="Freeform: Shape 22"/>
          <p:cNvSpPr/>
          <p:nvPr/>
        </p:nvSpPr>
        <p:spPr>
          <a:xfrm>
            <a:off x="-2" y="5715000"/>
            <a:ext cx="1143001" cy="1143000"/>
          </a:xfrm>
          <a:custGeom>
            <a:avLst/>
            <a:gdLst>
              <a:gd name="connsiteX0" fmla="*/ 0 w 1405811"/>
              <a:gd name="connsiteY0" fmla="*/ 0 h 1405810"/>
              <a:gd name="connsiteX1" fmla="*/ 1405811 w 1405811"/>
              <a:gd name="connsiteY1" fmla="*/ 1405810 h 1405810"/>
              <a:gd name="connsiteX2" fmla="*/ 0 w 1405811"/>
              <a:gd name="connsiteY2" fmla="*/ 1405810 h 14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811" h="1405810">
                <a:moveTo>
                  <a:pt x="0" y="0"/>
                </a:moveTo>
                <a:lnTo>
                  <a:pt x="1405811" y="1405810"/>
                </a:lnTo>
                <a:lnTo>
                  <a:pt x="0" y="14058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31850"/>
          <a:stretch>
            <a:fillRect/>
          </a:stretch>
        </p:blipFill>
        <p:spPr>
          <a:xfrm flipH="1">
            <a:off x="5295898" y="0"/>
            <a:ext cx="6896102" cy="6858000"/>
          </a:xfrm>
        </p:spPr>
      </p:pic>
      <p:grpSp>
        <p:nvGrpSpPr>
          <p:cNvPr id="14" name="组合 13"/>
          <p:cNvGrpSpPr/>
          <p:nvPr/>
        </p:nvGrpSpPr>
        <p:grpSpPr>
          <a:xfrm>
            <a:off x="548005" y="2690495"/>
            <a:ext cx="5547995" cy="2234565"/>
            <a:chOff x="608080" y="2618788"/>
            <a:chExt cx="5576820" cy="2105259"/>
          </a:xfrm>
        </p:grpSpPr>
        <p:grpSp>
          <p:nvGrpSpPr>
            <p:cNvPr id="15" name="组合 14"/>
            <p:cNvGrpSpPr/>
            <p:nvPr/>
          </p:nvGrpSpPr>
          <p:grpSpPr>
            <a:xfrm>
              <a:off x="608080" y="3119944"/>
              <a:ext cx="5576820" cy="1604103"/>
              <a:chOff x="-4766136" y="2095686"/>
              <a:chExt cx="5576820" cy="1604103"/>
            </a:xfrm>
          </p:grpSpPr>
          <p:sp>
            <p:nvSpPr>
              <p:cNvPr id="25" name="矩形: 圆角 24"/>
              <p:cNvSpPr/>
              <p:nvPr/>
            </p:nvSpPr>
            <p:spPr>
              <a:xfrm>
                <a:off x="-4766136" y="3345066"/>
                <a:ext cx="2885783" cy="35472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tabLst>
                    <a:tab pos="1612900" algn="l"/>
                  </a:tabLst>
                  <a:defRPr/>
                </a:pPr>
                <a:r>
                  <a:rPr lang="zh-CN" altLang="en-US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老师：</a:t>
                </a:r>
                <a:r>
                  <a:rPr lang="en-US" altLang="zh-CN" spc="3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</a:t>
                </a:r>
                <a:endParaRPr lang="zh-CN" altLang="en-US" spc="3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6" name="组合 25"/>
              <p:cNvGrpSpPr/>
              <p:nvPr/>
            </p:nvGrpSpPr>
            <p:grpSpPr>
              <a:xfrm>
                <a:off x="-4714868" y="2095686"/>
                <a:ext cx="5525552" cy="1037781"/>
                <a:chOff x="-4714868" y="2095686"/>
                <a:chExt cx="5525552" cy="1037781"/>
              </a:xfrm>
            </p:grpSpPr>
            <p:sp>
              <p:nvSpPr>
                <p:cNvPr id="27" name="文本框 26"/>
                <p:cNvSpPr txBox="1"/>
                <p:nvPr/>
              </p:nvSpPr>
              <p:spPr>
                <a:xfrm>
                  <a:off x="-4714868" y="2808615"/>
                  <a:ext cx="4981567" cy="3248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1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文本占位符 19"/>
                <p:cNvSpPr txBox="1"/>
                <p:nvPr/>
              </p:nvSpPr>
              <p:spPr>
                <a:xfrm>
                  <a:off x="-4708756" y="2095686"/>
                  <a:ext cx="5445412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rgbClr val="AD303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感谢各位的仔细聆听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第三章 水溶液中的离子平衡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-1033937" y="348009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229686"/>
            <a:ext cx="3658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精确的导电性实验表明：</a:t>
            </a:r>
          </a:p>
        </p:txBody>
      </p:sp>
      <p:sp>
        <p:nvSpPr>
          <p:cNvPr id="13" name="Text Box 2" descr="0a574b5e9e7b4b46aeb70f26ada3301a# #文本框 82"/>
          <p:cNvSpPr txBox="1">
            <a:spLocks noChangeArrowheads="1"/>
          </p:cNvSpPr>
          <p:nvPr/>
        </p:nvSpPr>
        <p:spPr bwMode="auto">
          <a:xfrm>
            <a:off x="676175" y="3468655"/>
            <a:ext cx="1813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结论：</a:t>
            </a:r>
            <a:endParaRPr lang="zh-CN" altLang="zh-CN" sz="240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3430" y="1727576"/>
            <a:ext cx="11005992" cy="1369896"/>
            <a:chOff x="238550" y="1292433"/>
            <a:chExt cx="6889750" cy="1024925"/>
          </a:xfrm>
        </p:grpSpPr>
        <p:grpSp>
          <p:nvGrpSpPr>
            <p:cNvPr id="3" name="组合 2"/>
            <p:cNvGrpSpPr/>
            <p:nvPr/>
          </p:nvGrpSpPr>
          <p:grpSpPr>
            <a:xfrm>
              <a:off x="238550" y="1292433"/>
              <a:ext cx="6889750" cy="881984"/>
              <a:chOff x="488065" y="1310752"/>
              <a:chExt cx="6826250" cy="799086"/>
            </a:xfrm>
          </p:grpSpPr>
          <p:sp>
            <p:nvSpPr>
              <p:cNvPr id="9" name="Text Box 42"/>
              <p:cNvSpPr txBox="1">
                <a:spLocks noChangeArrowheads="1"/>
              </p:cNvSpPr>
              <p:nvPr/>
            </p:nvSpPr>
            <p:spPr bwMode="auto">
              <a:xfrm>
                <a:off x="488065" y="1421365"/>
                <a:ext cx="6826250" cy="688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>
                  <a:spcBef>
                    <a:spcPct val="50000"/>
                  </a:spcBef>
                </a:pP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   1、</a:t>
                </a:r>
                <a:r>
                  <a:rPr kumimoji="1" lang="zh-CN" altLang="en-US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电离方程式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 H</a:t>
                </a:r>
                <a:r>
                  <a:rPr kumimoji="1" lang="en-US" altLang="zh-CN" sz="2400" b="1" kern="0" baseline="-25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2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O+H</a:t>
                </a:r>
                <a:r>
                  <a:rPr kumimoji="1" lang="en-US" altLang="zh-CN" sz="2400" b="1" kern="0" baseline="-25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2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O                    H</a:t>
                </a:r>
                <a:r>
                  <a:rPr kumimoji="1" lang="en-US" altLang="zh-CN" sz="2400" b="1" kern="0" baseline="-25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3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O</a:t>
                </a:r>
                <a:r>
                  <a:rPr kumimoji="1" lang="en-US" altLang="zh-CN" sz="2400" b="1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+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+OH</a:t>
                </a:r>
                <a:r>
                  <a:rPr kumimoji="1" lang="zh-CN" altLang="en-US" sz="2400" b="1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－    </a:t>
                </a:r>
                <a:r>
                  <a:rPr kumimoji="1" lang="zh-CN" altLang="en-US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 </a:t>
                </a:r>
              </a:p>
              <a:p>
                <a:pPr defTabSz="1222375">
                  <a:spcBef>
                    <a:spcPct val="50000"/>
                  </a:spcBef>
                </a:pPr>
                <a:r>
                  <a:rPr kumimoji="1" lang="zh-CN" altLang="en-US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                                      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(  H</a:t>
                </a:r>
                <a:r>
                  <a:rPr kumimoji="1" lang="en-US" altLang="zh-CN" sz="2400" b="1" kern="0" baseline="-25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2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O                    H</a:t>
                </a:r>
                <a:r>
                  <a:rPr kumimoji="1" lang="zh-CN" altLang="en-US" sz="2400" b="1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＋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+OH</a:t>
                </a:r>
                <a:r>
                  <a:rPr kumimoji="1" lang="zh-CN" altLang="en-US" sz="2400" b="1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－</a:t>
                </a:r>
                <a:r>
                  <a:rPr kumimoji="1"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)</a:t>
                </a:r>
              </a:p>
            </p:txBody>
          </p:sp>
          <p:pic>
            <p:nvPicPr>
              <p:cNvPr id="11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8686" y="1310752"/>
                <a:ext cx="554588" cy="5545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3050" y="1705236"/>
              <a:ext cx="559748" cy="612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76175" y="5166649"/>
            <a:ext cx="127022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（2）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水的电离是可逆的，存在电离平衡，它的逆反应为中和反应。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60400" y="4419645"/>
            <a:ext cx="13067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（1）水是极弱的电解质，它能微弱“自身”电离生成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kumimoji="1" lang="zh-CN" altLang="en-US" sz="2400" kern="0" baseline="300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一、水的电离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utoUpdateAnimBg="0"/>
      <p:bldP spid="16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60400" y="1303063"/>
            <a:ext cx="3581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(3 )影响因素：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60400" y="1858783"/>
            <a:ext cx="10965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酸、碱：温度不变，在纯水中加入酸或碱，均使水的电离左移 ， 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不变 ,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α(H</a:t>
            </a:r>
            <a:r>
              <a:rPr kumimoji="1"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O) 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变小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60400" y="2831095"/>
            <a:ext cx="38098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温度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60400" y="3335285"/>
            <a:ext cx="38098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易水解的盐：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660400" y="3866596"/>
            <a:ext cx="10858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在纯水中加入能水解的盐，不管水解后显什么性，均促进水的电离，</a:t>
            </a: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但只要温度不变， </a:t>
            </a:r>
            <a:r>
              <a:rPr kumimoji="1"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不变。 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60400" y="4862440"/>
            <a:ext cx="32002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其他因素：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260035" y="3322507"/>
            <a:ext cx="5244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如：向水中加入活泼金属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60400" y="5488952"/>
            <a:ext cx="97106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酸碱抑制水的电离，盐的水解促进水的电离</a:t>
            </a:r>
            <a:endParaRPr kumimoji="1"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一、水的电离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utoUpdateAnimBg="0"/>
      <p:bldP spid="106500" grpId="0" autoUpdateAnimBg="0"/>
      <p:bldP spid="106501" grpId="0" autoUpdateAnimBg="0"/>
      <p:bldP spid="106502" grpId="0" autoUpdateAnimBg="0"/>
      <p:bldP spid="106503" grpId="0" autoUpdateAnimBg="0"/>
      <p:bldP spid="106504" grpId="0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9778" y="1160463"/>
            <a:ext cx="9868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150000"/>
              </a:lnSpc>
            </a:pPr>
            <a:r>
              <a:rPr lang="zh-CN" altLang="en-US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下列物质能促进水的电离的是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（           ）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 defTabSz="1222375" fontAlgn="ctr">
              <a:lnSpc>
                <a:spcPct val="150000"/>
              </a:lnSpc>
            </a:pP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b="1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HCl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B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       C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b="1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en-US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D</a:t>
            </a:r>
            <a:r>
              <a:rPr lang="zh-CN" altLang="zh-CN" sz="24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b="1" kern="10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NaCl</a:t>
            </a:r>
            <a:endParaRPr lang="zh-CN" altLang="zh-CN" sz="2400" b="1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15185" y="1269131"/>
            <a:ext cx="481222" cy="585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</a:t>
            </a:r>
            <a:endParaRPr lang="zh-CN" altLang="en-US" sz="321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0400" y="2654398"/>
            <a:ext cx="10858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 fontAlgn="ctr">
              <a:lnSpc>
                <a:spcPct val="200000"/>
              </a:lnSpc>
            </a:pP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HCl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为强酸，电离出的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zh-CN" altLang="zh-CN" sz="2400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抑制水的电离，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错误。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可以与水中的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作用产生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400" kern="10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促进了水的电离，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正确。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NaOH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为强碱，电离出的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OH</a:t>
            </a:r>
            <a:r>
              <a:rPr lang="en-US" altLang="zh-CN" sz="2400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抑制水的电离，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错误。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kern="10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NaCl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为强酸强碱盐</a:t>
            </a:r>
            <a:r>
              <a:rPr lang="zh-CN" altLang="en-US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对水的电离没有影响，</a:t>
            </a:r>
            <a:r>
              <a:rPr lang="en-US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4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错误。</a:t>
            </a: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718397" y="981075"/>
            <a:ext cx="11596990" cy="4555394"/>
            <a:chOff x="537488" y="733919"/>
            <a:chExt cx="8676602" cy="3408242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37488" y="733919"/>
              <a:ext cx="8676602" cy="3408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2217" tIns="61109" rIns="122217" bIns="61109" numCol="1" anchor="ctr" anchorCtr="0" compatLnSpc="1">
              <a:spAutoFit/>
            </a:bodyPr>
            <a:lstStyle/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例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  25℃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时，水的电离达到平衡：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lang="en-US" altLang="zh-CN" sz="2400" kern="0" baseline="-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2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        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lang="zh-CN" altLang="en-US" sz="2400" kern="0" baseline="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＋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OH</a:t>
              </a:r>
              <a:r>
                <a:rPr lang="zh-CN" altLang="en-US" sz="2400" kern="0" baseline="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－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；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&gt;0</a:t>
              </a:r>
            </a:p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下列叙述正确的是（           ）</a:t>
              </a:r>
            </a:p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A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．向水中加入稀氨水，平衡逆向移动，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c(OH</a:t>
              </a:r>
              <a:r>
                <a:rPr lang="zh-CN" altLang="en-US" sz="2400" kern="0" baseline="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－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)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降低</a:t>
              </a:r>
            </a:p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B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．向水中加入少量固体硫酸氢钠，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c(H</a:t>
              </a:r>
              <a:r>
                <a:rPr lang="zh-CN" altLang="en-US" sz="2400" kern="0" baseline="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＋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)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增大，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K</a:t>
              </a:r>
              <a:r>
                <a:rPr lang="en-US" altLang="zh-CN" sz="2400" kern="0" baseline="-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W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不变</a:t>
              </a:r>
            </a:p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C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．向水中通入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HCl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气体，平衡逆向移动，溶液导电能力减弱</a:t>
              </a:r>
            </a:p>
            <a:p>
              <a:pPr defTabSz="1222375" eaLnBrk="0" fontAlgn="ctr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D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．将水加热，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pH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不变，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K</a:t>
              </a:r>
              <a:r>
                <a:rPr lang="en-US" altLang="zh-CN" sz="2400" kern="0" baseline="-300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W</a:t>
              </a:r>
              <a:r>
                <a:rPr lang="zh-CN" altLang="en-US" sz="2400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增大</a:t>
              </a:r>
            </a:p>
          </p:txBody>
        </p:sp>
        <p:pic>
          <p:nvPicPr>
            <p:cNvPr id="1034" name="图片 100001" descr="figu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512" y="1101081"/>
              <a:ext cx="692762" cy="216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0942" y="2367053"/>
            <a:ext cx="294911" cy="32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2217" tIns="61109" rIns="122217" bIns="61109" numCol="1" anchor="ctr" anchorCtr="0" compatLnSpc="1">
            <a:spAutoFit/>
          </a:bodyPr>
          <a:lstStyle/>
          <a:p>
            <a:pPr defTabSz="1222375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35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2405" kern="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45755" y="2074056"/>
            <a:ext cx="481222" cy="585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/>
            <a:r>
              <a:rPr lang="en-US" altLang="zh-CN" sz="321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</a:t>
            </a:r>
            <a:endParaRPr lang="zh-CN" altLang="en-US" sz="3210" b="1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60400" y="1160463"/>
            <a:ext cx="10858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定义：在一定温度下，水中</a:t>
            </a:r>
            <a:r>
              <a:rPr kumimoji="1"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c（H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kumimoji="1"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c（OH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的乘积</a:t>
            </a:r>
            <a:r>
              <a:rPr kumimoji="1" lang="en-US" altLang="zh-CN" sz="24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是一个常数，这个常数叫做水的离子积常数。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660401" y="2519212"/>
            <a:ext cx="10858500" cy="1976051"/>
          </a:xfrm>
          <a:prstGeom prst="rect">
            <a:avLst/>
          </a:prstGeom>
        </p:spPr>
        <p:txBody>
          <a:bodyPr/>
          <a:lstStyle>
            <a:lvl1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algn="ctr">
              <a:defRPr sz="247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l" defTabSz="1222375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已知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25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℃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时，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1L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纯水电离出的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n(H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)=n(OH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)=1×10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-7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)×c(OH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)=</a:t>
            </a:r>
            <a:r>
              <a:rPr lang="pt-BR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×10</a:t>
            </a:r>
            <a:r>
              <a:rPr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-14</a:t>
            </a:r>
            <a:r>
              <a:rPr lang="pt-BR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lang="pt-BR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pt-BR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.L</a:t>
            </a:r>
            <a:r>
              <a:rPr lang="pt-BR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-2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l" defTabSz="1222375"/>
            <a:b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c(H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)×c(OH</a:t>
            </a:r>
            <a:r>
              <a:rPr lang="pt-BR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pt-BR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在一定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温度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下是个常数，叫做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水的离子积常数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</a:p>
          <a:p>
            <a:pPr algn="l" defTabSz="1222375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符号</a:t>
            </a:r>
            <a:r>
              <a:rPr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</a:t>
            </a:r>
            <a:r>
              <a:rPr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W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，该数据可由实验测得也可以通过理论计算求得。</a:t>
            </a:r>
            <a:b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</a:b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60400" y="5023014"/>
            <a:ext cx="45718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w</a:t>
            </a:r>
            <a:r>
              <a:rPr kumimoji="1"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</a:t>
            </a:r>
            <a:r>
              <a:rPr kumimoji="1" lang="en-US" altLang="zh-CN" sz="24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）·</a:t>
            </a:r>
            <a:r>
              <a:rPr kumimoji="1" lang="en-US" altLang="zh-CN" sz="24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kumimoji="1"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</a:t>
            </a:r>
            <a:endParaRPr kumimoji="1"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、水的离子积常数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0" grpId="0" autoUpdateAnimBg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60400" y="1220258"/>
            <a:ext cx="35812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(2) 注意点：</a:t>
            </a:r>
            <a:endParaRPr kumimoji="1" lang="en-US" altLang="zh-CN" sz="2800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5734" y="2103650"/>
            <a:ext cx="8153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水的电离过程是吸热，升高温度， 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w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将增大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9420" y="2782611"/>
            <a:ext cx="7772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25℃时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</a:t>
            </a:r>
            <a:r>
              <a:rPr kumimoji="1"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w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=</a:t>
            </a:r>
            <a:r>
              <a:rPr kumimoji="1"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）·</a:t>
            </a:r>
            <a:r>
              <a:rPr kumimoji="1"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c（OH</a:t>
            </a:r>
            <a:r>
              <a:rPr kumimoji="1"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） =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1×10</a:t>
            </a:r>
            <a:r>
              <a:rPr kumimoji="1" lang="zh-CN" altLang="en-US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-14</a:t>
            </a:r>
          </a:p>
        </p:txBody>
      </p:sp>
      <p:grpSp>
        <p:nvGrpSpPr>
          <p:cNvPr id="6" name="Group 4"/>
          <p:cNvGrpSpPr/>
          <p:nvPr/>
        </p:nvGrpSpPr>
        <p:grpSpPr bwMode="auto">
          <a:xfrm>
            <a:off x="549420" y="3661627"/>
            <a:ext cx="11093160" cy="2534983"/>
            <a:chOff x="288" y="1584"/>
            <a:chExt cx="5472" cy="1440"/>
          </a:xfrm>
        </p:grpSpPr>
        <p:grpSp>
          <p:nvGrpSpPr>
            <p:cNvPr id="7" name="Group 5"/>
            <p:cNvGrpSpPr/>
            <p:nvPr/>
          </p:nvGrpSpPr>
          <p:grpSpPr bwMode="auto">
            <a:xfrm>
              <a:off x="288" y="1589"/>
              <a:ext cx="5464" cy="1430"/>
              <a:chOff x="0" y="0"/>
              <a:chExt cx="3925" cy="864"/>
            </a:xfrm>
          </p:grpSpPr>
          <p:grpSp>
            <p:nvGrpSpPr>
              <p:cNvPr id="9" name="Group 6"/>
              <p:cNvGrpSpPr/>
              <p:nvPr/>
            </p:nvGrpSpPr>
            <p:grpSpPr bwMode="auto">
              <a:xfrm>
                <a:off x="0" y="0"/>
                <a:ext cx="345" cy="480"/>
                <a:chOff x="0" y="0"/>
                <a:chExt cx="345" cy="480"/>
              </a:xfrm>
            </p:grpSpPr>
            <p:sp>
              <p:nvSpPr>
                <p:cNvPr id="4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59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温度</a:t>
                  </a:r>
                  <a:endParaRPr kumimoji="1" lang="zh-CN" altLang="en-US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 bwMode="auto">
              <a:xfrm>
                <a:off x="345" y="0"/>
                <a:ext cx="716" cy="480"/>
                <a:chOff x="345" y="0"/>
                <a:chExt cx="716" cy="480"/>
              </a:xfrm>
            </p:grpSpPr>
            <p:sp>
              <p:nvSpPr>
                <p:cNvPr id="41" name="Rectangle 10"/>
                <p:cNvSpPr>
                  <a:spLocks noChangeArrowheads="1"/>
                </p:cNvSpPr>
                <p:nvPr/>
              </p:nvSpPr>
              <p:spPr bwMode="auto">
                <a:xfrm>
                  <a:off x="388" y="0"/>
                  <a:ext cx="63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0℃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2" name="Rectangle 11"/>
                <p:cNvSpPr>
                  <a:spLocks noChangeArrowheads="1"/>
                </p:cNvSpPr>
                <p:nvPr/>
              </p:nvSpPr>
              <p:spPr bwMode="auto">
                <a:xfrm>
                  <a:off x="345" y="0"/>
                  <a:ext cx="7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2"/>
              <p:cNvGrpSpPr/>
              <p:nvPr/>
            </p:nvGrpSpPr>
            <p:grpSpPr bwMode="auto">
              <a:xfrm>
                <a:off x="1061" y="0"/>
                <a:ext cx="716" cy="480"/>
                <a:chOff x="1061" y="0"/>
                <a:chExt cx="716" cy="480"/>
              </a:xfrm>
            </p:grpSpPr>
            <p:sp>
              <p:nvSpPr>
                <p:cNvPr id="39" name="Rectangle 13"/>
                <p:cNvSpPr>
                  <a:spLocks noChangeArrowheads="1"/>
                </p:cNvSpPr>
                <p:nvPr/>
              </p:nvSpPr>
              <p:spPr bwMode="auto">
                <a:xfrm>
                  <a:off x="1104" y="0"/>
                  <a:ext cx="63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20℃</a:t>
                  </a:r>
                  <a:endParaRPr kumimoji="1" lang="en-US" altLang="zh-CN" sz="5880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>
                  <a:off x="1061" y="0"/>
                  <a:ext cx="7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15"/>
              <p:cNvGrpSpPr/>
              <p:nvPr/>
            </p:nvGrpSpPr>
            <p:grpSpPr bwMode="auto">
              <a:xfrm>
                <a:off x="1777" y="0"/>
                <a:ext cx="716" cy="480"/>
                <a:chOff x="1777" y="0"/>
                <a:chExt cx="716" cy="480"/>
              </a:xfrm>
            </p:grpSpPr>
            <p:sp>
              <p:nvSpPr>
                <p:cNvPr id="37" name="Rectangle 16"/>
                <p:cNvSpPr>
                  <a:spLocks noChangeArrowheads="1"/>
                </p:cNvSpPr>
                <p:nvPr/>
              </p:nvSpPr>
              <p:spPr bwMode="auto">
                <a:xfrm>
                  <a:off x="1820" y="0"/>
                  <a:ext cx="63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25℃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Rectangle 17"/>
                <p:cNvSpPr>
                  <a:spLocks noChangeArrowheads="1"/>
                </p:cNvSpPr>
                <p:nvPr/>
              </p:nvSpPr>
              <p:spPr bwMode="auto">
                <a:xfrm>
                  <a:off x="1777" y="0"/>
                  <a:ext cx="7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Group 18"/>
              <p:cNvGrpSpPr/>
              <p:nvPr/>
            </p:nvGrpSpPr>
            <p:grpSpPr bwMode="auto">
              <a:xfrm>
                <a:off x="2493" y="0"/>
                <a:ext cx="716" cy="480"/>
                <a:chOff x="2493" y="0"/>
                <a:chExt cx="716" cy="480"/>
              </a:xfrm>
            </p:grpSpPr>
            <p:sp>
              <p:nvSpPr>
                <p:cNvPr id="3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36" y="0"/>
                  <a:ext cx="63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50℃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6" name="Rectangle 20"/>
                <p:cNvSpPr>
                  <a:spLocks noChangeArrowheads="1"/>
                </p:cNvSpPr>
                <p:nvPr/>
              </p:nvSpPr>
              <p:spPr bwMode="auto">
                <a:xfrm>
                  <a:off x="2493" y="0"/>
                  <a:ext cx="7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21"/>
              <p:cNvGrpSpPr/>
              <p:nvPr/>
            </p:nvGrpSpPr>
            <p:grpSpPr bwMode="auto">
              <a:xfrm>
                <a:off x="3209" y="0"/>
                <a:ext cx="716" cy="480"/>
                <a:chOff x="3209" y="0"/>
                <a:chExt cx="716" cy="480"/>
              </a:xfrm>
            </p:grpSpPr>
            <p:sp>
              <p:nvSpPr>
                <p:cNvPr id="33" name="Rectangle 22"/>
                <p:cNvSpPr>
                  <a:spLocks noChangeArrowheads="1"/>
                </p:cNvSpPr>
                <p:nvPr/>
              </p:nvSpPr>
              <p:spPr bwMode="auto">
                <a:xfrm>
                  <a:off x="3252" y="0"/>
                  <a:ext cx="63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100℃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4" name="Rectangle 23"/>
                <p:cNvSpPr>
                  <a:spLocks noChangeArrowheads="1"/>
                </p:cNvSpPr>
                <p:nvPr/>
              </p:nvSpPr>
              <p:spPr bwMode="auto">
                <a:xfrm>
                  <a:off x="3209" y="0"/>
                  <a:ext cx="71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24"/>
              <p:cNvGrpSpPr/>
              <p:nvPr/>
            </p:nvGrpSpPr>
            <p:grpSpPr bwMode="auto">
              <a:xfrm>
                <a:off x="0" y="480"/>
                <a:ext cx="345" cy="384"/>
                <a:chOff x="0" y="480"/>
                <a:chExt cx="345" cy="384"/>
              </a:xfrm>
            </p:grpSpPr>
            <p:sp>
              <p:nvSpPr>
                <p:cNvPr id="31" name="Rectangle 25"/>
                <p:cNvSpPr>
                  <a:spLocks noChangeArrowheads="1"/>
                </p:cNvSpPr>
                <p:nvPr/>
              </p:nvSpPr>
              <p:spPr bwMode="auto">
                <a:xfrm>
                  <a:off x="43" y="480"/>
                  <a:ext cx="259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Kw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345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27"/>
              <p:cNvGrpSpPr/>
              <p:nvPr/>
            </p:nvGrpSpPr>
            <p:grpSpPr bwMode="auto">
              <a:xfrm>
                <a:off x="345" y="480"/>
                <a:ext cx="716" cy="384"/>
                <a:chOff x="345" y="480"/>
                <a:chExt cx="716" cy="384"/>
              </a:xfrm>
            </p:grpSpPr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388" y="480"/>
                  <a:ext cx="63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1.14×10</a:t>
                  </a:r>
                  <a:r>
                    <a:rPr kumimoji="1" lang="en-US" altLang="zh-CN" sz="2675" kern="0" baseline="3000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-15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345" y="480"/>
                  <a:ext cx="7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30"/>
              <p:cNvGrpSpPr/>
              <p:nvPr/>
            </p:nvGrpSpPr>
            <p:grpSpPr bwMode="auto">
              <a:xfrm>
                <a:off x="1061" y="480"/>
                <a:ext cx="716" cy="384"/>
                <a:chOff x="1061" y="480"/>
                <a:chExt cx="716" cy="384"/>
              </a:xfrm>
            </p:grpSpPr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1104" y="480"/>
                  <a:ext cx="63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6.81×10</a:t>
                  </a:r>
                  <a:r>
                    <a:rPr kumimoji="1" lang="en-US" altLang="zh-CN" sz="2675" kern="0" baseline="3000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-15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Rectangle 32"/>
                <p:cNvSpPr>
                  <a:spLocks noChangeArrowheads="1"/>
                </p:cNvSpPr>
                <p:nvPr/>
              </p:nvSpPr>
              <p:spPr bwMode="auto">
                <a:xfrm>
                  <a:off x="1061" y="480"/>
                  <a:ext cx="7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33"/>
              <p:cNvGrpSpPr/>
              <p:nvPr/>
            </p:nvGrpSpPr>
            <p:grpSpPr bwMode="auto">
              <a:xfrm>
                <a:off x="1777" y="480"/>
                <a:ext cx="716" cy="384"/>
                <a:chOff x="1777" y="480"/>
                <a:chExt cx="716" cy="384"/>
              </a:xfrm>
            </p:grpSpPr>
            <p:sp>
              <p:nvSpPr>
                <p:cNvPr id="25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0" y="480"/>
                  <a:ext cx="63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1×10</a:t>
                  </a:r>
                  <a:r>
                    <a:rPr kumimoji="1" lang="en-US" altLang="zh-CN" sz="2675" kern="0" baseline="3000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-14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6" name="Rectangle 35"/>
                <p:cNvSpPr>
                  <a:spLocks noChangeArrowheads="1"/>
                </p:cNvSpPr>
                <p:nvPr/>
              </p:nvSpPr>
              <p:spPr bwMode="auto">
                <a:xfrm>
                  <a:off x="1777" y="480"/>
                  <a:ext cx="7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36"/>
              <p:cNvGrpSpPr/>
              <p:nvPr/>
            </p:nvGrpSpPr>
            <p:grpSpPr bwMode="auto">
              <a:xfrm>
                <a:off x="2493" y="480"/>
                <a:ext cx="716" cy="384"/>
                <a:chOff x="2493" y="480"/>
                <a:chExt cx="716" cy="384"/>
              </a:xfrm>
            </p:grpSpPr>
            <p:sp>
              <p:nvSpPr>
                <p:cNvPr id="2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36" y="480"/>
                  <a:ext cx="63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5.47×10</a:t>
                  </a:r>
                  <a:r>
                    <a:rPr kumimoji="1" lang="en-US" altLang="zh-CN" sz="2675" kern="0" baseline="3000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-14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Rectangle 38"/>
                <p:cNvSpPr>
                  <a:spLocks noChangeArrowheads="1"/>
                </p:cNvSpPr>
                <p:nvPr/>
              </p:nvSpPr>
              <p:spPr bwMode="auto">
                <a:xfrm>
                  <a:off x="2493" y="480"/>
                  <a:ext cx="7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Group 39"/>
              <p:cNvGrpSpPr/>
              <p:nvPr/>
            </p:nvGrpSpPr>
            <p:grpSpPr bwMode="auto">
              <a:xfrm>
                <a:off x="3209" y="480"/>
                <a:ext cx="716" cy="384"/>
                <a:chOff x="3209" y="480"/>
                <a:chExt cx="716" cy="384"/>
              </a:xfrm>
            </p:grpSpPr>
            <p:sp>
              <p:nvSpPr>
                <p:cNvPr id="21" name="Rectangle 40"/>
                <p:cNvSpPr>
                  <a:spLocks noChangeArrowheads="1"/>
                </p:cNvSpPr>
                <p:nvPr/>
              </p:nvSpPr>
              <p:spPr bwMode="auto">
                <a:xfrm>
                  <a:off x="3252" y="480"/>
                  <a:ext cx="63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2675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1×10</a:t>
                  </a:r>
                  <a:r>
                    <a:rPr kumimoji="1" lang="en-US" altLang="zh-CN" sz="2675" kern="0" baseline="3000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-12</a:t>
                  </a:r>
                  <a:endParaRPr kumimoji="1" lang="en-US" altLang="zh-CN" sz="588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" name="Rectangle 41"/>
                <p:cNvSpPr>
                  <a:spLocks noChangeArrowheads="1"/>
                </p:cNvSpPr>
                <p:nvPr/>
              </p:nvSpPr>
              <p:spPr bwMode="auto">
                <a:xfrm>
                  <a:off x="3209" y="480"/>
                  <a:ext cx="71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405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" name="Rectangle 42"/>
            <p:cNvSpPr>
              <a:spLocks noChangeArrowheads="1"/>
            </p:cNvSpPr>
            <p:nvPr/>
          </p:nvSpPr>
          <p:spPr bwMode="auto">
            <a:xfrm>
              <a:off x="288" y="1584"/>
              <a:ext cx="5472" cy="144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kumimoji="1" lang="zh-CN" altLang="zh-CN" sz="321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、水的离子积常数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604855" y="1850505"/>
            <a:ext cx="11320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讨论：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1916421" y="1836988"/>
            <a:ext cx="62696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对常温下的纯水进行下列操作，完成下表：</a:t>
            </a:r>
            <a:r>
              <a:rPr kumimoji="1"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16421" y="2472171"/>
            <a:ext cx="7779569" cy="2704365"/>
            <a:chOff x="1524176" y="1676469"/>
            <a:chExt cx="9219844" cy="3205039"/>
          </a:xfrm>
        </p:grpSpPr>
        <p:grpSp>
          <p:nvGrpSpPr>
            <p:cNvPr id="288772" name="Group 4"/>
            <p:cNvGrpSpPr/>
            <p:nvPr/>
          </p:nvGrpSpPr>
          <p:grpSpPr bwMode="auto">
            <a:xfrm>
              <a:off x="1524176" y="1682819"/>
              <a:ext cx="9219844" cy="3192339"/>
              <a:chOff x="-96" y="1345"/>
              <a:chExt cx="5808" cy="2011"/>
            </a:xfrm>
          </p:grpSpPr>
          <p:grpSp>
            <p:nvGrpSpPr>
              <p:cNvPr id="288773" name="Group 5"/>
              <p:cNvGrpSpPr/>
              <p:nvPr/>
            </p:nvGrpSpPr>
            <p:grpSpPr bwMode="auto">
              <a:xfrm>
                <a:off x="4" y="1345"/>
                <a:ext cx="678" cy="473"/>
                <a:chOff x="0" y="0"/>
                <a:chExt cx="489" cy="384"/>
              </a:xfrm>
            </p:grpSpPr>
            <p:sp>
              <p:nvSpPr>
                <p:cNvPr id="288774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03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7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76" name="Group 8"/>
              <p:cNvGrpSpPr/>
              <p:nvPr/>
            </p:nvGrpSpPr>
            <p:grpSpPr bwMode="auto">
              <a:xfrm>
                <a:off x="576" y="1345"/>
                <a:ext cx="864" cy="473"/>
                <a:chOff x="489" y="0"/>
                <a:chExt cx="446" cy="384"/>
              </a:xfrm>
            </p:grpSpPr>
            <p:sp>
              <p:nvSpPr>
                <p:cNvPr id="288777" name="Rectangle 9"/>
                <p:cNvSpPr>
                  <a:spLocks noChangeArrowheads="1"/>
                </p:cNvSpPr>
                <p:nvPr/>
              </p:nvSpPr>
              <p:spPr bwMode="auto">
                <a:xfrm>
                  <a:off x="532" y="0"/>
                  <a:ext cx="36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酸碱性</a:t>
                  </a:r>
                  <a:endParaRPr kumimoji="1" lang="zh-CN" altLang="en-US" sz="36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78" name="Rectangle 10"/>
                <p:cNvSpPr>
                  <a:spLocks noChangeArrowheads="1"/>
                </p:cNvSpPr>
                <p:nvPr/>
              </p:nvSpPr>
              <p:spPr bwMode="auto">
                <a:xfrm>
                  <a:off x="489" y="0"/>
                  <a:ext cx="44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79" name="Group 11"/>
              <p:cNvGrpSpPr/>
              <p:nvPr/>
            </p:nvGrpSpPr>
            <p:grpSpPr bwMode="auto">
              <a:xfrm>
                <a:off x="1300" y="1345"/>
                <a:ext cx="1085" cy="473"/>
                <a:chOff x="935" y="0"/>
                <a:chExt cx="783" cy="384"/>
              </a:xfrm>
            </p:grpSpPr>
            <p:sp>
              <p:nvSpPr>
                <p:cNvPr id="288780" name="Rectangle 12"/>
                <p:cNvSpPr>
                  <a:spLocks noChangeArrowheads="1"/>
                </p:cNvSpPr>
                <p:nvPr/>
              </p:nvSpPr>
              <p:spPr bwMode="auto">
                <a:xfrm>
                  <a:off x="978" y="0"/>
                  <a:ext cx="697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水的电离平衡移动方向</a:t>
                  </a:r>
                </a:p>
              </p:txBody>
            </p:sp>
            <p:sp>
              <p:nvSpPr>
                <p:cNvPr id="288781" name="Rectangle 13"/>
                <p:cNvSpPr>
                  <a:spLocks noChangeArrowheads="1"/>
                </p:cNvSpPr>
                <p:nvPr/>
              </p:nvSpPr>
              <p:spPr bwMode="auto">
                <a:xfrm>
                  <a:off x="935" y="0"/>
                  <a:ext cx="78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82" name="Group 14"/>
              <p:cNvGrpSpPr/>
              <p:nvPr/>
            </p:nvGrpSpPr>
            <p:grpSpPr bwMode="auto">
              <a:xfrm>
                <a:off x="2382" y="1345"/>
                <a:ext cx="560" cy="510"/>
                <a:chOff x="1718" y="0"/>
                <a:chExt cx="404" cy="414"/>
              </a:xfrm>
            </p:grpSpPr>
            <p:sp>
              <p:nvSpPr>
                <p:cNvPr id="28878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26" y="30"/>
                  <a:ext cx="39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lang="en-US" altLang="zh-CN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c(H</a:t>
                  </a:r>
                  <a:r>
                    <a:rPr lang="zh-CN" altLang="en-US" b="1" kern="0" baseline="3000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＋</a:t>
                  </a:r>
                  <a:r>
                    <a:rPr lang="en-US" altLang="zh-CN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)</a:t>
                  </a:r>
                  <a:endParaRPr kumimoji="1" lang="en-US" altLang="zh-CN" sz="16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84" name="Rectangle 16"/>
                <p:cNvSpPr>
                  <a:spLocks noChangeArrowheads="1"/>
                </p:cNvSpPr>
                <p:nvPr/>
              </p:nvSpPr>
              <p:spPr bwMode="auto">
                <a:xfrm>
                  <a:off x="1718" y="0"/>
                  <a:ext cx="39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85" name="Group 17"/>
              <p:cNvGrpSpPr/>
              <p:nvPr/>
            </p:nvGrpSpPr>
            <p:grpSpPr bwMode="auto">
              <a:xfrm>
                <a:off x="2904" y="1345"/>
                <a:ext cx="698" cy="500"/>
                <a:chOff x="2096" y="0"/>
                <a:chExt cx="393" cy="406"/>
              </a:xfrm>
            </p:grpSpPr>
            <p:sp>
              <p:nvSpPr>
                <p:cNvPr id="288786" name="Rectangle 18"/>
                <p:cNvSpPr>
                  <a:spLocks noChangeArrowheads="1"/>
                </p:cNvSpPr>
                <p:nvPr/>
              </p:nvSpPr>
              <p:spPr bwMode="auto">
                <a:xfrm>
                  <a:off x="2096" y="22"/>
                  <a:ext cx="382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lang="en-US" altLang="zh-CN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c(OH</a:t>
                  </a:r>
                  <a:r>
                    <a:rPr lang="zh-CN" altLang="en-US" b="1" kern="0" baseline="3000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－</a:t>
                  </a:r>
                  <a:r>
                    <a:rPr lang="en-US" altLang="zh-CN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)</a:t>
                  </a:r>
                  <a:endParaRPr kumimoji="1" lang="en-US" altLang="zh-CN" sz="3600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87" name="Rectangle 19"/>
                <p:cNvSpPr>
                  <a:spLocks noChangeArrowheads="1"/>
                </p:cNvSpPr>
                <p:nvPr/>
              </p:nvSpPr>
              <p:spPr bwMode="auto">
                <a:xfrm>
                  <a:off x="2115" y="0"/>
                  <a:ext cx="374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88" name="Group 20"/>
              <p:cNvGrpSpPr/>
              <p:nvPr/>
            </p:nvGrpSpPr>
            <p:grpSpPr bwMode="auto">
              <a:xfrm>
                <a:off x="3454" y="1345"/>
                <a:ext cx="1417" cy="500"/>
                <a:chOff x="2489" y="0"/>
                <a:chExt cx="1022" cy="406"/>
              </a:xfrm>
            </p:grpSpPr>
            <p:sp>
              <p:nvSpPr>
                <p:cNvPr id="288789" name="Rectangle 21"/>
                <p:cNvSpPr>
                  <a:spLocks noChangeArrowheads="1"/>
                </p:cNvSpPr>
                <p:nvPr/>
              </p:nvSpPr>
              <p:spPr bwMode="auto">
                <a:xfrm>
                  <a:off x="2508" y="22"/>
                  <a:ext cx="951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lang="en-US" altLang="zh-CN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c(H</a:t>
                  </a:r>
                  <a:r>
                    <a:rPr lang="zh-CN" altLang="en-US" sz="1600" b="1" kern="0" baseline="3000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＋</a:t>
                  </a:r>
                  <a:r>
                    <a:rPr lang="en-US" altLang="zh-CN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)</a:t>
                  </a:r>
                  <a:r>
                    <a:rPr kumimoji="1" lang="zh-CN" altLang="en-US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与</a:t>
                  </a:r>
                  <a:r>
                    <a:rPr lang="en-US" altLang="zh-CN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c(OH</a:t>
                  </a:r>
                  <a:r>
                    <a:rPr lang="zh-CN" altLang="en-US" sz="1600" b="1" kern="0" baseline="3000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－</a:t>
                  </a:r>
                  <a:r>
                    <a:rPr lang="en-US" altLang="zh-CN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Times New Roman" panose="02020603050405020304" pitchFamily="18" charset="0"/>
                      <a:sym typeface="Arial" panose="020B0604020202020204" pitchFamily="34" charset="0"/>
                    </a:rPr>
                    <a:t>)</a:t>
                  </a:r>
                  <a:r>
                    <a:rPr kumimoji="1" lang="zh-CN" altLang="en-US" sz="1600" b="1" kern="0" dirty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大小关系</a:t>
                  </a:r>
                  <a:endParaRPr kumimoji="1" lang="zh-CN" altLang="en-US" sz="36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90" name="Rectangle 22"/>
                <p:cNvSpPr>
                  <a:spLocks noChangeArrowheads="1"/>
                </p:cNvSpPr>
                <p:nvPr/>
              </p:nvSpPr>
              <p:spPr bwMode="auto">
                <a:xfrm>
                  <a:off x="2489" y="0"/>
                  <a:ext cx="102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91" name="Group 23"/>
              <p:cNvGrpSpPr/>
              <p:nvPr/>
            </p:nvGrpSpPr>
            <p:grpSpPr bwMode="auto">
              <a:xfrm>
                <a:off x="4800" y="1345"/>
                <a:ext cx="912" cy="473"/>
                <a:chOff x="3511" y="0"/>
                <a:chExt cx="500" cy="384"/>
              </a:xfrm>
            </p:grpSpPr>
            <p:sp>
              <p:nvSpPr>
                <p:cNvPr id="288792" name="Rectangle 24"/>
                <p:cNvSpPr>
                  <a:spLocks noChangeArrowheads="1"/>
                </p:cNvSpPr>
                <p:nvPr/>
              </p:nvSpPr>
              <p:spPr bwMode="auto">
                <a:xfrm>
                  <a:off x="3554" y="0"/>
                  <a:ext cx="414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Kw</a:t>
                  </a:r>
                  <a:r>
                    <a:rPr kumimoji="1" lang="zh-CN" altLang="en-US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变化</a:t>
                  </a:r>
                  <a:endParaRPr kumimoji="1" lang="zh-CN" altLang="en-US" sz="3600" b="1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93" name="Rectangle 25"/>
                <p:cNvSpPr>
                  <a:spLocks noChangeArrowheads="1"/>
                </p:cNvSpPr>
                <p:nvPr/>
              </p:nvSpPr>
              <p:spPr bwMode="auto">
                <a:xfrm>
                  <a:off x="3511" y="0"/>
                  <a:ext cx="50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94" name="Group 26"/>
              <p:cNvGrpSpPr/>
              <p:nvPr/>
            </p:nvGrpSpPr>
            <p:grpSpPr bwMode="auto">
              <a:xfrm>
                <a:off x="4" y="1818"/>
                <a:ext cx="678" cy="473"/>
                <a:chOff x="0" y="384"/>
                <a:chExt cx="489" cy="384"/>
              </a:xfrm>
            </p:grpSpPr>
            <p:sp>
              <p:nvSpPr>
                <p:cNvPr id="288795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403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加  热</a:t>
                  </a:r>
                  <a:endParaRPr kumimoji="1" lang="zh-CN" altLang="en-US" sz="3600" b="1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9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48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797" name="Group 29"/>
              <p:cNvGrpSpPr/>
              <p:nvPr/>
            </p:nvGrpSpPr>
            <p:grpSpPr bwMode="auto">
              <a:xfrm>
                <a:off x="682" y="1818"/>
                <a:ext cx="618" cy="473"/>
                <a:chOff x="489" y="384"/>
                <a:chExt cx="446" cy="384"/>
              </a:xfrm>
            </p:grpSpPr>
            <p:sp>
              <p:nvSpPr>
                <p:cNvPr id="288798" name="Rectangle 30"/>
                <p:cNvSpPr>
                  <a:spLocks noChangeArrowheads="1"/>
                </p:cNvSpPr>
                <p:nvPr/>
              </p:nvSpPr>
              <p:spPr bwMode="auto">
                <a:xfrm>
                  <a:off x="532" y="384"/>
                  <a:ext cx="36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799" name="Rectangle 31"/>
                <p:cNvSpPr>
                  <a:spLocks noChangeArrowheads="1"/>
                </p:cNvSpPr>
                <p:nvPr/>
              </p:nvSpPr>
              <p:spPr bwMode="auto">
                <a:xfrm>
                  <a:off x="489" y="384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00" name="Group 32"/>
              <p:cNvGrpSpPr/>
              <p:nvPr/>
            </p:nvGrpSpPr>
            <p:grpSpPr bwMode="auto">
              <a:xfrm>
                <a:off x="1300" y="1818"/>
                <a:ext cx="1085" cy="473"/>
                <a:chOff x="935" y="384"/>
                <a:chExt cx="783" cy="384"/>
              </a:xfrm>
            </p:grpSpPr>
            <p:sp>
              <p:nvSpPr>
                <p:cNvPr id="288801" name="Rectangle 33"/>
                <p:cNvSpPr>
                  <a:spLocks noChangeArrowheads="1"/>
                </p:cNvSpPr>
                <p:nvPr/>
              </p:nvSpPr>
              <p:spPr bwMode="auto">
                <a:xfrm>
                  <a:off x="978" y="384"/>
                  <a:ext cx="697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02" name="Rectangle 34"/>
                <p:cNvSpPr>
                  <a:spLocks noChangeArrowheads="1"/>
                </p:cNvSpPr>
                <p:nvPr/>
              </p:nvSpPr>
              <p:spPr bwMode="auto">
                <a:xfrm>
                  <a:off x="935" y="384"/>
                  <a:ext cx="78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03" name="Group 35"/>
              <p:cNvGrpSpPr/>
              <p:nvPr/>
            </p:nvGrpSpPr>
            <p:grpSpPr bwMode="auto">
              <a:xfrm>
                <a:off x="2385" y="1818"/>
                <a:ext cx="551" cy="473"/>
                <a:chOff x="1718" y="384"/>
                <a:chExt cx="397" cy="384"/>
              </a:xfrm>
            </p:grpSpPr>
            <p:sp>
              <p:nvSpPr>
                <p:cNvPr id="288804" name="Rectangle 36"/>
                <p:cNvSpPr>
                  <a:spLocks noChangeArrowheads="1"/>
                </p:cNvSpPr>
                <p:nvPr/>
              </p:nvSpPr>
              <p:spPr bwMode="auto">
                <a:xfrm>
                  <a:off x="1761" y="384"/>
                  <a:ext cx="311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05" name="Rectangle 37"/>
                <p:cNvSpPr>
                  <a:spLocks noChangeArrowheads="1"/>
                </p:cNvSpPr>
                <p:nvPr/>
              </p:nvSpPr>
              <p:spPr bwMode="auto">
                <a:xfrm>
                  <a:off x="1718" y="384"/>
                  <a:ext cx="39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06" name="Group 38"/>
              <p:cNvGrpSpPr/>
              <p:nvPr/>
            </p:nvGrpSpPr>
            <p:grpSpPr bwMode="auto">
              <a:xfrm>
                <a:off x="2936" y="1818"/>
                <a:ext cx="518" cy="473"/>
                <a:chOff x="2115" y="384"/>
                <a:chExt cx="374" cy="384"/>
              </a:xfrm>
            </p:grpSpPr>
            <p:sp>
              <p:nvSpPr>
                <p:cNvPr id="288807" name="Rectangle 39"/>
                <p:cNvSpPr>
                  <a:spLocks noChangeArrowheads="1"/>
                </p:cNvSpPr>
                <p:nvPr/>
              </p:nvSpPr>
              <p:spPr bwMode="auto">
                <a:xfrm>
                  <a:off x="2158" y="384"/>
                  <a:ext cx="28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08" name="Rectangle 40"/>
                <p:cNvSpPr>
                  <a:spLocks noChangeArrowheads="1"/>
                </p:cNvSpPr>
                <p:nvPr/>
              </p:nvSpPr>
              <p:spPr bwMode="auto">
                <a:xfrm>
                  <a:off x="2115" y="384"/>
                  <a:ext cx="37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09" name="Group 41"/>
              <p:cNvGrpSpPr/>
              <p:nvPr/>
            </p:nvGrpSpPr>
            <p:grpSpPr bwMode="auto">
              <a:xfrm>
                <a:off x="3454" y="1818"/>
                <a:ext cx="1417" cy="473"/>
                <a:chOff x="2489" y="384"/>
                <a:chExt cx="1022" cy="384"/>
              </a:xfrm>
            </p:grpSpPr>
            <p:sp>
              <p:nvSpPr>
                <p:cNvPr id="288810" name="Rectangle 42"/>
                <p:cNvSpPr>
                  <a:spLocks noChangeArrowheads="1"/>
                </p:cNvSpPr>
                <p:nvPr/>
              </p:nvSpPr>
              <p:spPr bwMode="auto">
                <a:xfrm>
                  <a:off x="2532" y="384"/>
                  <a:ext cx="93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11" name="Rectangle 43"/>
                <p:cNvSpPr>
                  <a:spLocks noChangeArrowheads="1"/>
                </p:cNvSpPr>
                <p:nvPr/>
              </p:nvSpPr>
              <p:spPr bwMode="auto">
                <a:xfrm>
                  <a:off x="2489" y="384"/>
                  <a:ext cx="102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12" name="Group 44"/>
              <p:cNvGrpSpPr/>
              <p:nvPr/>
            </p:nvGrpSpPr>
            <p:grpSpPr bwMode="auto">
              <a:xfrm>
                <a:off x="4871" y="1818"/>
                <a:ext cx="693" cy="473"/>
                <a:chOff x="3511" y="384"/>
                <a:chExt cx="500" cy="384"/>
              </a:xfrm>
            </p:grpSpPr>
            <p:sp>
              <p:nvSpPr>
                <p:cNvPr id="288813" name="Rectangle 45"/>
                <p:cNvSpPr>
                  <a:spLocks noChangeArrowheads="1"/>
                </p:cNvSpPr>
                <p:nvPr/>
              </p:nvSpPr>
              <p:spPr bwMode="auto">
                <a:xfrm>
                  <a:off x="3554" y="384"/>
                  <a:ext cx="414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14" name="Rectangle 46"/>
                <p:cNvSpPr>
                  <a:spLocks noChangeArrowheads="1"/>
                </p:cNvSpPr>
                <p:nvPr/>
              </p:nvSpPr>
              <p:spPr bwMode="auto">
                <a:xfrm>
                  <a:off x="3511" y="384"/>
                  <a:ext cx="5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15" name="Group 47"/>
              <p:cNvGrpSpPr/>
              <p:nvPr/>
            </p:nvGrpSpPr>
            <p:grpSpPr bwMode="auto">
              <a:xfrm>
                <a:off x="4" y="2291"/>
                <a:ext cx="678" cy="474"/>
                <a:chOff x="0" y="768"/>
                <a:chExt cx="489" cy="384"/>
              </a:xfrm>
            </p:grpSpPr>
            <p:sp>
              <p:nvSpPr>
                <p:cNvPr id="288816" name="Rectangle 48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403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加</a:t>
                  </a:r>
                  <a:r>
                    <a:rPr kumimoji="1" lang="en-US" altLang="zh-CN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HCl</a:t>
                  </a:r>
                  <a:endParaRPr kumimoji="1" lang="en-US" altLang="zh-CN" sz="3600" b="1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17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48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18" name="Group 50"/>
              <p:cNvGrpSpPr/>
              <p:nvPr/>
            </p:nvGrpSpPr>
            <p:grpSpPr bwMode="auto">
              <a:xfrm>
                <a:off x="682" y="2291"/>
                <a:ext cx="618" cy="474"/>
                <a:chOff x="489" y="768"/>
                <a:chExt cx="446" cy="384"/>
              </a:xfrm>
            </p:grpSpPr>
            <p:sp>
              <p:nvSpPr>
                <p:cNvPr id="288819" name="Rectangle 51"/>
                <p:cNvSpPr>
                  <a:spLocks noChangeArrowheads="1"/>
                </p:cNvSpPr>
                <p:nvPr/>
              </p:nvSpPr>
              <p:spPr bwMode="auto">
                <a:xfrm>
                  <a:off x="532" y="768"/>
                  <a:ext cx="360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20" name="Rectangle 52"/>
                <p:cNvSpPr>
                  <a:spLocks noChangeArrowheads="1"/>
                </p:cNvSpPr>
                <p:nvPr/>
              </p:nvSpPr>
              <p:spPr bwMode="auto">
                <a:xfrm>
                  <a:off x="489" y="768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21" name="Group 53"/>
              <p:cNvGrpSpPr/>
              <p:nvPr/>
            </p:nvGrpSpPr>
            <p:grpSpPr bwMode="auto">
              <a:xfrm>
                <a:off x="1300" y="2291"/>
                <a:ext cx="1085" cy="474"/>
                <a:chOff x="935" y="768"/>
                <a:chExt cx="783" cy="384"/>
              </a:xfrm>
            </p:grpSpPr>
            <p:sp>
              <p:nvSpPr>
                <p:cNvPr id="288822" name="Rectangle 54"/>
                <p:cNvSpPr>
                  <a:spLocks noChangeArrowheads="1"/>
                </p:cNvSpPr>
                <p:nvPr/>
              </p:nvSpPr>
              <p:spPr bwMode="auto">
                <a:xfrm>
                  <a:off x="978" y="768"/>
                  <a:ext cx="697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23" name="Rectangle 55"/>
                <p:cNvSpPr>
                  <a:spLocks noChangeArrowheads="1"/>
                </p:cNvSpPr>
                <p:nvPr/>
              </p:nvSpPr>
              <p:spPr bwMode="auto">
                <a:xfrm>
                  <a:off x="935" y="768"/>
                  <a:ext cx="78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24" name="Group 56"/>
              <p:cNvGrpSpPr/>
              <p:nvPr/>
            </p:nvGrpSpPr>
            <p:grpSpPr bwMode="auto">
              <a:xfrm>
                <a:off x="2385" y="2291"/>
                <a:ext cx="551" cy="474"/>
                <a:chOff x="1718" y="768"/>
                <a:chExt cx="397" cy="384"/>
              </a:xfrm>
            </p:grpSpPr>
            <p:sp>
              <p:nvSpPr>
                <p:cNvPr id="28882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61" y="768"/>
                  <a:ext cx="311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2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18" y="768"/>
                  <a:ext cx="39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27" name="Group 59"/>
              <p:cNvGrpSpPr/>
              <p:nvPr/>
            </p:nvGrpSpPr>
            <p:grpSpPr bwMode="auto">
              <a:xfrm>
                <a:off x="2936" y="2291"/>
                <a:ext cx="518" cy="474"/>
                <a:chOff x="2115" y="768"/>
                <a:chExt cx="374" cy="384"/>
              </a:xfrm>
            </p:grpSpPr>
            <p:sp>
              <p:nvSpPr>
                <p:cNvPr id="288828" name="Rectangle 60"/>
                <p:cNvSpPr>
                  <a:spLocks noChangeArrowheads="1"/>
                </p:cNvSpPr>
                <p:nvPr/>
              </p:nvSpPr>
              <p:spPr bwMode="auto">
                <a:xfrm>
                  <a:off x="2158" y="768"/>
                  <a:ext cx="288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29" name="Rectangle 61"/>
                <p:cNvSpPr>
                  <a:spLocks noChangeArrowheads="1"/>
                </p:cNvSpPr>
                <p:nvPr/>
              </p:nvSpPr>
              <p:spPr bwMode="auto">
                <a:xfrm>
                  <a:off x="2115" y="768"/>
                  <a:ext cx="37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30" name="Group 62"/>
              <p:cNvGrpSpPr/>
              <p:nvPr/>
            </p:nvGrpSpPr>
            <p:grpSpPr bwMode="auto">
              <a:xfrm>
                <a:off x="3454" y="2291"/>
                <a:ext cx="1417" cy="474"/>
                <a:chOff x="2489" y="768"/>
                <a:chExt cx="1022" cy="384"/>
              </a:xfrm>
            </p:grpSpPr>
            <p:sp>
              <p:nvSpPr>
                <p:cNvPr id="28883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32" y="768"/>
                  <a:ext cx="936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32" name="Rectangle 64"/>
                <p:cNvSpPr>
                  <a:spLocks noChangeArrowheads="1"/>
                </p:cNvSpPr>
                <p:nvPr/>
              </p:nvSpPr>
              <p:spPr bwMode="auto">
                <a:xfrm>
                  <a:off x="2489" y="768"/>
                  <a:ext cx="102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33" name="Group 65"/>
              <p:cNvGrpSpPr/>
              <p:nvPr/>
            </p:nvGrpSpPr>
            <p:grpSpPr bwMode="auto">
              <a:xfrm>
                <a:off x="4871" y="2291"/>
                <a:ext cx="693" cy="474"/>
                <a:chOff x="3511" y="768"/>
                <a:chExt cx="500" cy="384"/>
              </a:xfrm>
            </p:grpSpPr>
            <p:sp>
              <p:nvSpPr>
                <p:cNvPr id="288834" name="Rectangle 66"/>
                <p:cNvSpPr>
                  <a:spLocks noChangeArrowheads="1"/>
                </p:cNvSpPr>
                <p:nvPr/>
              </p:nvSpPr>
              <p:spPr bwMode="auto">
                <a:xfrm>
                  <a:off x="3554" y="768"/>
                  <a:ext cx="414" cy="3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35" name="Rectangle 67"/>
                <p:cNvSpPr>
                  <a:spLocks noChangeArrowheads="1"/>
                </p:cNvSpPr>
                <p:nvPr/>
              </p:nvSpPr>
              <p:spPr bwMode="auto">
                <a:xfrm>
                  <a:off x="3511" y="768"/>
                  <a:ext cx="5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36" name="Group 68"/>
              <p:cNvGrpSpPr/>
              <p:nvPr/>
            </p:nvGrpSpPr>
            <p:grpSpPr bwMode="auto">
              <a:xfrm>
                <a:off x="-96" y="2765"/>
                <a:ext cx="912" cy="591"/>
                <a:chOff x="0" y="1152"/>
                <a:chExt cx="489" cy="480"/>
              </a:xfrm>
            </p:grpSpPr>
            <p:sp>
              <p:nvSpPr>
                <p:cNvPr id="288837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40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zh-CN" altLang="en-US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加</a:t>
                  </a:r>
                  <a:r>
                    <a:rPr kumimoji="1" lang="en-US" altLang="zh-CN" sz="1600" b="1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NaOH</a:t>
                  </a:r>
                  <a:endParaRPr kumimoji="1" lang="en-US" altLang="zh-CN" sz="3600" b="1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38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489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39" name="Group 71"/>
              <p:cNvGrpSpPr/>
              <p:nvPr/>
            </p:nvGrpSpPr>
            <p:grpSpPr bwMode="auto">
              <a:xfrm>
                <a:off x="682" y="2765"/>
                <a:ext cx="618" cy="591"/>
                <a:chOff x="489" y="1152"/>
                <a:chExt cx="446" cy="480"/>
              </a:xfrm>
            </p:grpSpPr>
            <p:sp>
              <p:nvSpPr>
                <p:cNvPr id="288840" name="Rectangle 72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360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41" name="Rectangle 73"/>
                <p:cNvSpPr>
                  <a:spLocks noChangeArrowheads="1"/>
                </p:cNvSpPr>
                <p:nvPr/>
              </p:nvSpPr>
              <p:spPr bwMode="auto">
                <a:xfrm>
                  <a:off x="489" y="1152"/>
                  <a:ext cx="446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42" name="Group 74"/>
              <p:cNvGrpSpPr/>
              <p:nvPr/>
            </p:nvGrpSpPr>
            <p:grpSpPr bwMode="auto">
              <a:xfrm>
                <a:off x="1300" y="2765"/>
                <a:ext cx="1085" cy="591"/>
                <a:chOff x="935" y="1152"/>
                <a:chExt cx="783" cy="480"/>
              </a:xfrm>
            </p:grpSpPr>
            <p:sp>
              <p:nvSpPr>
                <p:cNvPr id="288843" name="Rectangle 75"/>
                <p:cNvSpPr>
                  <a:spLocks noChangeArrowheads="1"/>
                </p:cNvSpPr>
                <p:nvPr/>
              </p:nvSpPr>
              <p:spPr bwMode="auto">
                <a:xfrm>
                  <a:off x="978" y="1152"/>
                  <a:ext cx="69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44" name="Rectangle 76"/>
                <p:cNvSpPr>
                  <a:spLocks noChangeArrowheads="1"/>
                </p:cNvSpPr>
                <p:nvPr/>
              </p:nvSpPr>
              <p:spPr bwMode="auto">
                <a:xfrm>
                  <a:off x="935" y="1152"/>
                  <a:ext cx="783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45" name="Group 77"/>
              <p:cNvGrpSpPr/>
              <p:nvPr/>
            </p:nvGrpSpPr>
            <p:grpSpPr bwMode="auto">
              <a:xfrm>
                <a:off x="2385" y="2765"/>
                <a:ext cx="551" cy="591"/>
                <a:chOff x="1718" y="1152"/>
                <a:chExt cx="397" cy="480"/>
              </a:xfrm>
            </p:grpSpPr>
            <p:sp>
              <p:nvSpPr>
                <p:cNvPr id="288846" name="Rectangle 78"/>
                <p:cNvSpPr>
                  <a:spLocks noChangeArrowheads="1"/>
                </p:cNvSpPr>
                <p:nvPr/>
              </p:nvSpPr>
              <p:spPr bwMode="auto">
                <a:xfrm>
                  <a:off x="1761" y="1152"/>
                  <a:ext cx="311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47" name="Rectangle 79"/>
                <p:cNvSpPr>
                  <a:spLocks noChangeArrowheads="1"/>
                </p:cNvSpPr>
                <p:nvPr/>
              </p:nvSpPr>
              <p:spPr bwMode="auto">
                <a:xfrm>
                  <a:off x="1718" y="1152"/>
                  <a:ext cx="39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48" name="Group 80"/>
              <p:cNvGrpSpPr/>
              <p:nvPr/>
            </p:nvGrpSpPr>
            <p:grpSpPr bwMode="auto">
              <a:xfrm>
                <a:off x="2936" y="2765"/>
                <a:ext cx="518" cy="591"/>
                <a:chOff x="2115" y="1152"/>
                <a:chExt cx="374" cy="480"/>
              </a:xfrm>
            </p:grpSpPr>
            <p:sp>
              <p:nvSpPr>
                <p:cNvPr id="288849" name="Rectangle 81"/>
                <p:cNvSpPr>
                  <a:spLocks noChangeArrowheads="1"/>
                </p:cNvSpPr>
                <p:nvPr/>
              </p:nvSpPr>
              <p:spPr bwMode="auto">
                <a:xfrm>
                  <a:off x="2158" y="1152"/>
                  <a:ext cx="288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50" name="Rectangle 82"/>
                <p:cNvSpPr>
                  <a:spLocks noChangeArrowheads="1"/>
                </p:cNvSpPr>
                <p:nvPr/>
              </p:nvSpPr>
              <p:spPr bwMode="auto">
                <a:xfrm>
                  <a:off x="2115" y="1152"/>
                  <a:ext cx="374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51" name="Group 83"/>
              <p:cNvGrpSpPr/>
              <p:nvPr/>
            </p:nvGrpSpPr>
            <p:grpSpPr bwMode="auto">
              <a:xfrm>
                <a:off x="3454" y="2765"/>
                <a:ext cx="1417" cy="591"/>
                <a:chOff x="2489" y="1152"/>
                <a:chExt cx="1022" cy="480"/>
              </a:xfrm>
            </p:grpSpPr>
            <p:sp>
              <p:nvSpPr>
                <p:cNvPr id="288852" name="Rectangle 84"/>
                <p:cNvSpPr>
                  <a:spLocks noChangeArrowheads="1"/>
                </p:cNvSpPr>
                <p:nvPr/>
              </p:nvSpPr>
              <p:spPr bwMode="auto">
                <a:xfrm>
                  <a:off x="2532" y="1152"/>
                  <a:ext cx="9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53" name="Rectangle 85"/>
                <p:cNvSpPr>
                  <a:spLocks noChangeArrowheads="1"/>
                </p:cNvSpPr>
                <p:nvPr/>
              </p:nvSpPr>
              <p:spPr bwMode="auto">
                <a:xfrm>
                  <a:off x="2489" y="1152"/>
                  <a:ext cx="10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88854" name="Group 86"/>
              <p:cNvGrpSpPr/>
              <p:nvPr/>
            </p:nvGrpSpPr>
            <p:grpSpPr bwMode="auto">
              <a:xfrm>
                <a:off x="4871" y="2765"/>
                <a:ext cx="693" cy="591"/>
                <a:chOff x="3511" y="1152"/>
                <a:chExt cx="500" cy="480"/>
              </a:xfrm>
            </p:grpSpPr>
            <p:sp>
              <p:nvSpPr>
                <p:cNvPr id="288855" name="Rectangle 87"/>
                <p:cNvSpPr>
                  <a:spLocks noChangeArrowheads="1"/>
                </p:cNvSpPr>
                <p:nvPr/>
              </p:nvSpPr>
              <p:spPr bwMode="auto">
                <a:xfrm>
                  <a:off x="3554" y="1152"/>
                  <a:ext cx="414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 defTabSz="1222375"/>
                  <a:r>
                    <a:rPr kumimoji="1" lang="en-US" altLang="zh-CN" sz="1600" kern="0">
                      <a:latin typeface="Arial" panose="020B0604020202020204" pitchFamily="34" charset="0"/>
                      <a:ea typeface="思源黑体 CN Regular" panose="020B0500000000000000" pitchFamily="34" charset="-122"/>
                      <a:cs typeface="Helvetica"/>
                      <a:sym typeface="Arial" panose="020B0604020202020204" pitchFamily="34" charset="0"/>
                    </a:rPr>
                    <a:t> </a:t>
                  </a:r>
                </a:p>
                <a:p>
                  <a:pPr algn="ctr" defTabSz="1222375" eaLnBrk="0" hangingPunct="0"/>
                  <a:endParaRPr kumimoji="1" lang="en-US" altLang="zh-CN" sz="36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8856" name="Rectangle 88"/>
                <p:cNvSpPr>
                  <a:spLocks noChangeArrowheads="1"/>
                </p:cNvSpPr>
                <p:nvPr/>
              </p:nvSpPr>
              <p:spPr bwMode="auto">
                <a:xfrm>
                  <a:off x="3511" y="1152"/>
                  <a:ext cx="50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22375"/>
                  <a:endParaRPr lang="zh-CN" altLang="en-US" sz="2000" kern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88857" name="Rectangle 89"/>
            <p:cNvSpPr>
              <a:spLocks noChangeArrowheads="1"/>
            </p:cNvSpPr>
            <p:nvPr/>
          </p:nvSpPr>
          <p:spPr bwMode="auto">
            <a:xfrm>
              <a:off x="1676572" y="1676469"/>
              <a:ext cx="8838858" cy="320503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000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288858" name="Text Box 90"/>
            <p:cNvSpPr txBox="1">
              <a:spLocks noChangeArrowheads="1"/>
            </p:cNvSpPr>
            <p:nvPr/>
          </p:nvSpPr>
          <p:spPr bwMode="auto">
            <a:xfrm>
              <a:off x="2819528" y="2595596"/>
              <a:ext cx="78118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中性</a:t>
              </a:r>
            </a:p>
          </p:txBody>
        </p:sp>
        <p:sp>
          <p:nvSpPr>
            <p:cNvPr id="288859" name="Text Box 91"/>
            <p:cNvSpPr txBox="1">
              <a:spLocks noChangeArrowheads="1"/>
            </p:cNvSpPr>
            <p:nvPr/>
          </p:nvSpPr>
          <p:spPr bwMode="auto">
            <a:xfrm>
              <a:off x="4327595" y="2540035"/>
              <a:ext cx="492421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→</a:t>
              </a:r>
            </a:p>
          </p:txBody>
        </p:sp>
        <p:sp>
          <p:nvSpPr>
            <p:cNvPr id="288860" name="Text Box 92"/>
            <p:cNvSpPr txBox="1">
              <a:spLocks noChangeArrowheads="1"/>
            </p:cNvSpPr>
            <p:nvPr/>
          </p:nvSpPr>
          <p:spPr bwMode="auto">
            <a:xfrm>
              <a:off x="5638819" y="2595596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288861" name="Text Box 93"/>
            <p:cNvSpPr txBox="1">
              <a:spLocks noChangeArrowheads="1"/>
            </p:cNvSpPr>
            <p:nvPr/>
          </p:nvSpPr>
          <p:spPr bwMode="auto">
            <a:xfrm>
              <a:off x="6476986" y="2595596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288862" name="Text Box 94"/>
            <p:cNvSpPr txBox="1">
              <a:spLocks noChangeArrowheads="1"/>
            </p:cNvSpPr>
            <p:nvPr/>
          </p:nvSpPr>
          <p:spPr bwMode="auto">
            <a:xfrm>
              <a:off x="8100937" y="2616232"/>
              <a:ext cx="378435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=</a:t>
              </a:r>
            </a:p>
          </p:txBody>
        </p:sp>
        <p:sp>
          <p:nvSpPr>
            <p:cNvPr id="288863" name="Text Box 95"/>
            <p:cNvSpPr txBox="1">
              <a:spLocks noChangeArrowheads="1"/>
            </p:cNvSpPr>
            <p:nvPr/>
          </p:nvSpPr>
          <p:spPr bwMode="auto">
            <a:xfrm>
              <a:off x="9753459" y="2595596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288864" name="Text Box 96"/>
            <p:cNvSpPr txBox="1">
              <a:spLocks noChangeArrowheads="1"/>
            </p:cNvSpPr>
            <p:nvPr/>
          </p:nvSpPr>
          <p:spPr bwMode="auto">
            <a:xfrm>
              <a:off x="2895725" y="3357567"/>
              <a:ext cx="78118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酸性</a:t>
              </a:r>
            </a:p>
          </p:txBody>
        </p:sp>
        <p:sp>
          <p:nvSpPr>
            <p:cNvPr id="288865" name="Text Box 97"/>
            <p:cNvSpPr txBox="1">
              <a:spLocks noChangeArrowheads="1"/>
            </p:cNvSpPr>
            <p:nvPr/>
          </p:nvSpPr>
          <p:spPr bwMode="auto">
            <a:xfrm>
              <a:off x="4175200" y="3378203"/>
              <a:ext cx="492421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←</a:t>
              </a:r>
            </a:p>
          </p:txBody>
        </p:sp>
        <p:sp>
          <p:nvSpPr>
            <p:cNvPr id="288866" name="Text Box 98"/>
            <p:cNvSpPr txBox="1">
              <a:spLocks noChangeArrowheads="1"/>
            </p:cNvSpPr>
            <p:nvPr/>
          </p:nvSpPr>
          <p:spPr bwMode="auto">
            <a:xfrm>
              <a:off x="5638819" y="3357567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288867" name="Text Box 99"/>
            <p:cNvSpPr txBox="1">
              <a:spLocks noChangeArrowheads="1"/>
            </p:cNvSpPr>
            <p:nvPr/>
          </p:nvSpPr>
          <p:spPr bwMode="auto">
            <a:xfrm>
              <a:off x="6476986" y="3357567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↓</a:t>
              </a:r>
            </a:p>
          </p:txBody>
        </p:sp>
        <p:sp>
          <p:nvSpPr>
            <p:cNvPr id="288868" name="Text Box 100"/>
            <p:cNvSpPr txBox="1">
              <a:spLocks noChangeArrowheads="1"/>
            </p:cNvSpPr>
            <p:nvPr/>
          </p:nvSpPr>
          <p:spPr bwMode="auto">
            <a:xfrm>
              <a:off x="8077124" y="3336929"/>
              <a:ext cx="500021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＞</a:t>
              </a:r>
            </a:p>
          </p:txBody>
        </p:sp>
        <p:sp>
          <p:nvSpPr>
            <p:cNvPr id="288869" name="Text Box 101"/>
            <p:cNvSpPr txBox="1">
              <a:spLocks noChangeArrowheads="1"/>
            </p:cNvSpPr>
            <p:nvPr/>
          </p:nvSpPr>
          <p:spPr bwMode="auto">
            <a:xfrm>
              <a:off x="9524870" y="3357567"/>
              <a:ext cx="78118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不变</a:t>
              </a:r>
            </a:p>
          </p:txBody>
        </p:sp>
        <p:sp>
          <p:nvSpPr>
            <p:cNvPr id="288870" name="Text Box 102"/>
            <p:cNvSpPr txBox="1">
              <a:spLocks noChangeArrowheads="1"/>
            </p:cNvSpPr>
            <p:nvPr/>
          </p:nvSpPr>
          <p:spPr bwMode="auto">
            <a:xfrm>
              <a:off x="2863977" y="4195734"/>
              <a:ext cx="78118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碱性</a:t>
              </a:r>
            </a:p>
          </p:txBody>
        </p:sp>
        <p:sp>
          <p:nvSpPr>
            <p:cNvPr id="288871" name="Text Box 103"/>
            <p:cNvSpPr txBox="1">
              <a:spLocks noChangeArrowheads="1"/>
            </p:cNvSpPr>
            <p:nvPr/>
          </p:nvSpPr>
          <p:spPr bwMode="auto">
            <a:xfrm>
              <a:off x="4251397" y="4140173"/>
              <a:ext cx="492421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←</a:t>
              </a:r>
            </a:p>
          </p:txBody>
        </p:sp>
        <p:sp>
          <p:nvSpPr>
            <p:cNvPr id="288872" name="Text Box 104"/>
            <p:cNvSpPr txBox="1">
              <a:spLocks noChangeArrowheads="1"/>
            </p:cNvSpPr>
            <p:nvPr/>
          </p:nvSpPr>
          <p:spPr bwMode="auto">
            <a:xfrm>
              <a:off x="5683266" y="4195734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↓</a:t>
              </a:r>
            </a:p>
          </p:txBody>
        </p:sp>
        <p:sp>
          <p:nvSpPr>
            <p:cNvPr id="288873" name="Text Box 105"/>
            <p:cNvSpPr txBox="1">
              <a:spLocks noChangeArrowheads="1"/>
            </p:cNvSpPr>
            <p:nvPr/>
          </p:nvSpPr>
          <p:spPr bwMode="auto">
            <a:xfrm>
              <a:off x="6537307" y="4195734"/>
              <a:ext cx="35563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en-US" altLang="zh-CN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↑</a:t>
              </a:r>
            </a:p>
          </p:txBody>
        </p:sp>
        <p:sp>
          <p:nvSpPr>
            <p:cNvPr id="288874" name="Text Box 106"/>
            <p:cNvSpPr txBox="1">
              <a:spLocks noChangeArrowheads="1"/>
            </p:cNvSpPr>
            <p:nvPr/>
          </p:nvSpPr>
          <p:spPr bwMode="auto">
            <a:xfrm>
              <a:off x="8045376" y="4090963"/>
              <a:ext cx="593111" cy="547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＜</a:t>
              </a:r>
            </a:p>
          </p:txBody>
        </p:sp>
        <p:sp>
          <p:nvSpPr>
            <p:cNvPr id="288875" name="Text Box 107"/>
            <p:cNvSpPr txBox="1">
              <a:spLocks noChangeArrowheads="1"/>
            </p:cNvSpPr>
            <p:nvPr/>
          </p:nvSpPr>
          <p:spPr bwMode="auto">
            <a:xfrm>
              <a:off x="9524870" y="4119536"/>
              <a:ext cx="781188" cy="437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222375"/>
              <a:r>
                <a:rPr kumimoji="1"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不变</a:t>
              </a:r>
            </a:p>
          </p:txBody>
        </p:sp>
      </p:grpSp>
      <p:sp>
        <p:nvSpPr>
          <p:cNvPr id="110" name="Text Box 5"/>
          <p:cNvSpPr txBox="1">
            <a:spLocks noChangeArrowheads="1"/>
          </p:cNvSpPr>
          <p:nvPr/>
        </p:nvSpPr>
        <p:spPr bwMode="auto">
          <a:xfrm>
            <a:off x="597117" y="1266157"/>
            <a:ext cx="115763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B、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水的离子积不仅适用纯水，也适用于酸、碱、盐的稀溶液</a:t>
            </a:r>
          </a:p>
        </p:txBody>
      </p:sp>
      <p:sp>
        <p:nvSpPr>
          <p:cNvPr id="111" name="矩形 110"/>
          <p:cNvSpPr/>
          <p:nvPr/>
        </p:nvSpPr>
        <p:spPr>
          <a:xfrm>
            <a:off x="1252342" y="282082"/>
            <a:ext cx="5905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130935">
              <a:spcBef>
                <a:spcPct val="0"/>
              </a:spcBef>
              <a:defRPr/>
            </a:pP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、水的离子积常数</a:t>
            </a:r>
            <a:r>
              <a:rPr lang="en-US" altLang="zh-CN" sz="32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Kw</a:t>
            </a:r>
          </a:p>
        </p:txBody>
      </p:sp>
      <p:sp>
        <p:nvSpPr>
          <p:cNvPr id="113" name="Text Box 108"/>
          <p:cNvSpPr txBox="1">
            <a:spLocks noChangeArrowheads="1"/>
          </p:cNvSpPr>
          <p:nvPr/>
        </p:nvSpPr>
        <p:spPr bwMode="auto">
          <a:xfrm>
            <a:off x="654309" y="5457368"/>
            <a:ext cx="1124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kumimoji="1"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结论</a:t>
            </a: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114" name="Text Box 109"/>
          <p:cNvSpPr txBox="1">
            <a:spLocks noChangeArrowheads="1"/>
          </p:cNvSpPr>
          <p:nvPr/>
        </p:nvSpPr>
        <p:spPr bwMode="auto">
          <a:xfrm>
            <a:off x="1676241" y="5457368"/>
            <a:ext cx="9706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加入酸或碱都抑制水的电离，升高温度、盐的水解促进水的电离。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  <p:bldP spid="288771" grpId="0"/>
      <p:bldP spid="110" grpId="0" autoUpdateAnimBg="0"/>
      <p:bldP spid="113" grpId="0"/>
      <p:bldP spid="114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4be15788-de8a-4ff3-becd-029106d82a0e}"/>
</p:tagLst>
</file>

<file path=ppt/theme/theme1.xml><?xml version="1.0" encoding="utf-8"?>
<a:theme xmlns:a="http://schemas.openxmlformats.org/drawingml/2006/main" name="办公资源网：www.bangongziyuan.com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51515"/>
      </a:accent1>
      <a:accent2>
        <a:srgbClr val="A31111"/>
      </a:accent2>
      <a:accent3>
        <a:srgbClr val="840E0E"/>
      </a:accent3>
      <a:accent4>
        <a:srgbClr val="690B0B"/>
      </a:accent4>
      <a:accent5>
        <a:srgbClr val="530909"/>
      </a:accent5>
      <a:accent6>
        <a:srgbClr val="380606"/>
      </a:accent6>
      <a:hlink>
        <a:srgbClr val="FFFFFF"/>
      </a:hlink>
      <a:folHlink>
        <a:srgbClr val="FFFFFF"/>
      </a:folHlink>
    </a:clrScheme>
    <a:fontScheme name="Expo">
      <a:majorFont>
        <a:latin typeface="Lato Black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2525</Words>
  <Application>Microsoft Office PowerPoint</Application>
  <PresentationFormat>宽屏</PresentationFormat>
  <Paragraphs>244</Paragraphs>
  <Slides>25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FandolFang R</vt:lpstr>
      <vt:lpstr>Lato Black</vt:lpstr>
      <vt:lpstr>Raleway</vt:lpstr>
      <vt:lpstr>思源黑体 CN Light</vt:lpstr>
      <vt:lpstr>Arial</vt:lpstr>
      <vt:lpstr>Wingdings 2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思考并讨论：如何判断溶液的酸碱性？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2020-06-16T01:43:44Z</dcterms:created>
  <dcterms:modified xsi:type="dcterms:W3CDTF">2021-01-09T09:56:17Z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