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62" r:id="rId2"/>
    <p:sldId id="264" r:id="rId3"/>
    <p:sldId id="347" r:id="rId4"/>
    <p:sldId id="348" r:id="rId5"/>
    <p:sldId id="349" r:id="rId6"/>
    <p:sldId id="350" r:id="rId7"/>
    <p:sldId id="271" r:id="rId8"/>
    <p:sldId id="352" r:id="rId9"/>
    <p:sldId id="353" r:id="rId10"/>
    <p:sldId id="354" r:id="rId11"/>
    <p:sldId id="356" r:id="rId12"/>
    <p:sldId id="358" r:id="rId13"/>
    <p:sldId id="273" r:id="rId14"/>
    <p:sldId id="360" r:id="rId15"/>
    <p:sldId id="274" r:id="rId16"/>
    <p:sldId id="275" r:id="rId17"/>
    <p:sldId id="368" r:id="rId18"/>
    <p:sldId id="362" r:id="rId19"/>
    <p:sldId id="363" r:id="rId20"/>
    <p:sldId id="364" r:id="rId21"/>
    <p:sldId id="276" r:id="rId22"/>
    <p:sldId id="369" r:id="rId23"/>
    <p:sldId id="370" r:id="rId24"/>
    <p:sldId id="280" r:id="rId25"/>
    <p:sldId id="287" r:id="rId26"/>
    <p:sldId id="281" r:id="rId27"/>
    <p:sldId id="263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18"/>
        <p:guide orient="horz" pos="731"/>
        <p:guide orient="horz" pos="3928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F7865A7-BB22-424B-859A-A152D5AA5079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5C48897-9452-4ADE-8659-9FC773E6491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flipH="1">
            <a:off x="5295898" y="0"/>
            <a:ext cx="6896102" cy="6858000"/>
          </a:xfrm>
          <a:custGeom>
            <a:avLst/>
            <a:gdLst>
              <a:gd name="connsiteX0" fmla="*/ 6896102 w 6896102"/>
              <a:gd name="connsiteY0" fmla="*/ 0 h 6858000"/>
              <a:gd name="connsiteX1" fmla="*/ 1066801 w 6896102"/>
              <a:gd name="connsiteY1" fmla="*/ 0 h 6858000"/>
              <a:gd name="connsiteX2" fmla="*/ 0 w 6896102"/>
              <a:gd name="connsiteY2" fmla="*/ 4267205 h 6858000"/>
              <a:gd name="connsiteX3" fmla="*/ 0 w 6896102"/>
              <a:gd name="connsiteY3" fmla="*/ 6858000 h 6858000"/>
              <a:gd name="connsiteX4" fmla="*/ 5181602 w 689610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6102" h="6858000">
                <a:moveTo>
                  <a:pt x="6896102" y="0"/>
                </a:moveTo>
                <a:lnTo>
                  <a:pt x="1066801" y="0"/>
                </a:lnTo>
                <a:lnTo>
                  <a:pt x="0" y="4267205"/>
                </a:lnTo>
                <a:lnTo>
                  <a:pt x="0" y="6858000"/>
                </a:lnTo>
                <a:lnTo>
                  <a:pt x="5181602" y="6858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04" y="1581151"/>
            <a:ext cx="4675094" cy="1330256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764B-5422-408E-9D04-54B83D1862AB}" type="datetimeFigureOut">
              <a:rPr lang="en-US" smtClean="0"/>
              <a:t>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3BF9-5145-4417-B95D-FA8627973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437203" y="362278"/>
            <a:ext cx="591493" cy="465729"/>
            <a:chOff x="4704405" y="1188678"/>
            <a:chExt cx="591493" cy="465729"/>
          </a:xfrm>
        </p:grpSpPr>
        <p:sp>
          <p:nvSpPr>
            <p:cNvPr id="7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8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764B-5422-408E-9D04-54B83D1862AB}" type="datetimeFigureOut">
              <a:rPr lang="en-US" smtClean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3BF9-5145-4417-B95D-FA86279738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/>
        </p:nvSpPr>
        <p:spPr>
          <a:xfrm rot="10800000">
            <a:off x="10896599" y="-1"/>
            <a:ext cx="1295399" cy="614149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04403" y="2510393"/>
            <a:ext cx="591493" cy="465729"/>
            <a:chOff x="4704405" y="1188678"/>
            <a:chExt cx="591493" cy="465729"/>
          </a:xfrm>
        </p:grpSpPr>
        <p:sp>
          <p:nvSpPr>
            <p:cNvPr id="21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Freeform: Shape 22"/>
          <p:cNvSpPr/>
          <p:nvPr/>
        </p:nvSpPr>
        <p:spPr>
          <a:xfrm>
            <a:off x="-2" y="5715000"/>
            <a:ext cx="1143001" cy="1143000"/>
          </a:xfrm>
          <a:custGeom>
            <a:avLst/>
            <a:gdLst>
              <a:gd name="connsiteX0" fmla="*/ 0 w 1405811"/>
              <a:gd name="connsiteY0" fmla="*/ 0 h 1405810"/>
              <a:gd name="connsiteX1" fmla="*/ 1405811 w 1405811"/>
              <a:gd name="connsiteY1" fmla="*/ 1405810 h 1405810"/>
              <a:gd name="connsiteX2" fmla="*/ 0 w 1405811"/>
              <a:gd name="connsiteY2" fmla="*/ 1405810 h 14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811" h="1405810">
                <a:moveTo>
                  <a:pt x="0" y="0"/>
                </a:moveTo>
                <a:lnTo>
                  <a:pt x="1405811" y="1405810"/>
                </a:lnTo>
                <a:lnTo>
                  <a:pt x="0" y="14058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31850"/>
          <a:stretch>
            <a:fillRect/>
          </a:stretch>
        </p:blipFill>
        <p:spPr>
          <a:xfrm flipH="1">
            <a:off x="5295898" y="0"/>
            <a:ext cx="6896102" cy="6858000"/>
          </a:xfrm>
        </p:spPr>
      </p:pic>
      <p:grpSp>
        <p:nvGrpSpPr>
          <p:cNvPr id="14" name="组合 13"/>
          <p:cNvGrpSpPr/>
          <p:nvPr/>
        </p:nvGrpSpPr>
        <p:grpSpPr>
          <a:xfrm>
            <a:off x="504190" y="2733675"/>
            <a:ext cx="5591810" cy="2191385"/>
            <a:chOff x="608079" y="2618788"/>
            <a:chExt cx="5576821" cy="2105259"/>
          </a:xfrm>
        </p:grpSpPr>
        <p:grpSp>
          <p:nvGrpSpPr>
            <p:cNvPr id="15" name="组合 14"/>
            <p:cNvGrpSpPr/>
            <p:nvPr/>
          </p:nvGrpSpPr>
          <p:grpSpPr>
            <a:xfrm>
              <a:off x="608079" y="3119944"/>
              <a:ext cx="5576821" cy="1604103"/>
              <a:chOff x="-4766137" y="2095686"/>
              <a:chExt cx="5576821" cy="1604103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766137" y="3345066"/>
                <a:ext cx="2262490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老师：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095686"/>
                <a:ext cx="5525552" cy="1044182"/>
                <a:chOff x="-4714868" y="2095686"/>
                <a:chExt cx="5525552" cy="1044182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4981567" cy="331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rgbClr val="AD303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第二节  酸碱中和滴定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第三章 水溶液中的离子平衡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033937" y="348009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422" y="1460499"/>
            <a:ext cx="4443143" cy="4465161"/>
            <a:chOff x="614576" y="217625"/>
            <a:chExt cx="6235933" cy="6266836"/>
          </a:xfrm>
        </p:grpSpPr>
        <p:pic>
          <p:nvPicPr>
            <p:cNvPr id="133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89186" y="455100"/>
              <a:ext cx="3343087" cy="602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Line 4"/>
            <p:cNvSpPr>
              <a:spLocks noChangeShapeType="1"/>
            </p:cNvSpPr>
            <p:nvPr/>
          </p:nvSpPr>
          <p:spPr bwMode="auto">
            <a:xfrm flipH="1">
              <a:off x="1033149" y="4557026"/>
              <a:ext cx="576239" cy="1079458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22375"/>
              <a:endParaRPr lang="zh-CN" altLang="zh-CN" sz="20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3327" name="Text Box 5"/>
            <p:cNvSpPr>
              <a:spLocks noChangeArrowheads="1"/>
            </p:cNvSpPr>
            <p:nvPr/>
          </p:nvSpPr>
          <p:spPr bwMode="auto">
            <a:xfrm>
              <a:off x="614576" y="5811747"/>
              <a:ext cx="1258092" cy="51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lang="zh-CN" altLang="en-US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玻璃塞</a:t>
              </a:r>
            </a:p>
          </p:txBody>
        </p:sp>
        <p:sp>
          <p:nvSpPr>
            <p:cNvPr id="13328" name="Line 6"/>
            <p:cNvSpPr>
              <a:spLocks noChangeShapeType="1"/>
            </p:cNvSpPr>
            <p:nvPr/>
          </p:nvSpPr>
          <p:spPr bwMode="auto">
            <a:xfrm>
              <a:off x="3401806" y="3970571"/>
              <a:ext cx="647676" cy="1006436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22375"/>
              <a:endParaRPr lang="zh-CN" altLang="zh-CN" sz="20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3329" name="Text Box 7"/>
            <p:cNvSpPr>
              <a:spLocks noChangeArrowheads="1"/>
            </p:cNvSpPr>
            <p:nvPr/>
          </p:nvSpPr>
          <p:spPr bwMode="auto">
            <a:xfrm>
              <a:off x="3825856" y="4955240"/>
              <a:ext cx="1258092" cy="51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lang="zh-CN" altLang="en-US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玻璃球</a:t>
              </a:r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>
              <a:off x="3459206" y="3347822"/>
              <a:ext cx="647676" cy="1008023"/>
            </a:xfrm>
            <a:prstGeom prst="line">
              <a:avLst/>
            </a:prstGeom>
            <a:noFill/>
            <a:ln w="57150" cmpd="sng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22375"/>
              <a:endParaRPr lang="zh-CN" altLang="zh-CN" sz="20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3331" name="Text Box 9"/>
            <p:cNvSpPr>
              <a:spLocks noChangeArrowheads="1"/>
            </p:cNvSpPr>
            <p:nvPr/>
          </p:nvSpPr>
          <p:spPr bwMode="auto">
            <a:xfrm>
              <a:off x="4017220" y="4253134"/>
              <a:ext cx="1258092" cy="51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lang="zh-CN" altLang="en-US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橡皮管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374873" y="465519"/>
              <a:ext cx="2592287" cy="1008025"/>
              <a:chOff x="1053653" y="1007157"/>
              <a:chExt cx="1939490" cy="754181"/>
            </a:xfrm>
          </p:grpSpPr>
          <p:sp>
            <p:nvSpPr>
              <p:cNvPr id="13332" name="Oval 10"/>
              <p:cNvSpPr>
                <a:spLocks noChangeArrowheads="1"/>
              </p:cNvSpPr>
              <p:nvPr/>
            </p:nvSpPr>
            <p:spPr bwMode="auto">
              <a:xfrm>
                <a:off x="1053653" y="1276762"/>
                <a:ext cx="1454914" cy="484576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1222375"/>
                <a:endParaRPr lang="zh-CN" altLang="zh-CN" sz="20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13333" name="Line 11"/>
              <p:cNvSpPr>
                <a:spLocks noChangeShapeType="1"/>
              </p:cNvSpPr>
              <p:nvPr/>
            </p:nvSpPr>
            <p:spPr bwMode="auto">
              <a:xfrm flipV="1">
                <a:off x="2345855" y="1007157"/>
                <a:ext cx="647288" cy="429942"/>
              </a:xfrm>
              <a:prstGeom prst="line">
                <a:avLst/>
              </a:prstGeom>
              <a:noFill/>
              <a:ln w="57150" cmpd="sng">
                <a:solidFill>
                  <a:srgbClr val="FF0000"/>
                </a:solidFill>
                <a:miter lim="800000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0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334" name="Text Box 12"/>
            <p:cNvSpPr>
              <a:spLocks noChangeArrowheads="1"/>
            </p:cNvSpPr>
            <p:nvPr/>
          </p:nvSpPr>
          <p:spPr bwMode="auto">
            <a:xfrm>
              <a:off x="3927559" y="217625"/>
              <a:ext cx="2922950" cy="51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lang="zh-CN" altLang="en-US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标注：规格、温度</a:t>
              </a:r>
            </a:p>
          </p:txBody>
        </p:sp>
      </p:grpSp>
      <p:sp>
        <p:nvSpPr>
          <p:cNvPr id="13335" name="Text Box 13"/>
          <p:cNvSpPr>
            <a:spLocks noChangeArrowheads="1"/>
          </p:cNvSpPr>
          <p:nvPr/>
        </p:nvSpPr>
        <p:spPr bwMode="auto">
          <a:xfrm>
            <a:off x="4743195" y="2463792"/>
            <a:ext cx="64957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思考1：酸式滴定管与碱式滴定管有哪些差异？分析如此设计的原因？</a:t>
            </a:r>
          </a:p>
        </p:txBody>
      </p:sp>
      <p:sp>
        <p:nvSpPr>
          <p:cNvPr id="13336" name="Text Box 14"/>
          <p:cNvSpPr>
            <a:spLocks noChangeArrowheads="1"/>
          </p:cNvSpPr>
          <p:nvPr/>
        </p:nvSpPr>
        <p:spPr bwMode="auto">
          <a:xfrm>
            <a:off x="4743195" y="3721353"/>
            <a:ext cx="66116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思考2：如何选择仪器量取高锰酸钾、盐酸、碳酸钠、四氯化碳、溴水、氯化铵溶液？</a:t>
            </a:r>
          </a:p>
        </p:txBody>
      </p:sp>
      <p:sp>
        <p:nvSpPr>
          <p:cNvPr id="13337" name="Text Box 14"/>
          <p:cNvSpPr>
            <a:spLocks noChangeArrowheads="1"/>
          </p:cNvSpPr>
          <p:nvPr/>
        </p:nvSpPr>
        <p:spPr bwMode="auto">
          <a:xfrm>
            <a:off x="4743195" y="4978914"/>
            <a:ext cx="6623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：量筒与滴定管有哪些差异？</a:t>
            </a:r>
          </a:p>
        </p:txBody>
      </p:sp>
      <p:sp>
        <p:nvSpPr>
          <p:cNvPr id="16" name="矩形 15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13336" grpId="0"/>
      <p:bldP spid="133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57345"/>
          <p:cNvSpPr txBox="1">
            <a:spLocks noChangeArrowheads="1"/>
          </p:cNvSpPr>
          <p:nvPr/>
        </p:nvSpPr>
        <p:spPr bwMode="auto">
          <a:xfrm>
            <a:off x="660400" y="1356704"/>
            <a:ext cx="13009059" cy="5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3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酸式滴定管和碱式滴定管的区别和使用方法</a:t>
            </a:r>
          </a:p>
        </p:txBody>
      </p:sp>
      <p:sp>
        <p:nvSpPr>
          <p:cNvPr id="15363" name="文本框 57346"/>
          <p:cNvSpPr txBox="1">
            <a:spLocks noChangeArrowheads="1"/>
          </p:cNvSpPr>
          <p:nvPr/>
        </p:nvSpPr>
        <p:spPr bwMode="auto">
          <a:xfrm>
            <a:off x="672258" y="2443249"/>
            <a:ext cx="10847483" cy="19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3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注意：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酸式滴定管不能用于装碱性溶液（会粘结活塞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SiO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+2NaOH=Na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SiO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+H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）；</a:t>
            </a:r>
            <a:r>
              <a:rPr lang="zh-CN" altLang="en-US" sz="24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en-US" altLang="zh-CN" sz="24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30000"/>
              </a:lnSpc>
            </a:pPr>
            <a:endParaRPr lang="en-US" altLang="zh-CN" sz="24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碱式滴定管不能用于装酸性溶液或强氧化性的溶液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会腐蚀橡胶管）。</a:t>
            </a: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VL4MA8O7V7L3HD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8168" y="3390217"/>
            <a:ext cx="2285912" cy="201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660400" y="1212764"/>
            <a:ext cx="2456122" cy="5865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(3)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滴定管的使用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8864" y="1935128"/>
            <a:ext cx="11693311" cy="46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 dirty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①查</a:t>
            </a:r>
            <a:r>
              <a:rPr lang="zh-CN" altLang="en-US" sz="2000" kern="0" dirty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漏：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活塞是否转动灵活，橡皮管是否弹性良好，加水后观察是否漏水</a:t>
            </a:r>
          </a:p>
        </p:txBody>
      </p:sp>
      <p:sp>
        <p:nvSpPr>
          <p:cNvPr id="3" name="矩形 2"/>
          <p:cNvSpPr/>
          <p:nvPr/>
        </p:nvSpPr>
        <p:spPr>
          <a:xfrm>
            <a:off x="825340" y="2551303"/>
            <a:ext cx="2550698" cy="469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②洗涤：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用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蒸馏水洗</a:t>
            </a:r>
          </a:p>
        </p:txBody>
      </p:sp>
      <p:sp>
        <p:nvSpPr>
          <p:cNvPr id="4" name="矩形 3"/>
          <p:cNvSpPr/>
          <p:nvPr/>
        </p:nvSpPr>
        <p:spPr>
          <a:xfrm>
            <a:off x="825340" y="3167478"/>
            <a:ext cx="2550698" cy="469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lang="zh-CN" altLang="en-US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润洗：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用待装液洗</a:t>
            </a:r>
          </a:p>
        </p:txBody>
      </p:sp>
      <p:sp>
        <p:nvSpPr>
          <p:cNvPr id="6" name="矩形 5"/>
          <p:cNvSpPr/>
          <p:nvPr/>
        </p:nvSpPr>
        <p:spPr>
          <a:xfrm>
            <a:off x="825339" y="3783653"/>
            <a:ext cx="11005900" cy="46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④ 装液：</a:t>
            </a:r>
            <a:r>
              <a:rPr lang="zh-CN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注入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待装液，使液面位于“</a:t>
            </a:r>
            <a:r>
              <a:rPr lang="zh-CN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0”以上</a:t>
            </a:r>
            <a:r>
              <a:rPr lang="en-US" altLang="zh-CN" sz="2000" kern="0" err="1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2~3cm 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处</a:t>
            </a:r>
          </a:p>
        </p:txBody>
      </p:sp>
      <p:sp>
        <p:nvSpPr>
          <p:cNvPr id="7" name="矩形 6"/>
          <p:cNvSpPr/>
          <p:nvPr/>
        </p:nvSpPr>
        <p:spPr>
          <a:xfrm>
            <a:off x="822007" y="4399828"/>
            <a:ext cx="11033261" cy="46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⑤</a:t>
            </a:r>
            <a:r>
              <a:rPr lang="zh-CN" altLang="en-US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排气泡：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酸式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放液，碱式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尖嘴向上倾斜放液</a:t>
            </a:r>
          </a:p>
        </p:txBody>
      </p:sp>
      <p:sp>
        <p:nvSpPr>
          <p:cNvPr id="8" name="矩形 7"/>
          <p:cNvSpPr/>
          <p:nvPr/>
        </p:nvSpPr>
        <p:spPr>
          <a:xfrm>
            <a:off x="822006" y="5016003"/>
            <a:ext cx="10112074" cy="46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en-US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⑥</a:t>
            </a:r>
            <a:r>
              <a:rPr lang="zh-CN" altLang="zh-CN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调</a:t>
            </a:r>
            <a:r>
              <a:rPr lang="zh-CN" altLang="en-US" sz="2000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液面：</a:t>
            </a:r>
            <a:r>
              <a:rPr lang="zh-CN" altLang="en-US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使液面处在“</a:t>
            </a:r>
            <a:r>
              <a:rPr lang="zh-CN" altLang="zh-CN" sz="2000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0”或“0”以下某一刻度</a:t>
            </a:r>
            <a:endParaRPr lang="en-US" altLang="zh-CN" sz="2000" kern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2006" y="5632178"/>
            <a:ext cx="4463081" cy="469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lnSpc>
                <a:spcPct val="135000"/>
              </a:lnSpc>
              <a:spcBef>
                <a:spcPct val="5000"/>
              </a:spcBef>
            </a:pPr>
            <a:r>
              <a:rPr lang="zh-CN" altLang="zh-CN" sz="2000" kern="0" dirty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⑦读数：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待液面稳定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1min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左右再读数</a:t>
            </a:r>
          </a:p>
        </p:txBody>
      </p:sp>
      <p:sp>
        <p:nvSpPr>
          <p:cNvPr id="12" name="矩形 11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69455" y="866857"/>
            <a:ext cx="11688355" cy="548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．试剂</a:t>
            </a:r>
          </a:p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标准液</a:t>
            </a:r>
          </a:p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待测液</a:t>
            </a:r>
          </a:p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指示剂</a:t>
            </a:r>
          </a:p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酸、碱中和滴定中通常用甲基橙或酚酞作指示剂，一般不用石蕊试液。</a:t>
            </a:r>
          </a:p>
          <a:p>
            <a:pPr indent="817880" algn="just" defTabSz="1222375">
              <a:lnSpc>
                <a:spcPct val="2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中和反应恰好完全反应时溶液的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应在指示剂的变色范围之内。</a:t>
            </a:r>
          </a:p>
        </p:txBody>
      </p:sp>
      <p:sp>
        <p:nvSpPr>
          <p:cNvPr id="3" name="矩形 2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0818" y="1024868"/>
            <a:ext cx="3847951" cy="68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algn="l"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algn="l"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algn="l"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algn="l"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en-US" altLang="zh-CN" sz="2400" b="1" kern="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lang="zh-CN" altLang="zh-CN" sz="2400" b="1" kern="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终点的确定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40818" y="4198552"/>
            <a:ext cx="8270555" cy="145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en-US" altLang="zh-CN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0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指示剂的选择原则</a:t>
            </a:r>
          </a:p>
          <a:p>
            <a:pPr defTabSz="1222375">
              <a:lnSpc>
                <a:spcPct val="150000"/>
              </a:lnSpc>
              <a:spcBef>
                <a:spcPct val="10000"/>
              </a:spcBef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指示剂的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变色范围尽可能接近中和时的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颜色变化明显（因此不可用石蕊）</a:t>
            </a:r>
          </a:p>
        </p:txBody>
      </p:sp>
      <p:grpSp>
        <p:nvGrpSpPr>
          <p:cNvPr id="17412" name="Group 4"/>
          <p:cNvGrpSpPr/>
          <p:nvPr/>
        </p:nvGrpSpPr>
        <p:grpSpPr>
          <a:xfrm>
            <a:off x="660400" y="1762226"/>
            <a:ext cx="5813210" cy="2423518"/>
            <a:chOff x="-2" y="1"/>
            <a:chExt cx="4084" cy="1822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-2" y="1"/>
              <a:ext cx="3936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"/>
                </a:spcBef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(1)</a:t>
              </a:r>
              <a:r>
                <a:rPr lang="zh-CN" altLang="en-US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常用指示剂的变色范围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493" y="1497"/>
              <a:ext cx="58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spcBef>
                  <a:spcPct val="0"/>
                </a:spcBef>
                <a:buClrTx/>
                <a:buSzTx/>
                <a:buNone/>
              </a:pPr>
              <a:r>
                <a:rPr lang="zh-CN" altLang="en-US" sz="1600" b="1" kern="0">
                  <a:solidFill>
                    <a:srgbClr val="FF0066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红色</a:t>
              </a:r>
              <a:endParaRPr lang="zh-CN" altLang="en-US" sz="16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493" y="1143"/>
              <a:ext cx="589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3333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蓝色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93" y="817"/>
              <a:ext cx="58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3333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黄色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93" y="409"/>
              <a:ext cx="589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spcBef>
                  <a:spcPct val="0"/>
                </a:spcBef>
                <a:buClrTx/>
                <a:buSzTx/>
                <a:buNone/>
              </a:pPr>
              <a:r>
                <a:rPr lang="zh-CN" altLang="en-US" sz="1600" b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碱色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005" y="1497"/>
              <a:ext cx="6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无色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005" y="1143"/>
              <a:ext cx="62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红色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005" y="817"/>
              <a:ext cx="6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红色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005" y="409"/>
              <a:ext cx="62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酸色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625" y="1497"/>
              <a:ext cx="50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8.2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1625" y="1143"/>
              <a:ext cx="507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5.0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1625" y="817"/>
              <a:ext cx="50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3.1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1625" y="409"/>
              <a:ext cx="507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pH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2940" y="1497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10.0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132" y="1497"/>
              <a:ext cx="80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FF66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浅红色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121" y="1497"/>
              <a:ext cx="96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酚    酞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2940" y="1143"/>
              <a:ext cx="553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8.0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2132" y="1143"/>
              <a:ext cx="808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CC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紫色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" y="1143"/>
              <a:ext cx="96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石    蕊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2940" y="817"/>
              <a:ext cx="55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4.4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2132" y="817"/>
              <a:ext cx="80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FF9933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橙色</a:t>
              </a:r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45" y="817"/>
              <a:ext cx="96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甲基橙</a:t>
              </a:r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2940" y="409"/>
              <a:ext cx="553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en-US" altLang="zh-CN" sz="1600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pH</a:t>
              </a:r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2132" y="409"/>
              <a:ext cx="80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r>
                <a:rPr lang="zh-CN" altLang="en-US" sz="1600" b="1" kern="0">
                  <a:solidFill>
                    <a:srgbClr val="0000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中间色</a:t>
              </a:r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45" y="409"/>
              <a:ext cx="96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algn="l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algn="l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algn="l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1222375">
                <a:buClr>
                  <a:srgbClr val="FF00FF"/>
                </a:buClr>
                <a:buNone/>
              </a:pPr>
              <a:endPara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45" y="817"/>
              <a:ext cx="40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45" y="1143"/>
              <a:ext cx="40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45" y="1497"/>
              <a:ext cx="40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 flipH="1">
              <a:off x="45" y="409"/>
              <a:ext cx="0" cy="14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H="1">
              <a:off x="1005" y="409"/>
              <a:ext cx="0" cy="1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H="1">
              <a:off x="2940" y="409"/>
              <a:ext cx="0" cy="1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 flipH="1">
              <a:off x="3493" y="409"/>
              <a:ext cx="0" cy="1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H="1">
              <a:off x="4082" y="409"/>
              <a:ext cx="0" cy="141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 flipH="1">
              <a:off x="2132" y="409"/>
              <a:ext cx="0" cy="1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 flipH="1">
              <a:off x="1625" y="409"/>
              <a:ext cx="0" cy="1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45" y="383"/>
              <a:ext cx="40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45" y="1823"/>
              <a:ext cx="403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1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grpSp>
        <p:nvGrpSpPr>
          <p:cNvPr id="17452" name="Group 44"/>
          <p:cNvGrpSpPr/>
          <p:nvPr/>
        </p:nvGrpSpPr>
        <p:grpSpPr>
          <a:xfrm>
            <a:off x="640818" y="5708948"/>
            <a:ext cx="7130774" cy="457182"/>
            <a:chOff x="295" y="3566"/>
            <a:chExt cx="4492" cy="288"/>
          </a:xfrm>
        </p:grpSpPr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2897" y="3602"/>
              <a:ext cx="18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酚酞        甲基橙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295" y="3566"/>
              <a:ext cx="24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/>
              <a:r>
                <a:rPr lang="en-US" altLang="zh-CN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(3)</a:t>
              </a:r>
              <a:r>
                <a:rPr lang="zh-CN" altLang="en-US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常用中和滴定指示剂</a:t>
              </a:r>
            </a:p>
          </p:txBody>
        </p:sp>
      </p:grpSp>
      <p:sp>
        <p:nvSpPr>
          <p:cNvPr id="45" name="矩形 4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4" name="Rectangle 4"/>
          <p:cNvSpPr>
            <a:spLocks noChangeArrowheads="1"/>
          </p:cNvSpPr>
          <p:nvPr/>
        </p:nvSpPr>
        <p:spPr bwMode="auto">
          <a:xfrm>
            <a:off x="1100412" y="4618782"/>
            <a:ext cx="3130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</a:t>
            </a:r>
            <a:r>
              <a:rPr lang="en-US" altLang="zh-CN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0”</a:t>
            </a:r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或“</a:t>
            </a:r>
            <a:r>
              <a:rPr lang="en-US" altLang="zh-CN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0”</a:t>
            </a:r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刻度以下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660400" y="1285654"/>
            <a:ext cx="10891917" cy="446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7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．操作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以标准盐酸滴定待测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溶液为例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)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(1)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准备工作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滴定管的检漏。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洗涤：分别取酸式滴定管和碱式滴定管各一支，用蒸馏水洗涤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次，再用标准酸液和待测碱液各润洗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次，润洗液必须从滴定管下端排出。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装液：向碱式滴定管中装入待测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溶液，排气泡，调整液面至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                          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，记录读数，放出一定体积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溶液于洗净的锥形瓶中，以同样步骤将标准盐酸注入酸式滴定管，调整液面并记录。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0" name="Rectangle 4"/>
          <p:cNvSpPr>
            <a:spLocks noChangeArrowheads="1"/>
          </p:cNvSpPr>
          <p:nvPr/>
        </p:nvSpPr>
        <p:spPr bwMode="auto">
          <a:xfrm>
            <a:off x="1535683" y="2152095"/>
            <a:ext cx="1532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控制活塞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82342" name="Rectangle 6"/>
          <p:cNvSpPr>
            <a:spLocks noChangeArrowheads="1"/>
          </p:cNvSpPr>
          <p:nvPr/>
        </p:nvSpPr>
        <p:spPr bwMode="auto">
          <a:xfrm>
            <a:off x="4183917" y="2170715"/>
            <a:ext cx="1848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摇动锥形瓶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82344" name="Rectangle 8"/>
          <p:cNvSpPr>
            <a:spLocks noChangeArrowheads="1"/>
          </p:cNvSpPr>
          <p:nvPr/>
        </p:nvSpPr>
        <p:spPr bwMode="auto">
          <a:xfrm>
            <a:off x="9462271" y="2152094"/>
            <a:ext cx="1532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颜色变化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82346" name="Rectangle 10"/>
          <p:cNvSpPr>
            <a:spLocks noChangeArrowheads="1"/>
          </p:cNvSpPr>
          <p:nvPr/>
        </p:nvSpPr>
        <p:spPr bwMode="auto">
          <a:xfrm>
            <a:off x="7090508" y="2836728"/>
            <a:ext cx="1532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成股流下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82348" name="Rectangle 12"/>
          <p:cNvSpPr>
            <a:spLocks noChangeArrowheads="1"/>
          </p:cNvSpPr>
          <p:nvPr/>
        </p:nvSpPr>
        <p:spPr bwMode="auto">
          <a:xfrm>
            <a:off x="6221280" y="3625973"/>
            <a:ext cx="27959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刚好使指示剂变色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660399" y="1219837"/>
            <a:ext cx="10858501" cy="4418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7880"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滴定操作：在锥形瓶的待测溶液中滴加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滴酚酞试液，开始滴定。左手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，右手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，两眼注视锥形瓶内溶液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indent="817880"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滴定速率：先快后慢，逐滴加入，不能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indent="817880"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终点的判断：当滴入最后一滴，</a:t>
            </a:r>
            <a:r>
              <a:rPr lang="en-US" altLang="zh-CN" sz="2400" u="sng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  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且半分钟内不褪色，即到终点，读数并记录。</a:t>
            </a:r>
          </a:p>
          <a:p>
            <a:pPr indent="817880"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数据处理：为减小误差，滴定时，要求重复实验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次，求平均值。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40" grpId="0"/>
      <p:bldP spid="782342" grpId="0"/>
      <p:bldP spid="782344" grpId="0"/>
      <p:bldP spid="782346" grpId="0"/>
      <p:bldP spid="7823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Text Box 2"/>
          <p:cNvSpPr>
            <a:spLocks noChangeArrowheads="1"/>
          </p:cNvSpPr>
          <p:nvPr/>
        </p:nvSpPr>
        <p:spPr bwMode="auto">
          <a:xfrm>
            <a:off x="2359181" y="1244794"/>
            <a:ext cx="4527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滴定前仰视，滴定后俯视</a:t>
            </a:r>
          </a:p>
        </p:txBody>
      </p:sp>
      <p:sp>
        <p:nvSpPr>
          <p:cNvPr id="37901" name="Line 6"/>
          <p:cNvSpPr>
            <a:spLocks noChangeShapeType="1"/>
          </p:cNvSpPr>
          <p:nvPr/>
        </p:nvSpPr>
        <p:spPr bwMode="auto">
          <a:xfrm>
            <a:off x="2070267" y="5454680"/>
            <a:ext cx="3047883" cy="1588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27" name="Line 31"/>
          <p:cNvSpPr>
            <a:spLocks noChangeShapeType="1"/>
          </p:cNvSpPr>
          <p:nvPr/>
        </p:nvSpPr>
        <p:spPr bwMode="auto">
          <a:xfrm rot="480077" flipV="1">
            <a:off x="2870933" y="2946562"/>
            <a:ext cx="2026371" cy="1105693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28" name="Line 32"/>
          <p:cNvSpPr>
            <a:spLocks noChangeShapeType="1"/>
          </p:cNvSpPr>
          <p:nvPr/>
        </p:nvSpPr>
        <p:spPr bwMode="auto">
          <a:xfrm>
            <a:off x="1917872" y="3368786"/>
            <a:ext cx="2743094" cy="76197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29" name="Line 33"/>
          <p:cNvSpPr>
            <a:spLocks noChangeShapeType="1"/>
          </p:cNvSpPr>
          <p:nvPr/>
        </p:nvSpPr>
        <p:spPr bwMode="auto">
          <a:xfrm>
            <a:off x="2679844" y="4997497"/>
            <a:ext cx="2171616" cy="1074696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30" name="Text Box 35"/>
          <p:cNvSpPr>
            <a:spLocks noChangeArrowheads="1"/>
          </p:cNvSpPr>
          <p:nvPr/>
        </p:nvSpPr>
        <p:spPr bwMode="auto">
          <a:xfrm>
            <a:off x="1384493" y="3702148"/>
            <a:ext cx="1676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zh-CN" altLang="en-US" sz="20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滴定前</a:t>
            </a:r>
          </a:p>
        </p:txBody>
      </p:sp>
      <p:sp>
        <p:nvSpPr>
          <p:cNvPr id="37931" name="Text Box 36"/>
          <p:cNvSpPr>
            <a:spLocks noChangeArrowheads="1"/>
          </p:cNvSpPr>
          <p:nvPr/>
        </p:nvSpPr>
        <p:spPr bwMode="auto">
          <a:xfrm>
            <a:off x="1384493" y="4616513"/>
            <a:ext cx="1676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zh-CN" altLang="en-US" sz="20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滴定后</a:t>
            </a:r>
          </a:p>
        </p:txBody>
      </p:sp>
      <p:grpSp>
        <p:nvGrpSpPr>
          <p:cNvPr id="37932" name="Group 37"/>
          <p:cNvGrpSpPr/>
          <p:nvPr/>
        </p:nvGrpSpPr>
        <p:grpSpPr>
          <a:xfrm>
            <a:off x="2368706" y="3759295"/>
            <a:ext cx="777845" cy="1447745"/>
            <a:chOff x="0" y="0"/>
            <a:chExt cx="490" cy="912"/>
          </a:xfrm>
        </p:grpSpPr>
        <p:sp>
          <p:nvSpPr>
            <p:cNvPr id="37933" name="AutoShape 38"/>
            <p:cNvSpPr/>
            <p:nvPr/>
          </p:nvSpPr>
          <p:spPr bwMode="auto">
            <a:xfrm>
              <a:off x="298" y="0"/>
              <a:ext cx="192" cy="912"/>
            </a:xfrm>
            <a:prstGeom prst="leftBrace">
              <a:avLst>
                <a:gd name="adj1" fmla="val 39561"/>
                <a:gd name="adj2" fmla="val 50000"/>
              </a:avLst>
            </a:prstGeom>
            <a:noFill/>
            <a:ln w="508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22375"/>
              <a:endParaRPr lang="zh-CN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7934" name="Text Box 39"/>
            <p:cNvSpPr>
              <a:spLocks noChangeArrowheads="1"/>
            </p:cNvSpPr>
            <p:nvPr/>
          </p:nvSpPr>
          <p:spPr bwMode="auto">
            <a:xfrm>
              <a:off x="0" y="78"/>
              <a:ext cx="33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22375">
                <a:spcBef>
                  <a:spcPct val="50000"/>
                </a:spcBef>
              </a:pPr>
              <a:r>
                <a:rPr lang="zh-CN" altLang="en-US" sz="20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读出值</a:t>
              </a:r>
            </a:p>
          </p:txBody>
        </p:sp>
      </p:grpSp>
      <p:grpSp>
        <p:nvGrpSpPr>
          <p:cNvPr id="37935" name="Group 40"/>
          <p:cNvGrpSpPr/>
          <p:nvPr/>
        </p:nvGrpSpPr>
        <p:grpSpPr>
          <a:xfrm>
            <a:off x="878101" y="3417997"/>
            <a:ext cx="865153" cy="2057320"/>
            <a:chOff x="0" y="0"/>
            <a:chExt cx="280" cy="1296"/>
          </a:xfrm>
        </p:grpSpPr>
        <p:sp>
          <p:nvSpPr>
            <p:cNvPr id="37936" name="AutoShape 41"/>
            <p:cNvSpPr/>
            <p:nvPr/>
          </p:nvSpPr>
          <p:spPr bwMode="auto">
            <a:xfrm>
              <a:off x="166" y="0"/>
              <a:ext cx="114" cy="1296"/>
            </a:xfrm>
            <a:prstGeom prst="leftBrace">
              <a:avLst>
                <a:gd name="adj1" fmla="val 225000"/>
                <a:gd name="adj2" fmla="val 50000"/>
              </a:avLst>
            </a:prstGeom>
            <a:noFill/>
            <a:ln w="508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22375"/>
              <a:endParaRPr lang="zh-CN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7937" name="Text Box 42"/>
            <p:cNvSpPr>
              <a:spLocks noChangeArrowheads="1"/>
            </p:cNvSpPr>
            <p:nvPr/>
          </p:nvSpPr>
          <p:spPr bwMode="auto">
            <a:xfrm>
              <a:off x="0" y="276"/>
              <a:ext cx="16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22375">
                <a:spcBef>
                  <a:spcPct val="50000"/>
                </a:spcBef>
              </a:pPr>
              <a:r>
                <a:rPr lang="zh-CN" altLang="en-US" sz="20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实际值</a:t>
              </a:r>
            </a:p>
          </p:txBody>
        </p:sp>
      </p:grpSp>
      <p:sp>
        <p:nvSpPr>
          <p:cNvPr id="37938" name="Text Box 2"/>
          <p:cNvSpPr>
            <a:spLocks noChangeArrowheads="1"/>
          </p:cNvSpPr>
          <p:nvPr/>
        </p:nvSpPr>
        <p:spPr bwMode="auto">
          <a:xfrm>
            <a:off x="7265954" y="1227331"/>
            <a:ext cx="4387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滴定前俯视，滴定后仰视</a:t>
            </a:r>
          </a:p>
        </p:txBody>
      </p:sp>
      <p:sp>
        <p:nvSpPr>
          <p:cNvPr id="37939" name="Line 31"/>
          <p:cNvSpPr>
            <a:spLocks noChangeShapeType="1"/>
          </p:cNvSpPr>
          <p:nvPr/>
        </p:nvSpPr>
        <p:spPr bwMode="auto">
          <a:xfrm rot="481848" flipV="1">
            <a:off x="8575591" y="4711759"/>
            <a:ext cx="2074783" cy="1217566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40" name="Line 32"/>
          <p:cNvSpPr>
            <a:spLocks noChangeShapeType="1"/>
          </p:cNvSpPr>
          <p:nvPr/>
        </p:nvSpPr>
        <p:spPr bwMode="auto">
          <a:xfrm>
            <a:off x="7734248" y="3124321"/>
            <a:ext cx="2765319" cy="76197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41" name="Line 33"/>
          <p:cNvSpPr>
            <a:spLocks noChangeShapeType="1"/>
          </p:cNvSpPr>
          <p:nvPr/>
        </p:nvSpPr>
        <p:spPr bwMode="auto">
          <a:xfrm>
            <a:off x="8350174" y="2654438"/>
            <a:ext cx="1692209" cy="838168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42" name="Line 34"/>
          <p:cNvSpPr>
            <a:spLocks noChangeShapeType="1"/>
          </p:cNvSpPr>
          <p:nvPr/>
        </p:nvSpPr>
        <p:spPr bwMode="auto">
          <a:xfrm>
            <a:off x="7962838" y="5216565"/>
            <a:ext cx="2765319" cy="76197"/>
          </a:xfrm>
          <a:prstGeom prst="line">
            <a:avLst/>
          </a:prstGeom>
          <a:noFill/>
          <a:ln w="50800" cmpd="sng">
            <a:solidFill>
              <a:srgbClr val="FF00FF"/>
            </a:solidFill>
            <a:prstDash val="dash"/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1222375"/>
            <a:endParaRPr lang="zh-CN" altLang="zh-CN" sz="2400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7974" name="Text Box 39"/>
          <p:cNvSpPr>
            <a:spLocks noChangeArrowheads="1"/>
          </p:cNvSpPr>
          <p:nvPr/>
        </p:nvSpPr>
        <p:spPr bwMode="auto">
          <a:xfrm>
            <a:off x="7286590" y="2425846"/>
            <a:ext cx="1308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zh-CN" altLang="en-US" sz="20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滴定前</a:t>
            </a:r>
          </a:p>
        </p:txBody>
      </p:sp>
      <p:sp>
        <p:nvSpPr>
          <p:cNvPr id="37975" name="Text Box 40"/>
          <p:cNvSpPr>
            <a:spLocks noChangeArrowheads="1"/>
          </p:cNvSpPr>
          <p:nvPr/>
        </p:nvSpPr>
        <p:spPr bwMode="auto">
          <a:xfrm>
            <a:off x="7337390" y="5622948"/>
            <a:ext cx="130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zh-CN" altLang="en-US" sz="20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滴定后</a:t>
            </a:r>
          </a:p>
        </p:txBody>
      </p:sp>
      <p:grpSp>
        <p:nvGrpSpPr>
          <p:cNvPr id="37976" name="组合 6"/>
          <p:cNvGrpSpPr/>
          <p:nvPr/>
        </p:nvGrpSpPr>
        <p:grpSpPr>
          <a:xfrm>
            <a:off x="6686540" y="2949701"/>
            <a:ext cx="2244638" cy="2590700"/>
            <a:chOff x="0" y="0"/>
            <a:chExt cx="2244697" cy="2590800"/>
          </a:xfrm>
        </p:grpSpPr>
        <p:sp>
          <p:nvSpPr>
            <p:cNvPr id="37977" name="AutoShape 45"/>
            <p:cNvSpPr/>
            <p:nvPr/>
          </p:nvSpPr>
          <p:spPr bwMode="auto">
            <a:xfrm>
              <a:off x="447489" y="0"/>
              <a:ext cx="1797208" cy="2590800"/>
            </a:xfrm>
            <a:prstGeom prst="leftBrace">
              <a:avLst>
                <a:gd name="adj1" fmla="val 8329"/>
                <a:gd name="adj2" fmla="val 51491"/>
              </a:avLst>
            </a:prstGeom>
            <a:noFill/>
            <a:ln w="50800" cmpd="sng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defTabSz="1222375"/>
              <a:endParaRPr lang="zh-CN" altLang="zh-CN" sz="20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7978" name="Text Box 46"/>
            <p:cNvSpPr>
              <a:spLocks noChangeArrowheads="1"/>
            </p:cNvSpPr>
            <p:nvPr/>
          </p:nvSpPr>
          <p:spPr bwMode="auto">
            <a:xfrm>
              <a:off x="0" y="671106"/>
              <a:ext cx="442728" cy="120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读出值</a:t>
              </a:r>
            </a:p>
          </p:txBody>
        </p:sp>
      </p:grpSp>
      <p:grpSp>
        <p:nvGrpSpPr>
          <p:cNvPr id="37979" name="组合 8"/>
          <p:cNvGrpSpPr/>
          <p:nvPr/>
        </p:nvGrpSpPr>
        <p:grpSpPr>
          <a:xfrm>
            <a:off x="8194606" y="3200518"/>
            <a:ext cx="746096" cy="2057321"/>
            <a:chOff x="0" y="0"/>
            <a:chExt cx="746911" cy="2057400"/>
          </a:xfrm>
        </p:grpSpPr>
        <p:sp>
          <p:nvSpPr>
            <p:cNvPr id="37980" name="AutoShape 42"/>
            <p:cNvSpPr/>
            <p:nvPr/>
          </p:nvSpPr>
          <p:spPr bwMode="auto">
            <a:xfrm>
              <a:off x="341646" y="0"/>
              <a:ext cx="405265" cy="2057400"/>
            </a:xfrm>
            <a:prstGeom prst="leftBrace">
              <a:avLst>
                <a:gd name="adj1" fmla="val 17157"/>
                <a:gd name="adj2" fmla="val 50000"/>
              </a:avLst>
            </a:prstGeom>
            <a:noFill/>
            <a:ln w="50800" cmpd="sng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22375"/>
              <a:endParaRPr lang="zh-CN" altLang="zh-CN" sz="24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7981" name="矩形 90"/>
            <p:cNvSpPr>
              <a:spLocks noChangeArrowheads="1"/>
            </p:cNvSpPr>
            <p:nvPr/>
          </p:nvSpPr>
          <p:spPr bwMode="auto">
            <a:xfrm>
              <a:off x="0" y="356870"/>
              <a:ext cx="313248" cy="120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实际值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213222" y="2102009"/>
            <a:ext cx="1563627" cy="3657459"/>
            <a:chOff x="2933700" y="2060575"/>
            <a:chExt cx="1563687" cy="3657600"/>
          </a:xfrm>
        </p:grpSpPr>
        <p:grpSp>
          <p:nvGrpSpPr>
            <p:cNvPr id="37902" name="组合 3"/>
            <p:cNvGrpSpPr/>
            <p:nvPr/>
          </p:nvGrpSpPr>
          <p:grpSpPr>
            <a:xfrm>
              <a:off x="2933700" y="2060575"/>
              <a:ext cx="1524001" cy="3657600"/>
              <a:chOff x="0" y="0"/>
              <a:chExt cx="1524001" cy="3657600"/>
            </a:xfrm>
          </p:grpSpPr>
          <p:sp>
            <p:nvSpPr>
              <p:cNvPr id="37903" name="Line 7"/>
              <p:cNvSpPr>
                <a:spLocks noChangeShapeType="1"/>
              </p:cNvSpPr>
              <p:nvPr/>
            </p:nvSpPr>
            <p:spPr bwMode="auto">
              <a:xfrm>
                <a:off x="1524000" y="0"/>
                <a:ext cx="1" cy="3657600"/>
              </a:xfrm>
              <a:prstGeom prst="line">
                <a:avLst/>
              </a:prstGeom>
              <a:noFill/>
              <a:ln w="5080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4" name="Line 8"/>
              <p:cNvSpPr>
                <a:spLocks noChangeShapeType="1"/>
              </p:cNvSpPr>
              <p:nvPr/>
            </p:nvSpPr>
            <p:spPr bwMode="auto">
              <a:xfrm>
                <a:off x="0" y="0"/>
                <a:ext cx="1" cy="3657600"/>
              </a:xfrm>
              <a:prstGeom prst="line">
                <a:avLst/>
              </a:prstGeom>
              <a:noFill/>
              <a:ln w="5080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5" name="Line 9"/>
              <p:cNvSpPr>
                <a:spLocks noChangeShapeType="1"/>
              </p:cNvSpPr>
              <p:nvPr/>
            </p:nvSpPr>
            <p:spPr bwMode="auto">
              <a:xfrm>
                <a:off x="0" y="304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6" name="Line 10"/>
              <p:cNvSpPr>
                <a:spLocks noChangeShapeType="1"/>
              </p:cNvSpPr>
              <p:nvPr/>
            </p:nvSpPr>
            <p:spPr bwMode="auto">
              <a:xfrm>
                <a:off x="0" y="685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7" name="Line 11"/>
              <p:cNvSpPr>
                <a:spLocks noChangeShapeType="1"/>
              </p:cNvSpPr>
              <p:nvPr/>
            </p:nvSpPr>
            <p:spPr bwMode="auto">
              <a:xfrm>
                <a:off x="0" y="9906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8" name="Line 12"/>
              <p:cNvSpPr>
                <a:spLocks noChangeShapeType="1"/>
              </p:cNvSpPr>
              <p:nvPr/>
            </p:nvSpPr>
            <p:spPr bwMode="auto">
              <a:xfrm>
                <a:off x="0" y="12954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09" name="Line 13"/>
              <p:cNvSpPr>
                <a:spLocks noChangeShapeType="1"/>
              </p:cNvSpPr>
              <p:nvPr/>
            </p:nvSpPr>
            <p:spPr bwMode="auto">
              <a:xfrm>
                <a:off x="0" y="16002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0" name="Line 14"/>
              <p:cNvSpPr>
                <a:spLocks noChangeShapeType="1"/>
              </p:cNvSpPr>
              <p:nvPr/>
            </p:nvSpPr>
            <p:spPr bwMode="auto">
              <a:xfrm>
                <a:off x="0" y="19050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1" name="Line 15"/>
              <p:cNvSpPr>
                <a:spLocks noChangeShapeType="1"/>
              </p:cNvSpPr>
              <p:nvPr/>
            </p:nvSpPr>
            <p:spPr bwMode="auto">
              <a:xfrm>
                <a:off x="0" y="25146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2" name="Line 16"/>
              <p:cNvSpPr>
                <a:spLocks noChangeShapeType="1"/>
              </p:cNvSpPr>
              <p:nvPr/>
            </p:nvSpPr>
            <p:spPr bwMode="auto">
              <a:xfrm>
                <a:off x="0" y="28194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3" name="Line 17"/>
              <p:cNvSpPr>
                <a:spLocks noChangeShapeType="1"/>
              </p:cNvSpPr>
              <p:nvPr/>
            </p:nvSpPr>
            <p:spPr bwMode="auto">
              <a:xfrm>
                <a:off x="0" y="2209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4" name="Line 18"/>
              <p:cNvSpPr>
                <a:spLocks noChangeShapeType="1"/>
              </p:cNvSpPr>
              <p:nvPr/>
            </p:nvSpPr>
            <p:spPr bwMode="auto">
              <a:xfrm>
                <a:off x="0" y="31242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5" name="Line 19"/>
              <p:cNvSpPr>
                <a:spLocks noChangeShapeType="1"/>
              </p:cNvSpPr>
              <p:nvPr/>
            </p:nvSpPr>
            <p:spPr bwMode="auto">
              <a:xfrm>
                <a:off x="1295400" y="304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6" name="Line 20"/>
              <p:cNvSpPr>
                <a:spLocks noChangeShapeType="1"/>
              </p:cNvSpPr>
              <p:nvPr/>
            </p:nvSpPr>
            <p:spPr bwMode="auto">
              <a:xfrm>
                <a:off x="1295400" y="685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7" name="Line 21"/>
              <p:cNvSpPr>
                <a:spLocks noChangeShapeType="1"/>
              </p:cNvSpPr>
              <p:nvPr/>
            </p:nvSpPr>
            <p:spPr bwMode="auto">
              <a:xfrm>
                <a:off x="1295400" y="9906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8" name="Line 22"/>
              <p:cNvSpPr>
                <a:spLocks noChangeShapeType="1"/>
              </p:cNvSpPr>
              <p:nvPr/>
            </p:nvSpPr>
            <p:spPr bwMode="auto">
              <a:xfrm>
                <a:off x="1255713" y="1343025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19" name="Line 23"/>
              <p:cNvSpPr>
                <a:spLocks noChangeShapeType="1"/>
              </p:cNvSpPr>
              <p:nvPr/>
            </p:nvSpPr>
            <p:spPr bwMode="auto">
              <a:xfrm>
                <a:off x="1295400" y="16764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20" name="Line 24"/>
              <p:cNvSpPr>
                <a:spLocks noChangeShapeType="1"/>
              </p:cNvSpPr>
              <p:nvPr/>
            </p:nvSpPr>
            <p:spPr bwMode="auto">
              <a:xfrm>
                <a:off x="1295400" y="19050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21" name="Line 25"/>
              <p:cNvSpPr>
                <a:spLocks noChangeShapeType="1"/>
              </p:cNvSpPr>
              <p:nvPr/>
            </p:nvSpPr>
            <p:spPr bwMode="auto">
              <a:xfrm>
                <a:off x="1295400" y="22098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22" name="Line 26"/>
              <p:cNvSpPr>
                <a:spLocks noChangeShapeType="1"/>
              </p:cNvSpPr>
              <p:nvPr/>
            </p:nvSpPr>
            <p:spPr bwMode="auto">
              <a:xfrm>
                <a:off x="1295400" y="24384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23" name="Line 27"/>
              <p:cNvSpPr>
                <a:spLocks noChangeShapeType="1"/>
              </p:cNvSpPr>
              <p:nvPr/>
            </p:nvSpPr>
            <p:spPr bwMode="auto">
              <a:xfrm>
                <a:off x="1295400" y="28194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24" name="Line 28"/>
              <p:cNvSpPr>
                <a:spLocks noChangeShapeType="1"/>
              </p:cNvSpPr>
              <p:nvPr/>
            </p:nvSpPr>
            <p:spPr bwMode="auto">
              <a:xfrm>
                <a:off x="1295400" y="3048000"/>
                <a:ext cx="228600" cy="1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9561" y="4978400"/>
              <a:ext cx="1533525" cy="419100"/>
            </a:xfrm>
            <a:prstGeom prst="rect">
              <a:avLst/>
            </a:prstGeom>
          </p:spPr>
        </p:pic>
        <p:pic>
          <p:nvPicPr>
            <p:cNvPr id="96" name="图片 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3862" y="2901073"/>
              <a:ext cx="1533525" cy="419100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8940702" y="1892468"/>
            <a:ext cx="1558865" cy="4343232"/>
            <a:chOff x="8661400" y="1851025"/>
            <a:chExt cx="1558925" cy="4343400"/>
          </a:xfrm>
        </p:grpSpPr>
        <p:grpSp>
          <p:nvGrpSpPr>
            <p:cNvPr id="37943" name="组合 5"/>
            <p:cNvGrpSpPr/>
            <p:nvPr/>
          </p:nvGrpSpPr>
          <p:grpSpPr>
            <a:xfrm>
              <a:off x="8689975" y="1851025"/>
              <a:ext cx="1530350" cy="4343400"/>
              <a:chOff x="0" y="0"/>
              <a:chExt cx="1530351" cy="4343400"/>
            </a:xfrm>
          </p:grpSpPr>
          <p:grpSp>
            <p:nvGrpSpPr>
              <p:cNvPr id="37944" name="Group 5"/>
              <p:cNvGrpSpPr/>
              <p:nvPr/>
            </p:nvGrpSpPr>
            <p:grpSpPr>
              <a:xfrm>
                <a:off x="0" y="0"/>
                <a:ext cx="1524000" cy="3657600"/>
                <a:chOff x="0" y="0"/>
                <a:chExt cx="960" cy="2304"/>
              </a:xfrm>
            </p:grpSpPr>
            <p:sp>
              <p:nvSpPr>
                <p:cNvPr id="37945" name="Line 6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1" cy="2304"/>
                </a:xfrm>
                <a:prstGeom prst="line">
                  <a:avLst/>
                </a:prstGeom>
                <a:noFill/>
                <a:ln w="5080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zh-CN" sz="24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946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" cy="2304"/>
                </a:xfrm>
                <a:prstGeom prst="line">
                  <a:avLst/>
                </a:prstGeom>
                <a:noFill/>
                <a:ln w="50800" cmpd="sng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zh-CN" sz="24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7947" name="Line 8"/>
              <p:cNvSpPr>
                <a:spLocks noChangeShapeType="1"/>
              </p:cNvSpPr>
              <p:nvPr/>
            </p:nvSpPr>
            <p:spPr bwMode="auto">
              <a:xfrm>
                <a:off x="4763" y="3581400"/>
                <a:ext cx="1588" cy="762000"/>
              </a:xfrm>
              <a:prstGeom prst="line">
                <a:avLst/>
              </a:prstGeom>
              <a:noFill/>
              <a:ln w="5080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48" name="Line 9"/>
              <p:cNvSpPr>
                <a:spLocks noChangeShapeType="1"/>
              </p:cNvSpPr>
              <p:nvPr/>
            </p:nvSpPr>
            <p:spPr bwMode="auto">
              <a:xfrm>
                <a:off x="3175" y="304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49" name="Line 10"/>
              <p:cNvSpPr>
                <a:spLocks noChangeShapeType="1"/>
              </p:cNvSpPr>
              <p:nvPr/>
            </p:nvSpPr>
            <p:spPr bwMode="auto">
              <a:xfrm>
                <a:off x="3175" y="685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0" name="Line 11"/>
              <p:cNvSpPr>
                <a:spLocks noChangeShapeType="1"/>
              </p:cNvSpPr>
              <p:nvPr/>
            </p:nvSpPr>
            <p:spPr bwMode="auto">
              <a:xfrm>
                <a:off x="3175" y="9906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1" name="Line 12"/>
              <p:cNvSpPr>
                <a:spLocks noChangeShapeType="1"/>
              </p:cNvSpPr>
              <p:nvPr/>
            </p:nvSpPr>
            <p:spPr bwMode="auto">
              <a:xfrm>
                <a:off x="3175" y="1295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2" name="Line 13"/>
              <p:cNvSpPr>
                <a:spLocks noChangeShapeType="1"/>
              </p:cNvSpPr>
              <p:nvPr/>
            </p:nvSpPr>
            <p:spPr bwMode="auto">
              <a:xfrm>
                <a:off x="3175" y="16002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3" name="Line 14"/>
              <p:cNvSpPr>
                <a:spLocks noChangeShapeType="1"/>
              </p:cNvSpPr>
              <p:nvPr/>
            </p:nvSpPr>
            <p:spPr bwMode="auto">
              <a:xfrm>
                <a:off x="3175" y="19050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4" name="Line 15"/>
              <p:cNvSpPr>
                <a:spLocks noChangeShapeType="1"/>
              </p:cNvSpPr>
              <p:nvPr/>
            </p:nvSpPr>
            <p:spPr bwMode="auto">
              <a:xfrm>
                <a:off x="3175" y="25146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5" name="Line 16"/>
              <p:cNvSpPr>
                <a:spLocks noChangeShapeType="1"/>
              </p:cNvSpPr>
              <p:nvPr/>
            </p:nvSpPr>
            <p:spPr bwMode="auto">
              <a:xfrm>
                <a:off x="3175" y="2819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6" name="Line 17"/>
              <p:cNvSpPr>
                <a:spLocks noChangeShapeType="1"/>
              </p:cNvSpPr>
              <p:nvPr/>
            </p:nvSpPr>
            <p:spPr bwMode="auto">
              <a:xfrm>
                <a:off x="3175" y="2209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7" name="Line 18"/>
              <p:cNvSpPr>
                <a:spLocks noChangeShapeType="1"/>
              </p:cNvSpPr>
              <p:nvPr/>
            </p:nvSpPr>
            <p:spPr bwMode="auto">
              <a:xfrm>
                <a:off x="3175" y="31242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8" name="Line 19"/>
              <p:cNvSpPr>
                <a:spLocks noChangeShapeType="1"/>
              </p:cNvSpPr>
              <p:nvPr/>
            </p:nvSpPr>
            <p:spPr bwMode="auto">
              <a:xfrm>
                <a:off x="1298575" y="304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59" name="Line 20"/>
              <p:cNvSpPr>
                <a:spLocks noChangeShapeType="1"/>
              </p:cNvSpPr>
              <p:nvPr/>
            </p:nvSpPr>
            <p:spPr bwMode="auto">
              <a:xfrm>
                <a:off x="1298575" y="685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0" name="Line 21"/>
              <p:cNvSpPr>
                <a:spLocks noChangeShapeType="1"/>
              </p:cNvSpPr>
              <p:nvPr/>
            </p:nvSpPr>
            <p:spPr bwMode="auto">
              <a:xfrm>
                <a:off x="1298575" y="9906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1" name="Line 22"/>
              <p:cNvSpPr>
                <a:spLocks noChangeShapeType="1"/>
              </p:cNvSpPr>
              <p:nvPr/>
            </p:nvSpPr>
            <p:spPr bwMode="auto">
              <a:xfrm>
                <a:off x="1298575" y="1295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2" name="Line 23"/>
              <p:cNvSpPr>
                <a:spLocks noChangeShapeType="1"/>
              </p:cNvSpPr>
              <p:nvPr/>
            </p:nvSpPr>
            <p:spPr bwMode="auto">
              <a:xfrm>
                <a:off x="1298575" y="1676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3" name="Line 24"/>
              <p:cNvSpPr>
                <a:spLocks noChangeShapeType="1"/>
              </p:cNvSpPr>
              <p:nvPr/>
            </p:nvSpPr>
            <p:spPr bwMode="auto">
              <a:xfrm>
                <a:off x="1298575" y="19050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4" name="Line 25"/>
              <p:cNvSpPr>
                <a:spLocks noChangeShapeType="1"/>
              </p:cNvSpPr>
              <p:nvPr/>
            </p:nvSpPr>
            <p:spPr bwMode="auto">
              <a:xfrm>
                <a:off x="1298575" y="2209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5" name="Line 26"/>
              <p:cNvSpPr>
                <a:spLocks noChangeShapeType="1"/>
              </p:cNvSpPr>
              <p:nvPr/>
            </p:nvSpPr>
            <p:spPr bwMode="auto">
              <a:xfrm>
                <a:off x="1298575" y="2438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6" name="Line 27"/>
              <p:cNvSpPr>
                <a:spLocks noChangeShapeType="1"/>
              </p:cNvSpPr>
              <p:nvPr/>
            </p:nvSpPr>
            <p:spPr bwMode="auto">
              <a:xfrm>
                <a:off x="1298575" y="2819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67" name="Line 28"/>
              <p:cNvSpPr>
                <a:spLocks noChangeShapeType="1"/>
              </p:cNvSpPr>
              <p:nvPr/>
            </p:nvSpPr>
            <p:spPr bwMode="auto">
              <a:xfrm>
                <a:off x="1298575" y="30480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70" name="Line 35"/>
              <p:cNvSpPr>
                <a:spLocks noChangeShapeType="1"/>
              </p:cNvSpPr>
              <p:nvPr/>
            </p:nvSpPr>
            <p:spPr bwMode="auto">
              <a:xfrm>
                <a:off x="1528763" y="3581400"/>
                <a:ext cx="1588" cy="609600"/>
              </a:xfrm>
              <a:prstGeom prst="line">
                <a:avLst/>
              </a:prstGeom>
              <a:noFill/>
              <a:ln w="50800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71" name="Line 36"/>
              <p:cNvSpPr>
                <a:spLocks noChangeShapeType="1"/>
              </p:cNvSpPr>
              <p:nvPr/>
            </p:nvSpPr>
            <p:spPr bwMode="auto">
              <a:xfrm>
                <a:off x="3175" y="35814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72" name="Line 37"/>
              <p:cNvSpPr>
                <a:spLocks noChangeShapeType="1"/>
              </p:cNvSpPr>
              <p:nvPr/>
            </p:nvSpPr>
            <p:spPr bwMode="auto">
              <a:xfrm>
                <a:off x="3175" y="38862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37973" name="Line 38"/>
              <p:cNvSpPr>
                <a:spLocks noChangeShapeType="1"/>
              </p:cNvSpPr>
              <p:nvPr/>
            </p:nvSpPr>
            <p:spPr bwMode="auto">
              <a:xfrm>
                <a:off x="3175" y="4114800"/>
                <a:ext cx="230188" cy="1588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zh-CN" sz="2400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97" name="图片 9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61400" y="2679700"/>
              <a:ext cx="1533525" cy="419100"/>
            </a:xfrm>
            <a:prstGeom prst="rect">
              <a:avLst/>
            </a:prstGeom>
          </p:spPr>
        </p:pic>
        <p:pic>
          <p:nvPicPr>
            <p:cNvPr id="99" name="图片 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0449" y="4733072"/>
              <a:ext cx="1533525" cy="419100"/>
            </a:xfrm>
            <a:prstGeom prst="rect">
              <a:avLst/>
            </a:prstGeom>
          </p:spPr>
        </p:pic>
      </p:grpSp>
      <p:sp>
        <p:nvSpPr>
          <p:cNvPr id="86" name="矩形 85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3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8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3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8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3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8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9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4" dur="500"/>
                                        <p:tgtEl>
                                          <p:spTgt spid="3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9" dur="500"/>
                                        <p:tgtEl>
                                          <p:spTgt spid="3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64" dur="500"/>
                                        <p:tgtEl>
                                          <p:spTgt spid="3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69" dur="500"/>
                                        <p:tgtEl>
                                          <p:spTgt spid="3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4" dur="500"/>
                                        <p:tgtEl>
                                          <p:spTgt spid="3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  <p:bldP spid="37927" grpId="0" bldLvl="0" animBg="1" autoUpdateAnimBg="0"/>
      <p:bldP spid="37929" grpId="0" bldLvl="0" animBg="1" autoUpdateAnimBg="0"/>
      <p:bldP spid="37930" grpId="0" bldLvl="0" autoUpdateAnimBg="0"/>
      <p:bldP spid="37931" grpId="0" bldLvl="0" autoUpdateAnimBg="0"/>
      <p:bldP spid="37938" grpId="0"/>
      <p:bldP spid="37939" grpId="0" bldLvl="0" animBg="1" autoUpdateAnimBg="0"/>
      <p:bldP spid="37941" grpId="0" bldLvl="0" animBg="1" autoUpdateAnimBg="0"/>
      <p:bldP spid="37974" grpId="0" bldLvl="0" autoUpdateAnimBg="0"/>
      <p:bldP spid="37975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Group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76241" y="1537412"/>
          <a:ext cx="10351966" cy="4555411"/>
        </p:xfrm>
        <a:graphic>
          <a:graphicData uri="http://schemas.openxmlformats.org/drawingml/2006/table">
            <a:tbl>
              <a:tblPr/>
              <a:tblGrid>
                <a:gridCol w="648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操作方法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误差分析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30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盛待测液的滴定管未用待测液润洗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7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盛标准液的滴定管未用标准液润洗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3.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锥形瓶使用前用待测液润洗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0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4.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滴定前滴定管尖嘴有气泡，完毕气泡消失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5.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滴定前仰视读数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6.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滴定后俯视读数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97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7.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滴定结束，尖嘴处悬挂一滴液体未滴下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8.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滴定结束时，一滴标准液附在瓶壁未流下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9.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锥形瓶摇动时部分液体溅出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1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10.</a:t>
                      </a: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滴定前锥形瓶未干燥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7596130" y="2104828"/>
            <a:ext cx="16572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偏小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9574287" y="2094715"/>
            <a:ext cx="15187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偏低</a:t>
            </a: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7607240" y="2904123"/>
            <a:ext cx="15975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偏大</a:t>
            </a:r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9574286" y="2852450"/>
            <a:ext cx="17808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偏高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7620096" y="3323966"/>
            <a:ext cx="15279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偏大</a:t>
            </a: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9593126" y="3307405"/>
            <a:ext cx="16376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偏高</a:t>
            </a:r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7634929" y="3731933"/>
            <a:ext cx="15796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偏小</a:t>
            </a:r>
          </a:p>
        </p:txBody>
      </p:sp>
      <p:sp>
        <p:nvSpPr>
          <p:cNvPr id="47151" name="Text Box 47"/>
          <p:cNvSpPr txBox="1">
            <a:spLocks noChangeArrowheads="1"/>
          </p:cNvSpPr>
          <p:nvPr/>
        </p:nvSpPr>
        <p:spPr bwMode="auto">
          <a:xfrm>
            <a:off x="9593126" y="3704184"/>
            <a:ext cx="16750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偏低</a:t>
            </a:r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9653449" y="4122286"/>
            <a:ext cx="17747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偏低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7654864" y="4122286"/>
            <a:ext cx="1663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偏小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7607240" y="4528853"/>
            <a:ext cx="17115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偏大</a:t>
            </a:r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9666149" y="4528853"/>
            <a:ext cx="17620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偏高</a:t>
            </a:r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7607240" y="5337572"/>
            <a:ext cx="17115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偏小</a:t>
            </a:r>
          </a:p>
        </p:txBody>
      </p:sp>
      <p:sp>
        <p:nvSpPr>
          <p:cNvPr id="47157" name="Text Box 53"/>
          <p:cNvSpPr txBox="1">
            <a:spLocks noChangeArrowheads="1"/>
          </p:cNvSpPr>
          <p:nvPr/>
        </p:nvSpPr>
        <p:spPr bwMode="auto">
          <a:xfrm>
            <a:off x="9653448" y="5337572"/>
            <a:ext cx="16654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偏低</a:t>
            </a:r>
          </a:p>
        </p:txBody>
      </p:sp>
      <p:sp>
        <p:nvSpPr>
          <p:cNvPr id="47158" name="Text Box 54"/>
          <p:cNvSpPr txBox="1">
            <a:spLocks noChangeArrowheads="1"/>
          </p:cNvSpPr>
          <p:nvPr/>
        </p:nvSpPr>
        <p:spPr bwMode="auto">
          <a:xfrm>
            <a:off x="9614808" y="5722708"/>
            <a:ext cx="16160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无影响</a:t>
            </a:r>
          </a:p>
        </p:txBody>
      </p:sp>
      <p:sp>
        <p:nvSpPr>
          <p:cNvPr id="47159" name="Text Box 55"/>
          <p:cNvSpPr txBox="1">
            <a:spLocks noChangeArrowheads="1"/>
          </p:cNvSpPr>
          <p:nvPr/>
        </p:nvSpPr>
        <p:spPr bwMode="auto">
          <a:xfrm>
            <a:off x="7558741" y="5722708"/>
            <a:ext cx="17226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不变</a:t>
            </a:r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7613871" y="2496983"/>
            <a:ext cx="17049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偏大</a:t>
            </a:r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9593126" y="2509570"/>
            <a:ext cx="15507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偏高</a:t>
            </a:r>
          </a:p>
        </p:txBody>
      </p:sp>
      <p:grpSp>
        <p:nvGrpSpPr>
          <p:cNvPr id="47163" name="Group 59"/>
          <p:cNvGrpSpPr/>
          <p:nvPr/>
        </p:nvGrpSpPr>
        <p:grpSpPr>
          <a:xfrm>
            <a:off x="6451801" y="352598"/>
            <a:ext cx="2957398" cy="893728"/>
            <a:chOff x="2789" y="-17"/>
            <a:chExt cx="1863" cy="563"/>
          </a:xfrm>
        </p:grpSpPr>
        <p:sp>
          <p:nvSpPr>
            <p:cNvPr id="47164" name="Text Box 60"/>
            <p:cNvSpPr txBox="1">
              <a:spLocks noChangeArrowheads="1"/>
            </p:cNvSpPr>
            <p:nvPr/>
          </p:nvSpPr>
          <p:spPr bwMode="auto">
            <a:xfrm>
              <a:off x="2789" y="102"/>
              <a:ext cx="186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 eaLnBrk="0" hangingPunct="0"/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C</a:t>
              </a:r>
              <a:r>
                <a:rPr lang="zh-CN" altLang="en-US" sz="2400" kern="0" baseline="-25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待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=</a:t>
              </a:r>
              <a:r>
                <a:rPr lang="en-US" altLang="zh-CN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—————</a:t>
              </a:r>
            </a:p>
          </p:txBody>
        </p:sp>
        <p:sp>
          <p:nvSpPr>
            <p:cNvPr id="47165" name="Text Box 61"/>
            <p:cNvSpPr txBox="1">
              <a:spLocks noChangeArrowheads="1"/>
            </p:cNvSpPr>
            <p:nvPr/>
          </p:nvSpPr>
          <p:spPr bwMode="auto">
            <a:xfrm>
              <a:off x="3424" y="-17"/>
              <a:ext cx="8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C</a:t>
              </a:r>
              <a:r>
                <a:rPr lang="zh-CN" altLang="en-US" sz="2400" kern="0" baseline="-2500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标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. V</a:t>
              </a:r>
              <a:r>
                <a:rPr lang="zh-CN" altLang="en-US" sz="2400" kern="0" baseline="-2500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标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47166" name="Text Box 62"/>
            <p:cNvSpPr txBox="1">
              <a:spLocks noChangeArrowheads="1"/>
            </p:cNvSpPr>
            <p:nvPr/>
          </p:nvSpPr>
          <p:spPr bwMode="auto">
            <a:xfrm>
              <a:off x="3606" y="255"/>
              <a:ext cx="4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V</a:t>
              </a:r>
              <a:r>
                <a:rPr lang="zh-CN" altLang="en-US" sz="2400" kern="0" baseline="-2500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标</a:t>
              </a:r>
            </a:p>
          </p:txBody>
        </p:sp>
      </p:grp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7667562" y="4922497"/>
            <a:ext cx="15372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偏大</a:t>
            </a: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9663998" y="4922497"/>
            <a:ext cx="1604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22375"/>
            <a:r>
              <a:rPr lang="en-US" altLang="zh-CN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1600" kern="0" baseline="-2500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zh-CN" altLang="en-US" sz="16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偏高</a:t>
            </a:r>
          </a:p>
        </p:txBody>
      </p:sp>
      <p:sp>
        <p:nvSpPr>
          <p:cNvPr id="27" name="矩形 26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4" grpId="0" autoUpdateAnimBg="0"/>
      <p:bldP spid="47145" grpId="0" autoUpdateAnimBg="0"/>
      <p:bldP spid="47146" grpId="0" autoUpdateAnimBg="0"/>
      <p:bldP spid="47147" grpId="0" autoUpdateAnimBg="0"/>
      <p:bldP spid="47148" grpId="0" autoUpdateAnimBg="0"/>
      <p:bldP spid="47149" grpId="0" autoUpdateAnimBg="0"/>
      <p:bldP spid="47150" grpId="0" autoUpdateAnimBg="0"/>
      <p:bldP spid="47151" grpId="0" autoUpdateAnimBg="0"/>
      <p:bldP spid="47152" grpId="0" autoUpdateAnimBg="0"/>
      <p:bldP spid="47153" grpId="0" autoUpdateAnimBg="0"/>
      <p:bldP spid="47154" grpId="0" autoUpdateAnimBg="0"/>
      <p:bldP spid="47155" grpId="0" autoUpdateAnimBg="0"/>
      <p:bldP spid="47156" grpId="0" autoUpdateAnimBg="0"/>
      <p:bldP spid="47157" grpId="0" autoUpdateAnimBg="0"/>
      <p:bldP spid="47158" grpId="0" autoUpdateAnimBg="0"/>
      <p:bldP spid="47159" grpId="0" autoUpdateAnimBg="0"/>
      <p:bldP spid="47161" grpId="0" autoUpdateAnimBg="0"/>
      <p:bldP spid="47162" grpId="0" autoUpdateAnimBg="0"/>
      <p:bldP spid="47167" grpId="0" autoUpdateAnimBg="0"/>
      <p:bldP spid="471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2059" y="1373426"/>
            <a:ext cx="10787339" cy="363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25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在使用酚酞做指示剂时，达到粉红色（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8.2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10.0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）即认为是滴定终点，在使用甲基橙做指示剂时，达到橙色（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3.1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4.4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）即为滴定终点，我们都知道打到滴定终点时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pH=7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，那为什么还可以选酚酞和甲基橙做滴定终点的指示剂呢？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1309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学习目标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401" y="2018859"/>
            <a:ext cx="9217250" cy="58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掌握</a:t>
            </a:r>
            <a:r>
              <a:rPr lang="zh-CN" altLang="en-US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一种新的定量测定方法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中和滴定原理和方法。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0401" y="3492857"/>
            <a:ext cx="2941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指示剂的选择。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0400" y="4852272"/>
            <a:ext cx="5783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2400" b="1" kern="1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b="1" kern="1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了解实验数据处理的方法和重要性。</a:t>
            </a:r>
            <a:r>
              <a:rPr lang="zh-CN" altLang="zh-CN" sz="2400" b="1" kern="1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367280" y="1989195"/>
          <a:ext cx="5575084" cy="738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lash Movie" r:id="rId3" imgW="5575935" imgH="1118870" progId="Flash.Movie">
                  <p:embed/>
                </p:oleObj>
              </mc:Choice>
              <mc:Fallback>
                <p:oleObj name="Flash Movie" r:id="rId3" imgW="5575935" imgH="1118870" progId="Flash.Movie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67280" y="1989195"/>
                        <a:ext cx="5575084" cy="738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343469" y="1981256"/>
            <a:ext cx="556238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367280" y="1773303"/>
            <a:ext cx="0" cy="45718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9905852" y="1752666"/>
            <a:ext cx="0" cy="45718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 flipV="1">
            <a:off x="5562621" y="1676468"/>
            <a:ext cx="0" cy="3809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 flipV="1">
            <a:off x="6096000" y="1676468"/>
            <a:ext cx="0" cy="3809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2135341" y="1989194"/>
            <a:ext cx="1903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1" lang="zh-CN" altLang="en-US" sz="2800" b="1" kern="0" dirty="0">
                <a:solidFill>
                  <a:srgbClr val="FF99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甲基橙</a:t>
            </a:r>
            <a:endParaRPr kumimoji="1" lang="zh-CN" altLang="en-US" sz="2800" b="1" kern="0" dirty="0">
              <a:solidFill>
                <a:srgbClr val="F2F2F2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257832" y="1219286"/>
            <a:ext cx="1630297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3.1</a:t>
            </a:r>
            <a:r>
              <a:rPr kumimoji="1"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</a:t>
            </a:r>
            <a:r>
              <a:rPr kumimoji="1" lang="en-US" altLang="zh-CN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4.4</a:t>
            </a:r>
          </a:p>
        </p:txBody>
      </p:sp>
      <p:grpSp>
        <p:nvGrpSpPr>
          <p:cNvPr id="31754" name="Group 10"/>
          <p:cNvGrpSpPr/>
          <p:nvPr/>
        </p:nvGrpSpPr>
        <p:grpSpPr>
          <a:xfrm>
            <a:off x="4295845" y="3716328"/>
            <a:ext cx="5638582" cy="1157242"/>
            <a:chOff x="1728" y="2592"/>
            <a:chExt cx="3552" cy="729"/>
          </a:xfrm>
        </p:grpSpPr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 flipH="1">
              <a:off x="5280" y="292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graphicFrame>
          <p:nvGraphicFramePr>
            <p:cNvPr id="31756" name="Object 12"/>
            <p:cNvGraphicFramePr>
              <a:graphicFrameLocks noChangeAspect="1"/>
            </p:cNvGraphicFramePr>
            <p:nvPr/>
          </p:nvGraphicFramePr>
          <p:xfrm>
            <a:off x="1728" y="2832"/>
            <a:ext cx="3552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Flash Movie" r:id="rId5" imgW="5638165" imgH="699770" progId="Flash.Movie">
                    <p:embed/>
                  </p:oleObj>
                </mc:Choice>
                <mc:Fallback>
                  <p:oleObj name="Flash Movie" r:id="rId5" imgW="5638165" imgH="699770" progId="Flash.Movie">
                    <p:embed/>
                    <p:pic>
                      <p:nvPicPr>
                        <p:cNvPr id="0" name="Object 12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28" y="2832"/>
                          <a:ext cx="3552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1776" y="3072"/>
              <a:ext cx="35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 flipH="1">
              <a:off x="1776" y="292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1759" name="Line 15"/>
            <p:cNvSpPr>
              <a:spLocks noChangeShapeType="1"/>
            </p:cNvSpPr>
            <p:nvPr/>
          </p:nvSpPr>
          <p:spPr bwMode="auto">
            <a:xfrm flipH="1" flipV="1">
              <a:off x="4176" y="28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1760" name="Line 16"/>
            <p:cNvSpPr>
              <a:spLocks noChangeShapeType="1"/>
            </p:cNvSpPr>
            <p:nvPr/>
          </p:nvSpPr>
          <p:spPr bwMode="auto">
            <a:xfrm flipH="1" flipV="1">
              <a:off x="3744" y="288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31761" name="Text Box 17"/>
            <p:cNvSpPr txBox="1">
              <a:spLocks noChangeArrowheads="1"/>
            </p:cNvSpPr>
            <p:nvPr/>
          </p:nvSpPr>
          <p:spPr bwMode="auto">
            <a:xfrm>
              <a:off x="3504" y="2592"/>
              <a:ext cx="11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kumimoji="1" lang="en-US" altLang="zh-CN" sz="24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8.2     10.0</a:t>
              </a:r>
            </a:p>
          </p:txBody>
        </p:sp>
      </p:grp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351233" y="4003653"/>
            <a:ext cx="1600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1" lang="zh-CN" altLang="en-US" sz="2800" b="1" kern="0">
                <a:solidFill>
                  <a:srgbClr val="CC00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酚  酞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511736" y="2708304"/>
            <a:ext cx="5105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32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红     橙    黄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4727630" y="4867220"/>
            <a:ext cx="52575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3200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</a:t>
            </a:r>
            <a:r>
              <a:rPr lang="zh-CN" altLang="en-US" sz="2405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无色              粉红  红</a:t>
            </a:r>
          </a:p>
        </p:txBody>
      </p:sp>
      <p:grpSp>
        <p:nvGrpSpPr>
          <p:cNvPr id="31773" name="Group 29"/>
          <p:cNvGrpSpPr/>
          <p:nvPr/>
        </p:nvGrpSpPr>
        <p:grpSpPr>
          <a:xfrm>
            <a:off x="5303869" y="836715"/>
            <a:ext cx="4495626" cy="5597309"/>
            <a:chOff x="2448" y="720"/>
            <a:chExt cx="2832" cy="3526"/>
          </a:xfrm>
        </p:grpSpPr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>
              <a:off x="2448" y="3916"/>
              <a:ext cx="28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1222375">
                <a:spcBef>
                  <a:spcPct val="50000"/>
                </a:spcBef>
              </a:pPr>
              <a:r>
                <a:rPr lang="en-US" altLang="zh-CN" sz="28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pH=7</a:t>
              </a:r>
              <a:r>
                <a:rPr lang="zh-CN" altLang="en-US" sz="28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恰好完全反应</a:t>
              </a:r>
            </a:p>
          </p:txBody>
        </p:sp>
        <p:sp>
          <p:nvSpPr>
            <p:cNvPr id="31775" name="Line 31"/>
            <p:cNvSpPr>
              <a:spLocks noChangeShapeType="1"/>
            </p:cNvSpPr>
            <p:nvPr/>
          </p:nvSpPr>
          <p:spPr bwMode="auto">
            <a:xfrm flipH="1">
              <a:off x="3552" y="720"/>
              <a:ext cx="0" cy="316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常用酸碱指示剂 的变色范围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160463"/>
            <a:ext cx="10858500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．若量程为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50 mL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的滴定管，从中放出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 mL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液体，滴定管中还剩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 mL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液体吗？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89650" y="3933477"/>
            <a:ext cx="5245520" cy="753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zh-CN" altLang="zh-CN" sz="2405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</a:t>
            </a:r>
            <a:r>
              <a:rPr lang="zh-CN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大于</a:t>
            </a:r>
            <a:r>
              <a:rPr lang="en-US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 mL</a:t>
            </a:r>
            <a:r>
              <a:rPr lang="zh-CN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zh-CN" altLang="zh-CN" sz="3210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0" r="2898" b="139"/>
          <a:stretch>
            <a:fillRect/>
          </a:stretch>
        </p:blipFill>
        <p:spPr bwMode="auto">
          <a:xfrm>
            <a:off x="1498778" y="2594574"/>
            <a:ext cx="4195059" cy="3008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矩形 5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思考与练习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370" name="Object 2"/>
          <p:cNvGraphicFramePr>
            <a:graphicFrameLocks noChangeAspect="1"/>
          </p:cNvGraphicFramePr>
          <p:nvPr/>
        </p:nvGraphicFramePr>
        <p:xfrm>
          <a:off x="1728950" y="1348127"/>
          <a:ext cx="8734102" cy="416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21725" imgH="4164965" progId="Word.Document.8">
                  <p:embed/>
                </p:oleObj>
              </mc:Choice>
              <mc:Fallback>
                <p:oleObj name="Document" r:id="rId3" imgW="8721725" imgH="4164965" progId="Word.Document.8">
                  <p:embed/>
                  <p:pic>
                    <p:nvPicPr>
                      <p:cNvPr id="0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8950" y="1348127"/>
                        <a:ext cx="8734102" cy="416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60401" y="981075"/>
            <a:ext cx="10858500" cy="5156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．下列实验操作不会引起误差的是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．酸碱中和滴定时，用待测液润洗锥形瓶</a:t>
            </a:r>
          </a:p>
          <a:p>
            <a:pPr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．酸碱中和滴定时，用冲洗干净的滴定管盛装标准溶液</a:t>
            </a:r>
          </a:p>
          <a:p>
            <a:pPr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．用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标准溶液测定未知浓度的盐酸时，选用酚酞作指示剂，实验时不小心多加了几滴指示剂</a:t>
            </a:r>
          </a:p>
          <a:p>
            <a:pPr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．用标准盐酸测定未知浓度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溶液结束实验时，酸式滴定管尖嘴部分有气泡，开始实验时无气泡</a:t>
            </a: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思考与练习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395" name="Object 3"/>
          <p:cNvGraphicFramePr>
            <a:graphicFrameLocks noChangeAspect="1"/>
          </p:cNvGraphicFramePr>
          <p:nvPr/>
        </p:nvGraphicFramePr>
        <p:xfrm>
          <a:off x="1729288" y="6157666"/>
          <a:ext cx="8678260" cy="583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21725" imgH="596265" progId="Word.Document.8">
                  <p:embed/>
                </p:oleObj>
              </mc:Choice>
              <mc:Fallback>
                <p:oleObj name="Document" r:id="rId3" imgW="8721725" imgH="596265" progId="Word.Document.8">
                  <p:embed/>
                  <p:pic>
                    <p:nvPicPr>
                      <p:cNvPr id="0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9288" y="6157666"/>
                        <a:ext cx="8678260" cy="583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689903" y="1130300"/>
            <a:ext cx="10812194" cy="446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　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项锥形瓶一定不要用待测液润洗，否则使待测液的量偏大，消耗标准液的体积偏大，从而使所测浓度偏大。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项冲洗干净的滴定管无论是盛装标准溶液，还是量取待测溶液，都必须用待装溶液润洗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～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次，否则会使标准溶液或待测溶液比原来溶液的浓度偏小，影响结果。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项在滴定过程中，指示剂略多加了几滴，一般不影响实验结果，因为指示剂不会改变反应过程中酸和碱的物质的量。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项开始实验时酸式滴定管中无气泡，结束实验时有气泡，会导致所读取的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(HCl)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偏小，依据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(HCl)·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(HCl)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(NaOH)·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(NaOH)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，所测的</a:t>
            </a:r>
            <a:r>
              <a:rPr lang="en-US" altLang="zh-CN" sz="2400" i="1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(NaOH)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偏小。</a:t>
            </a:r>
          </a:p>
        </p:txBody>
      </p:sp>
      <p:sp>
        <p:nvSpPr>
          <p:cNvPr id="3" name="矩形 2"/>
          <p:cNvSpPr/>
          <p:nvPr/>
        </p:nvSpPr>
        <p:spPr>
          <a:xfrm>
            <a:off x="-459185" y="5543992"/>
            <a:ext cx="3423053" cy="753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zh-CN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【答案】　</a:t>
            </a:r>
            <a:r>
              <a:rPr lang="en-US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endParaRPr lang="zh-CN" altLang="zh-CN" sz="3210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思考与练习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9906" y="1160463"/>
            <a:ext cx="11174594" cy="4659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．下面是一段关于酸碱中和实验操作的叙述：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取一锥形瓶，用待测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溶液润洗两次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在锥形瓶中加入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 mL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待测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加入几滴石蕊试液作指示剂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④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取一支酸式滴定管，洗涤干净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⑤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直接往酸式滴定管中注入标准酸溶液，进行滴定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⑥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左手旋转滴定管的玻璃活塞，右手不停摇动锥形瓶　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⑦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两眼注视着滴定管内盐酸溶液液面下降，直至滴定终点。文中所述操作有错误的序号为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(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④⑥⑦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　　　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B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①⑤⑥⑦</a:t>
            </a:r>
            <a:endParaRPr lang="zh-CN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③⑤⑦  	D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①③⑤⑦</a:t>
            </a:r>
            <a:endParaRPr lang="zh-CN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思考与练习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7676" y="1180499"/>
            <a:ext cx="10881224" cy="2202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7880" algn="just" defTabSz="1222375">
              <a:lnSpc>
                <a:spcPct val="20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　锥形瓶不用待测液润洗，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错；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石蕊变色不明显，不易观察颜色，在酸碱中和滴定时不用石蕊试液作指示剂，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错；滴定管使用前要润洗，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⑤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错；滴定过程中眼睛观察锥形瓶中溶液颜色变化，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⑦</a:t>
            </a:r>
            <a:r>
              <a:rPr lang="zh-CN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错。</a:t>
            </a:r>
            <a:r>
              <a:rPr lang="en-US" altLang="zh-CN" sz="2400" kern="1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endParaRPr lang="zh-CN" altLang="zh-CN" sz="2400" kern="10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024" y="4041064"/>
            <a:ext cx="3423053" cy="753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817880" algn="just" defTabSz="1222375">
              <a:lnSpc>
                <a:spcPct val="150000"/>
              </a:lnSpc>
              <a:spcAft>
                <a:spcPct val="0"/>
              </a:spcAft>
              <a:tabLst>
                <a:tab pos="5702935" algn="l"/>
              </a:tabLst>
            </a:pPr>
            <a:r>
              <a:rPr lang="zh-CN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【答案】　</a:t>
            </a:r>
            <a:r>
              <a:rPr lang="en-US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D</a:t>
            </a:r>
            <a:endParaRPr lang="zh-CN" altLang="zh-CN" sz="3210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思考与练习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/>
        </p:nvSpPr>
        <p:spPr>
          <a:xfrm rot="10800000">
            <a:off x="10896599" y="-1"/>
            <a:ext cx="1295399" cy="614149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04403" y="2510393"/>
            <a:ext cx="591493" cy="465729"/>
            <a:chOff x="4704405" y="1188678"/>
            <a:chExt cx="591493" cy="465729"/>
          </a:xfrm>
        </p:grpSpPr>
        <p:sp>
          <p:nvSpPr>
            <p:cNvPr id="21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Freeform: Shape 22"/>
          <p:cNvSpPr/>
          <p:nvPr/>
        </p:nvSpPr>
        <p:spPr>
          <a:xfrm>
            <a:off x="-2" y="5715000"/>
            <a:ext cx="1143001" cy="1143000"/>
          </a:xfrm>
          <a:custGeom>
            <a:avLst/>
            <a:gdLst>
              <a:gd name="connsiteX0" fmla="*/ 0 w 1405811"/>
              <a:gd name="connsiteY0" fmla="*/ 0 h 1405810"/>
              <a:gd name="connsiteX1" fmla="*/ 1405811 w 1405811"/>
              <a:gd name="connsiteY1" fmla="*/ 1405810 h 1405810"/>
              <a:gd name="connsiteX2" fmla="*/ 0 w 1405811"/>
              <a:gd name="connsiteY2" fmla="*/ 1405810 h 14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811" h="1405810">
                <a:moveTo>
                  <a:pt x="0" y="0"/>
                </a:moveTo>
                <a:lnTo>
                  <a:pt x="1405811" y="1405810"/>
                </a:lnTo>
                <a:lnTo>
                  <a:pt x="0" y="14058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31850"/>
          <a:stretch>
            <a:fillRect/>
          </a:stretch>
        </p:blipFill>
        <p:spPr>
          <a:xfrm flipH="1">
            <a:off x="5295898" y="0"/>
            <a:ext cx="6896102" cy="6858000"/>
          </a:xfrm>
        </p:spPr>
      </p:pic>
      <p:grpSp>
        <p:nvGrpSpPr>
          <p:cNvPr id="14" name="组合 13"/>
          <p:cNvGrpSpPr/>
          <p:nvPr/>
        </p:nvGrpSpPr>
        <p:grpSpPr>
          <a:xfrm>
            <a:off x="506730" y="2665730"/>
            <a:ext cx="5589270" cy="2259330"/>
            <a:chOff x="608080" y="2618788"/>
            <a:chExt cx="5576820" cy="2105259"/>
          </a:xfrm>
        </p:grpSpPr>
        <p:grpSp>
          <p:nvGrpSpPr>
            <p:cNvPr id="15" name="组合 14"/>
            <p:cNvGrpSpPr/>
            <p:nvPr/>
          </p:nvGrpSpPr>
          <p:grpSpPr>
            <a:xfrm>
              <a:off x="608080" y="3119944"/>
              <a:ext cx="5576820" cy="1604103"/>
              <a:chOff x="-4766136" y="2095686"/>
              <a:chExt cx="5576820" cy="1604103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766136" y="3345066"/>
                <a:ext cx="2317525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老师：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095686"/>
                <a:ext cx="5525552" cy="1034221"/>
                <a:chOff x="-4714868" y="2095686"/>
                <a:chExt cx="5525552" cy="1034221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4981567" cy="3212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rgbClr val="AD303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感谢各位的仔细聆听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第三章 水溶液中的离子平衡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033937" y="348009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文本框 3"/>
          <p:cNvSpPr>
            <a:spLocks noChangeArrowheads="1"/>
          </p:cNvSpPr>
          <p:nvPr/>
        </p:nvSpPr>
        <p:spPr bwMode="auto">
          <a:xfrm>
            <a:off x="680842" y="3099458"/>
            <a:ext cx="7651455" cy="178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22375">
              <a:lnSpc>
                <a:spcPct val="250000"/>
              </a:lnSpc>
            </a:pPr>
            <a:r>
              <a:rPr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已知浓度的溶液</a:t>
            </a:r>
            <a:r>
              <a:rPr lang="en-US" altLang="zh-CN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——</a:t>
            </a:r>
            <a:r>
              <a:rPr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标准液</a:t>
            </a:r>
            <a:endParaRPr lang="en-US" altLang="zh-CN" sz="2400" b="1" kern="0" dirty="0"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250000"/>
              </a:lnSpc>
            </a:pPr>
            <a:r>
              <a:rPr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未知浓度的溶液</a:t>
            </a:r>
            <a:r>
              <a:rPr lang="en-US" altLang="zh-CN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——</a:t>
            </a:r>
            <a:r>
              <a:rPr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待测液</a:t>
            </a:r>
          </a:p>
        </p:txBody>
      </p:sp>
      <p:sp>
        <p:nvSpPr>
          <p:cNvPr id="2" name="矩形 1"/>
          <p:cNvSpPr/>
          <p:nvPr/>
        </p:nvSpPr>
        <p:spPr>
          <a:xfrm>
            <a:off x="680842" y="1425605"/>
            <a:ext cx="10838058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1222375">
              <a:lnSpc>
                <a:spcPct val="1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、定义：酸碱中和滴定是用</a:t>
            </a:r>
            <a:r>
              <a:rPr lang="zh-CN" altLang="en-US" sz="2400" b="1" kern="0" dirty="0">
                <a:solidFill>
                  <a:srgbClr val="0099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已知浓度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（或</a:t>
            </a:r>
            <a:r>
              <a:rPr lang="zh-CN" altLang="en-US" sz="2400" b="1" kern="0" dirty="0">
                <a:solidFill>
                  <a:srgbClr val="3333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）来测定</a:t>
            </a:r>
            <a:r>
              <a:rPr lang="zh-CN" altLang="en-US" sz="2400" b="1" kern="0" dirty="0">
                <a:solidFill>
                  <a:srgbClr val="0099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未知浓度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</a:t>
            </a:r>
            <a:r>
              <a:rPr lang="zh-CN" altLang="en-US" sz="2400" b="1" kern="0" dirty="0">
                <a:solidFill>
                  <a:srgbClr val="3333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的实验方法。</a:t>
            </a: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25605"/>
          <p:cNvSpPr>
            <a:spLocks noChangeArrowheads="1"/>
          </p:cNvSpPr>
          <p:nvPr/>
        </p:nvSpPr>
        <p:spPr bwMode="auto">
          <a:xfrm>
            <a:off x="1198751" y="2694998"/>
            <a:ext cx="6421191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/>
          <a:p>
            <a:pPr algn="dist" defTabSz="1222375">
              <a:spcBef>
                <a:spcPct val="5000"/>
              </a:spcBef>
              <a:buClr>
                <a:srgbClr val="000099"/>
              </a:buClr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当酸和碱恰好中和时，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b="1" kern="0" baseline="30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)=n(OH</a:t>
            </a:r>
            <a:r>
              <a:rPr lang="en-US" altLang="zh-CN" sz="2400" b="1" kern="0" baseline="30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147" name="文本框 25606"/>
          <p:cNvSpPr>
            <a:spLocks noChangeArrowheads="1"/>
          </p:cNvSpPr>
          <p:nvPr/>
        </p:nvSpPr>
        <p:spPr bwMode="auto">
          <a:xfrm>
            <a:off x="1028162" y="3414054"/>
            <a:ext cx="5579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对于一元酸与一元碱反应时：</a:t>
            </a:r>
          </a:p>
        </p:txBody>
      </p:sp>
      <p:sp>
        <p:nvSpPr>
          <p:cNvPr id="6148" name="文本框 25607"/>
          <p:cNvSpPr>
            <a:spLocks noChangeArrowheads="1"/>
          </p:cNvSpPr>
          <p:nvPr/>
        </p:nvSpPr>
        <p:spPr bwMode="auto">
          <a:xfrm>
            <a:off x="5345100" y="3391034"/>
            <a:ext cx="24654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lang="zh-CN" altLang="en-US" sz="2400" b="1" kern="0" baseline="-25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2400" b="1" kern="0" baseline="-25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=c</a:t>
            </a:r>
            <a:r>
              <a:rPr lang="zh-CN" altLang="en-US" sz="2400" b="1" kern="0" baseline="-25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碱</a:t>
            </a:r>
            <a:r>
              <a:rPr lang="en-US" altLang="zh-CN" sz="2400" b="1" kern="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</a:t>
            </a:r>
            <a:r>
              <a:rPr lang="zh-CN" altLang="en-US" sz="2400" b="1" kern="0" baseline="-25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碱</a:t>
            </a:r>
          </a:p>
        </p:txBody>
      </p:sp>
      <p:sp>
        <p:nvSpPr>
          <p:cNvPr id="6149" name="Text Box 9"/>
          <p:cNvSpPr>
            <a:spLocks noChangeArrowheads="1"/>
          </p:cNvSpPr>
          <p:nvPr/>
        </p:nvSpPr>
        <p:spPr bwMode="auto">
          <a:xfrm>
            <a:off x="557782" y="1268124"/>
            <a:ext cx="8915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zh-CN" altLang="en-US" sz="2400" b="1" kern="0" dirty="0">
                <a:solidFill>
                  <a:srgbClr val="1C1C1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酸碱中和滴定的原理</a:t>
            </a:r>
          </a:p>
        </p:txBody>
      </p:sp>
      <p:sp>
        <p:nvSpPr>
          <p:cNvPr id="6150" name="文本框 19458"/>
          <p:cNvSpPr>
            <a:spLocks noChangeArrowheads="1"/>
          </p:cNvSpPr>
          <p:nvPr/>
        </p:nvSpPr>
        <p:spPr bwMode="auto">
          <a:xfrm>
            <a:off x="1081332" y="4158785"/>
            <a:ext cx="6335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</a:t>
            </a:r>
            <a:r>
              <a:rPr lang="zh-CN" altLang="en-US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即：</a:t>
            </a: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c(</a:t>
            </a:r>
            <a:r>
              <a:rPr lang="zh-CN" altLang="en-US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)·V(</a:t>
            </a:r>
            <a:r>
              <a:rPr lang="zh-CN" altLang="en-US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  =   c(</a:t>
            </a:r>
            <a:r>
              <a:rPr lang="zh-CN" altLang="en-US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)·V(</a:t>
            </a:r>
            <a:r>
              <a:rPr lang="zh-CN" altLang="en-US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en-US" altLang="zh-CN" sz="28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6151" name="文本框 19466"/>
          <p:cNvSpPr>
            <a:spLocks noChangeArrowheads="1"/>
          </p:cNvSpPr>
          <p:nvPr/>
        </p:nvSpPr>
        <p:spPr bwMode="auto">
          <a:xfrm>
            <a:off x="2308943" y="4883554"/>
            <a:ext cx="5105203" cy="46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endParaRPr lang="zh-CN" altLang="zh-CN" sz="2400" kern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152" name="文本框 19467"/>
          <p:cNvSpPr>
            <a:spLocks noChangeArrowheads="1"/>
          </p:cNvSpPr>
          <p:nvPr/>
        </p:nvSpPr>
        <p:spPr bwMode="auto">
          <a:xfrm>
            <a:off x="2142264" y="5076275"/>
            <a:ext cx="16525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c(</a:t>
            </a:r>
            <a:r>
              <a:rPr lang="zh-CN" altLang="en-US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  <a:r>
              <a:rPr lang="zh-CN" altLang="en-US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153" name="文本框 19468"/>
          <p:cNvSpPr>
            <a:spLocks noChangeArrowheads="1"/>
          </p:cNvSpPr>
          <p:nvPr/>
        </p:nvSpPr>
        <p:spPr bwMode="auto">
          <a:xfrm>
            <a:off x="3832885" y="4821643"/>
            <a:ext cx="3047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c(</a:t>
            </a:r>
            <a:r>
              <a:rPr lang="zh-CN" altLang="en-US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)·V(</a:t>
            </a:r>
            <a:r>
              <a:rPr lang="zh-CN" altLang="en-US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标</a:t>
            </a: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6154" name="直接连接符 19469"/>
          <p:cNvSpPr>
            <a:spLocks noChangeShapeType="1"/>
          </p:cNvSpPr>
          <p:nvPr/>
        </p:nvSpPr>
        <p:spPr bwMode="auto">
          <a:xfrm>
            <a:off x="3628106" y="5353435"/>
            <a:ext cx="2743094" cy="1587"/>
          </a:xfrm>
          <a:prstGeom prst="line">
            <a:avLst/>
          </a:prstGeom>
          <a:noFill/>
          <a:ln w="28575" cap="flat" cmpd="sng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22375"/>
            <a:endParaRPr lang="zh-CN" altLang="zh-CN" sz="2405" kern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155" name="文本框 19470"/>
          <p:cNvSpPr>
            <a:spLocks noChangeArrowheads="1"/>
          </p:cNvSpPr>
          <p:nvPr/>
        </p:nvSpPr>
        <p:spPr bwMode="auto">
          <a:xfrm>
            <a:off x="4009092" y="5429632"/>
            <a:ext cx="1904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V(</a:t>
            </a:r>
            <a:r>
              <a:rPr lang="zh-CN" altLang="en-US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待</a:t>
            </a:r>
            <a:r>
              <a:rPr lang="en-US" altLang="zh-CN" sz="28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1028162" y="1975941"/>
            <a:ext cx="8395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1C1C1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中和滴定以酸碱中和反应为基础，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</a:t>
            </a:r>
            <a:r>
              <a:rPr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  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 OH</a:t>
            </a:r>
            <a:r>
              <a:rPr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  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 H</a:t>
            </a:r>
            <a:r>
              <a:rPr lang="en-US" altLang="zh-CN" sz="2400" b="1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3" name="矩形 12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34" dur="500"/>
                                        <p:tgtEl>
                                          <p:spTgt spid="61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4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5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nimBg="1" autoUpdateAnimBg="0"/>
      <p:bldP spid="6147" grpId="0" bldLvl="0" autoUpdateAnimBg="0"/>
      <p:bldP spid="6148" grpId="0" bldLvl="0" animBg="1" autoUpdateAnimBg="0"/>
      <p:bldP spid="6149" grpId="0"/>
      <p:bldP spid="6150" grpId="0" build="p" bldLvl="0" autoUpdateAnimBg="0"/>
      <p:bldP spid="6152" grpId="0" bldLvl="0" autoUpdateAnimBg="0"/>
      <p:bldP spid="6153" grpId="0" bldLvl="0" autoUpdateAnimBg="0"/>
      <p:bldP spid="6155" grpId="0" bldLvl="0" autoUpdateAnimBg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ext Box 9"/>
          <p:cNvSpPr>
            <a:spLocks noChangeArrowheads="1"/>
          </p:cNvSpPr>
          <p:nvPr/>
        </p:nvSpPr>
        <p:spPr bwMode="auto">
          <a:xfrm>
            <a:off x="853375" y="1239920"/>
            <a:ext cx="2866844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、关键</a:t>
            </a:r>
          </a:p>
        </p:txBody>
      </p:sp>
      <p:sp>
        <p:nvSpPr>
          <p:cNvPr id="7181" name="Text Box 10"/>
          <p:cNvSpPr>
            <a:spLocks noChangeArrowheads="1"/>
          </p:cNvSpPr>
          <p:nvPr/>
        </p:nvSpPr>
        <p:spPr bwMode="auto">
          <a:xfrm>
            <a:off x="1082868" y="2202581"/>
            <a:ext cx="9137297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准确测出参加反应的两种溶液的</a:t>
            </a: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体积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182" name="Text Box 11"/>
          <p:cNvSpPr>
            <a:spLocks noChangeArrowheads="1"/>
          </p:cNvSpPr>
          <p:nvPr/>
        </p:nvSpPr>
        <p:spPr bwMode="auto">
          <a:xfrm>
            <a:off x="1082868" y="3326895"/>
            <a:ext cx="1002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lang="zh-CN" altLang="en-US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准确判断中和反应</a:t>
            </a:r>
            <a:r>
              <a:rPr lang="zh-CN" altLang="en-US" sz="24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是否恰好进行完全</a:t>
            </a:r>
            <a:r>
              <a:rPr lang="zh-CN" altLang="en-US" sz="2400" b="1" kern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5" name="Text Box 2"/>
          <p:cNvSpPr>
            <a:spLocks noChangeArrowheads="1"/>
          </p:cNvSpPr>
          <p:nvPr/>
        </p:nvSpPr>
        <p:spPr bwMode="auto">
          <a:xfrm>
            <a:off x="1082868" y="4437166"/>
            <a:ext cx="10771422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如何准确量取一定体积的未知浓度的溶液？</a:t>
            </a:r>
            <a:endParaRPr lang="en-US" altLang="zh-CN" sz="24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50000"/>
              </a:lnSpc>
            </a:pP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如何测出所消耗标准溶液的体积？</a:t>
            </a: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bldLvl="0" autoUpdateAnimBg="0"/>
      <p:bldP spid="7181" grpId="0" bldLvl="0" autoUpdateAnimBg="0"/>
      <p:bldP spid="7182" grpId="0" bldLvl="0" autoUpdateAnimBg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400" y="1164218"/>
            <a:ext cx="582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eaLnBrk="0" fontAlgn="base" hangingPunct="0">
              <a:spcBef>
                <a:spcPct val="0"/>
              </a:spcBef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．仪器及其使用</a:t>
            </a:r>
            <a:endParaRPr lang="zh-CN" alt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90594" y="2291544"/>
            <a:ext cx="6827806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9150" defTabSz="12223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02935" algn="l"/>
              </a:tabLst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仪器：酸式滴定管、</a:t>
            </a:r>
            <a:endParaRPr lang="en-US" altLang="zh-CN" sz="24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819150" defTabSz="12223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02935" algn="l"/>
              </a:tabLst>
            </a:pP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碱式滴定管、铁架台、</a:t>
            </a:r>
            <a:endParaRPr lang="en-US" altLang="zh-CN" sz="24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819150" defTabSz="12223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02935" algn="l"/>
              </a:tabLst>
            </a:pP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滴定管夹、锥形瓶、烧杯。</a:t>
            </a:r>
            <a:endParaRPr lang="zh-CN" altLang="en-US" sz="2400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9" name="Picture 4" descr="量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0876" y="2129134"/>
            <a:ext cx="3185749" cy="32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6" name="Rectangle 4"/>
          <p:cNvSpPr>
            <a:spLocks noChangeArrowheads="1"/>
          </p:cNvSpPr>
          <p:nvPr/>
        </p:nvSpPr>
        <p:spPr bwMode="auto">
          <a:xfrm>
            <a:off x="925568" y="5342383"/>
            <a:ext cx="1848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酸式滴定管 </a:t>
            </a:r>
          </a:p>
        </p:txBody>
      </p:sp>
      <p:sp>
        <p:nvSpPr>
          <p:cNvPr id="786438" name="Rectangle 6"/>
          <p:cNvSpPr>
            <a:spLocks noChangeArrowheads="1"/>
          </p:cNvSpPr>
          <p:nvPr/>
        </p:nvSpPr>
        <p:spPr bwMode="auto">
          <a:xfrm>
            <a:off x="3125442" y="5342382"/>
            <a:ext cx="1848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1222375"/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碱式滴定管</a:t>
            </a: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0" name="Picture 1" descr="3-6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9400" y="2355888"/>
            <a:ext cx="3111433" cy="256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758643" y="3707871"/>
            <a:ext cx="5705704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酸式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—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盛装酸性、中性、氧化性溶液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58643" y="4880717"/>
            <a:ext cx="59782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碱式</a:t>
            </a:r>
            <a:r>
              <a:rPr lang="en-US" altLang="zh-CN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盛装</a:t>
            </a: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碱性、中性、非氧化性溶液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24453" y="1284784"/>
            <a:ext cx="7218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主要仪器</a:t>
            </a:r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</a:t>
            </a:r>
            <a:r>
              <a:rPr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滴定管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096000" y="816833"/>
            <a:ext cx="4209225" cy="2513810"/>
            <a:chOff x="4389117" y="83870"/>
            <a:chExt cx="3149246" cy="1880775"/>
          </a:xfrm>
        </p:grpSpPr>
        <p:sp>
          <p:nvSpPr>
            <p:cNvPr id="14" name="Text Box 9"/>
            <p:cNvSpPr>
              <a:spLocks noChangeArrowheads="1"/>
            </p:cNvSpPr>
            <p:nvPr/>
          </p:nvSpPr>
          <p:spPr bwMode="auto">
            <a:xfrm>
              <a:off x="4389117" y="281573"/>
              <a:ext cx="645360" cy="659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lnSpc>
                  <a:spcPct val="110000"/>
                </a:lnSpc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注</a:t>
              </a:r>
              <a:endParaRPr lang="en-US" altLang="zh-CN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  <a:p>
              <a:pPr defTabSz="1222375">
                <a:lnSpc>
                  <a:spcPct val="110000"/>
                </a:lnSpc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意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10460" y="83870"/>
              <a:ext cx="2327903" cy="1880775"/>
            </a:xfrm>
            <a:prstGeom prst="rect">
              <a:avLst/>
            </a:prstGeom>
          </p:spPr>
        </p:pic>
      </p:grpSp>
      <p:sp>
        <p:nvSpPr>
          <p:cNvPr id="15" name="矩形 14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8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8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6" grpId="0"/>
      <p:bldP spid="78643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70657"/>
          <p:cNvSpPr txBox="1">
            <a:spLocks noChangeArrowheads="1"/>
          </p:cNvSpPr>
          <p:nvPr/>
        </p:nvSpPr>
        <p:spPr bwMode="auto">
          <a:xfrm>
            <a:off x="598936" y="1319827"/>
            <a:ext cx="5087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滴定管的构造</a:t>
            </a:r>
          </a:p>
        </p:txBody>
      </p:sp>
      <p:sp>
        <p:nvSpPr>
          <p:cNvPr id="11267" name="矩形 70658"/>
          <p:cNvSpPr>
            <a:spLocks noChangeArrowheads="1"/>
          </p:cNvSpPr>
          <p:nvPr/>
        </p:nvSpPr>
        <p:spPr bwMode="auto">
          <a:xfrm>
            <a:off x="827536" y="2591895"/>
            <a:ext cx="1190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1222375"/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①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滴定管上标有：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    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11268" name="文本框 70659"/>
          <p:cNvSpPr txBox="1">
            <a:spLocks noChangeArrowheads="1"/>
          </p:cNvSpPr>
          <p:nvPr/>
        </p:nvSpPr>
        <p:spPr bwMode="auto">
          <a:xfrm>
            <a:off x="3424266" y="2562860"/>
            <a:ext cx="2016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温度</a:t>
            </a:r>
          </a:p>
        </p:txBody>
      </p:sp>
      <p:sp>
        <p:nvSpPr>
          <p:cNvPr id="11269" name="矩形 70660"/>
          <p:cNvSpPr>
            <a:spLocks noChangeArrowheads="1"/>
          </p:cNvSpPr>
          <p:nvPr/>
        </p:nvSpPr>
        <p:spPr bwMode="auto">
          <a:xfrm>
            <a:off x="5887791" y="2543450"/>
            <a:ext cx="249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刻度</a:t>
            </a:r>
          </a:p>
        </p:txBody>
      </p:sp>
      <p:sp>
        <p:nvSpPr>
          <p:cNvPr id="11270" name="矩形 70661"/>
          <p:cNvSpPr>
            <a:spLocks noChangeArrowheads="1"/>
          </p:cNvSpPr>
          <p:nvPr/>
        </p:nvSpPr>
        <p:spPr bwMode="auto">
          <a:xfrm>
            <a:off x="4527536" y="2548651"/>
            <a:ext cx="1825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容积</a:t>
            </a:r>
          </a:p>
        </p:txBody>
      </p:sp>
      <p:sp>
        <p:nvSpPr>
          <p:cNvPr id="11271" name="矩形 70666"/>
          <p:cNvSpPr>
            <a:spLocks noChangeArrowheads="1"/>
          </p:cNvSpPr>
          <p:nvPr/>
        </p:nvSpPr>
        <p:spPr bwMode="auto">
          <a:xfrm>
            <a:off x="827536" y="3863963"/>
            <a:ext cx="11426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全部盛满溶液时，体积</a:t>
            </a:r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_____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所标容积。</a:t>
            </a:r>
          </a:p>
        </p:txBody>
      </p:sp>
      <p:sp>
        <p:nvSpPr>
          <p:cNvPr id="11272" name="矩形 70667"/>
          <p:cNvSpPr>
            <a:spLocks noChangeArrowheads="1"/>
          </p:cNvSpPr>
          <p:nvPr/>
        </p:nvSpPr>
        <p:spPr bwMode="auto">
          <a:xfrm>
            <a:off x="4122511" y="3813552"/>
            <a:ext cx="1795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多于</a:t>
            </a:r>
          </a:p>
        </p:txBody>
      </p:sp>
      <p:sp>
        <p:nvSpPr>
          <p:cNvPr id="11273" name="矩形 70668"/>
          <p:cNvSpPr>
            <a:spLocks noChangeArrowheads="1"/>
          </p:cNvSpPr>
          <p:nvPr/>
        </p:nvSpPr>
        <p:spPr bwMode="auto">
          <a:xfrm>
            <a:off x="827536" y="5136031"/>
            <a:ext cx="11569253" cy="53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30000"/>
              </a:lnSpc>
            </a:pPr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②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滴定管的最小刻度为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  </a:t>
            </a:r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 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允许估计至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</a:t>
            </a:r>
            <a:r>
              <a:rPr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, </a:t>
            </a:r>
            <a:r>
              <a:rPr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因此读数的精确度为</a:t>
            </a:r>
            <a:r>
              <a:rPr lang="zh-CN" altLang="en-US" sz="2400" b="1" u="sng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</a:t>
            </a:r>
            <a:r>
              <a:rPr lang="en-US" altLang="zh-CN" sz="24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mL.</a:t>
            </a:r>
            <a:endParaRPr lang="en-US" altLang="zh-CN" sz="24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1274" name="矩形 70669"/>
          <p:cNvSpPr>
            <a:spLocks noChangeArrowheads="1"/>
          </p:cNvSpPr>
          <p:nvPr/>
        </p:nvSpPr>
        <p:spPr bwMode="auto">
          <a:xfrm>
            <a:off x="6779637" y="5112922"/>
            <a:ext cx="2108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0.1mL</a:t>
            </a:r>
            <a:endParaRPr lang="en-US" altLang="zh-CN" sz="2400" b="1" kern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1275" name="矩形 70670"/>
          <p:cNvSpPr>
            <a:spLocks noChangeArrowheads="1"/>
          </p:cNvSpPr>
          <p:nvPr/>
        </p:nvSpPr>
        <p:spPr bwMode="auto">
          <a:xfrm>
            <a:off x="4094477" y="5136031"/>
            <a:ext cx="1630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0.01</a:t>
            </a:r>
          </a:p>
        </p:txBody>
      </p:sp>
      <p:sp>
        <p:nvSpPr>
          <p:cNvPr id="11276" name="矩形 70671"/>
          <p:cNvSpPr>
            <a:spLocks noChangeArrowheads="1"/>
          </p:cNvSpPr>
          <p:nvPr/>
        </p:nvSpPr>
        <p:spPr bwMode="auto">
          <a:xfrm>
            <a:off x="10471216" y="5156579"/>
            <a:ext cx="1720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0.01</a:t>
            </a:r>
          </a:p>
        </p:txBody>
      </p:sp>
      <p:sp>
        <p:nvSpPr>
          <p:cNvPr id="14" name="矩形 13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4" grpId="0" autoUpdateAnimBg="0"/>
      <p:bldP spid="11275" grpId="0" autoUpdateAnimBg="0"/>
      <p:bldP spid="112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52232"/>
          <p:cNvSpPr txBox="1">
            <a:spLocks noChangeArrowheads="1"/>
          </p:cNvSpPr>
          <p:nvPr/>
        </p:nvSpPr>
        <p:spPr bwMode="auto">
          <a:xfrm>
            <a:off x="798741" y="1339009"/>
            <a:ext cx="8064188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滴定管的刻度特点和读数方法</a:t>
            </a:r>
          </a:p>
        </p:txBody>
      </p:sp>
      <p:sp>
        <p:nvSpPr>
          <p:cNvPr id="12291" name="文本框 52241"/>
          <p:cNvSpPr txBox="1">
            <a:spLocks noChangeArrowheads="1"/>
          </p:cNvSpPr>
          <p:nvPr/>
        </p:nvSpPr>
        <p:spPr bwMode="auto">
          <a:xfrm>
            <a:off x="798741" y="1971114"/>
            <a:ext cx="9888155" cy="36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①0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刻度在上方</a:t>
            </a:r>
          </a:p>
          <a:p>
            <a:pPr defTabSz="1222375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②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精密度：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0.01ml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，所以读数时要</a:t>
            </a:r>
            <a:b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</a:b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　读到小数点后两位。</a:t>
            </a:r>
          </a:p>
          <a:p>
            <a:pPr defTabSz="1222375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③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实际滴出的溶液体积</a:t>
            </a:r>
          </a:p>
          <a:p>
            <a:pPr defTabSz="1222375">
              <a:lnSpc>
                <a:spcPct val="20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　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滴定后的读数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滴定前的读数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548599" y="866857"/>
            <a:ext cx="2103328" cy="4569887"/>
            <a:chOff x="5286618" y="102357"/>
            <a:chExt cx="2151412" cy="4674358"/>
          </a:xfrm>
        </p:grpSpPr>
        <p:pic>
          <p:nvPicPr>
            <p:cNvPr id="12292" name="图片 52242" descr="滴定管"/>
            <p:cNvPicPr>
              <a:picLocks noChangeAspect="1" noChangeArrowheads="1"/>
            </p:cNvPicPr>
            <p:nvPr/>
          </p:nvPicPr>
          <p:blipFill>
            <a:blip r:embed="rId3">
              <a:lum bright="-30000" contrast="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6618" y="102357"/>
              <a:ext cx="2008110" cy="467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组合 2"/>
            <p:cNvGrpSpPr/>
            <p:nvPr/>
          </p:nvGrpSpPr>
          <p:grpSpPr>
            <a:xfrm>
              <a:off x="6133958" y="356306"/>
              <a:ext cx="1256305" cy="539209"/>
              <a:chOff x="7648868" y="356306"/>
              <a:chExt cx="1653258" cy="539209"/>
            </a:xfrm>
          </p:grpSpPr>
          <p:sp>
            <p:nvSpPr>
              <p:cNvPr id="12293" name="文本框 52243"/>
              <p:cNvSpPr txBox="1">
                <a:spLocks noChangeArrowheads="1"/>
              </p:cNvSpPr>
              <p:nvPr/>
            </p:nvSpPr>
            <p:spPr bwMode="auto">
              <a:xfrm>
                <a:off x="7648868" y="356306"/>
                <a:ext cx="1653258" cy="377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22375"/>
                <a:r>
                  <a:rPr lang="en-US" altLang="zh-CN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0</a:t>
                </a:r>
                <a:r>
                  <a:rPr lang="zh-CN" altLang="en-US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刻度处</a:t>
                </a:r>
              </a:p>
            </p:txBody>
          </p:sp>
          <p:sp>
            <p:nvSpPr>
              <p:cNvPr id="12294" name="直接连接符 52244"/>
              <p:cNvSpPr>
                <a:spLocks noChangeShapeType="1"/>
              </p:cNvSpPr>
              <p:nvPr/>
            </p:nvSpPr>
            <p:spPr bwMode="auto">
              <a:xfrm flipH="1">
                <a:off x="7721318" y="679356"/>
                <a:ext cx="143710" cy="216159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12295" name="直接连接符 52245"/>
              <p:cNvSpPr>
                <a:spLocks noChangeShapeType="1"/>
              </p:cNvSpPr>
              <p:nvPr/>
            </p:nvSpPr>
            <p:spPr bwMode="auto">
              <a:xfrm>
                <a:off x="7648869" y="895515"/>
                <a:ext cx="14252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22375"/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2296" name="文本框 52246"/>
            <p:cNvSpPr txBox="1">
              <a:spLocks noChangeArrowheads="1"/>
            </p:cNvSpPr>
            <p:nvPr/>
          </p:nvSpPr>
          <p:spPr bwMode="auto">
            <a:xfrm>
              <a:off x="6276245" y="2350430"/>
              <a:ext cx="1161785" cy="661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22375"/>
              <a:r>
                <a:rPr lang="en-US" altLang="zh-CN" b="1" kern="0" err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25ml</a:t>
              </a:r>
              <a:r>
                <a:rPr lang="zh-CN" altLang="en-US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刻</a:t>
              </a:r>
            </a:p>
            <a:p>
              <a:pPr defTabSz="1222375"/>
              <a:r>
                <a:rPr lang="zh-CN" altLang="en-US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度处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386049" y="3453786"/>
            <a:ext cx="193668" cy="360349"/>
            <a:chOff x="7721318" y="2888451"/>
            <a:chExt cx="144898" cy="269605"/>
          </a:xfrm>
        </p:grpSpPr>
        <p:sp>
          <p:nvSpPr>
            <p:cNvPr id="12297" name="直接连接符 52247"/>
            <p:cNvSpPr>
              <a:spLocks noChangeShapeType="1"/>
            </p:cNvSpPr>
            <p:nvPr/>
          </p:nvSpPr>
          <p:spPr bwMode="auto">
            <a:xfrm flipH="1">
              <a:off x="7721318" y="2888451"/>
              <a:ext cx="143710" cy="269605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22375"/>
              <a:endParaRPr lang="zh-CN" altLang="en-US" sz="240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298" name="直接连接符 52248"/>
            <p:cNvSpPr>
              <a:spLocks noChangeShapeType="1"/>
            </p:cNvSpPr>
            <p:nvPr/>
          </p:nvSpPr>
          <p:spPr bwMode="auto">
            <a:xfrm>
              <a:off x="7721318" y="3158055"/>
              <a:ext cx="144898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12299" name="文本框 52249"/>
          <p:cNvSpPr txBox="1">
            <a:spLocks noChangeArrowheads="1"/>
          </p:cNvSpPr>
          <p:nvPr/>
        </p:nvSpPr>
        <p:spPr bwMode="auto">
          <a:xfrm>
            <a:off x="7159607" y="5506291"/>
            <a:ext cx="34066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25ml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酸式滴定管</a:t>
            </a:r>
          </a:p>
        </p:txBody>
      </p:sp>
      <p:sp>
        <p:nvSpPr>
          <p:cNvPr id="16" name="矩形 15"/>
          <p:cNvSpPr/>
          <p:nvPr/>
        </p:nvSpPr>
        <p:spPr>
          <a:xfrm>
            <a:off x="1252342" y="282082"/>
            <a:ext cx="61644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一、酸碱中和滴定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utoUpdateAnimBg="0"/>
      <p:bldP spid="122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e024e754-60ad-47c0-a35b-775fe83bffb5}"/>
</p:tagLst>
</file>

<file path=ppt/theme/theme1.xml><?xml version="1.0" encoding="utf-8"?>
<a:theme xmlns:a="http://schemas.openxmlformats.org/drawingml/2006/main" name="办公资源网：www.bangongziyuan.com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51515"/>
      </a:accent1>
      <a:accent2>
        <a:srgbClr val="A31111"/>
      </a:accent2>
      <a:accent3>
        <a:srgbClr val="840E0E"/>
      </a:accent3>
      <a:accent4>
        <a:srgbClr val="690B0B"/>
      </a:accent4>
      <a:accent5>
        <a:srgbClr val="530909"/>
      </a:accent5>
      <a:accent6>
        <a:srgbClr val="380606"/>
      </a:accent6>
      <a:hlink>
        <a:srgbClr val="FFFFFF"/>
      </a:hlink>
      <a:folHlink>
        <a:srgbClr val="FFFFFF"/>
      </a:folHlink>
    </a:clrScheme>
    <a:fontScheme name="Expo">
      <a:majorFont>
        <a:latin typeface="Lato Black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2161</Words>
  <Application>Microsoft Office PowerPoint</Application>
  <PresentationFormat>宽屏</PresentationFormat>
  <Paragraphs>262</Paragraphs>
  <Slides>27</Slides>
  <Notes>27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FandolFang R</vt:lpstr>
      <vt:lpstr>Lato Black</vt:lpstr>
      <vt:lpstr>Raleway</vt:lpstr>
      <vt:lpstr>思源黑体 CN Light</vt:lpstr>
      <vt:lpstr>Arial</vt:lpstr>
      <vt:lpstr>Wingdings</vt:lpstr>
      <vt:lpstr>办公资源网：www.bangongziyuan.com</vt:lpstr>
      <vt:lpstr>Flash Movie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2020-06-16T01:44:44Z</dcterms:created>
  <dcterms:modified xsi:type="dcterms:W3CDTF">2021-01-09T09:56:34Z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