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76" r:id="rId2"/>
    <p:sldId id="278" r:id="rId3"/>
    <p:sldId id="265" r:id="rId4"/>
    <p:sldId id="295" r:id="rId5"/>
    <p:sldId id="299" r:id="rId6"/>
    <p:sldId id="298" r:id="rId7"/>
    <p:sldId id="266" r:id="rId8"/>
    <p:sldId id="300" r:id="rId9"/>
    <p:sldId id="268" r:id="rId10"/>
    <p:sldId id="296" r:id="rId11"/>
    <p:sldId id="269" r:id="rId12"/>
    <p:sldId id="270" r:id="rId13"/>
    <p:sldId id="271" r:id="rId14"/>
    <p:sldId id="272" r:id="rId15"/>
    <p:sldId id="301" r:id="rId16"/>
    <p:sldId id="302" r:id="rId17"/>
    <p:sldId id="303" r:id="rId18"/>
    <p:sldId id="308" r:id="rId19"/>
    <p:sldId id="309" r:id="rId20"/>
    <p:sldId id="310" r:id="rId21"/>
    <p:sldId id="311" r:id="rId22"/>
    <p:sldId id="312" r:id="rId23"/>
    <p:sldId id="313" r:id="rId24"/>
    <p:sldId id="314" r:id="rId25"/>
    <p:sldId id="287" r:id="rId26"/>
    <p:sldId id="277" r:id="rId27"/>
  </p:sldIdLst>
  <p:sldSz cx="12192000" cy="6858000"/>
  <p:notesSz cx="6858000" cy="91440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p15:clr>
            <a:srgbClr val="A4A3A4"/>
          </p15:clr>
        </p15:guide>
        <p15:guide id="2" pos="7256">
          <p15:clr>
            <a:srgbClr val="A4A3A4"/>
          </p15:clr>
        </p15:guide>
        <p15:guide id="3" orient="horz" pos="648">
          <p15:clr>
            <a:srgbClr val="A4A3A4"/>
          </p15:clr>
        </p15:guide>
        <p15:guide id="4" orient="horz" pos="712">
          <p15:clr>
            <a:srgbClr val="A4A3A4"/>
          </p15:clr>
        </p15:guide>
        <p15:guide id="5" orient="horz" pos="3928">
          <p15:clr>
            <a:srgbClr val="A4A3A4"/>
          </p15:clr>
        </p15:guide>
        <p15:guide id="6" pos="4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9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02" d="100"/>
          <a:sy n="102" d="100"/>
        </p:scale>
        <p:origin x="876" y="114"/>
      </p:cViewPr>
      <p:guideLst>
        <p:guide pos="416"/>
        <p:guide pos="7256"/>
        <p:guide orient="horz" pos="648"/>
        <p:guide orient="horz" pos="712"/>
        <p:guide orient="horz" pos="3928"/>
        <p:guide pos="4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58FBCEA2-D806-479D-80E2-154E05D555D5}"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A2A1237E-0C14-4AD5-BA55-7946BF46ED1C}"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25</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A1237E-0C14-4AD5-BA55-7946BF46ED1C}"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5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E8B764B-5422-408E-9D04-54B83D1862AB}" type="datetimeFigureOut">
              <a:rPr lang="en-US" smtClean="0"/>
              <a:t>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813BF9-5145-4417-B95D-FA8627973885}" type="slidenum">
              <a:rPr lang="en-US" smtClean="0"/>
              <a:t>‹#›</a:t>
            </a:fld>
            <a:endParaRPr lang="en-US" dirty="0"/>
          </a:p>
        </p:txBody>
      </p:sp>
      <p:sp>
        <p:nvSpPr>
          <p:cNvPr id="7" name="Picture Placeholder 6"/>
          <p:cNvSpPr>
            <a:spLocks noGrp="1"/>
          </p:cNvSpPr>
          <p:nvPr>
            <p:ph type="pic" sz="quarter" idx="13"/>
          </p:nvPr>
        </p:nvSpPr>
        <p:spPr>
          <a:xfrm>
            <a:off x="6762750" y="2057400"/>
            <a:ext cx="4343400" cy="2724150"/>
          </a:xfrm>
          <a:solidFill>
            <a:schemeClr val="bg2">
              <a:lumMod val="95000"/>
            </a:schemeClr>
          </a:solidFill>
        </p:spPr>
        <p:txBody>
          <a:bodyPr anchor="ctr">
            <a:normAutofit/>
          </a:bodyPr>
          <a:lstStyle>
            <a:lvl1pPr marL="0" indent="0" algn="ctr">
              <a:buNone/>
              <a:defRPr sz="1800"/>
            </a:lvl1pPr>
          </a:lstStyle>
          <a:p>
            <a:endParaRPr lang="en-US"/>
          </a:p>
        </p:txBody>
      </p:sp>
      <p:sp>
        <p:nvSpPr>
          <p:cNvPr id="9" name="Title 1"/>
          <p:cNvSpPr>
            <a:spLocks noGrp="1"/>
          </p:cNvSpPr>
          <p:nvPr>
            <p:ph type="title"/>
          </p:nvPr>
        </p:nvSpPr>
        <p:spPr>
          <a:xfrm>
            <a:off x="1144574" y="596900"/>
            <a:ext cx="9902850" cy="777606"/>
          </a:xfrm>
        </p:spPr>
        <p:txBody>
          <a:bodyPr>
            <a:noAutofit/>
          </a:bodyPr>
          <a:lstStyle>
            <a:lvl1pPr algn="ctr">
              <a:defRPr sz="4000"/>
            </a:lvl1pPr>
          </a:lstStyle>
          <a:p>
            <a:r>
              <a:rPr lang="en-US" dirty="0"/>
              <a:t>Click to edit Master 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箭头: V 形 5"/>
          <p:cNvSpPr/>
          <p:nvPr userDrawn="1"/>
        </p:nvSpPr>
        <p:spPr>
          <a:xfrm>
            <a:off x="495300" y="368300"/>
            <a:ext cx="444500" cy="4445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FandolFang R" panose="00000500000000000000" pitchFamily="50" charset="-122"/>
            </a:endParaRPr>
          </a:p>
        </p:txBody>
      </p:sp>
      <p:sp>
        <p:nvSpPr>
          <p:cNvPr id="7" name="箭头: V 形 6"/>
          <p:cNvSpPr/>
          <p:nvPr userDrawn="1"/>
        </p:nvSpPr>
        <p:spPr>
          <a:xfrm>
            <a:off x="838200" y="368300"/>
            <a:ext cx="444500" cy="4445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FandolFang R" panose="00000500000000000000" pitchFamily="50"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lvl1pPr>
              <a:defRPr>
                <a:ea typeface="FandolFang R" panose="00000500000000000000" pitchFamily="50" charset="-122"/>
              </a:defRPr>
            </a:lvl1pPr>
          </a:lstStyle>
          <a:p>
            <a:fld id="{2E05D328-291A-47AC-BDFD-986BBBD9F7A5}" type="datetimeFigureOut">
              <a:rPr lang="zh-CN" altLang="en-US" smtClean="0"/>
              <a:t>2021/1/9</a:t>
            </a:fld>
            <a:endParaRPr lang="zh-CN" altLang="en-US" dirty="0"/>
          </a:p>
        </p:txBody>
      </p:sp>
      <p:sp>
        <p:nvSpPr>
          <p:cNvPr id="5" name="页脚占位符 4"/>
          <p:cNvSpPr>
            <a:spLocks noGrp="1"/>
          </p:cNvSpPr>
          <p:nvPr>
            <p:ph type="ftr" sz="quarter" idx="11"/>
          </p:nvPr>
        </p:nvSpPr>
        <p:spPr/>
        <p:txBody>
          <a:bodyPr/>
          <a:lstStyle>
            <a:lvl1pPr>
              <a:defRPr>
                <a:ea typeface="FandolFang R" panose="00000500000000000000" pitchFamily="50" charset="-122"/>
              </a:defRPr>
            </a:lvl1pPr>
          </a:lstStyle>
          <a:p>
            <a:endParaRPr lang="zh-CN" altLang="en-US" dirty="0"/>
          </a:p>
        </p:txBody>
      </p:sp>
      <p:sp>
        <p:nvSpPr>
          <p:cNvPr id="6" name="灯片编号占位符 5"/>
          <p:cNvSpPr>
            <a:spLocks noGrp="1"/>
          </p:cNvSpPr>
          <p:nvPr>
            <p:ph type="sldNum" sz="quarter" idx="12"/>
          </p:nvPr>
        </p:nvSpPr>
        <p:spPr/>
        <p:txBody>
          <a:bodyPr/>
          <a:lstStyle>
            <a:lvl1pPr>
              <a:defRPr>
                <a:ea typeface="FandolFang R" panose="00000500000000000000" pitchFamily="50" charset="-122"/>
              </a:defRPr>
            </a:lvl1pPr>
          </a:lstStyle>
          <a:p>
            <a:fld id="{643A03F8-67D8-4B14-B435-8036BD8CFE83}" type="slidenum">
              <a:rPr lang="zh-CN" altLang="en-US" smtClean="0"/>
              <a:t>‹#›</a:t>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8B764B-5422-408E-9D04-54B83D1862AB}" type="datetimeFigureOut">
              <a:rPr lang="en-US" smtClean="0"/>
              <a:t>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13BF9-5145-4417-B95D-FA862797388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FandolFang R" panose="00000500000000000000"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FandolFang R" panose="00000500000000000000"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FandolFang R" panose="00000500000000000000"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FandolFang R" panose="00000500000000000000"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FandolFang R" panose="00000500000000000000"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p:cNvSpPr/>
          <p:nvPr/>
        </p:nvSpPr>
        <p:spPr>
          <a:xfrm>
            <a:off x="9089841" y="-9525"/>
            <a:ext cx="3102159" cy="6858000"/>
          </a:xfrm>
          <a:custGeom>
            <a:avLst/>
            <a:gdLst>
              <a:gd name="connsiteX0" fmla="*/ 1154373 w 3102159"/>
              <a:gd name="connsiteY0" fmla="*/ 0 h 6858000"/>
              <a:gd name="connsiteX1" fmla="*/ 3102159 w 3102159"/>
              <a:gd name="connsiteY1" fmla="*/ 0 h 6858000"/>
              <a:gd name="connsiteX2" fmla="*/ 3102159 w 3102159"/>
              <a:gd name="connsiteY2" fmla="*/ 6858000 h 6858000"/>
              <a:gd name="connsiteX3" fmla="*/ 0 w 310215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102159" h="6858000">
                <a:moveTo>
                  <a:pt x="1154373" y="0"/>
                </a:moveTo>
                <a:lnTo>
                  <a:pt x="3102159" y="0"/>
                </a:lnTo>
                <a:lnTo>
                  <a:pt x="310215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14" name="Freeform: Shape 13"/>
          <p:cNvSpPr/>
          <p:nvPr/>
        </p:nvSpPr>
        <p:spPr>
          <a:xfrm>
            <a:off x="-2" y="5715000"/>
            <a:ext cx="1143001" cy="1143000"/>
          </a:xfrm>
          <a:custGeom>
            <a:avLst/>
            <a:gdLst>
              <a:gd name="connsiteX0" fmla="*/ 0 w 1405811"/>
              <a:gd name="connsiteY0" fmla="*/ 0 h 1405810"/>
              <a:gd name="connsiteX1" fmla="*/ 1405811 w 1405811"/>
              <a:gd name="connsiteY1" fmla="*/ 1405810 h 1405810"/>
              <a:gd name="connsiteX2" fmla="*/ 0 w 1405811"/>
              <a:gd name="connsiteY2" fmla="*/ 1405810 h 1405810"/>
            </a:gdLst>
            <a:ahLst/>
            <a:cxnLst>
              <a:cxn ang="0">
                <a:pos x="connsiteX0" y="connsiteY0"/>
              </a:cxn>
              <a:cxn ang="0">
                <a:pos x="connsiteX1" y="connsiteY1"/>
              </a:cxn>
              <a:cxn ang="0">
                <a:pos x="connsiteX2" y="connsiteY2"/>
              </a:cxn>
            </a:cxnLst>
            <a:rect l="l" t="t" r="r" b="b"/>
            <a:pathLst>
              <a:path w="1405811" h="1405810">
                <a:moveTo>
                  <a:pt x="0" y="0"/>
                </a:moveTo>
                <a:lnTo>
                  <a:pt x="1405811" y="1405810"/>
                </a:lnTo>
                <a:lnTo>
                  <a:pt x="0" y="140581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pic>
        <p:nvPicPr>
          <p:cNvPr id="7" name="图片占位符 6"/>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469" b="3469"/>
          <a:stretch>
            <a:fillRect/>
          </a:stretch>
        </p:blipFill>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8523" y="1879600"/>
            <a:ext cx="5709954" cy="3448812"/>
          </a:xfrm>
          <a:prstGeom prst="rect">
            <a:avLst/>
          </a:prstGeom>
        </p:spPr>
      </p:pic>
      <p:grpSp>
        <p:nvGrpSpPr>
          <p:cNvPr id="17" name="组合 16"/>
          <p:cNvGrpSpPr/>
          <p:nvPr/>
        </p:nvGrpSpPr>
        <p:grpSpPr>
          <a:xfrm>
            <a:off x="591820" y="2576195"/>
            <a:ext cx="5249545" cy="2348865"/>
            <a:chOff x="608080" y="2618787"/>
            <a:chExt cx="5194133" cy="2105260"/>
          </a:xfrm>
        </p:grpSpPr>
        <p:grpSp>
          <p:nvGrpSpPr>
            <p:cNvPr id="18" name="组合 17"/>
            <p:cNvGrpSpPr/>
            <p:nvPr/>
          </p:nvGrpSpPr>
          <p:grpSpPr>
            <a:xfrm>
              <a:off x="608080" y="2999745"/>
              <a:ext cx="4867815" cy="1724302"/>
              <a:chOff x="-4766136" y="1975487"/>
              <a:chExt cx="4867815" cy="1724302"/>
            </a:xfrm>
          </p:grpSpPr>
          <p:sp>
            <p:nvSpPr>
              <p:cNvPr id="21" name="矩形: 圆角 20"/>
              <p:cNvSpPr/>
              <p:nvPr/>
            </p:nvSpPr>
            <p:spPr>
              <a:xfrm>
                <a:off x="-4766136" y="3345066"/>
                <a:ext cx="2794495" cy="354723"/>
              </a:xfrm>
              <a:prstGeom prst="roundRect">
                <a:avLst>
                  <a:gd name="adj" fmla="val 50000"/>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tabLst>
                    <a:tab pos="1612900" algn="l"/>
                  </a:tabLst>
                  <a:defRPr/>
                </a:pPr>
                <a:r>
                  <a:rPr lang="zh-CN" altLang="en-US" spc="30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老师：</a:t>
                </a:r>
                <a:r>
                  <a:rPr lang="en-US" altLang="zh-CN" spc="30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xippt</a:t>
                </a:r>
                <a:endParaRPr lang="zh-CN" altLang="en-US"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2" name="组合 21"/>
              <p:cNvGrpSpPr/>
              <p:nvPr/>
            </p:nvGrpSpPr>
            <p:grpSpPr>
              <a:xfrm>
                <a:off x="-4714868" y="1975487"/>
                <a:ext cx="4816547" cy="1142173"/>
                <a:chOff x="-4714868" y="1975487"/>
                <a:chExt cx="4816547" cy="1142173"/>
              </a:xfrm>
            </p:grpSpPr>
            <p:sp>
              <p:nvSpPr>
                <p:cNvPr id="23" name="文本框 22"/>
                <p:cNvSpPr txBox="1"/>
                <p:nvPr/>
              </p:nvSpPr>
              <p:spPr>
                <a:xfrm>
                  <a:off x="-4714868" y="2808615"/>
                  <a:ext cx="4816547" cy="309045"/>
                </a:xfrm>
                <a:prstGeom prst="rect">
                  <a:avLst/>
                </a:prstGeom>
                <a:noFill/>
              </p:spPr>
              <p:txBody>
                <a:bodyPr wrap="square" rtlCol="0">
                  <a:spAutoFit/>
                </a:bodyPr>
                <a:lstStyle/>
                <a:p>
                  <a:pPr algn="dist">
                    <a:lnSpc>
                      <a:spcPct val="150000"/>
                    </a:lnSpc>
                  </a:pPr>
                  <a:r>
                    <a:rPr lang="en-US" altLang="zh-CN" sz="1100" dirty="0">
                      <a:solidFill>
                        <a:schemeClr val="tx1">
                          <a:lumMod val="65000"/>
                          <a:lumOff val="35000"/>
                        </a:schemeClr>
                      </a:solidFill>
                      <a:latin typeface="Arial" panose="020B0604020202020204" pitchFamily="34" charset="0"/>
                      <a:ea typeface="思源黑体 CN Regular" panose="020B0500000000000000" pitchFamily="34" charset="-122"/>
                      <a:cs typeface="+mn-ea"/>
                      <a:sym typeface="Arial" panose="020B0604020202020204" pitchFamily="34" charset="0"/>
                    </a:rPr>
                    <a:t>MENTAL HEALTH COUNSELING PPT</a:t>
                  </a:r>
                </a:p>
              </p:txBody>
            </p:sp>
            <p:cxnSp>
              <p:nvCxnSpPr>
                <p:cNvPr id="30" name="直接连接符 29"/>
                <p:cNvCxnSpPr/>
                <p:nvPr/>
              </p:nvCxnSpPr>
              <p:spPr>
                <a:xfrm>
                  <a:off x="-4634728" y="2624646"/>
                  <a:ext cx="4635174"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1" name="文本占位符 19"/>
                <p:cNvSpPr txBox="1"/>
                <p:nvPr/>
              </p:nvSpPr>
              <p:spPr>
                <a:xfrm>
                  <a:off x="-4708756" y="1975487"/>
                  <a:ext cx="4635173" cy="5694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3600" b="1" dirty="0">
                      <a:solidFill>
                        <a:srgbClr val="1D9A78"/>
                      </a:solidFill>
                      <a:latin typeface="Arial" panose="020B0604020202020204" pitchFamily="34" charset="0"/>
                      <a:ea typeface="思源黑体 CN Regular" panose="020B0500000000000000" pitchFamily="34" charset="-122"/>
                      <a:cs typeface="+mn-ea"/>
                      <a:sym typeface="Arial" panose="020B0604020202020204" pitchFamily="34" charset="0"/>
                    </a:rPr>
                    <a:t>第二节　 化学电源</a:t>
                  </a:r>
                </a:p>
              </p:txBody>
            </p:sp>
          </p:grpSp>
        </p:grpSp>
        <p:sp>
          <p:nvSpPr>
            <p:cNvPr id="20" name="文本占位符 20"/>
            <p:cNvSpPr txBox="1"/>
            <p:nvPr/>
          </p:nvSpPr>
          <p:spPr>
            <a:xfrm>
              <a:off x="689828" y="2618787"/>
              <a:ext cx="5112385" cy="423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2000" dirty="0">
                  <a:solidFill>
                    <a:prstClr val="black"/>
                  </a:solidFill>
                  <a:latin typeface="Arial" panose="020B0604020202020204" pitchFamily="34" charset="0"/>
                  <a:ea typeface="思源黑体 CN Regular" panose="020B0500000000000000" pitchFamily="34" charset="-122"/>
                  <a:cs typeface="+mn-ea"/>
                  <a:sym typeface="Arial" panose="020B0604020202020204" pitchFamily="34" charset="0"/>
                </a:rPr>
                <a:t>第四章 电化学基础</a:t>
              </a:r>
            </a:p>
          </p:txBody>
        </p:sp>
      </p:grpSp>
      <p:sp>
        <p:nvSpPr>
          <p:cNvPr id="32" name="矩形 31"/>
          <p:cNvSpPr/>
          <p:nvPr/>
        </p:nvSpPr>
        <p:spPr>
          <a:xfrm>
            <a:off x="-1033937" y="348009"/>
            <a:ext cx="4062342" cy="300975"/>
          </a:xfrm>
          <a:prstGeom prst="rect">
            <a:avLst/>
          </a:prstGeom>
          <a:solidFill>
            <a:schemeClr val="accent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algn="r" defTabSz="1151890" latinLnBrk="1">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人教</a:t>
            </a:r>
            <a:r>
              <a:rPr lang="zh-CN" altLang="en-US" sz="1200" kern="0"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版高中化学选修</a:t>
            </a:r>
            <a:r>
              <a:rPr kumimoji="0" lang="en-US" altLang="zh-CN"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4</a:t>
            </a: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（高二）</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nodeType="withEffect">
                                  <p:stCondLst>
                                    <p:cond delay="25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500" fill="hold"/>
                                        <p:tgtEl>
                                          <p:spTgt spid="17"/>
                                        </p:tgtEl>
                                        <p:attrNameLst>
                                          <p:attrName>ppt_w</p:attrName>
                                        </p:attrNameLst>
                                      </p:cBhvr>
                                      <p:tavLst>
                                        <p:tav tm="0">
                                          <p:val>
                                            <p:fltVal val="0"/>
                                          </p:val>
                                        </p:tav>
                                        <p:tav tm="100000">
                                          <p:val>
                                            <p:strVal val="#ppt_w"/>
                                          </p:val>
                                        </p:tav>
                                      </p:tavLst>
                                    </p:anim>
                                    <p:anim calcmode="lin" valueType="num">
                                      <p:cBhvr>
                                        <p:cTn id="19" dur="500" fill="hold"/>
                                        <p:tgtEl>
                                          <p:spTgt spid="17"/>
                                        </p:tgtEl>
                                        <p:attrNameLst>
                                          <p:attrName>ppt_h</p:attrName>
                                        </p:attrNameLst>
                                      </p:cBhvr>
                                      <p:tavLst>
                                        <p:tav tm="0">
                                          <p:val>
                                            <p:fltVal val="0"/>
                                          </p:val>
                                        </p:tav>
                                        <p:tav tm="100000">
                                          <p:val>
                                            <p:strVal val="#ppt_h"/>
                                          </p:val>
                                        </p:tav>
                                      </p:tavLst>
                                    </p:anim>
                                    <p:animEffect transition="in" filter="fade">
                                      <p:cBhvr>
                                        <p:cTn id="2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60400" y="1375856"/>
            <a:ext cx="7776862" cy="461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indent="200025">
              <a:spcBef>
                <a:spcPct val="20000"/>
              </a:spcBef>
              <a:defRPr sz="2200">
                <a:solidFill>
                  <a:schemeClr val="tx1"/>
                </a:solidFill>
                <a:latin typeface="黑体" panose="02010609060101010101" charset="-122"/>
                <a:ea typeface="黑体" panose="02010609060101010101" charset="-122"/>
              </a:defRPr>
            </a:lvl1pPr>
            <a:lvl2pPr marL="688975" indent="-265430">
              <a:spcBef>
                <a:spcPct val="20000"/>
              </a:spcBef>
              <a:buChar char="–"/>
              <a:defRPr sz="2200">
                <a:solidFill>
                  <a:schemeClr val="tx1"/>
                </a:solidFill>
                <a:latin typeface="黑体" panose="02010609060101010101" charset="-122"/>
                <a:ea typeface="黑体" panose="02010609060101010101" charset="-122"/>
              </a:defRPr>
            </a:lvl2pPr>
            <a:lvl3pPr marL="1059180" indent="-212725">
              <a:spcBef>
                <a:spcPct val="20000"/>
              </a:spcBef>
              <a:buChar char="•"/>
              <a:defRPr sz="2200">
                <a:solidFill>
                  <a:schemeClr val="tx1"/>
                </a:solidFill>
                <a:latin typeface="黑体" panose="02010609060101010101" charset="-122"/>
                <a:ea typeface="黑体" panose="02010609060101010101" charset="-122"/>
              </a:defRPr>
            </a:lvl3pPr>
            <a:lvl4pPr marL="1370330" indent="-211455">
              <a:spcBef>
                <a:spcPct val="20000"/>
              </a:spcBef>
              <a:buChar char="–"/>
              <a:defRPr sz="2200">
                <a:solidFill>
                  <a:schemeClr val="tx1"/>
                </a:solidFill>
                <a:latin typeface="黑体" panose="02010609060101010101" charset="-122"/>
                <a:ea typeface="黑体" panose="02010609060101010101" charset="-122"/>
              </a:defRPr>
            </a:lvl4pPr>
            <a:lvl5pPr marL="1905000" indent="-211455">
              <a:spcBef>
                <a:spcPct val="20000"/>
              </a:spcBef>
              <a:buChar char="»"/>
              <a:defRPr>
                <a:solidFill>
                  <a:schemeClr val="tx1"/>
                </a:solidFill>
                <a:latin typeface="黑体" panose="02010609060101010101" charset="-122"/>
                <a:ea typeface="黑体" panose="02010609060101010101" charset="-122"/>
              </a:defRPr>
            </a:lvl5pPr>
            <a:lvl6pPr marL="2362200" indent="-211455" eaLnBrk="0" fontAlgn="base" hangingPunct="0">
              <a:spcBef>
                <a:spcPct val="20000"/>
              </a:spcBef>
              <a:spcAft>
                <a:spcPct val="0"/>
              </a:spcAft>
              <a:buChar char="»"/>
              <a:defRPr>
                <a:solidFill>
                  <a:schemeClr val="tx1"/>
                </a:solidFill>
                <a:latin typeface="黑体" panose="02010609060101010101" charset="-122"/>
                <a:ea typeface="黑体" panose="02010609060101010101" charset="-122"/>
              </a:defRPr>
            </a:lvl6pPr>
            <a:lvl7pPr marL="2819400" indent="-211455" eaLnBrk="0" fontAlgn="base" hangingPunct="0">
              <a:spcBef>
                <a:spcPct val="20000"/>
              </a:spcBef>
              <a:spcAft>
                <a:spcPct val="0"/>
              </a:spcAft>
              <a:buChar char="»"/>
              <a:defRPr>
                <a:solidFill>
                  <a:schemeClr val="tx1"/>
                </a:solidFill>
                <a:latin typeface="黑体" panose="02010609060101010101" charset="-122"/>
                <a:ea typeface="黑体" panose="02010609060101010101" charset="-122"/>
              </a:defRPr>
            </a:lvl7pPr>
            <a:lvl8pPr marL="3276600" indent="-211455" eaLnBrk="0" fontAlgn="base" hangingPunct="0">
              <a:spcBef>
                <a:spcPct val="20000"/>
              </a:spcBef>
              <a:spcAft>
                <a:spcPct val="0"/>
              </a:spcAft>
              <a:buChar char="»"/>
              <a:defRPr>
                <a:solidFill>
                  <a:schemeClr val="tx1"/>
                </a:solidFill>
                <a:latin typeface="黑体" panose="02010609060101010101" charset="-122"/>
                <a:ea typeface="黑体" panose="02010609060101010101" charset="-122"/>
              </a:defRPr>
            </a:lvl8pPr>
            <a:lvl9pPr marL="3733800" indent="-211455" eaLnBrk="0" fontAlgn="base" hangingPunct="0">
              <a:spcBef>
                <a:spcPct val="20000"/>
              </a:spcBef>
              <a:spcAft>
                <a:spcPct val="0"/>
              </a:spcAft>
              <a:buChar char="»"/>
              <a:defRPr>
                <a:solidFill>
                  <a:schemeClr val="tx1"/>
                </a:solidFill>
                <a:latin typeface="黑体" panose="02010609060101010101" charset="-122"/>
                <a:ea typeface="黑体" panose="02010609060101010101" charset="-122"/>
              </a:defRPr>
            </a:lvl9pPr>
          </a:lstStyle>
          <a:p>
            <a:pPr indent="0" algn="just" defTabSz="1222375">
              <a:spcBef>
                <a:spcPct val="0"/>
              </a:spcBef>
            </a:pPr>
            <a:r>
              <a:rPr kumimoji="1" lang="en-US" altLang="zh-CN" sz="24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kumimoji="1" lang="zh-CN" altLang="en-US" sz="24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、锂电池（非水有机溶剂电解液）</a:t>
            </a:r>
          </a:p>
        </p:txBody>
      </p:sp>
      <p:sp>
        <p:nvSpPr>
          <p:cNvPr id="234499" name="Text Box 3"/>
          <p:cNvSpPr txBox="1">
            <a:spLocks noChangeArrowheads="1"/>
          </p:cNvSpPr>
          <p:nvPr/>
        </p:nvSpPr>
        <p:spPr bwMode="auto">
          <a:xfrm>
            <a:off x="1164849" y="1994906"/>
            <a:ext cx="8129272" cy="1694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a:spcBef>
                <a:spcPct val="20000"/>
              </a:spcBef>
              <a:defRPr sz="2200">
                <a:solidFill>
                  <a:schemeClr val="tx1"/>
                </a:solidFill>
                <a:latin typeface="黑体" panose="02010609060101010101" charset="-122"/>
                <a:ea typeface="黑体" panose="02010609060101010101" charset="-122"/>
              </a:defRPr>
            </a:lvl1pPr>
            <a:lvl2pPr marL="688975" indent="-265430">
              <a:spcBef>
                <a:spcPct val="20000"/>
              </a:spcBef>
              <a:buChar char="–"/>
              <a:defRPr sz="2200">
                <a:solidFill>
                  <a:schemeClr val="tx1"/>
                </a:solidFill>
                <a:latin typeface="黑体" panose="02010609060101010101" charset="-122"/>
                <a:ea typeface="黑体" panose="02010609060101010101" charset="-122"/>
              </a:defRPr>
            </a:lvl2pPr>
            <a:lvl3pPr marL="1059180" indent="-212725">
              <a:spcBef>
                <a:spcPct val="20000"/>
              </a:spcBef>
              <a:buChar char="•"/>
              <a:defRPr sz="2200">
                <a:solidFill>
                  <a:schemeClr val="tx1"/>
                </a:solidFill>
                <a:latin typeface="黑体" panose="02010609060101010101" charset="-122"/>
                <a:ea typeface="黑体" panose="02010609060101010101" charset="-122"/>
              </a:defRPr>
            </a:lvl3pPr>
            <a:lvl4pPr marL="1370330" indent="-211455">
              <a:spcBef>
                <a:spcPct val="20000"/>
              </a:spcBef>
              <a:buChar char="–"/>
              <a:defRPr sz="2200">
                <a:solidFill>
                  <a:schemeClr val="tx1"/>
                </a:solidFill>
                <a:latin typeface="黑体" panose="02010609060101010101" charset="-122"/>
                <a:ea typeface="黑体" panose="02010609060101010101" charset="-122"/>
              </a:defRPr>
            </a:lvl4pPr>
            <a:lvl5pPr marL="1905000" indent="-211455">
              <a:spcBef>
                <a:spcPct val="20000"/>
              </a:spcBef>
              <a:buChar char="»"/>
              <a:defRPr>
                <a:solidFill>
                  <a:schemeClr val="tx1"/>
                </a:solidFill>
                <a:latin typeface="黑体" panose="02010609060101010101" charset="-122"/>
                <a:ea typeface="黑体" panose="02010609060101010101" charset="-122"/>
              </a:defRPr>
            </a:lvl5pPr>
            <a:lvl6pPr marL="2362200" indent="-211455" eaLnBrk="0" fontAlgn="base" hangingPunct="0">
              <a:spcBef>
                <a:spcPct val="20000"/>
              </a:spcBef>
              <a:spcAft>
                <a:spcPct val="0"/>
              </a:spcAft>
              <a:buChar char="»"/>
              <a:defRPr>
                <a:solidFill>
                  <a:schemeClr val="tx1"/>
                </a:solidFill>
                <a:latin typeface="黑体" panose="02010609060101010101" charset="-122"/>
                <a:ea typeface="黑体" panose="02010609060101010101" charset="-122"/>
              </a:defRPr>
            </a:lvl6pPr>
            <a:lvl7pPr marL="2819400" indent="-211455" eaLnBrk="0" fontAlgn="base" hangingPunct="0">
              <a:spcBef>
                <a:spcPct val="20000"/>
              </a:spcBef>
              <a:spcAft>
                <a:spcPct val="0"/>
              </a:spcAft>
              <a:buChar char="»"/>
              <a:defRPr>
                <a:solidFill>
                  <a:schemeClr val="tx1"/>
                </a:solidFill>
                <a:latin typeface="黑体" panose="02010609060101010101" charset="-122"/>
                <a:ea typeface="黑体" panose="02010609060101010101" charset="-122"/>
              </a:defRPr>
            </a:lvl7pPr>
            <a:lvl8pPr marL="3276600" indent="-211455" eaLnBrk="0" fontAlgn="base" hangingPunct="0">
              <a:spcBef>
                <a:spcPct val="20000"/>
              </a:spcBef>
              <a:spcAft>
                <a:spcPct val="0"/>
              </a:spcAft>
              <a:buChar char="»"/>
              <a:defRPr>
                <a:solidFill>
                  <a:schemeClr val="tx1"/>
                </a:solidFill>
                <a:latin typeface="黑体" panose="02010609060101010101" charset="-122"/>
                <a:ea typeface="黑体" panose="02010609060101010101" charset="-122"/>
              </a:defRPr>
            </a:lvl8pPr>
            <a:lvl9pPr marL="3733800" indent="-211455" eaLnBrk="0" fontAlgn="base" hangingPunct="0">
              <a:spcBef>
                <a:spcPct val="20000"/>
              </a:spcBef>
              <a:spcAft>
                <a:spcPct val="0"/>
              </a:spcAft>
              <a:buChar char="»"/>
              <a:defRPr>
                <a:solidFill>
                  <a:schemeClr val="tx1"/>
                </a:solidFill>
                <a:latin typeface="黑体" panose="02010609060101010101" charset="-122"/>
                <a:ea typeface="黑体" panose="02010609060101010101" charset="-122"/>
              </a:defRPr>
            </a:lvl9pPr>
          </a:lstStyle>
          <a:p>
            <a:pPr algn="just" defTabSz="1222375">
              <a:lnSpc>
                <a:spcPct val="150000"/>
              </a:lnSpc>
              <a:spcBef>
                <a:spcPct val="0"/>
              </a:spcBef>
            </a:pPr>
            <a:r>
              <a:rPr kumimoji="1" lang="zh-CN" altLang="en-US"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负极：</a:t>
            </a:r>
            <a:r>
              <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2Li - 2e</a:t>
            </a:r>
            <a:r>
              <a:rPr kumimoji="1" lang="en-US" altLang="zh-CN" sz="2400" kern="0" baseline="3000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r>
              <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2Li</a:t>
            </a:r>
            <a:r>
              <a:rPr kumimoji="1" lang="en-US" altLang="zh-CN" sz="2400" kern="0" baseline="3000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kumimoji="1" lang="zh-CN" altLang="en-US"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a:p>
            <a:pPr algn="just" defTabSz="1222375">
              <a:lnSpc>
                <a:spcPct val="150000"/>
              </a:lnSpc>
              <a:spcBef>
                <a:spcPct val="0"/>
              </a:spcBef>
            </a:pPr>
            <a:r>
              <a:rPr kumimoji="1" lang="zh-CN" altLang="en-US"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正极：</a:t>
            </a:r>
            <a:r>
              <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I</a:t>
            </a:r>
            <a:r>
              <a:rPr kumimoji="1" lang="en-US" altLang="zh-CN" sz="2400" kern="0" baseline="-3000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 </a:t>
            </a:r>
            <a:r>
              <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+ 2e</a:t>
            </a:r>
            <a:r>
              <a:rPr kumimoji="1" lang="en-US" altLang="zh-CN" sz="2400" kern="0" baseline="3000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r>
              <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2I</a:t>
            </a:r>
            <a:r>
              <a:rPr kumimoji="1" lang="en-US" altLang="zh-CN" sz="2400" kern="0" baseline="3000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kumimoji="1" lang="zh-CN" altLang="en-US"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a:p>
            <a:pPr algn="just" defTabSz="1222375">
              <a:lnSpc>
                <a:spcPct val="150000"/>
              </a:lnSpc>
              <a:spcBef>
                <a:spcPct val="0"/>
              </a:spcBef>
            </a:pPr>
            <a:r>
              <a:rPr kumimoji="1" lang="zh-CN" altLang="en-US"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总反应：</a:t>
            </a:r>
            <a:r>
              <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2Li + I</a:t>
            </a:r>
            <a:r>
              <a:rPr kumimoji="1" lang="en-US" altLang="zh-CN" sz="2400" kern="0" baseline="-3000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 </a:t>
            </a:r>
            <a:r>
              <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2LiI</a:t>
            </a:r>
          </a:p>
        </p:txBody>
      </p:sp>
      <p:sp>
        <p:nvSpPr>
          <p:cNvPr id="234500" name="Text Box 4"/>
          <p:cNvSpPr txBox="1">
            <a:spLocks noChangeArrowheads="1"/>
          </p:cNvSpPr>
          <p:nvPr/>
        </p:nvSpPr>
        <p:spPr bwMode="auto">
          <a:xfrm>
            <a:off x="660400" y="3822285"/>
            <a:ext cx="10858500" cy="114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9" tIns="45714" rIns="91429" bIns="45714">
            <a:spAutoFit/>
          </a:bodyPr>
          <a:lstStyle>
            <a:lvl1pPr>
              <a:spcBef>
                <a:spcPct val="20000"/>
              </a:spcBef>
              <a:defRPr sz="2200">
                <a:solidFill>
                  <a:schemeClr val="tx1"/>
                </a:solidFill>
                <a:latin typeface="黑体" panose="02010609060101010101" charset="-122"/>
                <a:ea typeface="黑体" panose="02010609060101010101" charset="-122"/>
              </a:defRPr>
            </a:lvl1pPr>
            <a:lvl2pPr marL="688975" indent="-265430">
              <a:spcBef>
                <a:spcPct val="20000"/>
              </a:spcBef>
              <a:buChar char="–"/>
              <a:defRPr sz="2200">
                <a:solidFill>
                  <a:schemeClr val="tx1"/>
                </a:solidFill>
                <a:latin typeface="黑体" panose="02010609060101010101" charset="-122"/>
                <a:ea typeface="黑体" panose="02010609060101010101" charset="-122"/>
              </a:defRPr>
            </a:lvl2pPr>
            <a:lvl3pPr marL="1059180" indent="-212725">
              <a:spcBef>
                <a:spcPct val="20000"/>
              </a:spcBef>
              <a:buChar char="•"/>
              <a:defRPr sz="2200">
                <a:solidFill>
                  <a:schemeClr val="tx1"/>
                </a:solidFill>
                <a:latin typeface="黑体" panose="02010609060101010101" charset="-122"/>
                <a:ea typeface="黑体" panose="02010609060101010101" charset="-122"/>
              </a:defRPr>
            </a:lvl3pPr>
            <a:lvl4pPr marL="1370330" indent="-211455">
              <a:spcBef>
                <a:spcPct val="20000"/>
              </a:spcBef>
              <a:buChar char="–"/>
              <a:defRPr sz="2200">
                <a:solidFill>
                  <a:schemeClr val="tx1"/>
                </a:solidFill>
                <a:latin typeface="黑体" panose="02010609060101010101" charset="-122"/>
                <a:ea typeface="黑体" panose="02010609060101010101" charset="-122"/>
              </a:defRPr>
            </a:lvl4pPr>
            <a:lvl5pPr marL="1905000" indent="-211455">
              <a:spcBef>
                <a:spcPct val="20000"/>
              </a:spcBef>
              <a:buChar char="»"/>
              <a:defRPr>
                <a:solidFill>
                  <a:schemeClr val="tx1"/>
                </a:solidFill>
                <a:latin typeface="黑体" panose="02010609060101010101" charset="-122"/>
                <a:ea typeface="黑体" panose="02010609060101010101" charset="-122"/>
              </a:defRPr>
            </a:lvl5pPr>
            <a:lvl6pPr marL="2362200" indent="-211455" eaLnBrk="0" fontAlgn="base" hangingPunct="0">
              <a:spcBef>
                <a:spcPct val="20000"/>
              </a:spcBef>
              <a:spcAft>
                <a:spcPct val="0"/>
              </a:spcAft>
              <a:buChar char="»"/>
              <a:defRPr>
                <a:solidFill>
                  <a:schemeClr val="tx1"/>
                </a:solidFill>
                <a:latin typeface="黑体" panose="02010609060101010101" charset="-122"/>
                <a:ea typeface="黑体" panose="02010609060101010101" charset="-122"/>
              </a:defRPr>
            </a:lvl6pPr>
            <a:lvl7pPr marL="2819400" indent="-211455" eaLnBrk="0" fontAlgn="base" hangingPunct="0">
              <a:spcBef>
                <a:spcPct val="20000"/>
              </a:spcBef>
              <a:spcAft>
                <a:spcPct val="0"/>
              </a:spcAft>
              <a:buChar char="»"/>
              <a:defRPr>
                <a:solidFill>
                  <a:schemeClr val="tx1"/>
                </a:solidFill>
                <a:latin typeface="黑体" panose="02010609060101010101" charset="-122"/>
                <a:ea typeface="黑体" panose="02010609060101010101" charset="-122"/>
              </a:defRPr>
            </a:lvl7pPr>
            <a:lvl8pPr marL="3276600" indent="-211455" eaLnBrk="0" fontAlgn="base" hangingPunct="0">
              <a:spcBef>
                <a:spcPct val="20000"/>
              </a:spcBef>
              <a:spcAft>
                <a:spcPct val="0"/>
              </a:spcAft>
              <a:buChar char="»"/>
              <a:defRPr>
                <a:solidFill>
                  <a:schemeClr val="tx1"/>
                </a:solidFill>
                <a:latin typeface="黑体" panose="02010609060101010101" charset="-122"/>
                <a:ea typeface="黑体" panose="02010609060101010101" charset="-122"/>
              </a:defRPr>
            </a:lvl8pPr>
            <a:lvl9pPr marL="3733800" indent="-211455" eaLnBrk="0" fontAlgn="base" hangingPunct="0">
              <a:spcBef>
                <a:spcPct val="20000"/>
              </a:spcBef>
              <a:spcAft>
                <a:spcPct val="0"/>
              </a:spcAft>
              <a:buChar char="»"/>
              <a:defRPr>
                <a:solidFill>
                  <a:schemeClr val="tx1"/>
                </a:solidFill>
                <a:latin typeface="黑体" panose="02010609060101010101" charset="-122"/>
                <a:ea typeface="黑体" panose="02010609060101010101" charset="-122"/>
              </a:defRPr>
            </a:lvl9pPr>
          </a:lstStyle>
          <a:p>
            <a:pPr defTabSz="1222375">
              <a:lnSpc>
                <a:spcPct val="150000"/>
              </a:lnSpc>
              <a:spcBef>
                <a:spcPct val="0"/>
              </a:spcBef>
            </a:pPr>
            <a:r>
              <a:rPr kumimoji="1" lang="zh-CN" altLang="en-US" sz="2400"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跟其它金属作负</a:t>
            </a:r>
            <a:r>
              <a:rPr kumimoji="1" lang="zh-CN" altLang="en-US" sz="2400" u="sng"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极</a:t>
            </a:r>
            <a:r>
              <a:rPr kumimoji="1" lang="zh-CN" altLang="en-US" sz="2400"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相比，使用寿命延长，高能、质轻、电压高、工作效率高、储存寿命长。为什么？</a:t>
            </a:r>
          </a:p>
        </p:txBody>
      </p:sp>
      <p:sp>
        <p:nvSpPr>
          <p:cNvPr id="18437" name="Text Box 5"/>
          <p:cNvSpPr txBox="1">
            <a:spLocks noChangeArrowheads="1"/>
          </p:cNvSpPr>
          <p:nvPr/>
        </p:nvSpPr>
        <p:spPr bwMode="auto">
          <a:xfrm>
            <a:off x="2135342" y="5733961"/>
            <a:ext cx="79213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500">
                <a:solidFill>
                  <a:schemeClr val="tx1"/>
                </a:solidFill>
                <a:latin typeface="Arial" panose="020B0604020202020204" pitchFamily="34" charset="0"/>
                <a:ea typeface="宋体" panose="02010600030101010101" pitchFamily="2" charset="-122"/>
              </a:defRPr>
            </a:lvl1pPr>
            <a:lvl2pPr marL="742950" indent="-285750">
              <a:defRPr sz="1500">
                <a:solidFill>
                  <a:schemeClr val="tx1"/>
                </a:solidFill>
                <a:latin typeface="Arial" panose="020B0604020202020204" pitchFamily="34" charset="0"/>
                <a:ea typeface="宋体" panose="02010600030101010101" pitchFamily="2" charset="-122"/>
              </a:defRPr>
            </a:lvl2pPr>
            <a:lvl3pPr marL="1143000" indent="-228600">
              <a:defRPr sz="1500">
                <a:solidFill>
                  <a:schemeClr val="tx1"/>
                </a:solidFill>
                <a:latin typeface="Arial" panose="020B0604020202020204" pitchFamily="34" charset="0"/>
                <a:ea typeface="宋体" panose="02010600030101010101" pitchFamily="2" charset="-122"/>
              </a:defRPr>
            </a:lvl3pPr>
            <a:lvl4pPr marL="1600200" indent="-228600">
              <a:defRPr sz="1500">
                <a:solidFill>
                  <a:schemeClr val="tx1"/>
                </a:solidFill>
                <a:latin typeface="Arial" panose="020B0604020202020204" pitchFamily="34" charset="0"/>
                <a:ea typeface="宋体" panose="02010600030101010101" pitchFamily="2" charset="-122"/>
              </a:defRPr>
            </a:lvl4pPr>
            <a:lvl5pPr marL="2057400" indent="-22860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9pPr>
          </a:lstStyle>
          <a:p>
            <a:pPr defTabSz="1222375">
              <a:spcBef>
                <a:spcPct val="50000"/>
              </a:spcBef>
            </a:pPr>
            <a:endParaRPr lang="zh-CN" altLang="en-US" sz="1800" kern="0">
              <a:solidFill>
                <a:srgbClr val="000000"/>
              </a:solidFill>
              <a:ea typeface="思源黑体 CN Regular" panose="020B0500000000000000" pitchFamily="34" charset="-122"/>
              <a:cs typeface="Helvetica"/>
              <a:sym typeface="Arial" panose="020B0604020202020204" pitchFamily="34" charset="0"/>
            </a:endParaRPr>
          </a:p>
        </p:txBody>
      </p:sp>
      <p:sp>
        <p:nvSpPr>
          <p:cNvPr id="234502" name="Rectangle 6"/>
          <p:cNvSpPr>
            <a:spLocks noChangeArrowheads="1"/>
          </p:cNvSpPr>
          <p:nvPr/>
        </p:nvSpPr>
        <p:spPr bwMode="auto">
          <a:xfrm>
            <a:off x="660400" y="5272296"/>
            <a:ext cx="111124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500">
                <a:solidFill>
                  <a:schemeClr val="tx1"/>
                </a:solidFill>
                <a:latin typeface="Arial" panose="020B0604020202020204" pitchFamily="34" charset="0"/>
                <a:ea typeface="宋体" panose="02010600030101010101" pitchFamily="2" charset="-122"/>
              </a:defRPr>
            </a:lvl1pPr>
            <a:lvl2pPr marL="742950" indent="-285750">
              <a:defRPr sz="1500">
                <a:solidFill>
                  <a:schemeClr val="tx1"/>
                </a:solidFill>
                <a:latin typeface="Arial" panose="020B0604020202020204" pitchFamily="34" charset="0"/>
                <a:ea typeface="宋体" panose="02010600030101010101" pitchFamily="2" charset="-122"/>
              </a:defRPr>
            </a:lvl2pPr>
            <a:lvl3pPr marL="1143000" indent="-228600">
              <a:defRPr sz="1500">
                <a:solidFill>
                  <a:schemeClr val="tx1"/>
                </a:solidFill>
                <a:latin typeface="Arial" panose="020B0604020202020204" pitchFamily="34" charset="0"/>
                <a:ea typeface="宋体" panose="02010600030101010101" pitchFamily="2" charset="-122"/>
              </a:defRPr>
            </a:lvl3pPr>
            <a:lvl4pPr marL="1600200" indent="-228600">
              <a:defRPr sz="1500">
                <a:solidFill>
                  <a:schemeClr val="tx1"/>
                </a:solidFill>
                <a:latin typeface="Arial" panose="020B0604020202020204" pitchFamily="34" charset="0"/>
                <a:ea typeface="宋体" panose="02010600030101010101" pitchFamily="2" charset="-122"/>
              </a:defRPr>
            </a:lvl4pPr>
            <a:lvl5pPr marL="2057400" indent="-22860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9pPr>
          </a:lstStyle>
          <a:p>
            <a:pPr defTabSz="1222375"/>
            <a:r>
              <a:rPr kumimoji="1"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与作负极材料的金属相比较，相同质量时锂提供电子数最多。</a:t>
            </a:r>
          </a:p>
        </p:txBody>
      </p:sp>
      <p:sp>
        <p:nvSpPr>
          <p:cNvPr id="7"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二、一次电池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4499">
                                            <p:txEl>
                                              <p:pRg st="2" end="2"/>
                                            </p:txEl>
                                          </p:spTgt>
                                        </p:tgtEl>
                                        <p:attrNameLst>
                                          <p:attrName>style.visibility</p:attrName>
                                        </p:attrNameLst>
                                      </p:cBhvr>
                                      <p:to>
                                        <p:strVal val="visible"/>
                                      </p:to>
                                    </p:set>
                                    <p:animEffect transition="in" filter="blinds(horizontal)">
                                      <p:cBhvr>
                                        <p:cTn id="7" dur="500"/>
                                        <p:tgtEl>
                                          <p:spTgt spid="23449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4499">
                                            <p:txEl>
                                              <p:pRg st="0" end="0"/>
                                            </p:txEl>
                                          </p:spTgt>
                                        </p:tgtEl>
                                        <p:attrNameLst>
                                          <p:attrName>style.visibility</p:attrName>
                                        </p:attrNameLst>
                                      </p:cBhvr>
                                      <p:to>
                                        <p:strVal val="visible"/>
                                      </p:to>
                                    </p:set>
                                    <p:animEffect transition="in" filter="blinds(horizontal)">
                                      <p:cBhvr>
                                        <p:cTn id="12" dur="500"/>
                                        <p:tgtEl>
                                          <p:spTgt spid="2344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4499">
                                            <p:txEl>
                                              <p:pRg st="1" end="1"/>
                                            </p:txEl>
                                          </p:spTgt>
                                        </p:tgtEl>
                                        <p:attrNameLst>
                                          <p:attrName>style.visibility</p:attrName>
                                        </p:attrNameLst>
                                      </p:cBhvr>
                                      <p:to>
                                        <p:strVal val="visible"/>
                                      </p:to>
                                    </p:set>
                                    <p:animEffect transition="in" filter="blinds(horizontal)">
                                      <p:cBhvr>
                                        <p:cTn id="17" dur="500"/>
                                        <p:tgtEl>
                                          <p:spTgt spid="2344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234500"/>
                                        </p:tgtEl>
                                        <p:attrNameLst>
                                          <p:attrName>style.visibility</p:attrName>
                                        </p:attrNameLst>
                                      </p:cBhvr>
                                      <p:to>
                                        <p:strVal val="visible"/>
                                      </p:to>
                                    </p:set>
                                    <p:anim calcmode="lin" valueType="num">
                                      <p:cBhvr additive="base">
                                        <p:cTn id="22" dur="500" fill="hold"/>
                                        <p:tgtEl>
                                          <p:spTgt spid="234500"/>
                                        </p:tgtEl>
                                        <p:attrNameLst>
                                          <p:attrName>ppt_x</p:attrName>
                                        </p:attrNameLst>
                                      </p:cBhvr>
                                      <p:tavLst>
                                        <p:tav tm="0">
                                          <p:val>
                                            <p:strVal val="0-#ppt_w/2"/>
                                          </p:val>
                                        </p:tav>
                                        <p:tav tm="100000">
                                          <p:val>
                                            <p:strVal val="#ppt_x"/>
                                          </p:val>
                                        </p:tav>
                                      </p:tavLst>
                                    </p:anim>
                                    <p:anim calcmode="lin" valueType="num">
                                      <p:cBhvr additive="base">
                                        <p:cTn id="23" dur="500" fill="hold"/>
                                        <p:tgtEl>
                                          <p:spTgt spid="234500"/>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234502"/>
                                        </p:tgtEl>
                                        <p:attrNameLst>
                                          <p:attrName>style.visibility</p:attrName>
                                        </p:attrNameLst>
                                      </p:cBhvr>
                                      <p:to>
                                        <p:strVal val="visible"/>
                                      </p:to>
                                    </p:set>
                                    <p:anim calcmode="discrete" valueType="clr">
                                      <p:cBhvr override="childStyle">
                                        <p:cTn id="28" dur="80"/>
                                        <p:tgtEl>
                                          <p:spTgt spid="234502"/>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34502"/>
                                        </p:tgtEl>
                                        <p:attrNameLst>
                                          <p:attrName>fillcolor</p:attrName>
                                        </p:attrNameLst>
                                      </p:cBhvr>
                                      <p:tavLst>
                                        <p:tav tm="0">
                                          <p:val>
                                            <p:clrVal>
                                              <a:schemeClr val="accent2"/>
                                            </p:clrVal>
                                          </p:val>
                                        </p:tav>
                                        <p:tav tm="50000">
                                          <p:val>
                                            <p:clrVal>
                                              <a:schemeClr val="hlink"/>
                                            </p:clrVal>
                                          </p:val>
                                        </p:tav>
                                      </p:tavLst>
                                    </p:anim>
                                    <p:set>
                                      <p:cBhvr>
                                        <p:cTn id="30" dur="80"/>
                                        <p:tgtEl>
                                          <p:spTgt spid="23450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00" grpId="0" autoUpdateAnimBg="0"/>
      <p:bldP spid="23450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3"/>
          <p:cNvSpPr txBox="1">
            <a:spLocks noChangeArrowheads="1"/>
          </p:cNvSpPr>
          <p:nvPr/>
        </p:nvSpPr>
        <p:spPr bwMode="auto">
          <a:xfrm>
            <a:off x="789530" y="1241972"/>
            <a:ext cx="31456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en-US" altLang="zh-CN" sz="2400" b="1" kern="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b="1" kern="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、铅蓄电池</a:t>
            </a:r>
          </a:p>
        </p:txBody>
      </p:sp>
      <p:sp>
        <p:nvSpPr>
          <p:cNvPr id="37906" name="Text Box 18"/>
          <p:cNvSpPr txBox="1">
            <a:spLocks noChangeArrowheads="1"/>
          </p:cNvSpPr>
          <p:nvPr/>
        </p:nvSpPr>
        <p:spPr bwMode="auto">
          <a:xfrm>
            <a:off x="841103" y="1825323"/>
            <a:ext cx="10677798" cy="114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lnSpc>
                <a:spcPct val="15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是由两组平行排列的栅状铅合金极板作为主架，正极板上覆盖</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PbO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负极板上覆盖</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Pb</a:t>
            </a:r>
          </a:p>
        </p:txBody>
      </p:sp>
      <p:pic>
        <p:nvPicPr>
          <p:cNvPr id="2" name="图片 1"/>
          <p:cNvPicPr>
            <a:picLocks noChangeAspect="1"/>
          </p:cNvPicPr>
          <p:nvPr/>
        </p:nvPicPr>
        <p:blipFill>
          <a:blip r:embed="rId3"/>
          <a:stretch>
            <a:fillRect/>
          </a:stretch>
        </p:blipFill>
        <p:spPr>
          <a:xfrm>
            <a:off x="1894887" y="3195487"/>
            <a:ext cx="5202460" cy="2745148"/>
          </a:xfrm>
          <a:prstGeom prst="rect">
            <a:avLst/>
          </a:prstGeom>
        </p:spPr>
      </p:pic>
      <p:sp>
        <p:nvSpPr>
          <p:cNvPr id="6"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三、二次电池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blinds(horizontal)">
                                      <p:cBhvr>
                                        <p:cTn id="7" dur="500"/>
                                        <p:tgtEl>
                                          <p:spTgt spid="3789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79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P spid="3790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743083" y="3152533"/>
            <a:ext cx="45591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dirty="0">
                <a:solidFill>
                  <a:srgbClr val="000000"/>
                </a:solidFill>
                <a:ea typeface="思源黑体 CN Regular" panose="020B0500000000000000" pitchFamily="34" charset="-122"/>
                <a:cs typeface="Helvetica"/>
                <a:sym typeface="Arial" panose="020B0604020202020204" pitchFamily="34" charset="0"/>
              </a:rPr>
              <a:t>放电过程总反应：</a:t>
            </a:r>
          </a:p>
        </p:txBody>
      </p:sp>
      <p:sp>
        <p:nvSpPr>
          <p:cNvPr id="43011" name="Text Box 3"/>
          <p:cNvSpPr txBox="1">
            <a:spLocks noChangeArrowheads="1"/>
          </p:cNvSpPr>
          <p:nvPr/>
        </p:nvSpPr>
        <p:spPr bwMode="auto">
          <a:xfrm>
            <a:off x="958143" y="3735715"/>
            <a:ext cx="69339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dirty="0">
                <a:solidFill>
                  <a:srgbClr val="000000"/>
                </a:solidFill>
                <a:ea typeface="思源黑体 CN Regular" panose="020B0500000000000000" pitchFamily="34" charset="-122"/>
                <a:cs typeface="Helvetica"/>
                <a:sym typeface="Arial" panose="020B0604020202020204" pitchFamily="34" charset="0"/>
              </a:rPr>
              <a:t>Pb+PbO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+2H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SO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4</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=2PbSO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4</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+2H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O                                                                </a:t>
            </a:r>
          </a:p>
        </p:txBody>
      </p:sp>
      <p:sp>
        <p:nvSpPr>
          <p:cNvPr id="43012" name="Text Box 4"/>
          <p:cNvSpPr txBox="1">
            <a:spLocks noChangeArrowheads="1"/>
          </p:cNvSpPr>
          <p:nvPr/>
        </p:nvSpPr>
        <p:spPr bwMode="auto">
          <a:xfrm>
            <a:off x="1868409" y="1927078"/>
            <a:ext cx="47242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dirty="0">
                <a:solidFill>
                  <a:srgbClr val="000000"/>
                </a:solidFill>
                <a:ea typeface="思源黑体 CN Regular" panose="020B0500000000000000" pitchFamily="34" charset="-122"/>
                <a:cs typeface="Helvetica"/>
                <a:sym typeface="Arial" panose="020B0604020202020204" pitchFamily="34" charset="0"/>
              </a:rPr>
              <a:t>Pb + SO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4</a:t>
            </a:r>
            <a:r>
              <a:rPr lang="en-US" altLang="zh-CN" sz="2400" kern="0" baseline="30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 -2e</a:t>
            </a:r>
            <a:r>
              <a:rPr lang="en-US" altLang="zh-CN" sz="2400" kern="0" baseline="30000" dirty="0">
                <a:solidFill>
                  <a:srgbClr val="000000"/>
                </a:solidFill>
                <a:ea typeface="思源黑体 CN Regular" panose="020B0500000000000000" pitchFamily="34" charset="-122"/>
                <a:cs typeface="Helvetica"/>
                <a:sym typeface="Arial" panose="020B0604020202020204" pitchFamily="34" charset="0"/>
              </a:rPr>
              <a:t>-</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 =PbSO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4</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 </a:t>
            </a:r>
            <a:endPar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endParaRPr>
          </a:p>
        </p:txBody>
      </p:sp>
      <p:sp>
        <p:nvSpPr>
          <p:cNvPr id="43013" name="Text Box 5"/>
          <p:cNvSpPr txBox="1">
            <a:spLocks noChangeArrowheads="1"/>
          </p:cNvSpPr>
          <p:nvPr/>
        </p:nvSpPr>
        <p:spPr bwMode="auto">
          <a:xfrm>
            <a:off x="958143" y="2478569"/>
            <a:ext cx="19811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dirty="0">
                <a:solidFill>
                  <a:srgbClr val="000000"/>
                </a:solidFill>
                <a:ea typeface="思源黑体 CN Regular" panose="020B0500000000000000" pitchFamily="34" charset="-122"/>
                <a:cs typeface="Helvetica"/>
                <a:sym typeface="Arial" panose="020B0604020202020204" pitchFamily="34" charset="0"/>
              </a:rPr>
              <a:t>正极：</a:t>
            </a:r>
          </a:p>
        </p:txBody>
      </p:sp>
      <p:sp>
        <p:nvSpPr>
          <p:cNvPr id="43014" name="Text Box 6"/>
          <p:cNvSpPr txBox="1">
            <a:spLocks noChangeArrowheads="1"/>
          </p:cNvSpPr>
          <p:nvPr/>
        </p:nvSpPr>
        <p:spPr bwMode="auto">
          <a:xfrm>
            <a:off x="1868409" y="2469476"/>
            <a:ext cx="716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err="1">
                <a:solidFill>
                  <a:srgbClr val="000000"/>
                </a:solidFill>
                <a:ea typeface="思源黑体 CN Regular" panose="020B0500000000000000" pitchFamily="34" charset="-122"/>
                <a:cs typeface="Helvetica"/>
                <a:sym typeface="Arial" panose="020B0604020202020204" pitchFamily="34" charset="0"/>
              </a:rPr>
              <a:t>PbO</a:t>
            </a:r>
            <a:r>
              <a:rPr lang="en-US" altLang="zh-CN" sz="2400" kern="0" baseline="-25000" err="1">
                <a:solidFill>
                  <a:srgbClr val="000000"/>
                </a:solidFill>
                <a:ea typeface="思源黑体 CN Regular" panose="020B0500000000000000" pitchFamily="34" charset="-122"/>
                <a:cs typeface="Helvetica"/>
                <a:sym typeface="Arial" panose="020B0604020202020204" pitchFamily="34" charset="0"/>
              </a:rPr>
              <a:t>2</a:t>
            </a:r>
            <a:r>
              <a:rPr lang="en-US" altLang="zh-CN" sz="2400" kern="0">
                <a:solidFill>
                  <a:srgbClr val="000000"/>
                </a:solidFill>
                <a:ea typeface="思源黑体 CN Regular" panose="020B0500000000000000" pitchFamily="34" charset="-122"/>
                <a:cs typeface="Helvetica"/>
                <a:sym typeface="Arial" panose="020B0604020202020204" pitchFamily="34" charset="0"/>
              </a:rPr>
              <a:t> + 4H</a:t>
            </a:r>
            <a:r>
              <a:rPr lang="en-US" altLang="zh-CN" sz="2400" kern="0" baseline="30000">
                <a:solidFill>
                  <a:srgbClr val="000000"/>
                </a:solidFill>
                <a:ea typeface="思源黑体 CN Regular" panose="020B0500000000000000" pitchFamily="34" charset="-122"/>
                <a:cs typeface="Helvetica"/>
                <a:sym typeface="Arial" panose="020B0604020202020204" pitchFamily="34" charset="0"/>
              </a:rPr>
              <a:t>+</a:t>
            </a:r>
            <a:r>
              <a:rPr lang="en-US" altLang="zh-CN" sz="2400" kern="0">
                <a:solidFill>
                  <a:srgbClr val="000000"/>
                </a:solidFill>
                <a:ea typeface="思源黑体 CN Regular" panose="020B0500000000000000" pitchFamily="34" charset="-122"/>
                <a:cs typeface="Helvetica"/>
                <a:sym typeface="Arial" panose="020B0604020202020204" pitchFamily="34" charset="0"/>
              </a:rPr>
              <a:t>+SO</a:t>
            </a:r>
            <a:r>
              <a:rPr lang="en-US" altLang="zh-CN" sz="2400" kern="0" baseline="-25000" err="1">
                <a:solidFill>
                  <a:srgbClr val="000000"/>
                </a:solidFill>
                <a:ea typeface="思源黑体 CN Regular" panose="020B0500000000000000" pitchFamily="34" charset="-122"/>
                <a:cs typeface="Helvetica"/>
                <a:sym typeface="Arial" panose="020B0604020202020204" pitchFamily="34" charset="0"/>
              </a:rPr>
              <a:t>4</a:t>
            </a:r>
            <a:r>
              <a:rPr lang="en-US" altLang="zh-CN" sz="2400" kern="0" baseline="30000" err="1">
                <a:solidFill>
                  <a:srgbClr val="000000"/>
                </a:solidFill>
                <a:ea typeface="思源黑体 CN Regular" panose="020B0500000000000000" pitchFamily="34" charset="-122"/>
                <a:cs typeface="Helvetica"/>
                <a:sym typeface="Arial" panose="020B0604020202020204" pitchFamily="34" charset="0"/>
              </a:rPr>
              <a:t>2-</a:t>
            </a:r>
            <a:r>
              <a:rPr lang="en-US" altLang="zh-CN" sz="2400" kern="0">
                <a:solidFill>
                  <a:srgbClr val="000000"/>
                </a:solidFill>
                <a:ea typeface="思源黑体 CN Regular" panose="020B0500000000000000" pitchFamily="34" charset="-122"/>
                <a:cs typeface="Helvetica"/>
                <a:sym typeface="Arial" panose="020B0604020202020204" pitchFamily="34" charset="0"/>
              </a:rPr>
              <a:t>+2e</a:t>
            </a:r>
            <a:r>
              <a:rPr lang="en-US" altLang="zh-CN" sz="2400" kern="0" baseline="30000">
                <a:solidFill>
                  <a:srgbClr val="000000"/>
                </a:solidFill>
                <a:ea typeface="思源黑体 CN Regular" panose="020B0500000000000000" pitchFamily="34" charset="-122"/>
                <a:cs typeface="Helvetica"/>
                <a:sym typeface="Arial" panose="020B0604020202020204" pitchFamily="34" charset="0"/>
              </a:rPr>
              <a:t>-</a:t>
            </a:r>
            <a:r>
              <a:rPr lang="en-US" altLang="zh-CN" sz="2400" kern="0">
                <a:solidFill>
                  <a:srgbClr val="000000"/>
                </a:solidFill>
                <a:ea typeface="思源黑体 CN Regular" panose="020B0500000000000000" pitchFamily="34" charset="-122"/>
                <a:cs typeface="Helvetica"/>
                <a:sym typeface="Arial" panose="020B0604020202020204" pitchFamily="34" charset="0"/>
              </a:rPr>
              <a:t> =2PbSO</a:t>
            </a:r>
            <a:r>
              <a:rPr lang="en-US" altLang="zh-CN" sz="2400" kern="0" baseline="-25000" err="1">
                <a:solidFill>
                  <a:srgbClr val="000000"/>
                </a:solidFill>
                <a:ea typeface="思源黑体 CN Regular" panose="020B0500000000000000" pitchFamily="34" charset="-122"/>
                <a:cs typeface="Helvetica"/>
                <a:sym typeface="Arial" panose="020B0604020202020204" pitchFamily="34" charset="0"/>
              </a:rPr>
              <a:t>4</a:t>
            </a:r>
            <a:r>
              <a:rPr lang="en-US" altLang="zh-CN" sz="2400" kern="0">
                <a:solidFill>
                  <a:srgbClr val="000000"/>
                </a:solidFill>
                <a:ea typeface="思源黑体 CN Regular" panose="020B0500000000000000" pitchFamily="34" charset="-122"/>
                <a:cs typeface="Helvetica"/>
                <a:sym typeface="Arial" panose="020B0604020202020204" pitchFamily="34" charset="0"/>
              </a:rPr>
              <a:t> +2H</a:t>
            </a:r>
            <a:r>
              <a:rPr lang="en-US" altLang="zh-CN" sz="2400" kern="0" baseline="-25000" err="1">
                <a:solidFill>
                  <a:srgbClr val="000000"/>
                </a:solidFill>
                <a:ea typeface="思源黑体 CN Regular" panose="020B0500000000000000" pitchFamily="34" charset="-122"/>
                <a:cs typeface="Helvetica"/>
                <a:sym typeface="Arial" panose="020B0604020202020204" pitchFamily="34" charset="0"/>
              </a:rPr>
              <a:t>2</a:t>
            </a:r>
            <a:r>
              <a:rPr lang="en-US" altLang="zh-CN" sz="2400" kern="0" err="1">
                <a:solidFill>
                  <a:srgbClr val="000000"/>
                </a:solidFill>
                <a:ea typeface="思源黑体 CN Regular" panose="020B0500000000000000" pitchFamily="34" charset="-122"/>
                <a:cs typeface="Helvetica"/>
                <a:sym typeface="Arial" panose="020B0604020202020204" pitchFamily="34" charset="0"/>
              </a:rPr>
              <a:t>O</a:t>
            </a:r>
            <a:endParaRPr lang="en-US" altLang="zh-CN" sz="2400" kern="0">
              <a:solidFill>
                <a:srgbClr val="000000"/>
              </a:solidFill>
              <a:ea typeface="思源黑体 CN Regular" panose="020B0500000000000000" pitchFamily="34" charset="-122"/>
              <a:cs typeface="Helvetica"/>
              <a:sym typeface="Arial" panose="020B0604020202020204" pitchFamily="34" charset="0"/>
            </a:endParaRPr>
          </a:p>
        </p:txBody>
      </p:sp>
      <p:sp>
        <p:nvSpPr>
          <p:cNvPr id="43015" name="Text Box 7"/>
          <p:cNvSpPr txBox="1">
            <a:spLocks noChangeArrowheads="1"/>
          </p:cNvSpPr>
          <p:nvPr/>
        </p:nvSpPr>
        <p:spPr bwMode="auto">
          <a:xfrm>
            <a:off x="5302207" y="1936754"/>
            <a:ext cx="20573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dirty="0">
                <a:solidFill>
                  <a:srgbClr val="000000"/>
                </a:solidFill>
                <a:ea typeface="思源黑体 CN Regular" panose="020B0500000000000000" pitchFamily="34" charset="-122"/>
                <a:cs typeface="Helvetica"/>
                <a:sym typeface="Arial" panose="020B0604020202020204" pitchFamily="34" charset="0"/>
              </a:rPr>
              <a:t> </a:t>
            </a:r>
            <a:r>
              <a:rPr lang="zh-CN" altLang="en-US" sz="2400" kern="0" dirty="0">
                <a:solidFill>
                  <a:srgbClr val="FF0000"/>
                </a:solidFill>
                <a:ea typeface="思源黑体 CN Regular" panose="020B0500000000000000" pitchFamily="34" charset="-122"/>
                <a:cs typeface="Helvetica"/>
                <a:sym typeface="Arial" panose="020B0604020202020204" pitchFamily="34" charset="0"/>
              </a:rPr>
              <a:t>氧化反应</a:t>
            </a:r>
          </a:p>
        </p:txBody>
      </p:sp>
      <p:sp>
        <p:nvSpPr>
          <p:cNvPr id="43016" name="Text Box 8"/>
          <p:cNvSpPr txBox="1">
            <a:spLocks noChangeArrowheads="1"/>
          </p:cNvSpPr>
          <p:nvPr/>
        </p:nvSpPr>
        <p:spPr bwMode="auto">
          <a:xfrm>
            <a:off x="7579090" y="2497620"/>
            <a:ext cx="23621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dirty="0">
                <a:solidFill>
                  <a:srgbClr val="000000"/>
                </a:solidFill>
                <a:ea typeface="思源黑体 CN Regular" panose="020B0500000000000000" pitchFamily="34" charset="-122"/>
                <a:cs typeface="Helvetica"/>
                <a:sym typeface="Arial" panose="020B0604020202020204" pitchFamily="34" charset="0"/>
              </a:rPr>
              <a:t> </a:t>
            </a:r>
            <a:r>
              <a:rPr lang="zh-CN" altLang="en-US" sz="2400" kern="0" dirty="0">
                <a:solidFill>
                  <a:srgbClr val="FF0000"/>
                </a:solidFill>
                <a:ea typeface="思源黑体 CN Regular" panose="020B0500000000000000" pitchFamily="34" charset="-122"/>
                <a:cs typeface="Helvetica"/>
                <a:sym typeface="Arial" panose="020B0604020202020204" pitchFamily="34" charset="0"/>
              </a:rPr>
              <a:t>还原反应</a:t>
            </a:r>
          </a:p>
        </p:txBody>
      </p:sp>
      <p:sp>
        <p:nvSpPr>
          <p:cNvPr id="43017" name="Text Box 9"/>
          <p:cNvSpPr txBox="1">
            <a:spLocks noChangeArrowheads="1"/>
          </p:cNvSpPr>
          <p:nvPr/>
        </p:nvSpPr>
        <p:spPr bwMode="auto">
          <a:xfrm>
            <a:off x="958143" y="1927078"/>
            <a:ext cx="16763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000000"/>
                </a:solidFill>
                <a:ea typeface="思源黑体 CN Regular" panose="020B0500000000000000" pitchFamily="34" charset="-122"/>
                <a:cs typeface="Helvetica"/>
                <a:sym typeface="Arial" panose="020B0604020202020204" pitchFamily="34" charset="0"/>
              </a:rPr>
              <a:t>负极：</a:t>
            </a:r>
          </a:p>
        </p:txBody>
      </p:sp>
      <p:sp>
        <p:nvSpPr>
          <p:cNvPr id="43018" name="Text Box 10"/>
          <p:cNvSpPr txBox="1">
            <a:spLocks noChangeArrowheads="1"/>
          </p:cNvSpPr>
          <p:nvPr/>
        </p:nvSpPr>
        <p:spPr bwMode="auto">
          <a:xfrm>
            <a:off x="730384" y="1324754"/>
            <a:ext cx="91436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⑴</a:t>
            </a: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放电过程（是原电池反应，化学能转化为电能）</a:t>
            </a:r>
          </a:p>
        </p:txBody>
      </p:sp>
      <p:sp>
        <p:nvSpPr>
          <p:cNvPr id="43019" name="Text Box 11"/>
          <p:cNvSpPr txBox="1">
            <a:spLocks noChangeArrowheads="1"/>
          </p:cNvSpPr>
          <p:nvPr/>
        </p:nvSpPr>
        <p:spPr bwMode="auto">
          <a:xfrm>
            <a:off x="695325" y="4512145"/>
            <a:ext cx="86864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dirty="0">
                <a:solidFill>
                  <a:srgbClr val="FF0000"/>
                </a:solidFill>
                <a:ea typeface="思源黑体 CN Regular" panose="020B0500000000000000" pitchFamily="34" charset="-122"/>
                <a:cs typeface="Helvetica"/>
                <a:sym typeface="Arial" panose="020B0604020202020204" pitchFamily="34" charset="0"/>
              </a:rPr>
              <a:t>铅蓄电池充电的反应则是上述反应的</a:t>
            </a:r>
            <a:r>
              <a:rPr lang="zh-CN" altLang="en-US" sz="2400" u="sng" kern="0" dirty="0">
                <a:solidFill>
                  <a:srgbClr val="FF0000"/>
                </a:solidFill>
                <a:ea typeface="思源黑体 CN Regular" panose="020B0500000000000000" pitchFamily="34" charset="-122"/>
                <a:cs typeface="Helvetica"/>
                <a:sym typeface="Arial" panose="020B0604020202020204" pitchFamily="34" charset="0"/>
              </a:rPr>
              <a:t>逆过程</a:t>
            </a:r>
          </a:p>
        </p:txBody>
      </p:sp>
      <p:sp>
        <p:nvSpPr>
          <p:cNvPr id="43020" name="Text Box 12"/>
          <p:cNvSpPr txBox="1">
            <a:spLocks noChangeArrowheads="1"/>
          </p:cNvSpPr>
          <p:nvPr/>
        </p:nvSpPr>
        <p:spPr bwMode="auto">
          <a:xfrm>
            <a:off x="800283" y="5316927"/>
            <a:ext cx="94484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dirty="0">
                <a:solidFill>
                  <a:srgbClr val="000000"/>
                </a:solidFill>
                <a:ea typeface="思源黑体 CN Regular" panose="020B0500000000000000" pitchFamily="34" charset="-122"/>
                <a:cs typeface="Helvetica"/>
                <a:sym typeface="Arial" panose="020B0604020202020204" pitchFamily="34" charset="0"/>
              </a:rPr>
              <a:t>人们常根据硫酸密度的大小来判断铅蓄电池是否需要充电</a:t>
            </a:r>
          </a:p>
        </p:txBody>
      </p:sp>
      <p:sp>
        <p:nvSpPr>
          <p:cNvPr id="13"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三、二次电池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3018"/>
                                        </p:tgtEl>
                                        <p:attrNameLst>
                                          <p:attrName>style.visibility</p:attrName>
                                        </p:attrNameLst>
                                      </p:cBhvr>
                                      <p:to>
                                        <p:strVal val="visible"/>
                                      </p:to>
                                    </p:set>
                                    <p:animEffect transition="in" filter="randombar(horizontal)">
                                      <p:cBhvr>
                                        <p:cTn id="7" dur="500"/>
                                        <p:tgtEl>
                                          <p:spTgt spid="4301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3017"/>
                                        </p:tgtEl>
                                        <p:attrNameLst>
                                          <p:attrName>style.visibility</p:attrName>
                                        </p:attrNameLst>
                                      </p:cBhvr>
                                      <p:to>
                                        <p:strVal val="visible"/>
                                      </p:to>
                                    </p:set>
                                    <p:animEffect transition="in" filter="randombar(horizontal)">
                                      <p:cBhvr>
                                        <p:cTn id="12" dur="500"/>
                                        <p:tgtEl>
                                          <p:spTgt spid="4301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3012"/>
                                        </p:tgtEl>
                                        <p:attrNameLst>
                                          <p:attrName>style.visibility</p:attrName>
                                        </p:attrNameLst>
                                      </p:cBhvr>
                                      <p:to>
                                        <p:strVal val="visible"/>
                                      </p:to>
                                    </p:set>
                                    <p:animEffect transition="in" filter="randombar(horizontal)">
                                      <p:cBhvr>
                                        <p:cTn id="17" dur="500"/>
                                        <p:tgtEl>
                                          <p:spTgt spid="4301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3015"/>
                                        </p:tgtEl>
                                        <p:attrNameLst>
                                          <p:attrName>style.visibility</p:attrName>
                                        </p:attrNameLst>
                                      </p:cBhvr>
                                      <p:to>
                                        <p:strVal val="visible"/>
                                      </p:to>
                                    </p:set>
                                    <p:animEffect transition="in" filter="randombar(horizontal)">
                                      <p:cBhvr>
                                        <p:cTn id="22" dur="500"/>
                                        <p:tgtEl>
                                          <p:spTgt spid="4301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3013"/>
                                        </p:tgtEl>
                                        <p:attrNameLst>
                                          <p:attrName>style.visibility</p:attrName>
                                        </p:attrNameLst>
                                      </p:cBhvr>
                                      <p:to>
                                        <p:strVal val="visible"/>
                                      </p:to>
                                    </p:set>
                                    <p:animEffect transition="in" filter="randombar(horizontal)">
                                      <p:cBhvr>
                                        <p:cTn id="27" dur="500"/>
                                        <p:tgtEl>
                                          <p:spTgt spid="43013"/>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43014"/>
                                        </p:tgtEl>
                                        <p:attrNameLst>
                                          <p:attrName>style.visibility</p:attrName>
                                        </p:attrNameLst>
                                      </p:cBhvr>
                                      <p:to>
                                        <p:strVal val="visible"/>
                                      </p:to>
                                    </p:set>
                                    <p:animEffect transition="in" filter="randombar(horizontal)">
                                      <p:cBhvr>
                                        <p:cTn id="32" dur="500"/>
                                        <p:tgtEl>
                                          <p:spTgt spid="43014"/>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43016"/>
                                        </p:tgtEl>
                                        <p:attrNameLst>
                                          <p:attrName>style.visibility</p:attrName>
                                        </p:attrNameLst>
                                      </p:cBhvr>
                                      <p:to>
                                        <p:strVal val="visible"/>
                                      </p:to>
                                    </p:set>
                                    <p:animEffect transition="in" filter="randombar(horizontal)">
                                      <p:cBhvr>
                                        <p:cTn id="37" dur="500"/>
                                        <p:tgtEl>
                                          <p:spTgt spid="43016"/>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43010"/>
                                        </p:tgtEl>
                                        <p:attrNameLst>
                                          <p:attrName>style.visibility</p:attrName>
                                        </p:attrNameLst>
                                      </p:cBhvr>
                                      <p:to>
                                        <p:strVal val="visible"/>
                                      </p:to>
                                    </p:set>
                                    <p:animEffect transition="in" filter="randombar(horizontal)">
                                      <p:cBhvr>
                                        <p:cTn id="42" dur="500"/>
                                        <p:tgtEl>
                                          <p:spTgt spid="43010"/>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43011"/>
                                        </p:tgtEl>
                                        <p:attrNameLst>
                                          <p:attrName>style.visibility</p:attrName>
                                        </p:attrNameLst>
                                      </p:cBhvr>
                                      <p:to>
                                        <p:strVal val="visible"/>
                                      </p:to>
                                    </p:set>
                                    <p:animEffect transition="in" filter="randombar(horizontal)">
                                      <p:cBhvr>
                                        <p:cTn id="47" dur="500"/>
                                        <p:tgtEl>
                                          <p:spTgt spid="4301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3019"/>
                                        </p:tgtEl>
                                        <p:attrNameLst>
                                          <p:attrName>style.visibility</p:attrName>
                                        </p:attrNameLst>
                                      </p:cBhvr>
                                      <p:to>
                                        <p:strVal val="visible"/>
                                      </p:to>
                                    </p:set>
                                    <p:animEffect transition="in" filter="blinds(horizontal)">
                                      <p:cBhvr>
                                        <p:cTn id="52" dur="500"/>
                                        <p:tgtEl>
                                          <p:spTgt spid="43019"/>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30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p:bldP spid="43012" grpId="0"/>
      <p:bldP spid="43013" grpId="0"/>
      <p:bldP spid="43014" grpId="0"/>
      <p:bldP spid="43015" grpId="0"/>
      <p:bldP spid="43016" grpId="0"/>
      <p:bldP spid="43017" grpId="0"/>
      <p:bldP spid="43018" grpId="0"/>
      <p:bldP spid="43019" grpId="0"/>
      <p:bldP spid="430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ext Box 3"/>
          <p:cNvSpPr txBox="1">
            <a:spLocks noChangeArrowheads="1"/>
          </p:cNvSpPr>
          <p:nvPr/>
        </p:nvSpPr>
        <p:spPr bwMode="auto">
          <a:xfrm>
            <a:off x="695325" y="1255346"/>
            <a:ext cx="91436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⑵</a:t>
            </a:r>
            <a:r>
              <a:rPr lang="zh-CN" altLang="en-US"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充电过程（是电解池反应，电能转化为化学能）</a:t>
            </a:r>
          </a:p>
        </p:txBody>
      </p:sp>
      <p:sp>
        <p:nvSpPr>
          <p:cNvPr id="44036" name="Text Box 4"/>
          <p:cNvSpPr txBox="1">
            <a:spLocks noChangeArrowheads="1"/>
          </p:cNvSpPr>
          <p:nvPr/>
        </p:nvSpPr>
        <p:spPr bwMode="auto">
          <a:xfrm>
            <a:off x="2221480" y="2156797"/>
            <a:ext cx="47242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err="1">
                <a:solidFill>
                  <a:srgbClr val="0000FF"/>
                </a:solidFill>
                <a:ea typeface="思源黑体 CN Regular" panose="020B0500000000000000" pitchFamily="34" charset="-122"/>
                <a:cs typeface="Helvetica"/>
                <a:sym typeface="Arial" panose="020B0604020202020204" pitchFamily="34" charset="0"/>
              </a:rPr>
              <a:t>PbSO</a:t>
            </a:r>
            <a:r>
              <a:rPr lang="en-US" altLang="zh-CN" sz="2400" kern="0" baseline="-25000" err="1">
                <a:solidFill>
                  <a:srgbClr val="0000FF"/>
                </a:solidFill>
                <a:ea typeface="思源黑体 CN Regular" panose="020B0500000000000000" pitchFamily="34" charset="-122"/>
                <a:cs typeface="Helvetica"/>
                <a:sym typeface="Arial" panose="020B0604020202020204" pitchFamily="34" charset="0"/>
              </a:rPr>
              <a:t>4</a:t>
            </a:r>
            <a:r>
              <a:rPr lang="en-US" altLang="zh-CN" sz="2400" kern="0">
                <a:solidFill>
                  <a:srgbClr val="0000FF"/>
                </a:solidFill>
                <a:ea typeface="思源黑体 CN Regular" panose="020B0500000000000000" pitchFamily="34" charset="-122"/>
                <a:cs typeface="Helvetica"/>
                <a:sym typeface="Arial" panose="020B0604020202020204" pitchFamily="34" charset="0"/>
              </a:rPr>
              <a:t>  +2e</a:t>
            </a:r>
            <a:r>
              <a:rPr lang="en-US" altLang="zh-CN" sz="2400" kern="0" baseline="30000">
                <a:solidFill>
                  <a:srgbClr val="0000FF"/>
                </a:solidFill>
                <a:ea typeface="思源黑体 CN Regular" panose="020B0500000000000000" pitchFamily="34" charset="-122"/>
                <a:cs typeface="Helvetica"/>
                <a:sym typeface="Arial" panose="020B0604020202020204" pitchFamily="34" charset="0"/>
              </a:rPr>
              <a:t>-</a:t>
            </a:r>
            <a:r>
              <a:rPr lang="en-US" altLang="zh-CN" sz="2400" kern="0">
                <a:solidFill>
                  <a:srgbClr val="0000FF"/>
                </a:solidFill>
                <a:ea typeface="思源黑体 CN Regular" panose="020B0500000000000000" pitchFamily="34" charset="-122"/>
                <a:cs typeface="Helvetica"/>
                <a:sym typeface="Arial" panose="020B0604020202020204" pitchFamily="34" charset="0"/>
              </a:rPr>
              <a:t> =Pb + SO</a:t>
            </a:r>
            <a:r>
              <a:rPr lang="en-US" altLang="zh-CN" sz="2400" kern="0" baseline="-25000" err="1">
                <a:solidFill>
                  <a:srgbClr val="0000FF"/>
                </a:solidFill>
                <a:ea typeface="思源黑体 CN Regular" panose="020B0500000000000000" pitchFamily="34" charset="-122"/>
                <a:cs typeface="Helvetica"/>
                <a:sym typeface="Arial" panose="020B0604020202020204" pitchFamily="34" charset="0"/>
              </a:rPr>
              <a:t>4</a:t>
            </a:r>
            <a:r>
              <a:rPr lang="en-US" altLang="zh-CN" sz="2400" kern="0" baseline="30000" err="1">
                <a:solidFill>
                  <a:srgbClr val="0000FF"/>
                </a:solidFill>
                <a:ea typeface="思源黑体 CN Regular" panose="020B0500000000000000" pitchFamily="34" charset="-122"/>
                <a:cs typeface="Helvetica"/>
                <a:sym typeface="Arial" panose="020B0604020202020204" pitchFamily="34" charset="0"/>
              </a:rPr>
              <a:t>2-</a:t>
            </a:r>
            <a:r>
              <a:rPr lang="en-US" altLang="zh-CN" sz="2400" kern="0">
                <a:solidFill>
                  <a:srgbClr val="0000FF"/>
                </a:solidFill>
                <a:ea typeface="思源黑体 CN Regular" panose="020B0500000000000000" pitchFamily="34" charset="-122"/>
                <a:cs typeface="Helvetica"/>
                <a:sym typeface="Arial" panose="020B0604020202020204" pitchFamily="34" charset="0"/>
              </a:rPr>
              <a:t> </a:t>
            </a:r>
          </a:p>
        </p:txBody>
      </p:sp>
      <p:sp>
        <p:nvSpPr>
          <p:cNvPr id="44037" name="Text Box 5"/>
          <p:cNvSpPr txBox="1">
            <a:spLocks noChangeArrowheads="1"/>
          </p:cNvSpPr>
          <p:nvPr/>
        </p:nvSpPr>
        <p:spPr bwMode="auto">
          <a:xfrm>
            <a:off x="6676792" y="2153795"/>
            <a:ext cx="23621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a:solidFill>
                  <a:srgbClr val="000000"/>
                </a:solidFill>
                <a:ea typeface="思源黑体 CN Regular" panose="020B0500000000000000" pitchFamily="34" charset="-122"/>
                <a:cs typeface="Helvetica"/>
                <a:sym typeface="Arial" panose="020B0604020202020204" pitchFamily="34" charset="0"/>
              </a:rPr>
              <a:t> </a:t>
            </a:r>
            <a:r>
              <a:rPr lang="zh-CN" altLang="en-US" sz="2400" kern="0">
                <a:solidFill>
                  <a:srgbClr val="FF0000"/>
                </a:solidFill>
                <a:ea typeface="思源黑体 CN Regular" panose="020B0500000000000000" pitchFamily="34" charset="-122"/>
                <a:cs typeface="Helvetica"/>
                <a:sym typeface="Arial" panose="020B0604020202020204" pitchFamily="34" charset="0"/>
              </a:rPr>
              <a:t>还原反应</a:t>
            </a:r>
          </a:p>
        </p:txBody>
      </p:sp>
      <p:sp>
        <p:nvSpPr>
          <p:cNvPr id="44038" name="Text Box 6"/>
          <p:cNvSpPr txBox="1">
            <a:spLocks noChangeArrowheads="1"/>
          </p:cNvSpPr>
          <p:nvPr/>
        </p:nvSpPr>
        <p:spPr bwMode="auto">
          <a:xfrm>
            <a:off x="791677" y="2055415"/>
            <a:ext cx="16763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000000"/>
                </a:solidFill>
                <a:ea typeface="思源黑体 CN Regular" panose="020B0500000000000000" pitchFamily="34" charset="-122"/>
                <a:cs typeface="Helvetica"/>
                <a:sym typeface="Arial" panose="020B0604020202020204" pitchFamily="34" charset="0"/>
              </a:rPr>
              <a:t>阴极：</a:t>
            </a:r>
          </a:p>
        </p:txBody>
      </p:sp>
      <p:sp>
        <p:nvSpPr>
          <p:cNvPr id="44039" name="Text Box 7"/>
          <p:cNvSpPr txBox="1">
            <a:spLocks noChangeArrowheads="1"/>
          </p:cNvSpPr>
          <p:nvPr/>
        </p:nvSpPr>
        <p:spPr bwMode="auto">
          <a:xfrm>
            <a:off x="847718" y="3058248"/>
            <a:ext cx="19811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000000"/>
                </a:solidFill>
                <a:ea typeface="思源黑体 CN Regular" panose="020B0500000000000000" pitchFamily="34" charset="-122"/>
                <a:cs typeface="Helvetica"/>
                <a:sym typeface="Arial" panose="020B0604020202020204" pitchFamily="34" charset="0"/>
              </a:rPr>
              <a:t>阳极：</a:t>
            </a:r>
          </a:p>
        </p:txBody>
      </p:sp>
      <p:sp>
        <p:nvSpPr>
          <p:cNvPr id="44040" name="Text Box 8"/>
          <p:cNvSpPr txBox="1">
            <a:spLocks noChangeArrowheads="1"/>
          </p:cNvSpPr>
          <p:nvPr/>
        </p:nvSpPr>
        <p:spPr bwMode="auto">
          <a:xfrm>
            <a:off x="1990675" y="3142839"/>
            <a:ext cx="73911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err="1">
                <a:solidFill>
                  <a:srgbClr val="0000FF"/>
                </a:solidFill>
                <a:ea typeface="思源黑体 CN Regular" panose="020B0500000000000000" pitchFamily="34" charset="-122"/>
                <a:cs typeface="Helvetica"/>
                <a:sym typeface="Arial" panose="020B0604020202020204" pitchFamily="34" charset="0"/>
              </a:rPr>
              <a:t>PbSO</a:t>
            </a:r>
            <a:r>
              <a:rPr lang="en-US" altLang="zh-CN" sz="2400" kern="0" baseline="-25000" err="1">
                <a:solidFill>
                  <a:srgbClr val="0000FF"/>
                </a:solidFill>
                <a:ea typeface="思源黑体 CN Regular" panose="020B0500000000000000" pitchFamily="34" charset="-122"/>
                <a:cs typeface="Helvetica"/>
                <a:sym typeface="Arial" panose="020B0604020202020204" pitchFamily="34" charset="0"/>
              </a:rPr>
              <a:t>4</a:t>
            </a:r>
            <a:r>
              <a:rPr lang="en-US" altLang="zh-CN" sz="2400" kern="0">
                <a:solidFill>
                  <a:srgbClr val="0000FF"/>
                </a:solidFill>
                <a:ea typeface="思源黑体 CN Regular" panose="020B0500000000000000" pitchFamily="34" charset="-122"/>
                <a:cs typeface="Helvetica"/>
                <a:sym typeface="Arial" panose="020B0604020202020204" pitchFamily="34" charset="0"/>
              </a:rPr>
              <a:t> +2H</a:t>
            </a:r>
            <a:r>
              <a:rPr lang="en-US" altLang="zh-CN" sz="2400" kern="0" baseline="-25000" err="1">
                <a:solidFill>
                  <a:srgbClr val="0000FF"/>
                </a:solidFill>
                <a:ea typeface="思源黑体 CN Regular" panose="020B0500000000000000" pitchFamily="34" charset="-122"/>
                <a:cs typeface="Helvetica"/>
                <a:sym typeface="Arial" panose="020B0604020202020204" pitchFamily="34" charset="0"/>
              </a:rPr>
              <a:t>2</a:t>
            </a:r>
            <a:r>
              <a:rPr lang="en-US" altLang="zh-CN" sz="2400" kern="0" err="1">
                <a:solidFill>
                  <a:srgbClr val="0000FF"/>
                </a:solidFill>
                <a:ea typeface="思源黑体 CN Regular" panose="020B0500000000000000" pitchFamily="34" charset="-122"/>
                <a:cs typeface="Helvetica"/>
                <a:sym typeface="Arial" panose="020B0604020202020204" pitchFamily="34" charset="0"/>
              </a:rPr>
              <a:t>O -2e</a:t>
            </a:r>
            <a:r>
              <a:rPr lang="en-US" altLang="zh-CN" sz="2400" kern="0" baseline="30000">
                <a:solidFill>
                  <a:srgbClr val="0000FF"/>
                </a:solidFill>
                <a:ea typeface="思源黑体 CN Regular" panose="020B0500000000000000" pitchFamily="34" charset="-122"/>
                <a:cs typeface="Helvetica"/>
                <a:sym typeface="Arial" panose="020B0604020202020204" pitchFamily="34" charset="0"/>
              </a:rPr>
              <a:t>-</a:t>
            </a:r>
            <a:r>
              <a:rPr lang="en-US" altLang="zh-CN" sz="2400" kern="0">
                <a:solidFill>
                  <a:srgbClr val="0000FF"/>
                </a:solidFill>
                <a:ea typeface="思源黑体 CN Regular" panose="020B0500000000000000" pitchFamily="34" charset="-122"/>
                <a:cs typeface="Helvetica"/>
                <a:sym typeface="Arial" panose="020B0604020202020204" pitchFamily="34" charset="0"/>
              </a:rPr>
              <a:t> = PbO</a:t>
            </a:r>
            <a:r>
              <a:rPr lang="en-US" altLang="zh-CN" sz="2400" kern="0" baseline="-25000" err="1">
                <a:solidFill>
                  <a:srgbClr val="0000FF"/>
                </a:solidFill>
                <a:ea typeface="思源黑体 CN Regular" panose="020B0500000000000000" pitchFamily="34" charset="-122"/>
                <a:cs typeface="Helvetica"/>
                <a:sym typeface="Arial" panose="020B0604020202020204" pitchFamily="34" charset="0"/>
              </a:rPr>
              <a:t>2</a:t>
            </a:r>
            <a:r>
              <a:rPr lang="en-US" altLang="zh-CN" sz="2400" kern="0">
                <a:solidFill>
                  <a:srgbClr val="0000FF"/>
                </a:solidFill>
                <a:ea typeface="思源黑体 CN Regular" panose="020B0500000000000000" pitchFamily="34" charset="-122"/>
                <a:cs typeface="Helvetica"/>
                <a:sym typeface="Arial" panose="020B0604020202020204" pitchFamily="34" charset="0"/>
              </a:rPr>
              <a:t> + 4H</a:t>
            </a:r>
            <a:r>
              <a:rPr lang="en-US" altLang="zh-CN" sz="2400" kern="0" baseline="30000">
                <a:solidFill>
                  <a:srgbClr val="0000FF"/>
                </a:solidFill>
                <a:ea typeface="思源黑体 CN Regular" panose="020B0500000000000000" pitchFamily="34" charset="-122"/>
                <a:cs typeface="Helvetica"/>
                <a:sym typeface="Arial" panose="020B0604020202020204" pitchFamily="34" charset="0"/>
              </a:rPr>
              <a:t>+</a:t>
            </a:r>
            <a:r>
              <a:rPr lang="en-US" altLang="zh-CN" sz="2400" kern="0">
                <a:solidFill>
                  <a:srgbClr val="0000FF"/>
                </a:solidFill>
                <a:ea typeface="思源黑体 CN Regular" panose="020B0500000000000000" pitchFamily="34" charset="-122"/>
                <a:cs typeface="Helvetica"/>
                <a:sym typeface="Arial" panose="020B0604020202020204" pitchFamily="34" charset="0"/>
              </a:rPr>
              <a:t>+ SO</a:t>
            </a:r>
            <a:r>
              <a:rPr lang="en-US" altLang="zh-CN" sz="2400" kern="0" baseline="-25000" err="1">
                <a:solidFill>
                  <a:srgbClr val="0000FF"/>
                </a:solidFill>
                <a:ea typeface="思源黑体 CN Regular" panose="020B0500000000000000" pitchFamily="34" charset="-122"/>
                <a:cs typeface="Helvetica"/>
                <a:sym typeface="Arial" panose="020B0604020202020204" pitchFamily="34" charset="0"/>
              </a:rPr>
              <a:t>4</a:t>
            </a:r>
            <a:r>
              <a:rPr lang="en-US" altLang="zh-CN" sz="2400" kern="0" baseline="30000" err="1">
                <a:solidFill>
                  <a:srgbClr val="0000FF"/>
                </a:solidFill>
                <a:ea typeface="思源黑体 CN Regular" panose="020B0500000000000000" pitchFamily="34" charset="-122"/>
                <a:cs typeface="Helvetica"/>
                <a:sym typeface="Arial" panose="020B0604020202020204" pitchFamily="34" charset="0"/>
              </a:rPr>
              <a:t>2-</a:t>
            </a:r>
            <a:endParaRPr lang="en-US" altLang="zh-CN" sz="2400" kern="0">
              <a:solidFill>
                <a:srgbClr val="0000FF"/>
              </a:solidFill>
              <a:ea typeface="思源黑体 CN Regular" panose="020B0500000000000000" pitchFamily="34" charset="-122"/>
              <a:cs typeface="Helvetica"/>
              <a:sym typeface="Arial" panose="020B0604020202020204" pitchFamily="34" charset="0"/>
            </a:endParaRPr>
          </a:p>
        </p:txBody>
      </p:sp>
      <p:sp>
        <p:nvSpPr>
          <p:cNvPr id="44041" name="Text Box 9"/>
          <p:cNvSpPr txBox="1">
            <a:spLocks noChangeArrowheads="1"/>
          </p:cNvSpPr>
          <p:nvPr/>
        </p:nvSpPr>
        <p:spPr bwMode="auto">
          <a:xfrm>
            <a:off x="8011382" y="3172682"/>
            <a:ext cx="20573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a:solidFill>
                  <a:srgbClr val="000000"/>
                </a:solidFill>
                <a:ea typeface="思源黑体 CN Regular" panose="020B0500000000000000" pitchFamily="34" charset="-122"/>
                <a:cs typeface="Helvetica"/>
                <a:sym typeface="Arial" panose="020B0604020202020204" pitchFamily="34" charset="0"/>
              </a:rPr>
              <a:t> </a:t>
            </a:r>
            <a:r>
              <a:rPr lang="zh-CN" altLang="en-US" sz="2400" kern="0">
                <a:solidFill>
                  <a:srgbClr val="FF0000"/>
                </a:solidFill>
                <a:ea typeface="思源黑体 CN Regular" panose="020B0500000000000000" pitchFamily="34" charset="-122"/>
                <a:cs typeface="Helvetica"/>
                <a:sym typeface="Arial" panose="020B0604020202020204" pitchFamily="34" charset="0"/>
              </a:rPr>
              <a:t>氧化反应</a:t>
            </a:r>
          </a:p>
        </p:txBody>
      </p:sp>
      <p:sp>
        <p:nvSpPr>
          <p:cNvPr id="44042" name="Line 10"/>
          <p:cNvSpPr>
            <a:spLocks noChangeShapeType="1"/>
          </p:cNvSpPr>
          <p:nvPr/>
        </p:nvSpPr>
        <p:spPr bwMode="auto">
          <a:xfrm flipV="1">
            <a:off x="1990676" y="1993505"/>
            <a:ext cx="1981123" cy="320583"/>
          </a:xfrm>
          <a:prstGeom prst="line">
            <a:avLst/>
          </a:prstGeom>
          <a:noFill/>
          <a:ln w="25400">
            <a:solidFill>
              <a:srgbClr val="000000"/>
            </a:solidFill>
            <a:round/>
            <a:tailEnd type="triangle" w="med" len="med"/>
          </a:ln>
          <a:extLst>
            <a:ext uri="{909E8E84-426E-40DD-AFC4-6F175D3DCCD1}">
              <a14:hiddenFill xmlns:a14="http://schemas.microsoft.com/office/drawing/2010/main">
                <a:noFill/>
              </a14:hiddenFill>
            </a:ext>
          </a:extLst>
        </p:spPr>
        <p:txBody>
          <a:bodyPr/>
          <a:lstStyle/>
          <a:p>
            <a:pPr defTabSz="1222375"/>
            <a:endParaRPr lang="zh-CN" altLang="en-US"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44043" name="Text Box 11"/>
          <p:cNvSpPr txBox="1">
            <a:spLocks noChangeArrowheads="1"/>
          </p:cNvSpPr>
          <p:nvPr/>
        </p:nvSpPr>
        <p:spPr bwMode="auto">
          <a:xfrm>
            <a:off x="3857502" y="1660688"/>
            <a:ext cx="28192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FF0000"/>
                </a:solidFill>
                <a:ea typeface="思源黑体 CN Regular" panose="020B0500000000000000" pitchFamily="34" charset="-122"/>
                <a:cs typeface="Helvetica"/>
                <a:sym typeface="Arial" panose="020B0604020202020204" pitchFamily="34" charset="0"/>
              </a:rPr>
              <a:t>接电源负极</a:t>
            </a:r>
          </a:p>
        </p:txBody>
      </p:sp>
      <p:sp>
        <p:nvSpPr>
          <p:cNvPr id="44044" name="Line 12"/>
          <p:cNvSpPr>
            <a:spLocks noChangeShapeType="1"/>
          </p:cNvSpPr>
          <p:nvPr/>
        </p:nvSpPr>
        <p:spPr bwMode="auto">
          <a:xfrm flipV="1">
            <a:off x="1883323" y="2964202"/>
            <a:ext cx="1936080" cy="337709"/>
          </a:xfrm>
          <a:prstGeom prst="line">
            <a:avLst/>
          </a:prstGeom>
          <a:noFill/>
          <a:ln w="25400">
            <a:solidFill>
              <a:srgbClr val="000000"/>
            </a:solidFill>
            <a:round/>
            <a:tailEnd type="triangle" w="med" len="med"/>
          </a:ln>
          <a:extLst>
            <a:ext uri="{909E8E84-426E-40DD-AFC4-6F175D3DCCD1}">
              <a14:hiddenFill xmlns:a14="http://schemas.microsoft.com/office/drawing/2010/main">
                <a:noFill/>
              </a14:hiddenFill>
            </a:ext>
          </a:extLst>
        </p:spPr>
        <p:txBody>
          <a:bodyPr/>
          <a:lstStyle/>
          <a:p>
            <a:pPr defTabSz="1222375"/>
            <a:endParaRPr lang="zh-CN" altLang="en-US"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44045" name="Text Box 13"/>
          <p:cNvSpPr txBox="1">
            <a:spLocks noChangeArrowheads="1"/>
          </p:cNvSpPr>
          <p:nvPr/>
        </p:nvSpPr>
        <p:spPr bwMode="auto">
          <a:xfrm>
            <a:off x="3781304" y="2683972"/>
            <a:ext cx="28192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FF0000"/>
                </a:solidFill>
                <a:ea typeface="思源黑体 CN Regular" panose="020B0500000000000000" pitchFamily="34" charset="-122"/>
                <a:cs typeface="Helvetica"/>
                <a:sym typeface="Arial" panose="020B0604020202020204" pitchFamily="34" charset="0"/>
              </a:rPr>
              <a:t>接电源正极</a:t>
            </a:r>
          </a:p>
        </p:txBody>
      </p:sp>
      <p:sp>
        <p:nvSpPr>
          <p:cNvPr id="44046" name="Text Box 14"/>
          <p:cNvSpPr txBox="1">
            <a:spLocks noChangeArrowheads="1"/>
          </p:cNvSpPr>
          <p:nvPr/>
        </p:nvSpPr>
        <p:spPr bwMode="auto">
          <a:xfrm>
            <a:off x="847718" y="3970200"/>
            <a:ext cx="45591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FF0000"/>
                </a:solidFill>
                <a:ea typeface="思源黑体 CN Regular" panose="020B0500000000000000" pitchFamily="34" charset="-122"/>
                <a:cs typeface="Helvetica"/>
                <a:sym typeface="Arial" panose="020B0604020202020204" pitchFamily="34" charset="0"/>
              </a:rPr>
              <a:t>充电过程总反应：</a:t>
            </a:r>
          </a:p>
        </p:txBody>
      </p:sp>
      <p:sp>
        <p:nvSpPr>
          <p:cNvPr id="44047" name="Text Box 15"/>
          <p:cNvSpPr txBox="1">
            <a:spLocks noChangeArrowheads="1"/>
          </p:cNvSpPr>
          <p:nvPr/>
        </p:nvSpPr>
        <p:spPr bwMode="auto">
          <a:xfrm>
            <a:off x="3743205" y="3912459"/>
            <a:ext cx="632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err="1">
                <a:solidFill>
                  <a:srgbClr val="000000"/>
                </a:solidFill>
                <a:ea typeface="思源黑体 CN Regular" panose="020B0500000000000000" pitchFamily="34" charset="-122"/>
                <a:cs typeface="Helvetica"/>
                <a:sym typeface="Arial" panose="020B0604020202020204" pitchFamily="34" charset="0"/>
              </a:rPr>
              <a:t>2PbSO</a:t>
            </a:r>
            <a:r>
              <a:rPr lang="en-US" altLang="zh-CN" sz="2400" kern="0" baseline="-25000" err="1">
                <a:solidFill>
                  <a:srgbClr val="000000"/>
                </a:solidFill>
                <a:ea typeface="思源黑体 CN Regular" panose="020B0500000000000000" pitchFamily="34" charset="-122"/>
                <a:cs typeface="Helvetica"/>
                <a:sym typeface="Arial" panose="020B0604020202020204" pitchFamily="34" charset="0"/>
              </a:rPr>
              <a:t>4</a:t>
            </a:r>
            <a:r>
              <a:rPr lang="en-US" altLang="zh-CN" sz="2400" kern="0" err="1">
                <a:solidFill>
                  <a:srgbClr val="000000"/>
                </a:solidFill>
                <a:ea typeface="思源黑体 CN Regular" panose="020B0500000000000000" pitchFamily="34" charset="-122"/>
                <a:cs typeface="Helvetica"/>
                <a:sym typeface="Arial" panose="020B0604020202020204" pitchFamily="34" charset="0"/>
              </a:rPr>
              <a:t>+2H</a:t>
            </a:r>
            <a:r>
              <a:rPr lang="en-US" altLang="zh-CN" sz="2400" kern="0" baseline="-25000" err="1">
                <a:solidFill>
                  <a:srgbClr val="000000"/>
                </a:solidFill>
                <a:ea typeface="思源黑体 CN Regular" panose="020B0500000000000000" pitchFamily="34" charset="-122"/>
                <a:cs typeface="Helvetica"/>
                <a:sym typeface="Arial" panose="020B0604020202020204" pitchFamily="34" charset="0"/>
              </a:rPr>
              <a:t>2</a:t>
            </a:r>
            <a:r>
              <a:rPr lang="en-US" altLang="zh-CN" sz="2400" kern="0" err="1">
                <a:solidFill>
                  <a:srgbClr val="000000"/>
                </a:solidFill>
                <a:ea typeface="思源黑体 CN Regular" panose="020B0500000000000000" pitchFamily="34" charset="-122"/>
                <a:cs typeface="Helvetica"/>
                <a:sym typeface="Arial" panose="020B0604020202020204" pitchFamily="34" charset="0"/>
              </a:rPr>
              <a:t>O=Pb+PbO</a:t>
            </a:r>
            <a:r>
              <a:rPr lang="en-US" altLang="zh-CN" sz="2400" kern="0" baseline="-25000" err="1">
                <a:solidFill>
                  <a:srgbClr val="000000"/>
                </a:solidFill>
                <a:ea typeface="思源黑体 CN Regular" panose="020B0500000000000000" pitchFamily="34" charset="-122"/>
                <a:cs typeface="Helvetica"/>
                <a:sym typeface="Arial" panose="020B0604020202020204" pitchFamily="34" charset="0"/>
              </a:rPr>
              <a:t>2</a:t>
            </a:r>
            <a:r>
              <a:rPr lang="en-US" altLang="zh-CN" sz="2400" kern="0" err="1">
                <a:solidFill>
                  <a:srgbClr val="000000"/>
                </a:solidFill>
                <a:ea typeface="思源黑体 CN Regular" panose="020B0500000000000000" pitchFamily="34" charset="-122"/>
                <a:cs typeface="Helvetica"/>
                <a:sym typeface="Arial" panose="020B0604020202020204" pitchFamily="34" charset="0"/>
              </a:rPr>
              <a:t>+2H</a:t>
            </a:r>
            <a:r>
              <a:rPr lang="en-US" altLang="zh-CN" sz="2400" kern="0" baseline="-25000" err="1">
                <a:solidFill>
                  <a:srgbClr val="000000"/>
                </a:solidFill>
                <a:ea typeface="思源黑体 CN Regular" panose="020B0500000000000000" pitchFamily="34" charset="-122"/>
                <a:cs typeface="Helvetica"/>
                <a:sym typeface="Arial" panose="020B0604020202020204" pitchFamily="34" charset="0"/>
              </a:rPr>
              <a:t>2</a:t>
            </a:r>
            <a:r>
              <a:rPr lang="en-US" altLang="zh-CN" sz="2400" kern="0" err="1">
                <a:solidFill>
                  <a:srgbClr val="000000"/>
                </a:solidFill>
                <a:ea typeface="思源黑体 CN Regular" panose="020B0500000000000000" pitchFamily="34" charset="-122"/>
                <a:cs typeface="Helvetica"/>
                <a:sym typeface="Arial" panose="020B0604020202020204" pitchFamily="34" charset="0"/>
              </a:rPr>
              <a:t>SO</a:t>
            </a:r>
            <a:r>
              <a:rPr lang="en-US" altLang="zh-CN" sz="2400" kern="0" baseline="-25000" err="1">
                <a:solidFill>
                  <a:srgbClr val="000000"/>
                </a:solidFill>
                <a:ea typeface="思源黑体 CN Regular" panose="020B0500000000000000" pitchFamily="34" charset="-122"/>
                <a:cs typeface="Helvetica"/>
                <a:sym typeface="Arial" panose="020B0604020202020204" pitchFamily="34" charset="0"/>
              </a:rPr>
              <a:t>4</a:t>
            </a:r>
            <a:endParaRPr lang="en-US" altLang="zh-CN" sz="2400" kern="0">
              <a:solidFill>
                <a:srgbClr val="000000"/>
              </a:solidFill>
              <a:ea typeface="思源黑体 CN Regular" panose="020B0500000000000000" pitchFamily="34" charset="-122"/>
              <a:cs typeface="Helvetica"/>
              <a:sym typeface="Arial" panose="020B0604020202020204" pitchFamily="34" charset="0"/>
            </a:endParaRPr>
          </a:p>
        </p:txBody>
      </p:sp>
      <p:sp>
        <p:nvSpPr>
          <p:cNvPr id="44048" name="Text Box 16"/>
          <p:cNvSpPr txBox="1">
            <a:spLocks noChangeArrowheads="1"/>
          </p:cNvSpPr>
          <p:nvPr/>
        </p:nvSpPr>
        <p:spPr bwMode="auto">
          <a:xfrm>
            <a:off x="851106" y="4979888"/>
            <a:ext cx="69339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FF0000"/>
                </a:solidFill>
                <a:ea typeface="思源黑体 CN Regular" panose="020B0500000000000000" pitchFamily="34" charset="-122"/>
                <a:cs typeface="Helvetica"/>
                <a:sym typeface="Arial" panose="020B0604020202020204" pitchFamily="34" charset="0"/>
              </a:rPr>
              <a:t>铅蓄电池的充放电过程：</a:t>
            </a:r>
          </a:p>
        </p:txBody>
      </p:sp>
      <p:sp>
        <p:nvSpPr>
          <p:cNvPr id="44034" name="Rectangle 2"/>
          <p:cNvSpPr>
            <a:spLocks noChangeArrowheads="1"/>
          </p:cNvSpPr>
          <p:nvPr/>
        </p:nvSpPr>
        <p:spPr bwMode="auto">
          <a:xfrm>
            <a:off x="4459744" y="4866913"/>
            <a:ext cx="8610266" cy="50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lnSpc>
                <a:spcPct val="125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Pb+PbO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+2H</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SO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4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2PbSO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4</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+2H</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a:t>
            </a:r>
          </a:p>
        </p:txBody>
      </p:sp>
      <p:grpSp>
        <p:nvGrpSpPr>
          <p:cNvPr id="44049" name="Group 17"/>
          <p:cNvGrpSpPr/>
          <p:nvPr/>
        </p:nvGrpSpPr>
        <p:grpSpPr>
          <a:xfrm>
            <a:off x="7022009" y="4759093"/>
            <a:ext cx="1331274" cy="903254"/>
            <a:chOff x="4560" y="3264"/>
            <a:chExt cx="877" cy="569"/>
          </a:xfrm>
        </p:grpSpPr>
        <p:grpSp>
          <p:nvGrpSpPr>
            <p:cNvPr id="15379" name="Group 18"/>
            <p:cNvGrpSpPr/>
            <p:nvPr/>
          </p:nvGrpSpPr>
          <p:grpSpPr>
            <a:xfrm>
              <a:off x="4560" y="3264"/>
              <a:ext cx="877" cy="336"/>
              <a:chOff x="4560" y="3264"/>
              <a:chExt cx="877" cy="336"/>
            </a:xfrm>
          </p:grpSpPr>
          <p:grpSp>
            <p:nvGrpSpPr>
              <p:cNvPr id="15381" name="Group 19"/>
              <p:cNvGrpSpPr>
                <a:grpSpLocks noChangeAspect="1"/>
              </p:cNvGrpSpPr>
              <p:nvPr/>
            </p:nvGrpSpPr>
            <p:grpSpPr>
              <a:xfrm>
                <a:off x="4608" y="3504"/>
                <a:ext cx="384" cy="96"/>
                <a:chOff x="7380" y="5592"/>
                <a:chExt cx="1986" cy="300"/>
              </a:xfrm>
            </p:grpSpPr>
            <p:grpSp>
              <p:nvGrpSpPr>
                <p:cNvPr id="15383" name="Group 20"/>
                <p:cNvGrpSpPr>
                  <a:grpSpLocks noChangeAspect="1"/>
                </p:cNvGrpSpPr>
                <p:nvPr/>
              </p:nvGrpSpPr>
              <p:grpSpPr>
                <a:xfrm>
                  <a:off x="7380" y="5592"/>
                  <a:ext cx="1986" cy="60"/>
                  <a:chOff x="7380" y="5592"/>
                  <a:chExt cx="1986" cy="60"/>
                </a:xfrm>
              </p:grpSpPr>
              <p:sp>
                <p:nvSpPr>
                  <p:cNvPr id="15387" name="Line 21"/>
                  <p:cNvSpPr>
                    <a:spLocks noChangeAspect="1"/>
                  </p:cNvSpPr>
                  <p:nvPr/>
                </p:nvSpPr>
                <p:spPr bwMode="auto">
                  <a:xfrm>
                    <a:off x="7380" y="5652"/>
                    <a:ext cx="1980" cy="0"/>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p>
                    <a:pPr defTabSz="1222375"/>
                    <a:endParaRPr lang="zh-CN" altLang="en-US"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5388" name="Line 22"/>
                  <p:cNvSpPr>
                    <a:spLocks noChangeAspect="1"/>
                  </p:cNvSpPr>
                  <p:nvPr/>
                </p:nvSpPr>
                <p:spPr bwMode="auto">
                  <a:xfrm rot="1800000">
                    <a:off x="9120" y="5592"/>
                    <a:ext cx="246" cy="0"/>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p>
                    <a:pPr defTabSz="1222375"/>
                    <a:endParaRPr lang="zh-CN" altLang="en-US"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grpSp>
              <p:nvGrpSpPr>
                <p:cNvPr id="15384" name="Group 23"/>
                <p:cNvGrpSpPr>
                  <a:grpSpLocks noChangeAspect="1"/>
                </p:cNvGrpSpPr>
                <p:nvPr/>
              </p:nvGrpSpPr>
              <p:grpSpPr>
                <a:xfrm flipH="1" flipV="1">
                  <a:off x="7380" y="5832"/>
                  <a:ext cx="1986" cy="60"/>
                  <a:chOff x="7380" y="5592"/>
                  <a:chExt cx="1986" cy="60"/>
                </a:xfrm>
              </p:grpSpPr>
              <p:sp>
                <p:nvSpPr>
                  <p:cNvPr id="15385" name="Line 24"/>
                  <p:cNvSpPr>
                    <a:spLocks noChangeAspect="1"/>
                  </p:cNvSpPr>
                  <p:nvPr/>
                </p:nvSpPr>
                <p:spPr bwMode="auto">
                  <a:xfrm>
                    <a:off x="7380" y="5652"/>
                    <a:ext cx="1980" cy="0"/>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p>
                    <a:pPr defTabSz="1222375"/>
                    <a:endParaRPr lang="zh-CN" altLang="en-US"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5386" name="Line 25"/>
                  <p:cNvSpPr>
                    <a:spLocks noChangeAspect="1"/>
                  </p:cNvSpPr>
                  <p:nvPr/>
                </p:nvSpPr>
                <p:spPr bwMode="auto">
                  <a:xfrm rot="1800000">
                    <a:off x="9120" y="5592"/>
                    <a:ext cx="246" cy="0"/>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p>
                    <a:pPr defTabSz="1222375"/>
                    <a:endParaRPr lang="zh-CN" altLang="en-US"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grpSp>
          <p:sp>
            <p:nvSpPr>
              <p:cNvPr id="15382" name="Text Box 26"/>
              <p:cNvSpPr txBox="1">
                <a:spLocks noChangeArrowheads="1"/>
              </p:cNvSpPr>
              <p:nvPr/>
            </p:nvSpPr>
            <p:spPr bwMode="auto">
              <a:xfrm>
                <a:off x="4560" y="3264"/>
                <a:ext cx="87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000000"/>
                    </a:solidFill>
                    <a:ea typeface="思源黑体 CN Regular" panose="020B0500000000000000" pitchFamily="34" charset="-122"/>
                    <a:cs typeface="Helvetica"/>
                    <a:sym typeface="Arial" panose="020B0604020202020204" pitchFamily="34" charset="0"/>
                  </a:rPr>
                  <a:t>放电</a:t>
                </a:r>
              </a:p>
            </p:txBody>
          </p:sp>
        </p:grpSp>
        <p:sp>
          <p:nvSpPr>
            <p:cNvPr id="15380" name="Text Box 27"/>
            <p:cNvSpPr txBox="1">
              <a:spLocks noChangeArrowheads="1"/>
            </p:cNvSpPr>
            <p:nvPr/>
          </p:nvSpPr>
          <p:spPr bwMode="auto">
            <a:xfrm>
              <a:off x="4560" y="3542"/>
              <a:ext cx="75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dirty="0">
                  <a:solidFill>
                    <a:srgbClr val="000000"/>
                  </a:solidFill>
                  <a:ea typeface="思源黑体 CN Regular" panose="020B0500000000000000" pitchFamily="34" charset="-122"/>
                  <a:cs typeface="Helvetica"/>
                  <a:sym typeface="Arial" panose="020B0604020202020204" pitchFamily="34" charset="0"/>
                </a:rPr>
                <a:t>充电</a:t>
              </a:r>
            </a:p>
          </p:txBody>
        </p:sp>
      </p:grpSp>
      <p:sp>
        <p:nvSpPr>
          <p:cNvPr id="44061" name="Text Box 29"/>
          <p:cNvSpPr txBox="1">
            <a:spLocks noChangeArrowheads="1"/>
          </p:cNvSpPr>
          <p:nvPr/>
        </p:nvSpPr>
        <p:spPr bwMode="auto">
          <a:xfrm>
            <a:off x="847718" y="5650187"/>
            <a:ext cx="109302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000000"/>
                </a:solidFill>
                <a:ea typeface="思源黑体 CN Regular" panose="020B0500000000000000" pitchFamily="34" charset="-122"/>
                <a:cs typeface="Helvetica"/>
                <a:sym typeface="Arial" panose="020B0604020202020204" pitchFamily="34" charset="0"/>
              </a:rPr>
              <a:t>人们常根据硫酸密度的大小来判断铅蓄电池是否需要充电</a:t>
            </a:r>
          </a:p>
        </p:txBody>
      </p:sp>
      <p:sp>
        <p:nvSpPr>
          <p:cNvPr id="29"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三、二次电池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4035"/>
                                        </p:tgtEl>
                                        <p:attrNameLst>
                                          <p:attrName>style.visibility</p:attrName>
                                        </p:attrNameLst>
                                      </p:cBhvr>
                                      <p:to>
                                        <p:strVal val="visible"/>
                                      </p:to>
                                    </p:set>
                                    <p:animEffect transition="in" filter="randombar(horizontal)">
                                      <p:cBhvr>
                                        <p:cTn id="7" dur="500"/>
                                        <p:tgtEl>
                                          <p:spTgt spid="4403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Effect transition="in" filter="randombar(horizontal)">
                                      <p:cBhvr>
                                        <p:cTn id="12" dur="500"/>
                                        <p:tgtEl>
                                          <p:spTgt spid="4403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04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0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44036"/>
                                        </p:tgtEl>
                                        <p:attrNameLst>
                                          <p:attrName>style.visibility</p:attrName>
                                        </p:attrNameLst>
                                      </p:cBhvr>
                                      <p:to>
                                        <p:strVal val="visible"/>
                                      </p:to>
                                    </p:set>
                                    <p:animEffect transition="in" filter="randombar(horizontal)">
                                      <p:cBhvr>
                                        <p:cTn id="23" dur="500"/>
                                        <p:tgtEl>
                                          <p:spTgt spid="44036"/>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44037"/>
                                        </p:tgtEl>
                                        <p:attrNameLst>
                                          <p:attrName>style.visibility</p:attrName>
                                        </p:attrNameLst>
                                      </p:cBhvr>
                                      <p:to>
                                        <p:strVal val="visible"/>
                                      </p:to>
                                    </p:set>
                                    <p:animEffect transition="in" filter="randombar(horizontal)">
                                      <p:cBhvr>
                                        <p:cTn id="28" dur="500"/>
                                        <p:tgtEl>
                                          <p:spTgt spid="44037"/>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44039"/>
                                        </p:tgtEl>
                                        <p:attrNameLst>
                                          <p:attrName>style.visibility</p:attrName>
                                        </p:attrNameLst>
                                      </p:cBhvr>
                                      <p:to>
                                        <p:strVal val="visible"/>
                                      </p:to>
                                    </p:set>
                                    <p:animEffect transition="in" filter="randombar(horizontal)">
                                      <p:cBhvr>
                                        <p:cTn id="33" dur="500"/>
                                        <p:tgtEl>
                                          <p:spTgt spid="44039"/>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44044"/>
                                        </p:tgtEl>
                                        <p:attrNameLst>
                                          <p:attrName>style.visibility</p:attrName>
                                        </p:attrNameLst>
                                      </p:cBhvr>
                                      <p:to>
                                        <p:strVal val="visible"/>
                                      </p:to>
                                    </p:set>
                                    <p:animEffect transition="in" filter="randombar(horizontal)">
                                      <p:cBhvr>
                                        <p:cTn id="38" dur="500"/>
                                        <p:tgtEl>
                                          <p:spTgt spid="44044"/>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44045"/>
                                        </p:tgtEl>
                                        <p:attrNameLst>
                                          <p:attrName>style.visibility</p:attrName>
                                        </p:attrNameLst>
                                      </p:cBhvr>
                                      <p:to>
                                        <p:strVal val="visible"/>
                                      </p:to>
                                    </p:set>
                                    <p:animEffect transition="in" filter="randombar(horizontal)">
                                      <p:cBhvr>
                                        <p:cTn id="41" dur="500"/>
                                        <p:tgtEl>
                                          <p:spTgt spid="44045"/>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44040"/>
                                        </p:tgtEl>
                                        <p:attrNameLst>
                                          <p:attrName>style.visibility</p:attrName>
                                        </p:attrNameLst>
                                      </p:cBhvr>
                                      <p:to>
                                        <p:strVal val="visible"/>
                                      </p:to>
                                    </p:set>
                                    <p:animEffect transition="in" filter="randombar(horizontal)">
                                      <p:cBhvr>
                                        <p:cTn id="46" dur="500"/>
                                        <p:tgtEl>
                                          <p:spTgt spid="44040"/>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44041"/>
                                        </p:tgtEl>
                                        <p:attrNameLst>
                                          <p:attrName>style.visibility</p:attrName>
                                        </p:attrNameLst>
                                      </p:cBhvr>
                                      <p:to>
                                        <p:strVal val="visible"/>
                                      </p:to>
                                    </p:set>
                                    <p:animEffect transition="in" filter="randombar(horizontal)">
                                      <p:cBhvr>
                                        <p:cTn id="51" dur="500"/>
                                        <p:tgtEl>
                                          <p:spTgt spid="44041"/>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44046"/>
                                        </p:tgtEl>
                                        <p:attrNameLst>
                                          <p:attrName>style.visibility</p:attrName>
                                        </p:attrNameLst>
                                      </p:cBhvr>
                                      <p:to>
                                        <p:strVal val="visible"/>
                                      </p:to>
                                    </p:set>
                                    <p:animEffect transition="in" filter="randombar(horizontal)">
                                      <p:cBhvr>
                                        <p:cTn id="56" dur="500"/>
                                        <p:tgtEl>
                                          <p:spTgt spid="44046"/>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44047"/>
                                        </p:tgtEl>
                                        <p:attrNameLst>
                                          <p:attrName>style.visibility</p:attrName>
                                        </p:attrNameLst>
                                      </p:cBhvr>
                                      <p:to>
                                        <p:strVal val="visible"/>
                                      </p:to>
                                    </p:set>
                                    <p:animEffect transition="in" filter="randombar(horizontal)">
                                      <p:cBhvr>
                                        <p:cTn id="61" dur="500"/>
                                        <p:tgtEl>
                                          <p:spTgt spid="44047"/>
                                        </p:tgtEl>
                                      </p:cBhvr>
                                    </p:animEffect>
                                  </p:childTnLst>
                                </p:cTn>
                              </p:par>
                            </p:childTnLst>
                          </p:cTn>
                        </p:par>
                      </p:childTnLst>
                    </p:cTn>
                  </p:par>
                  <p:par>
                    <p:cTn id="62" fill="hold">
                      <p:stCondLst>
                        <p:cond delay="indefinite"/>
                      </p:stCondLst>
                      <p:childTnLst>
                        <p:par>
                          <p:cTn id="63" fill="hold">
                            <p:stCondLst>
                              <p:cond delay="0"/>
                            </p:stCondLst>
                            <p:childTnLst>
                              <p:par>
                                <p:cTn id="64" presetID="14" presetClass="entr" presetSubtype="10" fill="hold" grpId="0" nodeType="clickEffect">
                                  <p:stCondLst>
                                    <p:cond delay="0"/>
                                  </p:stCondLst>
                                  <p:childTnLst>
                                    <p:set>
                                      <p:cBhvr>
                                        <p:cTn id="65" dur="1" fill="hold">
                                          <p:stCondLst>
                                            <p:cond delay="0"/>
                                          </p:stCondLst>
                                        </p:cTn>
                                        <p:tgtEl>
                                          <p:spTgt spid="44048"/>
                                        </p:tgtEl>
                                        <p:attrNameLst>
                                          <p:attrName>style.visibility</p:attrName>
                                        </p:attrNameLst>
                                      </p:cBhvr>
                                      <p:to>
                                        <p:strVal val="visible"/>
                                      </p:to>
                                    </p:set>
                                    <p:animEffect transition="in" filter="randombar(horizontal)">
                                      <p:cBhvr>
                                        <p:cTn id="66" dur="500"/>
                                        <p:tgtEl>
                                          <p:spTgt spid="44048"/>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44034"/>
                                        </p:tgtEl>
                                        <p:attrNameLst>
                                          <p:attrName>style.visibility</p:attrName>
                                        </p:attrNameLst>
                                      </p:cBhvr>
                                      <p:to>
                                        <p:strVal val="visible"/>
                                      </p:to>
                                    </p:set>
                                    <p:anim calcmode="lin" valueType="num">
                                      <p:cBhvr additive="base">
                                        <p:cTn id="71" dur="500" fill="hold"/>
                                        <p:tgtEl>
                                          <p:spTgt spid="44034"/>
                                        </p:tgtEl>
                                        <p:attrNameLst>
                                          <p:attrName>ppt_x</p:attrName>
                                        </p:attrNameLst>
                                      </p:cBhvr>
                                      <p:tavLst>
                                        <p:tav tm="0">
                                          <p:val>
                                            <p:strVal val="#ppt_x"/>
                                          </p:val>
                                        </p:tav>
                                        <p:tav tm="100000">
                                          <p:val>
                                            <p:strVal val="#ppt_x"/>
                                          </p:val>
                                        </p:tav>
                                      </p:tavLst>
                                    </p:anim>
                                    <p:anim calcmode="lin" valueType="num">
                                      <p:cBhvr additive="base">
                                        <p:cTn id="72" dur="500" fill="hold"/>
                                        <p:tgtEl>
                                          <p:spTgt spid="44034"/>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44049"/>
                                        </p:tgtEl>
                                        <p:attrNameLst>
                                          <p:attrName>style.visibility</p:attrName>
                                        </p:attrNameLst>
                                      </p:cBhvr>
                                      <p:to>
                                        <p:strVal val="visible"/>
                                      </p:to>
                                    </p:set>
                                    <p:anim calcmode="lin" valueType="num">
                                      <p:cBhvr additive="base">
                                        <p:cTn id="75" dur="500" fill="hold"/>
                                        <p:tgtEl>
                                          <p:spTgt spid="44049"/>
                                        </p:tgtEl>
                                        <p:attrNameLst>
                                          <p:attrName>ppt_x</p:attrName>
                                        </p:attrNameLst>
                                      </p:cBhvr>
                                      <p:tavLst>
                                        <p:tav tm="0">
                                          <p:val>
                                            <p:strVal val="#ppt_x"/>
                                          </p:val>
                                        </p:tav>
                                        <p:tav tm="100000">
                                          <p:val>
                                            <p:strVal val="#ppt_x"/>
                                          </p:val>
                                        </p:tav>
                                      </p:tavLst>
                                    </p:anim>
                                    <p:anim calcmode="lin" valueType="num">
                                      <p:cBhvr additive="base">
                                        <p:cTn id="76" dur="500" fill="hold"/>
                                        <p:tgtEl>
                                          <p:spTgt spid="44049"/>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40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p:bldP spid="44036" grpId="0"/>
      <p:bldP spid="44037" grpId="0"/>
      <p:bldP spid="44038" grpId="0"/>
      <p:bldP spid="44039" grpId="0"/>
      <p:bldP spid="44040" grpId="0"/>
      <p:bldP spid="44041" grpId="0"/>
      <p:bldP spid="44043" grpId="0"/>
      <p:bldP spid="44045" grpId="0"/>
      <p:bldP spid="44046" grpId="0"/>
      <p:bldP spid="44047" grpId="0"/>
      <p:bldP spid="44048" grpId="0"/>
      <p:bldP spid="44034" grpId="0"/>
      <p:bldP spid="4406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p:cNvSpPr txBox="1">
            <a:spLocks noChangeArrowheads="1"/>
          </p:cNvSpPr>
          <p:nvPr/>
        </p:nvSpPr>
        <p:spPr bwMode="auto">
          <a:xfrm>
            <a:off x="737366" y="2908628"/>
            <a:ext cx="16001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FF0000"/>
                </a:solidFill>
                <a:ea typeface="思源黑体 CN Regular" panose="020B0500000000000000" pitchFamily="34" charset="-122"/>
                <a:cs typeface="Helvetica"/>
                <a:sym typeface="Arial" panose="020B0604020202020204" pitchFamily="34" charset="0"/>
              </a:rPr>
              <a:t>缺点：</a:t>
            </a:r>
          </a:p>
        </p:txBody>
      </p:sp>
      <p:sp>
        <p:nvSpPr>
          <p:cNvPr id="45060" name="Text Box 4"/>
          <p:cNvSpPr txBox="1">
            <a:spLocks noChangeArrowheads="1"/>
          </p:cNvSpPr>
          <p:nvPr/>
        </p:nvSpPr>
        <p:spPr bwMode="auto">
          <a:xfrm>
            <a:off x="737366" y="3797792"/>
            <a:ext cx="716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000000"/>
                </a:solidFill>
                <a:ea typeface="思源黑体 CN Regular" panose="020B0500000000000000" pitchFamily="34" charset="-122"/>
                <a:cs typeface="Helvetica"/>
                <a:sym typeface="Arial" panose="020B0604020202020204" pitchFamily="34" charset="0"/>
              </a:rPr>
              <a:t>比能量低、笨重、废弃电池污染环境</a:t>
            </a:r>
          </a:p>
        </p:txBody>
      </p:sp>
      <p:sp>
        <p:nvSpPr>
          <p:cNvPr id="45061" name="Text Box 5"/>
          <p:cNvSpPr txBox="1">
            <a:spLocks noChangeArrowheads="1"/>
          </p:cNvSpPr>
          <p:nvPr/>
        </p:nvSpPr>
        <p:spPr bwMode="auto">
          <a:xfrm>
            <a:off x="737368" y="1130300"/>
            <a:ext cx="32002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FF0000"/>
                </a:solidFill>
                <a:ea typeface="思源黑体 CN Regular" panose="020B0500000000000000" pitchFamily="34" charset="-122"/>
                <a:cs typeface="Helvetica"/>
                <a:sym typeface="Arial" panose="020B0604020202020204" pitchFamily="34" charset="0"/>
              </a:rPr>
              <a:t>优点：</a:t>
            </a:r>
          </a:p>
        </p:txBody>
      </p:sp>
      <p:sp>
        <p:nvSpPr>
          <p:cNvPr id="45062" name="Text Box 6"/>
          <p:cNvSpPr txBox="1">
            <a:spLocks noChangeArrowheads="1"/>
          </p:cNvSpPr>
          <p:nvPr/>
        </p:nvSpPr>
        <p:spPr bwMode="auto">
          <a:xfrm>
            <a:off x="737367" y="2019464"/>
            <a:ext cx="109985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000000"/>
                </a:solidFill>
                <a:ea typeface="思源黑体 CN Regular" panose="020B0500000000000000" pitchFamily="34" charset="-122"/>
                <a:cs typeface="Helvetica"/>
                <a:sym typeface="Arial" panose="020B0604020202020204" pitchFamily="34" charset="0"/>
              </a:rPr>
              <a:t>可重复使用、电压稳定、使用方便、安全可靠、价格低廉</a:t>
            </a:r>
          </a:p>
        </p:txBody>
      </p:sp>
      <p:sp>
        <p:nvSpPr>
          <p:cNvPr id="45063" name="Text Box 7"/>
          <p:cNvSpPr txBox="1">
            <a:spLocks noChangeArrowheads="1"/>
          </p:cNvSpPr>
          <p:nvPr/>
        </p:nvSpPr>
        <p:spPr bwMode="auto">
          <a:xfrm>
            <a:off x="660400" y="4686956"/>
            <a:ext cx="43956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FF0000"/>
                </a:solidFill>
                <a:ea typeface="思源黑体 CN Regular" panose="020B0500000000000000" pitchFamily="34" charset="-122"/>
                <a:cs typeface="Helvetica"/>
                <a:sym typeface="Arial" panose="020B0604020202020204" pitchFamily="34" charset="0"/>
              </a:rPr>
              <a:t>其它二次电池</a:t>
            </a:r>
          </a:p>
        </p:txBody>
      </p:sp>
      <p:sp>
        <p:nvSpPr>
          <p:cNvPr id="45064" name="Text Box 8"/>
          <p:cNvSpPr txBox="1">
            <a:spLocks noChangeArrowheads="1"/>
          </p:cNvSpPr>
          <p:nvPr/>
        </p:nvSpPr>
        <p:spPr bwMode="auto">
          <a:xfrm>
            <a:off x="712785" y="5576121"/>
            <a:ext cx="113889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000000"/>
                </a:solidFill>
                <a:ea typeface="思源黑体 CN Regular" panose="020B0500000000000000" pitchFamily="34" charset="-122"/>
                <a:cs typeface="Helvetica"/>
                <a:sym typeface="Arial" panose="020B0604020202020204" pitchFamily="34" charset="0"/>
              </a:rPr>
              <a:t>镍镉电池、镍氢电池、锂离子电池、聚合物锂离子蓄电池</a:t>
            </a:r>
            <a:r>
              <a:rPr lang="en-US" altLang="zh-CN" sz="2400" kern="0">
                <a:solidFill>
                  <a:srgbClr val="000000"/>
                </a:solidFill>
                <a:ea typeface="思源黑体 CN Regular" panose="020B0500000000000000" pitchFamily="34" charset="-122"/>
                <a:cs typeface="Helvetica"/>
                <a:sym typeface="Arial" panose="020B0604020202020204" pitchFamily="34" charset="0"/>
              </a:rPr>
              <a:t>……</a:t>
            </a:r>
          </a:p>
        </p:txBody>
      </p:sp>
      <p:sp>
        <p:nvSpPr>
          <p:cNvPr id="8"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三、二次电池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5061"/>
                                        </p:tgtEl>
                                        <p:attrNameLst>
                                          <p:attrName>style.visibility</p:attrName>
                                        </p:attrNameLst>
                                      </p:cBhvr>
                                      <p:to>
                                        <p:strVal val="visible"/>
                                      </p:to>
                                    </p:set>
                                    <p:animEffect transition="in" filter="randombar(horizontal)">
                                      <p:cBhvr>
                                        <p:cTn id="7" dur="500"/>
                                        <p:tgtEl>
                                          <p:spTgt spid="4506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5062"/>
                                        </p:tgtEl>
                                        <p:attrNameLst>
                                          <p:attrName>style.visibility</p:attrName>
                                        </p:attrNameLst>
                                      </p:cBhvr>
                                      <p:to>
                                        <p:strVal val="visible"/>
                                      </p:to>
                                    </p:set>
                                    <p:animEffect transition="in" filter="randombar(horizontal)">
                                      <p:cBhvr>
                                        <p:cTn id="12" dur="500"/>
                                        <p:tgtEl>
                                          <p:spTgt spid="4506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5059"/>
                                        </p:tgtEl>
                                        <p:attrNameLst>
                                          <p:attrName>style.visibility</p:attrName>
                                        </p:attrNameLst>
                                      </p:cBhvr>
                                      <p:to>
                                        <p:strVal val="visible"/>
                                      </p:to>
                                    </p:set>
                                    <p:animEffect transition="in" filter="randombar(horizontal)">
                                      <p:cBhvr>
                                        <p:cTn id="17" dur="500"/>
                                        <p:tgtEl>
                                          <p:spTgt spid="45059"/>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5060"/>
                                        </p:tgtEl>
                                        <p:attrNameLst>
                                          <p:attrName>style.visibility</p:attrName>
                                        </p:attrNameLst>
                                      </p:cBhvr>
                                      <p:to>
                                        <p:strVal val="visible"/>
                                      </p:to>
                                    </p:set>
                                    <p:animEffect transition="in" filter="randombar(horizontal)">
                                      <p:cBhvr>
                                        <p:cTn id="22" dur="500"/>
                                        <p:tgtEl>
                                          <p:spTgt spid="4506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5063"/>
                                        </p:tgtEl>
                                        <p:attrNameLst>
                                          <p:attrName>style.visibility</p:attrName>
                                        </p:attrNameLst>
                                      </p:cBhvr>
                                      <p:to>
                                        <p:strVal val="visible"/>
                                      </p:to>
                                    </p:set>
                                    <p:animEffect transition="in" filter="randombar(horizontal)">
                                      <p:cBhvr>
                                        <p:cTn id="27" dur="500"/>
                                        <p:tgtEl>
                                          <p:spTgt spid="45063"/>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45064"/>
                                        </p:tgtEl>
                                        <p:attrNameLst>
                                          <p:attrName>style.visibility</p:attrName>
                                        </p:attrNameLst>
                                      </p:cBhvr>
                                      <p:to>
                                        <p:strVal val="visible"/>
                                      </p:to>
                                    </p:set>
                                    <p:animEffect transition="in" filter="randombar(horizontal)">
                                      <p:cBhvr>
                                        <p:cTn id="32" dur="500"/>
                                        <p:tgtEl>
                                          <p:spTgt spid="45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P spid="45060" grpId="0"/>
      <p:bldP spid="45061" grpId="0"/>
      <p:bldP spid="45062" grpId="0"/>
      <p:bldP spid="45063" grpId="0"/>
      <p:bldP spid="4506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本框 35841"/>
          <p:cNvSpPr txBox="1">
            <a:spLocks noChangeArrowheads="1"/>
          </p:cNvSpPr>
          <p:nvPr/>
        </p:nvSpPr>
        <p:spPr bwMode="auto">
          <a:xfrm>
            <a:off x="753571" y="1028700"/>
            <a:ext cx="10684857" cy="3993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镁条和铝片为电极，并用导线连接同时插入</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NaOH</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溶液中，下列说法正确的是</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镁条作负极，电极反应：</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Mg-2e</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====Mg</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endPar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铝片作负极，电极反应：</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Al+4OH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-3e</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+2H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a:t>
            </a:r>
          </a:p>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电流从</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Al</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电极沿导线流向</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Mg</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电极</a:t>
            </a:r>
          </a:p>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D.</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铝片上有气泡产生</a:t>
            </a:r>
          </a:p>
        </p:txBody>
      </p:sp>
      <p:graphicFrame>
        <p:nvGraphicFramePr>
          <p:cNvPr id="6146" name="对象 35842"/>
          <p:cNvGraphicFramePr>
            <a:graphicFrameLocks noChangeAspect="1"/>
          </p:cNvGraphicFramePr>
          <p:nvPr/>
        </p:nvGraphicFramePr>
        <p:xfrm>
          <a:off x="7500593" y="3621366"/>
          <a:ext cx="685965" cy="426821"/>
        </p:xfrm>
        <a:graphic>
          <a:graphicData uri="http://schemas.openxmlformats.org/presentationml/2006/ole">
            <mc:AlternateContent xmlns:mc="http://schemas.openxmlformats.org/markup-compatibility/2006">
              <mc:Choice xmlns:v="urn:schemas-microsoft-com:vml" Requires="v">
                <p:oleObj r:id="rId3" imgW="571500" imgH="355600" progId="">
                  <p:embed/>
                </p:oleObj>
              </mc:Choice>
              <mc:Fallback>
                <p:oleObj r:id="rId3" imgW="571500" imgH="355600" progId="">
                  <p:embed/>
                  <p:pic>
                    <p:nvPicPr>
                      <p:cNvPr id="0" name="对象 35842"/>
                      <p:cNvPicPr/>
                      <p:nvPr/>
                    </p:nvPicPr>
                    <p:blipFill>
                      <a:blip r:embed="rId4">
                        <a:extLst>
                          <a:ext uri="{28A0092B-C50C-407E-A947-70E740481C1C}">
                            <a14:useLocalDpi xmlns:a14="http://schemas.microsoft.com/office/drawing/2010/main" val="0"/>
                          </a:ext>
                        </a:extLst>
                      </a:blip>
                      <a:stretch>
                        <a:fillRect/>
                      </a:stretch>
                    </p:blipFill>
                    <p:spPr>
                      <a:xfrm>
                        <a:off x="7500593" y="3621366"/>
                        <a:ext cx="685965" cy="426821"/>
                      </a:xfrm>
                      <a:prstGeom prst="rect">
                        <a:avLst/>
                      </a:prstGeom>
                      <a:noFill/>
                      <a:ln>
                        <a:noFill/>
                      </a:ln>
                    </p:spPr>
                  </p:pic>
                </p:oleObj>
              </mc:Fallback>
            </mc:AlternateContent>
          </a:graphicData>
        </a:graphic>
      </p:graphicFrame>
      <p:sp>
        <p:nvSpPr>
          <p:cNvPr id="4" name="Text Box 2"/>
          <p:cNvSpPr txBox="1">
            <a:spLocks noChangeArrowheads="1"/>
          </p:cNvSpPr>
          <p:nvPr/>
        </p:nvSpPr>
        <p:spPr bwMode="auto">
          <a:xfrm>
            <a:off x="1462413" y="1849542"/>
            <a:ext cx="983585" cy="585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en-US" altLang="zh-CN" sz="3210" b="1" kern="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B</a:t>
            </a:r>
            <a:endParaRPr lang="zh-CN" altLang="en-US" sz="3210" b="1" kern="0">
              <a:solidFill>
                <a:srgbClr val="FF00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5"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文本框 38913"/>
          <p:cNvSpPr txBox="1">
            <a:spLocks noChangeArrowheads="1"/>
          </p:cNvSpPr>
          <p:nvPr/>
        </p:nvSpPr>
        <p:spPr bwMode="auto">
          <a:xfrm>
            <a:off x="695325" y="953262"/>
            <a:ext cx="11008696" cy="3993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如图所示装置，电流计的指针发生偏转，正极变粗，负极变细，符合这种情况的是</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正极</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Cu</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，负极</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S</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为稀硫酸</a:t>
            </a:r>
          </a:p>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正极</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，负极</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Cu</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S</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为</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CuSO</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4</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溶液</a:t>
            </a:r>
          </a:p>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正极</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Ag</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，负极</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S</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为</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AgNO</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溶液</a:t>
            </a:r>
          </a:p>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D.</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正极</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Fe</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，负极</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Cu</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S</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为</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AgNO</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溶液</a:t>
            </a:r>
          </a:p>
        </p:txBody>
      </p:sp>
      <p:pic>
        <p:nvPicPr>
          <p:cNvPr id="40963" name="Image0077.jpe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721268" y="2279496"/>
            <a:ext cx="2761004" cy="233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2"/>
          <p:cNvSpPr txBox="1">
            <a:spLocks noChangeArrowheads="1"/>
          </p:cNvSpPr>
          <p:nvPr/>
        </p:nvSpPr>
        <p:spPr bwMode="auto">
          <a:xfrm>
            <a:off x="1518649" y="1822099"/>
            <a:ext cx="983585" cy="585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en-US" altLang="zh-CN" sz="321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C</a:t>
            </a:r>
            <a:endParaRPr lang="zh-CN" altLang="en-US" sz="321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5"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文本框 41985"/>
          <p:cNvSpPr txBox="1">
            <a:spLocks noChangeArrowheads="1"/>
          </p:cNvSpPr>
          <p:nvPr/>
        </p:nvSpPr>
        <p:spPr bwMode="auto">
          <a:xfrm>
            <a:off x="689609" y="969592"/>
            <a:ext cx="9386274" cy="5323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铜锌原电池如图工作时，下列叙述正确的是</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eaLnBrk="1" hangingPunct="1">
              <a:lnSpc>
                <a:spcPct val="180000"/>
              </a:lnSpc>
            </a:pPr>
            <a:endPar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eaLnBrk="1" hangingPunct="1">
              <a:lnSpc>
                <a:spcPct val="180000"/>
              </a:lnSpc>
            </a:pPr>
            <a:endPar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eaLnBrk="1" hangingPunct="1">
              <a:lnSpc>
                <a:spcPct val="180000"/>
              </a:lnSpc>
            </a:pPr>
            <a:endPar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正极反应为</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Zn-2e</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endPar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电池反应为</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Zn+Cu</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+Cu</a:t>
            </a:r>
          </a:p>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在外电路中，电流从负极流向正极</a:t>
            </a:r>
          </a:p>
          <a:p>
            <a:pPr defTabSz="1222375" eaLnBrk="1" hangingPunct="1">
              <a:lnSpc>
                <a:spcPct val="18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D.</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盐桥中的</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K</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移向</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ZnSO</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4</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溶液</a:t>
            </a:r>
          </a:p>
        </p:txBody>
      </p:sp>
      <p:pic>
        <p:nvPicPr>
          <p:cNvPr id="44035" name="Image0078.jpe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825831" y="1926773"/>
            <a:ext cx="3408383" cy="1345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2"/>
          <p:cNvSpPr txBox="1">
            <a:spLocks noChangeArrowheads="1"/>
          </p:cNvSpPr>
          <p:nvPr/>
        </p:nvSpPr>
        <p:spPr bwMode="auto">
          <a:xfrm>
            <a:off x="6986226" y="1112921"/>
            <a:ext cx="983585" cy="585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en-US" altLang="zh-CN" sz="321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B</a:t>
            </a:r>
            <a:endParaRPr lang="zh-CN" altLang="en-US" sz="321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5"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文本框 29698"/>
          <p:cNvSpPr txBox="1">
            <a:spLocks noChangeArrowheads="1"/>
          </p:cNvSpPr>
          <p:nvPr/>
        </p:nvSpPr>
        <p:spPr bwMode="auto">
          <a:xfrm>
            <a:off x="887959" y="1089629"/>
            <a:ext cx="9386274" cy="1541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lnSpc>
                <a:spcPct val="180000"/>
              </a:lnSpc>
            </a:pPr>
            <a:r>
              <a:rPr lang="zh-CN" altLang="en-US" sz="2800" b="1" kern="0" dirty="0">
                <a:solidFill>
                  <a:srgbClr val="000000"/>
                </a:solidFill>
                <a:ea typeface="思源黑体 CN Regular" panose="020B0500000000000000" pitchFamily="34" charset="-122"/>
                <a:cs typeface="Helvetica"/>
                <a:sym typeface="Arial" panose="020B0604020202020204" pitchFamily="34" charset="0"/>
              </a:rPr>
              <a:t>一、原电池的工作原理和正、负极的判断</a:t>
            </a:r>
          </a:p>
          <a:p>
            <a:pPr defTabSz="1222375" eaLnBrk="1" hangingPunct="1">
              <a:lnSpc>
                <a:spcPct val="180000"/>
              </a:lnSpc>
            </a:pPr>
            <a:r>
              <a:rPr lang="en-US" altLang="zh-CN" sz="2800" b="1" kern="0" dirty="0">
                <a:solidFill>
                  <a:srgbClr val="000000"/>
                </a:solidFill>
                <a:ea typeface="思源黑体 CN Regular" panose="020B0500000000000000" pitchFamily="34" charset="-122"/>
                <a:cs typeface="Helvetica"/>
                <a:sym typeface="Arial" panose="020B0604020202020204" pitchFamily="34" charset="0"/>
              </a:rPr>
              <a:t>1.</a:t>
            </a:r>
            <a:r>
              <a:rPr lang="zh-CN" altLang="en-US" sz="2800" b="1" kern="0" dirty="0">
                <a:solidFill>
                  <a:srgbClr val="000000"/>
                </a:solidFill>
                <a:ea typeface="思源黑体 CN Regular" panose="020B0500000000000000" pitchFamily="34" charset="-122"/>
                <a:cs typeface="Helvetica"/>
                <a:sym typeface="Arial" panose="020B0604020202020204" pitchFamily="34" charset="0"/>
              </a:rPr>
              <a:t>原电池的工作原理：</a:t>
            </a:r>
          </a:p>
        </p:txBody>
      </p:sp>
      <p:pic>
        <p:nvPicPr>
          <p:cNvPr id="32771" name="Image0075.jpe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59389" y="2788238"/>
            <a:ext cx="7114971" cy="2980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归纳总结</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文本框 30721"/>
          <p:cNvSpPr txBox="1">
            <a:spLocks noChangeArrowheads="1"/>
          </p:cNvSpPr>
          <p:nvPr/>
        </p:nvSpPr>
        <p:spPr bwMode="auto">
          <a:xfrm>
            <a:off x="758042" y="1476195"/>
            <a:ext cx="11433958" cy="3217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lnSpc>
                <a:spcPct val="3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反应类型：负极发生氧化反应，正极发生还原反应。</a:t>
            </a:r>
          </a:p>
          <a:p>
            <a:pPr defTabSz="1222375" eaLnBrk="1" hangingPunct="1">
              <a:lnSpc>
                <a:spcPct val="3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电子的移动方向：电子从负极流出，经导线流向正极。</a:t>
            </a:r>
          </a:p>
          <a:p>
            <a:pPr defTabSz="1222375" eaLnBrk="1" hangingPunct="1">
              <a:lnSpc>
                <a:spcPct val="3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离子的移动方向：阳离子向正极移动，阴离子向负极移动。</a:t>
            </a:r>
          </a:p>
        </p:txBody>
      </p:sp>
      <p:sp>
        <p:nvSpPr>
          <p:cNvPr id="3"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归纳总结</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学习目标</a:t>
            </a:r>
          </a:p>
        </p:txBody>
      </p:sp>
      <p:sp>
        <p:nvSpPr>
          <p:cNvPr id="3" name="Text Box 2"/>
          <p:cNvSpPr txBox="1">
            <a:spLocks noChangeArrowheads="1"/>
          </p:cNvSpPr>
          <p:nvPr/>
        </p:nvSpPr>
        <p:spPr bwMode="auto">
          <a:xfrm>
            <a:off x="660400" y="2057348"/>
            <a:ext cx="82928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1、</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了解电池的一般分类。</a:t>
            </a:r>
          </a:p>
        </p:txBody>
      </p:sp>
      <p:sp>
        <p:nvSpPr>
          <p:cNvPr id="5" name="Text Box 2"/>
          <p:cNvSpPr txBox="1">
            <a:spLocks noChangeArrowheads="1"/>
          </p:cNvSpPr>
          <p:nvPr/>
        </p:nvSpPr>
        <p:spPr bwMode="auto">
          <a:xfrm>
            <a:off x="660400" y="3495930"/>
            <a:ext cx="9115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en-US" altLang="zh-CN" sz="2400" b="1" kern="0">
                <a:solidFill>
                  <a:srgbClr val="000000"/>
                </a:solidFill>
                <a:ea typeface="思源黑体 CN Regular" panose="020B0500000000000000" pitchFamily="34" charset="-122"/>
                <a:cs typeface="Helvetica"/>
                <a:sym typeface="Arial" panose="020B0604020202020204" pitchFamily="34" charset="0"/>
              </a:rPr>
              <a:t>2、</a:t>
            </a:r>
            <a:r>
              <a:rPr lang="zh-CN" altLang="en-US" sz="2400" b="1" kern="0">
                <a:solidFill>
                  <a:srgbClr val="000000"/>
                </a:solidFill>
                <a:ea typeface="思源黑体 CN Regular" panose="020B0500000000000000" pitchFamily="34" charset="-122"/>
                <a:cs typeface="Helvetica"/>
                <a:sym typeface="Arial" panose="020B0604020202020204" pitchFamily="34" charset="0"/>
              </a:rPr>
              <a:t>掌握几种典型电池的用途和特点。</a:t>
            </a:r>
          </a:p>
        </p:txBody>
      </p:sp>
      <p:sp>
        <p:nvSpPr>
          <p:cNvPr id="6" name="Text Box 2"/>
          <p:cNvSpPr txBox="1">
            <a:spLocks noChangeArrowheads="1"/>
          </p:cNvSpPr>
          <p:nvPr/>
        </p:nvSpPr>
        <p:spPr bwMode="auto">
          <a:xfrm>
            <a:off x="660401" y="4934511"/>
            <a:ext cx="100373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en-US" altLang="zh-CN" sz="2400" b="1" kern="0">
                <a:solidFill>
                  <a:srgbClr val="000000"/>
                </a:solidFill>
                <a:ea typeface="思源黑体 CN Regular" panose="020B0500000000000000" pitchFamily="34" charset="-122"/>
                <a:cs typeface="Helvetica"/>
                <a:sym typeface="Arial" panose="020B0604020202020204" pitchFamily="34" charset="0"/>
              </a:rPr>
              <a:t>3、</a:t>
            </a:r>
            <a:r>
              <a:rPr lang="zh-CN" altLang="en-US" sz="2400" b="1" kern="0">
                <a:solidFill>
                  <a:srgbClr val="000000"/>
                </a:solidFill>
                <a:ea typeface="思源黑体 CN Regular" panose="020B0500000000000000" pitchFamily="34" charset="-122"/>
                <a:cs typeface="Helvetica"/>
                <a:sym typeface="Arial" panose="020B0604020202020204" pitchFamily="34" charset="0"/>
              </a:rPr>
              <a:t>掌握几种典型化学电池的电极反应式。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文本框 31745"/>
          <p:cNvSpPr txBox="1">
            <a:spLocks noChangeArrowheads="1"/>
          </p:cNvSpPr>
          <p:nvPr/>
        </p:nvSpPr>
        <p:spPr bwMode="auto">
          <a:xfrm>
            <a:off x="695325" y="1364761"/>
            <a:ext cx="93862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2.</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原电池正负极的判断：</a:t>
            </a:r>
          </a:p>
        </p:txBody>
      </p:sp>
      <p:pic>
        <p:nvPicPr>
          <p:cNvPr id="34819" name="Image0076.jpe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59389" y="2237925"/>
            <a:ext cx="7603530" cy="3535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归纳总结</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文本框 44033"/>
          <p:cNvSpPr txBox="1">
            <a:spLocks noChangeArrowheads="1"/>
          </p:cNvSpPr>
          <p:nvPr/>
        </p:nvSpPr>
        <p:spPr bwMode="auto">
          <a:xfrm>
            <a:off x="843343" y="1405403"/>
            <a:ext cx="10505314" cy="36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lnSpc>
                <a:spcPct val="20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二、原电池电极反应式的书写</a:t>
            </a:r>
          </a:p>
          <a:p>
            <a:pPr defTabSz="1222375" eaLnBrk="1" hangingPunct="1">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书写电极反应的原则：电极反应是氧化还原反应，要遵循质量守恒、电子守恒及电荷守恒。另外还遵循：</a:t>
            </a:r>
          </a:p>
          <a:p>
            <a:pPr defTabSz="1222375" eaLnBrk="1" hangingPunct="1">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加和性原则：两电极反应相加，消去电子后得电池总反应式。利用此原则，电池总反应式减去已知的一电极反应得另一电极反应。</a:t>
            </a:r>
          </a:p>
        </p:txBody>
      </p:sp>
      <p:sp>
        <p:nvSpPr>
          <p:cNvPr id="3"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归纳总结</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文本框 45057"/>
          <p:cNvSpPr txBox="1">
            <a:spLocks noChangeArrowheads="1"/>
          </p:cNvSpPr>
          <p:nvPr/>
        </p:nvSpPr>
        <p:spPr bwMode="auto">
          <a:xfrm>
            <a:off x="1023443" y="1714854"/>
            <a:ext cx="9386274" cy="2710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lnSpc>
                <a:spcPct val="25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共存原则：碱性溶液中，</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CO</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不可能生成，也不会有</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参加反应或生成；同样酸性溶液中，不会有</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参加反应或生成。根据此原则，物质得失电子后在不同的电解质环境中所存在的形式不同。</a:t>
            </a:r>
          </a:p>
        </p:txBody>
      </p:sp>
      <p:sp>
        <p:nvSpPr>
          <p:cNvPr id="3"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归纳总结</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文本框 46081"/>
          <p:cNvSpPr txBox="1">
            <a:spLocks noChangeArrowheads="1"/>
          </p:cNvSpPr>
          <p:nvPr/>
        </p:nvSpPr>
        <p:spPr bwMode="auto">
          <a:xfrm>
            <a:off x="624184" y="880022"/>
            <a:ext cx="10894716" cy="5480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lnSpc>
                <a:spcPct val="25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根据装置书写电极反应式：首先根据题目给定的图示装置特点，结合原电池正负极的判断方法，确定原电池的正负极及放电的物质。</a:t>
            </a:r>
          </a:p>
          <a:p>
            <a:pPr defTabSz="1222375" eaLnBrk="1" hangingPunct="1">
              <a:lnSpc>
                <a:spcPct val="25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负极反应：活泼金属或</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或其他还原剂</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失去电子生成金属阳离子或</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或其他氧化产物</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eaLnBrk="1" hangingPunct="1">
              <a:lnSpc>
                <a:spcPct val="25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若电解质溶液中的阴离子与生成的金属阳离子或</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能反应，则该阴离子应写入电极反应式，如</a:t>
            </a:r>
          </a:p>
        </p:txBody>
      </p:sp>
      <p:sp>
        <p:nvSpPr>
          <p:cNvPr id="3"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归纳总结</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文本框 47105"/>
          <p:cNvSpPr txBox="1">
            <a:spLocks noChangeArrowheads="1"/>
          </p:cNvSpPr>
          <p:nvPr/>
        </p:nvSpPr>
        <p:spPr bwMode="auto">
          <a:xfrm>
            <a:off x="660400" y="953262"/>
            <a:ext cx="11623115" cy="5480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lnSpc>
                <a:spcPct val="25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①铅蓄电池的负极反应是</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Pb+          -2e</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====PbSO</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4</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eaLnBrk="1" hangingPunct="1">
              <a:lnSpc>
                <a:spcPct val="25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②</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参加反应的原电池</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碳或</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Pt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为电极</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，通入</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的一极为</a:t>
            </a:r>
          </a:p>
          <a:p>
            <a:pPr defTabSz="1222375" eaLnBrk="1" hangingPunct="1">
              <a:lnSpc>
                <a:spcPct val="25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负极，有三种写法：</a:t>
            </a:r>
          </a:p>
          <a:p>
            <a:pPr defTabSz="1222375" eaLnBrk="1" hangingPunct="1">
              <a:lnSpc>
                <a:spcPct val="25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若为中性或酸性电解质溶液：</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-2e</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eaLnBrk="1" hangingPunct="1">
              <a:lnSpc>
                <a:spcPct val="25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若为碱性电解质溶液：</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+2OH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-2e</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eaLnBrk="1" hangingPunct="1">
              <a:lnSpc>
                <a:spcPct val="25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若为熔融状态下的氧化物：</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-2e</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p:txBody>
      </p:sp>
      <p:graphicFrame>
        <p:nvGraphicFramePr>
          <p:cNvPr id="7170" name="对象 47106"/>
          <p:cNvGraphicFramePr>
            <a:graphicFrameLocks noChangeAspect="1"/>
          </p:cNvGraphicFramePr>
          <p:nvPr/>
        </p:nvGraphicFramePr>
        <p:xfrm>
          <a:off x="4726303" y="1347565"/>
          <a:ext cx="798197" cy="532131"/>
        </p:xfrm>
        <a:graphic>
          <a:graphicData uri="http://schemas.openxmlformats.org/presentationml/2006/ole">
            <mc:AlternateContent xmlns:mc="http://schemas.openxmlformats.org/markup-compatibility/2006">
              <mc:Choice xmlns:v="urn:schemas-microsoft-com:vml" Requires="v">
                <p:oleObj r:id="rId3" imgW="533400" imgH="355600" progId="">
                  <p:embed/>
                </p:oleObj>
              </mc:Choice>
              <mc:Fallback>
                <p:oleObj r:id="rId3" imgW="533400" imgH="355600" progId="">
                  <p:embed/>
                  <p:pic>
                    <p:nvPicPr>
                      <p:cNvPr id="0" name="对象 47106"/>
                      <p:cNvPicPr/>
                      <p:nvPr/>
                    </p:nvPicPr>
                    <p:blipFill>
                      <a:blip r:embed="rId4">
                        <a:extLst>
                          <a:ext uri="{28A0092B-C50C-407E-A947-70E740481C1C}">
                            <a14:useLocalDpi xmlns:a14="http://schemas.microsoft.com/office/drawing/2010/main" val="0"/>
                          </a:ext>
                        </a:extLst>
                      </a:blip>
                      <a:stretch>
                        <a:fillRect/>
                      </a:stretch>
                    </p:blipFill>
                    <p:spPr>
                      <a:xfrm>
                        <a:off x="4726303" y="1347565"/>
                        <a:ext cx="798197" cy="532131"/>
                      </a:xfrm>
                      <a:prstGeom prst="rect">
                        <a:avLst/>
                      </a:prstGeom>
                      <a:noFill/>
                      <a:ln>
                        <a:noFill/>
                      </a:ln>
                    </p:spPr>
                  </p:pic>
                </p:oleObj>
              </mc:Fallback>
            </mc:AlternateContent>
          </a:graphicData>
        </a:graphic>
      </p:graphicFrame>
      <p:sp>
        <p:nvSpPr>
          <p:cNvPr id="4"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归纳总结</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p:cNvSpPr/>
          <p:nvPr/>
        </p:nvSpPr>
        <p:spPr>
          <a:xfrm>
            <a:off x="9089841" y="-9525"/>
            <a:ext cx="3102159" cy="6858000"/>
          </a:xfrm>
          <a:custGeom>
            <a:avLst/>
            <a:gdLst>
              <a:gd name="connsiteX0" fmla="*/ 1154373 w 3102159"/>
              <a:gd name="connsiteY0" fmla="*/ 0 h 6858000"/>
              <a:gd name="connsiteX1" fmla="*/ 3102159 w 3102159"/>
              <a:gd name="connsiteY1" fmla="*/ 0 h 6858000"/>
              <a:gd name="connsiteX2" fmla="*/ 3102159 w 3102159"/>
              <a:gd name="connsiteY2" fmla="*/ 6858000 h 6858000"/>
              <a:gd name="connsiteX3" fmla="*/ 0 w 310215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102159" h="6858000">
                <a:moveTo>
                  <a:pt x="1154373" y="0"/>
                </a:moveTo>
                <a:lnTo>
                  <a:pt x="3102159" y="0"/>
                </a:lnTo>
                <a:lnTo>
                  <a:pt x="310215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14" name="Freeform: Shape 13"/>
          <p:cNvSpPr/>
          <p:nvPr/>
        </p:nvSpPr>
        <p:spPr>
          <a:xfrm>
            <a:off x="-2" y="5715000"/>
            <a:ext cx="1143001" cy="1143000"/>
          </a:xfrm>
          <a:custGeom>
            <a:avLst/>
            <a:gdLst>
              <a:gd name="connsiteX0" fmla="*/ 0 w 1405811"/>
              <a:gd name="connsiteY0" fmla="*/ 0 h 1405810"/>
              <a:gd name="connsiteX1" fmla="*/ 1405811 w 1405811"/>
              <a:gd name="connsiteY1" fmla="*/ 1405810 h 1405810"/>
              <a:gd name="connsiteX2" fmla="*/ 0 w 1405811"/>
              <a:gd name="connsiteY2" fmla="*/ 1405810 h 1405810"/>
            </a:gdLst>
            <a:ahLst/>
            <a:cxnLst>
              <a:cxn ang="0">
                <a:pos x="connsiteX0" y="connsiteY0"/>
              </a:cxn>
              <a:cxn ang="0">
                <a:pos x="connsiteX1" y="connsiteY1"/>
              </a:cxn>
              <a:cxn ang="0">
                <a:pos x="connsiteX2" y="connsiteY2"/>
              </a:cxn>
            </a:cxnLst>
            <a:rect l="l" t="t" r="r" b="b"/>
            <a:pathLst>
              <a:path w="1405811" h="1405810">
                <a:moveTo>
                  <a:pt x="0" y="0"/>
                </a:moveTo>
                <a:lnTo>
                  <a:pt x="1405811" y="1405810"/>
                </a:lnTo>
                <a:lnTo>
                  <a:pt x="0" y="140581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pic>
        <p:nvPicPr>
          <p:cNvPr id="7" name="图片占位符 6"/>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469" b="3469"/>
          <a:stretch>
            <a:fillRect/>
          </a:stretch>
        </p:blipFill>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8523" y="1879600"/>
            <a:ext cx="5709954" cy="3448812"/>
          </a:xfrm>
          <a:prstGeom prst="rect">
            <a:avLst/>
          </a:prstGeom>
        </p:spPr>
      </p:pic>
      <p:grpSp>
        <p:nvGrpSpPr>
          <p:cNvPr id="17" name="组合 16"/>
          <p:cNvGrpSpPr/>
          <p:nvPr/>
        </p:nvGrpSpPr>
        <p:grpSpPr>
          <a:xfrm>
            <a:off x="591820" y="2374265"/>
            <a:ext cx="5222875" cy="2550795"/>
            <a:chOff x="608080" y="2618787"/>
            <a:chExt cx="5194133" cy="2105260"/>
          </a:xfrm>
        </p:grpSpPr>
        <p:grpSp>
          <p:nvGrpSpPr>
            <p:cNvPr id="18" name="组合 17"/>
            <p:cNvGrpSpPr/>
            <p:nvPr/>
          </p:nvGrpSpPr>
          <p:grpSpPr>
            <a:xfrm>
              <a:off x="608080" y="2999745"/>
              <a:ext cx="4867815" cy="1724302"/>
              <a:chOff x="-4766136" y="1975487"/>
              <a:chExt cx="4867815" cy="1724302"/>
            </a:xfrm>
          </p:grpSpPr>
          <p:sp>
            <p:nvSpPr>
              <p:cNvPr id="21" name="矩形: 圆角 20"/>
              <p:cNvSpPr/>
              <p:nvPr/>
            </p:nvSpPr>
            <p:spPr>
              <a:xfrm>
                <a:off x="-4766136" y="3345066"/>
                <a:ext cx="2794495" cy="354723"/>
              </a:xfrm>
              <a:prstGeom prst="roundRect">
                <a:avLst>
                  <a:gd name="adj" fmla="val 50000"/>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tabLst>
                    <a:tab pos="1612900" algn="l"/>
                  </a:tabLst>
                  <a:defRPr/>
                </a:pPr>
                <a:r>
                  <a:rPr lang="zh-CN" altLang="en-US" spc="30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老师：</a:t>
                </a:r>
                <a:r>
                  <a:rPr lang="en-US" altLang="zh-CN" spc="30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xippt</a:t>
                </a:r>
                <a:endParaRPr lang="zh-CN" altLang="en-US"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2" name="组合 21"/>
              <p:cNvGrpSpPr/>
              <p:nvPr/>
            </p:nvGrpSpPr>
            <p:grpSpPr>
              <a:xfrm>
                <a:off x="-4714868" y="1975487"/>
                <a:ext cx="4816547" cy="1117708"/>
                <a:chOff x="-4714868" y="1975487"/>
                <a:chExt cx="4816547" cy="1117708"/>
              </a:xfrm>
            </p:grpSpPr>
            <p:sp>
              <p:nvSpPr>
                <p:cNvPr id="23" name="文本框 22"/>
                <p:cNvSpPr txBox="1"/>
                <p:nvPr/>
              </p:nvSpPr>
              <p:spPr>
                <a:xfrm>
                  <a:off x="-4714868" y="2808615"/>
                  <a:ext cx="4816547" cy="284580"/>
                </a:xfrm>
                <a:prstGeom prst="rect">
                  <a:avLst/>
                </a:prstGeom>
                <a:noFill/>
              </p:spPr>
              <p:txBody>
                <a:bodyPr wrap="square" rtlCol="0">
                  <a:spAutoFit/>
                </a:bodyPr>
                <a:lstStyle/>
                <a:p>
                  <a:pPr algn="dist">
                    <a:lnSpc>
                      <a:spcPct val="150000"/>
                    </a:lnSpc>
                  </a:pPr>
                  <a:r>
                    <a:rPr lang="en-US" altLang="zh-CN" sz="1100" dirty="0">
                      <a:solidFill>
                        <a:schemeClr val="tx1">
                          <a:lumMod val="65000"/>
                          <a:lumOff val="35000"/>
                        </a:schemeClr>
                      </a:solidFill>
                      <a:latin typeface="Arial" panose="020B0604020202020204" pitchFamily="34" charset="0"/>
                      <a:ea typeface="思源黑体 CN Regular" panose="020B0500000000000000" pitchFamily="34" charset="-122"/>
                      <a:cs typeface="+mn-ea"/>
                      <a:sym typeface="Arial" panose="020B0604020202020204" pitchFamily="34" charset="0"/>
                    </a:rPr>
                    <a:t>MENTAL HEALTH COUNSELING PPT</a:t>
                  </a:r>
                </a:p>
              </p:txBody>
            </p:sp>
            <p:cxnSp>
              <p:nvCxnSpPr>
                <p:cNvPr id="30" name="直接连接符 29"/>
                <p:cNvCxnSpPr/>
                <p:nvPr/>
              </p:nvCxnSpPr>
              <p:spPr>
                <a:xfrm>
                  <a:off x="-4634728" y="2624646"/>
                  <a:ext cx="4635174"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1" name="文本占位符 19"/>
                <p:cNvSpPr txBox="1"/>
                <p:nvPr/>
              </p:nvSpPr>
              <p:spPr>
                <a:xfrm>
                  <a:off x="-4708756" y="1975487"/>
                  <a:ext cx="4635173" cy="5694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3600" b="1" dirty="0">
                      <a:solidFill>
                        <a:srgbClr val="1D9A78"/>
                      </a:solidFill>
                      <a:latin typeface="Arial" panose="020B0604020202020204" pitchFamily="34" charset="0"/>
                      <a:ea typeface="思源黑体 CN Regular" panose="020B0500000000000000" pitchFamily="34" charset="-122"/>
                      <a:cs typeface="+mn-ea"/>
                      <a:sym typeface="Arial" panose="020B0604020202020204" pitchFamily="34" charset="0"/>
                    </a:rPr>
                    <a:t>感谢各位的聆听</a:t>
                  </a:r>
                </a:p>
              </p:txBody>
            </p:sp>
          </p:grpSp>
        </p:grpSp>
        <p:sp>
          <p:nvSpPr>
            <p:cNvPr id="20" name="文本占位符 20"/>
            <p:cNvSpPr txBox="1"/>
            <p:nvPr/>
          </p:nvSpPr>
          <p:spPr>
            <a:xfrm>
              <a:off x="689828" y="2618787"/>
              <a:ext cx="5112385" cy="423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2000" dirty="0">
                  <a:solidFill>
                    <a:prstClr val="black"/>
                  </a:solidFill>
                  <a:latin typeface="Arial" panose="020B0604020202020204" pitchFamily="34" charset="0"/>
                  <a:ea typeface="思源黑体 CN Regular" panose="020B0500000000000000" pitchFamily="34" charset="-122"/>
                  <a:cs typeface="+mn-ea"/>
                  <a:sym typeface="Arial" panose="020B0604020202020204" pitchFamily="34" charset="0"/>
                </a:rPr>
                <a:t>第四章 电化学基础</a:t>
              </a:r>
            </a:p>
          </p:txBody>
        </p:sp>
      </p:grpSp>
      <p:sp>
        <p:nvSpPr>
          <p:cNvPr id="32" name="矩形 31"/>
          <p:cNvSpPr/>
          <p:nvPr/>
        </p:nvSpPr>
        <p:spPr>
          <a:xfrm>
            <a:off x="-1033937" y="348009"/>
            <a:ext cx="4062342" cy="300975"/>
          </a:xfrm>
          <a:prstGeom prst="rect">
            <a:avLst/>
          </a:prstGeom>
          <a:solidFill>
            <a:schemeClr val="accent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algn="r" defTabSz="1151890" latinLnBrk="1">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人教</a:t>
            </a:r>
            <a:r>
              <a:rPr lang="zh-CN" altLang="en-US" sz="1200" kern="0"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版高中化学选修</a:t>
            </a:r>
            <a:r>
              <a:rPr kumimoji="0" lang="en-US" altLang="zh-CN"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4</a:t>
            </a: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（高二）</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nodeType="withEffect">
                                  <p:stCondLst>
                                    <p:cond delay="25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75714" y="3554675"/>
            <a:ext cx="22859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化学电池</a:t>
            </a:r>
          </a:p>
        </p:txBody>
      </p:sp>
      <p:sp>
        <p:nvSpPr>
          <p:cNvPr id="22531" name="AutoShape 3"/>
          <p:cNvSpPr/>
          <p:nvPr/>
        </p:nvSpPr>
        <p:spPr bwMode="auto">
          <a:xfrm>
            <a:off x="2822886" y="1873309"/>
            <a:ext cx="380985" cy="4128929"/>
          </a:xfrm>
          <a:prstGeom prst="leftBrace">
            <a:avLst>
              <a:gd name="adj1" fmla="val 90313"/>
              <a:gd name="adj2" fmla="val 50000"/>
            </a:avLst>
          </a:prstGeom>
          <a:noFill/>
          <a:ln w="28575">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algn="ctr" defTabSz="1222375"/>
            <a:endParaRPr lang="zh-CN" altLang="zh-CN" sz="2400" kern="0">
              <a:solidFill>
                <a:srgbClr val="000000"/>
              </a:solidFill>
              <a:ea typeface="思源黑体 CN Regular" panose="020B0500000000000000" pitchFamily="34" charset="-122"/>
              <a:cs typeface="Helvetica"/>
              <a:sym typeface="Arial" panose="020B0604020202020204" pitchFamily="34" charset="0"/>
            </a:endParaRPr>
          </a:p>
        </p:txBody>
      </p:sp>
      <p:sp>
        <p:nvSpPr>
          <p:cNvPr id="22532" name="Text Box 4"/>
          <p:cNvSpPr txBox="1">
            <a:spLocks noChangeArrowheads="1"/>
          </p:cNvSpPr>
          <p:nvPr/>
        </p:nvSpPr>
        <p:spPr bwMode="auto">
          <a:xfrm>
            <a:off x="3293722" y="1574872"/>
            <a:ext cx="24781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一次电池</a:t>
            </a:r>
          </a:p>
        </p:txBody>
      </p:sp>
      <p:sp>
        <p:nvSpPr>
          <p:cNvPr id="22533" name="Text Box 5"/>
          <p:cNvSpPr txBox="1">
            <a:spLocks noChangeArrowheads="1"/>
          </p:cNvSpPr>
          <p:nvPr/>
        </p:nvSpPr>
        <p:spPr bwMode="auto">
          <a:xfrm>
            <a:off x="3203870" y="3554675"/>
            <a:ext cx="25873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二次电池</a:t>
            </a:r>
          </a:p>
        </p:txBody>
      </p:sp>
      <p:sp>
        <p:nvSpPr>
          <p:cNvPr id="22534" name="Text Box 6"/>
          <p:cNvSpPr txBox="1">
            <a:spLocks noChangeArrowheads="1"/>
          </p:cNvSpPr>
          <p:nvPr/>
        </p:nvSpPr>
        <p:spPr bwMode="auto">
          <a:xfrm>
            <a:off x="3203870" y="5534478"/>
            <a:ext cx="2782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燃料电池</a:t>
            </a:r>
          </a:p>
        </p:txBody>
      </p:sp>
      <p:sp>
        <p:nvSpPr>
          <p:cNvPr id="22535" name="Text Box 7"/>
          <p:cNvSpPr txBox="1">
            <a:spLocks noChangeArrowheads="1"/>
          </p:cNvSpPr>
          <p:nvPr/>
        </p:nvSpPr>
        <p:spPr bwMode="auto">
          <a:xfrm>
            <a:off x="5600134" y="1574872"/>
            <a:ext cx="32002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碱性锌锰电池</a:t>
            </a:r>
          </a:p>
        </p:txBody>
      </p:sp>
      <p:sp>
        <p:nvSpPr>
          <p:cNvPr id="22536" name="Text Box 8"/>
          <p:cNvSpPr txBox="1">
            <a:spLocks noChangeArrowheads="1"/>
          </p:cNvSpPr>
          <p:nvPr/>
        </p:nvSpPr>
        <p:spPr bwMode="auto">
          <a:xfrm>
            <a:off x="5479334" y="2950653"/>
            <a:ext cx="2590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铅蓄电池</a:t>
            </a:r>
          </a:p>
        </p:txBody>
      </p:sp>
      <p:sp>
        <p:nvSpPr>
          <p:cNvPr id="22537" name="Text Box 9"/>
          <p:cNvSpPr txBox="1">
            <a:spLocks noChangeArrowheads="1"/>
          </p:cNvSpPr>
          <p:nvPr/>
        </p:nvSpPr>
        <p:spPr bwMode="auto">
          <a:xfrm>
            <a:off x="5222608" y="5534477"/>
            <a:ext cx="35050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氢氧燃料电池</a:t>
            </a:r>
          </a:p>
        </p:txBody>
      </p:sp>
      <p:sp>
        <p:nvSpPr>
          <p:cNvPr id="22538" name="Rectangle 10"/>
          <p:cNvSpPr>
            <a:spLocks noChangeArrowheads="1"/>
          </p:cNvSpPr>
          <p:nvPr/>
        </p:nvSpPr>
        <p:spPr bwMode="auto">
          <a:xfrm>
            <a:off x="5489299" y="4387070"/>
            <a:ext cx="29716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锂离子电池</a:t>
            </a:r>
          </a:p>
        </p:txBody>
      </p:sp>
      <p:sp>
        <p:nvSpPr>
          <p:cNvPr id="22539" name="Rectangle 11"/>
          <p:cNvSpPr>
            <a:spLocks noChangeArrowheads="1"/>
          </p:cNvSpPr>
          <p:nvPr/>
        </p:nvSpPr>
        <p:spPr bwMode="auto">
          <a:xfrm>
            <a:off x="5451201" y="3669359"/>
            <a:ext cx="30478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000000"/>
                </a:solidFill>
                <a:ea typeface="思源黑体 CN Regular" panose="020B0500000000000000" pitchFamily="34" charset="-122"/>
                <a:cs typeface="Helvetica"/>
                <a:sym typeface="Arial" panose="020B0604020202020204" pitchFamily="34" charset="0"/>
              </a:rPr>
              <a:t>银锌蓄电池</a:t>
            </a:r>
          </a:p>
        </p:txBody>
      </p:sp>
      <p:sp>
        <p:nvSpPr>
          <p:cNvPr id="22540" name="AutoShape 12"/>
          <p:cNvSpPr/>
          <p:nvPr/>
        </p:nvSpPr>
        <p:spPr bwMode="auto">
          <a:xfrm>
            <a:off x="5347198" y="3055158"/>
            <a:ext cx="152394" cy="1676336"/>
          </a:xfrm>
          <a:prstGeom prst="leftBrace">
            <a:avLst>
              <a:gd name="adj1" fmla="val 91667"/>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endParaRPr lang="zh-CN" altLang="en-US" sz="2400" kern="0">
              <a:solidFill>
                <a:srgbClr val="000000"/>
              </a:solidFill>
              <a:ea typeface="思源黑体 CN Regular" panose="020B0500000000000000" pitchFamily="34" charset="-122"/>
              <a:cs typeface="Helvetica"/>
              <a:sym typeface="Arial" panose="020B0604020202020204" pitchFamily="34" charset="0"/>
            </a:endParaRPr>
          </a:p>
        </p:txBody>
      </p:sp>
      <p:sp>
        <p:nvSpPr>
          <p:cNvPr id="22541" name="Rectangle 13"/>
          <p:cNvSpPr>
            <a:spLocks noChangeArrowheads="1"/>
          </p:cNvSpPr>
          <p:nvPr/>
        </p:nvSpPr>
        <p:spPr bwMode="auto">
          <a:xfrm>
            <a:off x="5523936" y="815680"/>
            <a:ext cx="38098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000000"/>
                </a:solidFill>
                <a:ea typeface="思源黑体 CN Regular" panose="020B0500000000000000" pitchFamily="34" charset="-122"/>
                <a:cs typeface="Helvetica"/>
                <a:sym typeface="Arial" panose="020B0604020202020204" pitchFamily="34" charset="0"/>
              </a:rPr>
              <a:t>普通锌锰干电池</a:t>
            </a:r>
          </a:p>
        </p:txBody>
      </p:sp>
      <p:sp>
        <p:nvSpPr>
          <p:cNvPr id="22542" name="Rectangle 14"/>
          <p:cNvSpPr>
            <a:spLocks noChangeArrowheads="1"/>
          </p:cNvSpPr>
          <p:nvPr/>
        </p:nvSpPr>
        <p:spPr bwMode="auto">
          <a:xfrm>
            <a:off x="5600134" y="2288692"/>
            <a:ext cx="32002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锌银纽扣电池</a:t>
            </a:r>
          </a:p>
        </p:txBody>
      </p:sp>
      <p:sp>
        <p:nvSpPr>
          <p:cNvPr id="22543" name="AutoShape 15"/>
          <p:cNvSpPr/>
          <p:nvPr/>
        </p:nvSpPr>
        <p:spPr bwMode="auto">
          <a:xfrm>
            <a:off x="5461495" y="1113454"/>
            <a:ext cx="76197" cy="1600139"/>
          </a:xfrm>
          <a:prstGeom prst="leftBrace">
            <a:avLst>
              <a:gd name="adj1" fmla="val 175000"/>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endParaRPr lang="zh-CN" altLang="en-US" sz="2400" kern="0">
              <a:solidFill>
                <a:srgbClr val="000000"/>
              </a:solidFill>
              <a:ea typeface="思源黑体 CN Regular" panose="020B0500000000000000" pitchFamily="34" charset="-122"/>
              <a:cs typeface="Helvetica"/>
              <a:sym typeface="Arial" panose="020B0604020202020204" pitchFamily="34" charset="0"/>
            </a:endParaRPr>
          </a:p>
        </p:txBody>
      </p:sp>
      <p:sp>
        <p:nvSpPr>
          <p:cNvPr id="17"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一、化学电池的分类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5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5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54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54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53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5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53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2537"/>
                                        </p:tgtEl>
                                        <p:attrNameLst>
                                          <p:attrName>style.visibility</p:attrName>
                                        </p:attrNameLst>
                                      </p:cBhvr>
                                      <p:to>
                                        <p:strVal val="visible"/>
                                      </p:to>
                                    </p:set>
                                    <p:anim calcmode="lin" valueType="num">
                                      <p:cBhvr additive="base">
                                        <p:cTn id="59" dur="500" fill="hold"/>
                                        <p:tgtEl>
                                          <p:spTgt spid="22537"/>
                                        </p:tgtEl>
                                        <p:attrNameLst>
                                          <p:attrName>ppt_x</p:attrName>
                                        </p:attrNameLst>
                                      </p:cBhvr>
                                      <p:tavLst>
                                        <p:tav tm="0">
                                          <p:val>
                                            <p:strVal val="#ppt_x"/>
                                          </p:val>
                                        </p:tav>
                                        <p:tav tm="100000">
                                          <p:val>
                                            <p:strVal val="#ppt_x"/>
                                          </p:val>
                                        </p:tav>
                                      </p:tavLst>
                                    </p:anim>
                                    <p:anim calcmode="lin" valueType="num">
                                      <p:cBhvr additive="base">
                                        <p:cTn id="60" dur="500" fill="hold"/>
                                        <p:tgtEl>
                                          <p:spTgt spid="225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ldLvl="0" animBg="1"/>
      <p:bldP spid="22532" grpId="0"/>
      <p:bldP spid="22533" grpId="0"/>
      <p:bldP spid="22534" grpId="0"/>
      <p:bldP spid="22535" grpId="0"/>
      <p:bldP spid="22536" grpId="0"/>
      <p:bldP spid="22537" grpId="0"/>
      <p:bldP spid="22538" grpId="0"/>
      <p:bldP spid="22539" grpId="0"/>
      <p:bldP spid="22540" grpId="0" bldLvl="0" animBg="1"/>
      <p:bldP spid="22541" grpId="0"/>
      <p:bldP spid="22542" grpId="0"/>
      <p:bldP spid="22543"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7" name="内容占位符 38916"/>
          <p:cNvGraphicFramePr>
            <a:graphicFrameLocks noGrp="1"/>
          </p:cNvGraphicFramePr>
          <p:nvPr>
            <p:ph idx="4294967295"/>
            <p:custDataLst>
              <p:tags r:id="rId1"/>
            </p:custDataLst>
          </p:nvPr>
        </p:nvGraphicFramePr>
        <p:xfrm>
          <a:off x="660400" y="1130300"/>
          <a:ext cx="10858501" cy="4848295"/>
        </p:xfrm>
        <a:graphic>
          <a:graphicData uri="http://schemas.openxmlformats.org/drawingml/2006/table">
            <a:tbl>
              <a:tblPr/>
              <a:tblGrid>
                <a:gridCol w="1456523">
                  <a:extLst>
                    <a:ext uri="{9D8B030D-6E8A-4147-A177-3AD203B41FA5}">
                      <a16:colId xmlns:a16="http://schemas.microsoft.com/office/drawing/2014/main" val="20000"/>
                    </a:ext>
                  </a:extLst>
                </a:gridCol>
                <a:gridCol w="2848901">
                  <a:extLst>
                    <a:ext uri="{9D8B030D-6E8A-4147-A177-3AD203B41FA5}">
                      <a16:colId xmlns:a16="http://schemas.microsoft.com/office/drawing/2014/main" val="20001"/>
                    </a:ext>
                  </a:extLst>
                </a:gridCol>
                <a:gridCol w="3277570">
                  <a:extLst>
                    <a:ext uri="{9D8B030D-6E8A-4147-A177-3AD203B41FA5}">
                      <a16:colId xmlns:a16="http://schemas.microsoft.com/office/drawing/2014/main" val="20002"/>
                    </a:ext>
                  </a:extLst>
                </a:gridCol>
                <a:gridCol w="3275507">
                  <a:extLst>
                    <a:ext uri="{9D8B030D-6E8A-4147-A177-3AD203B41FA5}">
                      <a16:colId xmlns:a16="http://schemas.microsoft.com/office/drawing/2014/main" val="20003"/>
                    </a:ext>
                  </a:extLst>
                </a:gridCol>
              </a:tblGrid>
              <a:tr h="543028">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ClrTx/>
                        <a:buNone/>
                      </a:pPr>
                      <a:r>
                        <a:rPr lang="zh-CN" altLang="en-US" sz="2000" b="0" u="none">
                          <a:effectLst/>
                          <a:latin typeface="Arial" panose="020B0604020202020204" pitchFamily="34" charset="0"/>
                          <a:ea typeface="思源黑体 CN Regular" panose="020B0500000000000000" pitchFamily="34" charset="-122"/>
                          <a:sym typeface="Arial" panose="020B0604020202020204" pitchFamily="34" charset="0"/>
                        </a:rPr>
                        <a:t>化学电池</a:t>
                      </a:r>
                    </a:p>
                  </a:txBody>
                  <a:tcPr marL="91437" marR="91437" marT="45718" marB="45718">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ClrTx/>
                        <a:buNone/>
                      </a:pPr>
                      <a:r>
                        <a:rPr lang="zh-CN" altLang="en-US" sz="2400" b="0" u="none">
                          <a:effectLst/>
                          <a:latin typeface="Arial" panose="020B0604020202020204" pitchFamily="34" charset="0"/>
                          <a:ea typeface="思源黑体 CN Regular" panose="020B0500000000000000" pitchFamily="34" charset="-122"/>
                          <a:sym typeface="Arial" panose="020B0604020202020204" pitchFamily="34" charset="0"/>
                        </a:rPr>
                        <a:t>一次电池</a:t>
                      </a:r>
                    </a:p>
                  </a:txBody>
                  <a:tcPr marL="91437" marR="91437" marT="45718" marB="4571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ClrTx/>
                        <a:buNone/>
                      </a:pPr>
                      <a:r>
                        <a:rPr lang="zh-CN" altLang="en-US" sz="2400" b="0" u="none">
                          <a:effectLst/>
                          <a:latin typeface="Arial" panose="020B0604020202020204" pitchFamily="34" charset="0"/>
                          <a:ea typeface="思源黑体 CN Regular" panose="020B0500000000000000" pitchFamily="34" charset="-122"/>
                          <a:sym typeface="Arial" panose="020B0604020202020204" pitchFamily="34" charset="0"/>
                        </a:rPr>
                        <a:t>二次电池</a:t>
                      </a:r>
                    </a:p>
                  </a:txBody>
                  <a:tcPr marL="91437" marR="91437" marT="45718" marB="4571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ClrTx/>
                        <a:buNone/>
                      </a:pPr>
                      <a:r>
                        <a:rPr lang="zh-CN" altLang="en-US" sz="2400" b="0" u="none">
                          <a:effectLst/>
                          <a:latin typeface="Arial" panose="020B0604020202020204" pitchFamily="34" charset="0"/>
                          <a:ea typeface="思源黑体 CN Regular" panose="020B0500000000000000" pitchFamily="34" charset="-122"/>
                          <a:sym typeface="Arial" panose="020B0604020202020204" pitchFamily="34" charset="0"/>
                        </a:rPr>
                        <a:t>燃料电池</a:t>
                      </a:r>
                    </a:p>
                  </a:txBody>
                  <a:tcPr marL="91437" marR="91437" marT="45718" marB="45718">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5545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ClrTx/>
                        <a:buNone/>
                      </a:pPr>
                      <a:endParaRPr lang="en-US" altLang="zh-CN" sz="2400" b="0" u="none" dirty="0">
                        <a:effectLst/>
                        <a:latin typeface="Arial" panose="020B0604020202020204" pitchFamily="34" charset="0"/>
                        <a:ea typeface="思源黑体 CN Regular" panose="020B0500000000000000" pitchFamily="34" charset="-122"/>
                        <a:sym typeface="Arial" panose="020B0604020202020204" pitchFamily="34" charset="0"/>
                      </a:endParaRPr>
                    </a:p>
                    <a:p>
                      <a:pPr marL="0" lvl="0" indent="0">
                        <a:buClrTx/>
                        <a:buNone/>
                      </a:pPr>
                      <a:r>
                        <a:rPr lang="zh-CN" altLang="en-US" sz="2400" b="0" u="none" dirty="0">
                          <a:effectLst/>
                          <a:latin typeface="Arial" panose="020B0604020202020204" pitchFamily="34" charset="0"/>
                          <a:ea typeface="思源黑体 CN Regular" panose="020B0500000000000000" pitchFamily="34" charset="-122"/>
                          <a:sym typeface="Arial" panose="020B0604020202020204" pitchFamily="34" charset="0"/>
                        </a:rPr>
                        <a:t>定义</a:t>
                      </a:r>
                    </a:p>
                  </a:txBody>
                  <a:tcPr marL="91437" marR="91437" marT="45718" marB="45718">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ClrTx/>
                        <a:buNone/>
                      </a:pPr>
                      <a:endParaRPr lang="zh-CN" altLang="en-US" sz="2400" b="0" u="none">
                        <a:effectLst/>
                        <a:latin typeface="Arial" panose="020B0604020202020204" pitchFamily="34" charset="0"/>
                        <a:ea typeface="思源黑体 CN Regular" panose="020B0500000000000000" pitchFamily="34" charset="-122"/>
                        <a:sym typeface="Arial" panose="020B0604020202020204" pitchFamily="34" charset="0"/>
                      </a:endParaRPr>
                    </a:p>
                  </a:txBody>
                  <a:tcPr marL="91437" marR="91437" marT="45718" marB="4571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ClrTx/>
                        <a:buNone/>
                      </a:pPr>
                      <a:endParaRPr lang="zh-CN" altLang="en-US" sz="2400" b="0" u="none">
                        <a:effectLst/>
                        <a:latin typeface="Arial" panose="020B0604020202020204" pitchFamily="34" charset="0"/>
                        <a:ea typeface="思源黑体 CN Regular" panose="020B0500000000000000" pitchFamily="34" charset="-122"/>
                        <a:sym typeface="Arial" panose="020B0604020202020204" pitchFamily="34" charset="0"/>
                      </a:endParaRPr>
                    </a:p>
                  </a:txBody>
                  <a:tcPr marL="91437" marR="91437" marT="45718" marB="4571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ClrTx/>
                        <a:buNone/>
                      </a:pPr>
                      <a:endParaRPr lang="zh-CN" altLang="en-US" sz="2400" b="0" u="none">
                        <a:effectLst/>
                        <a:latin typeface="Arial" panose="020B0604020202020204" pitchFamily="34" charset="0"/>
                        <a:ea typeface="思源黑体 CN Regular" panose="020B0500000000000000" pitchFamily="34" charset="-122"/>
                        <a:sym typeface="Arial" panose="020B0604020202020204" pitchFamily="34" charset="0"/>
                      </a:endParaRPr>
                    </a:p>
                  </a:txBody>
                  <a:tcPr marL="91437" marR="91437" marT="45718" marB="45718">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49812">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ClrTx/>
                        <a:buNone/>
                      </a:pPr>
                      <a:endParaRPr lang="en-US" altLang="zh-CN" sz="2400" b="0" u="none">
                        <a:effectLst/>
                        <a:latin typeface="Arial" panose="020B0604020202020204" pitchFamily="34" charset="0"/>
                        <a:ea typeface="思源黑体 CN Regular" panose="020B0500000000000000" pitchFamily="34" charset="-122"/>
                        <a:sym typeface="Arial" panose="020B0604020202020204" pitchFamily="34" charset="0"/>
                      </a:endParaRPr>
                    </a:p>
                    <a:p>
                      <a:pPr marL="0" lvl="0" indent="0">
                        <a:buClrTx/>
                        <a:buNone/>
                      </a:pPr>
                      <a:r>
                        <a:rPr lang="zh-CN" altLang="en-US" sz="2400" b="0" u="none">
                          <a:effectLst/>
                          <a:latin typeface="Arial" panose="020B0604020202020204" pitchFamily="34" charset="0"/>
                          <a:ea typeface="思源黑体 CN Regular" panose="020B0500000000000000" pitchFamily="34" charset="-122"/>
                          <a:sym typeface="Arial" panose="020B0604020202020204" pitchFamily="34" charset="0"/>
                        </a:rPr>
                        <a:t>例子</a:t>
                      </a:r>
                    </a:p>
                  </a:txBody>
                  <a:tcPr marL="91437" marR="91437" marT="45718" marB="45718">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ClrTx/>
                        <a:buNone/>
                      </a:pPr>
                      <a:endParaRPr lang="zh-CN" altLang="en-US" sz="2800" b="0" u="none" dirty="0">
                        <a:solidFill>
                          <a:srgbClr val="800000"/>
                        </a:solidFill>
                        <a:effectLst/>
                        <a:latin typeface="Arial" panose="020B0604020202020204" pitchFamily="34" charset="0"/>
                        <a:ea typeface="思源黑体 CN Regular" panose="020B0500000000000000" pitchFamily="34" charset="-122"/>
                        <a:sym typeface="Arial" panose="020B0604020202020204" pitchFamily="34" charset="0"/>
                      </a:endParaRPr>
                    </a:p>
                  </a:txBody>
                  <a:tcPr marL="91437" marR="91437" marT="45718" marB="4571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ClrTx/>
                        <a:buNone/>
                      </a:pPr>
                      <a:endParaRPr lang="zh-CN" altLang="en-US" sz="2400" b="0" u="none" dirty="0">
                        <a:effectLst/>
                        <a:latin typeface="Arial" panose="020B0604020202020204" pitchFamily="34" charset="0"/>
                        <a:ea typeface="思源黑体 CN Regular" panose="020B0500000000000000" pitchFamily="34" charset="-122"/>
                        <a:sym typeface="Arial" panose="020B0604020202020204" pitchFamily="34" charset="0"/>
                      </a:endParaRPr>
                    </a:p>
                  </a:txBody>
                  <a:tcPr marL="91437" marR="91437" marT="45718" marB="4571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ClrTx/>
                        <a:buNone/>
                      </a:pPr>
                      <a:endParaRPr lang="zh-CN" altLang="en-US" sz="2400" b="0" u="none" dirty="0">
                        <a:effectLst/>
                        <a:latin typeface="Arial" panose="020B0604020202020204" pitchFamily="34" charset="0"/>
                        <a:ea typeface="思源黑体 CN Regular" panose="020B0500000000000000" pitchFamily="34" charset="-122"/>
                        <a:sym typeface="Arial" panose="020B0604020202020204" pitchFamily="34" charset="0"/>
                      </a:endParaRPr>
                    </a:p>
                  </a:txBody>
                  <a:tcPr marL="91437" marR="91437" marT="45718" marB="45718">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8939" name="矩形 38938"/>
          <p:cNvSpPr>
            <a:spLocks noChangeArrowheads="1"/>
          </p:cNvSpPr>
          <p:nvPr/>
        </p:nvSpPr>
        <p:spPr bwMode="auto">
          <a:xfrm>
            <a:off x="2235326" y="2122127"/>
            <a:ext cx="251084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zh-CN" altLang="en-US" sz="1600" kern="0" dirty="0">
                <a:ea typeface="思源黑体 CN Regular" panose="020B0500000000000000" pitchFamily="34" charset="-122"/>
                <a:cs typeface="Helvetica"/>
                <a:sym typeface="Arial" panose="020B0604020202020204" pitchFamily="34" charset="0"/>
              </a:rPr>
              <a:t>电池中的反应物质进行一次氧化还原反应并放电之后，就不能再次利用．</a:t>
            </a:r>
          </a:p>
        </p:txBody>
      </p:sp>
      <p:sp>
        <p:nvSpPr>
          <p:cNvPr id="38940" name="矩形 38939"/>
          <p:cNvSpPr>
            <a:spLocks noChangeArrowheads="1"/>
          </p:cNvSpPr>
          <p:nvPr/>
        </p:nvSpPr>
        <p:spPr bwMode="auto">
          <a:xfrm>
            <a:off x="5190489" y="1999016"/>
            <a:ext cx="294204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zh-CN" altLang="en-US" sz="1600" kern="0" dirty="0">
                <a:ea typeface="思源黑体 CN Regular" panose="020B0500000000000000" pitchFamily="34" charset="-122"/>
                <a:cs typeface="Helvetica"/>
                <a:sym typeface="Arial" panose="020B0604020202020204" pitchFamily="34" charset="0"/>
              </a:rPr>
              <a:t>又称充电电池或蓄电池在放电后经充电可使电池中的活性物质获得重生，恢复工作能力，可多次重复使用．</a:t>
            </a:r>
          </a:p>
        </p:txBody>
      </p:sp>
      <p:sp>
        <p:nvSpPr>
          <p:cNvPr id="38941" name="矩形 38940"/>
          <p:cNvSpPr>
            <a:spLocks noChangeArrowheads="1"/>
          </p:cNvSpPr>
          <p:nvPr/>
        </p:nvSpPr>
        <p:spPr bwMode="auto">
          <a:xfrm>
            <a:off x="8405857" y="2122127"/>
            <a:ext cx="271040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zh-CN" altLang="en-US" sz="1600" kern="0" dirty="0">
                <a:ea typeface="思源黑体 CN Regular" panose="020B0500000000000000" pitchFamily="34" charset="-122"/>
                <a:cs typeface="Helvetica"/>
                <a:sym typeface="Arial" panose="020B0604020202020204" pitchFamily="34" charset="0"/>
              </a:rPr>
              <a:t>是一种连续地将燃料和氧化剂的化学能直接转化成电能的化学电源，又称连续电池．</a:t>
            </a:r>
          </a:p>
        </p:txBody>
      </p:sp>
      <p:sp>
        <p:nvSpPr>
          <p:cNvPr id="38942" name="矩形 38941"/>
          <p:cNvSpPr>
            <a:spLocks noChangeArrowheads="1"/>
          </p:cNvSpPr>
          <p:nvPr/>
        </p:nvSpPr>
        <p:spPr bwMode="auto">
          <a:xfrm>
            <a:off x="2213618" y="3777269"/>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zh-CN" altLang="en-US" sz="1600" kern="0" dirty="0">
                <a:ea typeface="思源黑体 CN Regular" panose="020B0500000000000000" pitchFamily="34" charset="-122"/>
                <a:cs typeface="Helvetica"/>
                <a:sym typeface="Arial" panose="020B0604020202020204" pitchFamily="34" charset="0"/>
              </a:rPr>
              <a:t>干电池：</a:t>
            </a:r>
          </a:p>
        </p:txBody>
      </p:sp>
      <p:sp>
        <p:nvSpPr>
          <p:cNvPr id="38943" name="矩形 38942"/>
          <p:cNvSpPr>
            <a:spLocks noChangeArrowheads="1"/>
          </p:cNvSpPr>
          <p:nvPr/>
        </p:nvSpPr>
        <p:spPr bwMode="auto">
          <a:xfrm>
            <a:off x="2213618" y="3781767"/>
            <a:ext cx="267769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zh-CN" altLang="en-US" sz="1600" kern="0" dirty="0">
                <a:ea typeface="思源黑体 CN Regular" panose="020B0500000000000000" pitchFamily="34" charset="-122"/>
                <a:cs typeface="Helvetica"/>
                <a:sym typeface="Arial" panose="020B0604020202020204" pitchFamily="34" charset="0"/>
              </a:rPr>
              <a:t>　　　　电池中的电解质溶液制成胶体，不流动，故称干电池．</a:t>
            </a:r>
          </a:p>
        </p:txBody>
      </p:sp>
      <p:sp>
        <p:nvSpPr>
          <p:cNvPr id="38944" name="矩形 38943"/>
          <p:cNvSpPr>
            <a:spLocks noChangeArrowheads="1"/>
          </p:cNvSpPr>
          <p:nvPr/>
        </p:nvSpPr>
        <p:spPr bwMode="auto">
          <a:xfrm>
            <a:off x="5775474" y="4068061"/>
            <a:ext cx="3186973"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zh-CN" altLang="en-US" sz="1600" kern="0" dirty="0">
                <a:ea typeface="思源黑体 CN Regular" panose="020B0500000000000000" pitchFamily="34" charset="-122"/>
                <a:cs typeface="Helvetica"/>
                <a:sym typeface="Arial" panose="020B0604020202020204" pitchFamily="34" charset="0"/>
              </a:rPr>
              <a:t>铅蓄电池、</a:t>
            </a:r>
          </a:p>
          <a:p>
            <a:pPr defTabSz="1222375"/>
            <a:r>
              <a:rPr lang="zh-CN" altLang="en-US" sz="1600" kern="0" dirty="0">
                <a:ea typeface="思源黑体 CN Regular" panose="020B0500000000000000" pitchFamily="34" charset="-122"/>
                <a:cs typeface="Helvetica"/>
                <a:sym typeface="Arial" panose="020B0604020202020204" pitchFamily="34" charset="0"/>
              </a:rPr>
              <a:t>锌银蓄电池、</a:t>
            </a:r>
          </a:p>
          <a:p>
            <a:pPr defTabSz="1222375"/>
            <a:r>
              <a:rPr lang="zh-CN" altLang="en-US" sz="1600" kern="0" dirty="0">
                <a:ea typeface="思源黑体 CN Regular" panose="020B0500000000000000" pitchFamily="34" charset="-122"/>
                <a:cs typeface="Helvetica"/>
                <a:sym typeface="Arial" panose="020B0604020202020204" pitchFamily="34" charset="0"/>
              </a:rPr>
              <a:t>镍镉电池、</a:t>
            </a:r>
          </a:p>
          <a:p>
            <a:pPr defTabSz="1222375"/>
            <a:r>
              <a:rPr lang="zh-CN" altLang="en-US" sz="1600" kern="0" dirty="0">
                <a:ea typeface="思源黑体 CN Regular" panose="020B0500000000000000" pitchFamily="34" charset="-122"/>
                <a:cs typeface="Helvetica"/>
                <a:sym typeface="Arial" panose="020B0604020202020204" pitchFamily="34" charset="0"/>
              </a:rPr>
              <a:t>锂离子电池</a:t>
            </a:r>
          </a:p>
          <a:p>
            <a:pPr defTabSz="1222375"/>
            <a:endParaRPr lang="zh-CN" altLang="en-US" sz="1600" kern="0" dirty="0">
              <a:ea typeface="思源黑体 CN Regular" panose="020B0500000000000000" pitchFamily="34" charset="-122"/>
              <a:cs typeface="Helvetica"/>
              <a:sym typeface="Arial" panose="020B0604020202020204" pitchFamily="34" charset="0"/>
            </a:endParaRPr>
          </a:p>
        </p:txBody>
      </p:sp>
      <p:sp>
        <p:nvSpPr>
          <p:cNvPr id="38945" name="矩形 38944"/>
          <p:cNvSpPr>
            <a:spLocks noChangeArrowheads="1"/>
          </p:cNvSpPr>
          <p:nvPr/>
        </p:nvSpPr>
        <p:spPr bwMode="auto">
          <a:xfrm>
            <a:off x="8754466" y="4272304"/>
            <a:ext cx="24478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zh-CN" altLang="en-US" sz="1600" kern="0" dirty="0">
                <a:ea typeface="思源黑体 CN Regular" panose="020B0500000000000000" pitchFamily="34" charset="-122"/>
                <a:cs typeface="Helvetica"/>
                <a:sym typeface="Arial" panose="020B0604020202020204" pitchFamily="34" charset="0"/>
              </a:rPr>
              <a:t>氢气、甲醇、天然气、煤气与氧气组成燃料电池。</a:t>
            </a:r>
          </a:p>
        </p:txBody>
      </p:sp>
      <p:sp>
        <p:nvSpPr>
          <p:cNvPr id="38946" name="文本框 38945"/>
          <p:cNvSpPr txBox="1">
            <a:spLocks noChangeArrowheads="1"/>
          </p:cNvSpPr>
          <p:nvPr/>
        </p:nvSpPr>
        <p:spPr bwMode="auto">
          <a:xfrm>
            <a:off x="2213618" y="4857079"/>
            <a:ext cx="28077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tIns="0" bIns="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zh-CN" altLang="en-US" sz="1600" kern="0" dirty="0">
                <a:ea typeface="思源黑体 CN Regular" panose="020B0500000000000000" pitchFamily="34" charset="-122"/>
                <a:cs typeface="Helvetica"/>
                <a:sym typeface="Arial" panose="020B0604020202020204" pitchFamily="34" charset="0"/>
              </a:rPr>
              <a:t>如：普通锌锰电池、碱性锌锰电池、锌银纽扣电池</a:t>
            </a:r>
          </a:p>
        </p:txBody>
      </p:sp>
      <p:sp>
        <p:nvSpPr>
          <p:cNvPr id="16"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一、化学电池的分类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39"/>
                                        </p:tgtEl>
                                        <p:attrNameLst>
                                          <p:attrName>style.visibility</p:attrName>
                                        </p:attrNameLst>
                                      </p:cBhvr>
                                      <p:to>
                                        <p:strVal val="visible"/>
                                      </p:to>
                                    </p:set>
                                    <p:animEffect transition="in" filter="blinds(horizontal)">
                                      <p:cBhvr>
                                        <p:cTn id="7" dur="500"/>
                                        <p:tgtEl>
                                          <p:spTgt spid="389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42"/>
                                        </p:tgtEl>
                                        <p:attrNameLst>
                                          <p:attrName>style.visibility</p:attrName>
                                        </p:attrNameLst>
                                      </p:cBhvr>
                                      <p:to>
                                        <p:strVal val="visible"/>
                                      </p:to>
                                    </p:set>
                                    <p:animEffect transition="in" filter="blinds(horizontal)">
                                      <p:cBhvr>
                                        <p:cTn id="12" dur="500"/>
                                        <p:tgtEl>
                                          <p:spTgt spid="3894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943"/>
                                        </p:tgtEl>
                                        <p:attrNameLst>
                                          <p:attrName>style.visibility</p:attrName>
                                        </p:attrNameLst>
                                      </p:cBhvr>
                                      <p:to>
                                        <p:strVal val="visible"/>
                                      </p:to>
                                    </p:set>
                                    <p:animEffect transition="in" filter="blinds(horizontal)">
                                      <p:cBhvr>
                                        <p:cTn id="17" dur="500"/>
                                        <p:tgtEl>
                                          <p:spTgt spid="3894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8946"/>
                                        </p:tgtEl>
                                        <p:attrNameLst>
                                          <p:attrName>style.visibility</p:attrName>
                                        </p:attrNameLst>
                                      </p:cBhvr>
                                      <p:to>
                                        <p:strVal val="visible"/>
                                      </p:to>
                                    </p:set>
                                    <p:animEffect transition="in" filter="blinds(horizontal)">
                                      <p:cBhvr>
                                        <p:cTn id="22" dur="500"/>
                                        <p:tgtEl>
                                          <p:spTgt spid="3894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8940"/>
                                        </p:tgtEl>
                                        <p:attrNameLst>
                                          <p:attrName>style.visibility</p:attrName>
                                        </p:attrNameLst>
                                      </p:cBhvr>
                                      <p:to>
                                        <p:strVal val="visible"/>
                                      </p:to>
                                    </p:set>
                                    <p:animEffect transition="in" filter="blinds(horizontal)">
                                      <p:cBhvr>
                                        <p:cTn id="27" dur="500"/>
                                        <p:tgtEl>
                                          <p:spTgt spid="3894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8944"/>
                                        </p:tgtEl>
                                        <p:attrNameLst>
                                          <p:attrName>style.visibility</p:attrName>
                                        </p:attrNameLst>
                                      </p:cBhvr>
                                      <p:to>
                                        <p:strVal val="visible"/>
                                      </p:to>
                                    </p:set>
                                    <p:animEffect transition="in" filter="blinds(horizontal)">
                                      <p:cBhvr>
                                        <p:cTn id="32" dur="500"/>
                                        <p:tgtEl>
                                          <p:spTgt spid="3894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8941"/>
                                        </p:tgtEl>
                                        <p:attrNameLst>
                                          <p:attrName>style.visibility</p:attrName>
                                        </p:attrNameLst>
                                      </p:cBhvr>
                                      <p:to>
                                        <p:strVal val="visible"/>
                                      </p:to>
                                    </p:set>
                                    <p:animEffect transition="in" filter="blinds(horizontal)">
                                      <p:cBhvr>
                                        <p:cTn id="37" dur="500"/>
                                        <p:tgtEl>
                                          <p:spTgt spid="3894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8945"/>
                                        </p:tgtEl>
                                        <p:attrNameLst>
                                          <p:attrName>style.visibility</p:attrName>
                                        </p:attrNameLst>
                                      </p:cBhvr>
                                      <p:to>
                                        <p:strVal val="visible"/>
                                      </p:to>
                                    </p:set>
                                    <p:animEffect transition="in" filter="blinds(horizontal)">
                                      <p:cBhvr>
                                        <p:cTn id="42" dur="500"/>
                                        <p:tgtEl>
                                          <p:spTgt spid="38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39" grpId="0"/>
      <p:bldP spid="38940" grpId="0"/>
      <p:bldP spid="38941" grpId="0"/>
      <p:bldP spid="38942" grpId="0"/>
      <p:bldP spid="38943" grpId="0"/>
      <p:bldP spid="38944" grpId="0"/>
      <p:bldP spid="38945" grpId="0"/>
      <p:bldP spid="389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文本框 26625"/>
          <p:cNvSpPr txBox="1">
            <a:spLocks noChangeArrowheads="1"/>
          </p:cNvSpPr>
          <p:nvPr/>
        </p:nvSpPr>
        <p:spPr bwMode="auto">
          <a:xfrm>
            <a:off x="831363" y="1100603"/>
            <a:ext cx="9386274" cy="5471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lnSpc>
                <a:spcPct val="25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例</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关于原电池的说法正确的是</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eaLnBrk="1" hangingPunct="1">
              <a:lnSpc>
                <a:spcPct val="25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在正极上发生氧化反应</a:t>
            </a:r>
          </a:p>
          <a:p>
            <a:pPr defTabSz="1222375" eaLnBrk="1" hangingPunct="1">
              <a:lnSpc>
                <a:spcPct val="25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某电极上有氢气产生，则此电极为正极</a:t>
            </a:r>
          </a:p>
          <a:p>
            <a:pPr defTabSz="1222375" eaLnBrk="1" hangingPunct="1">
              <a:lnSpc>
                <a:spcPct val="25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在外电路电子流出的为正极</a:t>
            </a:r>
          </a:p>
          <a:p>
            <a:pPr defTabSz="1222375" eaLnBrk="1" hangingPunct="1">
              <a:lnSpc>
                <a:spcPct val="25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D.</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在负极上发生还原反应</a:t>
            </a:r>
          </a:p>
          <a:p>
            <a:pPr defTabSz="1222375" eaLnBrk="1" hangingPunct="1">
              <a:lnSpc>
                <a:spcPct val="250000"/>
              </a:lnSpc>
            </a:pPr>
            <a:endPar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3" name="Text Box 2"/>
          <p:cNvSpPr txBox="1">
            <a:spLocks noChangeArrowheads="1"/>
          </p:cNvSpPr>
          <p:nvPr/>
        </p:nvSpPr>
        <p:spPr bwMode="auto">
          <a:xfrm>
            <a:off x="5279206" y="1476138"/>
            <a:ext cx="983585" cy="585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en-US" altLang="zh-CN" sz="321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B</a:t>
            </a:r>
            <a:endParaRPr lang="zh-CN" altLang="en-US" sz="321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4"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例题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24577"/>
          <p:cNvSpPr txBox="1">
            <a:spLocks noChangeArrowheads="1"/>
          </p:cNvSpPr>
          <p:nvPr/>
        </p:nvSpPr>
        <p:spPr bwMode="auto">
          <a:xfrm>
            <a:off x="854084" y="850505"/>
            <a:ext cx="10483832" cy="5156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lnSpc>
                <a:spcPct val="20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例</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关于下图所示的原电池，下列说法正确的是</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eaLnBrk="1" hangingPunct="1">
              <a:lnSpc>
                <a:spcPct val="200000"/>
              </a:lnSpc>
            </a:pPr>
            <a:endPar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eaLnBrk="1" hangingPunct="1">
              <a:lnSpc>
                <a:spcPct val="200000"/>
              </a:lnSpc>
            </a:pPr>
            <a:endPar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eaLnBrk="1" hangingPunct="1">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锌是电池的负极，发生还原反应</a:t>
            </a:r>
          </a:p>
          <a:p>
            <a:pPr defTabSz="1222375" eaLnBrk="1" hangingPunct="1">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盐桥中的阳离子向硫酸铜溶液中迁移</a:t>
            </a:r>
          </a:p>
          <a:p>
            <a:pPr defTabSz="1222375" eaLnBrk="1" hangingPunct="1">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电流从锌电极通过电流计流向铜电极</a:t>
            </a:r>
          </a:p>
          <a:p>
            <a:pPr defTabSz="1222375" eaLnBrk="1" hangingPunct="1">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D.</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铜电极上发生的电极反应是</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+2e</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p:txBody>
      </p:sp>
      <p:pic>
        <p:nvPicPr>
          <p:cNvPr id="27651" name="Image0074.jpe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55729" y="1724314"/>
            <a:ext cx="2917872" cy="145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2"/>
          <p:cNvSpPr txBox="1">
            <a:spLocks noChangeArrowheads="1"/>
          </p:cNvSpPr>
          <p:nvPr/>
        </p:nvSpPr>
        <p:spPr bwMode="auto">
          <a:xfrm>
            <a:off x="7465475" y="1028700"/>
            <a:ext cx="983585" cy="585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en-US" altLang="zh-CN" sz="3210" b="1" kern="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B</a:t>
            </a:r>
            <a:endParaRPr lang="zh-CN" altLang="en-US" sz="3210" b="1" kern="0">
              <a:solidFill>
                <a:srgbClr val="FF00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5"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例题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ext Box 3"/>
          <p:cNvSpPr txBox="1">
            <a:spLocks noChangeArrowheads="1"/>
          </p:cNvSpPr>
          <p:nvPr/>
        </p:nvSpPr>
        <p:spPr bwMode="auto">
          <a:xfrm>
            <a:off x="721916" y="4665502"/>
            <a:ext cx="81530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正极：</a:t>
            </a:r>
            <a:r>
              <a:rPr lang="en-US" altLang="zh-CN" sz="2400" kern="0" err="1">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Ag</a:t>
            </a:r>
            <a:r>
              <a:rPr lang="en-US" altLang="zh-CN" sz="2400" kern="0" baseline="-25000" err="1">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err="1">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O + H</a:t>
            </a:r>
            <a:r>
              <a:rPr lang="en-US" altLang="zh-CN" sz="2400" kern="0" baseline="-2500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2500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err="1">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2e</a:t>
            </a:r>
            <a:r>
              <a:rPr lang="en-US" altLang="zh-CN" sz="2400" kern="0" baseline="3000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=2Ag+2OH</a:t>
            </a:r>
            <a:r>
              <a:rPr lang="zh-CN" altLang="en-US" sz="2400" kern="0" baseline="3000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a:t>
            </a:r>
            <a:endParaRPr lang="zh-CN" altLang="en-US" sz="2400" kern="0">
              <a:solidFill>
                <a:srgbClr val="CC33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40964" name="Text Box 4"/>
          <p:cNvSpPr txBox="1">
            <a:spLocks noChangeArrowheads="1"/>
          </p:cNvSpPr>
          <p:nvPr/>
        </p:nvSpPr>
        <p:spPr bwMode="auto">
          <a:xfrm>
            <a:off x="721916" y="4089309"/>
            <a:ext cx="81530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负极：</a:t>
            </a:r>
            <a:r>
              <a:rPr lang="en-US" altLang="zh-CN" sz="2400" kern="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Zn +2OH</a:t>
            </a:r>
            <a:r>
              <a:rPr lang="zh-CN" altLang="en-US" sz="2400" kern="0" baseline="3000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-2e</a:t>
            </a:r>
            <a:r>
              <a:rPr lang="en-US" altLang="zh-CN" sz="2400" kern="0" baseline="3000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=Zn(OH)</a:t>
            </a:r>
            <a:r>
              <a:rPr lang="en-US" altLang="zh-CN" sz="2400" kern="0" baseline="-25000">
                <a:solidFill>
                  <a:srgbClr val="CC3300"/>
                </a:solidFill>
                <a:ea typeface="思源黑体 CN Regular" panose="020B0500000000000000" pitchFamily="34" charset="-122"/>
                <a:cs typeface="Times New Roman" panose="02020603050405020304" pitchFamily="18" charset="0"/>
                <a:sym typeface="Arial" panose="020B0604020202020204" pitchFamily="34" charset="0"/>
              </a:rPr>
              <a:t>2</a:t>
            </a:r>
          </a:p>
        </p:txBody>
      </p:sp>
      <p:sp>
        <p:nvSpPr>
          <p:cNvPr id="40965" name="Text Box 5"/>
          <p:cNvSpPr txBox="1">
            <a:spLocks noChangeArrowheads="1"/>
          </p:cNvSpPr>
          <p:nvPr/>
        </p:nvSpPr>
        <p:spPr bwMode="auto">
          <a:xfrm>
            <a:off x="721916" y="2936921"/>
            <a:ext cx="76765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总反应：</a:t>
            </a:r>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Zn+Ag</a:t>
            </a:r>
            <a:r>
              <a:rPr lang="en-US" altLang="zh-CN" sz="2400"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O+H</a:t>
            </a:r>
            <a:r>
              <a:rPr lang="en-US" altLang="zh-CN" sz="2400"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O=Zn(OH)</a:t>
            </a:r>
            <a:r>
              <a:rPr lang="en-US" altLang="zh-CN" sz="2400"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+2Ag</a:t>
            </a:r>
          </a:p>
        </p:txBody>
      </p:sp>
      <p:sp>
        <p:nvSpPr>
          <p:cNvPr id="40967" name="Text Box 7"/>
          <p:cNvSpPr txBox="1">
            <a:spLocks noChangeArrowheads="1"/>
          </p:cNvSpPr>
          <p:nvPr/>
        </p:nvSpPr>
        <p:spPr bwMode="auto">
          <a:xfrm>
            <a:off x="721916" y="5348541"/>
            <a:ext cx="129057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优点：电池比能量大、电压稳定，储存时间长，适宜小电流和连续放电。</a:t>
            </a:r>
          </a:p>
        </p:txBody>
      </p:sp>
      <p:sp>
        <p:nvSpPr>
          <p:cNvPr id="40968" name="Text Box 8"/>
          <p:cNvSpPr txBox="1">
            <a:spLocks noChangeArrowheads="1"/>
          </p:cNvSpPr>
          <p:nvPr/>
        </p:nvSpPr>
        <p:spPr bwMode="auto">
          <a:xfrm>
            <a:off x="721916" y="3513115"/>
            <a:ext cx="21323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电解液：</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KOH</a:t>
            </a:r>
          </a:p>
        </p:txBody>
      </p:sp>
      <p:sp>
        <p:nvSpPr>
          <p:cNvPr id="10249" name="Text Box 10"/>
          <p:cNvSpPr txBox="1">
            <a:spLocks noChangeArrowheads="1"/>
          </p:cNvSpPr>
          <p:nvPr/>
        </p:nvSpPr>
        <p:spPr bwMode="auto">
          <a:xfrm>
            <a:off x="586366" y="1838326"/>
            <a:ext cx="10840494" cy="96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lnSpc>
                <a:spcPct val="150000"/>
              </a:lnSpc>
              <a:spcBef>
                <a:spcPct val="50000"/>
              </a:spcBef>
            </a:pPr>
            <a:r>
              <a:rPr lang="zh-CN" altLang="en-US" sz="2000" kern="0" dirty="0">
                <a:solidFill>
                  <a:srgbClr val="000000"/>
                </a:solidFill>
                <a:ea typeface="思源黑体 CN Regular" panose="020B0500000000000000" pitchFamily="34" charset="-122"/>
                <a:cs typeface="Helvetica"/>
                <a:sym typeface="Arial" panose="020B0604020202020204" pitchFamily="34" charset="0"/>
              </a:rPr>
              <a:t>银锌原电池是用不锈钢制成的小圆盒，形似纽扣，故称纽扣电池。盒内一端填充氧化银和石墨组成的活性材料，另一端填充锌汞合金组成的活性材料。</a:t>
            </a:r>
          </a:p>
        </p:txBody>
      </p:sp>
      <p:sp>
        <p:nvSpPr>
          <p:cNvPr id="2" name="矩形 1"/>
          <p:cNvSpPr/>
          <p:nvPr/>
        </p:nvSpPr>
        <p:spPr>
          <a:xfrm>
            <a:off x="680480" y="1243908"/>
            <a:ext cx="1935145" cy="461665"/>
          </a:xfrm>
          <a:prstGeom prst="rect">
            <a:avLst/>
          </a:prstGeom>
        </p:spPr>
        <p:txBody>
          <a:bodyPr wrap="none">
            <a:spAutoFit/>
          </a:bodyPr>
          <a:lstStyle/>
          <a:p>
            <a:pPr defTabSz="1222375"/>
            <a:r>
              <a:rPr lang="en-US" altLang="zh-CN" sz="24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1</a:t>
            </a:r>
            <a:r>
              <a:rPr lang="zh-CN" altLang="en-US" sz="24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、银锌电池</a:t>
            </a:r>
          </a:p>
        </p:txBody>
      </p:sp>
      <p:sp>
        <p:nvSpPr>
          <p:cNvPr id="11"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二、一次电池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9"/>
                                        </p:tgtEl>
                                        <p:attrNameLst>
                                          <p:attrName>style.visibility</p:attrName>
                                        </p:attrNameLst>
                                      </p:cBhvr>
                                      <p:to>
                                        <p:strVal val="visible"/>
                                      </p:to>
                                    </p:set>
                                    <p:anim calcmode="lin" valueType="num">
                                      <p:cBhvr additive="base">
                                        <p:cTn id="13" dur="500" fill="hold"/>
                                        <p:tgtEl>
                                          <p:spTgt spid="10249"/>
                                        </p:tgtEl>
                                        <p:attrNameLst>
                                          <p:attrName>ppt_x</p:attrName>
                                        </p:attrNameLst>
                                      </p:cBhvr>
                                      <p:tavLst>
                                        <p:tav tm="0">
                                          <p:val>
                                            <p:strVal val="#ppt_x"/>
                                          </p:val>
                                        </p:tav>
                                        <p:tav tm="100000">
                                          <p:val>
                                            <p:strVal val="#ppt_x"/>
                                          </p:val>
                                        </p:tav>
                                      </p:tavLst>
                                    </p:anim>
                                    <p:anim calcmode="lin" valueType="num">
                                      <p:cBhvr additive="base">
                                        <p:cTn id="14" dur="500" fill="hold"/>
                                        <p:tgtEl>
                                          <p:spTgt spid="1024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6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P spid="40964" grpId="0"/>
      <p:bldP spid="40965" grpId="0"/>
      <p:bldP spid="40967" grpId="0"/>
      <p:bldP spid="40968" grpId="0"/>
      <p:bldP spid="10249"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文本框 27649"/>
          <p:cNvSpPr txBox="1">
            <a:spLocks noChangeArrowheads="1"/>
          </p:cNvSpPr>
          <p:nvPr/>
        </p:nvSpPr>
        <p:spPr bwMode="auto">
          <a:xfrm>
            <a:off x="660400" y="1028700"/>
            <a:ext cx="10929298" cy="5156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Arial" panose="020B0604020202020204" pitchFamily="34" charset="0"/>
                <a:ea typeface="宋体" panose="02010600030101010101" pitchFamily="2" charset="-122"/>
              </a:defRPr>
            </a:lvl1pPr>
            <a:lvl2pPr marL="742950" indent="-285750" eaLnBrk="0" hangingPunct="0">
              <a:defRPr sz="2200">
                <a:solidFill>
                  <a:schemeClr val="tx1"/>
                </a:solidFill>
                <a:latin typeface="Arial" panose="020B0604020202020204" pitchFamily="34" charset="0"/>
                <a:ea typeface="宋体" panose="02010600030101010101" pitchFamily="2" charset="-122"/>
              </a:defRPr>
            </a:lvl2pPr>
            <a:lvl3pPr marL="1143000" indent="-228600" eaLnBrk="0" hangingPunct="0">
              <a:defRPr sz="2200">
                <a:solidFill>
                  <a:schemeClr val="tx1"/>
                </a:solidFill>
                <a:latin typeface="Arial" panose="020B0604020202020204" pitchFamily="34" charset="0"/>
                <a:ea typeface="宋体" panose="02010600030101010101" pitchFamily="2" charset="-122"/>
              </a:defRPr>
            </a:lvl3pPr>
            <a:lvl4pPr marL="1600200" indent="-228600" eaLnBrk="0" hangingPunct="0">
              <a:defRPr sz="2200">
                <a:solidFill>
                  <a:schemeClr val="tx1"/>
                </a:solidFill>
                <a:latin typeface="Arial" panose="020B0604020202020204" pitchFamily="34" charset="0"/>
                <a:ea typeface="宋体" panose="02010600030101010101" pitchFamily="2" charset="-122"/>
              </a:defRPr>
            </a:lvl4pPr>
            <a:lvl5pPr marL="2057400" indent="-228600" eaLnBrk="0" hangingPunct="0">
              <a:defRPr sz="2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200">
                <a:solidFill>
                  <a:schemeClr val="tx1"/>
                </a:solidFill>
                <a:latin typeface="Arial" panose="020B0604020202020204" pitchFamily="34" charset="0"/>
                <a:ea typeface="宋体" panose="02010600030101010101" pitchFamily="2" charset="-122"/>
              </a:defRPr>
            </a:lvl9pPr>
          </a:lstStyle>
          <a:p>
            <a:pPr defTabSz="1222375" eaLnBrk="1" hangingPunct="1">
              <a:lnSpc>
                <a:spcPct val="20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例</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微型钮扣电池在现代生活中有广泛应用。有一种银锌电池，其电极分别是</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Ag</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和</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，电解质溶液为</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KOH</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，电极反应为</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Zn+2OH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-2e</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====Zn(OH)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Ag</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O+2e</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====2Ag+2OH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，根据上述反应式，判断下列叙述正确的是</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eaLnBrk="1" hangingPunct="1">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在使用过程中，电池负极区溶液的</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c(OH</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增大</a:t>
            </a:r>
          </a:p>
          <a:p>
            <a:pPr defTabSz="1222375" eaLnBrk="1" hangingPunct="1">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使用过程中，电子由</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Ag</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极经外电路流向</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极</a:t>
            </a:r>
          </a:p>
          <a:p>
            <a:pPr defTabSz="1222375" eaLnBrk="1" hangingPunct="1">
              <a:lnSpc>
                <a:spcPct val="200000"/>
              </a:lnSpc>
            </a:pP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C.Zn</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是负极，</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Ag</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是正极</a:t>
            </a:r>
          </a:p>
          <a:p>
            <a:pPr defTabSz="1222375" eaLnBrk="1" hangingPunct="1">
              <a:lnSpc>
                <a:spcPct val="200000"/>
              </a:lnSpc>
            </a:pP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D.Zn</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电极发生还原反应，</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Ag</a:t>
            </a:r>
            <a:r>
              <a:rPr lang="en-US" altLang="zh-CN" sz="2400"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电极发生氧化反应</a:t>
            </a:r>
          </a:p>
        </p:txBody>
      </p:sp>
      <p:sp>
        <p:nvSpPr>
          <p:cNvPr id="3" name="Text Box 2"/>
          <p:cNvSpPr txBox="1">
            <a:spLocks noChangeArrowheads="1"/>
          </p:cNvSpPr>
          <p:nvPr/>
        </p:nvSpPr>
        <p:spPr bwMode="auto">
          <a:xfrm>
            <a:off x="10888160" y="2706236"/>
            <a:ext cx="983585" cy="585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en-US" altLang="zh-CN" sz="321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C</a:t>
            </a:r>
            <a:endParaRPr lang="zh-CN" altLang="en-US" sz="321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4"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例题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14407" y="1318116"/>
            <a:ext cx="48750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3</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、碱性锌</a:t>
            </a:r>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锰干电池</a:t>
            </a:r>
          </a:p>
        </p:txBody>
      </p:sp>
      <p:grpSp>
        <p:nvGrpSpPr>
          <p:cNvPr id="36890" name="Group 26"/>
          <p:cNvGrpSpPr/>
          <p:nvPr/>
        </p:nvGrpSpPr>
        <p:grpSpPr>
          <a:xfrm>
            <a:off x="546940" y="4642313"/>
            <a:ext cx="2120819" cy="461944"/>
            <a:chOff x="431" y="2496"/>
            <a:chExt cx="1336" cy="291"/>
          </a:xfrm>
        </p:grpSpPr>
        <p:sp>
          <p:nvSpPr>
            <p:cNvPr id="12305" name="Rectangle 6"/>
            <p:cNvSpPr>
              <a:spLocks noChangeArrowheads="1"/>
            </p:cNvSpPr>
            <p:nvPr/>
          </p:nvSpPr>
          <p:spPr bwMode="auto">
            <a:xfrm>
              <a:off x="431" y="2496"/>
              <a:ext cx="91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000000"/>
                  </a:solidFill>
                  <a:ea typeface="思源黑体 CN Regular" panose="020B0500000000000000" pitchFamily="34" charset="-122"/>
                  <a:cs typeface="Helvetica"/>
                  <a:sym typeface="Arial" panose="020B0604020202020204" pitchFamily="34" charset="0"/>
                </a:rPr>
                <a:t>电解质：</a:t>
              </a:r>
            </a:p>
          </p:txBody>
        </p:sp>
        <p:sp>
          <p:nvSpPr>
            <p:cNvPr id="12306" name="Rectangle 7"/>
            <p:cNvSpPr>
              <a:spLocks noChangeArrowheads="1"/>
            </p:cNvSpPr>
            <p:nvPr/>
          </p:nvSpPr>
          <p:spPr bwMode="auto">
            <a:xfrm>
              <a:off x="1219" y="2496"/>
              <a:ext cx="54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KOH</a:t>
              </a:r>
              <a:endParaRPr lang="en-US" altLang="zh-CN" sz="2400"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p:txBody>
        </p:sp>
      </p:grpSp>
      <p:grpSp>
        <p:nvGrpSpPr>
          <p:cNvPr id="36888" name="Group 24"/>
          <p:cNvGrpSpPr/>
          <p:nvPr/>
        </p:nvGrpSpPr>
        <p:grpSpPr>
          <a:xfrm>
            <a:off x="532656" y="3213153"/>
            <a:ext cx="7213320" cy="471471"/>
            <a:chOff x="385" y="1344"/>
            <a:chExt cx="4544" cy="297"/>
          </a:xfrm>
        </p:grpSpPr>
        <p:sp>
          <p:nvSpPr>
            <p:cNvPr id="12302" name="Text Box 3"/>
            <p:cNvSpPr txBox="1">
              <a:spLocks noChangeArrowheads="1"/>
            </p:cNvSpPr>
            <p:nvPr/>
          </p:nvSpPr>
          <p:spPr bwMode="auto">
            <a:xfrm>
              <a:off x="385" y="1344"/>
              <a:ext cx="90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0" bIns="0">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负极：</a:t>
              </a:r>
            </a:p>
          </p:txBody>
        </p:sp>
        <p:sp>
          <p:nvSpPr>
            <p:cNvPr id="12304" name="Rectangle 10"/>
            <p:cNvSpPr>
              <a:spLocks noChangeArrowheads="1"/>
            </p:cNvSpPr>
            <p:nvPr/>
          </p:nvSpPr>
          <p:spPr bwMode="auto">
            <a:xfrm>
              <a:off x="1119" y="1350"/>
              <a:ext cx="381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 + 2OH</a:t>
              </a:r>
              <a:r>
                <a:rPr lang="en-US" altLang="zh-CN" sz="2400" kern="0" baseline="3000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- 2e-</a:t>
              </a:r>
              <a:r>
                <a:rPr lang="en-US" altLang="zh-CN" sz="2400" kern="0" baseline="3000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Zn(OH)</a:t>
              </a:r>
              <a:r>
                <a:rPr lang="en-US" altLang="zh-CN" sz="2400" kern="0" baseline="-2500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p>
          </p:txBody>
        </p:sp>
      </p:grpSp>
      <p:grpSp>
        <p:nvGrpSpPr>
          <p:cNvPr id="36889" name="Group 25"/>
          <p:cNvGrpSpPr/>
          <p:nvPr/>
        </p:nvGrpSpPr>
        <p:grpSpPr>
          <a:xfrm>
            <a:off x="532655" y="3915440"/>
            <a:ext cx="7268881" cy="461944"/>
            <a:chOff x="385" y="1862"/>
            <a:chExt cx="4579" cy="291"/>
          </a:xfrm>
        </p:grpSpPr>
        <p:sp>
          <p:nvSpPr>
            <p:cNvPr id="12299" name="Text Box 4"/>
            <p:cNvSpPr txBox="1">
              <a:spLocks noChangeArrowheads="1"/>
            </p:cNvSpPr>
            <p:nvPr/>
          </p:nvSpPr>
          <p:spPr bwMode="auto">
            <a:xfrm>
              <a:off x="385" y="1888"/>
              <a:ext cx="8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0" bIns="0">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正极：</a:t>
              </a:r>
            </a:p>
          </p:txBody>
        </p:sp>
        <p:sp>
          <p:nvSpPr>
            <p:cNvPr id="12300" name="Text Box 9"/>
            <p:cNvSpPr txBox="1">
              <a:spLocks noChangeArrowheads="1"/>
            </p:cNvSpPr>
            <p:nvPr/>
          </p:nvSpPr>
          <p:spPr bwMode="auto">
            <a:xfrm>
              <a:off x="1065" y="1888"/>
              <a:ext cx="181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0" bIns="0">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endParaRPr lang="zh-CN" altLang="zh-CN" sz="2400" kern="0">
                <a:solidFill>
                  <a:srgbClr val="000000"/>
                </a:solidFill>
                <a:ea typeface="思源黑体 CN Regular" panose="020B0500000000000000" pitchFamily="34" charset="-122"/>
                <a:cs typeface="Helvetica"/>
                <a:sym typeface="Arial" panose="020B0604020202020204" pitchFamily="34" charset="0"/>
              </a:endParaRPr>
            </a:p>
          </p:txBody>
        </p:sp>
        <p:sp>
          <p:nvSpPr>
            <p:cNvPr id="12301" name="Rectangle 11"/>
            <p:cNvSpPr>
              <a:spLocks noChangeArrowheads="1"/>
            </p:cNvSpPr>
            <p:nvPr/>
          </p:nvSpPr>
          <p:spPr bwMode="auto">
            <a:xfrm>
              <a:off x="960" y="1862"/>
              <a:ext cx="400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2MnO</a:t>
              </a:r>
              <a:r>
                <a:rPr lang="en-US" altLang="zh-CN" sz="2400" kern="0" baseline="-2500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+2H</a:t>
              </a:r>
              <a:r>
                <a:rPr lang="en-US" altLang="zh-CN" sz="2400" kern="0" baseline="-2500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O+2e</a:t>
              </a:r>
              <a:r>
                <a:rPr lang="en-US" altLang="zh-CN" sz="2400" kern="0" baseline="3000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=2MnOOH+2OH</a:t>
              </a:r>
              <a:r>
                <a:rPr lang="en-US" altLang="zh-CN" sz="2400" kern="0" baseline="3000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a:solidFill>
                    <a:srgbClr val="000000"/>
                  </a:solidFill>
                  <a:ea typeface="思源黑体 CN Regular" panose="020B0500000000000000" pitchFamily="34" charset="-122"/>
                  <a:cs typeface="Helvetica"/>
                  <a:sym typeface="Arial" panose="020B0604020202020204" pitchFamily="34" charset="0"/>
                </a:rPr>
                <a:t>	</a:t>
              </a:r>
            </a:p>
          </p:txBody>
        </p:sp>
      </p:grpSp>
      <p:sp>
        <p:nvSpPr>
          <p:cNvPr id="36882" name="Text Box 18"/>
          <p:cNvSpPr txBox="1">
            <a:spLocks noChangeArrowheads="1"/>
          </p:cNvSpPr>
          <p:nvPr/>
        </p:nvSpPr>
        <p:spPr bwMode="auto">
          <a:xfrm>
            <a:off x="532655" y="5774035"/>
            <a:ext cx="85340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dirty="0">
                <a:solidFill>
                  <a:srgbClr val="FF0000"/>
                </a:solidFill>
                <a:ea typeface="思源黑体 CN Regular" panose="020B0500000000000000" pitchFamily="34" charset="-122"/>
                <a:cs typeface="Helvetica"/>
                <a:sym typeface="Arial" panose="020B0604020202020204" pitchFamily="34" charset="0"/>
              </a:rPr>
              <a:t>缺点：</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多数只能一次使用，不能充电；价格较贵</a:t>
            </a:r>
          </a:p>
        </p:txBody>
      </p:sp>
      <p:sp>
        <p:nvSpPr>
          <p:cNvPr id="36884" name="Text Box 20"/>
          <p:cNvSpPr txBox="1">
            <a:spLocks noChangeArrowheads="1"/>
          </p:cNvSpPr>
          <p:nvPr/>
        </p:nvSpPr>
        <p:spPr bwMode="auto">
          <a:xfrm>
            <a:off x="532655" y="5261572"/>
            <a:ext cx="109343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zh-CN" altLang="en-US" sz="2400" kern="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优点：</a:t>
            </a:r>
            <a:r>
              <a:rPr lang="zh-CN" altLang="en-US" sz="2400"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比能量和储存时间有所提高，适用于大电流和连续放电。</a:t>
            </a:r>
          </a:p>
        </p:txBody>
      </p:sp>
      <p:grpSp>
        <p:nvGrpSpPr>
          <p:cNvPr id="36887" name="Group 23"/>
          <p:cNvGrpSpPr/>
          <p:nvPr/>
        </p:nvGrpSpPr>
        <p:grpSpPr>
          <a:xfrm>
            <a:off x="584247" y="2016441"/>
            <a:ext cx="7110138" cy="1023897"/>
            <a:chOff x="421" y="672"/>
            <a:chExt cx="4479" cy="645"/>
          </a:xfrm>
        </p:grpSpPr>
        <p:sp>
          <p:nvSpPr>
            <p:cNvPr id="12297" name="Text Box 21"/>
            <p:cNvSpPr txBox="1">
              <a:spLocks noChangeArrowheads="1"/>
            </p:cNvSpPr>
            <p:nvPr/>
          </p:nvSpPr>
          <p:spPr bwMode="auto">
            <a:xfrm>
              <a:off x="421" y="672"/>
              <a:ext cx="167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0" bIns="0">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电池反应：</a:t>
              </a:r>
            </a:p>
          </p:txBody>
        </p:sp>
        <p:sp>
          <p:nvSpPr>
            <p:cNvPr id="12298" name="Rectangle 22"/>
            <p:cNvSpPr>
              <a:spLocks noChangeArrowheads="1"/>
            </p:cNvSpPr>
            <p:nvPr/>
          </p:nvSpPr>
          <p:spPr bwMode="auto">
            <a:xfrm>
              <a:off x="421" y="1026"/>
              <a:ext cx="447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华文楷体" panose="02010600040101010101" pitchFamily="2" charset="-122"/>
                </a:defRPr>
              </a:lvl9pPr>
            </a:lstStyle>
            <a:p>
              <a:pPr defTabSz="1222375"/>
              <a:r>
                <a:rPr lang="en-US" altLang="zh-CN" sz="2400" kern="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Zn+2MnO</a:t>
              </a:r>
              <a:r>
                <a:rPr lang="en-US" altLang="zh-CN" sz="2400" kern="0" baseline="-2500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+2H</a:t>
              </a:r>
              <a:r>
                <a:rPr lang="en-US" altLang="zh-CN" sz="2400" kern="0" baseline="-2500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O=2MnOOH+Zn(OH)</a:t>
              </a:r>
              <a:r>
                <a:rPr lang="en-US" altLang="zh-CN" sz="2400" kern="0" baseline="-2500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p>
          </p:txBody>
        </p:sp>
      </p:grpSp>
      <p:sp>
        <p:nvSpPr>
          <p:cNvPr id="19" name="文本占位符 19"/>
          <p:cNvSpPr txBox="1"/>
          <p:nvPr/>
        </p:nvSpPr>
        <p:spPr>
          <a:xfrm>
            <a:off x="1359389" y="391217"/>
            <a:ext cx="4165111" cy="562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200" b="1" dirty="0">
                <a:latin typeface="Arial" panose="020B0604020202020204" pitchFamily="34" charset="0"/>
                <a:ea typeface="思源黑体 CN Regular" panose="020B0500000000000000" pitchFamily="34" charset="-122"/>
                <a:cs typeface="+mn-ea"/>
                <a:sym typeface="Arial" panose="020B0604020202020204" pitchFamily="34" charset="0"/>
              </a:rPr>
              <a:t>二、一次电池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6889"/>
                                        </p:tgtEl>
                                        <p:attrNameLst>
                                          <p:attrName>style.visibility</p:attrName>
                                        </p:attrNameLst>
                                      </p:cBhvr>
                                      <p:to>
                                        <p:strVal val="visible"/>
                                      </p:to>
                                    </p:set>
                                    <p:animEffect transition="in" filter="wipe(down)">
                                      <p:cBhvr>
                                        <p:cTn id="15" dur="500"/>
                                        <p:tgtEl>
                                          <p:spTgt spid="3688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36890"/>
                                        </p:tgtEl>
                                        <p:attrNameLst>
                                          <p:attrName>style.visibility</p:attrName>
                                        </p:attrNameLst>
                                      </p:cBhvr>
                                      <p:to>
                                        <p:strVal val="visible"/>
                                      </p:to>
                                    </p:set>
                                    <p:anim calcmode="lin" valueType="num">
                                      <p:cBhvr additive="base">
                                        <p:cTn id="20" dur="500" fill="hold"/>
                                        <p:tgtEl>
                                          <p:spTgt spid="36890"/>
                                        </p:tgtEl>
                                        <p:attrNameLst>
                                          <p:attrName>ppt_x</p:attrName>
                                        </p:attrNameLst>
                                      </p:cBhvr>
                                      <p:tavLst>
                                        <p:tav tm="0">
                                          <p:val>
                                            <p:strVal val="0-#ppt_w/2"/>
                                          </p:val>
                                        </p:tav>
                                        <p:tav tm="100000">
                                          <p:val>
                                            <p:strVal val="#ppt_x"/>
                                          </p:val>
                                        </p:tav>
                                      </p:tavLst>
                                    </p:anim>
                                    <p:anim calcmode="lin" valueType="num">
                                      <p:cBhvr additive="base">
                                        <p:cTn id="21" dur="500" fill="hold"/>
                                        <p:tgtEl>
                                          <p:spTgt spid="36890"/>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6884"/>
                                        </p:tgtEl>
                                        <p:attrNameLst>
                                          <p:attrName>style.visibility</p:attrName>
                                        </p:attrNameLst>
                                      </p:cBhvr>
                                      <p:to>
                                        <p:strVal val="visible"/>
                                      </p:to>
                                    </p:set>
                                    <p:animEffect transition="in" filter="randombar(horizontal)">
                                      <p:cBhvr>
                                        <p:cTn id="26" dur="500"/>
                                        <p:tgtEl>
                                          <p:spTgt spid="36884"/>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6882"/>
                                        </p:tgtEl>
                                        <p:attrNameLst>
                                          <p:attrName>style.visibility</p:attrName>
                                        </p:attrNameLst>
                                      </p:cBhvr>
                                      <p:to>
                                        <p:strVal val="visible"/>
                                      </p:to>
                                    </p:set>
                                    <p:animEffect transition="in" filter="randombar(horizontal)">
                                      <p:cBhvr>
                                        <p:cTn id="31" dur="500"/>
                                        <p:tgtEl>
                                          <p:spTgt spid="36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2" grpId="0"/>
      <p:bldP spid="36884"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267dca6d-7fab-41dc-939a-d4cce367b712}"/>
</p:tagLst>
</file>

<file path=ppt/theme/theme1.xml><?xml version="1.0" encoding="utf-8"?>
<a:theme xmlns:a="http://schemas.openxmlformats.org/drawingml/2006/main" name="办公资源网：www.bangongziyuan.com">
  <a:themeElements>
    <a:clrScheme name="Office 主题​​">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1799</Words>
  <Application>Microsoft Office PowerPoint</Application>
  <PresentationFormat>宽屏</PresentationFormat>
  <Paragraphs>216</Paragraphs>
  <Slides>26</Slides>
  <Notes>26</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0</vt:i4>
      </vt:variant>
      <vt:variant>
        <vt:lpstr>幻灯片标题</vt:lpstr>
      </vt:variant>
      <vt:variant>
        <vt:i4>26</vt:i4>
      </vt:variant>
    </vt:vector>
  </HeadingPairs>
  <TitlesOfParts>
    <vt:vector size="32" baseType="lpstr">
      <vt:lpstr>FandolFang R</vt:lpstr>
      <vt:lpstr>思源黑体 CN Light</vt:lpstr>
      <vt:lpstr>Arial</vt:lpstr>
      <vt:lpstr>Calibri</vt:lpstr>
      <vt:lpstr>Calibri Light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2020-06-16T01:46:46Z</dcterms:created>
  <dcterms:modified xsi:type="dcterms:W3CDTF">2021-01-09T09:57:21Z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