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3572" r:id="rId2"/>
    <p:sldId id="3576" r:id="rId3"/>
    <p:sldId id="3577" r:id="rId4"/>
    <p:sldId id="3578" r:id="rId5"/>
    <p:sldId id="3579" r:id="rId6"/>
    <p:sldId id="3580" r:id="rId7"/>
    <p:sldId id="3581" r:id="rId8"/>
    <p:sldId id="3582" r:id="rId9"/>
    <p:sldId id="3583" r:id="rId10"/>
    <p:sldId id="3584" r:id="rId11"/>
    <p:sldId id="3585" r:id="rId12"/>
    <p:sldId id="3586" r:id="rId13"/>
    <p:sldId id="3587" r:id="rId14"/>
    <p:sldId id="3588" r:id="rId15"/>
    <p:sldId id="3589" r:id="rId16"/>
    <p:sldId id="3590" r:id="rId17"/>
    <p:sldId id="3591" r:id="rId18"/>
    <p:sldId id="3592" r:id="rId19"/>
    <p:sldId id="3593" r:id="rId20"/>
    <p:sldId id="3594" r:id="rId21"/>
    <p:sldId id="3595" r:id="rId22"/>
    <p:sldId id="3596" r:id="rId23"/>
    <p:sldId id="3597" r:id="rId24"/>
    <p:sldId id="3598" r:id="rId25"/>
    <p:sldId id="3599" r:id="rId26"/>
    <p:sldId id="3600" r:id="rId27"/>
    <p:sldId id="287" r:id="rId28"/>
    <p:sldId id="3601" r:id="rId29"/>
    <p:sldId id="3573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42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C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54" y="114"/>
      </p:cViewPr>
      <p:guideLst>
        <p:guide pos="416"/>
        <p:guide pos="7242"/>
        <p:guide orient="horz" pos="663"/>
        <p:guide orient="horz" pos="686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523A317-6DCD-4C36-AA0F-7870940D649C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500526-8EB9-4F23-9A24-48EB83A658C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00526-8EB9-4F23-9A24-48EB83A658C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00526-8EB9-4F23-9A24-48EB83A658CE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3"/>
          <p:cNvSpPr>
            <a:spLocks noGrp="1" noEditPoints="1"/>
          </p:cNvSpPr>
          <p:nvPr>
            <p:ph type="pic" sz="quarter" idx="10"/>
          </p:nvPr>
        </p:nvSpPr>
        <p:spPr bwMode="auto">
          <a:xfrm>
            <a:off x="1390160" y="0"/>
            <a:ext cx="3979761" cy="6858000"/>
          </a:xfrm>
          <a:custGeom>
            <a:avLst/>
            <a:gdLst>
              <a:gd name="T0" fmla="*/ 0 w 5814"/>
              <a:gd name="T1" fmla="*/ 4066 h 10012"/>
              <a:gd name="T2" fmla="*/ 2836 w 5814"/>
              <a:gd name="T3" fmla="*/ 5989 h 10012"/>
              <a:gd name="T4" fmla="*/ 0 w 5814"/>
              <a:gd name="T5" fmla="*/ 7913 h 10012"/>
              <a:gd name="T6" fmla="*/ 0 w 5814"/>
              <a:gd name="T7" fmla="*/ 4066 h 10012"/>
              <a:gd name="T8" fmla="*/ 2979 w 5814"/>
              <a:gd name="T9" fmla="*/ 0 h 10012"/>
              <a:gd name="T10" fmla="*/ 5252 w 5814"/>
              <a:gd name="T11" fmla="*/ 0 h 10012"/>
              <a:gd name="T12" fmla="*/ 2979 w 5814"/>
              <a:gd name="T13" fmla="*/ 1540 h 10012"/>
              <a:gd name="T14" fmla="*/ 2979 w 5814"/>
              <a:gd name="T15" fmla="*/ 0 h 10012"/>
              <a:gd name="T16" fmla="*/ 5534 w 5814"/>
              <a:gd name="T17" fmla="*/ 0 h 10012"/>
              <a:gd name="T18" fmla="*/ 5814 w 5814"/>
              <a:gd name="T19" fmla="*/ 0 h 10012"/>
              <a:gd name="T20" fmla="*/ 5814 w 5814"/>
              <a:gd name="T21" fmla="*/ 3655 h 10012"/>
              <a:gd name="T22" fmla="*/ 2979 w 5814"/>
              <a:gd name="T23" fmla="*/ 1732 h 10012"/>
              <a:gd name="T24" fmla="*/ 5534 w 5814"/>
              <a:gd name="T25" fmla="*/ 0 h 10012"/>
              <a:gd name="T26" fmla="*/ 2836 w 5814"/>
              <a:gd name="T27" fmla="*/ 10012 h 10012"/>
              <a:gd name="T28" fmla="*/ 2815 w 5814"/>
              <a:gd name="T29" fmla="*/ 10012 h 10012"/>
              <a:gd name="T30" fmla="*/ 0 w 5814"/>
              <a:gd name="T31" fmla="*/ 8103 h 10012"/>
              <a:gd name="T32" fmla="*/ 2836 w 5814"/>
              <a:gd name="T33" fmla="*/ 6180 h 10012"/>
              <a:gd name="T34" fmla="*/ 2836 w 5814"/>
              <a:gd name="T35" fmla="*/ 10012 h 10012"/>
              <a:gd name="T36" fmla="*/ 2516 w 5814"/>
              <a:gd name="T37" fmla="*/ 10012 h 10012"/>
              <a:gd name="T38" fmla="*/ 0 w 5814"/>
              <a:gd name="T39" fmla="*/ 10012 h 10012"/>
              <a:gd name="T40" fmla="*/ 0 w 5814"/>
              <a:gd name="T41" fmla="*/ 8306 h 10012"/>
              <a:gd name="T42" fmla="*/ 2516 w 5814"/>
              <a:gd name="T43" fmla="*/ 10012 h 10012"/>
              <a:gd name="T44" fmla="*/ 2836 w 5814"/>
              <a:gd name="T45" fmla="*/ 5787 h 10012"/>
              <a:gd name="T46" fmla="*/ 0 w 5814"/>
              <a:gd name="T47" fmla="*/ 3864 h 10012"/>
              <a:gd name="T48" fmla="*/ 2836 w 5814"/>
              <a:gd name="T49" fmla="*/ 1940 h 10012"/>
              <a:gd name="T50" fmla="*/ 2836 w 5814"/>
              <a:gd name="T51" fmla="*/ 5787 h 10012"/>
              <a:gd name="T52" fmla="*/ 2979 w 5814"/>
              <a:gd name="T53" fmla="*/ 1935 h 10012"/>
              <a:gd name="T54" fmla="*/ 5814 w 5814"/>
              <a:gd name="T55" fmla="*/ 3858 h 10012"/>
              <a:gd name="T56" fmla="*/ 2979 w 5814"/>
              <a:gd name="T57" fmla="*/ 5781 h 10012"/>
              <a:gd name="T58" fmla="*/ 2979 w 5814"/>
              <a:gd name="T59" fmla="*/ 1935 h 10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814" h="10012">
                <a:moveTo>
                  <a:pt x="0" y="4066"/>
                </a:moveTo>
                <a:lnTo>
                  <a:pt x="2836" y="5989"/>
                </a:lnTo>
                <a:lnTo>
                  <a:pt x="0" y="7913"/>
                </a:lnTo>
                <a:lnTo>
                  <a:pt x="0" y="4066"/>
                </a:lnTo>
                <a:close/>
                <a:moveTo>
                  <a:pt x="2979" y="0"/>
                </a:moveTo>
                <a:lnTo>
                  <a:pt x="5252" y="0"/>
                </a:lnTo>
                <a:lnTo>
                  <a:pt x="2979" y="1540"/>
                </a:lnTo>
                <a:lnTo>
                  <a:pt x="2979" y="0"/>
                </a:lnTo>
                <a:close/>
                <a:moveTo>
                  <a:pt x="5534" y="0"/>
                </a:moveTo>
                <a:lnTo>
                  <a:pt x="5814" y="0"/>
                </a:lnTo>
                <a:lnTo>
                  <a:pt x="5814" y="3655"/>
                </a:lnTo>
                <a:lnTo>
                  <a:pt x="2979" y="1732"/>
                </a:lnTo>
                <a:lnTo>
                  <a:pt x="5534" y="0"/>
                </a:lnTo>
                <a:close/>
                <a:moveTo>
                  <a:pt x="2836" y="10012"/>
                </a:moveTo>
                <a:lnTo>
                  <a:pt x="2815" y="10012"/>
                </a:lnTo>
                <a:lnTo>
                  <a:pt x="0" y="8103"/>
                </a:lnTo>
                <a:lnTo>
                  <a:pt x="2836" y="6180"/>
                </a:lnTo>
                <a:lnTo>
                  <a:pt x="2836" y="10012"/>
                </a:lnTo>
                <a:close/>
                <a:moveTo>
                  <a:pt x="2516" y="10012"/>
                </a:moveTo>
                <a:lnTo>
                  <a:pt x="0" y="10012"/>
                </a:lnTo>
                <a:lnTo>
                  <a:pt x="0" y="8306"/>
                </a:lnTo>
                <a:lnTo>
                  <a:pt x="2516" y="10012"/>
                </a:lnTo>
                <a:close/>
                <a:moveTo>
                  <a:pt x="2836" y="5787"/>
                </a:moveTo>
                <a:lnTo>
                  <a:pt x="0" y="3864"/>
                </a:lnTo>
                <a:lnTo>
                  <a:pt x="2836" y="1940"/>
                </a:lnTo>
                <a:lnTo>
                  <a:pt x="2836" y="5787"/>
                </a:lnTo>
                <a:close/>
                <a:moveTo>
                  <a:pt x="2979" y="1935"/>
                </a:moveTo>
                <a:lnTo>
                  <a:pt x="5814" y="3858"/>
                </a:lnTo>
                <a:lnTo>
                  <a:pt x="2979" y="5781"/>
                </a:lnTo>
                <a:lnTo>
                  <a:pt x="2979" y="1935"/>
                </a:lnTo>
                <a:close/>
              </a:path>
            </a:pathLst>
          </a:custGeom>
          <a:solidFill>
            <a:schemeClr val="bg1">
              <a:lumMod val="85000"/>
              <a:alpha val="12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lang="en-US" sz="100"/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04C4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04C4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  <a:lvl2pPr>
              <a:defRPr>
                <a:ea typeface="FandolFang R" panose="00000500000000000000" pitchFamily="50" charset="-122"/>
              </a:defRPr>
            </a:lvl2pPr>
            <a:lvl3pPr>
              <a:defRPr>
                <a:ea typeface="FandolFang R" panose="00000500000000000000" pitchFamily="50" charset="-122"/>
              </a:defRPr>
            </a:lvl3pPr>
            <a:lvl4pPr>
              <a:defRPr>
                <a:ea typeface="FandolFang R" panose="00000500000000000000" pitchFamily="50" charset="-122"/>
              </a:defRPr>
            </a:lvl4pPr>
            <a:lvl5pPr>
              <a:defRPr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7" r="42987"/>
          <a:stretch>
            <a:fillRect/>
          </a:stretch>
        </p:blipFill>
        <p:spPr>
          <a:xfrm>
            <a:off x="817563" y="0"/>
            <a:ext cx="3979862" cy="6858000"/>
          </a:xfrm>
        </p:spPr>
      </p:pic>
      <p:sp>
        <p:nvSpPr>
          <p:cNvPr id="22" name="TextBox 21"/>
          <p:cNvSpPr txBox="1"/>
          <p:nvPr/>
        </p:nvSpPr>
        <p:spPr>
          <a:xfrm>
            <a:off x="10737982" y="6289273"/>
            <a:ext cx="1453078" cy="2308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900" spc="400">
                <a:solidFill>
                  <a:srgbClr val="FFFFFF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xippt</a:t>
            </a:r>
            <a:endParaRPr lang="ru-RU" sz="900" spc="400" dirty="0">
              <a:solidFill>
                <a:srgbClr val="FFFFFF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3306151" y="-1"/>
            <a:ext cx="1940296" cy="2503595"/>
          </a:xfrm>
          <a:custGeom>
            <a:avLst/>
            <a:gdLst>
              <a:gd name="connsiteX0" fmla="*/ 2623398 w 2910893"/>
              <a:gd name="connsiteY0" fmla="*/ 0 h 3755972"/>
              <a:gd name="connsiteX1" fmla="*/ 2910893 w 2910893"/>
              <a:gd name="connsiteY1" fmla="*/ 0 h 3755972"/>
              <a:gd name="connsiteX2" fmla="*/ 2910893 w 2910893"/>
              <a:gd name="connsiteY2" fmla="*/ 3755972 h 3755972"/>
              <a:gd name="connsiteX3" fmla="*/ 0 w 2910893"/>
              <a:gd name="connsiteY3" fmla="*/ 1779848 h 3755972"/>
              <a:gd name="connsiteX4" fmla="*/ 2623398 w 2910893"/>
              <a:gd name="connsiteY4" fmla="*/ 0 h 375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0893" h="3755972">
                <a:moveTo>
                  <a:pt x="2623398" y="0"/>
                </a:moveTo>
                <a:lnTo>
                  <a:pt x="2910893" y="0"/>
                </a:lnTo>
                <a:lnTo>
                  <a:pt x="2910893" y="3755972"/>
                </a:lnTo>
                <a:lnTo>
                  <a:pt x="0" y="1779848"/>
                </a:lnTo>
                <a:lnTo>
                  <a:pt x="2623398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6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267299" y="4233165"/>
            <a:ext cx="1940980" cy="2624836"/>
          </a:xfrm>
          <a:custGeom>
            <a:avLst/>
            <a:gdLst>
              <a:gd name="connsiteX0" fmla="*/ 2911920 w 2911920"/>
              <a:gd name="connsiteY0" fmla="*/ 0 h 3937861"/>
              <a:gd name="connsiteX1" fmla="*/ 2911920 w 2911920"/>
              <a:gd name="connsiteY1" fmla="*/ 3937861 h 3937861"/>
              <a:gd name="connsiteX2" fmla="*/ 2890358 w 2911920"/>
              <a:gd name="connsiteY2" fmla="*/ 3937861 h 3937861"/>
              <a:gd name="connsiteX3" fmla="*/ 0 w 2911920"/>
              <a:gd name="connsiteY3" fmla="*/ 1976124 h 3937861"/>
              <a:gd name="connsiteX4" fmla="*/ 2911920 w 2911920"/>
              <a:gd name="connsiteY4" fmla="*/ 0 h 393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1920" h="3937861">
                <a:moveTo>
                  <a:pt x="2911920" y="0"/>
                </a:moveTo>
                <a:lnTo>
                  <a:pt x="2911920" y="3937861"/>
                </a:lnTo>
                <a:lnTo>
                  <a:pt x="2890358" y="3937861"/>
                </a:lnTo>
                <a:lnTo>
                  <a:pt x="0" y="1976124"/>
                </a:lnTo>
                <a:lnTo>
                  <a:pt x="2911920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6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096000" y="3192780"/>
            <a:ext cx="5509260" cy="1711960"/>
            <a:chOff x="-4766137" y="2083869"/>
            <a:chExt cx="5422900" cy="1615920"/>
          </a:xfrm>
        </p:grpSpPr>
        <p:sp>
          <p:nvSpPr>
            <p:cNvPr id="25" name="矩形: 圆角 24"/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04C4D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-4714868" y="2083869"/>
              <a:ext cx="5371631" cy="1050208"/>
              <a:chOff x="-4714868" y="2083869"/>
              <a:chExt cx="5371631" cy="1050208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-4714868" y="2808615"/>
                <a:ext cx="4981567" cy="325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文本占位符 19"/>
              <p:cNvSpPr txBox="1"/>
              <p:nvPr/>
            </p:nvSpPr>
            <p:spPr>
              <a:xfrm>
                <a:off x="-4708756" y="2083869"/>
                <a:ext cx="5365519" cy="635764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3200" b="1" dirty="0">
                    <a:solidFill>
                      <a:srgbClr val="00B05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第二节 内环境稳态的重要性</a:t>
                </a:r>
              </a:p>
            </p:txBody>
          </p:sp>
        </p:grpSp>
      </p:grpSp>
      <p:sp>
        <p:nvSpPr>
          <p:cNvPr id="31" name="文本占位符 20"/>
          <p:cNvSpPr txBox="1"/>
          <p:nvPr/>
        </p:nvSpPr>
        <p:spPr>
          <a:xfrm>
            <a:off x="6177915" y="2503805"/>
            <a:ext cx="5164455" cy="624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第一章   人体的内环境与稳态</a:t>
            </a:r>
          </a:p>
        </p:txBody>
      </p:sp>
      <p:sp>
        <p:nvSpPr>
          <p:cNvPr id="32" name="矩形 31"/>
          <p:cNvSpPr/>
          <p:nvPr/>
        </p:nvSpPr>
        <p:spPr>
          <a:xfrm>
            <a:off x="9809852" y="368175"/>
            <a:ext cx="4062342" cy="300975"/>
          </a:xfrm>
          <a:prstGeom prst="rect">
            <a:avLst/>
          </a:prstGeom>
          <a:solidFill>
            <a:srgbClr val="04C4D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人教版高中生物必修三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内容占位符 31746"/>
          <p:cNvSpPr>
            <a:spLocks noGrp="1" noChangeArrowheads="1"/>
          </p:cNvSpPr>
          <p:nvPr>
            <p:ph idx="4294967295"/>
          </p:nvPr>
        </p:nvSpPr>
        <p:spPr>
          <a:xfrm>
            <a:off x="144724" y="1401318"/>
            <a:ext cx="11887200" cy="15208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1.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生物材料加入</a:t>
            </a:r>
            <a:r>
              <a:rPr lang="en-US" altLang="zh-CN" sz="240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HCl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或</a:t>
            </a:r>
            <a:r>
              <a:rPr lang="en-US" altLang="zh-CN" sz="240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NaOH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后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pH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的变化更像缓冲液。            </a:t>
            </a:r>
          </a:p>
        </p:txBody>
      </p:sp>
      <p:sp>
        <p:nvSpPr>
          <p:cNvPr id="31750" name="矩形 31749"/>
          <p:cNvSpPr>
            <a:spLocks noChangeArrowheads="1"/>
          </p:cNvSpPr>
          <p:nvPr/>
        </p:nvSpPr>
        <p:spPr bwMode="auto">
          <a:xfrm>
            <a:off x="586369" y="2631059"/>
            <a:ext cx="1100390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生物材料中含有缓冲对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/NaHCO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NaH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PO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/Na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HPO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等，它们能够对酸碱度的变化起缓冲作用。</a:t>
            </a:r>
          </a:p>
        </p:txBody>
      </p:sp>
      <p:sp>
        <p:nvSpPr>
          <p:cNvPr id="31751" name="矩形 31750"/>
          <p:cNvSpPr>
            <a:spLocks noChangeArrowheads="1"/>
          </p:cNvSpPr>
          <p:nvPr/>
        </p:nvSpPr>
        <p:spPr bwMode="auto">
          <a:xfrm>
            <a:off x="352424" y="2161731"/>
            <a:ext cx="1137920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>
              <a:lnSpc>
                <a:spcPct val="11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2.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缓冲液加入少量酸碱后，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pH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变化不明显。</a:t>
            </a:r>
          </a:p>
          <a:p>
            <a:pPr defTabSz="1219200">
              <a:lnSpc>
                <a:spcPct val="110000"/>
              </a:lnSpc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结　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4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065" y="2224172"/>
            <a:ext cx="7787870" cy="330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框 33794"/>
          <p:cNvSpPr txBox="1">
            <a:spLocks noChangeArrowheads="1"/>
          </p:cNvSpPr>
          <p:nvPr/>
        </p:nvSpPr>
        <p:spPr bwMode="auto">
          <a:xfrm>
            <a:off x="474562" y="1296365"/>
            <a:ext cx="86799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defTabSz="1219200"/>
            <a:r>
              <a:rPr lang="zh-CN" altLang="en-US" sz="2400" dirty="0">
                <a:ea typeface="思源黑体 CN Medium" panose="020B0600000000000000" pitchFamily="34" charset="-122"/>
                <a:sym typeface="Arial" panose="020B0604020202020204" pitchFamily="34" charset="0"/>
              </a:rPr>
              <a:t>人体各器官系统协调一致的运行，是维持内环境稳态的基础。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34818"/>
          <p:cNvSpPr txBox="1">
            <a:spLocks noChangeArrowheads="1"/>
          </p:cNvSpPr>
          <p:nvPr/>
        </p:nvSpPr>
        <p:spPr bwMode="auto">
          <a:xfrm>
            <a:off x="2266307" y="1735330"/>
            <a:ext cx="669183" cy="3280386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外界环境中的物质</a:t>
            </a:r>
          </a:p>
        </p:txBody>
      </p:sp>
      <p:sp>
        <p:nvSpPr>
          <p:cNvPr id="25" name="文本框 34819"/>
          <p:cNvSpPr txBox="1">
            <a:spLocks noChangeArrowheads="1"/>
          </p:cNvSpPr>
          <p:nvPr/>
        </p:nvSpPr>
        <p:spPr bwMode="auto">
          <a:xfrm>
            <a:off x="3368490" y="1920909"/>
            <a:ext cx="2063015" cy="86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消化系统</a:t>
            </a:r>
          </a:p>
          <a:p>
            <a:pPr algn="just"/>
            <a:r>
              <a:rPr lang="zh-CN" altLang="en-US" sz="24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营养物质</a:t>
            </a:r>
            <a:endParaRPr lang="zh-CN" altLang="en-US" sz="5400">
              <a:solidFill>
                <a:srgbClr val="6600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6" name="文本框 34820"/>
          <p:cNvSpPr txBox="1">
            <a:spLocks noChangeArrowheads="1"/>
          </p:cNvSpPr>
          <p:nvPr/>
        </p:nvSpPr>
        <p:spPr bwMode="auto">
          <a:xfrm>
            <a:off x="3159147" y="2972980"/>
            <a:ext cx="2678520" cy="80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呼吸系统</a:t>
            </a:r>
          </a:p>
          <a:p>
            <a:pPr algn="ctr">
              <a:spcBef>
                <a:spcPct val="20000"/>
              </a:spcBef>
            </a:pPr>
            <a:r>
              <a:rPr lang="en-US" altLang="zh-CN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O</a:t>
            </a:r>
            <a:r>
              <a:rPr lang="en-US" altLang="zh-CN" sz="2000" baseline="-25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、</a:t>
            </a:r>
            <a:r>
              <a:rPr lang="en-US" altLang="zh-CN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CO</a:t>
            </a:r>
            <a:r>
              <a:rPr lang="en-US" altLang="zh-CN" sz="2000" baseline="-25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、</a:t>
            </a:r>
            <a:r>
              <a:rPr lang="en-US" altLang="zh-CN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H</a:t>
            </a:r>
            <a:r>
              <a:rPr lang="en-US" altLang="zh-CN" sz="2000" baseline="-25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en-US" altLang="zh-CN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O</a:t>
            </a:r>
            <a:endParaRPr lang="en-US" altLang="zh-CN" sz="4800">
              <a:solidFill>
                <a:srgbClr val="6600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7" name="文本框 34821"/>
          <p:cNvSpPr txBox="1">
            <a:spLocks noChangeArrowheads="1"/>
          </p:cNvSpPr>
          <p:nvPr/>
        </p:nvSpPr>
        <p:spPr bwMode="auto">
          <a:xfrm>
            <a:off x="2752985" y="3963645"/>
            <a:ext cx="3755653" cy="105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皮肤，泌尿、排泄系统</a:t>
            </a:r>
          </a:p>
          <a:p>
            <a:pPr algn="ctr"/>
            <a:r>
              <a:rPr lang="zh-CN" altLang="en-US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水、无机盐</a:t>
            </a:r>
          </a:p>
          <a:p>
            <a:pPr algn="ctr"/>
            <a:r>
              <a:rPr lang="zh-CN" altLang="en-US" sz="20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尿素、尿酸</a:t>
            </a:r>
          </a:p>
          <a:p>
            <a:pPr algn="ctr"/>
            <a:endParaRPr lang="zh-CN" altLang="en-US" sz="2000">
              <a:solidFill>
                <a:srgbClr val="6600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8" name="文本框 34822"/>
          <p:cNvSpPr txBox="1">
            <a:spLocks noChangeArrowheads="1"/>
          </p:cNvSpPr>
          <p:nvPr/>
        </p:nvSpPr>
        <p:spPr bwMode="auto">
          <a:xfrm>
            <a:off x="6388758" y="2045084"/>
            <a:ext cx="672761" cy="26404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24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循环系统</a:t>
            </a:r>
            <a:endParaRPr lang="zh-CN" altLang="en-US" sz="5400">
              <a:solidFill>
                <a:srgbClr val="6600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9" name="直接连接符 34823"/>
          <p:cNvSpPr>
            <a:spLocks noChangeShapeType="1"/>
          </p:cNvSpPr>
          <p:nvPr/>
        </p:nvSpPr>
        <p:spPr bwMode="auto">
          <a:xfrm>
            <a:off x="2828134" y="2346650"/>
            <a:ext cx="3333388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0" name="直接连接符 34824"/>
          <p:cNvSpPr>
            <a:spLocks noChangeShapeType="1"/>
          </p:cNvSpPr>
          <p:nvPr/>
        </p:nvSpPr>
        <p:spPr bwMode="auto">
          <a:xfrm>
            <a:off x="2828134" y="3355055"/>
            <a:ext cx="3331599" cy="136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1" name="直接连接符 34825"/>
          <p:cNvSpPr>
            <a:spLocks noChangeShapeType="1"/>
          </p:cNvSpPr>
          <p:nvPr/>
        </p:nvSpPr>
        <p:spPr bwMode="auto">
          <a:xfrm flipH="1" flipV="1">
            <a:off x="2828134" y="4349814"/>
            <a:ext cx="3317285" cy="1501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2" name="文本框 34826"/>
          <p:cNvSpPr txBox="1">
            <a:spLocks noChangeArrowheads="1"/>
          </p:cNvSpPr>
          <p:nvPr/>
        </p:nvSpPr>
        <p:spPr bwMode="auto">
          <a:xfrm>
            <a:off x="7136668" y="2354837"/>
            <a:ext cx="1288266" cy="50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血浆</a:t>
            </a:r>
            <a:endParaRPr lang="zh-CN" altLang="en-US" sz="5400">
              <a:solidFill>
                <a:srgbClr val="6600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3" name="文本框 34827"/>
          <p:cNvSpPr txBox="1">
            <a:spLocks noChangeArrowheads="1"/>
          </p:cNvSpPr>
          <p:nvPr/>
        </p:nvSpPr>
        <p:spPr bwMode="auto">
          <a:xfrm>
            <a:off x="7136668" y="4026415"/>
            <a:ext cx="1370572" cy="37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淋巴</a:t>
            </a:r>
            <a:endParaRPr lang="zh-CN" altLang="en-US" sz="5400">
              <a:solidFill>
                <a:srgbClr val="6600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4" name="直接连接符 34828"/>
          <p:cNvSpPr>
            <a:spLocks noChangeShapeType="1"/>
          </p:cNvSpPr>
          <p:nvPr/>
        </p:nvSpPr>
        <p:spPr bwMode="auto">
          <a:xfrm flipV="1">
            <a:off x="7542830" y="2850170"/>
            <a:ext cx="0" cy="1176245"/>
          </a:xfrm>
          <a:prstGeom prst="line">
            <a:avLst/>
          </a:prstGeom>
          <a:noFill/>
          <a:ln w="38100">
            <a:solidFill>
              <a:srgbClr val="EB200B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5" name="文本框 34829"/>
          <p:cNvSpPr txBox="1">
            <a:spLocks noChangeArrowheads="1"/>
          </p:cNvSpPr>
          <p:nvPr/>
        </p:nvSpPr>
        <p:spPr bwMode="auto">
          <a:xfrm>
            <a:off x="8457141" y="2911575"/>
            <a:ext cx="690654" cy="116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组织液</a:t>
            </a:r>
            <a:endParaRPr lang="zh-CN" altLang="en-US" sz="5400">
              <a:solidFill>
                <a:srgbClr val="6600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6" name="直接连接符 34830"/>
          <p:cNvSpPr>
            <a:spLocks noChangeShapeType="1"/>
          </p:cNvSpPr>
          <p:nvPr/>
        </p:nvSpPr>
        <p:spPr bwMode="auto">
          <a:xfrm flipH="1">
            <a:off x="7703863" y="3592487"/>
            <a:ext cx="812323" cy="433928"/>
          </a:xfrm>
          <a:prstGeom prst="line">
            <a:avLst/>
          </a:prstGeom>
          <a:noFill/>
          <a:ln w="38100">
            <a:solidFill>
              <a:srgbClr val="EB200B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7" name="直接连接符 34831"/>
          <p:cNvSpPr>
            <a:spLocks noChangeShapeType="1"/>
          </p:cNvSpPr>
          <p:nvPr/>
        </p:nvSpPr>
        <p:spPr bwMode="auto">
          <a:xfrm>
            <a:off x="8047400" y="2746464"/>
            <a:ext cx="574352" cy="503520"/>
          </a:xfrm>
          <a:prstGeom prst="line">
            <a:avLst/>
          </a:prstGeom>
          <a:noFill/>
          <a:ln w="38100">
            <a:solidFill>
              <a:srgbClr val="EB200B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8" name="直接连接符 34832"/>
          <p:cNvSpPr>
            <a:spLocks noChangeShapeType="1"/>
          </p:cNvSpPr>
          <p:nvPr/>
        </p:nvSpPr>
        <p:spPr bwMode="auto">
          <a:xfrm flipH="1" flipV="1">
            <a:off x="7932888" y="2824243"/>
            <a:ext cx="574352" cy="502156"/>
          </a:xfrm>
          <a:prstGeom prst="line">
            <a:avLst/>
          </a:prstGeom>
          <a:noFill/>
          <a:ln w="38100">
            <a:solidFill>
              <a:srgbClr val="EB200B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9" name="文本框 34833"/>
          <p:cNvSpPr txBox="1">
            <a:spLocks noChangeArrowheads="1"/>
          </p:cNvSpPr>
          <p:nvPr/>
        </p:nvSpPr>
        <p:spPr bwMode="auto">
          <a:xfrm>
            <a:off x="9489543" y="2634571"/>
            <a:ext cx="688864" cy="1577424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>
                <a:solidFill>
                  <a:srgbClr val="66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细胞内液</a:t>
            </a:r>
            <a:endParaRPr lang="zh-CN" altLang="en-US" sz="5400">
              <a:solidFill>
                <a:srgbClr val="6600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0" name="直接连接符 34834"/>
          <p:cNvSpPr>
            <a:spLocks noChangeShapeType="1"/>
          </p:cNvSpPr>
          <p:nvPr/>
        </p:nvSpPr>
        <p:spPr bwMode="auto">
          <a:xfrm>
            <a:off x="8983182" y="3344138"/>
            <a:ext cx="688864" cy="1365"/>
          </a:xfrm>
          <a:prstGeom prst="line">
            <a:avLst/>
          </a:prstGeom>
          <a:noFill/>
          <a:ln w="38100">
            <a:solidFill>
              <a:srgbClr val="044BF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1" name="直接连接符 34835"/>
          <p:cNvSpPr>
            <a:spLocks noChangeShapeType="1"/>
          </p:cNvSpPr>
          <p:nvPr/>
        </p:nvSpPr>
        <p:spPr bwMode="auto">
          <a:xfrm flipH="1">
            <a:off x="8949187" y="3468313"/>
            <a:ext cx="690654" cy="0"/>
          </a:xfrm>
          <a:prstGeom prst="line">
            <a:avLst/>
          </a:prstGeom>
          <a:noFill/>
          <a:ln w="38100">
            <a:solidFill>
              <a:srgbClr val="044BF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2" name="矩形 34836"/>
          <p:cNvSpPr>
            <a:spLocks noChangeArrowheads="1"/>
          </p:cNvSpPr>
          <p:nvPr/>
        </p:nvSpPr>
        <p:spPr bwMode="auto">
          <a:xfrm>
            <a:off x="6406651" y="1920909"/>
            <a:ext cx="1783890" cy="2909228"/>
          </a:xfrm>
          <a:prstGeom prst="rect">
            <a:avLst/>
          </a:prstGeom>
          <a:noFill/>
          <a:ln w="28575">
            <a:solidFill>
              <a:srgbClr val="044BF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3" name="矩形 34837"/>
          <p:cNvSpPr>
            <a:spLocks noChangeArrowheads="1"/>
          </p:cNvSpPr>
          <p:nvPr/>
        </p:nvSpPr>
        <p:spPr bwMode="auto">
          <a:xfrm>
            <a:off x="7136668" y="2292068"/>
            <a:ext cx="2029019" cy="2166911"/>
          </a:xfrm>
          <a:prstGeom prst="rect">
            <a:avLst/>
          </a:prstGeom>
          <a:noFill/>
          <a:ln w="38100">
            <a:solidFill>
              <a:srgbClr val="EB200B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7" name="组合 35846"/>
          <p:cNvGrpSpPr/>
          <p:nvPr/>
        </p:nvGrpSpPr>
        <p:grpSpPr bwMode="auto">
          <a:xfrm>
            <a:off x="393993" y="1761187"/>
            <a:ext cx="8611109" cy="1917830"/>
            <a:chOff x="-4000" y="-303"/>
            <a:chExt cx="8758" cy="1139"/>
          </a:xfrm>
          <a:noFill/>
        </p:grpSpPr>
        <p:sp>
          <p:nvSpPr>
            <p:cNvPr id="14338" name="矩形 35845"/>
            <p:cNvSpPr>
              <a:spLocks noChangeArrowheads="1"/>
            </p:cNvSpPr>
            <p:nvPr/>
          </p:nvSpPr>
          <p:spPr bwMode="auto">
            <a:xfrm>
              <a:off x="486" y="260"/>
              <a:ext cx="4272" cy="576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39" name="文本框 35841"/>
            <p:cNvSpPr txBox="1">
              <a:spLocks noChangeArrowheads="1"/>
            </p:cNvSpPr>
            <p:nvPr/>
          </p:nvSpPr>
          <p:spPr bwMode="auto">
            <a:xfrm>
              <a:off x="-4000" y="-303"/>
              <a:ext cx="4322" cy="292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19200"/>
              <a:r>
                <a:rPr lang="zh-CN" altLang="en-US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神经</a:t>
              </a: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—</a:t>
              </a:r>
              <a:r>
                <a:rPr lang="zh-CN" altLang="en-US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体液</a:t>
              </a: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—</a:t>
              </a:r>
              <a:r>
                <a:rPr lang="zh-CN" altLang="en-US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免疫</a:t>
              </a:r>
              <a:r>
                <a:rPr lang="zh-CN" altLang="en-US" sz="2400" kern="0" dirty="0">
                  <a:solidFill>
                    <a:srgbClr val="EB200B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调节</a:t>
              </a:r>
              <a:r>
                <a:rPr lang="zh-CN" altLang="en-US" sz="2400" kern="0" dirty="0">
                  <a:solidFill>
                    <a:srgbClr val="044BFC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网络</a:t>
              </a:r>
            </a:p>
          </p:txBody>
        </p:sp>
      </p:grpSp>
      <p:sp>
        <p:nvSpPr>
          <p:cNvPr id="35843" name="文本框 35842"/>
          <p:cNvSpPr txBox="1">
            <a:spLocks noChangeArrowheads="1"/>
          </p:cNvSpPr>
          <p:nvPr/>
        </p:nvSpPr>
        <p:spPr bwMode="auto">
          <a:xfrm>
            <a:off x="546333" y="3679017"/>
            <a:ext cx="11262031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人们发现，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免疫系统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能发现并清除异物、外来病原微生物等引起内环境波动的因素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它也起重要的调节作用。</a:t>
            </a:r>
          </a:p>
        </p:txBody>
      </p:sp>
      <p:sp>
        <p:nvSpPr>
          <p:cNvPr id="35844" name="矩形 35843"/>
          <p:cNvSpPr>
            <a:spLocks noChangeArrowheads="1"/>
          </p:cNvSpPr>
          <p:nvPr/>
        </p:nvSpPr>
        <p:spPr bwMode="auto">
          <a:xfrm>
            <a:off x="638301" y="2450354"/>
            <a:ext cx="108227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法国生理学家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贝尔纳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推测：内环境的恒定主要依赖于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神经系统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的调节。</a:t>
            </a:r>
          </a:p>
        </p:txBody>
      </p:sp>
      <p:sp>
        <p:nvSpPr>
          <p:cNvPr id="35845" name="矩形 35844"/>
          <p:cNvSpPr>
            <a:spLocks noChangeArrowheads="1"/>
          </p:cNvSpPr>
          <p:nvPr/>
        </p:nvSpPr>
        <p:spPr bwMode="auto">
          <a:xfrm>
            <a:off x="663505" y="3183816"/>
            <a:ext cx="111448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美国生理学家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坎农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提出：内环境是在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神经调节和体液调节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的共同作用下实现的。</a:t>
            </a:r>
          </a:p>
        </p:txBody>
      </p:sp>
      <p:sp>
        <p:nvSpPr>
          <p:cNvPr id="35848" name="文本框 35847"/>
          <p:cNvSpPr txBox="1"/>
          <p:nvPr/>
        </p:nvSpPr>
        <p:spPr>
          <a:xfrm>
            <a:off x="660400" y="1299522"/>
            <a:ext cx="2743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noProof="1">
                <a:solidFill>
                  <a:srgbClr val="8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调节机制</a:t>
            </a:r>
            <a:endParaRPr lang="zh-CN" altLang="en-US" sz="2400" kern="0" noProof="1">
              <a:solidFill>
                <a:srgbClr val="80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4" grpId="0"/>
      <p:bldP spid="358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占位符 70659"/>
          <p:cNvSpPr>
            <a:spLocks noGrp="1" noChangeArrowheads="1"/>
          </p:cNvSpPr>
          <p:nvPr>
            <p:ph idx="4294967295"/>
          </p:nvPr>
        </p:nvSpPr>
        <p:spPr>
          <a:xfrm>
            <a:off x="660400" y="1597307"/>
            <a:ext cx="10515600" cy="50292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人体维持稳态的调节能力是有一定限度的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71681"/>
          <p:cNvSpPr>
            <a:spLocks noChangeArrowheads="1"/>
          </p:cNvSpPr>
          <p:nvPr/>
        </p:nvSpPr>
        <p:spPr bwMode="auto">
          <a:xfrm>
            <a:off x="742869" y="1892531"/>
            <a:ext cx="9956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血糖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浓度过低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低血糖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症；</a:t>
            </a:r>
          </a:p>
          <a:p>
            <a:pPr defTabSz="1219200"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血糖浓度过高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糖尿病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defTabSz="1219200"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血钙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的含量过低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成年人患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骨                     质疏松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、儿童患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佝偻病</a:t>
            </a:r>
          </a:p>
          <a:p>
            <a:pPr defTabSz="1219200"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血钙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过高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肌无力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defTabSz="1219200"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血浆蛋白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组织水肿</a:t>
            </a:r>
          </a:p>
        </p:txBody>
      </p:sp>
      <p:sp>
        <p:nvSpPr>
          <p:cNvPr id="16386" name="矩形 71682"/>
          <p:cNvSpPr>
            <a:spLocks noChangeArrowheads="1"/>
          </p:cNvSpPr>
          <p:nvPr/>
        </p:nvSpPr>
        <p:spPr bwMode="auto">
          <a:xfrm>
            <a:off x="546100" y="1028700"/>
            <a:ext cx="4736135" cy="111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人体内环境稳态失调的常见疾病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占位符 80898"/>
          <p:cNvSpPr>
            <a:spLocks noGrp="1" noChangeArrowheads="1"/>
          </p:cNvSpPr>
          <p:nvPr>
            <p:ph idx="4294967295"/>
          </p:nvPr>
        </p:nvSpPr>
        <p:spPr>
          <a:xfrm>
            <a:off x="660400" y="1288750"/>
            <a:ext cx="10729089" cy="45148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人体长期处于高温环境可能引起</a:t>
            </a:r>
            <a:r>
              <a:rPr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中暑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。人的体温升高时可引起酶促反应受阻，代谢紊乱。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此外，大量出汗，体液过量丢失会引起</a:t>
            </a:r>
            <a:r>
              <a:rPr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乏力、低血压和虚脱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；盐也随之丢失，导致</a:t>
            </a:r>
            <a:r>
              <a:rPr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血液循环和其他各系统功能紊乱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72705"/>
          <p:cNvSpPr>
            <a:spLocks noChangeArrowheads="1"/>
          </p:cNvSpPr>
          <p:nvPr/>
        </p:nvSpPr>
        <p:spPr bwMode="auto">
          <a:xfrm>
            <a:off x="660400" y="1738395"/>
            <a:ext cx="10960582" cy="47089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250000"/>
              </a:lnSpc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发热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时的主要症状大部分集中在中枢神经系统，病人感觉不适、头疼、头晕、嗜睡等，同时常有食欲不振、厌食、恶心的表现。</a:t>
            </a:r>
          </a:p>
          <a:p>
            <a:pPr defTabSz="1219200"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发热时机体处于一种明显的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分解代谢过旺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的状态，持续高热必定引起器官的功能负荷加重，有可能诱发器官功能不全或引起组织损伤。</a:t>
            </a:r>
          </a:p>
          <a:p>
            <a:pPr defTabSz="1219200">
              <a:lnSpc>
                <a:spcPct val="2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250000"/>
              </a:lnSpc>
            </a:pPr>
            <a:r>
              <a:rPr lang="zh-CN" altLang="en-US" sz="2000" kern="0" dirty="0">
                <a:solidFill>
                  <a:srgbClr val="044BF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</a:p>
        </p:txBody>
      </p:sp>
      <p:sp>
        <p:nvSpPr>
          <p:cNvPr id="18434" name="矩形 72706"/>
          <p:cNvSpPr>
            <a:spLocks noChangeArrowheads="1"/>
          </p:cNvSpPr>
          <p:nvPr/>
        </p:nvSpPr>
        <p:spPr bwMode="auto">
          <a:xfrm>
            <a:off x="0" y="1130300"/>
            <a:ext cx="2032000" cy="6080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发热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73729"/>
          <p:cNvSpPr txBox="1">
            <a:spLocks noChangeArrowheads="1"/>
          </p:cNvSpPr>
          <p:nvPr/>
        </p:nvSpPr>
        <p:spPr bwMode="auto">
          <a:xfrm>
            <a:off x="660400" y="1896317"/>
            <a:ext cx="10909300" cy="26967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300000"/>
              </a:lnSpc>
            </a:pP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内环境渗透压会变小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。当内环境渗透压变小时，内环境中的水将较多地通过渗透作用进入细胞内，造成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细胞吸水肿胀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，进一步导致细胞代谢和功能紊乱。严重时会出现疲倦、周身不适、表情淡漠、恶心、食欲减退、皮下组织肿胀等症状。 </a:t>
            </a:r>
          </a:p>
        </p:txBody>
      </p:sp>
      <p:sp>
        <p:nvSpPr>
          <p:cNvPr id="19458" name="矩形 73730"/>
          <p:cNvSpPr>
            <a:spLocks noChangeArrowheads="1"/>
          </p:cNvSpPr>
          <p:nvPr/>
        </p:nvSpPr>
        <p:spPr bwMode="auto">
          <a:xfrm>
            <a:off x="0" y="1136198"/>
            <a:ext cx="3048000" cy="7601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腹泻、流汗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文本框 74753"/>
          <p:cNvSpPr txBox="1">
            <a:spLocks noChangeArrowheads="1"/>
          </p:cNvSpPr>
          <p:nvPr/>
        </p:nvSpPr>
        <p:spPr bwMode="auto">
          <a:xfrm>
            <a:off x="567161" y="1775925"/>
            <a:ext cx="11215868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30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因为高原空气稀薄，大气压和氧分压低，易造成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体内缺氧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。这说明外界环境的变化势必影响内环境的稳态。若外界环境变化不甚剧烈，并且机体代偿机制良好，内环境的波动较小，仍能维持稳态；若外界环境变化剧烈，机体代偿机制不好，内环境稳态将受到破坏，就会影响身体健康。</a:t>
            </a:r>
          </a:p>
        </p:txBody>
      </p:sp>
      <p:sp>
        <p:nvSpPr>
          <p:cNvPr id="20482" name="矩形 74754"/>
          <p:cNvSpPr>
            <a:spLocks noChangeArrowheads="1"/>
          </p:cNvSpPr>
          <p:nvPr/>
        </p:nvSpPr>
        <p:spPr bwMode="auto">
          <a:xfrm>
            <a:off x="-162046" y="1186727"/>
            <a:ext cx="2946400" cy="68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高原反应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274" y="1778308"/>
            <a:ext cx="7875451" cy="3040056"/>
          </a:xfrm>
          <a:prstGeom prst="rect">
            <a:avLst/>
          </a:prstGeom>
        </p:spPr>
      </p:pic>
      <p:sp>
        <p:nvSpPr>
          <p:cNvPr id="10" name="文本框 77867"/>
          <p:cNvSpPr txBox="1">
            <a:spLocks noChangeArrowheads="1"/>
          </p:cNvSpPr>
          <p:nvPr/>
        </p:nvSpPr>
        <p:spPr bwMode="auto">
          <a:xfrm>
            <a:off x="265471" y="1262908"/>
            <a:ext cx="4442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defTabSz="1219200">
              <a:spcBef>
                <a:spcPct val="50000"/>
              </a:spcBef>
            </a:pPr>
            <a:r>
              <a:rPr lang="zh-CN" altLang="en-US" sz="2400" dirty="0">
                <a:ea typeface="思源黑体 CN Medium" panose="020B0600000000000000" pitchFamily="34" charset="-122"/>
                <a:sym typeface="Arial" panose="020B0604020202020204" pitchFamily="34" charset="0"/>
              </a:rPr>
              <a:t>体温的日变化规律调查结果</a:t>
            </a:r>
          </a:p>
        </p:txBody>
      </p:sp>
      <p:sp>
        <p:nvSpPr>
          <p:cNvPr id="11" name="文本框 77868"/>
          <p:cNvSpPr txBox="1">
            <a:spLocks noChangeArrowheads="1"/>
          </p:cNvSpPr>
          <p:nvPr/>
        </p:nvSpPr>
        <p:spPr bwMode="auto">
          <a:xfrm>
            <a:off x="546100" y="4993457"/>
            <a:ext cx="1092200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200"/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同一个人在一日内的体温变化有何特点？ </a:t>
            </a:r>
          </a:p>
        </p:txBody>
      </p:sp>
      <p:sp>
        <p:nvSpPr>
          <p:cNvPr id="12" name="文本框 77869"/>
          <p:cNvSpPr txBox="1">
            <a:spLocks noChangeArrowheads="1"/>
          </p:cNvSpPr>
          <p:nvPr/>
        </p:nvSpPr>
        <p:spPr bwMode="auto">
          <a:xfrm>
            <a:off x="546100" y="5447302"/>
            <a:ext cx="1109980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200"/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不同的人（年龄、性别不同）体温变化有何异同？</a:t>
            </a:r>
          </a:p>
        </p:txBody>
      </p:sp>
      <p:sp>
        <p:nvSpPr>
          <p:cNvPr id="13" name="文本框 77870"/>
          <p:cNvSpPr txBox="1">
            <a:spLocks noChangeArrowheads="1"/>
          </p:cNvSpPr>
          <p:nvPr/>
        </p:nvSpPr>
        <p:spPr bwMode="auto">
          <a:xfrm>
            <a:off x="546100" y="5901147"/>
            <a:ext cx="1062990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200"/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人体温的日变化与当地气温的日变化有何差异？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75777"/>
          <p:cNvSpPr txBox="1">
            <a:spLocks noChangeArrowheads="1"/>
          </p:cNvSpPr>
          <p:nvPr/>
        </p:nvSpPr>
        <p:spPr bwMode="auto">
          <a:xfrm>
            <a:off x="638175" y="1687086"/>
            <a:ext cx="10858500" cy="43125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200000"/>
              </a:lnSpc>
            </a:pPr>
            <a:r>
              <a:rPr lang="zh-CN" altLang="en-US" sz="2000" kern="0" dirty="0">
                <a:solidFill>
                  <a:srgbClr val="044BFC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空调病的主要表现为：感冒、过敏、风湿痛、黏膜干燥、紧张、烦躁、注意力难以集中、头痛，等等。</a:t>
            </a:r>
          </a:p>
          <a:p>
            <a:pPr defTabSz="1219200">
              <a:lnSpc>
                <a:spcPct val="20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空调对人的影响主要在于：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空调风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使人体表面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水分蒸发量加大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，毛孔收缩，不能正常排汗，也会引起内分泌的紊乱；空调房间里，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气流方向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经常变换，气流速度增加，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空气热量不断变动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等因素干扰了人体的嗅觉，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削弱了人体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对空气中病菌、过敏原和异味的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反应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；房间内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湿度太低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，会对眼、鼻等处的黏膜产生不利作用，导致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黏膜病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；室内空气与外界几乎隔绝，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干燥而又温度适宜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，空气中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有害细菌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含量快速上升。</a:t>
            </a:r>
          </a:p>
        </p:txBody>
      </p:sp>
      <p:sp>
        <p:nvSpPr>
          <p:cNvPr id="21506" name="矩形 75778"/>
          <p:cNvSpPr>
            <a:spLocks noChangeArrowheads="1"/>
          </p:cNvSpPr>
          <p:nvPr/>
        </p:nvSpPr>
        <p:spPr bwMode="auto">
          <a:xfrm>
            <a:off x="254642" y="1130300"/>
            <a:ext cx="1828800" cy="68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空调病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对稳态调节的认识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52226"/>
          <p:cNvSpPr>
            <a:spLocks noGrp="1" noChangeArrowheads="1"/>
          </p:cNvSpPr>
          <p:nvPr/>
        </p:nvSpPr>
        <p:spPr bwMode="auto">
          <a:xfrm>
            <a:off x="567159" y="1808255"/>
            <a:ext cx="12017828" cy="5181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121920" tIns="60960" rIns="121920" bIns="6096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1219200">
              <a:lnSpc>
                <a:spcPct val="200000"/>
              </a:lnSpc>
              <a:buNone/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渗透压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是维持组织细胞结构与功能的重要因素</a:t>
            </a:r>
          </a:p>
          <a:p>
            <a:pPr marL="457200" indent="-457200" defTabSz="1219200">
              <a:lnSpc>
                <a:spcPct val="200000"/>
              </a:lnSpc>
              <a:buNone/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适宜的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体温和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pH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是酶正常发挥催化作用的基本条件</a:t>
            </a:r>
          </a:p>
          <a:p>
            <a:pPr marL="457200" indent="-457200" defTabSz="1219200">
              <a:lnSpc>
                <a:spcPct val="200000"/>
              </a:lnSpc>
              <a:buNone/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正常的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血糖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水平和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血氧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量是供给机体所需能量的重要保障</a:t>
            </a:r>
          </a:p>
          <a:p>
            <a:pPr marL="457200" indent="-457200" defTabSz="1219200">
              <a:lnSpc>
                <a:spcPct val="200000"/>
              </a:lnSpc>
              <a:buNone/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(4)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内环境中过多的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代谢产物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如尿素、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en-US" altLang="zh-CN" sz="20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等会使机体中毒。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567159" y="1226172"/>
            <a:ext cx="11742056" cy="1016000"/>
            <a:chOff x="172" y="960"/>
            <a:chExt cx="5760" cy="480"/>
          </a:xfrm>
          <a:noFill/>
        </p:grpSpPr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72" y="960"/>
              <a:ext cx="5760" cy="48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defTabSz="1219200"/>
              <a:endParaRPr lang="zh-CN" altLang="en-US" sz="2400"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172" y="1017"/>
              <a:ext cx="5760" cy="21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defTabSz="1219200"/>
              <a:r>
                <a:rPr lang="zh-CN" altLang="en-US" sz="240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内环境稳态是机体进行正常生命活动的必要条件</a:t>
              </a: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79427" y="4931588"/>
            <a:ext cx="11355428" cy="3217333"/>
            <a:chOff x="528" y="2608"/>
            <a:chExt cx="4800" cy="1520"/>
          </a:xfrm>
          <a:noFill/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528" y="3696"/>
              <a:ext cx="4800" cy="432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defTabSz="1219200"/>
              <a:endParaRPr lang="zh-CN" altLang="en-US" sz="2400"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774" y="2608"/>
              <a:ext cx="2074" cy="201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defTabSz="1219200"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en-US" sz="240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内环境稳态失调</a:t>
              </a:r>
              <a:r>
                <a:rPr lang="en-US" altLang="zh-CN" sz="240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——</a:t>
              </a:r>
              <a:r>
                <a:rPr lang="zh-CN" altLang="en-US" sz="240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细胞代谢紊乱</a:t>
              </a:r>
            </a:p>
          </p:txBody>
        </p:sp>
      </p:grp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内环境保持稳态的意义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占位符 56322"/>
          <p:cNvSpPr>
            <a:spLocks noGrp="1" noChangeArrowheads="1"/>
          </p:cNvSpPr>
          <p:nvPr>
            <p:ph idx="4294967295"/>
          </p:nvPr>
        </p:nvSpPr>
        <p:spPr>
          <a:xfrm>
            <a:off x="660400" y="1347788"/>
            <a:ext cx="10363200" cy="488791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内环境的稳态是指（            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由于血液中缓冲物质的调节作用，使内环境维持在相对稳定的状态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内环境的温度、渗透压、各种化学物质的含量维持在一个相对稳定的状态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正常机体在神经系统、激素的作用下，通过各组织器官的协调活动，共同维持内环境的相对稳定状态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正常机体通过调节作用，使各器官、系统协调活动，功能维持内环境的相对稳定状态</a:t>
            </a:r>
          </a:p>
        </p:txBody>
      </p:sp>
      <p:sp>
        <p:nvSpPr>
          <p:cNvPr id="56324" name="文本框 56323"/>
          <p:cNvSpPr txBox="1">
            <a:spLocks noChangeArrowheads="1"/>
          </p:cNvSpPr>
          <p:nvPr/>
        </p:nvSpPr>
        <p:spPr bwMode="auto">
          <a:xfrm>
            <a:off x="4073041" y="1458007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占位符 57345"/>
          <p:cNvSpPr>
            <a:spLocks noGrp="1" noChangeArrowheads="1"/>
          </p:cNvSpPr>
          <p:nvPr>
            <p:ph idx="4294967295"/>
          </p:nvPr>
        </p:nvSpPr>
        <p:spPr>
          <a:xfrm>
            <a:off x="578734" y="1333018"/>
            <a:ext cx="10656888" cy="6105525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对于高烧不退的病人，可采用一些辅助治疗措施降低体温。下列措施中不正确的是（       ）</a:t>
            </a:r>
          </a:p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加盖棉被，增加排汗量</a:t>
            </a:r>
          </a:p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在额头上敷用冷水浸泡过的毛巾</a:t>
            </a:r>
          </a:p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用酒精棉球擦拭四肢等部位</a:t>
            </a:r>
          </a:p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适当撤减衣被</a:t>
            </a:r>
          </a:p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下列有关稳态生理意义的叙述，错误的是（        ）</a:t>
            </a:r>
          </a:p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稳态有利于酶促反应的正常运行</a:t>
            </a:r>
          </a:p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稳态是机体进行正常生命活动的必要条件</a:t>
            </a:r>
          </a:p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当稳态遭到破坏时，可导致疾病发生</a:t>
            </a:r>
          </a:p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当血液的成分稳定时，人一定不会发生疾病</a:t>
            </a:r>
          </a:p>
        </p:txBody>
      </p:sp>
      <p:sp>
        <p:nvSpPr>
          <p:cNvPr id="57347" name="文本框 57346"/>
          <p:cNvSpPr txBox="1">
            <a:spLocks noChangeArrowheads="1"/>
          </p:cNvSpPr>
          <p:nvPr/>
        </p:nvSpPr>
        <p:spPr bwMode="auto">
          <a:xfrm>
            <a:off x="2165027" y="1517849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en-US" altLang="zh-CN" sz="3735" b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57348" name="文本框 57347"/>
          <p:cNvSpPr txBox="1">
            <a:spLocks noChangeArrowheads="1"/>
          </p:cNvSpPr>
          <p:nvPr/>
        </p:nvSpPr>
        <p:spPr bwMode="auto">
          <a:xfrm>
            <a:off x="6813508" y="3788443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en-US" altLang="zh-CN" sz="3735" b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573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占位符 58369"/>
          <p:cNvSpPr>
            <a:spLocks noGrp="1" noChangeArrowheads="1"/>
          </p:cNvSpPr>
          <p:nvPr>
            <p:ph idx="4294967295"/>
          </p:nvPr>
        </p:nvSpPr>
        <p:spPr>
          <a:xfrm>
            <a:off x="565492" y="1438605"/>
            <a:ext cx="10561637" cy="61039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某人患急性肠炎引起腹泻，医生给予补充生理盐水，其首要目的是（        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提供能量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供给营养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维持水分代谢的平衡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维持无机盐代谢的平衡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下列关于内环境稳态的叙述错误的是（        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内环境的理化性质是相对稳定的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内环境稳态是由体内各种调节机制所维持的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内环境的理化性质是恒定不变的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内环境稳态不能维持，机体的生命活动就会受到威胁</a:t>
            </a:r>
          </a:p>
        </p:txBody>
      </p:sp>
      <p:sp>
        <p:nvSpPr>
          <p:cNvPr id="58371" name="文本框 58370"/>
          <p:cNvSpPr txBox="1">
            <a:spLocks noChangeArrowheads="1"/>
          </p:cNvSpPr>
          <p:nvPr/>
        </p:nvSpPr>
        <p:spPr bwMode="auto">
          <a:xfrm>
            <a:off x="10153785" y="1292680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en-US" altLang="zh-CN" sz="3735" b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58372" name="文本框 58371"/>
          <p:cNvSpPr txBox="1">
            <a:spLocks noChangeArrowheads="1"/>
          </p:cNvSpPr>
          <p:nvPr/>
        </p:nvSpPr>
        <p:spPr bwMode="auto">
          <a:xfrm>
            <a:off x="6185324" y="3570494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en-US" altLang="zh-CN" sz="3735" b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583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占位符 59394"/>
          <p:cNvSpPr>
            <a:spLocks noGrp="1" noChangeArrowheads="1"/>
          </p:cNvSpPr>
          <p:nvPr>
            <p:ph idx="4294967295"/>
          </p:nvPr>
        </p:nvSpPr>
        <p:spPr>
          <a:xfrm>
            <a:off x="660400" y="1345216"/>
            <a:ext cx="11277600" cy="45148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．稳态的生理意义是（           ）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．使体温维持相对恒定	 	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．使体液的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PH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保持相对稳定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．使内环境的渗透压处于相对平衡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．是机体进行正常生命活动的必要条件</a:t>
            </a:r>
          </a:p>
        </p:txBody>
      </p:sp>
      <p:sp>
        <p:nvSpPr>
          <p:cNvPr id="59396" name="文本框 59395"/>
          <p:cNvSpPr txBox="1">
            <a:spLocks noChangeArrowheads="1"/>
          </p:cNvSpPr>
          <p:nvPr/>
        </p:nvSpPr>
        <p:spPr bwMode="auto">
          <a:xfrm>
            <a:off x="4198450" y="1540614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en-US" altLang="zh-CN" sz="3200" b="1" kern="0" dirty="0">
                <a:solidFill>
                  <a:srgbClr val="FF33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59397"/>
          <p:cNvSpPr>
            <a:spLocks noChangeArrowheads="1"/>
          </p:cNvSpPr>
          <p:nvPr/>
        </p:nvSpPr>
        <p:spPr bwMode="auto">
          <a:xfrm>
            <a:off x="174263" y="1130300"/>
            <a:ext cx="11176000" cy="342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defTabSz="1219200">
              <a:lnSpc>
                <a:spcPct val="200000"/>
              </a:lnSpc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．高等动物和人的内环境必须保持相对稳定，下列各项生理活动中，与内环境的稳态没有直接关系的是（         ）</a:t>
            </a:r>
          </a:p>
          <a:p>
            <a:pPr marL="457200" defTabSz="12192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Ａ．通过汗和尿排泄废物</a:t>
            </a:r>
          </a:p>
          <a:p>
            <a:pPr marL="457200" defTabSz="12192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Ｂ．将食物残渣形成粪便排出体外</a:t>
            </a:r>
          </a:p>
          <a:p>
            <a:pPr marL="457200" defTabSz="12192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Ｃ．血液运输氧和废物</a:t>
            </a:r>
          </a:p>
          <a:p>
            <a:pPr marL="457200" defTabSz="12192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Ｄ．血液中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CO2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增加，会使呼吸加快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543063" y="2058192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spcBef>
                <a:spcPct val="50000"/>
              </a:spcBef>
            </a:pPr>
            <a:r>
              <a:rPr lang="en-US" altLang="zh-CN" sz="3200" b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82324" y="1130300"/>
            <a:ext cx="11409676" cy="349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核心概念</a:t>
            </a:r>
            <a:endParaRPr lang="en-US" altLang="zh-CN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、稳态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必会知识</a:t>
            </a:r>
            <a:endParaRPr lang="en-US" altLang="zh-CN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、内环境稳态的调节机制以及相关的紊乱疾病</a:t>
            </a:r>
            <a:endParaRPr lang="en-US" altLang="zh-CN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、内环境稳态的重要意义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7" r="42987"/>
          <a:stretch>
            <a:fillRect/>
          </a:stretch>
        </p:blipFill>
        <p:spPr>
          <a:xfrm>
            <a:off x="817563" y="0"/>
            <a:ext cx="3979862" cy="6858000"/>
          </a:xfrm>
        </p:spPr>
      </p:pic>
      <p:sp>
        <p:nvSpPr>
          <p:cNvPr id="22" name="TextBox 21"/>
          <p:cNvSpPr txBox="1"/>
          <p:nvPr/>
        </p:nvSpPr>
        <p:spPr>
          <a:xfrm>
            <a:off x="10737982" y="6289273"/>
            <a:ext cx="1453078" cy="2308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900" spc="400">
                <a:solidFill>
                  <a:srgbClr val="FFFFFF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xippt</a:t>
            </a:r>
            <a:endParaRPr lang="ru-RU" sz="900" spc="400" dirty="0">
              <a:solidFill>
                <a:srgbClr val="FFFFFF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3306151" y="-1"/>
            <a:ext cx="1940296" cy="2503595"/>
          </a:xfrm>
          <a:custGeom>
            <a:avLst/>
            <a:gdLst>
              <a:gd name="connsiteX0" fmla="*/ 2623398 w 2910893"/>
              <a:gd name="connsiteY0" fmla="*/ 0 h 3755972"/>
              <a:gd name="connsiteX1" fmla="*/ 2910893 w 2910893"/>
              <a:gd name="connsiteY1" fmla="*/ 0 h 3755972"/>
              <a:gd name="connsiteX2" fmla="*/ 2910893 w 2910893"/>
              <a:gd name="connsiteY2" fmla="*/ 3755972 h 3755972"/>
              <a:gd name="connsiteX3" fmla="*/ 0 w 2910893"/>
              <a:gd name="connsiteY3" fmla="*/ 1779848 h 3755972"/>
              <a:gd name="connsiteX4" fmla="*/ 2623398 w 2910893"/>
              <a:gd name="connsiteY4" fmla="*/ 0 h 375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0893" h="3755972">
                <a:moveTo>
                  <a:pt x="2623398" y="0"/>
                </a:moveTo>
                <a:lnTo>
                  <a:pt x="2910893" y="0"/>
                </a:lnTo>
                <a:lnTo>
                  <a:pt x="2910893" y="3755972"/>
                </a:lnTo>
                <a:lnTo>
                  <a:pt x="0" y="1779848"/>
                </a:lnTo>
                <a:lnTo>
                  <a:pt x="2623398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6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267299" y="4233165"/>
            <a:ext cx="1940980" cy="2624836"/>
          </a:xfrm>
          <a:custGeom>
            <a:avLst/>
            <a:gdLst>
              <a:gd name="connsiteX0" fmla="*/ 2911920 w 2911920"/>
              <a:gd name="connsiteY0" fmla="*/ 0 h 3937861"/>
              <a:gd name="connsiteX1" fmla="*/ 2911920 w 2911920"/>
              <a:gd name="connsiteY1" fmla="*/ 3937861 h 3937861"/>
              <a:gd name="connsiteX2" fmla="*/ 2890358 w 2911920"/>
              <a:gd name="connsiteY2" fmla="*/ 3937861 h 3937861"/>
              <a:gd name="connsiteX3" fmla="*/ 0 w 2911920"/>
              <a:gd name="connsiteY3" fmla="*/ 1976124 h 3937861"/>
              <a:gd name="connsiteX4" fmla="*/ 2911920 w 2911920"/>
              <a:gd name="connsiteY4" fmla="*/ 0 h 393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1920" h="3937861">
                <a:moveTo>
                  <a:pt x="2911920" y="0"/>
                </a:moveTo>
                <a:lnTo>
                  <a:pt x="2911920" y="3937861"/>
                </a:lnTo>
                <a:lnTo>
                  <a:pt x="2890358" y="3937861"/>
                </a:lnTo>
                <a:lnTo>
                  <a:pt x="0" y="1976124"/>
                </a:lnTo>
                <a:lnTo>
                  <a:pt x="2911920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6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096000" y="3129280"/>
            <a:ext cx="5084445" cy="1775460"/>
            <a:chOff x="-4766137" y="2083869"/>
            <a:chExt cx="5032837" cy="1615920"/>
          </a:xfrm>
        </p:grpSpPr>
        <p:sp>
          <p:nvSpPr>
            <p:cNvPr id="25" name="矩形: 圆角 24"/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04C4D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-4714868" y="2083869"/>
              <a:ext cx="4981568" cy="1038567"/>
              <a:chOff x="-4714868" y="2083869"/>
              <a:chExt cx="4981568" cy="1038567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-4714868" y="2808615"/>
                <a:ext cx="4981567" cy="313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文本占位符 19"/>
              <p:cNvSpPr txBox="1"/>
              <p:nvPr/>
            </p:nvSpPr>
            <p:spPr>
              <a:xfrm>
                <a:off x="-4708756" y="2083869"/>
                <a:ext cx="4975455" cy="635764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000" b="1" dirty="0">
                    <a:solidFill>
                      <a:srgbClr val="00B05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感谢各位的聆听</a:t>
                </a:r>
              </a:p>
            </p:txBody>
          </p:sp>
        </p:grpSp>
      </p:grpSp>
      <p:sp>
        <p:nvSpPr>
          <p:cNvPr id="31" name="文本占位符 20"/>
          <p:cNvSpPr txBox="1"/>
          <p:nvPr/>
        </p:nvSpPr>
        <p:spPr>
          <a:xfrm>
            <a:off x="6177915" y="2503805"/>
            <a:ext cx="5190490" cy="624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第一章   人体的内环境与稳态</a:t>
            </a:r>
          </a:p>
        </p:txBody>
      </p:sp>
      <p:sp>
        <p:nvSpPr>
          <p:cNvPr id="14" name="矩形 13"/>
          <p:cNvSpPr/>
          <p:nvPr/>
        </p:nvSpPr>
        <p:spPr>
          <a:xfrm>
            <a:off x="9809852" y="368175"/>
            <a:ext cx="4062342" cy="300975"/>
          </a:xfrm>
          <a:prstGeom prst="rect">
            <a:avLst/>
          </a:prstGeom>
          <a:solidFill>
            <a:srgbClr val="04C4D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人教版高中生物必修三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文本框 78849"/>
          <p:cNvSpPr txBox="1">
            <a:spLocks noChangeArrowheads="1"/>
          </p:cNvSpPr>
          <p:nvPr/>
        </p:nvSpPr>
        <p:spPr bwMode="auto">
          <a:xfrm>
            <a:off x="660400" y="1961243"/>
            <a:ext cx="10993967" cy="35431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正常人的体温并不是一个固定值，而是一个温度范围，一般不超过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1℃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。而且，同一个人的体温随昼夜变化也不同，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2~4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时最低，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14~16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时最高。</a:t>
            </a: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不同年龄的人的体温有差异，一般年轻者高于年老者。</a:t>
            </a: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不同性别的人的体温也有差异，一般女子高于男子。</a:t>
            </a: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健康人的体温始终接近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37 ℃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，处于动态平衡中。</a:t>
            </a:r>
          </a:p>
        </p:txBody>
      </p:sp>
      <p:sp>
        <p:nvSpPr>
          <p:cNvPr id="4098" name="文本框 78850"/>
          <p:cNvSpPr txBox="1">
            <a:spLocks noChangeArrowheads="1"/>
          </p:cNvSpPr>
          <p:nvPr/>
        </p:nvSpPr>
        <p:spPr bwMode="auto">
          <a:xfrm>
            <a:off x="-280629" y="1322598"/>
            <a:ext cx="2976033" cy="461665"/>
          </a:xfrm>
          <a:prstGeom prst="rect">
            <a:avLst/>
          </a:prstGeom>
          <a:noFill/>
          <a:ln w="9525">
            <a:noFill/>
            <a:prstDash val="dash"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/>
            <a:r>
              <a: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rPr>
              <a:t>结　论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5606"/>
          <p:cNvSpPr txBox="1"/>
          <p:nvPr/>
        </p:nvSpPr>
        <p:spPr>
          <a:xfrm>
            <a:off x="565151" y="1315510"/>
            <a:ext cx="11061700" cy="220194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200">
              <a:lnSpc>
                <a:spcPct val="200000"/>
              </a:lnSpc>
            </a:pPr>
            <a:r>
              <a:rPr lang="zh-CN" altLang="en-US" sz="2400" noProof="1"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稳态的定义：</a:t>
            </a:r>
            <a:endParaRPr lang="zh-CN" altLang="en-US" sz="2400" noProof="1"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</a:pPr>
            <a:r>
              <a:rPr lang="zh-CN" altLang="en-US" sz="2400" noProof="1"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       正常机体通过调节作用，使各个器官，系统协调活动，共同维持内环境的相对稳定状态</a:t>
            </a:r>
            <a:r>
              <a:rPr lang="en-US" altLang="zh-CN" sz="2400" noProof="1"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lang="zh-CN" altLang="zh-CN" sz="2400" noProof="1"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是组织细胞的正常生命活动的必要条件</a:t>
            </a:r>
            <a:r>
              <a:rPr lang="zh-CN" altLang="en-US" sz="2400" noProof="1"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zh-CN" altLang="en-US" sz="2400" noProof="1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稳态的定义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90113"/>
          <p:cNvSpPr/>
          <p:nvPr/>
        </p:nvSpPr>
        <p:spPr>
          <a:xfrm>
            <a:off x="660400" y="2104533"/>
            <a:ext cx="30861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理化性质</a:t>
            </a:r>
            <a:endParaRPr lang="zh-CN" altLang="en-US" sz="2400" kern="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0115" name="文本框 90114"/>
          <p:cNvSpPr txBox="1">
            <a:spLocks noChangeArrowheads="1"/>
          </p:cNvSpPr>
          <p:nvPr/>
        </p:nvSpPr>
        <p:spPr bwMode="auto">
          <a:xfrm>
            <a:off x="2474824" y="1342053"/>
            <a:ext cx="5447325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65000"/>
              </a:lnSpc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血浆的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PH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7.35-7.45  </a:t>
            </a:r>
          </a:p>
          <a:p>
            <a:pPr defTabSz="1219200">
              <a:lnSpc>
                <a:spcPct val="165000"/>
              </a:lnSpc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体温：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37</a:t>
            </a:r>
            <a:r>
              <a:rPr lang="en-US" altLang="zh-CN" sz="2400" kern="0" baseline="30000" dirty="0"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左右</a:t>
            </a:r>
          </a:p>
          <a:p>
            <a:pPr defTabSz="1219200">
              <a:lnSpc>
                <a:spcPct val="165000"/>
              </a:lnSpc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渗透压：血浆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37</a:t>
            </a:r>
            <a:r>
              <a:rPr lang="en-US" altLang="zh-CN" sz="2400" kern="0" baseline="30000" dirty="0"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渗透压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770kPa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左右</a:t>
            </a:r>
          </a:p>
        </p:txBody>
      </p:sp>
      <p:sp>
        <p:nvSpPr>
          <p:cNvPr id="90116" name="左大括号 90115"/>
          <p:cNvSpPr/>
          <p:nvPr/>
        </p:nvSpPr>
        <p:spPr bwMode="auto">
          <a:xfrm>
            <a:off x="2089591" y="1611338"/>
            <a:ext cx="385233" cy="1436308"/>
          </a:xfrm>
          <a:prstGeom prst="leftBrace">
            <a:avLst>
              <a:gd name="adj1" fmla="val 41437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0118" name="矩形 90117"/>
          <p:cNvSpPr/>
          <p:nvPr/>
        </p:nvSpPr>
        <p:spPr>
          <a:xfrm>
            <a:off x="638768" y="3726572"/>
            <a:ext cx="176362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化学成分：</a:t>
            </a:r>
            <a:endParaRPr lang="zh-CN" altLang="en-US" sz="2400" kern="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0119" name="组合 90118"/>
          <p:cNvGrpSpPr/>
          <p:nvPr/>
        </p:nvGrpSpPr>
        <p:grpSpPr bwMode="auto">
          <a:xfrm>
            <a:off x="2131018" y="3726205"/>
            <a:ext cx="9448800" cy="462406"/>
            <a:chOff x="1041" y="2734"/>
            <a:chExt cx="4464" cy="292"/>
          </a:xfrm>
        </p:grpSpPr>
        <p:sp>
          <p:nvSpPr>
            <p:cNvPr id="90120" name="文本框 90119"/>
            <p:cNvSpPr txBox="1"/>
            <p:nvPr/>
          </p:nvSpPr>
          <p:spPr>
            <a:xfrm>
              <a:off x="1041" y="2734"/>
              <a:ext cx="4464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noProof="1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水、无机盐、各种营养物质、代谢产物</a:t>
              </a:r>
              <a:endParaRPr lang="zh-CN" altLang="en-US" sz="2400" kern="0" noProof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121" name="文本框 90120"/>
            <p:cNvSpPr txBox="1"/>
            <p:nvPr/>
          </p:nvSpPr>
          <p:spPr>
            <a:xfrm>
              <a:off x="3479" y="2734"/>
              <a:ext cx="960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noProof="1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（血糖）</a:t>
              </a:r>
              <a:endParaRPr lang="zh-CN" altLang="en-US" sz="2400" kern="0" noProof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稳态的事实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89089"/>
          <p:cNvSpPr txBox="1">
            <a:spLocks noChangeArrowheads="1"/>
          </p:cNvSpPr>
          <p:nvPr/>
        </p:nvSpPr>
        <p:spPr bwMode="auto">
          <a:xfrm>
            <a:off x="660400" y="1281025"/>
            <a:ext cx="10858500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随着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外界环境因素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的变化和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体内细胞代谢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活动的进行，内环境的各种化学成分和理化性质在不断发生变化。</a:t>
            </a:r>
          </a:p>
        </p:txBody>
      </p:sp>
      <p:sp>
        <p:nvSpPr>
          <p:cNvPr id="7170" name="文本框 68609"/>
          <p:cNvSpPr txBox="1">
            <a:spLocks noChangeArrowheads="1"/>
          </p:cNvSpPr>
          <p:nvPr/>
        </p:nvSpPr>
        <p:spPr bwMode="auto">
          <a:xfrm>
            <a:off x="707362" y="2421145"/>
            <a:ext cx="1076457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EB200B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稳态的特点：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）稳态不是恒定不变，而是相对恒定的一种动态变化；这种动态变化保持在一定范围内。 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）不同的个体存在差异。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）稳态的调节能力是有限的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稳态的事实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04" name="表格 29803"/>
          <p:cNvGraphicFramePr/>
          <p:nvPr>
            <p:custDataLst>
              <p:tags r:id="rId1"/>
            </p:custDataLst>
          </p:nvPr>
        </p:nvGraphicFramePr>
        <p:xfrm>
          <a:off x="622156" y="1969479"/>
          <a:ext cx="10947689" cy="3858567"/>
        </p:xfrm>
        <a:graphic>
          <a:graphicData uri="http://schemas.openxmlformats.org/drawingml/2006/table">
            <a:tbl>
              <a:tblPr/>
              <a:tblGrid>
                <a:gridCol w="192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9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8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7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09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53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88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45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33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24383">
                <a:tc row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加入０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.1</a:t>
                      </a: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mol/L </a:t>
                      </a:r>
                      <a:r>
                        <a:rPr lang="en-US" altLang="zh-CN" sz="20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HCl</a:t>
                      </a:r>
                      <a:endParaRPr lang="zh-CN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加入０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.1</a:t>
                      </a: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mol/L </a:t>
                      </a:r>
                      <a:r>
                        <a:rPr lang="en-US" altLang="zh-CN" sz="20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NaOH</a:t>
                      </a:r>
                      <a:endParaRPr lang="zh-CN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60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7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加入不同数量液滴后的</a:t>
                      </a: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pH</a:t>
                      </a:r>
                      <a:endParaRPr lang="zh-CN" altLang="en-US" sz="20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加入不同数量液滴后的</a:t>
                      </a: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pH</a:t>
                      </a:r>
                      <a:endParaRPr lang="zh-CN" altLang="en-US" sz="20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3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５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０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５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79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自来水</a:t>
                      </a: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38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缓冲液</a:t>
                      </a: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3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生物材料</a:t>
                      </a:r>
                      <a:r>
                        <a:rPr lang="en-US" altLang="zh-CN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3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生物材料</a:t>
                      </a:r>
                      <a:r>
                        <a:rPr lang="zh-CN" altLang="en-US" sz="20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２</a:t>
                      </a: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97" name="文本框 29801"/>
          <p:cNvSpPr txBox="1">
            <a:spLocks noChangeArrowheads="1"/>
          </p:cNvSpPr>
          <p:nvPr/>
        </p:nvSpPr>
        <p:spPr bwMode="auto">
          <a:xfrm>
            <a:off x="541069" y="1173903"/>
            <a:ext cx="8249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不同实验材料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pH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变化记录表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生物体维持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pH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稳定的机制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04" name="表格 29803"/>
          <p:cNvGraphicFramePr/>
          <p:nvPr/>
        </p:nvGraphicFramePr>
        <p:xfrm>
          <a:off x="665610" y="2046025"/>
          <a:ext cx="10860780" cy="3772738"/>
        </p:xfrm>
        <a:graphic>
          <a:graphicData uri="http://schemas.openxmlformats.org/drawingml/2006/table">
            <a:tbl>
              <a:tblPr/>
              <a:tblGrid>
                <a:gridCol w="190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8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4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5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58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03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37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955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82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0977">
                <a:tc rowSpan="3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pH</a:t>
                      </a:r>
                    </a:p>
                  </a:txBody>
                  <a:tcPr marL="120009" marR="120009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加入０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.1</a:t>
                      </a: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mol/L </a:t>
                      </a:r>
                      <a:r>
                        <a:rPr lang="en-US" altLang="zh-CN" sz="20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HCl</a:t>
                      </a:r>
                      <a:endParaRPr lang="zh-CN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加入０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.1</a:t>
                      </a: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mol/L </a:t>
                      </a:r>
                      <a:r>
                        <a:rPr lang="en-US" altLang="zh-CN" sz="20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NaOH</a:t>
                      </a:r>
                      <a:endParaRPr lang="zh-CN" altLang="en-US" sz="2000" b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7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加入不同数量液滴后的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pH</a:t>
                      </a:r>
                      <a:endParaRPr lang="zh-CN" altLang="en-US" sz="20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加入不同数量液滴后的</a:t>
                      </a: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pH</a:t>
                      </a:r>
                      <a:endParaRPr lang="zh-CN" altLang="en-US" sz="20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５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０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５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844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自来水</a:t>
                      </a: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5.1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4.6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4.1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11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844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缓冲液</a:t>
                      </a: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844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肝匀浆</a:t>
                      </a: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4.8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4.6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4.6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844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马铃薯匀浆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5.1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4.8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4.6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4.4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844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鸡蛋清</a:t>
                      </a: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844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黄瓜匀浆</a:t>
                      </a:r>
                    </a:p>
                  </a:txBody>
                  <a:tcPr marL="120009" marR="120009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5.1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4.6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4.4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4.1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3.8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6.0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8.5</a:t>
                      </a:r>
                    </a:p>
                  </a:txBody>
                  <a:tcPr marL="120009" marR="120009" marT="0" marB="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353" name="文本框 29801"/>
          <p:cNvSpPr txBox="1">
            <a:spLocks noChangeArrowheads="1"/>
          </p:cNvSpPr>
          <p:nvPr/>
        </p:nvSpPr>
        <p:spPr bwMode="auto">
          <a:xfrm>
            <a:off x="122854" y="1285563"/>
            <a:ext cx="48939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不同实验材料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pH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变化记录表</a:t>
            </a:r>
          </a:p>
        </p:txBody>
      </p:sp>
      <p:cxnSp>
        <p:nvCxnSpPr>
          <p:cNvPr id="2" name="直接连接符 1"/>
          <p:cNvCxnSpPr/>
          <p:nvPr/>
        </p:nvCxnSpPr>
        <p:spPr>
          <a:xfrm>
            <a:off x="660400" y="2046025"/>
            <a:ext cx="1909445" cy="653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679938" y="2046025"/>
            <a:ext cx="1264686" cy="12153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56" name="文本框 3"/>
          <p:cNvSpPr txBox="1">
            <a:spLocks noChangeArrowheads="1"/>
          </p:cNvSpPr>
          <p:nvPr/>
        </p:nvSpPr>
        <p:spPr bwMode="auto">
          <a:xfrm>
            <a:off x="604689" y="2872879"/>
            <a:ext cx="22055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实验材料</a:t>
            </a:r>
          </a:p>
        </p:txBody>
      </p:sp>
      <p:sp>
        <p:nvSpPr>
          <p:cNvPr id="9357" name="文本框 4"/>
          <p:cNvSpPr txBox="1">
            <a:spLocks noChangeArrowheads="1"/>
          </p:cNvSpPr>
          <p:nvPr/>
        </p:nvSpPr>
        <p:spPr bwMode="auto">
          <a:xfrm>
            <a:off x="1817858" y="2142704"/>
            <a:ext cx="992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试剂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生物体维持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pH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稳定的机制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3" grpId="0"/>
      <p:bldP spid="9356" grpId="0"/>
      <p:bldP spid="93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798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674" y="1271404"/>
            <a:ext cx="8418653" cy="472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生物体维持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pH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稳定的机制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ab2facbd-8720-4aa3-95b3-5500ff822f05}"/>
</p:tagLst>
</file>

<file path=ppt/theme/theme1.xml><?xml version="1.0" encoding="utf-8"?>
<a:theme xmlns:a="http://schemas.openxmlformats.org/drawingml/2006/main" name="办公资源网：www.bangongziyuan.com">
  <a:themeElements>
    <a:clrScheme name="Другая 359">
      <a:dk1>
        <a:sysClr val="windowText" lastClr="000000"/>
      </a:dk1>
      <a:lt1>
        <a:srgbClr val="3F3F3F"/>
      </a:lt1>
      <a:dk2>
        <a:srgbClr val="973FFF"/>
      </a:dk2>
      <a:lt2>
        <a:srgbClr val="FFFFFF"/>
      </a:lt2>
      <a:accent1>
        <a:srgbClr val="FF3F97"/>
      </a:accent1>
      <a:accent2>
        <a:srgbClr val="E8E8E8"/>
      </a:accent2>
      <a:accent3>
        <a:srgbClr val="88CA1C"/>
      </a:accent3>
      <a:accent4>
        <a:srgbClr val="04C4DE"/>
      </a:accent4>
      <a:accent5>
        <a:srgbClr val="FEB010"/>
      </a:accent5>
      <a:accent6>
        <a:srgbClr val="E03B20"/>
      </a:accent6>
      <a:hlink>
        <a:srgbClr val="FFFFFF"/>
      </a:hlink>
      <a:folHlink>
        <a:srgbClr val="FFFFFF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32B3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1979</Words>
  <Application>Microsoft Office PowerPoint</Application>
  <PresentationFormat>宽屏</PresentationFormat>
  <Paragraphs>299</Paragraphs>
  <Slides>29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6" baseType="lpstr">
      <vt:lpstr>FandolFang R</vt:lpstr>
      <vt:lpstr>思源黑体 CN Light</vt:lpstr>
      <vt:lpstr>思源黑体 CN Medium</vt:lpstr>
      <vt:lpstr>Arial</vt:lpstr>
      <vt:lpstr>Calibri</vt:lpstr>
      <vt:lpstr>Calibri Light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2020-06-16T02:00:49Z</dcterms:created>
  <dcterms:modified xsi:type="dcterms:W3CDTF">2021-01-09T09:58:52Z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