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91" r:id="rId27"/>
    <p:sldId id="293" r:id="rId28"/>
    <p:sldId id="292" r:id="rId29"/>
    <p:sldId id="258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6BB"/>
    <a:srgbClr val="73A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orient="horz" pos="663"/>
        <p:guide orient="horz" pos="731"/>
        <p:guide orient="horz" pos="3929"/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E6B0A5A-60FE-4C27-ABB8-EAA3B207B23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07A2CB6-0C11-4975-BE9C-0458B2E6CD5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7A2CB6-0C11-4975-BE9C-0458B2E6CD5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重力导致生长素在根基部分布不均，近地侧生长素浓度高，背地侧生长素浓度低，即</a:t>
            </a:r>
            <a:r>
              <a:rPr lang="en-US" altLang="zh-CN" dirty="0">
                <a:ea typeface="宋体" panose="02010600030101010101" pitchFamily="2" charset="-122"/>
              </a:rPr>
              <a:t>B</a:t>
            </a:r>
            <a:r>
              <a:rPr lang="zh-CN" altLang="en-US" dirty="0">
                <a:ea typeface="宋体" panose="02010600030101010101" pitchFamily="2" charset="-122"/>
              </a:rPr>
              <a:t>＞</a:t>
            </a:r>
            <a:r>
              <a:rPr lang="en-US" altLang="zh-CN" dirty="0">
                <a:ea typeface="宋体" panose="02010600030101010101" pitchFamily="2" charset="-122"/>
              </a:rPr>
              <a:t>A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en-US" altLang="zh-CN" dirty="0">
                <a:ea typeface="宋体" panose="02010600030101010101" pitchFamily="2" charset="-122"/>
              </a:rPr>
              <a:t>D</a:t>
            </a:r>
            <a:r>
              <a:rPr lang="zh-CN" altLang="en-US" dirty="0">
                <a:ea typeface="宋体" panose="02010600030101010101" pitchFamily="2" charset="-122"/>
              </a:rPr>
              <a:t>＞</a:t>
            </a:r>
            <a:r>
              <a:rPr lang="en-US" altLang="zh-CN" dirty="0">
                <a:ea typeface="宋体" panose="02010600030101010101" pitchFamily="2" charset="-122"/>
              </a:rPr>
              <a:t>C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根对生长素比较敏感，</a:t>
            </a:r>
            <a:r>
              <a:rPr lang="en-US" altLang="zh-CN" dirty="0">
                <a:ea typeface="宋体" panose="02010600030101010101" pitchFamily="2" charset="-122"/>
              </a:rPr>
              <a:t>B</a:t>
            </a:r>
            <a:r>
              <a:rPr lang="zh-CN" altLang="en-US" dirty="0">
                <a:ea typeface="宋体" panose="02010600030101010101" pitchFamily="2" charset="-122"/>
              </a:rPr>
              <a:t>处生长素浓度高，抑制近地侧根的生长；</a:t>
            </a:r>
            <a:r>
              <a:rPr lang="en-US" altLang="zh-CN" dirty="0">
                <a:ea typeface="宋体" panose="02010600030101010101" pitchFamily="2" charset="-122"/>
              </a:rPr>
              <a:t>A</a:t>
            </a:r>
            <a:r>
              <a:rPr lang="zh-CN" altLang="en-US" dirty="0">
                <a:ea typeface="宋体" panose="02010600030101010101" pitchFamily="2" charset="-122"/>
              </a:rPr>
              <a:t>处生长素浓度低，促进背地侧根的生长，从而使得根向地生长。</a:t>
            </a:r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茎对生长素敏感性较差，</a:t>
            </a:r>
            <a:r>
              <a:rPr lang="en-US" altLang="zh-CN" dirty="0">
                <a:ea typeface="宋体" panose="02010600030101010101" pitchFamily="2" charset="-122"/>
              </a:rPr>
              <a:t>C</a:t>
            </a:r>
            <a:r>
              <a:rPr lang="zh-CN" altLang="en-US" dirty="0">
                <a:ea typeface="宋体" panose="02010600030101010101" pitchFamily="2" charset="-122"/>
              </a:rPr>
              <a:t>、</a:t>
            </a:r>
            <a:r>
              <a:rPr lang="en-US" altLang="zh-CN" dirty="0">
                <a:ea typeface="宋体" panose="02010600030101010101" pitchFamily="2" charset="-122"/>
              </a:rPr>
              <a:t>D</a:t>
            </a:r>
            <a:r>
              <a:rPr lang="zh-CN" altLang="en-US" dirty="0">
                <a:ea typeface="宋体" panose="02010600030101010101" pitchFamily="2" charset="-122"/>
              </a:rPr>
              <a:t>两处生长素浓度均能促进茎的生长，而</a:t>
            </a:r>
            <a:r>
              <a:rPr lang="en-US" altLang="zh-CN" dirty="0">
                <a:ea typeface="宋体" panose="02010600030101010101" pitchFamily="2" charset="-122"/>
              </a:rPr>
              <a:t>D</a:t>
            </a:r>
            <a:r>
              <a:rPr lang="zh-CN" altLang="en-US" dirty="0">
                <a:ea typeface="宋体" panose="02010600030101010101" pitchFamily="2" charset="-122"/>
              </a:rPr>
              <a:t>出促进作用强于</a:t>
            </a:r>
            <a:r>
              <a:rPr lang="en-US" altLang="zh-CN" dirty="0">
                <a:ea typeface="宋体" panose="02010600030101010101" pitchFamily="2" charset="-122"/>
              </a:rPr>
              <a:t>C</a:t>
            </a:r>
            <a:r>
              <a:rPr lang="zh-CN" altLang="en-US" dirty="0">
                <a:ea typeface="宋体" panose="02010600030101010101" pitchFamily="2" charset="-122"/>
              </a:rPr>
              <a:t>处，使得茎背地生长。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>
                <a:solidFill>
                  <a:srgbClr val="002060"/>
                </a:solidFill>
              </a:rPr>
              <a:t>科学实验证明，雌蕊授粉后，在胚珠发育成种子的过程中，发育着的种子里合成了大量的生长素。在这些生长素的作用下，子房发育成果实。</a:t>
            </a:r>
            <a:endParaRPr lang="en-US" altLang="zh-CN" b="1" dirty="0">
              <a:solidFill>
                <a:srgbClr val="002060"/>
              </a:solidFill>
            </a:endParaRPr>
          </a:p>
          <a:p>
            <a:pPr lvl="0" eaLnBrk="1" hangingPunct="1"/>
            <a:r>
              <a:rPr lang="zh-CN" altLang="en-US" b="1" dirty="0">
                <a:solidFill>
                  <a:srgbClr val="002060"/>
                </a:solidFill>
              </a:rPr>
              <a:t>根据这个原理，在没有接受花粉的雌蕊柱头上涂上一定浓度的生长素类似物溶液，子房就能够发育成果实。只是因为胚珠内的卵细胞没有经过受精，所以果实里没有形成种子，这样的果实就是无子果实。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7A2CB6-0C11-4975-BE9C-0458B2E6CD5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双子叶植物比单子叶植物对生长素敏感，所以一定浓度的生长素能杀死双子叶植物，却能促进单子叶植物的生长。</a:t>
            </a: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159578" y="0"/>
            <a:ext cx="7032422" cy="6858000"/>
          </a:xfrm>
          <a:custGeom>
            <a:avLst/>
            <a:gdLst>
              <a:gd name="T0" fmla="*/ 1334 w 4665"/>
              <a:gd name="T1" fmla="*/ 0 h 4552"/>
              <a:gd name="T2" fmla="*/ 683 w 4665"/>
              <a:gd name="T3" fmla="*/ 1118 h 4552"/>
              <a:gd name="T4" fmla="*/ 4098 w 4665"/>
              <a:gd name="T5" fmla="*/ 0 h 4552"/>
              <a:gd name="T6" fmla="*/ 4665 w 4665"/>
              <a:gd name="T7" fmla="*/ 0 h 4552"/>
              <a:gd name="T8" fmla="*/ 2732 w 4665"/>
              <a:gd name="T9" fmla="*/ 0 h 4552"/>
              <a:gd name="T10" fmla="*/ 4032 w 4665"/>
              <a:gd name="T11" fmla="*/ 0 h 4552"/>
              <a:gd name="T12" fmla="*/ 1365 w 4665"/>
              <a:gd name="T13" fmla="*/ 0 h 4552"/>
              <a:gd name="T14" fmla="*/ 2666 w 4665"/>
              <a:gd name="T15" fmla="*/ 0 h 4552"/>
              <a:gd name="T16" fmla="*/ 0 w 4665"/>
              <a:gd name="T17" fmla="*/ 0 h 4552"/>
              <a:gd name="T18" fmla="*/ 1301 w 4665"/>
              <a:gd name="T19" fmla="*/ 0 h 4552"/>
              <a:gd name="T20" fmla="*/ 1301 w 4665"/>
              <a:gd name="T21" fmla="*/ 4552 h 4552"/>
              <a:gd name="T22" fmla="*/ 0 w 4665"/>
              <a:gd name="T23" fmla="*/ 4552 h 4552"/>
              <a:gd name="T24" fmla="*/ 2666 w 4665"/>
              <a:gd name="T25" fmla="*/ 4552 h 4552"/>
              <a:gd name="T26" fmla="*/ 1365 w 4665"/>
              <a:gd name="T27" fmla="*/ 4552 h 4552"/>
              <a:gd name="T28" fmla="*/ 4032 w 4665"/>
              <a:gd name="T29" fmla="*/ 4552 h 4552"/>
              <a:gd name="T30" fmla="*/ 2732 w 4665"/>
              <a:gd name="T31" fmla="*/ 4552 h 4552"/>
              <a:gd name="T32" fmla="*/ 4665 w 4665"/>
              <a:gd name="T33" fmla="*/ 4552 h 4552"/>
              <a:gd name="T34" fmla="*/ 4095 w 4665"/>
              <a:gd name="T35" fmla="*/ 4552 h 4552"/>
              <a:gd name="T36" fmla="*/ 4665 w 4665"/>
              <a:gd name="T37" fmla="*/ 3434 h 4552"/>
              <a:gd name="T38" fmla="*/ 4065 w 4665"/>
              <a:gd name="T39" fmla="*/ 4552 h 4552"/>
              <a:gd name="T40" fmla="*/ 4665 w 4665"/>
              <a:gd name="T41" fmla="*/ 3407 h 4552"/>
              <a:gd name="T42" fmla="*/ 4065 w 4665"/>
              <a:gd name="T43" fmla="*/ 2290 h 4552"/>
              <a:gd name="T44" fmla="*/ 4665 w 4665"/>
              <a:gd name="T45" fmla="*/ 3407 h 4552"/>
              <a:gd name="T46" fmla="*/ 4665 w 4665"/>
              <a:gd name="T47" fmla="*/ 2290 h 4552"/>
              <a:gd name="T48" fmla="*/ 4665 w 4665"/>
              <a:gd name="T49" fmla="*/ 3265 h 4552"/>
              <a:gd name="T50" fmla="*/ 4665 w 4665"/>
              <a:gd name="T51" fmla="*/ 1283 h 4552"/>
              <a:gd name="T52" fmla="*/ 4665 w 4665"/>
              <a:gd name="T53" fmla="*/ 2262 h 4552"/>
              <a:gd name="T54" fmla="*/ 4665 w 4665"/>
              <a:gd name="T55" fmla="*/ 1145 h 4552"/>
              <a:gd name="T56" fmla="*/ 4065 w 4665"/>
              <a:gd name="T57" fmla="*/ 2262 h 4552"/>
              <a:gd name="T58" fmla="*/ 4665 w 4665"/>
              <a:gd name="T59" fmla="*/ 1118 h 4552"/>
              <a:gd name="T60" fmla="*/ 4065 w 4665"/>
              <a:gd name="T61" fmla="*/ 0 h 4552"/>
              <a:gd name="T62" fmla="*/ 4665 w 4665"/>
              <a:gd name="T63" fmla="*/ 1118 h 4552"/>
              <a:gd name="T64" fmla="*/ 2699 w 4665"/>
              <a:gd name="T65" fmla="*/ 4552 h 4552"/>
              <a:gd name="T66" fmla="*/ 3350 w 4665"/>
              <a:gd name="T67" fmla="*/ 3434 h 4552"/>
              <a:gd name="T68" fmla="*/ 1334 w 4665"/>
              <a:gd name="T69" fmla="*/ 4552 h 4552"/>
              <a:gd name="T70" fmla="*/ 1984 w 4665"/>
              <a:gd name="T71" fmla="*/ 3434 h 4552"/>
              <a:gd name="T72" fmla="*/ 3382 w 4665"/>
              <a:gd name="T73" fmla="*/ 3407 h 4552"/>
              <a:gd name="T74" fmla="*/ 4032 w 4665"/>
              <a:gd name="T75" fmla="*/ 2290 h 4552"/>
              <a:gd name="T76" fmla="*/ 2699 w 4665"/>
              <a:gd name="T77" fmla="*/ 2262 h 4552"/>
              <a:gd name="T78" fmla="*/ 3350 w 4665"/>
              <a:gd name="T79" fmla="*/ 1145 h 4552"/>
              <a:gd name="T80" fmla="*/ 2016 w 4665"/>
              <a:gd name="T81" fmla="*/ 3407 h 4552"/>
              <a:gd name="T82" fmla="*/ 2666 w 4665"/>
              <a:gd name="T83" fmla="*/ 2290 h 4552"/>
              <a:gd name="T84" fmla="*/ 1334 w 4665"/>
              <a:gd name="T85" fmla="*/ 2262 h 4552"/>
              <a:gd name="T86" fmla="*/ 1984 w 4665"/>
              <a:gd name="T87" fmla="*/ 1145 h 4552"/>
              <a:gd name="T88" fmla="*/ 3382 w 4665"/>
              <a:gd name="T89" fmla="*/ 1145 h 4552"/>
              <a:gd name="T90" fmla="*/ 2732 w 4665"/>
              <a:gd name="T91" fmla="*/ 2262 h 4552"/>
              <a:gd name="T92" fmla="*/ 2699 w 4665"/>
              <a:gd name="T93" fmla="*/ 2290 h 4552"/>
              <a:gd name="T94" fmla="*/ 2049 w 4665"/>
              <a:gd name="T95" fmla="*/ 3407 h 4552"/>
              <a:gd name="T96" fmla="*/ 2016 w 4665"/>
              <a:gd name="T97" fmla="*/ 1145 h 4552"/>
              <a:gd name="T98" fmla="*/ 1365 w 4665"/>
              <a:gd name="T99" fmla="*/ 2262 h 4552"/>
              <a:gd name="T100" fmla="*/ 1334 w 4665"/>
              <a:gd name="T101" fmla="*/ 2290 h 4552"/>
              <a:gd name="T102" fmla="*/ 683 w 4665"/>
              <a:gd name="T103" fmla="*/ 3407 h 4552"/>
              <a:gd name="T104" fmla="*/ 2699 w 4665"/>
              <a:gd name="T105" fmla="*/ 0 h 4552"/>
              <a:gd name="T106" fmla="*/ 2049 w 4665"/>
              <a:gd name="T107" fmla="*/ 111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65" h="4552">
                <a:moveTo>
                  <a:pt x="683" y="1118"/>
                </a:moveTo>
                <a:lnTo>
                  <a:pt x="1334" y="0"/>
                </a:lnTo>
                <a:lnTo>
                  <a:pt x="1984" y="1118"/>
                </a:lnTo>
                <a:lnTo>
                  <a:pt x="683" y="1118"/>
                </a:lnTo>
                <a:close/>
                <a:moveTo>
                  <a:pt x="4665" y="0"/>
                </a:moveTo>
                <a:lnTo>
                  <a:pt x="4098" y="0"/>
                </a:lnTo>
                <a:lnTo>
                  <a:pt x="4665" y="975"/>
                </a:lnTo>
                <a:lnTo>
                  <a:pt x="4665" y="0"/>
                </a:lnTo>
                <a:close/>
                <a:moveTo>
                  <a:pt x="4032" y="0"/>
                </a:moveTo>
                <a:lnTo>
                  <a:pt x="2732" y="0"/>
                </a:lnTo>
                <a:lnTo>
                  <a:pt x="3382" y="1118"/>
                </a:lnTo>
                <a:lnTo>
                  <a:pt x="4032" y="0"/>
                </a:lnTo>
                <a:close/>
                <a:moveTo>
                  <a:pt x="2666" y="0"/>
                </a:moveTo>
                <a:lnTo>
                  <a:pt x="1365" y="0"/>
                </a:lnTo>
                <a:lnTo>
                  <a:pt x="2016" y="1118"/>
                </a:lnTo>
                <a:lnTo>
                  <a:pt x="2666" y="0"/>
                </a:lnTo>
                <a:close/>
                <a:moveTo>
                  <a:pt x="1301" y="0"/>
                </a:moveTo>
                <a:lnTo>
                  <a:pt x="0" y="0"/>
                </a:lnTo>
                <a:lnTo>
                  <a:pt x="650" y="1118"/>
                </a:lnTo>
                <a:lnTo>
                  <a:pt x="1301" y="0"/>
                </a:lnTo>
                <a:close/>
                <a:moveTo>
                  <a:pt x="0" y="4552"/>
                </a:moveTo>
                <a:lnTo>
                  <a:pt x="1301" y="4552"/>
                </a:lnTo>
                <a:lnTo>
                  <a:pt x="650" y="3434"/>
                </a:lnTo>
                <a:lnTo>
                  <a:pt x="0" y="4552"/>
                </a:lnTo>
                <a:close/>
                <a:moveTo>
                  <a:pt x="1365" y="4552"/>
                </a:moveTo>
                <a:lnTo>
                  <a:pt x="2666" y="4552"/>
                </a:lnTo>
                <a:lnTo>
                  <a:pt x="2016" y="3434"/>
                </a:lnTo>
                <a:lnTo>
                  <a:pt x="1365" y="4552"/>
                </a:lnTo>
                <a:close/>
                <a:moveTo>
                  <a:pt x="2732" y="4552"/>
                </a:moveTo>
                <a:lnTo>
                  <a:pt x="4032" y="4552"/>
                </a:lnTo>
                <a:lnTo>
                  <a:pt x="3382" y="3434"/>
                </a:lnTo>
                <a:lnTo>
                  <a:pt x="2732" y="4552"/>
                </a:lnTo>
                <a:close/>
                <a:moveTo>
                  <a:pt x="4095" y="4552"/>
                </a:moveTo>
                <a:lnTo>
                  <a:pt x="4665" y="4552"/>
                </a:lnTo>
                <a:lnTo>
                  <a:pt x="4665" y="3573"/>
                </a:lnTo>
                <a:lnTo>
                  <a:pt x="4095" y="4552"/>
                </a:lnTo>
                <a:close/>
                <a:moveTo>
                  <a:pt x="4665" y="3521"/>
                </a:moveTo>
                <a:lnTo>
                  <a:pt x="4665" y="3434"/>
                </a:lnTo>
                <a:lnTo>
                  <a:pt x="3414" y="3434"/>
                </a:lnTo>
                <a:lnTo>
                  <a:pt x="4065" y="4552"/>
                </a:lnTo>
                <a:lnTo>
                  <a:pt x="4665" y="3521"/>
                </a:lnTo>
                <a:close/>
                <a:moveTo>
                  <a:pt x="4665" y="3407"/>
                </a:moveTo>
                <a:lnTo>
                  <a:pt x="4665" y="3322"/>
                </a:lnTo>
                <a:lnTo>
                  <a:pt x="4065" y="2290"/>
                </a:lnTo>
                <a:lnTo>
                  <a:pt x="3414" y="3407"/>
                </a:lnTo>
                <a:lnTo>
                  <a:pt x="4665" y="3407"/>
                </a:lnTo>
                <a:close/>
                <a:moveTo>
                  <a:pt x="4665" y="3265"/>
                </a:moveTo>
                <a:lnTo>
                  <a:pt x="4665" y="2290"/>
                </a:lnTo>
                <a:lnTo>
                  <a:pt x="4098" y="2290"/>
                </a:lnTo>
                <a:lnTo>
                  <a:pt x="4665" y="3265"/>
                </a:lnTo>
                <a:close/>
                <a:moveTo>
                  <a:pt x="4665" y="2262"/>
                </a:moveTo>
                <a:lnTo>
                  <a:pt x="4665" y="1283"/>
                </a:lnTo>
                <a:lnTo>
                  <a:pt x="4095" y="2262"/>
                </a:lnTo>
                <a:lnTo>
                  <a:pt x="4665" y="2262"/>
                </a:lnTo>
                <a:close/>
                <a:moveTo>
                  <a:pt x="4665" y="1231"/>
                </a:moveTo>
                <a:lnTo>
                  <a:pt x="4665" y="1145"/>
                </a:lnTo>
                <a:lnTo>
                  <a:pt x="3414" y="1145"/>
                </a:lnTo>
                <a:lnTo>
                  <a:pt x="4065" y="2262"/>
                </a:lnTo>
                <a:lnTo>
                  <a:pt x="4665" y="1231"/>
                </a:lnTo>
                <a:close/>
                <a:moveTo>
                  <a:pt x="4665" y="1118"/>
                </a:moveTo>
                <a:lnTo>
                  <a:pt x="4665" y="1031"/>
                </a:lnTo>
                <a:lnTo>
                  <a:pt x="4065" y="0"/>
                </a:lnTo>
                <a:lnTo>
                  <a:pt x="3414" y="1118"/>
                </a:lnTo>
                <a:lnTo>
                  <a:pt x="4665" y="1118"/>
                </a:lnTo>
                <a:close/>
                <a:moveTo>
                  <a:pt x="3350" y="3434"/>
                </a:moveTo>
                <a:lnTo>
                  <a:pt x="2699" y="4552"/>
                </a:lnTo>
                <a:lnTo>
                  <a:pt x="2049" y="3434"/>
                </a:lnTo>
                <a:lnTo>
                  <a:pt x="3350" y="3434"/>
                </a:lnTo>
                <a:close/>
                <a:moveTo>
                  <a:pt x="1984" y="3434"/>
                </a:moveTo>
                <a:lnTo>
                  <a:pt x="1334" y="4552"/>
                </a:lnTo>
                <a:lnTo>
                  <a:pt x="683" y="3434"/>
                </a:lnTo>
                <a:lnTo>
                  <a:pt x="1984" y="3434"/>
                </a:lnTo>
                <a:close/>
                <a:moveTo>
                  <a:pt x="4032" y="2290"/>
                </a:moveTo>
                <a:lnTo>
                  <a:pt x="3382" y="3407"/>
                </a:lnTo>
                <a:lnTo>
                  <a:pt x="2732" y="2290"/>
                </a:lnTo>
                <a:lnTo>
                  <a:pt x="4032" y="2290"/>
                </a:lnTo>
                <a:close/>
                <a:moveTo>
                  <a:pt x="3350" y="1145"/>
                </a:moveTo>
                <a:lnTo>
                  <a:pt x="2699" y="2262"/>
                </a:lnTo>
                <a:lnTo>
                  <a:pt x="2049" y="1145"/>
                </a:lnTo>
                <a:lnTo>
                  <a:pt x="3350" y="1145"/>
                </a:lnTo>
                <a:close/>
                <a:moveTo>
                  <a:pt x="2666" y="2290"/>
                </a:moveTo>
                <a:lnTo>
                  <a:pt x="2016" y="3407"/>
                </a:lnTo>
                <a:lnTo>
                  <a:pt x="1365" y="2290"/>
                </a:lnTo>
                <a:lnTo>
                  <a:pt x="2666" y="2290"/>
                </a:lnTo>
                <a:close/>
                <a:moveTo>
                  <a:pt x="1984" y="1145"/>
                </a:moveTo>
                <a:lnTo>
                  <a:pt x="1334" y="2262"/>
                </a:lnTo>
                <a:lnTo>
                  <a:pt x="683" y="1145"/>
                </a:lnTo>
                <a:lnTo>
                  <a:pt x="1984" y="1145"/>
                </a:lnTo>
                <a:close/>
                <a:moveTo>
                  <a:pt x="2732" y="2262"/>
                </a:moveTo>
                <a:lnTo>
                  <a:pt x="3382" y="1145"/>
                </a:lnTo>
                <a:lnTo>
                  <a:pt x="4032" y="2262"/>
                </a:lnTo>
                <a:lnTo>
                  <a:pt x="2732" y="2262"/>
                </a:lnTo>
                <a:close/>
                <a:moveTo>
                  <a:pt x="2049" y="3407"/>
                </a:moveTo>
                <a:lnTo>
                  <a:pt x="2699" y="2290"/>
                </a:lnTo>
                <a:lnTo>
                  <a:pt x="3349" y="3407"/>
                </a:lnTo>
                <a:lnTo>
                  <a:pt x="2049" y="3407"/>
                </a:lnTo>
                <a:close/>
                <a:moveTo>
                  <a:pt x="1365" y="2262"/>
                </a:moveTo>
                <a:lnTo>
                  <a:pt x="2016" y="1145"/>
                </a:lnTo>
                <a:lnTo>
                  <a:pt x="2666" y="2262"/>
                </a:lnTo>
                <a:lnTo>
                  <a:pt x="1365" y="2262"/>
                </a:lnTo>
                <a:close/>
                <a:moveTo>
                  <a:pt x="683" y="3407"/>
                </a:moveTo>
                <a:lnTo>
                  <a:pt x="1334" y="2290"/>
                </a:lnTo>
                <a:lnTo>
                  <a:pt x="1984" y="3407"/>
                </a:lnTo>
                <a:lnTo>
                  <a:pt x="683" y="3407"/>
                </a:lnTo>
                <a:close/>
                <a:moveTo>
                  <a:pt x="2049" y="1118"/>
                </a:moveTo>
                <a:lnTo>
                  <a:pt x="2699" y="0"/>
                </a:lnTo>
                <a:lnTo>
                  <a:pt x="3349" y="1118"/>
                </a:lnTo>
                <a:lnTo>
                  <a:pt x="2049" y="111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786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786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cool.com/photo/show/833/103075.ht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15925"/>
          <a:stretch>
            <a:fillRect/>
          </a:stretch>
        </p:blipFill>
        <p:spPr/>
      </p:pic>
      <p:sp>
        <p:nvSpPr>
          <p:cNvPr id="67" name="Полилиния 66"/>
          <p:cNvSpPr/>
          <p:nvPr/>
        </p:nvSpPr>
        <p:spPr>
          <a:xfrm>
            <a:off x="5159723" y="1"/>
            <a:ext cx="4018338" cy="6858000"/>
          </a:xfrm>
          <a:custGeom>
            <a:avLst/>
            <a:gdLst>
              <a:gd name="connsiteX0" fmla="*/ 1544419 w 6028437"/>
              <a:gd name="connsiteY0" fmla="*/ 7761645 h 10288587"/>
              <a:gd name="connsiteX1" fmla="*/ 4486278 w 6028437"/>
              <a:gd name="connsiteY1" fmla="*/ 7761645 h 10288587"/>
              <a:gd name="connsiteX2" fmla="*/ 3016479 w 6028437"/>
              <a:gd name="connsiteY2" fmla="*/ 10288587 h 10288587"/>
              <a:gd name="connsiteX3" fmla="*/ 1469799 w 6028437"/>
              <a:gd name="connsiteY3" fmla="*/ 7761645 h 10288587"/>
              <a:gd name="connsiteX4" fmla="*/ 2941859 w 6028437"/>
              <a:gd name="connsiteY4" fmla="*/ 10288587 h 10288587"/>
              <a:gd name="connsiteX5" fmla="*/ 0 w 6028437"/>
              <a:gd name="connsiteY5" fmla="*/ 10288587 h 10288587"/>
              <a:gd name="connsiteX6" fmla="*/ 3086577 w 6028437"/>
              <a:gd name="connsiteY6" fmla="*/ 5175937 h 10288587"/>
              <a:gd name="connsiteX7" fmla="*/ 6028437 w 6028437"/>
              <a:gd name="connsiteY7" fmla="*/ 5175937 h 10288587"/>
              <a:gd name="connsiteX8" fmla="*/ 4558637 w 6028437"/>
              <a:gd name="connsiteY8" fmla="*/ 7700619 h 10288587"/>
              <a:gd name="connsiteX9" fmla="*/ 3016479 w 6028437"/>
              <a:gd name="connsiteY9" fmla="*/ 5175937 h 10288587"/>
              <a:gd name="connsiteX10" fmla="*/ 4486278 w 6028437"/>
              <a:gd name="connsiteY10" fmla="*/ 7700619 h 10288587"/>
              <a:gd name="connsiteX11" fmla="*/ 1544419 w 6028437"/>
              <a:gd name="connsiteY11" fmla="*/ 7700619 h 10288587"/>
              <a:gd name="connsiteX12" fmla="*/ 4558637 w 6028437"/>
              <a:gd name="connsiteY12" fmla="*/ 2587969 h 10288587"/>
              <a:gd name="connsiteX13" fmla="*/ 6028437 w 6028437"/>
              <a:gd name="connsiteY13" fmla="*/ 5112650 h 10288587"/>
              <a:gd name="connsiteX14" fmla="*/ 3086577 w 6028437"/>
              <a:gd name="connsiteY14" fmla="*/ 5112650 h 10288587"/>
              <a:gd name="connsiteX15" fmla="*/ 1544419 w 6028437"/>
              <a:gd name="connsiteY15" fmla="*/ 2587969 h 10288587"/>
              <a:gd name="connsiteX16" fmla="*/ 4486278 w 6028437"/>
              <a:gd name="connsiteY16" fmla="*/ 2587969 h 10288587"/>
              <a:gd name="connsiteX17" fmla="*/ 3016479 w 6028437"/>
              <a:gd name="connsiteY17" fmla="*/ 5112650 h 10288587"/>
              <a:gd name="connsiteX18" fmla="*/ 0 w 6028437"/>
              <a:gd name="connsiteY18" fmla="*/ 0 h 10288587"/>
              <a:gd name="connsiteX19" fmla="*/ 2941859 w 6028437"/>
              <a:gd name="connsiteY19" fmla="*/ 0 h 10288587"/>
              <a:gd name="connsiteX20" fmla="*/ 1469799 w 6028437"/>
              <a:gd name="connsiteY20" fmla="*/ 2526942 h 10288587"/>
              <a:gd name="connsiteX21" fmla="*/ 3016479 w 6028437"/>
              <a:gd name="connsiteY21" fmla="*/ 0 h 10288587"/>
              <a:gd name="connsiteX22" fmla="*/ 4486278 w 6028437"/>
              <a:gd name="connsiteY22" fmla="*/ 2526942 h 10288587"/>
              <a:gd name="connsiteX23" fmla="*/ 1544419 w 6028437"/>
              <a:gd name="connsiteY23" fmla="*/ 2526942 h 1028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8437" h="10288587">
                <a:moveTo>
                  <a:pt x="1544419" y="7761645"/>
                </a:moveTo>
                <a:lnTo>
                  <a:pt x="4486278" y="7761645"/>
                </a:lnTo>
                <a:lnTo>
                  <a:pt x="3016479" y="10288587"/>
                </a:lnTo>
                <a:close/>
                <a:moveTo>
                  <a:pt x="1469799" y="7761645"/>
                </a:moveTo>
                <a:lnTo>
                  <a:pt x="2941859" y="10288587"/>
                </a:lnTo>
                <a:lnTo>
                  <a:pt x="0" y="10288587"/>
                </a:lnTo>
                <a:close/>
                <a:moveTo>
                  <a:pt x="3086577" y="5175937"/>
                </a:moveTo>
                <a:lnTo>
                  <a:pt x="6028437" y="5175937"/>
                </a:lnTo>
                <a:lnTo>
                  <a:pt x="4558637" y="7700619"/>
                </a:lnTo>
                <a:close/>
                <a:moveTo>
                  <a:pt x="3016479" y="5175937"/>
                </a:moveTo>
                <a:lnTo>
                  <a:pt x="4486278" y="7700619"/>
                </a:lnTo>
                <a:lnTo>
                  <a:pt x="1544419" y="7700619"/>
                </a:lnTo>
                <a:close/>
                <a:moveTo>
                  <a:pt x="4558637" y="2587969"/>
                </a:moveTo>
                <a:lnTo>
                  <a:pt x="6028437" y="5112650"/>
                </a:lnTo>
                <a:lnTo>
                  <a:pt x="3086577" y="5112650"/>
                </a:lnTo>
                <a:close/>
                <a:moveTo>
                  <a:pt x="1544419" y="2587969"/>
                </a:moveTo>
                <a:lnTo>
                  <a:pt x="4486278" y="2587969"/>
                </a:lnTo>
                <a:lnTo>
                  <a:pt x="3016479" y="5112650"/>
                </a:lnTo>
                <a:close/>
                <a:moveTo>
                  <a:pt x="0" y="0"/>
                </a:moveTo>
                <a:lnTo>
                  <a:pt x="2941859" y="0"/>
                </a:lnTo>
                <a:lnTo>
                  <a:pt x="1469799" y="2526942"/>
                </a:lnTo>
                <a:close/>
                <a:moveTo>
                  <a:pt x="3016479" y="0"/>
                </a:moveTo>
                <a:lnTo>
                  <a:pt x="4486278" y="2526942"/>
                </a:lnTo>
                <a:lnTo>
                  <a:pt x="1544419" y="2526942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4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6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3210" y="3107055"/>
            <a:ext cx="6254750" cy="1807845"/>
            <a:chOff x="-4766137" y="2083869"/>
            <a:chExt cx="6087806" cy="1615920"/>
          </a:xfrm>
        </p:grpSpPr>
        <p:sp>
          <p:nvSpPr>
            <p:cNvPr id="37" name="矩形: 圆角 36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3AB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-4714868" y="2083869"/>
              <a:ext cx="6036537" cy="1032945"/>
              <a:chOff x="-4714868" y="2083869"/>
              <a:chExt cx="6036537" cy="1032945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-4714868" y="2808614"/>
                <a:ext cx="5903802" cy="30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 flipV="1">
                <a:off x="-4634728" y="2808614"/>
                <a:ext cx="5823662" cy="19232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占位符 19"/>
              <p:cNvSpPr txBox="1"/>
              <p:nvPr/>
            </p:nvSpPr>
            <p:spPr>
              <a:xfrm>
                <a:off x="-4708756" y="2083869"/>
                <a:ext cx="6030425" cy="6357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3600" b="1" dirty="0">
                    <a:solidFill>
                      <a:srgbClr val="C786BB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第二节 生长素的生理作用</a:t>
                </a:r>
              </a:p>
            </p:txBody>
          </p:sp>
        </p:grpSp>
      </p:grpSp>
      <p:sp>
        <p:nvSpPr>
          <p:cNvPr id="42" name="文本占位符 20"/>
          <p:cNvSpPr txBox="1"/>
          <p:nvPr/>
        </p:nvSpPr>
        <p:spPr>
          <a:xfrm>
            <a:off x="711200" y="2416175"/>
            <a:ext cx="5142865" cy="467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   植物的激素调节</a:t>
            </a:r>
          </a:p>
        </p:txBody>
      </p:sp>
      <p:sp>
        <p:nvSpPr>
          <p:cNvPr id="43" name="矩形 42"/>
          <p:cNvSpPr/>
          <p:nvPr/>
        </p:nvSpPr>
        <p:spPr>
          <a:xfrm>
            <a:off x="-1739947" y="368175"/>
            <a:ext cx="4062342" cy="300975"/>
          </a:xfrm>
          <a:prstGeom prst="rect">
            <a:avLst/>
          </a:prstGeom>
          <a:solidFill>
            <a:srgbClr val="73ABE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660400" y="1352694"/>
            <a:ext cx="7088716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、生长素的作用方式：</a:t>
            </a:r>
          </a:p>
        </p:txBody>
      </p:sp>
      <p:sp>
        <p:nvSpPr>
          <p:cNvPr id="9" name="矩形 3"/>
          <p:cNvSpPr/>
          <p:nvPr/>
        </p:nvSpPr>
        <p:spPr>
          <a:xfrm>
            <a:off x="660400" y="3574748"/>
            <a:ext cx="7143749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、生长素的作用特点：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1743978"/>
            <a:ext cx="108585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生长素在植物体内起作用的方式和动物体内的激素相似，它不直接参与细胞代谢，而是给细胞传达一种调节代谢的信息。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作用原理：促进细胞伸长</a:t>
            </a:r>
          </a:p>
          <a:p>
            <a:pPr defTabSz="1219200">
              <a:lnSpc>
                <a:spcPct val="150000"/>
              </a:lnSpc>
            </a:pPr>
            <a:endParaRPr lang="zh-CN" altLang="zh-CN" sz="24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05401" y="3590637"/>
            <a:ext cx="2000251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两重性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4188954"/>
            <a:ext cx="10477500" cy="16941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既能促进生长，也能抑制生长；</a:t>
            </a:r>
            <a:endParaRPr lang="en-US" altLang="zh-CN" sz="24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发芽：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既能促进发芽，也能抑制发芽；</a:t>
            </a:r>
            <a:endParaRPr lang="en-US" altLang="zh-CN" sz="24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花果：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既能防止落花落果，也能疏花疏果 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生长素的生理作用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1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621029" y="1351355"/>
            <a:ext cx="534458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两重性作用分析：</a:t>
            </a:r>
          </a:p>
        </p:txBody>
      </p:sp>
      <p:sp>
        <p:nvSpPr>
          <p:cNvPr id="8" name="矩形 7"/>
          <p:cNvSpPr/>
          <p:nvPr/>
        </p:nvSpPr>
        <p:spPr>
          <a:xfrm>
            <a:off x="621029" y="3576130"/>
            <a:ext cx="102603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在高浓度范围内抑制植物生长，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在此范围内，浓度越高，抑制作用越强。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1402" y="4700860"/>
            <a:ext cx="753942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幼嫩的细胞对生长素比较敏感。</a:t>
            </a:r>
          </a:p>
        </p:txBody>
      </p:sp>
      <p:sp>
        <p:nvSpPr>
          <p:cNvPr id="12" name="矩形 3"/>
          <p:cNvSpPr/>
          <p:nvPr/>
        </p:nvSpPr>
        <p:spPr>
          <a:xfrm>
            <a:off x="621029" y="1996100"/>
            <a:ext cx="413314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Ⅰ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生长素的浓度：</a:t>
            </a:r>
          </a:p>
        </p:txBody>
      </p:sp>
      <p:sp>
        <p:nvSpPr>
          <p:cNvPr id="13" name="矩形 12"/>
          <p:cNvSpPr/>
          <p:nvPr/>
        </p:nvSpPr>
        <p:spPr>
          <a:xfrm>
            <a:off x="621029" y="4085307"/>
            <a:ext cx="555836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Ⅱ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植物细胞的成熟情况：</a:t>
            </a:r>
          </a:p>
        </p:txBody>
      </p:sp>
      <p:sp>
        <p:nvSpPr>
          <p:cNvPr id="14" name="矩形 13"/>
          <p:cNvSpPr/>
          <p:nvPr/>
        </p:nvSpPr>
        <p:spPr>
          <a:xfrm>
            <a:off x="631401" y="5284183"/>
            <a:ext cx="762493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衰老的细胞对生长素比较迟钝。</a:t>
            </a:r>
          </a:p>
        </p:txBody>
      </p:sp>
      <p:sp>
        <p:nvSpPr>
          <p:cNvPr id="9" name="矩形 8"/>
          <p:cNvSpPr/>
          <p:nvPr/>
        </p:nvSpPr>
        <p:spPr>
          <a:xfrm>
            <a:off x="621029" y="2457765"/>
            <a:ext cx="1089787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在低浓度范围内促进植物生长，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在此范围内有一个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最适浓度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，低于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最适浓度时，浓度越高，促进越强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；超过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最适浓度后，浓度越高，促进减弱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生长素的生理作用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4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49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3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/>
          <p:nvPr/>
        </p:nvSpPr>
        <p:spPr>
          <a:xfrm>
            <a:off x="605509" y="4797236"/>
            <a:ext cx="1091339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除草剂：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, 4 - D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），适用于麦田、稻田，双子叶植物比单子叶植物对生长素更敏感，用高浓度的除草剂能抑制双子叶植物（杂草）的生长。</a:t>
            </a:r>
          </a:p>
        </p:txBody>
      </p:sp>
      <p:sp>
        <p:nvSpPr>
          <p:cNvPr id="385035" name="Line 11"/>
          <p:cNvSpPr/>
          <p:nvPr/>
        </p:nvSpPr>
        <p:spPr>
          <a:xfrm>
            <a:off x="5907335" y="2084938"/>
            <a:ext cx="0" cy="2083992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605509" y="1280590"/>
            <a:ext cx="128706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不同种类的植物对生长素的敏感程度不同，双子叶植物比单子叶植物更敏感。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3056891" y="2192622"/>
            <a:ext cx="6912327" cy="2528978"/>
            <a:chOff x="665" y="1056"/>
            <a:chExt cx="3510" cy="1839"/>
          </a:xfrm>
        </p:grpSpPr>
        <p:sp>
          <p:nvSpPr>
            <p:cNvPr id="28677" name="直线 5"/>
            <p:cNvSpPr/>
            <p:nvPr/>
          </p:nvSpPr>
          <p:spPr>
            <a:xfrm>
              <a:off x="1104" y="2549"/>
              <a:ext cx="2688" cy="0"/>
            </a:xfrm>
            <a:prstGeom prst="line">
              <a:avLst/>
            </a:prstGeom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8" name="矩形 6"/>
            <p:cNvSpPr/>
            <p:nvPr/>
          </p:nvSpPr>
          <p:spPr>
            <a:xfrm>
              <a:off x="1606" y="2592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-8</a:t>
              </a:r>
            </a:p>
          </p:txBody>
        </p:sp>
        <p:sp>
          <p:nvSpPr>
            <p:cNvPr id="28679" name="矩形 7"/>
            <p:cNvSpPr/>
            <p:nvPr/>
          </p:nvSpPr>
          <p:spPr>
            <a:xfrm>
              <a:off x="2525" y="2592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-2</a:t>
              </a:r>
            </a:p>
          </p:txBody>
        </p:sp>
        <p:sp>
          <p:nvSpPr>
            <p:cNvPr id="28680" name="直线 8"/>
            <p:cNvSpPr/>
            <p:nvPr/>
          </p:nvSpPr>
          <p:spPr>
            <a:xfrm flipV="1">
              <a:off x="1104" y="1056"/>
              <a:ext cx="0" cy="1493"/>
            </a:xfrm>
            <a:prstGeom prst="line">
              <a:avLst/>
            </a:prstGeom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直线 9"/>
            <p:cNvSpPr/>
            <p:nvPr/>
          </p:nvSpPr>
          <p:spPr>
            <a:xfrm>
              <a:off x="1104" y="1824"/>
              <a:ext cx="192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任意多边形 10"/>
            <p:cNvSpPr/>
            <p:nvPr/>
          </p:nvSpPr>
          <p:spPr>
            <a:xfrm>
              <a:off x="1152" y="1251"/>
              <a:ext cx="1008" cy="1138"/>
            </a:xfrm>
            <a:custGeom>
              <a:avLst/>
              <a:gdLst/>
              <a:ahLst/>
              <a:cxnLst>
                <a:cxn ang="0">
                  <a:pos x="0" y="6226"/>
                </a:cxn>
                <a:cxn ang="0">
                  <a:pos x="240" y="997"/>
                </a:cxn>
                <a:cxn ang="0">
                  <a:pos x="432" y="1731"/>
                </a:cxn>
                <a:cxn ang="0">
                  <a:pos x="816" y="11437"/>
                </a:cxn>
                <a:cxn ang="0">
                  <a:pos x="1008" y="15941"/>
                </a:cxn>
              </a:cxnLst>
              <a:rect l="0" t="0" r="0" b="0"/>
              <a:pathLst>
                <a:path w="1008" h="1024">
                  <a:moveTo>
                    <a:pt x="0" y="400"/>
                  </a:moveTo>
                  <a:cubicBezTo>
                    <a:pt x="84" y="256"/>
                    <a:pt x="168" y="112"/>
                    <a:pt x="240" y="64"/>
                  </a:cubicBezTo>
                  <a:cubicBezTo>
                    <a:pt x="312" y="16"/>
                    <a:pt x="336" y="0"/>
                    <a:pt x="432" y="112"/>
                  </a:cubicBezTo>
                  <a:cubicBezTo>
                    <a:pt x="528" y="224"/>
                    <a:pt x="720" y="584"/>
                    <a:pt x="816" y="736"/>
                  </a:cubicBezTo>
                  <a:cubicBezTo>
                    <a:pt x="912" y="888"/>
                    <a:pt x="976" y="976"/>
                    <a:pt x="1008" y="1024"/>
                  </a:cubicBezTo>
                </a:path>
              </a:pathLst>
            </a:cu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任意多边形 11"/>
            <p:cNvSpPr/>
            <p:nvPr/>
          </p:nvSpPr>
          <p:spPr>
            <a:xfrm>
              <a:off x="1714" y="1248"/>
              <a:ext cx="1056" cy="1129"/>
            </a:xfrm>
            <a:custGeom>
              <a:avLst/>
              <a:gdLst/>
              <a:ahLst/>
              <a:cxnLst>
                <a:cxn ang="0">
                  <a:pos x="0" y="6822"/>
                </a:cxn>
                <a:cxn ang="0">
                  <a:pos x="384" y="120"/>
                </a:cxn>
                <a:cxn ang="0">
                  <a:pos x="720" y="6087"/>
                </a:cxn>
                <a:cxn ang="0">
                  <a:pos x="1056" y="15779"/>
                </a:cxn>
              </a:cxnLst>
              <a:rect l="0" t="0" r="0" b="0"/>
              <a:pathLst>
                <a:path w="1056" h="1016">
                  <a:moveTo>
                    <a:pt x="0" y="440"/>
                  </a:moveTo>
                  <a:cubicBezTo>
                    <a:pt x="132" y="228"/>
                    <a:pt x="264" y="16"/>
                    <a:pt x="384" y="8"/>
                  </a:cubicBezTo>
                  <a:cubicBezTo>
                    <a:pt x="504" y="0"/>
                    <a:pt x="608" y="224"/>
                    <a:pt x="720" y="392"/>
                  </a:cubicBezTo>
                  <a:cubicBezTo>
                    <a:pt x="832" y="560"/>
                    <a:pt x="1000" y="912"/>
                    <a:pt x="1056" y="1016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4" name="直线 12"/>
            <p:cNvSpPr/>
            <p:nvPr/>
          </p:nvSpPr>
          <p:spPr>
            <a:xfrm>
              <a:off x="1488" y="2496"/>
              <a:ext cx="0" cy="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5" name="直线 13"/>
            <p:cNvSpPr/>
            <p:nvPr/>
          </p:nvSpPr>
          <p:spPr>
            <a:xfrm>
              <a:off x="1824" y="2496"/>
              <a:ext cx="0" cy="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6" name="直线 14"/>
            <p:cNvSpPr/>
            <p:nvPr/>
          </p:nvSpPr>
          <p:spPr>
            <a:xfrm>
              <a:off x="2112" y="2496"/>
              <a:ext cx="0" cy="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7" name="直线 15"/>
            <p:cNvSpPr/>
            <p:nvPr/>
          </p:nvSpPr>
          <p:spPr>
            <a:xfrm>
              <a:off x="2400" y="2496"/>
              <a:ext cx="0" cy="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直线 16"/>
            <p:cNvSpPr/>
            <p:nvPr/>
          </p:nvSpPr>
          <p:spPr>
            <a:xfrm>
              <a:off x="2688" y="2496"/>
              <a:ext cx="0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直线 17"/>
            <p:cNvSpPr/>
            <p:nvPr/>
          </p:nvSpPr>
          <p:spPr>
            <a:xfrm>
              <a:off x="2976" y="2496"/>
              <a:ext cx="0" cy="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0" name="矩形 20"/>
            <p:cNvSpPr/>
            <p:nvPr/>
          </p:nvSpPr>
          <p:spPr>
            <a:xfrm>
              <a:off x="2927" y="2560"/>
              <a:ext cx="1248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>
                <a:spcBef>
                  <a:spcPct val="20000"/>
                </a:spcBef>
              </a:pPr>
              <a:r>
                <a:rPr lang="en-US" altLang="zh-CN" sz="23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c/mol.L</a:t>
              </a:r>
              <a:r>
                <a:rPr lang="en-US" altLang="zh-CN" sz="23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</a:p>
          </p:txBody>
        </p:sp>
        <p:sp>
          <p:nvSpPr>
            <p:cNvPr id="28691" name="矩形 21"/>
            <p:cNvSpPr/>
            <p:nvPr/>
          </p:nvSpPr>
          <p:spPr>
            <a:xfrm>
              <a:off x="665" y="1189"/>
              <a:ext cx="494" cy="6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3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促进作用</a:t>
              </a:r>
            </a:p>
          </p:txBody>
        </p:sp>
        <p:sp>
          <p:nvSpPr>
            <p:cNvPr id="28692" name="矩形 22"/>
            <p:cNvSpPr/>
            <p:nvPr/>
          </p:nvSpPr>
          <p:spPr>
            <a:xfrm>
              <a:off x="665" y="1915"/>
              <a:ext cx="507" cy="6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3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抑制作用</a:t>
              </a:r>
            </a:p>
          </p:txBody>
        </p:sp>
        <p:sp>
          <p:nvSpPr>
            <p:cNvPr id="28693" name="矩形 23"/>
            <p:cNvSpPr/>
            <p:nvPr/>
          </p:nvSpPr>
          <p:spPr>
            <a:xfrm>
              <a:off x="1208" y="2583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-10</a:t>
              </a:r>
            </a:p>
          </p:txBody>
        </p:sp>
        <p:sp>
          <p:nvSpPr>
            <p:cNvPr id="28694" name="矩形 24"/>
            <p:cNvSpPr/>
            <p:nvPr/>
          </p:nvSpPr>
          <p:spPr>
            <a:xfrm>
              <a:off x="1859" y="2592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-6</a:t>
              </a:r>
            </a:p>
          </p:txBody>
        </p:sp>
        <p:sp>
          <p:nvSpPr>
            <p:cNvPr id="28695" name="矩形 25"/>
            <p:cNvSpPr/>
            <p:nvPr/>
          </p:nvSpPr>
          <p:spPr>
            <a:xfrm>
              <a:off x="2221" y="2592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-4</a:t>
              </a:r>
            </a:p>
          </p:txBody>
        </p:sp>
        <p:sp>
          <p:nvSpPr>
            <p:cNvPr id="28696" name="矩形 26"/>
            <p:cNvSpPr/>
            <p:nvPr/>
          </p:nvSpPr>
          <p:spPr>
            <a:xfrm>
              <a:off x="2802" y="2592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1219200"/>
              <a:r>
                <a:rPr lang="en-US" altLang="zh-CN" sz="1995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en-US" altLang="zh-CN" sz="1995" kern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4197068" y="1871155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双子叶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21117" y="1871155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单子叶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生长素的生理作用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  <p:bldP spid="6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660400" y="1278200"/>
            <a:ext cx="10998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题型一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生长素的作用具有两重性</a:t>
            </a:r>
          </a:p>
          <a:p>
            <a:pPr indent="355600"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【例</a:t>
            </a:r>
            <a:r>
              <a:rPr lang="en-US" altLang="zh-CN" sz="2195" b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 某研究小组探究避光条件下生长素浓度对燕麦胚芽鞘生长的影响。胚芽鞘去顶静置一段时间后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将含有不同浓度生长素的琼脂块分别放置在不同的去顶胚芽鞘一侧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一段时间后测量并记录弯曲度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195" i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α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。图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为实验示意图。图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曲线中能正确表示实验结果的是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zh-CN" sz="2195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355600"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en-US" altLang="zh-CN" sz="2195" i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</a:p>
          <a:p>
            <a:pPr indent="355600"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en-US" altLang="zh-CN" sz="2195" i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endParaRPr lang="zh-CN" altLang="zh-CN" sz="2195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355600"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en-US" altLang="zh-CN" sz="2195" i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</a:p>
          <a:p>
            <a:pPr indent="355600"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en-US" altLang="zh-CN" sz="2195" i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endParaRPr lang="zh-CN" altLang="zh-CN" sz="2195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27" name="图片 8" descr="id:214749102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796854" y="3737322"/>
            <a:ext cx="5103879" cy="21267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生长素的生理作用</a:t>
            </a:r>
          </a:p>
        </p:txBody>
      </p:sp>
    </p:spTree>
    <p:custDataLst>
      <p:tags r:id="rId1"/>
    </p:custData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660400" y="1328060"/>
            <a:ext cx="10967720" cy="4044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55600" defTabSz="1219200">
              <a:lnSpc>
                <a:spcPct val="200000"/>
              </a:lnSpc>
              <a:tabLst>
                <a:tab pos="1370965" algn="l"/>
                <a:tab pos="2467610" algn="l"/>
                <a:tab pos="3384550" algn="l"/>
                <a:tab pos="4296410" algn="l"/>
              </a:tabLst>
            </a:pPr>
            <a:r>
              <a:rPr lang="zh-CN" altLang="zh-CN" sz="21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解析</a:t>
            </a:r>
            <a:r>
              <a:rPr lang="en-US" altLang="zh-CN" sz="21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胚芽鞘的尖端能产生生长素并运输到胚芽鞘下部促进其生长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去掉尖端的胚芽鞘不再生长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当在去掉尖端的胚芽鞘一侧放置含不同浓度生长素的琼脂块时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由于在一定浓度范围内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随生长素浓度的升高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生长素对胚芽鞘的促进作用逐渐加强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超过一定浓度后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促进作用逐渐减弱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所以随放置琼脂块含生长素浓度的增加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胚芽鞘的弯曲程度先大后小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浓度达到一定值后与未放置的一侧效果几乎相同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但未放置的一侧不生长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195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不能大于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zh-CN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°。</a:t>
            </a:r>
          </a:p>
          <a:p>
            <a:pPr indent="355600" defTabSz="1219200">
              <a:lnSpc>
                <a:spcPct val="200000"/>
              </a:lnSpc>
              <a:tabLst>
                <a:tab pos="1370965" algn="l"/>
                <a:tab pos="2467610" algn="l"/>
                <a:tab pos="3384550" algn="l"/>
                <a:tab pos="4296410" algn="l"/>
              </a:tabLst>
            </a:pPr>
            <a:r>
              <a:rPr lang="zh-CN" altLang="zh-CN" sz="21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答案</a:t>
            </a:r>
            <a:r>
              <a:rPr lang="en-US" altLang="zh-CN" sz="21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19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zh-CN" sz="219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生长素的生理作用</a:t>
            </a: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/>
          <p:nvPr/>
        </p:nvSpPr>
        <p:spPr>
          <a:xfrm>
            <a:off x="599850" y="1350059"/>
            <a:ext cx="7088716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植物的顶端优势：</a:t>
            </a:r>
          </a:p>
        </p:txBody>
      </p:sp>
      <p:sp>
        <p:nvSpPr>
          <p:cNvPr id="10" name="矩形 9"/>
          <p:cNvSpPr/>
          <p:nvPr/>
        </p:nvSpPr>
        <p:spPr>
          <a:xfrm>
            <a:off x="1631201" y="2028433"/>
            <a:ext cx="802004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植物的顶芽优先生长，而侧芽生长受到抑制的现象。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631201" y="2570584"/>
            <a:ext cx="1008517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顶芽产生的生长素向下运输，枝条上部的侧芽附近生长素浓度较高，侧芽生长受到抑制。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081088" y="3112735"/>
            <a:ext cx="66675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去掉顶芽。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99850" y="2034124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①概念：</a:t>
            </a:r>
          </a:p>
        </p:txBody>
      </p:sp>
      <p:sp>
        <p:nvSpPr>
          <p:cNvPr id="15" name="矩形 14"/>
          <p:cNvSpPr/>
          <p:nvPr/>
        </p:nvSpPr>
        <p:spPr>
          <a:xfrm>
            <a:off x="599850" y="2599158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②原因：</a:t>
            </a:r>
          </a:p>
        </p:txBody>
      </p:sp>
      <p:sp>
        <p:nvSpPr>
          <p:cNvPr id="16" name="矩形 15"/>
          <p:cNvSpPr/>
          <p:nvPr/>
        </p:nvSpPr>
        <p:spPr>
          <a:xfrm>
            <a:off x="599850" y="3127022"/>
            <a:ext cx="176202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③解除方法：</a:t>
            </a:r>
          </a:p>
        </p:txBody>
      </p:sp>
      <p:sp>
        <p:nvSpPr>
          <p:cNvPr id="17" name="矩形 16"/>
          <p:cNvSpPr/>
          <p:nvPr/>
        </p:nvSpPr>
        <p:spPr>
          <a:xfrm>
            <a:off x="599850" y="3654886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④应用：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631201" y="3654886"/>
            <a:ext cx="885824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适时摘除棉花的顶芽、果树剪枝等。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99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660400" y="1223402"/>
            <a:ext cx="662728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顶端优势产生原因的实验探究：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4416801" y="3031029"/>
          <a:ext cx="1401132" cy="249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28700" imgH="1962150" progId="">
                  <p:embed/>
                </p:oleObj>
              </mc:Choice>
              <mc:Fallback>
                <p:oleObj r:id="rId2" imgW="1028700" imgH="1962150" progId="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6801" y="3031029"/>
                        <a:ext cx="1401132" cy="24932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7"/>
          <p:cNvGraphicFramePr/>
          <p:nvPr/>
        </p:nvGraphicFramePr>
        <p:xfrm>
          <a:off x="8432602" y="3091761"/>
          <a:ext cx="1438424" cy="243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09625" imgH="1524000" progId="">
                  <p:embed/>
                </p:oleObj>
              </mc:Choice>
              <mc:Fallback>
                <p:oleObj r:id="rId4" imgW="809625" imgH="1524000" progId="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2602" y="3091761"/>
                        <a:ext cx="1438424" cy="2432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31772" y="1836737"/>
            <a:ext cx="665591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自然生长：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顶芽优先生长，侧芽生长受抑制。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2433883"/>
            <a:ext cx="677059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去掉顶芽：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侧芽生长快，成为侧枝。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/>
          <p:nvPr/>
        </p:nvGraphicFramePr>
        <p:xfrm>
          <a:off x="3738623" y="2625004"/>
          <a:ext cx="1596871" cy="284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28700" imgH="1962150" progId="">
                  <p:embed/>
                </p:oleObj>
              </mc:Choice>
              <mc:Fallback>
                <p:oleObj r:id="rId2" imgW="1028700" imgH="1962150" progId="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8623" y="2625004"/>
                        <a:ext cx="1596871" cy="2841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7"/>
          <p:cNvGraphicFramePr/>
          <p:nvPr/>
        </p:nvGraphicFramePr>
        <p:xfrm>
          <a:off x="7207631" y="2590349"/>
          <a:ext cx="1639373" cy="277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09625" imgH="1524000" progId="">
                  <p:embed/>
                </p:oleObj>
              </mc:Choice>
              <mc:Fallback>
                <p:oleObj r:id="rId4" imgW="809625" imgH="1524000" progId="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7631" y="2590349"/>
                        <a:ext cx="1639373" cy="2772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60400" y="1282012"/>
            <a:ext cx="133449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去掉顶芽，切口放含生长素的琼脂块：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侧芽生长受抑制。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1841123"/>
            <a:ext cx="1060348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去掉顶芽，切口放不含生长素的琼脂块：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侧芽生长快，成为侧枝。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4231493" y="2597308"/>
            <a:ext cx="305565" cy="293103"/>
            <a:chOff x="2880" y="901"/>
            <a:chExt cx="1344" cy="336"/>
          </a:xfrm>
          <a:blipFill>
            <a:blip r:embed="rId6"/>
            <a:tile tx="0" ty="0" sx="100000" sy="100000" flip="none" algn="tl"/>
          </a:blipFill>
        </p:grpSpPr>
        <p:sp>
          <p:nvSpPr>
            <p:cNvPr id="14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7650866" y="2948174"/>
            <a:ext cx="283160" cy="247516"/>
            <a:chOff x="2880" y="901"/>
            <a:chExt cx="1344" cy="336"/>
          </a:xfrm>
          <a:blipFill>
            <a:blip r:embed="rId7"/>
            <a:tile tx="0" ty="0" sx="100000" sy="100000" flip="none" algn="tl"/>
          </a:blipFill>
        </p:grpSpPr>
        <p:sp>
          <p:nvSpPr>
            <p:cNvPr id="17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60400" y="5466584"/>
            <a:ext cx="100448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实验结论：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顶芽产生的生长素使侧芽生长受到抑制。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/>
          <p:nvPr/>
        </p:nvSpPr>
        <p:spPr>
          <a:xfrm>
            <a:off x="4923434" y="1913267"/>
            <a:ext cx="107841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顶芽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3642315" y="5774035"/>
            <a:ext cx="4578131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侧芽生长发育受到抑制</a:t>
            </a:r>
          </a:p>
        </p:txBody>
      </p:sp>
      <p:sp>
        <p:nvSpPr>
          <p:cNvPr id="16" name="矩形 15"/>
          <p:cNvSpPr/>
          <p:nvPr/>
        </p:nvSpPr>
        <p:spPr>
          <a:xfrm>
            <a:off x="592004" y="1215648"/>
            <a:ext cx="342754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顶端优势产生的原因：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rot="5400000">
            <a:off x="4602759" y="3396289"/>
            <a:ext cx="165800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8060" y="2567286"/>
            <a:ext cx="492443" cy="111825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极性运输</a:t>
            </a:r>
          </a:p>
        </p:txBody>
      </p:sp>
      <p:sp>
        <p:nvSpPr>
          <p:cNvPr id="27" name="矩形 26"/>
          <p:cNvSpPr/>
          <p:nvPr/>
        </p:nvSpPr>
        <p:spPr>
          <a:xfrm>
            <a:off x="7080269" y="1831115"/>
            <a:ext cx="3206749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生长素浓度较低</a:t>
            </a:r>
          </a:p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低浓度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</a:t>
            </a:r>
          </a:p>
        </p:txBody>
      </p:sp>
      <p:cxnSp>
        <p:nvCxnSpPr>
          <p:cNvPr id="38" name="直接箭头连接符 37"/>
          <p:cNvCxnSpPr/>
          <p:nvPr/>
        </p:nvCxnSpPr>
        <p:spPr>
          <a:xfrm rot="5400000">
            <a:off x="5048536" y="5311629"/>
            <a:ext cx="783873" cy="158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6082614" y="2209396"/>
            <a:ext cx="926395" cy="15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3802258" y="2210980"/>
            <a:ext cx="997656" cy="158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"/>
          <p:cNvSpPr txBox="1"/>
          <p:nvPr/>
        </p:nvSpPr>
        <p:spPr>
          <a:xfrm>
            <a:off x="4932935" y="4264884"/>
            <a:ext cx="107841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侧芽</a:t>
            </a:r>
          </a:p>
        </p:txBody>
      </p:sp>
      <p:sp>
        <p:nvSpPr>
          <p:cNvPr id="46" name="矩形 45"/>
          <p:cNvSpPr/>
          <p:nvPr/>
        </p:nvSpPr>
        <p:spPr>
          <a:xfrm>
            <a:off x="7080269" y="4145513"/>
            <a:ext cx="3206749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生长素浓度过高</a:t>
            </a:r>
          </a:p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高浓度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抑制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</a:t>
            </a: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6082614" y="4561012"/>
            <a:ext cx="926395" cy="15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3802258" y="4562597"/>
            <a:ext cx="997656" cy="158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379202" y="2015782"/>
            <a:ext cx="26892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产生生长素</a:t>
            </a:r>
          </a:p>
        </p:txBody>
      </p:sp>
      <p:sp>
        <p:nvSpPr>
          <p:cNvPr id="54" name="矩形 53"/>
          <p:cNvSpPr/>
          <p:nvPr/>
        </p:nvSpPr>
        <p:spPr>
          <a:xfrm>
            <a:off x="1588109" y="4348411"/>
            <a:ext cx="221414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储存生长素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9" grpId="0"/>
      <p:bldP spid="27" grpId="0"/>
      <p:bldP spid="44" grpId="0"/>
      <p:bldP spid="46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/>
          <p:cNvSpPr/>
          <p:nvPr/>
        </p:nvSpPr>
        <p:spPr>
          <a:xfrm>
            <a:off x="660400" y="1365321"/>
            <a:ext cx="4970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3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3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、植物根的向地性与茎的背地性：</a:t>
            </a:r>
          </a:p>
        </p:txBody>
      </p:sp>
      <p:pic>
        <p:nvPicPr>
          <p:cNvPr id="24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13" y="2064385"/>
            <a:ext cx="6360795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6"/>
          <p:cNvSpPr txBox="1"/>
          <p:nvPr/>
        </p:nvSpPr>
        <p:spPr>
          <a:xfrm>
            <a:off x="8342560" y="3159666"/>
            <a:ext cx="427567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重力</a:t>
            </a:r>
          </a:p>
        </p:txBody>
      </p:sp>
      <p:sp>
        <p:nvSpPr>
          <p:cNvPr id="26" name="Text Box 57"/>
          <p:cNvSpPr txBox="1"/>
          <p:nvPr/>
        </p:nvSpPr>
        <p:spPr>
          <a:xfrm>
            <a:off x="3889928" y="3110971"/>
            <a:ext cx="1144929" cy="41402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低浓度</a:t>
            </a:r>
          </a:p>
        </p:txBody>
      </p:sp>
      <p:sp>
        <p:nvSpPr>
          <p:cNvPr id="27" name="Text Box 32"/>
          <p:cNvSpPr txBox="1"/>
          <p:nvPr/>
        </p:nvSpPr>
        <p:spPr>
          <a:xfrm>
            <a:off x="6399507" y="3859213"/>
            <a:ext cx="391454" cy="4608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395" dirty="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28" name="Text Box 33"/>
          <p:cNvSpPr txBox="1"/>
          <p:nvPr/>
        </p:nvSpPr>
        <p:spPr>
          <a:xfrm>
            <a:off x="6673862" y="4494624"/>
            <a:ext cx="38599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395" dirty="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D</a:t>
            </a:r>
          </a:p>
        </p:txBody>
      </p:sp>
      <p:sp>
        <p:nvSpPr>
          <p:cNvPr id="29" name="Text Box 30"/>
          <p:cNvSpPr txBox="1"/>
          <p:nvPr/>
        </p:nvSpPr>
        <p:spPr>
          <a:xfrm>
            <a:off x="4150031" y="3849711"/>
            <a:ext cx="383438" cy="4608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395" dirty="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30" name="Text Box 31"/>
          <p:cNvSpPr txBox="1"/>
          <p:nvPr/>
        </p:nvSpPr>
        <p:spPr>
          <a:xfrm>
            <a:off x="4708243" y="4393671"/>
            <a:ext cx="397866" cy="4608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395" dirty="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31" name="矩形 30"/>
          <p:cNvSpPr/>
          <p:nvPr/>
        </p:nvSpPr>
        <p:spPr>
          <a:xfrm>
            <a:off x="3651670" y="3501719"/>
            <a:ext cx="1563248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促进根生长</a:t>
            </a:r>
          </a:p>
        </p:txBody>
      </p:sp>
      <p:sp>
        <p:nvSpPr>
          <p:cNvPr id="32" name="Text Box 57"/>
          <p:cNvSpPr txBox="1"/>
          <p:nvPr/>
        </p:nvSpPr>
        <p:spPr>
          <a:xfrm>
            <a:off x="6042014" y="3110971"/>
            <a:ext cx="1144929" cy="41402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低浓度</a:t>
            </a:r>
          </a:p>
        </p:txBody>
      </p:sp>
      <p:sp>
        <p:nvSpPr>
          <p:cNvPr id="33" name="矩形 32"/>
          <p:cNvSpPr/>
          <p:nvPr/>
        </p:nvSpPr>
        <p:spPr>
          <a:xfrm>
            <a:off x="5572070" y="3501719"/>
            <a:ext cx="1838965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促进茎生长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弱</a:t>
            </a:r>
          </a:p>
        </p:txBody>
      </p:sp>
      <p:sp>
        <p:nvSpPr>
          <p:cNvPr id="34" name="Text Box 57"/>
          <p:cNvSpPr txBox="1"/>
          <p:nvPr/>
        </p:nvSpPr>
        <p:spPr>
          <a:xfrm>
            <a:off x="4370940" y="4787983"/>
            <a:ext cx="1144929" cy="41402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99FF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高浓度</a:t>
            </a:r>
          </a:p>
        </p:txBody>
      </p:sp>
      <p:sp>
        <p:nvSpPr>
          <p:cNvPr id="35" name="矩形 34"/>
          <p:cNvSpPr/>
          <p:nvPr/>
        </p:nvSpPr>
        <p:spPr>
          <a:xfrm>
            <a:off x="4132683" y="5177543"/>
            <a:ext cx="1563248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99FF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抑制根生长</a:t>
            </a:r>
          </a:p>
        </p:txBody>
      </p:sp>
      <p:sp>
        <p:nvSpPr>
          <p:cNvPr id="36" name="Text Box 57"/>
          <p:cNvSpPr txBox="1"/>
          <p:nvPr/>
        </p:nvSpPr>
        <p:spPr>
          <a:xfrm>
            <a:off x="6401882" y="4787983"/>
            <a:ext cx="1144929" cy="41402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99FF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高浓度</a:t>
            </a:r>
          </a:p>
        </p:txBody>
      </p:sp>
      <p:sp>
        <p:nvSpPr>
          <p:cNvPr id="37" name="矩形 36"/>
          <p:cNvSpPr/>
          <p:nvPr/>
        </p:nvSpPr>
        <p:spPr>
          <a:xfrm>
            <a:off x="6120781" y="5177543"/>
            <a:ext cx="1838965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99FF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促进茎生长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强</a:t>
            </a:r>
          </a:p>
        </p:txBody>
      </p:sp>
      <p:sp>
        <p:nvSpPr>
          <p:cNvPr id="38" name="矩形 37"/>
          <p:cNvSpPr/>
          <p:nvPr/>
        </p:nvSpPr>
        <p:spPr>
          <a:xfrm>
            <a:off x="5044934" y="5673725"/>
            <a:ext cx="37661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根对生长素比茎更加敏感</a:t>
            </a: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7113306" y="4303407"/>
            <a:ext cx="962025" cy="1188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57"/>
          <p:cNvSpPr txBox="1"/>
          <p:nvPr/>
        </p:nvSpPr>
        <p:spPr>
          <a:xfrm>
            <a:off x="8075331" y="4108627"/>
            <a:ext cx="1443037" cy="41402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95" dirty="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横向运输</a:t>
            </a:r>
          </a:p>
        </p:txBody>
      </p:sp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  <p:sp>
        <p:nvSpPr>
          <p:cNvPr id="42" name="Freeform 28"/>
          <p:cNvSpPr/>
          <p:nvPr/>
        </p:nvSpPr>
        <p:spPr>
          <a:xfrm>
            <a:off x="1571029" y="1750272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3" name="Group 6"/>
          <p:cNvGrpSpPr/>
          <p:nvPr/>
        </p:nvGrpSpPr>
        <p:grpSpPr>
          <a:xfrm>
            <a:off x="1517583" y="3941551"/>
            <a:ext cx="4810125" cy="494077"/>
            <a:chOff x="1524" y="3294"/>
            <a:chExt cx="3876" cy="416"/>
          </a:xfrm>
        </p:grpSpPr>
        <p:sp>
          <p:nvSpPr>
            <p:cNvPr id="44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Text Box 16"/>
            <p:cNvSpPr txBox="1"/>
            <p:nvPr/>
          </p:nvSpPr>
          <p:spPr>
            <a:xfrm>
              <a:off x="1524" y="3400"/>
              <a:ext cx="64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4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5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6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7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8" name="Text Box 26"/>
          <p:cNvSpPr txBox="1"/>
          <p:nvPr/>
        </p:nvSpPr>
        <p:spPr>
          <a:xfrm>
            <a:off x="1813316" y="1536488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9" name="Text Box 35"/>
          <p:cNvSpPr txBox="1"/>
          <p:nvPr/>
        </p:nvSpPr>
        <p:spPr>
          <a:xfrm>
            <a:off x="1548463" y="1964055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60" name="Text Box 36"/>
          <p:cNvSpPr txBox="1"/>
          <p:nvPr/>
        </p:nvSpPr>
        <p:spPr>
          <a:xfrm>
            <a:off x="2466543" y="1910610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61" name="Text Box 37"/>
          <p:cNvSpPr txBox="1"/>
          <p:nvPr/>
        </p:nvSpPr>
        <p:spPr>
          <a:xfrm>
            <a:off x="3601970" y="1750272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62" name="Text Box 10"/>
          <p:cNvSpPr txBox="1"/>
          <p:nvPr/>
        </p:nvSpPr>
        <p:spPr>
          <a:xfrm>
            <a:off x="769342" y="2658851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64" name="直接箭头连接符 63"/>
          <p:cNvCxnSpPr/>
          <p:nvPr/>
        </p:nvCxnSpPr>
        <p:spPr>
          <a:xfrm rot="5400000" flipH="1" flipV="1">
            <a:off x="-138644" y="2818594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1090017" y="4047255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25"/>
          <p:cNvSpPr/>
          <p:nvPr/>
        </p:nvSpPr>
        <p:spPr>
          <a:xfrm>
            <a:off x="1303800" y="1857163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Text Box 29"/>
          <p:cNvSpPr txBox="1"/>
          <p:nvPr/>
        </p:nvSpPr>
        <p:spPr>
          <a:xfrm>
            <a:off x="2637570" y="1536488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8" name="Text Box 32"/>
          <p:cNvSpPr txBox="1"/>
          <p:nvPr/>
        </p:nvSpPr>
        <p:spPr>
          <a:xfrm>
            <a:off x="4122176" y="1633879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70" name="Freeform 31"/>
          <p:cNvSpPr/>
          <p:nvPr/>
        </p:nvSpPr>
        <p:spPr>
          <a:xfrm>
            <a:off x="1998595" y="1696826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660400" y="1696508"/>
            <a:ext cx="430887" cy="83612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1600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76" name="TextBox 50"/>
          <p:cNvSpPr txBox="1"/>
          <p:nvPr/>
        </p:nvSpPr>
        <p:spPr>
          <a:xfrm>
            <a:off x="691177" y="3072977"/>
            <a:ext cx="400110" cy="733534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1400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78" name="矩形 77"/>
          <p:cNvSpPr/>
          <p:nvPr/>
        </p:nvSpPr>
        <p:spPr>
          <a:xfrm>
            <a:off x="5312237" y="2675361"/>
            <a:ext cx="5747385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sp>
        <p:nvSpPr>
          <p:cNvPr id="79" name="Text Box 3"/>
          <p:cNvSpPr txBox="1"/>
          <p:nvPr/>
        </p:nvSpPr>
        <p:spPr>
          <a:xfrm>
            <a:off x="1891704" y="4595965"/>
            <a:ext cx="4489450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生长的最适生长素浓度。</a:t>
            </a:r>
          </a:p>
        </p:txBody>
      </p:sp>
      <p:sp>
        <p:nvSpPr>
          <p:cNvPr id="82" name="Text Box 3"/>
          <p:cNvSpPr txBox="1"/>
          <p:nvPr/>
        </p:nvSpPr>
        <p:spPr>
          <a:xfrm>
            <a:off x="1891704" y="5076978"/>
            <a:ext cx="4489450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生长的最适生长素浓度。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1090017" y="2872635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3"/>
          <p:cNvSpPr txBox="1"/>
          <p:nvPr/>
        </p:nvSpPr>
        <p:spPr>
          <a:xfrm>
            <a:off x="1891704" y="5557990"/>
            <a:ext cx="4489450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生长的最适生长素浓度。</a:t>
            </a:r>
          </a:p>
        </p:txBody>
      </p:sp>
      <p:sp>
        <p:nvSpPr>
          <p:cNvPr id="89" name="矩形 88"/>
          <p:cNvSpPr/>
          <p:nvPr/>
        </p:nvSpPr>
        <p:spPr>
          <a:xfrm>
            <a:off x="951057" y="4595965"/>
            <a:ext cx="1106393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  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51057" y="5067477"/>
            <a:ext cx="1119217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  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951057" y="5557990"/>
            <a:ext cx="1112805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  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99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49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99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58" grpId="0"/>
      <p:bldP spid="59" grpId="0"/>
      <p:bldP spid="60" grpId="0"/>
      <p:bldP spid="61" grpId="0"/>
      <p:bldP spid="62" grpId="0"/>
      <p:bldP spid="66" grpId="0" bldLvl="0" animBg="1"/>
      <p:bldP spid="67" grpId="0"/>
      <p:bldP spid="68" grpId="0"/>
      <p:bldP spid="70" grpId="0" bldLvl="0" animBg="1"/>
      <p:bldP spid="71" grpId="0"/>
      <p:bldP spid="76" grpId="0"/>
      <p:bldP spid="78" grpId="0"/>
      <p:bldP spid="79" grpId="0"/>
      <p:bldP spid="82" grpId="0"/>
      <p:bldP spid="84" grpId="0"/>
      <p:bldP spid="89" grpId="0"/>
      <p:bldP spid="9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0723" y="1862694"/>
            <a:ext cx="77351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幼苗的根表现为向地生长，茎表现为背地生长的现象。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4645" y="2327277"/>
            <a:ext cx="1000205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地心引力引起生长素的横向运输。生长素近地侧分布多，背地侧分布少，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根对生长素比茎敏感，故同样浓度的生长素对根起抑制作用，对茎起促进作用。</a:t>
            </a:r>
          </a:p>
        </p:txBody>
      </p:sp>
      <p:sp>
        <p:nvSpPr>
          <p:cNvPr id="7" name="矩形 6"/>
          <p:cNvSpPr/>
          <p:nvPr/>
        </p:nvSpPr>
        <p:spPr>
          <a:xfrm>
            <a:off x="605488" y="1862694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①现象：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5488" y="2411849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②原因：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矩形 3"/>
          <p:cNvSpPr/>
          <p:nvPr/>
        </p:nvSpPr>
        <p:spPr>
          <a:xfrm>
            <a:off x="605488" y="1222262"/>
            <a:ext cx="662728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植物根的向地性与茎的背地性：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5923" y="3607468"/>
          <a:ext cx="7880154" cy="2163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2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部位</a:t>
                      </a:r>
                    </a:p>
                  </a:txBody>
                  <a:tcPr marL="91213" marR="91213" marT="45607" marB="4560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根部</a:t>
                      </a:r>
                    </a:p>
                  </a:txBody>
                  <a:tcPr marL="91213" marR="91213" marT="45607" marB="4560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茎部</a:t>
                      </a:r>
                    </a:p>
                  </a:txBody>
                  <a:tcPr marL="91213" marR="91213" marT="45607" marB="4560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8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生长素浓度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低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高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低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高</a:t>
                      </a:r>
                    </a:p>
                  </a:txBody>
                  <a:tcPr marL="91213" marR="91213" marT="45607" marB="456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生长速度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快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慢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慢</a:t>
                      </a:r>
                    </a:p>
                  </a:txBody>
                  <a:tcPr marL="91213" marR="91213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快</a:t>
                      </a:r>
                    </a:p>
                  </a:txBody>
                  <a:tcPr marL="91213" marR="91213" marT="45607" marB="456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弯曲方向</a:t>
                      </a:r>
                    </a:p>
                  </a:txBody>
                  <a:tcPr marL="91213" marR="91213" marT="45607" marB="4560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向地生长</a:t>
                      </a:r>
                    </a:p>
                  </a:txBody>
                  <a:tcPr marL="91213" marR="91213" marT="45607" marB="4560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背地生长</a:t>
                      </a:r>
                    </a:p>
                  </a:txBody>
                  <a:tcPr marL="91213" marR="91213" marT="45607" marB="4560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605488" y="3407413"/>
            <a:ext cx="12362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③比较：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生长素作用的两重性实例分析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9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9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9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课堂活动（小组讨论）</a:t>
            </a:r>
          </a:p>
        </p:txBody>
      </p:sp>
      <p:sp>
        <p:nvSpPr>
          <p:cNvPr id="4" name="矩形 3"/>
          <p:cNvSpPr/>
          <p:nvPr/>
        </p:nvSpPr>
        <p:spPr>
          <a:xfrm>
            <a:off x="533233" y="1809471"/>
            <a:ext cx="1076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请同学们小组为单位，通过课本中给出的资料，尝试探究生长素促进插条生根。</a:t>
            </a:r>
            <a:endParaRPr lang="zh-CN" altLang="en-US" sz="2400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94578" y="1413692"/>
            <a:ext cx="1043178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生长素在植物体内含量很少，提取困难，且易分解，在生产上较少应用。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660400" y="1875357"/>
            <a:ext cx="10858500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生长素类似物：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人工合成的，具有与生长素相同生理效应的化学物质。如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α-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萘乙酸（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NAA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 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, 4 - D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2289403" y="4798591"/>
            <a:ext cx="55245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20000"/>
              </a:spcBef>
              <a:buClr>
                <a:srgbClr val="A8D02A"/>
              </a:buClr>
              <a:buSzPct val="75000"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可以防止落花落果</a:t>
            </a:r>
          </a:p>
        </p:txBody>
      </p:sp>
      <p:sp>
        <p:nvSpPr>
          <p:cNvPr id="12" name="矩形 11"/>
          <p:cNvSpPr/>
          <p:nvPr/>
        </p:nvSpPr>
        <p:spPr>
          <a:xfrm>
            <a:off x="2289403" y="3190771"/>
            <a:ext cx="55245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20000"/>
              </a:spcBef>
              <a:buClr>
                <a:srgbClr val="A8D02A"/>
              </a:buClr>
              <a:buSzPct val="75000"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促进扦插的枝条生根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1722558" y="3348250"/>
            <a:ext cx="381000" cy="1905000"/>
          </a:xfrm>
          <a:prstGeom prst="leftBrace">
            <a:avLst>
              <a:gd name="adj1" fmla="val 6630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2625" y="4035498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</a:t>
            </a:r>
          </a:p>
        </p:txBody>
      </p:sp>
      <p:sp>
        <p:nvSpPr>
          <p:cNvPr id="15" name="矩形 14"/>
          <p:cNvSpPr/>
          <p:nvPr/>
        </p:nvSpPr>
        <p:spPr>
          <a:xfrm>
            <a:off x="2368989" y="3993833"/>
            <a:ext cx="72284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20000"/>
              </a:spcBef>
              <a:buClr>
                <a:srgbClr val="A8D02A"/>
              </a:buClr>
              <a:buSzPct val="75000"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促进果实发育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培育无子果实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探究生长素扦插生根的最是浓度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  <p:bldP spid="13" grpId="0" bldLvl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660400" y="1160463"/>
            <a:ext cx="10858500" cy="481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题型二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生长素类似物促进插条生根的最适浓度的实验探究</a:t>
            </a:r>
          </a:p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【例</a:t>
            </a:r>
            <a:r>
              <a:rPr lang="en-US" altLang="zh-CN" sz="2195" b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 探究吲哚乙酸对月季插条生根的作用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结果如下图所示。有关实验的分析和评价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正确的是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不同浓度的吲哚乙酸处理扦插枝条的时间应不同</a:t>
            </a:r>
          </a:p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本实验最好不设用蒸馏水处理扦插枝条的对照组</a:t>
            </a:r>
          </a:p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使扦插枝条产生相同根数的吲哚乙酸浓度也相同</a:t>
            </a:r>
          </a:p>
          <a:p>
            <a:pPr defTabSz="1219200" fontAlgn="base">
              <a:lnSpc>
                <a:spcPct val="20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zh-CN" altLang="zh-CN" sz="2195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吲哚乙酸超过一定浓度范围能抑制扦插枝条生根</a:t>
            </a:r>
          </a:p>
        </p:txBody>
      </p:sp>
      <p:graphicFrame>
        <p:nvGraphicFramePr>
          <p:cNvPr id="43010" name="对象 8"/>
          <p:cNvGraphicFramePr>
            <a:graphicFrameLocks noChangeAspect="1"/>
          </p:cNvGraphicFramePr>
          <p:nvPr/>
        </p:nvGraphicFramePr>
        <p:xfrm>
          <a:off x="6291009" y="3474009"/>
          <a:ext cx="6074613" cy="20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44925" imgH="1271270" progId="Word.Document.12">
                  <p:embed/>
                </p:oleObj>
              </mc:Choice>
              <mc:Fallback>
                <p:oleObj r:id="rId3" imgW="3844925" imgH="1271270" progId="Word.Document.12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1009" y="3474009"/>
                        <a:ext cx="6074613" cy="20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135961" y="5626269"/>
            <a:ext cx="28648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fontAlgn="base">
              <a:lnSpc>
                <a:spcPct val="150000"/>
              </a:lnSpc>
              <a:tabLst>
                <a:tab pos="1372235" algn="l"/>
                <a:tab pos="2466975" algn="l"/>
                <a:tab pos="3383915" algn="l"/>
                <a:tab pos="4295775" algn="l"/>
              </a:tabLst>
            </a:pPr>
            <a:r>
              <a:rPr lang="en-US" altLang="zh-CN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IAA</a:t>
            </a:r>
            <a:r>
              <a:rPr lang="zh-CN" altLang="zh-CN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对月季生根数量的影响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探究生长素扦插生根的最是浓度</a:t>
            </a: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99" y="1266810"/>
            <a:ext cx="541584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、促进扦插的枝条生根：</a:t>
            </a:r>
          </a:p>
        </p:txBody>
      </p:sp>
      <p:sp>
        <p:nvSpPr>
          <p:cNvPr id="3" name="矩形 2"/>
          <p:cNvSpPr/>
          <p:nvPr/>
        </p:nvSpPr>
        <p:spPr>
          <a:xfrm>
            <a:off x="660399" y="1682301"/>
            <a:ext cx="10949008" cy="9655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在进行扦插繁殖的时候，对于不容易生根的植物，可以先用一定浓度的生长素类似物溶液浸泡插枝的下端，然后栽插下去。不久，插枝的下端就长出大量的根来，插枝就容易成活。</a:t>
            </a:r>
          </a:p>
        </p:txBody>
      </p:sp>
      <p:sp>
        <p:nvSpPr>
          <p:cNvPr id="4" name="矩形 3"/>
          <p:cNvSpPr/>
          <p:nvPr/>
        </p:nvSpPr>
        <p:spPr>
          <a:xfrm>
            <a:off x="2375832" y="4158702"/>
            <a:ext cx="33999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无心插柳柳成荫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95" y="3189262"/>
            <a:ext cx="3600820" cy="2400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探究生长素扦插生根的最是浓度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276655"/>
            <a:ext cx="4560711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促进果实发育：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探究生长素扦插生根的最是浓度</a:t>
            </a:r>
          </a:p>
        </p:txBody>
      </p:sp>
      <p:sp>
        <p:nvSpPr>
          <p:cNvPr id="30" name="矩形 29"/>
          <p:cNvSpPr/>
          <p:nvPr/>
        </p:nvSpPr>
        <p:spPr>
          <a:xfrm>
            <a:off x="660400" y="5436556"/>
            <a:ext cx="824611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农业生产上利用这种方法获得无子果实的有番茄、黄瓜、辣椒等。</a:t>
            </a:r>
            <a:endParaRPr lang="en-US" altLang="zh-CN" sz="2245" dirty="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3293795" y="2826489"/>
            <a:ext cx="1068917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胚囊中都有正常卵细胞产生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4897170" y="2086562"/>
            <a:ext cx="801687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胚珠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752304" y="2299157"/>
            <a:ext cx="1282700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"/>
          <p:cNvSpPr txBox="1"/>
          <p:nvPr/>
        </p:nvSpPr>
        <p:spPr>
          <a:xfrm>
            <a:off x="7088449" y="2086562"/>
            <a:ext cx="801688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种子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805749" y="1954728"/>
            <a:ext cx="122925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雌蕊受粉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5698857" y="2300345"/>
            <a:ext cx="144303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合成生长素</a:t>
            </a:r>
          </a:p>
        </p:txBody>
      </p:sp>
      <p:sp>
        <p:nvSpPr>
          <p:cNvPr id="37" name="TextBox 9"/>
          <p:cNvSpPr txBox="1"/>
          <p:nvPr/>
        </p:nvSpPr>
        <p:spPr>
          <a:xfrm>
            <a:off x="4683387" y="2901314"/>
            <a:ext cx="1068917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子房壁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752304" y="3113909"/>
            <a:ext cx="1282700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"/>
          <p:cNvSpPr txBox="1"/>
          <p:nvPr/>
        </p:nvSpPr>
        <p:spPr>
          <a:xfrm>
            <a:off x="7088449" y="2901314"/>
            <a:ext cx="801688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果皮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6126424" y="2674466"/>
            <a:ext cx="695984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刺激</a:t>
            </a:r>
          </a:p>
        </p:txBody>
      </p:sp>
      <p:cxnSp>
        <p:nvCxnSpPr>
          <p:cNvPr id="41" name="直接箭头连接符 40"/>
          <p:cNvCxnSpPr/>
          <p:nvPr/>
        </p:nvCxnSpPr>
        <p:spPr>
          <a:xfrm rot="5400000">
            <a:off x="5891856" y="2855588"/>
            <a:ext cx="470323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大括号 41"/>
          <p:cNvSpPr/>
          <p:nvPr/>
        </p:nvSpPr>
        <p:spPr>
          <a:xfrm>
            <a:off x="7836691" y="2300345"/>
            <a:ext cx="213783" cy="801688"/>
          </a:xfrm>
          <a:prstGeom prst="rightBrace">
            <a:avLst>
              <a:gd name="adj1" fmla="val 37766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TextBox 15"/>
          <p:cNvSpPr txBox="1"/>
          <p:nvPr/>
        </p:nvSpPr>
        <p:spPr>
          <a:xfrm>
            <a:off x="4683387" y="3743382"/>
            <a:ext cx="801687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胚珠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5538520" y="3955978"/>
            <a:ext cx="1282700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/>
          <p:nvPr/>
        </p:nvSpPr>
        <p:spPr>
          <a:xfrm>
            <a:off x="6874666" y="3743382"/>
            <a:ext cx="1122363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无种子</a:t>
            </a:r>
          </a:p>
        </p:txBody>
      </p:sp>
      <p:sp>
        <p:nvSpPr>
          <p:cNvPr id="46" name="TextBox 18"/>
          <p:cNvSpPr txBox="1"/>
          <p:nvPr/>
        </p:nvSpPr>
        <p:spPr>
          <a:xfrm>
            <a:off x="5485074" y="3611550"/>
            <a:ext cx="138959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雌蕊未受粉</a:t>
            </a:r>
          </a:p>
        </p:txBody>
      </p:sp>
      <p:sp>
        <p:nvSpPr>
          <p:cNvPr id="47" name="TextBox 19"/>
          <p:cNvSpPr txBox="1"/>
          <p:nvPr/>
        </p:nvSpPr>
        <p:spPr>
          <a:xfrm>
            <a:off x="4683387" y="4558134"/>
            <a:ext cx="1068917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子房壁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5752304" y="4770730"/>
            <a:ext cx="1282700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1"/>
          <p:cNvSpPr txBox="1"/>
          <p:nvPr/>
        </p:nvSpPr>
        <p:spPr>
          <a:xfrm>
            <a:off x="7088449" y="4558134"/>
            <a:ext cx="801688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果皮</a:t>
            </a:r>
          </a:p>
        </p:txBody>
      </p:sp>
      <p:sp>
        <p:nvSpPr>
          <p:cNvPr id="50" name="右大括号 49"/>
          <p:cNvSpPr/>
          <p:nvPr/>
        </p:nvSpPr>
        <p:spPr>
          <a:xfrm>
            <a:off x="7836691" y="3957166"/>
            <a:ext cx="213783" cy="801688"/>
          </a:xfrm>
          <a:prstGeom prst="rightBrace">
            <a:avLst>
              <a:gd name="adj1" fmla="val 37766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103920" y="2514128"/>
            <a:ext cx="1389592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有子果实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103920" y="4170949"/>
            <a:ext cx="1389592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无子果实</a:t>
            </a:r>
          </a:p>
        </p:txBody>
      </p:sp>
      <p:sp>
        <p:nvSpPr>
          <p:cNvPr id="53" name="TextBox 25"/>
          <p:cNvSpPr txBox="1"/>
          <p:nvPr/>
        </p:nvSpPr>
        <p:spPr>
          <a:xfrm>
            <a:off x="5698857" y="4758853"/>
            <a:ext cx="1336146" cy="36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生长素溶液</a:t>
            </a:r>
          </a:p>
        </p:txBody>
      </p:sp>
      <p:sp>
        <p:nvSpPr>
          <p:cNvPr id="54" name="矩形 53"/>
          <p:cNvSpPr/>
          <p:nvPr/>
        </p:nvSpPr>
        <p:spPr>
          <a:xfrm>
            <a:off x="5805749" y="4413237"/>
            <a:ext cx="1127232" cy="3685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7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人工合成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左大括号 54"/>
          <p:cNvSpPr/>
          <p:nvPr/>
        </p:nvSpPr>
        <p:spPr>
          <a:xfrm>
            <a:off x="4362712" y="2246899"/>
            <a:ext cx="267230" cy="2565400"/>
          </a:xfrm>
          <a:prstGeom prst="leftBrace">
            <a:avLst>
              <a:gd name="adj1" fmla="val 9284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2" grpId="0" bldLvl="0" animBg="1"/>
      <p:bldP spid="43" grpId="0"/>
      <p:bldP spid="45" grpId="0"/>
      <p:bldP spid="46" grpId="0"/>
      <p:bldP spid="47" grpId="0"/>
      <p:bldP spid="49" grpId="0"/>
      <p:bldP spid="50" grpId="0" bldLvl="0" animBg="1"/>
      <p:bldP spid="51" grpId="0"/>
      <p:bldP spid="52" grpId="0"/>
      <p:bldP spid="53" grpId="0"/>
      <p:bldP spid="54" grpId="0"/>
      <p:bldP spid="5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75084"/>
            <a:ext cx="4560711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防止落花落果：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1836749"/>
            <a:ext cx="10858500" cy="14632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例如：农业生长上常利用一定浓度的生长素类似物溶液喷洒植株，这样可以达到保蕾保铃的效果。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1" name="AutoShape 6" descr="d:\360se6\User Data\Temp\83_128_b7c62c3c319f868.jpg?115"/>
          <p:cNvSpPr>
            <a:spLocks noChangeAspect="1"/>
          </p:cNvSpPr>
          <p:nvPr/>
        </p:nvSpPr>
        <p:spPr>
          <a:xfrm>
            <a:off x="1690480" y="-135639"/>
            <a:ext cx="304048" cy="30404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defTabSz="1219200"/>
            <a:endParaRPr lang="zh-CN" altLang="en-US" sz="135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2" name="AutoShape 8" descr="d:\360se6\User Data\Temp\83_128_b7c62c3c319f868.jpg?115"/>
          <p:cNvSpPr>
            <a:spLocks noChangeAspect="1"/>
          </p:cNvSpPr>
          <p:nvPr/>
        </p:nvSpPr>
        <p:spPr>
          <a:xfrm>
            <a:off x="1690480" y="-135639"/>
            <a:ext cx="304048" cy="30404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defTabSz="1219200"/>
            <a:endParaRPr lang="zh-CN" altLang="en-US" sz="135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3" name="AutoShape 10" descr="d:\360se6\User Data\Temp\83_128_b7c62c3c319f868.jpg?115"/>
          <p:cNvSpPr>
            <a:spLocks noChangeAspect="1"/>
          </p:cNvSpPr>
          <p:nvPr/>
        </p:nvSpPr>
        <p:spPr>
          <a:xfrm>
            <a:off x="1690480" y="-135639"/>
            <a:ext cx="304048" cy="30404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defTabSz="1219200"/>
            <a:endParaRPr lang="zh-CN" altLang="en-US" sz="135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探究生长素扦插生根的最是浓度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/>
          <p:cNvSpPr txBox="1"/>
          <p:nvPr/>
        </p:nvSpPr>
        <p:spPr>
          <a:xfrm>
            <a:off x="1733382" y="1523162"/>
            <a:ext cx="3634317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生长素的生理作用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2963694" y="1960783"/>
            <a:ext cx="5772150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两重性：低浓度促进生长，高浓度抑制生长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1747634" y="3126537"/>
            <a:ext cx="1549929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顶端优势</a:t>
            </a:r>
          </a:p>
        </p:txBody>
      </p:sp>
      <p:sp>
        <p:nvSpPr>
          <p:cNvPr id="31" name="左大括号 30"/>
          <p:cNvSpPr/>
          <p:nvPr/>
        </p:nvSpPr>
        <p:spPr>
          <a:xfrm>
            <a:off x="3122974" y="2859308"/>
            <a:ext cx="213783" cy="1015471"/>
          </a:xfrm>
          <a:prstGeom prst="leftBrace">
            <a:avLst>
              <a:gd name="adj1" fmla="val 5966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45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390203" y="2752417"/>
            <a:ext cx="962025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概念</a:t>
            </a:r>
          </a:p>
        </p:txBody>
      </p:sp>
      <p:sp>
        <p:nvSpPr>
          <p:cNvPr id="33" name="TextBox 14"/>
          <p:cNvSpPr txBox="1"/>
          <p:nvPr/>
        </p:nvSpPr>
        <p:spPr>
          <a:xfrm>
            <a:off x="3390203" y="3179983"/>
            <a:ext cx="1015471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原因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3390203" y="3607550"/>
            <a:ext cx="1389592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解除方法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2963694" y="2445135"/>
            <a:ext cx="57721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不同器官对生长素的敏感度不同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1733382" y="4436554"/>
            <a:ext cx="3313642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生长素类似物的应用</a:t>
            </a:r>
          </a:p>
        </p:txBody>
      </p:sp>
      <p:sp>
        <p:nvSpPr>
          <p:cNvPr id="37" name="TextBox 19"/>
          <p:cNvSpPr txBox="1"/>
          <p:nvPr/>
        </p:nvSpPr>
        <p:spPr>
          <a:xfrm>
            <a:off x="4779794" y="4849869"/>
            <a:ext cx="2779183" cy="437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防止果实叶片的脱落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4779794" y="4396173"/>
            <a:ext cx="2511955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获得无子果实</a:t>
            </a:r>
          </a:p>
        </p:txBody>
      </p:sp>
      <p:sp>
        <p:nvSpPr>
          <p:cNvPr id="39" name="TextBox 21"/>
          <p:cNvSpPr txBox="1"/>
          <p:nvPr/>
        </p:nvSpPr>
        <p:spPr>
          <a:xfrm>
            <a:off x="4779794" y="3941289"/>
            <a:ext cx="2886075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促使扦插枝条生根</a:t>
            </a:r>
          </a:p>
        </p:txBody>
      </p:sp>
      <p:sp>
        <p:nvSpPr>
          <p:cNvPr id="40" name="TextBox 22"/>
          <p:cNvSpPr txBox="1"/>
          <p:nvPr/>
        </p:nvSpPr>
        <p:spPr>
          <a:xfrm>
            <a:off x="1733382" y="5330881"/>
            <a:ext cx="5879042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探索生长素类似物促进插条生根的最适浓度</a:t>
            </a:r>
          </a:p>
        </p:txBody>
      </p:sp>
      <p:sp>
        <p:nvSpPr>
          <p:cNvPr id="41" name="左大括号 40"/>
          <p:cNvSpPr/>
          <p:nvPr/>
        </p:nvSpPr>
        <p:spPr>
          <a:xfrm>
            <a:off x="1466153" y="1683500"/>
            <a:ext cx="267230" cy="3848100"/>
          </a:xfrm>
          <a:prstGeom prst="leftBrace">
            <a:avLst>
              <a:gd name="adj1" fmla="val 10418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45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9861" y="3018058"/>
            <a:ext cx="520206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生长素</a:t>
            </a:r>
            <a:endParaRPr lang="zh-CN" altLang="en-US" sz="23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左大括号 42"/>
          <p:cNvSpPr/>
          <p:nvPr/>
        </p:nvSpPr>
        <p:spPr>
          <a:xfrm>
            <a:off x="4512566" y="4115879"/>
            <a:ext cx="213783" cy="1015471"/>
          </a:xfrm>
          <a:prstGeom prst="leftBrace">
            <a:avLst>
              <a:gd name="adj1" fmla="val 5966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45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734570" y="1996767"/>
            <a:ext cx="1563248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化学本质：</a:t>
            </a:r>
          </a:p>
        </p:txBody>
      </p:sp>
      <p:sp>
        <p:nvSpPr>
          <p:cNvPr id="49" name="文本占位符 20"/>
          <p:cNvSpPr txBox="1"/>
          <p:nvPr/>
        </p:nvSpPr>
        <p:spPr>
          <a:xfrm>
            <a:off x="1516849" y="406678"/>
            <a:ext cx="6782199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marL="0" lvl="0" indent="0">
              <a:buNone/>
              <a:defRPr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99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99"/>
                            </p:stCondLst>
                            <p:childTnLst>
                              <p:par>
                                <p:cTn id="5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99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4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bldLvl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bldLvl="0" animBg="1"/>
      <p:bldP spid="42" grpId="0"/>
      <p:bldP spid="43" grpId="0" bldLvl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15925"/>
          <a:stretch>
            <a:fillRect/>
          </a:stretch>
        </p:blipFill>
        <p:spPr/>
      </p:pic>
      <p:sp>
        <p:nvSpPr>
          <p:cNvPr id="67" name="Полилиния 66"/>
          <p:cNvSpPr/>
          <p:nvPr/>
        </p:nvSpPr>
        <p:spPr>
          <a:xfrm>
            <a:off x="5159723" y="1"/>
            <a:ext cx="4018338" cy="6858000"/>
          </a:xfrm>
          <a:custGeom>
            <a:avLst/>
            <a:gdLst>
              <a:gd name="connsiteX0" fmla="*/ 1544419 w 6028437"/>
              <a:gd name="connsiteY0" fmla="*/ 7761645 h 10288587"/>
              <a:gd name="connsiteX1" fmla="*/ 4486278 w 6028437"/>
              <a:gd name="connsiteY1" fmla="*/ 7761645 h 10288587"/>
              <a:gd name="connsiteX2" fmla="*/ 3016479 w 6028437"/>
              <a:gd name="connsiteY2" fmla="*/ 10288587 h 10288587"/>
              <a:gd name="connsiteX3" fmla="*/ 1469799 w 6028437"/>
              <a:gd name="connsiteY3" fmla="*/ 7761645 h 10288587"/>
              <a:gd name="connsiteX4" fmla="*/ 2941859 w 6028437"/>
              <a:gd name="connsiteY4" fmla="*/ 10288587 h 10288587"/>
              <a:gd name="connsiteX5" fmla="*/ 0 w 6028437"/>
              <a:gd name="connsiteY5" fmla="*/ 10288587 h 10288587"/>
              <a:gd name="connsiteX6" fmla="*/ 3086577 w 6028437"/>
              <a:gd name="connsiteY6" fmla="*/ 5175937 h 10288587"/>
              <a:gd name="connsiteX7" fmla="*/ 6028437 w 6028437"/>
              <a:gd name="connsiteY7" fmla="*/ 5175937 h 10288587"/>
              <a:gd name="connsiteX8" fmla="*/ 4558637 w 6028437"/>
              <a:gd name="connsiteY8" fmla="*/ 7700619 h 10288587"/>
              <a:gd name="connsiteX9" fmla="*/ 3016479 w 6028437"/>
              <a:gd name="connsiteY9" fmla="*/ 5175937 h 10288587"/>
              <a:gd name="connsiteX10" fmla="*/ 4486278 w 6028437"/>
              <a:gd name="connsiteY10" fmla="*/ 7700619 h 10288587"/>
              <a:gd name="connsiteX11" fmla="*/ 1544419 w 6028437"/>
              <a:gd name="connsiteY11" fmla="*/ 7700619 h 10288587"/>
              <a:gd name="connsiteX12" fmla="*/ 4558637 w 6028437"/>
              <a:gd name="connsiteY12" fmla="*/ 2587969 h 10288587"/>
              <a:gd name="connsiteX13" fmla="*/ 6028437 w 6028437"/>
              <a:gd name="connsiteY13" fmla="*/ 5112650 h 10288587"/>
              <a:gd name="connsiteX14" fmla="*/ 3086577 w 6028437"/>
              <a:gd name="connsiteY14" fmla="*/ 5112650 h 10288587"/>
              <a:gd name="connsiteX15" fmla="*/ 1544419 w 6028437"/>
              <a:gd name="connsiteY15" fmla="*/ 2587969 h 10288587"/>
              <a:gd name="connsiteX16" fmla="*/ 4486278 w 6028437"/>
              <a:gd name="connsiteY16" fmla="*/ 2587969 h 10288587"/>
              <a:gd name="connsiteX17" fmla="*/ 3016479 w 6028437"/>
              <a:gd name="connsiteY17" fmla="*/ 5112650 h 10288587"/>
              <a:gd name="connsiteX18" fmla="*/ 0 w 6028437"/>
              <a:gd name="connsiteY18" fmla="*/ 0 h 10288587"/>
              <a:gd name="connsiteX19" fmla="*/ 2941859 w 6028437"/>
              <a:gd name="connsiteY19" fmla="*/ 0 h 10288587"/>
              <a:gd name="connsiteX20" fmla="*/ 1469799 w 6028437"/>
              <a:gd name="connsiteY20" fmla="*/ 2526942 h 10288587"/>
              <a:gd name="connsiteX21" fmla="*/ 3016479 w 6028437"/>
              <a:gd name="connsiteY21" fmla="*/ 0 h 10288587"/>
              <a:gd name="connsiteX22" fmla="*/ 4486278 w 6028437"/>
              <a:gd name="connsiteY22" fmla="*/ 2526942 h 10288587"/>
              <a:gd name="connsiteX23" fmla="*/ 1544419 w 6028437"/>
              <a:gd name="connsiteY23" fmla="*/ 2526942 h 1028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8437" h="10288587">
                <a:moveTo>
                  <a:pt x="1544419" y="7761645"/>
                </a:moveTo>
                <a:lnTo>
                  <a:pt x="4486278" y="7761645"/>
                </a:lnTo>
                <a:lnTo>
                  <a:pt x="3016479" y="10288587"/>
                </a:lnTo>
                <a:close/>
                <a:moveTo>
                  <a:pt x="1469799" y="7761645"/>
                </a:moveTo>
                <a:lnTo>
                  <a:pt x="2941859" y="10288587"/>
                </a:lnTo>
                <a:lnTo>
                  <a:pt x="0" y="10288587"/>
                </a:lnTo>
                <a:close/>
                <a:moveTo>
                  <a:pt x="3086577" y="5175937"/>
                </a:moveTo>
                <a:lnTo>
                  <a:pt x="6028437" y="5175937"/>
                </a:lnTo>
                <a:lnTo>
                  <a:pt x="4558637" y="7700619"/>
                </a:lnTo>
                <a:close/>
                <a:moveTo>
                  <a:pt x="3016479" y="5175937"/>
                </a:moveTo>
                <a:lnTo>
                  <a:pt x="4486278" y="7700619"/>
                </a:lnTo>
                <a:lnTo>
                  <a:pt x="1544419" y="7700619"/>
                </a:lnTo>
                <a:close/>
                <a:moveTo>
                  <a:pt x="4558637" y="2587969"/>
                </a:moveTo>
                <a:lnTo>
                  <a:pt x="6028437" y="5112650"/>
                </a:lnTo>
                <a:lnTo>
                  <a:pt x="3086577" y="5112650"/>
                </a:lnTo>
                <a:close/>
                <a:moveTo>
                  <a:pt x="1544419" y="2587969"/>
                </a:moveTo>
                <a:lnTo>
                  <a:pt x="4486278" y="2587969"/>
                </a:lnTo>
                <a:lnTo>
                  <a:pt x="3016479" y="5112650"/>
                </a:lnTo>
                <a:close/>
                <a:moveTo>
                  <a:pt x="0" y="0"/>
                </a:moveTo>
                <a:lnTo>
                  <a:pt x="2941859" y="0"/>
                </a:lnTo>
                <a:lnTo>
                  <a:pt x="1469799" y="2526942"/>
                </a:lnTo>
                <a:close/>
                <a:moveTo>
                  <a:pt x="3016479" y="0"/>
                </a:moveTo>
                <a:lnTo>
                  <a:pt x="4486278" y="2526942"/>
                </a:lnTo>
                <a:lnTo>
                  <a:pt x="1544419" y="2526942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4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6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66725" y="2912745"/>
            <a:ext cx="5107305" cy="1939925"/>
            <a:chOff x="-4766137" y="2083869"/>
            <a:chExt cx="5032837" cy="1615920"/>
          </a:xfrm>
        </p:grpSpPr>
        <p:sp>
          <p:nvSpPr>
            <p:cNvPr id="37" name="矩形: 圆角 36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3AB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-4714868" y="2083869"/>
              <a:ext cx="4981568" cy="1011962"/>
              <a:chOff x="-4714868" y="2083869"/>
              <a:chExt cx="4981568" cy="101196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-4714868" y="2808615"/>
                <a:ext cx="4981567" cy="28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占位符 19"/>
              <p:cNvSpPr txBox="1"/>
              <p:nvPr/>
            </p:nvSpPr>
            <p:spPr>
              <a:xfrm>
                <a:off x="-4708756" y="2083869"/>
                <a:ext cx="4975455" cy="6357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86B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感谢各位的仔细聆听</a:t>
                </a:r>
              </a:p>
            </p:txBody>
          </p:sp>
        </p:grpSp>
      </p:grpSp>
      <p:sp>
        <p:nvSpPr>
          <p:cNvPr id="42" name="文本占位符 20"/>
          <p:cNvSpPr txBox="1"/>
          <p:nvPr/>
        </p:nvSpPr>
        <p:spPr>
          <a:xfrm>
            <a:off x="711200" y="2233295"/>
            <a:ext cx="4862195" cy="572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   植物的激素调节</a:t>
            </a:r>
          </a:p>
        </p:txBody>
      </p:sp>
      <p:sp>
        <p:nvSpPr>
          <p:cNvPr id="43" name="矩形 42"/>
          <p:cNvSpPr/>
          <p:nvPr/>
        </p:nvSpPr>
        <p:spPr>
          <a:xfrm>
            <a:off x="-1739947" y="368175"/>
            <a:ext cx="4062342" cy="300975"/>
          </a:xfrm>
          <a:prstGeom prst="rect">
            <a:avLst/>
          </a:prstGeom>
          <a:solidFill>
            <a:srgbClr val="73ABE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8"/>
          <p:cNvSpPr/>
          <p:nvPr/>
        </p:nvSpPr>
        <p:spPr>
          <a:xfrm>
            <a:off x="2156884" y="1555327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9" name="Group 6"/>
          <p:cNvGrpSpPr/>
          <p:nvPr/>
        </p:nvGrpSpPr>
        <p:grpSpPr>
          <a:xfrm>
            <a:off x="2103438" y="3746605"/>
            <a:ext cx="4810125" cy="770807"/>
            <a:chOff x="1524" y="3294"/>
            <a:chExt cx="3876" cy="649"/>
          </a:xfrm>
        </p:grpSpPr>
        <p:sp>
          <p:nvSpPr>
            <p:cNvPr id="40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2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3" name="Text Box 26"/>
          <p:cNvSpPr txBox="1"/>
          <p:nvPr/>
        </p:nvSpPr>
        <p:spPr>
          <a:xfrm>
            <a:off x="2399171" y="1341543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4" name="Text Box 35"/>
          <p:cNvSpPr txBox="1"/>
          <p:nvPr/>
        </p:nvSpPr>
        <p:spPr>
          <a:xfrm>
            <a:off x="2134318" y="1769110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5" name="Text Box 36"/>
          <p:cNvSpPr txBox="1"/>
          <p:nvPr/>
        </p:nvSpPr>
        <p:spPr>
          <a:xfrm>
            <a:off x="3052398" y="1715665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6" name="Text Box 37"/>
          <p:cNvSpPr txBox="1"/>
          <p:nvPr/>
        </p:nvSpPr>
        <p:spPr>
          <a:xfrm>
            <a:off x="4187825" y="155532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57" name="Text Box 10"/>
          <p:cNvSpPr txBox="1"/>
          <p:nvPr/>
        </p:nvSpPr>
        <p:spPr>
          <a:xfrm>
            <a:off x="1355197" y="2463906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rot="5400000" flipH="1" flipV="1">
            <a:off x="447211" y="2623649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1675872" y="3852310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25"/>
          <p:cNvSpPr/>
          <p:nvPr/>
        </p:nvSpPr>
        <p:spPr>
          <a:xfrm>
            <a:off x="1889655" y="1662218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Text Box 29"/>
          <p:cNvSpPr txBox="1"/>
          <p:nvPr/>
        </p:nvSpPr>
        <p:spPr>
          <a:xfrm>
            <a:off x="3223425" y="1341543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3" name="Text Box 32"/>
          <p:cNvSpPr txBox="1"/>
          <p:nvPr/>
        </p:nvSpPr>
        <p:spPr>
          <a:xfrm>
            <a:off x="4708031" y="1438934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5" name="Freeform 31"/>
          <p:cNvSpPr/>
          <p:nvPr/>
        </p:nvSpPr>
        <p:spPr>
          <a:xfrm>
            <a:off x="2584450" y="1501881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rot="5400000">
            <a:off x="1301156" y="2677096"/>
            <a:ext cx="2244725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40"/>
          <p:cNvSpPr txBox="1"/>
          <p:nvPr/>
        </p:nvSpPr>
        <p:spPr>
          <a:xfrm>
            <a:off x="1168810" y="1341543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68" name="TextBox 50"/>
          <p:cNvSpPr txBox="1"/>
          <p:nvPr/>
        </p:nvSpPr>
        <p:spPr>
          <a:xfrm>
            <a:off x="1168810" y="2838027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69" name="矩形 51"/>
          <p:cNvSpPr/>
          <p:nvPr/>
        </p:nvSpPr>
        <p:spPr>
          <a:xfrm>
            <a:off x="6083371" y="2485506"/>
            <a:ext cx="5474123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1675872" y="2677690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rot="5400000">
            <a:off x="1995953" y="2677096"/>
            <a:ext cx="2244725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>
            <a:off x="3386731" y="2677096"/>
            <a:ext cx="2244725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39"/>
          <p:cNvSpPr txBox="1"/>
          <p:nvPr/>
        </p:nvSpPr>
        <p:spPr>
          <a:xfrm>
            <a:off x="553441" y="5386459"/>
            <a:ext cx="10798598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同一植物不同器官对生长素敏感度不同。从大到小依次为（                             </a:t>
            </a:r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</a:p>
        </p:txBody>
      </p:sp>
      <p:sp>
        <p:nvSpPr>
          <p:cNvPr id="76" name="Text Box 40"/>
          <p:cNvSpPr txBox="1"/>
          <p:nvPr/>
        </p:nvSpPr>
        <p:spPr>
          <a:xfrm>
            <a:off x="8188220" y="5386459"/>
            <a:ext cx="252550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 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&gt; 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 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&gt;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77" name="Rectangle 41"/>
          <p:cNvSpPr/>
          <p:nvPr/>
        </p:nvSpPr>
        <p:spPr>
          <a:xfrm>
            <a:off x="1832051" y="4309856"/>
            <a:ext cx="5398029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根芽茎三者的最适浓度从小到大依次为：</a:t>
            </a:r>
          </a:p>
        </p:txBody>
      </p:sp>
      <p:sp>
        <p:nvSpPr>
          <p:cNvPr id="79" name="Rectangle 42"/>
          <p:cNvSpPr/>
          <p:nvPr/>
        </p:nvSpPr>
        <p:spPr>
          <a:xfrm>
            <a:off x="1373600" y="4770231"/>
            <a:ext cx="5611812" cy="4375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根（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－</a:t>
            </a:r>
            <a:r>
              <a:rPr lang="en-US" altLang="zh-CN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&lt; 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芽（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－</a:t>
            </a:r>
            <a:r>
              <a:rPr lang="en-US" altLang="zh-CN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&lt; 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茎（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－</a:t>
            </a:r>
            <a:r>
              <a:rPr lang="en-US" altLang="zh-CN" sz="2245" baseline="50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</p:txBody>
      </p:sp>
      <p:sp>
        <p:nvSpPr>
          <p:cNvPr id="80" name="Text Box 3"/>
          <p:cNvSpPr txBox="1"/>
          <p:nvPr/>
        </p:nvSpPr>
        <p:spPr>
          <a:xfrm>
            <a:off x="562361" y="4292909"/>
            <a:ext cx="1443038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结论一：</a:t>
            </a:r>
          </a:p>
        </p:txBody>
      </p:sp>
      <p:sp>
        <p:nvSpPr>
          <p:cNvPr id="8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8"/>
          <p:cNvSpPr/>
          <p:nvPr/>
        </p:nvSpPr>
        <p:spPr>
          <a:xfrm>
            <a:off x="2166197" y="1570567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2112751" y="3761845"/>
            <a:ext cx="4810125" cy="770807"/>
            <a:chOff x="1524" y="3294"/>
            <a:chExt cx="3876" cy="649"/>
          </a:xfrm>
        </p:grpSpPr>
        <p:sp>
          <p:nvSpPr>
            <p:cNvPr id="36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2" name="Text Box 26"/>
          <p:cNvSpPr txBox="1"/>
          <p:nvPr/>
        </p:nvSpPr>
        <p:spPr>
          <a:xfrm>
            <a:off x="2408484" y="1356783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3" name="Text Box 35"/>
          <p:cNvSpPr txBox="1"/>
          <p:nvPr/>
        </p:nvSpPr>
        <p:spPr>
          <a:xfrm>
            <a:off x="2143631" y="1784350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4" name="Text Box 36"/>
          <p:cNvSpPr txBox="1"/>
          <p:nvPr/>
        </p:nvSpPr>
        <p:spPr>
          <a:xfrm>
            <a:off x="3061711" y="1730905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5" name="Text Box 37"/>
          <p:cNvSpPr txBox="1"/>
          <p:nvPr/>
        </p:nvSpPr>
        <p:spPr>
          <a:xfrm>
            <a:off x="4197138" y="157056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56" name="Text Box 10"/>
          <p:cNvSpPr txBox="1"/>
          <p:nvPr/>
        </p:nvSpPr>
        <p:spPr>
          <a:xfrm>
            <a:off x="1364510" y="2479146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57" name="直接箭头连接符 56"/>
          <p:cNvCxnSpPr/>
          <p:nvPr/>
        </p:nvCxnSpPr>
        <p:spPr>
          <a:xfrm rot="5400000" flipH="1" flipV="1">
            <a:off x="456524" y="2638889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1685185" y="3867550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25"/>
          <p:cNvSpPr/>
          <p:nvPr/>
        </p:nvSpPr>
        <p:spPr>
          <a:xfrm>
            <a:off x="1898968" y="1677458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Text Box 29"/>
          <p:cNvSpPr txBox="1"/>
          <p:nvPr/>
        </p:nvSpPr>
        <p:spPr>
          <a:xfrm>
            <a:off x="3232738" y="1356783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1" name="Text Box 32"/>
          <p:cNvSpPr txBox="1"/>
          <p:nvPr/>
        </p:nvSpPr>
        <p:spPr>
          <a:xfrm>
            <a:off x="4717344" y="1454174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2" name="Freeform 31"/>
          <p:cNvSpPr/>
          <p:nvPr/>
        </p:nvSpPr>
        <p:spPr>
          <a:xfrm>
            <a:off x="2593763" y="1517121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TextBox 40"/>
          <p:cNvSpPr txBox="1"/>
          <p:nvPr/>
        </p:nvSpPr>
        <p:spPr>
          <a:xfrm>
            <a:off x="1178123" y="1356783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64" name="TextBox 50"/>
          <p:cNvSpPr txBox="1"/>
          <p:nvPr/>
        </p:nvSpPr>
        <p:spPr>
          <a:xfrm>
            <a:off x="1178123" y="2853267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65" name="矩形 51"/>
          <p:cNvSpPr/>
          <p:nvPr/>
        </p:nvSpPr>
        <p:spPr>
          <a:xfrm>
            <a:off x="5801009" y="2415455"/>
            <a:ext cx="625348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1685185" y="2692930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3396044" y="2692336"/>
            <a:ext cx="2244725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37"/>
          <p:cNvSpPr/>
          <p:nvPr/>
        </p:nvSpPr>
        <p:spPr>
          <a:xfrm>
            <a:off x="660400" y="5138420"/>
            <a:ext cx="6750685" cy="437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点所对应的生长素浓度，对根和芽的生长效应是：</a:t>
            </a:r>
          </a:p>
        </p:txBody>
      </p:sp>
      <p:sp>
        <p:nvSpPr>
          <p:cNvPr id="69" name="矩形 68"/>
          <p:cNvSpPr/>
          <p:nvPr/>
        </p:nvSpPr>
        <p:spPr>
          <a:xfrm>
            <a:off x="7165528" y="5138420"/>
            <a:ext cx="1604563" cy="437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抑制生长。</a:t>
            </a:r>
          </a:p>
        </p:txBody>
      </p:sp>
      <p:sp>
        <p:nvSpPr>
          <p:cNvPr id="70" name="Text Box 3"/>
          <p:cNvSpPr txBox="1"/>
          <p:nvPr/>
        </p:nvSpPr>
        <p:spPr>
          <a:xfrm>
            <a:off x="660400" y="4530725"/>
            <a:ext cx="1068917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思考：</a:t>
            </a:r>
          </a:p>
        </p:txBody>
      </p:sp>
      <p:sp>
        <p:nvSpPr>
          <p:cNvPr id="7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99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8"/>
          <p:cNvSpPr/>
          <p:nvPr/>
        </p:nvSpPr>
        <p:spPr>
          <a:xfrm>
            <a:off x="2018242" y="1751542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4" name="Group 6"/>
          <p:cNvGrpSpPr/>
          <p:nvPr/>
        </p:nvGrpSpPr>
        <p:grpSpPr>
          <a:xfrm>
            <a:off x="1964796" y="3942820"/>
            <a:ext cx="4810125" cy="770807"/>
            <a:chOff x="1524" y="3294"/>
            <a:chExt cx="3876" cy="649"/>
          </a:xfrm>
        </p:grpSpPr>
        <p:sp>
          <p:nvSpPr>
            <p:cNvPr id="35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4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5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 Box 26"/>
          <p:cNvSpPr txBox="1"/>
          <p:nvPr/>
        </p:nvSpPr>
        <p:spPr>
          <a:xfrm>
            <a:off x="2260529" y="1537758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0" name="Text Box 35"/>
          <p:cNvSpPr txBox="1"/>
          <p:nvPr/>
        </p:nvSpPr>
        <p:spPr>
          <a:xfrm>
            <a:off x="1995676" y="1965325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2" name="Text Box 36"/>
          <p:cNvSpPr txBox="1"/>
          <p:nvPr/>
        </p:nvSpPr>
        <p:spPr>
          <a:xfrm>
            <a:off x="2913756" y="1911880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3" name="Text Box 37"/>
          <p:cNvSpPr txBox="1"/>
          <p:nvPr/>
        </p:nvSpPr>
        <p:spPr>
          <a:xfrm>
            <a:off x="4049183" y="1751542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54" name="Text Box 10"/>
          <p:cNvSpPr txBox="1"/>
          <p:nvPr/>
        </p:nvSpPr>
        <p:spPr>
          <a:xfrm>
            <a:off x="1216555" y="2660121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55" name="直接箭头连接符 54"/>
          <p:cNvCxnSpPr/>
          <p:nvPr/>
        </p:nvCxnSpPr>
        <p:spPr>
          <a:xfrm rot="5400000" flipH="1" flipV="1">
            <a:off x="308569" y="2819864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1537230" y="4048525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25"/>
          <p:cNvSpPr/>
          <p:nvPr/>
        </p:nvSpPr>
        <p:spPr>
          <a:xfrm>
            <a:off x="1751013" y="1858433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Text Box 29"/>
          <p:cNvSpPr txBox="1"/>
          <p:nvPr/>
        </p:nvSpPr>
        <p:spPr>
          <a:xfrm>
            <a:off x="3084783" y="1537758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59" name="Text Box 32"/>
          <p:cNvSpPr txBox="1"/>
          <p:nvPr/>
        </p:nvSpPr>
        <p:spPr>
          <a:xfrm>
            <a:off x="4569389" y="1635149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0" name="Freeform 31"/>
          <p:cNvSpPr/>
          <p:nvPr/>
        </p:nvSpPr>
        <p:spPr>
          <a:xfrm>
            <a:off x="2445808" y="1698096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TextBox 40"/>
          <p:cNvSpPr txBox="1"/>
          <p:nvPr/>
        </p:nvSpPr>
        <p:spPr>
          <a:xfrm>
            <a:off x="1030168" y="1537758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62" name="TextBox 50"/>
          <p:cNvSpPr txBox="1"/>
          <p:nvPr/>
        </p:nvSpPr>
        <p:spPr>
          <a:xfrm>
            <a:off x="1030168" y="3034242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63" name="矩形 51"/>
          <p:cNvSpPr/>
          <p:nvPr/>
        </p:nvSpPr>
        <p:spPr>
          <a:xfrm>
            <a:off x="5866341" y="2681721"/>
            <a:ext cx="607060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1537230" y="2873905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3248089" y="2873311"/>
            <a:ext cx="2244725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/>
          <p:cNvSpPr txBox="1"/>
          <p:nvPr/>
        </p:nvSpPr>
        <p:spPr>
          <a:xfrm>
            <a:off x="575204" y="4680757"/>
            <a:ext cx="1443038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结论二：</a:t>
            </a:r>
          </a:p>
        </p:txBody>
      </p:sp>
      <p:sp>
        <p:nvSpPr>
          <p:cNvPr id="67" name="矩形 66"/>
          <p:cNvSpPr/>
          <p:nvPr/>
        </p:nvSpPr>
        <p:spPr>
          <a:xfrm>
            <a:off x="602509" y="5036964"/>
            <a:ext cx="10916391" cy="112877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同一浓度的生长素作用于不同器官上，引起的生理效应不同。这是因为不同器官对生长素的敏感度不同。</a:t>
            </a:r>
          </a:p>
        </p:txBody>
      </p:sp>
      <p:sp>
        <p:nvSpPr>
          <p:cNvPr id="6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8"/>
          <p:cNvSpPr/>
          <p:nvPr/>
        </p:nvSpPr>
        <p:spPr>
          <a:xfrm>
            <a:off x="2053802" y="1674707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8" name="Group 6"/>
          <p:cNvGrpSpPr/>
          <p:nvPr/>
        </p:nvGrpSpPr>
        <p:grpSpPr>
          <a:xfrm>
            <a:off x="2000356" y="3865985"/>
            <a:ext cx="4810125" cy="770807"/>
            <a:chOff x="1524" y="3294"/>
            <a:chExt cx="3876" cy="649"/>
          </a:xfrm>
        </p:grpSpPr>
        <p:sp>
          <p:nvSpPr>
            <p:cNvPr id="39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2" name="Text Box 26"/>
          <p:cNvSpPr txBox="1"/>
          <p:nvPr/>
        </p:nvSpPr>
        <p:spPr>
          <a:xfrm>
            <a:off x="2296089" y="1460923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4" name="Text Box 35"/>
          <p:cNvSpPr txBox="1"/>
          <p:nvPr/>
        </p:nvSpPr>
        <p:spPr>
          <a:xfrm>
            <a:off x="2031236" y="1888490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6" name="Text Box 36"/>
          <p:cNvSpPr txBox="1"/>
          <p:nvPr/>
        </p:nvSpPr>
        <p:spPr>
          <a:xfrm>
            <a:off x="2949316" y="1835045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7" name="Text Box 37"/>
          <p:cNvSpPr txBox="1"/>
          <p:nvPr/>
        </p:nvSpPr>
        <p:spPr>
          <a:xfrm>
            <a:off x="4084743" y="167470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58" name="Text Box 10"/>
          <p:cNvSpPr txBox="1"/>
          <p:nvPr/>
        </p:nvSpPr>
        <p:spPr>
          <a:xfrm>
            <a:off x="1252115" y="2583286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59" name="直接箭头连接符 58"/>
          <p:cNvCxnSpPr/>
          <p:nvPr/>
        </p:nvCxnSpPr>
        <p:spPr>
          <a:xfrm rot="5400000" flipH="1" flipV="1">
            <a:off x="344129" y="2743029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1572790" y="3971690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25"/>
          <p:cNvSpPr/>
          <p:nvPr/>
        </p:nvSpPr>
        <p:spPr>
          <a:xfrm>
            <a:off x="1786573" y="1781598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Text Box 29"/>
          <p:cNvSpPr txBox="1"/>
          <p:nvPr/>
        </p:nvSpPr>
        <p:spPr>
          <a:xfrm>
            <a:off x="3120343" y="1460923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3" name="Text Box 32"/>
          <p:cNvSpPr txBox="1"/>
          <p:nvPr/>
        </p:nvSpPr>
        <p:spPr>
          <a:xfrm>
            <a:off x="4604949" y="1558314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4" name="Freeform 31"/>
          <p:cNvSpPr/>
          <p:nvPr/>
        </p:nvSpPr>
        <p:spPr>
          <a:xfrm>
            <a:off x="2481368" y="1621261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1065728" y="1460923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68" name="TextBox 50"/>
          <p:cNvSpPr txBox="1"/>
          <p:nvPr/>
        </p:nvSpPr>
        <p:spPr>
          <a:xfrm>
            <a:off x="1065728" y="2957407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70" name="矩形 51"/>
          <p:cNvSpPr/>
          <p:nvPr/>
        </p:nvSpPr>
        <p:spPr>
          <a:xfrm>
            <a:off x="5955348" y="2571390"/>
            <a:ext cx="642620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sp>
        <p:nvSpPr>
          <p:cNvPr id="71" name="Text Box 3"/>
          <p:cNvSpPr txBox="1"/>
          <p:nvPr/>
        </p:nvSpPr>
        <p:spPr>
          <a:xfrm>
            <a:off x="610268" y="4586582"/>
            <a:ext cx="1710267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以根为例：</a:t>
            </a:r>
          </a:p>
        </p:txBody>
      </p:sp>
      <p:sp>
        <p:nvSpPr>
          <p:cNvPr id="72" name="Text Box 6"/>
          <p:cNvSpPr txBox="1"/>
          <p:nvPr/>
        </p:nvSpPr>
        <p:spPr>
          <a:xfrm>
            <a:off x="1572789" y="5051011"/>
            <a:ext cx="11249731" cy="414729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低于最适生长素浓度，随生长素浓度的增加，促进根生长的作用逐渐加强。</a:t>
            </a:r>
          </a:p>
        </p:txBody>
      </p:sp>
      <p:sp>
        <p:nvSpPr>
          <p:cNvPr id="73" name="矩形 72"/>
          <p:cNvSpPr/>
          <p:nvPr/>
        </p:nvSpPr>
        <p:spPr>
          <a:xfrm>
            <a:off x="3998043" y="3652203"/>
            <a:ext cx="389850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</a:t>
            </a:r>
            <a:endParaRPr lang="zh-CN" altLang="en-US" sz="20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572790" y="2458579"/>
            <a:ext cx="415498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</a:t>
            </a:r>
            <a:endParaRPr lang="zh-CN" altLang="en-US" sz="20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Text Box 3"/>
          <p:cNvSpPr txBox="1"/>
          <p:nvPr/>
        </p:nvSpPr>
        <p:spPr>
          <a:xfrm>
            <a:off x="1527069" y="5663532"/>
            <a:ext cx="11655531" cy="414729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高于最适生长素浓度，随生长素浓度的增加，促进根生长的作用逐渐减弱，直至抑制生长。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572790" y="2797070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674055" y="5700430"/>
            <a:ext cx="1116011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AN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段：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4855" y="5059880"/>
            <a:ext cx="1141659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MA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段：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28"/>
          <p:cNvSpPr/>
          <p:nvPr/>
        </p:nvSpPr>
        <p:spPr>
          <a:xfrm>
            <a:off x="1977602" y="1722967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0" name="Group 6"/>
          <p:cNvGrpSpPr/>
          <p:nvPr/>
        </p:nvGrpSpPr>
        <p:grpSpPr>
          <a:xfrm>
            <a:off x="1924156" y="3914245"/>
            <a:ext cx="4810125" cy="770807"/>
            <a:chOff x="1524" y="3294"/>
            <a:chExt cx="3876" cy="649"/>
          </a:xfrm>
        </p:grpSpPr>
        <p:sp>
          <p:nvSpPr>
            <p:cNvPr id="42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2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3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4" name="Text Box 26"/>
          <p:cNvSpPr txBox="1"/>
          <p:nvPr/>
        </p:nvSpPr>
        <p:spPr>
          <a:xfrm>
            <a:off x="2219889" y="1509183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6" name="Text Box 35"/>
          <p:cNvSpPr txBox="1"/>
          <p:nvPr/>
        </p:nvSpPr>
        <p:spPr>
          <a:xfrm>
            <a:off x="1955036" y="1936750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7" name="Text Box 36"/>
          <p:cNvSpPr txBox="1"/>
          <p:nvPr/>
        </p:nvSpPr>
        <p:spPr>
          <a:xfrm>
            <a:off x="2873116" y="1883305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8" name="Text Box 37"/>
          <p:cNvSpPr txBox="1"/>
          <p:nvPr/>
        </p:nvSpPr>
        <p:spPr>
          <a:xfrm>
            <a:off x="4008543" y="172296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60" name="Text Box 38"/>
          <p:cNvSpPr txBox="1"/>
          <p:nvPr/>
        </p:nvSpPr>
        <p:spPr>
          <a:xfrm>
            <a:off x="2458615" y="2845330"/>
            <a:ext cx="53445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A*</a:t>
            </a:r>
          </a:p>
        </p:txBody>
      </p:sp>
      <p:sp>
        <p:nvSpPr>
          <p:cNvPr id="61" name="Text Box 10"/>
          <p:cNvSpPr txBox="1"/>
          <p:nvPr/>
        </p:nvSpPr>
        <p:spPr>
          <a:xfrm>
            <a:off x="1175915" y="2631546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rot="5400000" flipH="1" flipV="1">
            <a:off x="267929" y="2791289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1496590" y="4019950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25"/>
          <p:cNvSpPr/>
          <p:nvPr/>
        </p:nvSpPr>
        <p:spPr>
          <a:xfrm>
            <a:off x="1710373" y="1829858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5" name="Text Box 29"/>
          <p:cNvSpPr txBox="1"/>
          <p:nvPr/>
        </p:nvSpPr>
        <p:spPr>
          <a:xfrm>
            <a:off x="3044143" y="1509183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6" name="Text Box 32"/>
          <p:cNvSpPr txBox="1"/>
          <p:nvPr/>
        </p:nvSpPr>
        <p:spPr>
          <a:xfrm>
            <a:off x="4528749" y="1606574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7" name="Freeform 31"/>
          <p:cNvSpPr/>
          <p:nvPr/>
        </p:nvSpPr>
        <p:spPr>
          <a:xfrm>
            <a:off x="2405168" y="1669521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8" name="Text Box 39"/>
          <p:cNvSpPr txBox="1"/>
          <p:nvPr/>
        </p:nvSpPr>
        <p:spPr>
          <a:xfrm>
            <a:off x="3206856" y="2845330"/>
            <a:ext cx="503579" cy="8294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B*</a:t>
            </a:r>
          </a:p>
        </p:txBody>
      </p:sp>
      <p:sp>
        <p:nvSpPr>
          <p:cNvPr id="69" name="Text Box 43"/>
          <p:cNvSpPr txBox="1"/>
          <p:nvPr/>
        </p:nvSpPr>
        <p:spPr>
          <a:xfrm>
            <a:off x="4573881" y="2845330"/>
            <a:ext cx="5570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*</a:t>
            </a:r>
            <a:endParaRPr lang="en-US" altLang="zh-CN" sz="2395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989528" y="1509183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72" name="TextBox 50"/>
          <p:cNvSpPr txBox="1"/>
          <p:nvPr/>
        </p:nvSpPr>
        <p:spPr>
          <a:xfrm>
            <a:off x="989528" y="3005667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73" name="矩形 51"/>
          <p:cNvSpPr/>
          <p:nvPr/>
        </p:nvSpPr>
        <p:spPr>
          <a:xfrm>
            <a:off x="5931407" y="2550816"/>
            <a:ext cx="5568315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sp>
        <p:nvSpPr>
          <p:cNvPr id="74" name="Text Box 6"/>
          <p:cNvSpPr txBox="1"/>
          <p:nvPr/>
        </p:nvSpPr>
        <p:spPr>
          <a:xfrm>
            <a:off x="1683650" y="4709771"/>
            <a:ext cx="5291137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的临界浓度，既不促进，也不抑制。</a:t>
            </a:r>
          </a:p>
        </p:txBody>
      </p:sp>
      <p:sp>
        <p:nvSpPr>
          <p:cNvPr id="77" name="Text Box 6"/>
          <p:cNvSpPr txBox="1"/>
          <p:nvPr/>
        </p:nvSpPr>
        <p:spPr>
          <a:xfrm>
            <a:off x="1683650" y="5190783"/>
            <a:ext cx="5291137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的临界浓度，既不促进，也不抑制。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1496590" y="2845330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6"/>
          <p:cNvSpPr txBox="1"/>
          <p:nvPr/>
        </p:nvSpPr>
        <p:spPr>
          <a:xfrm>
            <a:off x="1683650" y="5684860"/>
            <a:ext cx="5291137" cy="4375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的临界浓度，既不促进，也不抑制。</a:t>
            </a:r>
          </a:p>
        </p:txBody>
      </p:sp>
      <p:sp>
        <p:nvSpPr>
          <p:cNvPr id="80" name="矩形 79"/>
          <p:cNvSpPr/>
          <p:nvPr/>
        </p:nvSpPr>
        <p:spPr>
          <a:xfrm>
            <a:off x="775071" y="4709771"/>
            <a:ext cx="1080232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A*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75071" y="5190783"/>
            <a:ext cx="1112612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B*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75071" y="5684860"/>
            <a:ext cx="1116011" cy="43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C*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点：</a:t>
            </a:r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9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69" grpId="0"/>
      <p:bldP spid="74" grpId="0"/>
      <p:bldP spid="77" grpId="0"/>
      <p:bldP spid="79" grpId="0"/>
      <p:bldP spid="80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8"/>
          <p:cNvSpPr/>
          <p:nvPr/>
        </p:nvSpPr>
        <p:spPr>
          <a:xfrm>
            <a:off x="2049357" y="1677247"/>
            <a:ext cx="2405063" cy="2084388"/>
          </a:xfrm>
          <a:custGeom>
            <a:avLst/>
            <a:gdLst/>
            <a:ahLst/>
            <a:cxnLst>
              <a:cxn ang="0">
                <a:pos x="0" y="1288715"/>
              </a:cxn>
              <a:cxn ang="0">
                <a:pos x="722872" y="893916"/>
              </a:cxn>
              <a:cxn ang="0">
                <a:pos x="1362058" y="149253"/>
              </a:cxn>
              <a:cxn ang="0">
                <a:pos x="2390816" y="1791041"/>
              </a:cxn>
              <a:cxn ang="0">
                <a:pos x="3214688" y="2786063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6" name="Group 6"/>
          <p:cNvGrpSpPr/>
          <p:nvPr/>
        </p:nvGrpSpPr>
        <p:grpSpPr>
          <a:xfrm>
            <a:off x="1995911" y="3868525"/>
            <a:ext cx="4810125" cy="770807"/>
            <a:chOff x="1524" y="3294"/>
            <a:chExt cx="3876" cy="649"/>
          </a:xfrm>
        </p:grpSpPr>
        <p:sp>
          <p:nvSpPr>
            <p:cNvPr id="37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Text Box 21"/>
            <p:cNvSpPr txBox="1"/>
            <p:nvPr/>
          </p:nvSpPr>
          <p:spPr>
            <a:xfrm>
              <a:off x="4284" y="3384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2" name="Text Box 26"/>
          <p:cNvSpPr txBox="1"/>
          <p:nvPr/>
        </p:nvSpPr>
        <p:spPr>
          <a:xfrm>
            <a:off x="2291644" y="1463463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53" name="Text Box 35"/>
          <p:cNvSpPr txBox="1"/>
          <p:nvPr/>
        </p:nvSpPr>
        <p:spPr>
          <a:xfrm>
            <a:off x="2026791" y="1891030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54" name="Text Box 36"/>
          <p:cNvSpPr txBox="1"/>
          <p:nvPr/>
        </p:nvSpPr>
        <p:spPr>
          <a:xfrm>
            <a:off x="2944871" y="1837585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55" name="Text Box 37"/>
          <p:cNvSpPr txBox="1"/>
          <p:nvPr/>
        </p:nvSpPr>
        <p:spPr>
          <a:xfrm>
            <a:off x="4080298" y="167724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56" name="Text Box 38"/>
          <p:cNvSpPr txBox="1"/>
          <p:nvPr/>
        </p:nvSpPr>
        <p:spPr>
          <a:xfrm>
            <a:off x="2530370" y="2799610"/>
            <a:ext cx="53445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A*</a:t>
            </a:r>
          </a:p>
        </p:txBody>
      </p:sp>
      <p:sp>
        <p:nvSpPr>
          <p:cNvPr id="57" name="Text Box 10"/>
          <p:cNvSpPr txBox="1"/>
          <p:nvPr/>
        </p:nvSpPr>
        <p:spPr>
          <a:xfrm>
            <a:off x="1247670" y="2585826"/>
            <a:ext cx="28148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rot="5400000" flipH="1" flipV="1">
            <a:off x="339684" y="2745569"/>
            <a:ext cx="2458508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1568345" y="3974230"/>
            <a:ext cx="4703233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25"/>
          <p:cNvSpPr/>
          <p:nvPr/>
        </p:nvSpPr>
        <p:spPr>
          <a:xfrm>
            <a:off x="1782128" y="1784138"/>
            <a:ext cx="2244725" cy="2084388"/>
          </a:xfrm>
          <a:custGeom>
            <a:avLst/>
            <a:gdLst/>
            <a:ahLst/>
            <a:cxnLst>
              <a:cxn ang="0">
                <a:pos x="0" y="994480"/>
              </a:cxn>
              <a:cxn ang="0">
                <a:pos x="759150" y="103244"/>
              </a:cxn>
              <a:cxn ang="0">
                <a:pos x="1833300" y="1609388"/>
              </a:cxn>
              <a:cxn ang="0">
                <a:pos x="3000375" y="2786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Text Box 29"/>
          <p:cNvSpPr txBox="1"/>
          <p:nvPr/>
        </p:nvSpPr>
        <p:spPr>
          <a:xfrm>
            <a:off x="3115898" y="1463463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62" name="Text Box 32"/>
          <p:cNvSpPr txBox="1"/>
          <p:nvPr/>
        </p:nvSpPr>
        <p:spPr>
          <a:xfrm>
            <a:off x="4600504" y="1560854"/>
            <a:ext cx="4952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63" name="Freeform 31"/>
          <p:cNvSpPr/>
          <p:nvPr/>
        </p:nvSpPr>
        <p:spPr>
          <a:xfrm>
            <a:off x="2476923" y="1623801"/>
            <a:ext cx="3313642" cy="2244725"/>
          </a:xfrm>
          <a:custGeom>
            <a:avLst/>
            <a:gdLst/>
            <a:ahLst/>
            <a:cxnLst>
              <a:cxn ang="0">
                <a:pos x="0" y="1505961"/>
              </a:cxn>
              <a:cxn ang="0">
                <a:pos x="1200241" y="1116687"/>
              </a:cxn>
              <a:cxn ang="0">
                <a:pos x="2607582" y="72576"/>
              </a:cxn>
              <a:cxn ang="0">
                <a:pos x="3495604" y="1552146"/>
              </a:cxn>
              <a:cxn ang="0">
                <a:pos x="4429125" y="3000375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Text Box 39"/>
          <p:cNvSpPr txBox="1"/>
          <p:nvPr/>
        </p:nvSpPr>
        <p:spPr>
          <a:xfrm>
            <a:off x="3278611" y="2799610"/>
            <a:ext cx="503579" cy="8294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B*</a:t>
            </a:r>
          </a:p>
        </p:txBody>
      </p:sp>
      <p:sp>
        <p:nvSpPr>
          <p:cNvPr id="65" name="Text Box 43"/>
          <p:cNvSpPr txBox="1"/>
          <p:nvPr/>
        </p:nvSpPr>
        <p:spPr>
          <a:xfrm>
            <a:off x="4645636" y="2799610"/>
            <a:ext cx="5570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*</a:t>
            </a:r>
            <a:endParaRPr lang="en-US" altLang="zh-CN" sz="2395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TextBox 40"/>
          <p:cNvSpPr txBox="1"/>
          <p:nvPr/>
        </p:nvSpPr>
        <p:spPr>
          <a:xfrm>
            <a:off x="1061283" y="1463463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67" name="TextBox 50"/>
          <p:cNvSpPr txBox="1"/>
          <p:nvPr/>
        </p:nvSpPr>
        <p:spPr>
          <a:xfrm>
            <a:off x="1061283" y="2959947"/>
            <a:ext cx="507062" cy="109260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095" kern="1200" cap="none" spc="-150" normalizeH="0" baseline="0" noProof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68" name="矩形 51"/>
          <p:cNvSpPr/>
          <p:nvPr/>
        </p:nvSpPr>
        <p:spPr>
          <a:xfrm>
            <a:off x="6113556" y="2607426"/>
            <a:ext cx="5556250" cy="43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不同的生长素浓度对植物不同器官的作用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1568345" y="2799610"/>
            <a:ext cx="3954992" cy="1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"/>
          <p:cNvSpPr txBox="1"/>
          <p:nvPr/>
        </p:nvSpPr>
        <p:spPr>
          <a:xfrm>
            <a:off x="606319" y="4467778"/>
            <a:ext cx="1443038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结论三：</a:t>
            </a:r>
          </a:p>
        </p:txBody>
      </p:sp>
      <p:sp>
        <p:nvSpPr>
          <p:cNvPr id="71" name="矩形 70"/>
          <p:cNvSpPr/>
          <p:nvPr/>
        </p:nvSpPr>
        <p:spPr>
          <a:xfrm>
            <a:off x="660400" y="4875530"/>
            <a:ext cx="10858500" cy="112877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不同浓度的生长素作用于同一器官，引起的生理功能不同。低浓度起促进作用，高浓度起抑制作用，具有</a:t>
            </a: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两重性</a:t>
            </a:r>
            <a:r>
              <a:rPr lang="zh-CN" altLang="en-US" sz="224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sp>
        <p:nvSpPr>
          <p:cNvPr id="7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9"/>
          <p:cNvSpPr/>
          <p:nvPr/>
        </p:nvSpPr>
        <p:spPr>
          <a:xfrm>
            <a:off x="4453573" y="3540760"/>
            <a:ext cx="4278042" cy="0"/>
          </a:xfrm>
          <a:prstGeom prst="line">
            <a:avLst/>
          </a:prstGeom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AutoShape 4" descr="向日葵图片">
            <a:hlinkClick r:id="rId2"/>
          </p:cNvPr>
          <p:cNvSpPr>
            <a:spLocks noChangeAspect="1"/>
          </p:cNvSpPr>
          <p:nvPr/>
        </p:nvSpPr>
        <p:spPr>
          <a:xfrm>
            <a:off x="6315863" y="3318663"/>
            <a:ext cx="228036" cy="22803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5" name="AutoShape 5" descr="向日葵图片">
            <a:hlinkClick r:id="rId2"/>
          </p:cNvPr>
          <p:cNvSpPr>
            <a:spLocks noChangeAspect="1"/>
          </p:cNvSpPr>
          <p:nvPr/>
        </p:nvSpPr>
        <p:spPr>
          <a:xfrm>
            <a:off x="6315863" y="3318663"/>
            <a:ext cx="228036" cy="22803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86" name="Group 6"/>
          <p:cNvGrpSpPr/>
          <p:nvPr/>
        </p:nvGrpSpPr>
        <p:grpSpPr>
          <a:xfrm>
            <a:off x="4881140" y="4832960"/>
            <a:ext cx="4863570" cy="770808"/>
            <a:chOff x="1524" y="3294"/>
            <a:chExt cx="3919" cy="649"/>
          </a:xfrm>
        </p:grpSpPr>
        <p:sp>
          <p:nvSpPr>
            <p:cNvPr id="87" name="Line 11"/>
            <p:cNvSpPr/>
            <p:nvPr/>
          </p:nvSpPr>
          <p:spPr>
            <a:xfrm>
              <a:off x="178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2"/>
            <p:cNvSpPr/>
            <p:nvPr/>
          </p:nvSpPr>
          <p:spPr>
            <a:xfrm>
              <a:off x="234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13"/>
            <p:cNvSpPr/>
            <p:nvPr/>
          </p:nvSpPr>
          <p:spPr>
            <a:xfrm>
              <a:off x="290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14"/>
            <p:cNvSpPr/>
            <p:nvPr/>
          </p:nvSpPr>
          <p:spPr>
            <a:xfrm>
              <a:off x="3462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15"/>
            <p:cNvSpPr/>
            <p:nvPr/>
          </p:nvSpPr>
          <p:spPr>
            <a:xfrm>
              <a:off x="4021" y="3294"/>
              <a:ext cx="0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Text Box 16"/>
            <p:cNvSpPr txBox="1"/>
            <p:nvPr/>
          </p:nvSpPr>
          <p:spPr>
            <a:xfrm>
              <a:off x="1524" y="3400"/>
              <a:ext cx="499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-10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3" name="Text Box 17"/>
            <p:cNvSpPr txBox="1"/>
            <p:nvPr/>
          </p:nvSpPr>
          <p:spPr>
            <a:xfrm>
              <a:off x="2102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-8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4" name="Text Box 18"/>
            <p:cNvSpPr txBox="1"/>
            <p:nvPr/>
          </p:nvSpPr>
          <p:spPr>
            <a:xfrm>
              <a:off x="266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-6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5" name="Text Box 19"/>
            <p:cNvSpPr txBox="1"/>
            <p:nvPr/>
          </p:nvSpPr>
          <p:spPr>
            <a:xfrm>
              <a:off x="322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-4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6" name="Text Box 20"/>
            <p:cNvSpPr txBox="1"/>
            <p:nvPr/>
          </p:nvSpPr>
          <p:spPr>
            <a:xfrm>
              <a:off x="3781" y="3400"/>
              <a:ext cx="49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-2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7" name="Text Box 21"/>
            <p:cNvSpPr txBox="1"/>
            <p:nvPr/>
          </p:nvSpPr>
          <p:spPr>
            <a:xfrm>
              <a:off x="4327" y="3400"/>
              <a:ext cx="111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95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c/mol·L</a:t>
              </a:r>
              <a:r>
                <a:rPr lang="en-US" altLang="zh-CN" sz="1795" baseline="30000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  <a:endParaRPr lang="en-US" altLang="zh-CN" sz="17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98" name="Text Box 26"/>
          <p:cNvSpPr txBox="1"/>
          <p:nvPr/>
        </p:nvSpPr>
        <p:spPr>
          <a:xfrm>
            <a:off x="4786125" y="2248559"/>
            <a:ext cx="50595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</a:t>
            </a:r>
          </a:p>
        </p:txBody>
      </p:sp>
      <p:sp>
        <p:nvSpPr>
          <p:cNvPr id="99" name="Rectangle 33"/>
          <p:cNvSpPr/>
          <p:nvPr/>
        </p:nvSpPr>
        <p:spPr>
          <a:xfrm>
            <a:off x="4636981" y="5501592"/>
            <a:ext cx="4289957" cy="4608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生长素浓度与所起作用的关系</a:t>
            </a:r>
          </a:p>
        </p:txBody>
      </p:sp>
      <p:sp>
        <p:nvSpPr>
          <p:cNvPr id="100" name="Text Box 35"/>
          <p:cNvSpPr txBox="1"/>
          <p:nvPr/>
        </p:nvSpPr>
        <p:spPr>
          <a:xfrm>
            <a:off x="5125803" y="2685627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101" name="Text Box 36"/>
          <p:cNvSpPr txBox="1"/>
          <p:nvPr/>
        </p:nvSpPr>
        <p:spPr>
          <a:xfrm>
            <a:off x="5830100" y="2685627"/>
            <a:ext cx="333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102" name="Text Box 37"/>
          <p:cNvSpPr txBox="1"/>
          <p:nvPr/>
        </p:nvSpPr>
        <p:spPr>
          <a:xfrm>
            <a:off x="6996406" y="2515788"/>
            <a:ext cx="34324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103" name="Text Box 38"/>
          <p:cNvSpPr txBox="1"/>
          <p:nvPr/>
        </p:nvSpPr>
        <p:spPr>
          <a:xfrm>
            <a:off x="5415598" y="3540760"/>
            <a:ext cx="53445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A*</a:t>
            </a:r>
          </a:p>
        </p:txBody>
      </p:sp>
      <p:sp>
        <p:nvSpPr>
          <p:cNvPr id="104" name="Freeform 28"/>
          <p:cNvSpPr/>
          <p:nvPr/>
        </p:nvSpPr>
        <p:spPr>
          <a:xfrm>
            <a:off x="4881140" y="2578735"/>
            <a:ext cx="2565400" cy="1977496"/>
          </a:xfrm>
          <a:custGeom>
            <a:avLst/>
            <a:gdLst/>
            <a:ahLst/>
            <a:cxnLst>
              <a:cxn ang="0">
                <a:pos x="0" y="1222627"/>
              </a:cxn>
              <a:cxn ang="0">
                <a:pos x="771063" y="848074"/>
              </a:cxn>
              <a:cxn ang="0">
                <a:pos x="1452861" y="141599"/>
              </a:cxn>
              <a:cxn ang="0">
                <a:pos x="2550203" y="1699193"/>
              </a:cxn>
              <a:cxn ang="0">
                <a:pos x="3429000" y="2643188"/>
              </a:cxn>
            </a:cxnLst>
            <a:rect l="0" t="0" r="0" b="0"/>
            <a:pathLst>
              <a:path w="2228" h="1736">
                <a:moveTo>
                  <a:pt x="0" y="803"/>
                </a:moveTo>
                <a:cubicBezTo>
                  <a:pt x="84" y="762"/>
                  <a:pt x="344" y="675"/>
                  <a:pt x="501" y="557"/>
                </a:cubicBezTo>
                <a:cubicBezTo>
                  <a:pt x="658" y="439"/>
                  <a:pt x="751" y="0"/>
                  <a:pt x="944" y="93"/>
                </a:cubicBezTo>
                <a:cubicBezTo>
                  <a:pt x="1137" y="186"/>
                  <a:pt x="1443" y="842"/>
                  <a:pt x="1657" y="1116"/>
                </a:cubicBezTo>
                <a:cubicBezTo>
                  <a:pt x="1871" y="1390"/>
                  <a:pt x="2109" y="1607"/>
                  <a:pt x="2228" y="1736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5" name="Text Box 22"/>
          <p:cNvSpPr txBox="1"/>
          <p:nvPr/>
        </p:nvSpPr>
        <p:spPr>
          <a:xfrm>
            <a:off x="4026006" y="2097723"/>
            <a:ext cx="337303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促进生长</a:t>
            </a:r>
          </a:p>
        </p:txBody>
      </p:sp>
      <p:sp>
        <p:nvSpPr>
          <p:cNvPr id="106" name="Text Box 23"/>
          <p:cNvSpPr txBox="1"/>
          <p:nvPr/>
        </p:nvSpPr>
        <p:spPr>
          <a:xfrm>
            <a:off x="4026006" y="3647652"/>
            <a:ext cx="337303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抑制生长</a:t>
            </a:r>
          </a:p>
        </p:txBody>
      </p:sp>
      <p:sp>
        <p:nvSpPr>
          <p:cNvPr id="107" name="Text Box 10"/>
          <p:cNvSpPr txBox="1"/>
          <p:nvPr/>
        </p:nvSpPr>
        <p:spPr>
          <a:xfrm>
            <a:off x="4172091" y="3380423"/>
            <a:ext cx="281482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cxnSp>
        <p:nvCxnSpPr>
          <p:cNvPr id="108" name="直接箭头连接符 107"/>
          <p:cNvCxnSpPr/>
          <p:nvPr/>
        </p:nvCxnSpPr>
        <p:spPr>
          <a:xfrm rot="5400000" flipH="1" flipV="1">
            <a:off x="3037258" y="3514037"/>
            <a:ext cx="2833817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>
            <a:off x="4453573" y="4929164"/>
            <a:ext cx="4436005" cy="1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25"/>
          <p:cNvSpPr/>
          <p:nvPr/>
        </p:nvSpPr>
        <p:spPr>
          <a:xfrm>
            <a:off x="4654291" y="2590612"/>
            <a:ext cx="2418127" cy="2179403"/>
          </a:xfrm>
          <a:custGeom>
            <a:avLst/>
            <a:gdLst/>
            <a:ahLst/>
            <a:cxnLst>
              <a:cxn ang="0">
                <a:pos x="0" y="1039813"/>
              </a:cxn>
              <a:cxn ang="0">
                <a:pos x="817793" y="107950"/>
              </a:cxn>
              <a:cxn ang="0">
                <a:pos x="1974920" y="1682751"/>
              </a:cxn>
              <a:cxn ang="0">
                <a:pos x="3232150" y="2913063"/>
              </a:cxn>
            </a:cxnLst>
            <a:rect l="0" t="0" r="0" b="0"/>
            <a:pathLst>
              <a:path w="1905" h="1835">
                <a:moveTo>
                  <a:pt x="0" y="655"/>
                </a:moveTo>
                <a:cubicBezTo>
                  <a:pt x="80" y="557"/>
                  <a:pt x="288" y="0"/>
                  <a:pt x="482" y="68"/>
                </a:cubicBezTo>
                <a:cubicBezTo>
                  <a:pt x="676" y="136"/>
                  <a:pt x="927" y="766"/>
                  <a:pt x="1164" y="1060"/>
                </a:cubicBezTo>
                <a:cubicBezTo>
                  <a:pt x="1401" y="1354"/>
                  <a:pt x="1751" y="1674"/>
                  <a:pt x="1905" y="18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1" name="Text Box 29"/>
          <p:cNvSpPr txBox="1"/>
          <p:nvPr/>
        </p:nvSpPr>
        <p:spPr>
          <a:xfrm>
            <a:off x="5534366" y="2248559"/>
            <a:ext cx="5368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芽</a:t>
            </a:r>
          </a:p>
        </p:txBody>
      </p:sp>
      <p:sp>
        <p:nvSpPr>
          <p:cNvPr id="112" name="Text Box 32"/>
          <p:cNvSpPr txBox="1"/>
          <p:nvPr/>
        </p:nvSpPr>
        <p:spPr>
          <a:xfrm>
            <a:off x="6897829" y="2044277"/>
            <a:ext cx="49526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茎</a:t>
            </a:r>
          </a:p>
        </p:txBody>
      </p:sp>
      <p:sp>
        <p:nvSpPr>
          <p:cNvPr id="113" name="Freeform 31"/>
          <p:cNvSpPr/>
          <p:nvPr/>
        </p:nvSpPr>
        <p:spPr>
          <a:xfrm>
            <a:off x="5308706" y="2471843"/>
            <a:ext cx="3420533" cy="2084388"/>
          </a:xfrm>
          <a:custGeom>
            <a:avLst/>
            <a:gdLst/>
            <a:ahLst/>
            <a:cxnLst>
              <a:cxn ang="0">
                <a:pos x="0" y="1398392"/>
              </a:cxn>
              <a:cxn ang="0">
                <a:pos x="1238959" y="1036924"/>
              </a:cxn>
              <a:cxn ang="0">
                <a:pos x="2691698" y="67392"/>
              </a:cxn>
              <a:cxn ang="0">
                <a:pos x="3608366" y="1441278"/>
              </a:cxn>
              <a:cxn ang="0">
                <a:pos x="4572000" y="2786063"/>
              </a:cxn>
            </a:cxnLst>
            <a:rect l="0" t="0" r="0" b="0"/>
            <a:pathLst>
              <a:path w="2823" h="1819">
                <a:moveTo>
                  <a:pt x="0" y="913"/>
                </a:moveTo>
                <a:cubicBezTo>
                  <a:pt x="127" y="875"/>
                  <a:pt x="488" y="822"/>
                  <a:pt x="765" y="677"/>
                </a:cubicBezTo>
                <a:cubicBezTo>
                  <a:pt x="1042" y="532"/>
                  <a:pt x="1418" y="0"/>
                  <a:pt x="1662" y="44"/>
                </a:cubicBezTo>
                <a:cubicBezTo>
                  <a:pt x="1906" y="88"/>
                  <a:pt x="2035" y="645"/>
                  <a:pt x="2228" y="941"/>
                </a:cubicBezTo>
                <a:cubicBezTo>
                  <a:pt x="2421" y="1237"/>
                  <a:pt x="2699" y="1636"/>
                  <a:pt x="2823" y="1819"/>
                </a:cubicBez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4" name="Text Box 39"/>
          <p:cNvSpPr txBox="1"/>
          <p:nvPr/>
        </p:nvSpPr>
        <p:spPr>
          <a:xfrm>
            <a:off x="6163840" y="3540760"/>
            <a:ext cx="503579" cy="8294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B*</a:t>
            </a:r>
          </a:p>
        </p:txBody>
      </p:sp>
      <p:sp>
        <p:nvSpPr>
          <p:cNvPr id="115" name="Text Box 43"/>
          <p:cNvSpPr txBox="1"/>
          <p:nvPr/>
        </p:nvSpPr>
        <p:spPr>
          <a:xfrm>
            <a:off x="7530865" y="3540760"/>
            <a:ext cx="5570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*</a:t>
            </a:r>
            <a:endParaRPr lang="en-US" altLang="zh-CN" sz="2395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rot="5400000">
            <a:off x="3918521" y="3593612"/>
            <a:ext cx="2565400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rot="5400000">
            <a:off x="4613316" y="3593612"/>
            <a:ext cx="2565400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5309299" y="3593612"/>
            <a:ext cx="2565400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rot="5400000">
            <a:off x="6002908" y="3593612"/>
            <a:ext cx="2565400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6698891" y="3593612"/>
            <a:ext cx="2565400" cy="1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665043" y="4591862"/>
            <a:ext cx="389850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</a:t>
            </a:r>
            <a:endParaRPr lang="zh-CN" altLang="en-US" sz="20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4453573" y="3239088"/>
            <a:ext cx="415498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</a:t>
            </a:r>
            <a:endParaRPr lang="zh-CN" altLang="en-US" sz="20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98" grpId="0"/>
      <p:bldP spid="99" grpId="0"/>
      <p:bldP spid="100" grpId="0"/>
      <p:bldP spid="101" grpId="0"/>
      <p:bldP spid="102" grpId="0"/>
      <p:bldP spid="103" grpId="0"/>
      <p:bldP spid="104" grpId="0" bldLvl="0" animBg="1"/>
      <p:bldP spid="105" grpId="0"/>
      <p:bldP spid="106" grpId="0"/>
      <p:bldP spid="107" grpId="0"/>
      <p:bldP spid="110" grpId="0" bldLvl="0" animBg="1"/>
      <p:bldP spid="111" grpId="0"/>
      <p:bldP spid="112" grpId="0"/>
      <p:bldP spid="113" grpId="0" bldLvl="0" animBg="1"/>
      <p:bldP spid="114" grpId="0"/>
      <p:bldP spid="115" grpId="0"/>
      <p:bldP spid="121" grpId="0"/>
      <p:bldP spid="1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9"/>
</p:tagLst>
</file>

<file path=ppt/theme/theme1.xml><?xml version="1.0" encoding="utf-8"?>
<a:theme xmlns:a="http://schemas.openxmlformats.org/drawingml/2006/main" name="办公资源网：www.bangongziyuan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Microsoft Office PowerPoint</Application>
  <PresentationFormat>宽屏</PresentationFormat>
  <Paragraphs>386</Paragraphs>
  <Slides>29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办公资源网：www.bangongziyuan.com</vt:lpstr>
      <vt:lpstr>Microsoft Word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2020-06-16T02:07:52Z</dcterms:created>
  <dcterms:modified xsi:type="dcterms:W3CDTF">2021-01-09T10:00:41Z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