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5" r:id="rId39"/>
    <p:sldId id="258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7242"/>
        <p:guide orient="horz" pos="663"/>
        <p:guide orient="horz" pos="1162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6EB9D8B-FDFC-4986-93F8-6D8F16621C9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5EE3AB5-884B-4E50-AE92-3E817B3D840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E3AB5-884B-4E50-AE92-3E817B3D84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生长速率就像速度公式，跟时间有关系</a:t>
            </a:r>
            <a:endParaRPr lang="en-US" altLang="zh-CN"/>
          </a:p>
          <a:p>
            <a:pPr eaLnBrk="1" hangingPunct="1"/>
            <a:r>
              <a:rPr lang="zh-CN" altLang="en-US"/>
              <a:t>种群增长速率是指种群在单位时间内变化的量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E930B9-F9C1-43CA-9990-1EF615243528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种群增长率是指单位时间内种群数量增加的量占初始数量的比例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6A377-2037-4B92-9483-7605F8CB074E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0000FF"/>
                </a:solidFill>
              </a:rPr>
              <a:t>自然条件（现实状态）</a:t>
            </a:r>
            <a:r>
              <a:rPr lang="en-US" altLang="zh-CN" b="1" dirty="0">
                <a:solidFill>
                  <a:srgbClr val="0000FF"/>
                </a:solidFill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</a:rPr>
              <a:t>食物等资源和空间总是有限的，种内竞争不断加剧，捕食者数量不断增加。导致该种群的出生率降低，死亡率增高．</a:t>
            </a:r>
            <a:r>
              <a:rPr lang="zh-CN" altLang="en-US" b="1" dirty="0">
                <a:solidFill>
                  <a:srgbClr val="FF0000"/>
                </a:solidFill>
              </a:rPr>
              <a:t>当出生率与出生率相等时，种群的增长就会停止，有时会稳定在一定的水平．</a:t>
            </a:r>
            <a:endParaRPr lang="en-US" altLang="zh-CN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b="1" dirty="0">
                <a:solidFill>
                  <a:srgbClr val="CC00CC"/>
                </a:solidFill>
              </a:rPr>
              <a:t>存在环境阻力</a:t>
            </a:r>
            <a:endParaRPr lang="zh-CN" altLang="en-US" dirty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5A110-96AF-489C-9E8B-CACD61643341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1C0ED5-5B19-4E22-A7F7-3586BB706F6F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28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A1AD2F-1AEE-484F-B77F-8B541F65AC90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30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C4F552-B49F-4E4D-943B-1CD92D016EAE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31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FA8456-623E-43DF-94C3-1E09A776F7FF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32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E144A1-FA08-4A57-81F3-7094A5B6888E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33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8D9E01-6AA0-474F-B5EF-5D48B45A231C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35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60C496-D49E-4C46-A3D8-AEDC683421F1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E3AB5-884B-4E50-AE92-3E817B3D8400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C00000"/>
                </a:solidFill>
              </a:rPr>
              <a:t>曲线图：直观，但不够精确</a:t>
            </a:r>
          </a:p>
          <a:p>
            <a:pPr eaLnBrk="1" hangingPunct="1"/>
            <a:r>
              <a:rPr lang="zh-CN" altLang="en-US" b="1" dirty="0">
                <a:solidFill>
                  <a:srgbClr val="C00000"/>
                </a:solidFill>
              </a:rPr>
              <a:t>方程式：精确，但不够直观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2742D5-9F34-43C6-9D8F-61C46B42FD5B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F00FF"/>
              </a:buClr>
              <a:defRPr/>
            </a:pPr>
            <a:r>
              <a:rPr lang="zh-CN" altLang="en-US" sz="2800" b="1" dirty="0">
                <a:solidFill>
                  <a:srgbClr val="C00000"/>
                </a:solidFill>
              </a:rPr>
              <a:t>数学模型</a:t>
            </a:r>
            <a:r>
              <a:rPr lang="zh-CN" altLang="en-US" sz="2800" b="1" dirty="0">
                <a:solidFill>
                  <a:srgbClr val="002060"/>
                </a:solidFill>
              </a:rPr>
              <a:t>是用来描述一个系统或它的性质的数学模式。是为了某种目的，用字母、数字及其他符号建立起来的等式或不等式，以及图表、框图等描述客观事物的特征及其内在联系的数学结构表达式。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F00FF"/>
              </a:buClr>
              <a:defRPr/>
            </a:pPr>
            <a:endParaRPr lang="en-US" altLang="zh-CN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F00FF"/>
              </a:buClr>
              <a:defRPr/>
            </a:pPr>
            <a:endParaRPr lang="en-US" altLang="zh-CN" sz="28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zh-CN" altLang="en-US" sz="2800" b="1" kern="0" dirty="0">
                <a:solidFill>
                  <a:srgbClr val="000000"/>
                </a:solidFill>
              </a:rPr>
              <a:t>建构数学模型的意义：</a:t>
            </a:r>
          </a:p>
          <a:p>
            <a:pPr eaLnBrk="1" hangingPunct="1">
              <a:defRPr/>
            </a:pPr>
            <a:r>
              <a:rPr lang="zh-CN" altLang="en-US" sz="2800" b="1" dirty="0">
                <a:solidFill>
                  <a:srgbClr val="0000FF"/>
                </a:solidFill>
              </a:rPr>
              <a:t>数学模型是联系实际问题与数学的桥梁，具有解释、判断、预测等重要功能。在科学研究中，数学模型是发现问题、解决问题和探索新规律的有效途径之一。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F00FF"/>
              </a:buClr>
              <a:defRPr/>
            </a:pPr>
            <a:endParaRPr lang="en-US" altLang="zh-CN" sz="2800" b="1" dirty="0">
              <a:solidFill>
                <a:srgbClr val="002060"/>
              </a:solidFill>
            </a:endParaRPr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50564-0218-4CC2-B2C8-8A29388351C5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C00000"/>
                </a:solidFill>
              </a:rPr>
              <a:t>建立数学模型一般包括以下步骤：</a:t>
            </a:r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B02AD-5728-4E51-BD75-80780A9DCB62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在食物（养料）和空间条件充裕、气候适宜、没有敌害等理想条件下，种群的数量变化是怎样的呢？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E57387-D1E5-495E-933D-DD2C9229909E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人类的指数增长！人类能够开阔自己的空间、资源的能力！而动植物是在有限的空间和资源的环境中。</a:t>
            </a:r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A81C39-CE3E-4247-82F8-32F4A7BA38DE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002060"/>
                </a:solidFill>
              </a:rPr>
              <a:t> 自然界确有类似细菌在理想条件下种群数量增长的形式，如果以时间为横坐标，种群数量为纵坐标画出曲线来表示，曲线则大致呈“ </a:t>
            </a:r>
            <a:r>
              <a:rPr lang="en-US" altLang="zh-CN" b="1" dirty="0">
                <a:solidFill>
                  <a:srgbClr val="002060"/>
                </a:solidFill>
              </a:rPr>
              <a:t>J ”</a:t>
            </a:r>
            <a:r>
              <a:rPr lang="zh-CN" altLang="en-US" b="1" dirty="0">
                <a:solidFill>
                  <a:srgbClr val="002060"/>
                </a:solidFill>
              </a:rPr>
              <a:t>型。</a:t>
            </a:r>
            <a:endParaRPr lang="zh-CN" altLang="en-US" dirty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AF4F2B-7CC3-403C-9AAE-2E345DD542EA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理想化的情况在自然界中并不存在。那么，到底有哪些因素会影响到种群数量的变化呢？ </a:t>
            </a:r>
          </a:p>
          <a:p>
            <a:pPr eaLnBrk="1" hangingPunct="1"/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66BB36-5D19-4E3B-B24A-B682AA89FA56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159938" y="798845"/>
            <a:ext cx="4273723" cy="5260311"/>
          </a:xfrm>
          <a:custGeom>
            <a:avLst/>
            <a:gdLst>
              <a:gd name="T0" fmla="*/ 1733 w 2835"/>
              <a:gd name="T1" fmla="*/ 57 h 3488"/>
              <a:gd name="T2" fmla="*/ 1212 w 2835"/>
              <a:gd name="T3" fmla="*/ 1 h 3488"/>
              <a:gd name="T4" fmla="*/ 948 w 2835"/>
              <a:gd name="T5" fmla="*/ 331 h 3488"/>
              <a:gd name="T6" fmla="*/ 884 w 2835"/>
              <a:gd name="T7" fmla="*/ 551 h 3488"/>
              <a:gd name="T8" fmla="*/ 1249 w 2835"/>
              <a:gd name="T9" fmla="*/ 985 h 3488"/>
              <a:gd name="T10" fmla="*/ 1509 w 2835"/>
              <a:gd name="T11" fmla="*/ 985 h 3488"/>
              <a:gd name="T12" fmla="*/ 2812 w 2835"/>
              <a:gd name="T13" fmla="*/ 2047 h 3488"/>
              <a:gd name="T14" fmla="*/ 2591 w 2835"/>
              <a:gd name="T15" fmla="*/ 1543 h 3488"/>
              <a:gd name="T16" fmla="*/ 2060 w 2835"/>
              <a:gd name="T17" fmla="*/ 1496 h 3488"/>
              <a:gd name="T18" fmla="*/ 1786 w 2835"/>
              <a:gd name="T19" fmla="*/ 1868 h 3488"/>
              <a:gd name="T20" fmla="*/ 1748 w 2835"/>
              <a:gd name="T21" fmla="*/ 2048 h 3488"/>
              <a:gd name="T22" fmla="*/ 2115 w 2835"/>
              <a:gd name="T23" fmla="*/ 2480 h 3488"/>
              <a:gd name="T24" fmla="*/ 2383 w 2835"/>
              <a:gd name="T25" fmla="*/ 2481 h 3488"/>
              <a:gd name="T26" fmla="*/ 1675 w 2835"/>
              <a:gd name="T27" fmla="*/ 2000 h 3488"/>
              <a:gd name="T28" fmla="*/ 1129 w 2835"/>
              <a:gd name="T29" fmla="*/ 2015 h 3488"/>
              <a:gd name="T30" fmla="*/ 875 w 2835"/>
              <a:gd name="T31" fmla="*/ 2446 h 3488"/>
              <a:gd name="T32" fmla="*/ 1122 w 2835"/>
              <a:gd name="T33" fmla="*/ 2960 h 3488"/>
              <a:gd name="T34" fmla="*/ 1241 w 2835"/>
              <a:gd name="T35" fmla="*/ 2984 h 3488"/>
              <a:gd name="T36" fmla="*/ 1404 w 2835"/>
              <a:gd name="T37" fmla="*/ 2983 h 3488"/>
              <a:gd name="T38" fmla="*/ 1613 w 2835"/>
              <a:gd name="T39" fmla="*/ 2984 h 3488"/>
              <a:gd name="T40" fmla="*/ 1972 w 2835"/>
              <a:gd name="T41" fmla="*/ 2483 h 3488"/>
              <a:gd name="T42" fmla="*/ 1677 w 2835"/>
              <a:gd name="T43" fmla="*/ 2002 h 3488"/>
              <a:gd name="T44" fmla="*/ 872 w 2835"/>
              <a:gd name="T45" fmla="*/ 1563 h 3488"/>
              <a:gd name="T46" fmla="*/ 364 w 2835"/>
              <a:gd name="T47" fmla="*/ 1504 h 3488"/>
              <a:gd name="T48" fmla="*/ 136 w 2835"/>
              <a:gd name="T49" fmla="*/ 1748 h 3488"/>
              <a:gd name="T50" fmla="*/ 13 w 2835"/>
              <a:gd name="T51" fmla="*/ 2039 h 3488"/>
              <a:gd name="T52" fmla="*/ 378 w 2835"/>
              <a:gd name="T53" fmla="*/ 2488 h 3488"/>
              <a:gd name="T54" fmla="*/ 640 w 2835"/>
              <a:gd name="T55" fmla="*/ 2487 h 3488"/>
              <a:gd name="T56" fmla="*/ 853 w 2835"/>
              <a:gd name="T57" fmla="*/ 2459 h 3488"/>
              <a:gd name="T58" fmla="*/ 2598 w 2835"/>
              <a:gd name="T59" fmla="*/ 2553 h 3488"/>
              <a:gd name="T60" fmla="*/ 2086 w 2835"/>
              <a:gd name="T61" fmla="*/ 2495 h 3488"/>
              <a:gd name="T62" fmla="*/ 1837 w 2835"/>
              <a:gd name="T63" fmla="*/ 2783 h 3488"/>
              <a:gd name="T64" fmla="*/ 1745 w 2835"/>
              <a:gd name="T65" fmla="*/ 3042 h 3488"/>
              <a:gd name="T66" fmla="*/ 2110 w 2835"/>
              <a:gd name="T67" fmla="*/ 3481 h 3488"/>
              <a:gd name="T68" fmla="*/ 2372 w 2835"/>
              <a:gd name="T69" fmla="*/ 3479 h 3488"/>
              <a:gd name="T70" fmla="*/ 2812 w 2835"/>
              <a:gd name="T71" fmla="*/ 3047 h 3488"/>
              <a:gd name="T72" fmla="*/ 870 w 2835"/>
              <a:gd name="T73" fmla="*/ 2559 h 3488"/>
              <a:gd name="T74" fmla="*/ 349 w 2835"/>
              <a:gd name="T75" fmla="*/ 2503 h 3488"/>
              <a:gd name="T76" fmla="*/ 85 w 2835"/>
              <a:gd name="T77" fmla="*/ 2833 h 3488"/>
              <a:gd name="T78" fmla="*/ 21 w 2835"/>
              <a:gd name="T79" fmla="*/ 3053 h 3488"/>
              <a:gd name="T80" fmla="*/ 386 w 2835"/>
              <a:gd name="T81" fmla="*/ 3487 h 3488"/>
              <a:gd name="T82" fmla="*/ 646 w 2835"/>
              <a:gd name="T83" fmla="*/ 3487 h 3488"/>
              <a:gd name="T84" fmla="*/ 2812 w 2835"/>
              <a:gd name="T85" fmla="*/ 1049 h 3488"/>
              <a:gd name="T86" fmla="*/ 2591 w 2835"/>
              <a:gd name="T87" fmla="*/ 544 h 3488"/>
              <a:gd name="T88" fmla="*/ 2060 w 2835"/>
              <a:gd name="T89" fmla="*/ 497 h 3488"/>
              <a:gd name="T90" fmla="*/ 1786 w 2835"/>
              <a:gd name="T91" fmla="*/ 869 h 3488"/>
              <a:gd name="T92" fmla="*/ 1748 w 2835"/>
              <a:gd name="T93" fmla="*/ 1050 h 3488"/>
              <a:gd name="T94" fmla="*/ 2115 w 2835"/>
              <a:gd name="T95" fmla="*/ 1480 h 3488"/>
              <a:gd name="T96" fmla="*/ 2383 w 2835"/>
              <a:gd name="T97" fmla="*/ 1481 h 3488"/>
              <a:gd name="T98" fmla="*/ 1946 w 2835"/>
              <a:gd name="T99" fmla="*/ 1551 h 3488"/>
              <a:gd name="T100" fmla="*/ 1723 w 2835"/>
              <a:gd name="T101" fmla="*/ 1038 h 3488"/>
              <a:gd name="T102" fmla="*/ 1180 w 2835"/>
              <a:gd name="T103" fmla="*/ 1000 h 3488"/>
              <a:gd name="T104" fmla="*/ 895 w 2835"/>
              <a:gd name="T105" fmla="*/ 1413 h 3488"/>
              <a:gd name="T106" fmla="*/ 886 w 2835"/>
              <a:gd name="T107" fmla="*/ 1554 h 3488"/>
              <a:gd name="T108" fmla="*/ 1254 w 2835"/>
              <a:gd name="T109" fmla="*/ 1983 h 3488"/>
              <a:gd name="T110" fmla="*/ 1531 w 2835"/>
              <a:gd name="T111" fmla="*/ 1985 h 3488"/>
              <a:gd name="T112" fmla="*/ 1086 w 2835"/>
              <a:gd name="T113" fmla="*/ 1056 h 3488"/>
              <a:gd name="T114" fmla="*/ 854 w 2835"/>
              <a:gd name="T115" fmla="*/ 534 h 3488"/>
              <a:gd name="T116" fmla="*/ 305 w 2835"/>
              <a:gd name="T117" fmla="*/ 505 h 3488"/>
              <a:gd name="T118" fmla="*/ 30 w 2835"/>
              <a:gd name="T119" fmla="*/ 923 h 3488"/>
              <a:gd name="T120" fmla="*/ 25 w 2835"/>
              <a:gd name="T121" fmla="*/ 1061 h 3488"/>
              <a:gd name="T122" fmla="*/ 393 w 2835"/>
              <a:gd name="T123" fmla="*/ 1488 h 3488"/>
              <a:gd name="T124" fmla="*/ 676 w 2835"/>
              <a:gd name="T125" fmla="*/ 1488 h 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5" h="3488">
                <a:moveTo>
                  <a:pt x="1949" y="552"/>
                </a:moveTo>
                <a:lnTo>
                  <a:pt x="1946" y="553"/>
                </a:lnTo>
                <a:lnTo>
                  <a:pt x="1949" y="552"/>
                </a:lnTo>
                <a:lnTo>
                  <a:pt x="1949" y="552"/>
                </a:lnTo>
                <a:lnTo>
                  <a:pt x="1967" y="520"/>
                </a:lnTo>
                <a:lnTo>
                  <a:pt x="1967" y="518"/>
                </a:lnTo>
                <a:lnTo>
                  <a:pt x="1968" y="517"/>
                </a:lnTo>
                <a:lnTo>
                  <a:pt x="1968" y="516"/>
                </a:lnTo>
                <a:lnTo>
                  <a:pt x="1970" y="510"/>
                </a:lnTo>
                <a:lnTo>
                  <a:pt x="1970" y="503"/>
                </a:lnTo>
                <a:lnTo>
                  <a:pt x="1970" y="489"/>
                </a:lnTo>
                <a:lnTo>
                  <a:pt x="1971" y="484"/>
                </a:lnTo>
                <a:lnTo>
                  <a:pt x="1970" y="478"/>
                </a:lnTo>
                <a:lnTo>
                  <a:pt x="1968" y="471"/>
                </a:lnTo>
                <a:lnTo>
                  <a:pt x="1964" y="460"/>
                </a:lnTo>
                <a:lnTo>
                  <a:pt x="1959" y="448"/>
                </a:lnTo>
                <a:lnTo>
                  <a:pt x="1953" y="439"/>
                </a:lnTo>
                <a:lnTo>
                  <a:pt x="1745" y="80"/>
                </a:lnTo>
                <a:lnTo>
                  <a:pt x="1744" y="77"/>
                </a:lnTo>
                <a:lnTo>
                  <a:pt x="1742" y="74"/>
                </a:lnTo>
                <a:lnTo>
                  <a:pt x="1740" y="70"/>
                </a:lnTo>
                <a:lnTo>
                  <a:pt x="1738" y="67"/>
                </a:lnTo>
                <a:lnTo>
                  <a:pt x="1737" y="64"/>
                </a:lnTo>
                <a:lnTo>
                  <a:pt x="1735" y="60"/>
                </a:lnTo>
                <a:lnTo>
                  <a:pt x="1734" y="59"/>
                </a:lnTo>
                <a:lnTo>
                  <a:pt x="1733" y="57"/>
                </a:lnTo>
                <a:lnTo>
                  <a:pt x="1728" y="48"/>
                </a:lnTo>
                <a:lnTo>
                  <a:pt x="1723" y="39"/>
                </a:lnTo>
                <a:lnTo>
                  <a:pt x="1716" y="31"/>
                </a:lnTo>
                <a:lnTo>
                  <a:pt x="1709" y="23"/>
                </a:lnTo>
                <a:lnTo>
                  <a:pt x="1705" y="18"/>
                </a:lnTo>
                <a:lnTo>
                  <a:pt x="1697" y="13"/>
                </a:lnTo>
                <a:lnTo>
                  <a:pt x="1695" y="11"/>
                </a:lnTo>
                <a:lnTo>
                  <a:pt x="1692" y="10"/>
                </a:lnTo>
                <a:lnTo>
                  <a:pt x="1691" y="9"/>
                </a:lnTo>
                <a:lnTo>
                  <a:pt x="1685" y="7"/>
                </a:lnTo>
                <a:lnTo>
                  <a:pt x="1678" y="4"/>
                </a:lnTo>
                <a:lnTo>
                  <a:pt x="1676" y="3"/>
                </a:lnTo>
                <a:lnTo>
                  <a:pt x="1675" y="1"/>
                </a:lnTo>
                <a:lnTo>
                  <a:pt x="1666" y="1"/>
                </a:lnTo>
                <a:lnTo>
                  <a:pt x="1664" y="1"/>
                </a:lnTo>
                <a:lnTo>
                  <a:pt x="1662" y="1"/>
                </a:lnTo>
                <a:lnTo>
                  <a:pt x="1649" y="0"/>
                </a:lnTo>
                <a:lnTo>
                  <a:pt x="1637" y="1"/>
                </a:lnTo>
                <a:lnTo>
                  <a:pt x="1633" y="1"/>
                </a:lnTo>
                <a:lnTo>
                  <a:pt x="1631" y="0"/>
                </a:lnTo>
                <a:lnTo>
                  <a:pt x="1628" y="1"/>
                </a:lnTo>
                <a:lnTo>
                  <a:pt x="1622" y="1"/>
                </a:lnTo>
                <a:lnTo>
                  <a:pt x="1229" y="1"/>
                </a:lnTo>
                <a:lnTo>
                  <a:pt x="1225" y="1"/>
                </a:lnTo>
                <a:lnTo>
                  <a:pt x="1222" y="1"/>
                </a:lnTo>
                <a:lnTo>
                  <a:pt x="1212" y="1"/>
                </a:lnTo>
                <a:lnTo>
                  <a:pt x="1196" y="0"/>
                </a:lnTo>
                <a:lnTo>
                  <a:pt x="1180" y="0"/>
                </a:lnTo>
                <a:lnTo>
                  <a:pt x="1167" y="1"/>
                </a:lnTo>
                <a:lnTo>
                  <a:pt x="1158" y="3"/>
                </a:lnTo>
                <a:lnTo>
                  <a:pt x="1151" y="6"/>
                </a:lnTo>
                <a:lnTo>
                  <a:pt x="1143" y="10"/>
                </a:lnTo>
                <a:lnTo>
                  <a:pt x="1134" y="13"/>
                </a:lnTo>
                <a:lnTo>
                  <a:pt x="1133" y="15"/>
                </a:lnTo>
                <a:lnTo>
                  <a:pt x="1131" y="16"/>
                </a:lnTo>
                <a:lnTo>
                  <a:pt x="1129" y="18"/>
                </a:lnTo>
                <a:lnTo>
                  <a:pt x="1128" y="19"/>
                </a:lnTo>
                <a:lnTo>
                  <a:pt x="1121" y="26"/>
                </a:lnTo>
                <a:lnTo>
                  <a:pt x="1113" y="36"/>
                </a:lnTo>
                <a:lnTo>
                  <a:pt x="1109" y="42"/>
                </a:lnTo>
                <a:lnTo>
                  <a:pt x="1106" y="48"/>
                </a:lnTo>
                <a:lnTo>
                  <a:pt x="1104" y="53"/>
                </a:lnTo>
                <a:lnTo>
                  <a:pt x="1101" y="57"/>
                </a:lnTo>
                <a:lnTo>
                  <a:pt x="1093" y="73"/>
                </a:lnTo>
                <a:lnTo>
                  <a:pt x="1091" y="72"/>
                </a:lnTo>
                <a:lnTo>
                  <a:pt x="1092" y="72"/>
                </a:lnTo>
                <a:lnTo>
                  <a:pt x="1069" y="115"/>
                </a:lnTo>
                <a:lnTo>
                  <a:pt x="1046" y="158"/>
                </a:lnTo>
                <a:lnTo>
                  <a:pt x="1022" y="202"/>
                </a:lnTo>
                <a:lnTo>
                  <a:pt x="998" y="245"/>
                </a:lnTo>
                <a:lnTo>
                  <a:pt x="973" y="289"/>
                </a:lnTo>
                <a:lnTo>
                  <a:pt x="948" y="331"/>
                </a:lnTo>
                <a:lnTo>
                  <a:pt x="922" y="373"/>
                </a:lnTo>
                <a:lnTo>
                  <a:pt x="895" y="414"/>
                </a:lnTo>
                <a:lnTo>
                  <a:pt x="893" y="419"/>
                </a:lnTo>
                <a:lnTo>
                  <a:pt x="889" y="425"/>
                </a:lnTo>
                <a:lnTo>
                  <a:pt x="886" y="431"/>
                </a:lnTo>
                <a:lnTo>
                  <a:pt x="883" y="437"/>
                </a:lnTo>
                <a:lnTo>
                  <a:pt x="875" y="448"/>
                </a:lnTo>
                <a:lnTo>
                  <a:pt x="869" y="460"/>
                </a:lnTo>
                <a:lnTo>
                  <a:pt x="867" y="466"/>
                </a:lnTo>
                <a:lnTo>
                  <a:pt x="865" y="473"/>
                </a:lnTo>
                <a:lnTo>
                  <a:pt x="863" y="480"/>
                </a:lnTo>
                <a:lnTo>
                  <a:pt x="863" y="488"/>
                </a:lnTo>
                <a:lnTo>
                  <a:pt x="863" y="495"/>
                </a:lnTo>
                <a:lnTo>
                  <a:pt x="863" y="501"/>
                </a:lnTo>
                <a:lnTo>
                  <a:pt x="863" y="506"/>
                </a:lnTo>
                <a:lnTo>
                  <a:pt x="864" y="511"/>
                </a:lnTo>
                <a:lnTo>
                  <a:pt x="866" y="514"/>
                </a:lnTo>
                <a:lnTo>
                  <a:pt x="866" y="518"/>
                </a:lnTo>
                <a:lnTo>
                  <a:pt x="867" y="520"/>
                </a:lnTo>
                <a:lnTo>
                  <a:pt x="867" y="521"/>
                </a:lnTo>
                <a:lnTo>
                  <a:pt x="868" y="523"/>
                </a:lnTo>
                <a:lnTo>
                  <a:pt x="869" y="525"/>
                </a:lnTo>
                <a:lnTo>
                  <a:pt x="869" y="526"/>
                </a:lnTo>
                <a:lnTo>
                  <a:pt x="875" y="537"/>
                </a:lnTo>
                <a:lnTo>
                  <a:pt x="882" y="548"/>
                </a:lnTo>
                <a:lnTo>
                  <a:pt x="884" y="551"/>
                </a:lnTo>
                <a:lnTo>
                  <a:pt x="884" y="554"/>
                </a:lnTo>
                <a:lnTo>
                  <a:pt x="886" y="555"/>
                </a:lnTo>
                <a:lnTo>
                  <a:pt x="888" y="557"/>
                </a:lnTo>
                <a:lnTo>
                  <a:pt x="1116" y="953"/>
                </a:lnTo>
                <a:lnTo>
                  <a:pt x="1118" y="957"/>
                </a:lnTo>
                <a:lnTo>
                  <a:pt x="1121" y="960"/>
                </a:lnTo>
                <a:lnTo>
                  <a:pt x="1122" y="962"/>
                </a:lnTo>
                <a:lnTo>
                  <a:pt x="1124" y="965"/>
                </a:lnTo>
                <a:lnTo>
                  <a:pt x="1127" y="967"/>
                </a:lnTo>
                <a:lnTo>
                  <a:pt x="1130" y="969"/>
                </a:lnTo>
                <a:lnTo>
                  <a:pt x="1139" y="974"/>
                </a:lnTo>
                <a:lnTo>
                  <a:pt x="1142" y="976"/>
                </a:lnTo>
                <a:lnTo>
                  <a:pt x="1144" y="978"/>
                </a:lnTo>
                <a:lnTo>
                  <a:pt x="1146" y="978"/>
                </a:lnTo>
                <a:lnTo>
                  <a:pt x="1149" y="979"/>
                </a:lnTo>
                <a:lnTo>
                  <a:pt x="1160" y="982"/>
                </a:lnTo>
                <a:lnTo>
                  <a:pt x="1171" y="984"/>
                </a:lnTo>
                <a:lnTo>
                  <a:pt x="1181" y="985"/>
                </a:lnTo>
                <a:lnTo>
                  <a:pt x="1190" y="985"/>
                </a:lnTo>
                <a:lnTo>
                  <a:pt x="1202" y="985"/>
                </a:lnTo>
                <a:lnTo>
                  <a:pt x="1213" y="985"/>
                </a:lnTo>
                <a:lnTo>
                  <a:pt x="1224" y="985"/>
                </a:lnTo>
                <a:lnTo>
                  <a:pt x="1235" y="985"/>
                </a:lnTo>
                <a:lnTo>
                  <a:pt x="1241" y="985"/>
                </a:lnTo>
                <a:lnTo>
                  <a:pt x="1245" y="986"/>
                </a:lnTo>
                <a:lnTo>
                  <a:pt x="1249" y="985"/>
                </a:lnTo>
                <a:lnTo>
                  <a:pt x="1251" y="984"/>
                </a:lnTo>
                <a:lnTo>
                  <a:pt x="1254" y="984"/>
                </a:lnTo>
                <a:lnTo>
                  <a:pt x="1255" y="984"/>
                </a:lnTo>
                <a:lnTo>
                  <a:pt x="1256" y="984"/>
                </a:lnTo>
                <a:lnTo>
                  <a:pt x="1269" y="985"/>
                </a:lnTo>
                <a:lnTo>
                  <a:pt x="1279" y="984"/>
                </a:lnTo>
                <a:lnTo>
                  <a:pt x="1290" y="984"/>
                </a:lnTo>
                <a:lnTo>
                  <a:pt x="1307" y="984"/>
                </a:lnTo>
                <a:lnTo>
                  <a:pt x="1323" y="984"/>
                </a:lnTo>
                <a:lnTo>
                  <a:pt x="1325" y="985"/>
                </a:lnTo>
                <a:lnTo>
                  <a:pt x="1334" y="984"/>
                </a:lnTo>
                <a:lnTo>
                  <a:pt x="1349" y="984"/>
                </a:lnTo>
                <a:lnTo>
                  <a:pt x="1365" y="984"/>
                </a:lnTo>
                <a:lnTo>
                  <a:pt x="1368" y="984"/>
                </a:lnTo>
                <a:lnTo>
                  <a:pt x="1371" y="984"/>
                </a:lnTo>
                <a:lnTo>
                  <a:pt x="1380" y="984"/>
                </a:lnTo>
                <a:lnTo>
                  <a:pt x="1389" y="984"/>
                </a:lnTo>
                <a:lnTo>
                  <a:pt x="1403" y="984"/>
                </a:lnTo>
                <a:lnTo>
                  <a:pt x="1409" y="985"/>
                </a:lnTo>
                <a:lnTo>
                  <a:pt x="1416" y="984"/>
                </a:lnTo>
                <a:lnTo>
                  <a:pt x="1432" y="984"/>
                </a:lnTo>
                <a:lnTo>
                  <a:pt x="1457" y="985"/>
                </a:lnTo>
                <a:lnTo>
                  <a:pt x="1483" y="985"/>
                </a:lnTo>
                <a:lnTo>
                  <a:pt x="1502" y="984"/>
                </a:lnTo>
                <a:lnTo>
                  <a:pt x="1508" y="984"/>
                </a:lnTo>
                <a:lnTo>
                  <a:pt x="1509" y="985"/>
                </a:lnTo>
                <a:lnTo>
                  <a:pt x="1519" y="985"/>
                </a:lnTo>
                <a:lnTo>
                  <a:pt x="1531" y="986"/>
                </a:lnTo>
                <a:lnTo>
                  <a:pt x="1539" y="984"/>
                </a:lnTo>
                <a:lnTo>
                  <a:pt x="1552" y="984"/>
                </a:lnTo>
                <a:lnTo>
                  <a:pt x="1567" y="984"/>
                </a:lnTo>
                <a:lnTo>
                  <a:pt x="1577" y="985"/>
                </a:lnTo>
                <a:lnTo>
                  <a:pt x="1583" y="984"/>
                </a:lnTo>
                <a:lnTo>
                  <a:pt x="1590" y="984"/>
                </a:lnTo>
                <a:lnTo>
                  <a:pt x="1600" y="984"/>
                </a:lnTo>
                <a:lnTo>
                  <a:pt x="1600" y="984"/>
                </a:lnTo>
                <a:lnTo>
                  <a:pt x="1612" y="985"/>
                </a:lnTo>
                <a:lnTo>
                  <a:pt x="1624" y="985"/>
                </a:lnTo>
                <a:lnTo>
                  <a:pt x="1626" y="985"/>
                </a:lnTo>
                <a:lnTo>
                  <a:pt x="1628" y="984"/>
                </a:lnTo>
                <a:lnTo>
                  <a:pt x="1662" y="984"/>
                </a:lnTo>
                <a:lnTo>
                  <a:pt x="1668" y="983"/>
                </a:lnTo>
                <a:lnTo>
                  <a:pt x="1676" y="981"/>
                </a:lnTo>
                <a:lnTo>
                  <a:pt x="1684" y="978"/>
                </a:lnTo>
                <a:lnTo>
                  <a:pt x="1693" y="975"/>
                </a:lnTo>
                <a:lnTo>
                  <a:pt x="1700" y="970"/>
                </a:lnTo>
                <a:lnTo>
                  <a:pt x="1706" y="966"/>
                </a:lnTo>
                <a:lnTo>
                  <a:pt x="1711" y="962"/>
                </a:lnTo>
                <a:lnTo>
                  <a:pt x="1712" y="957"/>
                </a:lnTo>
                <a:lnTo>
                  <a:pt x="1715" y="956"/>
                </a:lnTo>
                <a:lnTo>
                  <a:pt x="1949" y="552"/>
                </a:lnTo>
                <a:close/>
                <a:moveTo>
                  <a:pt x="2812" y="2047"/>
                </a:moveTo>
                <a:lnTo>
                  <a:pt x="2809" y="2048"/>
                </a:lnTo>
                <a:lnTo>
                  <a:pt x="2812" y="2047"/>
                </a:lnTo>
                <a:lnTo>
                  <a:pt x="2812" y="2047"/>
                </a:lnTo>
                <a:lnTo>
                  <a:pt x="2831" y="2015"/>
                </a:lnTo>
                <a:lnTo>
                  <a:pt x="2831" y="2013"/>
                </a:lnTo>
                <a:lnTo>
                  <a:pt x="2832" y="2012"/>
                </a:lnTo>
                <a:lnTo>
                  <a:pt x="2832" y="2010"/>
                </a:lnTo>
                <a:lnTo>
                  <a:pt x="2834" y="2005"/>
                </a:lnTo>
                <a:lnTo>
                  <a:pt x="2835" y="1999"/>
                </a:lnTo>
                <a:lnTo>
                  <a:pt x="2835" y="1984"/>
                </a:lnTo>
                <a:lnTo>
                  <a:pt x="2835" y="1979"/>
                </a:lnTo>
                <a:lnTo>
                  <a:pt x="2834" y="1974"/>
                </a:lnTo>
                <a:lnTo>
                  <a:pt x="2832" y="1965"/>
                </a:lnTo>
                <a:lnTo>
                  <a:pt x="2828" y="1955"/>
                </a:lnTo>
                <a:lnTo>
                  <a:pt x="2823" y="1944"/>
                </a:lnTo>
                <a:lnTo>
                  <a:pt x="2816" y="1934"/>
                </a:lnTo>
                <a:lnTo>
                  <a:pt x="2609" y="1574"/>
                </a:lnTo>
                <a:lnTo>
                  <a:pt x="2608" y="1571"/>
                </a:lnTo>
                <a:lnTo>
                  <a:pt x="2606" y="1569"/>
                </a:lnTo>
                <a:lnTo>
                  <a:pt x="2604" y="1566"/>
                </a:lnTo>
                <a:lnTo>
                  <a:pt x="2602" y="1562"/>
                </a:lnTo>
                <a:lnTo>
                  <a:pt x="2601" y="1559"/>
                </a:lnTo>
                <a:lnTo>
                  <a:pt x="2599" y="1556"/>
                </a:lnTo>
                <a:lnTo>
                  <a:pt x="2598" y="1554"/>
                </a:lnTo>
                <a:lnTo>
                  <a:pt x="2597" y="1551"/>
                </a:lnTo>
                <a:lnTo>
                  <a:pt x="2591" y="1543"/>
                </a:lnTo>
                <a:lnTo>
                  <a:pt x="2586" y="1535"/>
                </a:lnTo>
                <a:lnTo>
                  <a:pt x="2580" y="1526"/>
                </a:lnTo>
                <a:lnTo>
                  <a:pt x="2573" y="1517"/>
                </a:lnTo>
                <a:lnTo>
                  <a:pt x="2569" y="1513"/>
                </a:lnTo>
                <a:lnTo>
                  <a:pt x="2561" y="1508"/>
                </a:lnTo>
                <a:lnTo>
                  <a:pt x="2558" y="1507"/>
                </a:lnTo>
                <a:lnTo>
                  <a:pt x="2555" y="1506"/>
                </a:lnTo>
                <a:lnTo>
                  <a:pt x="2554" y="1505"/>
                </a:lnTo>
                <a:lnTo>
                  <a:pt x="2549" y="1503"/>
                </a:lnTo>
                <a:lnTo>
                  <a:pt x="2543" y="1500"/>
                </a:lnTo>
                <a:lnTo>
                  <a:pt x="2540" y="1498"/>
                </a:lnTo>
                <a:lnTo>
                  <a:pt x="2539" y="1497"/>
                </a:lnTo>
                <a:lnTo>
                  <a:pt x="2530" y="1497"/>
                </a:lnTo>
                <a:lnTo>
                  <a:pt x="2527" y="1496"/>
                </a:lnTo>
                <a:lnTo>
                  <a:pt x="2525" y="1496"/>
                </a:lnTo>
                <a:lnTo>
                  <a:pt x="2513" y="1496"/>
                </a:lnTo>
                <a:lnTo>
                  <a:pt x="2501" y="1497"/>
                </a:lnTo>
                <a:lnTo>
                  <a:pt x="2498" y="1497"/>
                </a:lnTo>
                <a:lnTo>
                  <a:pt x="2494" y="1495"/>
                </a:lnTo>
                <a:lnTo>
                  <a:pt x="2491" y="1496"/>
                </a:lnTo>
                <a:lnTo>
                  <a:pt x="2485" y="1497"/>
                </a:lnTo>
                <a:lnTo>
                  <a:pt x="2093" y="1497"/>
                </a:lnTo>
                <a:lnTo>
                  <a:pt x="2090" y="1496"/>
                </a:lnTo>
                <a:lnTo>
                  <a:pt x="2086" y="1496"/>
                </a:lnTo>
                <a:lnTo>
                  <a:pt x="2076" y="1497"/>
                </a:lnTo>
                <a:lnTo>
                  <a:pt x="2060" y="1496"/>
                </a:lnTo>
                <a:lnTo>
                  <a:pt x="2044" y="1496"/>
                </a:lnTo>
                <a:lnTo>
                  <a:pt x="2032" y="1497"/>
                </a:lnTo>
                <a:lnTo>
                  <a:pt x="2022" y="1498"/>
                </a:lnTo>
                <a:lnTo>
                  <a:pt x="2015" y="1501"/>
                </a:lnTo>
                <a:lnTo>
                  <a:pt x="2006" y="1506"/>
                </a:lnTo>
                <a:lnTo>
                  <a:pt x="1998" y="1508"/>
                </a:lnTo>
                <a:lnTo>
                  <a:pt x="1997" y="1509"/>
                </a:lnTo>
                <a:lnTo>
                  <a:pt x="1996" y="1511"/>
                </a:lnTo>
                <a:lnTo>
                  <a:pt x="1994" y="1512"/>
                </a:lnTo>
                <a:lnTo>
                  <a:pt x="1992" y="1514"/>
                </a:lnTo>
                <a:lnTo>
                  <a:pt x="1985" y="1520"/>
                </a:lnTo>
                <a:lnTo>
                  <a:pt x="1976" y="1531"/>
                </a:lnTo>
                <a:lnTo>
                  <a:pt x="1972" y="1537"/>
                </a:lnTo>
                <a:lnTo>
                  <a:pt x="1969" y="1542"/>
                </a:lnTo>
                <a:lnTo>
                  <a:pt x="1967" y="1548"/>
                </a:lnTo>
                <a:lnTo>
                  <a:pt x="1965" y="1553"/>
                </a:lnTo>
                <a:lnTo>
                  <a:pt x="1957" y="1567"/>
                </a:lnTo>
                <a:lnTo>
                  <a:pt x="1955" y="1566"/>
                </a:lnTo>
                <a:lnTo>
                  <a:pt x="1956" y="1567"/>
                </a:lnTo>
                <a:lnTo>
                  <a:pt x="1933" y="1609"/>
                </a:lnTo>
                <a:lnTo>
                  <a:pt x="1909" y="1653"/>
                </a:lnTo>
                <a:lnTo>
                  <a:pt x="1886" y="1696"/>
                </a:lnTo>
                <a:lnTo>
                  <a:pt x="1862" y="1740"/>
                </a:lnTo>
                <a:lnTo>
                  <a:pt x="1837" y="1783"/>
                </a:lnTo>
                <a:lnTo>
                  <a:pt x="1811" y="1827"/>
                </a:lnTo>
                <a:lnTo>
                  <a:pt x="1786" y="1868"/>
                </a:lnTo>
                <a:lnTo>
                  <a:pt x="1759" y="1909"/>
                </a:lnTo>
                <a:lnTo>
                  <a:pt x="1757" y="1915"/>
                </a:lnTo>
                <a:lnTo>
                  <a:pt x="1754" y="1921"/>
                </a:lnTo>
                <a:lnTo>
                  <a:pt x="1749" y="1926"/>
                </a:lnTo>
                <a:lnTo>
                  <a:pt x="1746" y="1931"/>
                </a:lnTo>
                <a:lnTo>
                  <a:pt x="1740" y="1943"/>
                </a:lnTo>
                <a:lnTo>
                  <a:pt x="1733" y="1955"/>
                </a:lnTo>
                <a:lnTo>
                  <a:pt x="1731" y="1961"/>
                </a:lnTo>
                <a:lnTo>
                  <a:pt x="1729" y="1969"/>
                </a:lnTo>
                <a:lnTo>
                  <a:pt x="1727" y="1976"/>
                </a:lnTo>
                <a:lnTo>
                  <a:pt x="1727" y="1983"/>
                </a:lnTo>
                <a:lnTo>
                  <a:pt x="1727" y="1989"/>
                </a:lnTo>
                <a:lnTo>
                  <a:pt x="1727" y="1995"/>
                </a:lnTo>
                <a:lnTo>
                  <a:pt x="1727" y="2002"/>
                </a:lnTo>
                <a:lnTo>
                  <a:pt x="1728" y="2006"/>
                </a:lnTo>
                <a:lnTo>
                  <a:pt x="1730" y="2010"/>
                </a:lnTo>
                <a:lnTo>
                  <a:pt x="1730" y="2013"/>
                </a:lnTo>
                <a:lnTo>
                  <a:pt x="1731" y="2015"/>
                </a:lnTo>
                <a:lnTo>
                  <a:pt x="1731" y="2016"/>
                </a:lnTo>
                <a:lnTo>
                  <a:pt x="1732" y="2017"/>
                </a:lnTo>
                <a:lnTo>
                  <a:pt x="1733" y="2019"/>
                </a:lnTo>
                <a:lnTo>
                  <a:pt x="1734" y="2021"/>
                </a:lnTo>
                <a:lnTo>
                  <a:pt x="1739" y="2032"/>
                </a:lnTo>
                <a:lnTo>
                  <a:pt x="1745" y="2042"/>
                </a:lnTo>
                <a:lnTo>
                  <a:pt x="1748" y="2046"/>
                </a:lnTo>
                <a:lnTo>
                  <a:pt x="1748" y="2048"/>
                </a:lnTo>
                <a:lnTo>
                  <a:pt x="1749" y="2049"/>
                </a:lnTo>
                <a:lnTo>
                  <a:pt x="1752" y="2052"/>
                </a:lnTo>
                <a:lnTo>
                  <a:pt x="1980" y="2448"/>
                </a:lnTo>
                <a:lnTo>
                  <a:pt x="1982" y="2452"/>
                </a:lnTo>
                <a:lnTo>
                  <a:pt x="1985" y="2454"/>
                </a:lnTo>
                <a:lnTo>
                  <a:pt x="1986" y="2457"/>
                </a:lnTo>
                <a:lnTo>
                  <a:pt x="1988" y="2459"/>
                </a:lnTo>
                <a:lnTo>
                  <a:pt x="1991" y="2461"/>
                </a:lnTo>
                <a:lnTo>
                  <a:pt x="1994" y="2464"/>
                </a:lnTo>
                <a:lnTo>
                  <a:pt x="2002" y="2468"/>
                </a:lnTo>
                <a:lnTo>
                  <a:pt x="2005" y="2471"/>
                </a:lnTo>
                <a:lnTo>
                  <a:pt x="2007" y="2474"/>
                </a:lnTo>
                <a:lnTo>
                  <a:pt x="2011" y="2474"/>
                </a:lnTo>
                <a:lnTo>
                  <a:pt x="2013" y="2475"/>
                </a:lnTo>
                <a:lnTo>
                  <a:pt x="2024" y="2478"/>
                </a:lnTo>
                <a:lnTo>
                  <a:pt x="2034" y="2480"/>
                </a:lnTo>
                <a:lnTo>
                  <a:pt x="2045" y="2481"/>
                </a:lnTo>
                <a:lnTo>
                  <a:pt x="2054" y="2481"/>
                </a:lnTo>
                <a:lnTo>
                  <a:pt x="2065" y="2480"/>
                </a:lnTo>
                <a:lnTo>
                  <a:pt x="2077" y="2481"/>
                </a:lnTo>
                <a:lnTo>
                  <a:pt x="2088" y="2481"/>
                </a:lnTo>
                <a:lnTo>
                  <a:pt x="2098" y="2480"/>
                </a:lnTo>
                <a:lnTo>
                  <a:pt x="2104" y="2481"/>
                </a:lnTo>
                <a:lnTo>
                  <a:pt x="2110" y="2481"/>
                </a:lnTo>
                <a:lnTo>
                  <a:pt x="2113" y="2480"/>
                </a:lnTo>
                <a:lnTo>
                  <a:pt x="2115" y="2480"/>
                </a:lnTo>
                <a:lnTo>
                  <a:pt x="2118" y="2480"/>
                </a:lnTo>
                <a:lnTo>
                  <a:pt x="2119" y="2480"/>
                </a:lnTo>
                <a:lnTo>
                  <a:pt x="2120" y="2480"/>
                </a:lnTo>
                <a:lnTo>
                  <a:pt x="2132" y="2480"/>
                </a:lnTo>
                <a:lnTo>
                  <a:pt x="2143" y="2480"/>
                </a:lnTo>
                <a:lnTo>
                  <a:pt x="2154" y="2480"/>
                </a:lnTo>
                <a:lnTo>
                  <a:pt x="2170" y="2480"/>
                </a:lnTo>
                <a:lnTo>
                  <a:pt x="2187" y="2480"/>
                </a:lnTo>
                <a:lnTo>
                  <a:pt x="2190" y="2481"/>
                </a:lnTo>
                <a:lnTo>
                  <a:pt x="2197" y="2480"/>
                </a:lnTo>
                <a:lnTo>
                  <a:pt x="2213" y="2480"/>
                </a:lnTo>
                <a:lnTo>
                  <a:pt x="2228" y="2480"/>
                </a:lnTo>
                <a:lnTo>
                  <a:pt x="2232" y="2480"/>
                </a:lnTo>
                <a:lnTo>
                  <a:pt x="2234" y="2480"/>
                </a:lnTo>
                <a:lnTo>
                  <a:pt x="2244" y="2480"/>
                </a:lnTo>
                <a:lnTo>
                  <a:pt x="2253" y="2480"/>
                </a:lnTo>
                <a:lnTo>
                  <a:pt x="2266" y="2480"/>
                </a:lnTo>
                <a:lnTo>
                  <a:pt x="2273" y="2480"/>
                </a:lnTo>
                <a:lnTo>
                  <a:pt x="2280" y="2480"/>
                </a:lnTo>
                <a:lnTo>
                  <a:pt x="2295" y="2480"/>
                </a:lnTo>
                <a:lnTo>
                  <a:pt x="2321" y="2480"/>
                </a:lnTo>
                <a:lnTo>
                  <a:pt x="2347" y="2480"/>
                </a:lnTo>
                <a:lnTo>
                  <a:pt x="2367" y="2480"/>
                </a:lnTo>
                <a:lnTo>
                  <a:pt x="2372" y="2480"/>
                </a:lnTo>
                <a:lnTo>
                  <a:pt x="2373" y="2480"/>
                </a:lnTo>
                <a:lnTo>
                  <a:pt x="2383" y="2481"/>
                </a:lnTo>
                <a:lnTo>
                  <a:pt x="2394" y="2482"/>
                </a:lnTo>
                <a:lnTo>
                  <a:pt x="2403" y="2480"/>
                </a:lnTo>
                <a:lnTo>
                  <a:pt x="2416" y="2480"/>
                </a:lnTo>
                <a:lnTo>
                  <a:pt x="2431" y="2480"/>
                </a:lnTo>
                <a:lnTo>
                  <a:pt x="2441" y="2480"/>
                </a:lnTo>
                <a:lnTo>
                  <a:pt x="2447" y="2480"/>
                </a:lnTo>
                <a:lnTo>
                  <a:pt x="2453" y="2480"/>
                </a:lnTo>
                <a:lnTo>
                  <a:pt x="2464" y="2480"/>
                </a:lnTo>
                <a:lnTo>
                  <a:pt x="2464" y="2480"/>
                </a:lnTo>
                <a:lnTo>
                  <a:pt x="2476" y="2480"/>
                </a:lnTo>
                <a:lnTo>
                  <a:pt x="2487" y="2480"/>
                </a:lnTo>
                <a:lnTo>
                  <a:pt x="2489" y="2480"/>
                </a:lnTo>
                <a:lnTo>
                  <a:pt x="2491" y="2480"/>
                </a:lnTo>
                <a:lnTo>
                  <a:pt x="2525" y="2480"/>
                </a:lnTo>
                <a:lnTo>
                  <a:pt x="2532" y="2479"/>
                </a:lnTo>
                <a:lnTo>
                  <a:pt x="2540" y="2477"/>
                </a:lnTo>
                <a:lnTo>
                  <a:pt x="2548" y="2474"/>
                </a:lnTo>
                <a:lnTo>
                  <a:pt x="2556" y="2470"/>
                </a:lnTo>
                <a:lnTo>
                  <a:pt x="2564" y="2465"/>
                </a:lnTo>
                <a:lnTo>
                  <a:pt x="2570" y="2461"/>
                </a:lnTo>
                <a:lnTo>
                  <a:pt x="2575" y="2456"/>
                </a:lnTo>
                <a:lnTo>
                  <a:pt x="2577" y="2452"/>
                </a:lnTo>
                <a:lnTo>
                  <a:pt x="2579" y="2452"/>
                </a:lnTo>
                <a:lnTo>
                  <a:pt x="2812" y="2047"/>
                </a:lnTo>
                <a:close/>
                <a:moveTo>
                  <a:pt x="1675" y="2000"/>
                </a:moveTo>
                <a:lnTo>
                  <a:pt x="1675" y="2000"/>
                </a:lnTo>
                <a:lnTo>
                  <a:pt x="1666" y="2000"/>
                </a:lnTo>
                <a:lnTo>
                  <a:pt x="1664" y="2000"/>
                </a:lnTo>
                <a:lnTo>
                  <a:pt x="1662" y="1999"/>
                </a:lnTo>
                <a:lnTo>
                  <a:pt x="1649" y="1999"/>
                </a:lnTo>
                <a:lnTo>
                  <a:pt x="1637" y="2000"/>
                </a:lnTo>
                <a:lnTo>
                  <a:pt x="1634" y="2000"/>
                </a:lnTo>
                <a:lnTo>
                  <a:pt x="1632" y="1999"/>
                </a:lnTo>
                <a:lnTo>
                  <a:pt x="1632" y="1999"/>
                </a:lnTo>
                <a:lnTo>
                  <a:pt x="1632" y="1999"/>
                </a:lnTo>
                <a:lnTo>
                  <a:pt x="1631" y="1999"/>
                </a:lnTo>
                <a:lnTo>
                  <a:pt x="1628" y="1999"/>
                </a:lnTo>
                <a:lnTo>
                  <a:pt x="1622" y="2000"/>
                </a:lnTo>
                <a:lnTo>
                  <a:pt x="1229" y="2000"/>
                </a:lnTo>
                <a:lnTo>
                  <a:pt x="1225" y="2000"/>
                </a:lnTo>
                <a:lnTo>
                  <a:pt x="1222" y="2000"/>
                </a:lnTo>
                <a:lnTo>
                  <a:pt x="1212" y="2000"/>
                </a:lnTo>
                <a:lnTo>
                  <a:pt x="1196" y="1999"/>
                </a:lnTo>
                <a:lnTo>
                  <a:pt x="1180" y="1999"/>
                </a:lnTo>
                <a:lnTo>
                  <a:pt x="1167" y="2000"/>
                </a:lnTo>
                <a:lnTo>
                  <a:pt x="1158" y="2002"/>
                </a:lnTo>
                <a:lnTo>
                  <a:pt x="1151" y="2005"/>
                </a:lnTo>
                <a:lnTo>
                  <a:pt x="1143" y="2009"/>
                </a:lnTo>
                <a:lnTo>
                  <a:pt x="1134" y="2011"/>
                </a:lnTo>
                <a:lnTo>
                  <a:pt x="1133" y="2013"/>
                </a:lnTo>
                <a:lnTo>
                  <a:pt x="1131" y="2014"/>
                </a:lnTo>
                <a:lnTo>
                  <a:pt x="1129" y="2015"/>
                </a:lnTo>
                <a:lnTo>
                  <a:pt x="1128" y="2017"/>
                </a:lnTo>
                <a:lnTo>
                  <a:pt x="1121" y="2023"/>
                </a:lnTo>
                <a:lnTo>
                  <a:pt x="1113" y="2034"/>
                </a:lnTo>
                <a:lnTo>
                  <a:pt x="1109" y="2040"/>
                </a:lnTo>
                <a:lnTo>
                  <a:pt x="1106" y="2046"/>
                </a:lnTo>
                <a:lnTo>
                  <a:pt x="1104" y="2051"/>
                </a:lnTo>
                <a:lnTo>
                  <a:pt x="1101" y="2056"/>
                </a:lnTo>
                <a:lnTo>
                  <a:pt x="1093" y="2070"/>
                </a:lnTo>
                <a:lnTo>
                  <a:pt x="1092" y="2070"/>
                </a:lnTo>
                <a:lnTo>
                  <a:pt x="1093" y="2070"/>
                </a:lnTo>
                <a:lnTo>
                  <a:pt x="1093" y="2071"/>
                </a:lnTo>
                <a:lnTo>
                  <a:pt x="1091" y="2069"/>
                </a:lnTo>
                <a:lnTo>
                  <a:pt x="1092" y="2070"/>
                </a:lnTo>
                <a:lnTo>
                  <a:pt x="1069" y="2113"/>
                </a:lnTo>
                <a:lnTo>
                  <a:pt x="1046" y="2156"/>
                </a:lnTo>
                <a:lnTo>
                  <a:pt x="1022" y="2200"/>
                </a:lnTo>
                <a:lnTo>
                  <a:pt x="998" y="2244"/>
                </a:lnTo>
                <a:lnTo>
                  <a:pt x="973" y="2286"/>
                </a:lnTo>
                <a:lnTo>
                  <a:pt x="948" y="2330"/>
                </a:lnTo>
                <a:lnTo>
                  <a:pt x="922" y="2371"/>
                </a:lnTo>
                <a:lnTo>
                  <a:pt x="895" y="2413"/>
                </a:lnTo>
                <a:lnTo>
                  <a:pt x="893" y="2418"/>
                </a:lnTo>
                <a:lnTo>
                  <a:pt x="889" y="2424"/>
                </a:lnTo>
                <a:lnTo>
                  <a:pt x="886" y="2429"/>
                </a:lnTo>
                <a:lnTo>
                  <a:pt x="883" y="2434"/>
                </a:lnTo>
                <a:lnTo>
                  <a:pt x="875" y="2446"/>
                </a:lnTo>
                <a:lnTo>
                  <a:pt x="869" y="2458"/>
                </a:lnTo>
                <a:lnTo>
                  <a:pt x="867" y="2464"/>
                </a:lnTo>
                <a:lnTo>
                  <a:pt x="865" y="2472"/>
                </a:lnTo>
                <a:lnTo>
                  <a:pt x="863" y="2479"/>
                </a:lnTo>
                <a:lnTo>
                  <a:pt x="863" y="2486"/>
                </a:lnTo>
                <a:lnTo>
                  <a:pt x="863" y="2493"/>
                </a:lnTo>
                <a:lnTo>
                  <a:pt x="863" y="2498"/>
                </a:lnTo>
                <a:lnTo>
                  <a:pt x="863" y="2505"/>
                </a:lnTo>
                <a:lnTo>
                  <a:pt x="864" y="2509"/>
                </a:lnTo>
                <a:lnTo>
                  <a:pt x="866" y="2513"/>
                </a:lnTo>
                <a:lnTo>
                  <a:pt x="866" y="2516"/>
                </a:lnTo>
                <a:lnTo>
                  <a:pt x="867" y="2518"/>
                </a:lnTo>
                <a:lnTo>
                  <a:pt x="867" y="2519"/>
                </a:lnTo>
                <a:lnTo>
                  <a:pt x="868" y="2521"/>
                </a:lnTo>
                <a:lnTo>
                  <a:pt x="869" y="2523"/>
                </a:lnTo>
                <a:lnTo>
                  <a:pt x="869" y="2524"/>
                </a:lnTo>
                <a:lnTo>
                  <a:pt x="875" y="2535"/>
                </a:lnTo>
                <a:lnTo>
                  <a:pt x="882" y="2545"/>
                </a:lnTo>
                <a:lnTo>
                  <a:pt x="884" y="2549"/>
                </a:lnTo>
                <a:lnTo>
                  <a:pt x="884" y="2551"/>
                </a:lnTo>
                <a:lnTo>
                  <a:pt x="886" y="2552"/>
                </a:lnTo>
                <a:lnTo>
                  <a:pt x="888" y="2555"/>
                </a:lnTo>
                <a:lnTo>
                  <a:pt x="1116" y="2951"/>
                </a:lnTo>
                <a:lnTo>
                  <a:pt x="1118" y="2956"/>
                </a:lnTo>
                <a:lnTo>
                  <a:pt x="1121" y="2957"/>
                </a:lnTo>
                <a:lnTo>
                  <a:pt x="1122" y="2960"/>
                </a:lnTo>
                <a:lnTo>
                  <a:pt x="1124" y="2962"/>
                </a:lnTo>
                <a:lnTo>
                  <a:pt x="1127" y="2965"/>
                </a:lnTo>
                <a:lnTo>
                  <a:pt x="1130" y="2967"/>
                </a:lnTo>
                <a:lnTo>
                  <a:pt x="1139" y="2971"/>
                </a:lnTo>
                <a:lnTo>
                  <a:pt x="1142" y="2975"/>
                </a:lnTo>
                <a:lnTo>
                  <a:pt x="1144" y="2977"/>
                </a:lnTo>
                <a:lnTo>
                  <a:pt x="1145" y="2977"/>
                </a:lnTo>
                <a:lnTo>
                  <a:pt x="1145" y="2977"/>
                </a:lnTo>
                <a:lnTo>
                  <a:pt x="1147" y="2978"/>
                </a:lnTo>
                <a:lnTo>
                  <a:pt x="1150" y="2978"/>
                </a:lnTo>
                <a:lnTo>
                  <a:pt x="1154" y="2980"/>
                </a:lnTo>
                <a:lnTo>
                  <a:pt x="1159" y="2981"/>
                </a:lnTo>
                <a:lnTo>
                  <a:pt x="1159" y="2981"/>
                </a:lnTo>
                <a:lnTo>
                  <a:pt x="1159" y="2981"/>
                </a:lnTo>
                <a:lnTo>
                  <a:pt x="1160" y="2981"/>
                </a:lnTo>
                <a:lnTo>
                  <a:pt x="1160" y="2981"/>
                </a:lnTo>
                <a:lnTo>
                  <a:pt x="1169" y="2983"/>
                </a:lnTo>
                <a:lnTo>
                  <a:pt x="1177" y="2984"/>
                </a:lnTo>
                <a:lnTo>
                  <a:pt x="1184" y="2984"/>
                </a:lnTo>
                <a:lnTo>
                  <a:pt x="1191" y="2984"/>
                </a:lnTo>
                <a:lnTo>
                  <a:pt x="1203" y="2984"/>
                </a:lnTo>
                <a:lnTo>
                  <a:pt x="1214" y="2984"/>
                </a:lnTo>
                <a:lnTo>
                  <a:pt x="1225" y="2984"/>
                </a:lnTo>
                <a:lnTo>
                  <a:pt x="1236" y="2984"/>
                </a:lnTo>
                <a:lnTo>
                  <a:pt x="1239" y="2984"/>
                </a:lnTo>
                <a:lnTo>
                  <a:pt x="1241" y="2984"/>
                </a:lnTo>
                <a:lnTo>
                  <a:pt x="1241" y="2984"/>
                </a:lnTo>
                <a:lnTo>
                  <a:pt x="1241" y="2984"/>
                </a:lnTo>
                <a:lnTo>
                  <a:pt x="1241" y="2984"/>
                </a:lnTo>
                <a:lnTo>
                  <a:pt x="1244" y="2985"/>
                </a:lnTo>
                <a:lnTo>
                  <a:pt x="1247" y="2985"/>
                </a:lnTo>
                <a:lnTo>
                  <a:pt x="1250" y="2984"/>
                </a:lnTo>
                <a:lnTo>
                  <a:pt x="1252" y="2983"/>
                </a:lnTo>
                <a:lnTo>
                  <a:pt x="1255" y="2983"/>
                </a:lnTo>
                <a:lnTo>
                  <a:pt x="1256" y="2983"/>
                </a:lnTo>
                <a:lnTo>
                  <a:pt x="1257" y="2983"/>
                </a:lnTo>
                <a:lnTo>
                  <a:pt x="1270" y="2984"/>
                </a:lnTo>
                <a:lnTo>
                  <a:pt x="1280" y="2984"/>
                </a:lnTo>
                <a:lnTo>
                  <a:pt x="1291" y="2984"/>
                </a:lnTo>
                <a:lnTo>
                  <a:pt x="1308" y="2983"/>
                </a:lnTo>
                <a:lnTo>
                  <a:pt x="1324" y="2983"/>
                </a:lnTo>
                <a:lnTo>
                  <a:pt x="1325" y="2984"/>
                </a:lnTo>
                <a:lnTo>
                  <a:pt x="1326" y="2984"/>
                </a:lnTo>
                <a:lnTo>
                  <a:pt x="1327" y="2985"/>
                </a:lnTo>
                <a:lnTo>
                  <a:pt x="1335" y="2984"/>
                </a:lnTo>
                <a:lnTo>
                  <a:pt x="1350" y="2983"/>
                </a:lnTo>
                <a:lnTo>
                  <a:pt x="1366" y="2983"/>
                </a:lnTo>
                <a:lnTo>
                  <a:pt x="1370" y="2983"/>
                </a:lnTo>
                <a:lnTo>
                  <a:pt x="1372" y="2983"/>
                </a:lnTo>
                <a:lnTo>
                  <a:pt x="1381" y="2983"/>
                </a:lnTo>
                <a:lnTo>
                  <a:pt x="1390" y="2983"/>
                </a:lnTo>
                <a:lnTo>
                  <a:pt x="1404" y="2983"/>
                </a:lnTo>
                <a:lnTo>
                  <a:pt x="1410" y="2984"/>
                </a:lnTo>
                <a:lnTo>
                  <a:pt x="1417" y="2984"/>
                </a:lnTo>
                <a:lnTo>
                  <a:pt x="1434" y="2983"/>
                </a:lnTo>
                <a:lnTo>
                  <a:pt x="1458" y="2984"/>
                </a:lnTo>
                <a:lnTo>
                  <a:pt x="1484" y="2984"/>
                </a:lnTo>
                <a:lnTo>
                  <a:pt x="1504" y="2983"/>
                </a:lnTo>
                <a:lnTo>
                  <a:pt x="1509" y="2983"/>
                </a:lnTo>
                <a:lnTo>
                  <a:pt x="1509" y="2984"/>
                </a:lnTo>
                <a:lnTo>
                  <a:pt x="1510" y="2984"/>
                </a:lnTo>
                <a:lnTo>
                  <a:pt x="1511" y="2984"/>
                </a:lnTo>
                <a:lnTo>
                  <a:pt x="1519" y="2984"/>
                </a:lnTo>
                <a:lnTo>
                  <a:pt x="1529" y="2984"/>
                </a:lnTo>
                <a:lnTo>
                  <a:pt x="1530" y="2984"/>
                </a:lnTo>
                <a:lnTo>
                  <a:pt x="1531" y="2985"/>
                </a:lnTo>
                <a:lnTo>
                  <a:pt x="1531" y="2985"/>
                </a:lnTo>
                <a:lnTo>
                  <a:pt x="1532" y="2985"/>
                </a:lnTo>
                <a:lnTo>
                  <a:pt x="1532" y="2985"/>
                </a:lnTo>
                <a:lnTo>
                  <a:pt x="1540" y="2984"/>
                </a:lnTo>
                <a:lnTo>
                  <a:pt x="1553" y="2983"/>
                </a:lnTo>
                <a:lnTo>
                  <a:pt x="1568" y="2984"/>
                </a:lnTo>
                <a:lnTo>
                  <a:pt x="1578" y="2984"/>
                </a:lnTo>
                <a:lnTo>
                  <a:pt x="1584" y="2984"/>
                </a:lnTo>
                <a:lnTo>
                  <a:pt x="1591" y="2983"/>
                </a:lnTo>
                <a:lnTo>
                  <a:pt x="1601" y="2983"/>
                </a:lnTo>
                <a:lnTo>
                  <a:pt x="1601" y="2983"/>
                </a:lnTo>
                <a:lnTo>
                  <a:pt x="1613" y="2984"/>
                </a:lnTo>
                <a:lnTo>
                  <a:pt x="1625" y="2984"/>
                </a:lnTo>
                <a:lnTo>
                  <a:pt x="1627" y="2984"/>
                </a:lnTo>
                <a:lnTo>
                  <a:pt x="1629" y="2983"/>
                </a:lnTo>
                <a:lnTo>
                  <a:pt x="1663" y="2983"/>
                </a:lnTo>
                <a:lnTo>
                  <a:pt x="1669" y="2982"/>
                </a:lnTo>
                <a:lnTo>
                  <a:pt x="1677" y="2980"/>
                </a:lnTo>
                <a:lnTo>
                  <a:pt x="1685" y="2978"/>
                </a:lnTo>
                <a:lnTo>
                  <a:pt x="1694" y="2974"/>
                </a:lnTo>
                <a:lnTo>
                  <a:pt x="1701" y="2969"/>
                </a:lnTo>
                <a:lnTo>
                  <a:pt x="1708" y="2964"/>
                </a:lnTo>
                <a:lnTo>
                  <a:pt x="1712" y="2960"/>
                </a:lnTo>
                <a:lnTo>
                  <a:pt x="1714" y="2956"/>
                </a:lnTo>
                <a:lnTo>
                  <a:pt x="1717" y="2955"/>
                </a:lnTo>
                <a:lnTo>
                  <a:pt x="1950" y="2551"/>
                </a:lnTo>
                <a:lnTo>
                  <a:pt x="1948" y="2551"/>
                </a:lnTo>
                <a:lnTo>
                  <a:pt x="1948" y="2551"/>
                </a:lnTo>
                <a:lnTo>
                  <a:pt x="1950" y="2551"/>
                </a:lnTo>
                <a:lnTo>
                  <a:pt x="1950" y="2550"/>
                </a:lnTo>
                <a:lnTo>
                  <a:pt x="1968" y="2519"/>
                </a:lnTo>
                <a:lnTo>
                  <a:pt x="1968" y="2517"/>
                </a:lnTo>
                <a:lnTo>
                  <a:pt x="1969" y="2515"/>
                </a:lnTo>
                <a:lnTo>
                  <a:pt x="1969" y="2514"/>
                </a:lnTo>
                <a:lnTo>
                  <a:pt x="1971" y="2509"/>
                </a:lnTo>
                <a:lnTo>
                  <a:pt x="1972" y="2503"/>
                </a:lnTo>
                <a:lnTo>
                  <a:pt x="1972" y="2487"/>
                </a:lnTo>
                <a:lnTo>
                  <a:pt x="1972" y="2483"/>
                </a:lnTo>
                <a:lnTo>
                  <a:pt x="1971" y="2478"/>
                </a:lnTo>
                <a:lnTo>
                  <a:pt x="1969" y="2470"/>
                </a:lnTo>
                <a:lnTo>
                  <a:pt x="1965" y="2458"/>
                </a:lnTo>
                <a:lnTo>
                  <a:pt x="1960" y="2447"/>
                </a:lnTo>
                <a:lnTo>
                  <a:pt x="1954" y="2437"/>
                </a:lnTo>
                <a:lnTo>
                  <a:pt x="1747" y="2078"/>
                </a:lnTo>
                <a:lnTo>
                  <a:pt x="1745" y="2075"/>
                </a:lnTo>
                <a:lnTo>
                  <a:pt x="1743" y="2072"/>
                </a:lnTo>
                <a:lnTo>
                  <a:pt x="1741" y="2069"/>
                </a:lnTo>
                <a:lnTo>
                  <a:pt x="1739" y="2066"/>
                </a:lnTo>
                <a:lnTo>
                  <a:pt x="1738" y="2063"/>
                </a:lnTo>
                <a:lnTo>
                  <a:pt x="1736" y="2059"/>
                </a:lnTo>
                <a:lnTo>
                  <a:pt x="1735" y="2058"/>
                </a:lnTo>
                <a:lnTo>
                  <a:pt x="1734" y="2056"/>
                </a:lnTo>
                <a:lnTo>
                  <a:pt x="1729" y="2047"/>
                </a:lnTo>
                <a:lnTo>
                  <a:pt x="1724" y="2038"/>
                </a:lnTo>
                <a:lnTo>
                  <a:pt x="1717" y="2030"/>
                </a:lnTo>
                <a:lnTo>
                  <a:pt x="1710" y="2021"/>
                </a:lnTo>
                <a:lnTo>
                  <a:pt x="1706" y="2016"/>
                </a:lnTo>
                <a:lnTo>
                  <a:pt x="1698" y="2011"/>
                </a:lnTo>
                <a:lnTo>
                  <a:pt x="1696" y="2010"/>
                </a:lnTo>
                <a:lnTo>
                  <a:pt x="1693" y="2009"/>
                </a:lnTo>
                <a:lnTo>
                  <a:pt x="1692" y="2008"/>
                </a:lnTo>
                <a:lnTo>
                  <a:pt x="1687" y="2006"/>
                </a:lnTo>
                <a:lnTo>
                  <a:pt x="1680" y="2004"/>
                </a:lnTo>
                <a:lnTo>
                  <a:pt x="1677" y="2002"/>
                </a:lnTo>
                <a:lnTo>
                  <a:pt x="1676" y="2000"/>
                </a:lnTo>
                <a:lnTo>
                  <a:pt x="1675" y="2000"/>
                </a:lnTo>
                <a:close/>
                <a:moveTo>
                  <a:pt x="1086" y="2054"/>
                </a:moveTo>
                <a:lnTo>
                  <a:pt x="1083" y="2056"/>
                </a:lnTo>
                <a:lnTo>
                  <a:pt x="1086" y="2054"/>
                </a:lnTo>
                <a:lnTo>
                  <a:pt x="1086" y="2054"/>
                </a:lnTo>
                <a:lnTo>
                  <a:pt x="1105" y="2022"/>
                </a:lnTo>
                <a:lnTo>
                  <a:pt x="1105" y="2020"/>
                </a:lnTo>
                <a:lnTo>
                  <a:pt x="1106" y="2019"/>
                </a:lnTo>
                <a:lnTo>
                  <a:pt x="1106" y="2017"/>
                </a:lnTo>
                <a:lnTo>
                  <a:pt x="1108" y="2013"/>
                </a:lnTo>
                <a:lnTo>
                  <a:pt x="1109" y="2006"/>
                </a:lnTo>
                <a:lnTo>
                  <a:pt x="1109" y="1991"/>
                </a:lnTo>
                <a:lnTo>
                  <a:pt x="1109" y="1987"/>
                </a:lnTo>
                <a:lnTo>
                  <a:pt x="1108" y="1981"/>
                </a:lnTo>
                <a:lnTo>
                  <a:pt x="1106" y="1974"/>
                </a:lnTo>
                <a:lnTo>
                  <a:pt x="1101" y="1962"/>
                </a:lnTo>
                <a:lnTo>
                  <a:pt x="1096" y="1951"/>
                </a:lnTo>
                <a:lnTo>
                  <a:pt x="1090" y="1942"/>
                </a:lnTo>
                <a:lnTo>
                  <a:pt x="883" y="1582"/>
                </a:lnTo>
                <a:lnTo>
                  <a:pt x="882" y="1579"/>
                </a:lnTo>
                <a:lnTo>
                  <a:pt x="880" y="1576"/>
                </a:lnTo>
                <a:lnTo>
                  <a:pt x="878" y="1573"/>
                </a:lnTo>
                <a:lnTo>
                  <a:pt x="875" y="1569"/>
                </a:lnTo>
                <a:lnTo>
                  <a:pt x="874" y="1567"/>
                </a:lnTo>
                <a:lnTo>
                  <a:pt x="872" y="1563"/>
                </a:lnTo>
                <a:lnTo>
                  <a:pt x="871" y="1561"/>
                </a:lnTo>
                <a:lnTo>
                  <a:pt x="870" y="1560"/>
                </a:lnTo>
                <a:lnTo>
                  <a:pt x="865" y="1550"/>
                </a:lnTo>
                <a:lnTo>
                  <a:pt x="860" y="1542"/>
                </a:lnTo>
                <a:lnTo>
                  <a:pt x="854" y="1533"/>
                </a:lnTo>
                <a:lnTo>
                  <a:pt x="847" y="1526"/>
                </a:lnTo>
                <a:lnTo>
                  <a:pt x="842" y="1520"/>
                </a:lnTo>
                <a:lnTo>
                  <a:pt x="834" y="1515"/>
                </a:lnTo>
                <a:lnTo>
                  <a:pt x="832" y="1514"/>
                </a:lnTo>
                <a:lnTo>
                  <a:pt x="829" y="1513"/>
                </a:lnTo>
                <a:lnTo>
                  <a:pt x="828" y="1512"/>
                </a:lnTo>
                <a:lnTo>
                  <a:pt x="823" y="1510"/>
                </a:lnTo>
                <a:lnTo>
                  <a:pt x="817" y="1507"/>
                </a:lnTo>
                <a:lnTo>
                  <a:pt x="814" y="1506"/>
                </a:lnTo>
                <a:lnTo>
                  <a:pt x="813" y="1504"/>
                </a:lnTo>
                <a:lnTo>
                  <a:pt x="803" y="1504"/>
                </a:lnTo>
                <a:lnTo>
                  <a:pt x="801" y="1504"/>
                </a:lnTo>
                <a:lnTo>
                  <a:pt x="799" y="1504"/>
                </a:lnTo>
                <a:lnTo>
                  <a:pt x="787" y="1503"/>
                </a:lnTo>
                <a:lnTo>
                  <a:pt x="774" y="1504"/>
                </a:lnTo>
                <a:lnTo>
                  <a:pt x="771" y="1504"/>
                </a:lnTo>
                <a:lnTo>
                  <a:pt x="768" y="1503"/>
                </a:lnTo>
                <a:lnTo>
                  <a:pt x="765" y="1504"/>
                </a:lnTo>
                <a:lnTo>
                  <a:pt x="759" y="1504"/>
                </a:lnTo>
                <a:lnTo>
                  <a:pt x="367" y="1504"/>
                </a:lnTo>
                <a:lnTo>
                  <a:pt x="364" y="1504"/>
                </a:lnTo>
                <a:lnTo>
                  <a:pt x="360" y="1504"/>
                </a:lnTo>
                <a:lnTo>
                  <a:pt x="349" y="1504"/>
                </a:lnTo>
                <a:lnTo>
                  <a:pt x="334" y="1503"/>
                </a:lnTo>
                <a:lnTo>
                  <a:pt x="317" y="1503"/>
                </a:lnTo>
                <a:lnTo>
                  <a:pt x="305" y="1504"/>
                </a:lnTo>
                <a:lnTo>
                  <a:pt x="296" y="1506"/>
                </a:lnTo>
                <a:lnTo>
                  <a:pt x="288" y="1509"/>
                </a:lnTo>
                <a:lnTo>
                  <a:pt x="280" y="1513"/>
                </a:lnTo>
                <a:lnTo>
                  <a:pt x="272" y="1515"/>
                </a:lnTo>
                <a:lnTo>
                  <a:pt x="271" y="1517"/>
                </a:lnTo>
                <a:lnTo>
                  <a:pt x="269" y="1518"/>
                </a:lnTo>
                <a:lnTo>
                  <a:pt x="268" y="1520"/>
                </a:lnTo>
                <a:lnTo>
                  <a:pt x="266" y="1521"/>
                </a:lnTo>
                <a:lnTo>
                  <a:pt x="258" y="1528"/>
                </a:lnTo>
                <a:lnTo>
                  <a:pt x="250" y="1538"/>
                </a:lnTo>
                <a:lnTo>
                  <a:pt x="246" y="1544"/>
                </a:lnTo>
                <a:lnTo>
                  <a:pt x="243" y="1550"/>
                </a:lnTo>
                <a:lnTo>
                  <a:pt x="241" y="1556"/>
                </a:lnTo>
                <a:lnTo>
                  <a:pt x="239" y="1560"/>
                </a:lnTo>
                <a:lnTo>
                  <a:pt x="231" y="1575"/>
                </a:lnTo>
                <a:lnTo>
                  <a:pt x="228" y="1574"/>
                </a:lnTo>
                <a:lnTo>
                  <a:pt x="230" y="1574"/>
                </a:lnTo>
                <a:lnTo>
                  <a:pt x="207" y="1618"/>
                </a:lnTo>
                <a:lnTo>
                  <a:pt x="183" y="1661"/>
                </a:lnTo>
                <a:lnTo>
                  <a:pt x="159" y="1705"/>
                </a:lnTo>
                <a:lnTo>
                  <a:pt x="136" y="1748"/>
                </a:lnTo>
                <a:lnTo>
                  <a:pt x="111" y="1792"/>
                </a:lnTo>
                <a:lnTo>
                  <a:pt x="85" y="1834"/>
                </a:lnTo>
                <a:lnTo>
                  <a:pt x="59" y="1875"/>
                </a:lnTo>
                <a:lnTo>
                  <a:pt x="32" y="1917"/>
                </a:lnTo>
                <a:lnTo>
                  <a:pt x="30" y="1922"/>
                </a:lnTo>
                <a:lnTo>
                  <a:pt x="26" y="1928"/>
                </a:lnTo>
                <a:lnTo>
                  <a:pt x="23" y="1933"/>
                </a:lnTo>
                <a:lnTo>
                  <a:pt x="20" y="1939"/>
                </a:lnTo>
                <a:lnTo>
                  <a:pt x="14" y="1951"/>
                </a:lnTo>
                <a:lnTo>
                  <a:pt x="7" y="1962"/>
                </a:lnTo>
                <a:lnTo>
                  <a:pt x="5" y="1969"/>
                </a:lnTo>
                <a:lnTo>
                  <a:pt x="3" y="1976"/>
                </a:lnTo>
                <a:lnTo>
                  <a:pt x="0" y="1983"/>
                </a:lnTo>
                <a:lnTo>
                  <a:pt x="0" y="1990"/>
                </a:lnTo>
                <a:lnTo>
                  <a:pt x="0" y="1998"/>
                </a:lnTo>
                <a:lnTo>
                  <a:pt x="0" y="2004"/>
                </a:lnTo>
                <a:lnTo>
                  <a:pt x="0" y="2009"/>
                </a:lnTo>
                <a:lnTo>
                  <a:pt x="1" y="2014"/>
                </a:lnTo>
                <a:lnTo>
                  <a:pt x="4" y="2017"/>
                </a:lnTo>
                <a:lnTo>
                  <a:pt x="4" y="2020"/>
                </a:lnTo>
                <a:lnTo>
                  <a:pt x="5" y="2022"/>
                </a:lnTo>
                <a:lnTo>
                  <a:pt x="5" y="2023"/>
                </a:lnTo>
                <a:lnTo>
                  <a:pt x="6" y="2026"/>
                </a:lnTo>
                <a:lnTo>
                  <a:pt x="7" y="2028"/>
                </a:lnTo>
                <a:lnTo>
                  <a:pt x="7" y="2029"/>
                </a:lnTo>
                <a:lnTo>
                  <a:pt x="13" y="2039"/>
                </a:lnTo>
                <a:lnTo>
                  <a:pt x="19" y="2049"/>
                </a:lnTo>
                <a:lnTo>
                  <a:pt x="21" y="2053"/>
                </a:lnTo>
                <a:lnTo>
                  <a:pt x="21" y="2056"/>
                </a:lnTo>
                <a:lnTo>
                  <a:pt x="23" y="2058"/>
                </a:lnTo>
                <a:lnTo>
                  <a:pt x="25" y="2060"/>
                </a:lnTo>
                <a:lnTo>
                  <a:pt x="253" y="2456"/>
                </a:lnTo>
                <a:lnTo>
                  <a:pt x="255" y="2460"/>
                </a:lnTo>
                <a:lnTo>
                  <a:pt x="258" y="2461"/>
                </a:lnTo>
                <a:lnTo>
                  <a:pt x="259" y="2464"/>
                </a:lnTo>
                <a:lnTo>
                  <a:pt x="262" y="2466"/>
                </a:lnTo>
                <a:lnTo>
                  <a:pt x="265" y="2470"/>
                </a:lnTo>
                <a:lnTo>
                  <a:pt x="268" y="2472"/>
                </a:lnTo>
                <a:lnTo>
                  <a:pt x="276" y="2476"/>
                </a:lnTo>
                <a:lnTo>
                  <a:pt x="279" y="2479"/>
                </a:lnTo>
                <a:lnTo>
                  <a:pt x="281" y="2481"/>
                </a:lnTo>
                <a:lnTo>
                  <a:pt x="284" y="2481"/>
                </a:lnTo>
                <a:lnTo>
                  <a:pt x="286" y="2482"/>
                </a:lnTo>
                <a:lnTo>
                  <a:pt x="298" y="2485"/>
                </a:lnTo>
                <a:lnTo>
                  <a:pt x="308" y="2487"/>
                </a:lnTo>
                <a:lnTo>
                  <a:pt x="318" y="2488"/>
                </a:lnTo>
                <a:lnTo>
                  <a:pt x="328" y="2488"/>
                </a:lnTo>
                <a:lnTo>
                  <a:pt x="339" y="2488"/>
                </a:lnTo>
                <a:lnTo>
                  <a:pt x="350" y="2488"/>
                </a:lnTo>
                <a:lnTo>
                  <a:pt x="362" y="2488"/>
                </a:lnTo>
                <a:lnTo>
                  <a:pt x="372" y="2487"/>
                </a:lnTo>
                <a:lnTo>
                  <a:pt x="378" y="2488"/>
                </a:lnTo>
                <a:lnTo>
                  <a:pt x="382" y="2489"/>
                </a:lnTo>
                <a:lnTo>
                  <a:pt x="386" y="2488"/>
                </a:lnTo>
                <a:lnTo>
                  <a:pt x="388" y="2487"/>
                </a:lnTo>
                <a:lnTo>
                  <a:pt x="392" y="2487"/>
                </a:lnTo>
                <a:lnTo>
                  <a:pt x="393" y="2487"/>
                </a:lnTo>
                <a:lnTo>
                  <a:pt x="394" y="2487"/>
                </a:lnTo>
                <a:lnTo>
                  <a:pt x="406" y="2487"/>
                </a:lnTo>
                <a:lnTo>
                  <a:pt x="416" y="2487"/>
                </a:lnTo>
                <a:lnTo>
                  <a:pt x="428" y="2487"/>
                </a:lnTo>
                <a:lnTo>
                  <a:pt x="444" y="2487"/>
                </a:lnTo>
                <a:lnTo>
                  <a:pt x="461" y="2487"/>
                </a:lnTo>
                <a:lnTo>
                  <a:pt x="464" y="2488"/>
                </a:lnTo>
                <a:lnTo>
                  <a:pt x="471" y="2487"/>
                </a:lnTo>
                <a:lnTo>
                  <a:pt x="486" y="2487"/>
                </a:lnTo>
                <a:lnTo>
                  <a:pt x="502" y="2487"/>
                </a:lnTo>
                <a:lnTo>
                  <a:pt x="506" y="2487"/>
                </a:lnTo>
                <a:lnTo>
                  <a:pt x="508" y="2487"/>
                </a:lnTo>
                <a:lnTo>
                  <a:pt x="517" y="2487"/>
                </a:lnTo>
                <a:lnTo>
                  <a:pt x="527" y="2487"/>
                </a:lnTo>
                <a:lnTo>
                  <a:pt x="540" y="2487"/>
                </a:lnTo>
                <a:lnTo>
                  <a:pt x="546" y="2487"/>
                </a:lnTo>
                <a:lnTo>
                  <a:pt x="554" y="2487"/>
                </a:lnTo>
                <a:lnTo>
                  <a:pt x="569" y="2487"/>
                </a:lnTo>
                <a:lnTo>
                  <a:pt x="595" y="2487"/>
                </a:lnTo>
                <a:lnTo>
                  <a:pt x="621" y="2488"/>
                </a:lnTo>
                <a:lnTo>
                  <a:pt x="640" y="2487"/>
                </a:lnTo>
                <a:lnTo>
                  <a:pt x="645" y="2487"/>
                </a:lnTo>
                <a:lnTo>
                  <a:pt x="646" y="2488"/>
                </a:lnTo>
                <a:lnTo>
                  <a:pt x="657" y="2488"/>
                </a:lnTo>
                <a:lnTo>
                  <a:pt x="668" y="2489"/>
                </a:lnTo>
                <a:lnTo>
                  <a:pt x="676" y="2487"/>
                </a:lnTo>
                <a:lnTo>
                  <a:pt x="690" y="2487"/>
                </a:lnTo>
                <a:lnTo>
                  <a:pt x="704" y="2487"/>
                </a:lnTo>
                <a:lnTo>
                  <a:pt x="714" y="2488"/>
                </a:lnTo>
                <a:lnTo>
                  <a:pt x="721" y="2487"/>
                </a:lnTo>
                <a:lnTo>
                  <a:pt x="727" y="2487"/>
                </a:lnTo>
                <a:lnTo>
                  <a:pt x="737" y="2487"/>
                </a:lnTo>
                <a:lnTo>
                  <a:pt x="737" y="2487"/>
                </a:lnTo>
                <a:lnTo>
                  <a:pt x="750" y="2487"/>
                </a:lnTo>
                <a:lnTo>
                  <a:pt x="761" y="2488"/>
                </a:lnTo>
                <a:lnTo>
                  <a:pt x="763" y="2487"/>
                </a:lnTo>
                <a:lnTo>
                  <a:pt x="765" y="2487"/>
                </a:lnTo>
                <a:lnTo>
                  <a:pt x="799" y="2487"/>
                </a:lnTo>
                <a:lnTo>
                  <a:pt x="805" y="2486"/>
                </a:lnTo>
                <a:lnTo>
                  <a:pt x="814" y="2484"/>
                </a:lnTo>
                <a:lnTo>
                  <a:pt x="822" y="2481"/>
                </a:lnTo>
                <a:lnTo>
                  <a:pt x="830" y="2478"/>
                </a:lnTo>
                <a:lnTo>
                  <a:pt x="837" y="2473"/>
                </a:lnTo>
                <a:lnTo>
                  <a:pt x="843" y="2468"/>
                </a:lnTo>
                <a:lnTo>
                  <a:pt x="849" y="2464"/>
                </a:lnTo>
                <a:lnTo>
                  <a:pt x="850" y="2460"/>
                </a:lnTo>
                <a:lnTo>
                  <a:pt x="853" y="2459"/>
                </a:lnTo>
                <a:lnTo>
                  <a:pt x="1086" y="2054"/>
                </a:lnTo>
                <a:close/>
                <a:moveTo>
                  <a:pt x="2812" y="3047"/>
                </a:moveTo>
                <a:lnTo>
                  <a:pt x="2809" y="3047"/>
                </a:lnTo>
                <a:lnTo>
                  <a:pt x="2812" y="3046"/>
                </a:lnTo>
                <a:lnTo>
                  <a:pt x="2812" y="3046"/>
                </a:lnTo>
                <a:lnTo>
                  <a:pt x="2831" y="3015"/>
                </a:lnTo>
                <a:lnTo>
                  <a:pt x="2831" y="3012"/>
                </a:lnTo>
                <a:lnTo>
                  <a:pt x="2832" y="3011"/>
                </a:lnTo>
                <a:lnTo>
                  <a:pt x="2832" y="3010"/>
                </a:lnTo>
                <a:lnTo>
                  <a:pt x="2834" y="3005"/>
                </a:lnTo>
                <a:lnTo>
                  <a:pt x="2835" y="2997"/>
                </a:lnTo>
                <a:lnTo>
                  <a:pt x="2835" y="2983"/>
                </a:lnTo>
                <a:lnTo>
                  <a:pt x="2835" y="2979"/>
                </a:lnTo>
                <a:lnTo>
                  <a:pt x="2834" y="2972"/>
                </a:lnTo>
                <a:lnTo>
                  <a:pt x="2832" y="2965"/>
                </a:lnTo>
                <a:lnTo>
                  <a:pt x="2828" y="2954"/>
                </a:lnTo>
                <a:lnTo>
                  <a:pt x="2823" y="2942"/>
                </a:lnTo>
                <a:lnTo>
                  <a:pt x="2816" y="2933"/>
                </a:lnTo>
                <a:lnTo>
                  <a:pt x="2609" y="2574"/>
                </a:lnTo>
                <a:lnTo>
                  <a:pt x="2608" y="2571"/>
                </a:lnTo>
                <a:lnTo>
                  <a:pt x="2606" y="2568"/>
                </a:lnTo>
                <a:lnTo>
                  <a:pt x="2604" y="2565"/>
                </a:lnTo>
                <a:lnTo>
                  <a:pt x="2602" y="2562"/>
                </a:lnTo>
                <a:lnTo>
                  <a:pt x="2601" y="2559"/>
                </a:lnTo>
                <a:lnTo>
                  <a:pt x="2599" y="2554"/>
                </a:lnTo>
                <a:lnTo>
                  <a:pt x="2598" y="2553"/>
                </a:lnTo>
                <a:lnTo>
                  <a:pt x="2597" y="2551"/>
                </a:lnTo>
                <a:lnTo>
                  <a:pt x="2591" y="2542"/>
                </a:lnTo>
                <a:lnTo>
                  <a:pt x="2586" y="2534"/>
                </a:lnTo>
                <a:lnTo>
                  <a:pt x="2580" y="2525"/>
                </a:lnTo>
                <a:lnTo>
                  <a:pt x="2573" y="2517"/>
                </a:lnTo>
                <a:lnTo>
                  <a:pt x="2569" y="2512"/>
                </a:lnTo>
                <a:lnTo>
                  <a:pt x="2561" y="2507"/>
                </a:lnTo>
                <a:lnTo>
                  <a:pt x="2558" y="2506"/>
                </a:lnTo>
                <a:lnTo>
                  <a:pt x="2555" y="2505"/>
                </a:lnTo>
                <a:lnTo>
                  <a:pt x="2554" y="2504"/>
                </a:lnTo>
                <a:lnTo>
                  <a:pt x="2549" y="2502"/>
                </a:lnTo>
                <a:lnTo>
                  <a:pt x="2543" y="2500"/>
                </a:lnTo>
                <a:lnTo>
                  <a:pt x="2540" y="2497"/>
                </a:lnTo>
                <a:lnTo>
                  <a:pt x="2539" y="2495"/>
                </a:lnTo>
                <a:lnTo>
                  <a:pt x="2530" y="2495"/>
                </a:lnTo>
                <a:lnTo>
                  <a:pt x="2527" y="2495"/>
                </a:lnTo>
                <a:lnTo>
                  <a:pt x="2525" y="2495"/>
                </a:lnTo>
                <a:lnTo>
                  <a:pt x="2513" y="2494"/>
                </a:lnTo>
                <a:lnTo>
                  <a:pt x="2501" y="2495"/>
                </a:lnTo>
                <a:lnTo>
                  <a:pt x="2498" y="2495"/>
                </a:lnTo>
                <a:lnTo>
                  <a:pt x="2494" y="2494"/>
                </a:lnTo>
                <a:lnTo>
                  <a:pt x="2491" y="2495"/>
                </a:lnTo>
                <a:lnTo>
                  <a:pt x="2485" y="2495"/>
                </a:lnTo>
                <a:lnTo>
                  <a:pt x="2093" y="2495"/>
                </a:lnTo>
                <a:lnTo>
                  <a:pt x="2090" y="2495"/>
                </a:lnTo>
                <a:lnTo>
                  <a:pt x="2086" y="2495"/>
                </a:lnTo>
                <a:lnTo>
                  <a:pt x="2076" y="2495"/>
                </a:lnTo>
                <a:lnTo>
                  <a:pt x="2060" y="2494"/>
                </a:lnTo>
                <a:lnTo>
                  <a:pt x="2044" y="2494"/>
                </a:lnTo>
                <a:lnTo>
                  <a:pt x="2032" y="2495"/>
                </a:lnTo>
                <a:lnTo>
                  <a:pt x="2022" y="2497"/>
                </a:lnTo>
                <a:lnTo>
                  <a:pt x="2015" y="2501"/>
                </a:lnTo>
                <a:lnTo>
                  <a:pt x="2006" y="2505"/>
                </a:lnTo>
                <a:lnTo>
                  <a:pt x="1998" y="2507"/>
                </a:lnTo>
                <a:lnTo>
                  <a:pt x="1997" y="2509"/>
                </a:lnTo>
                <a:lnTo>
                  <a:pt x="1996" y="2510"/>
                </a:lnTo>
                <a:lnTo>
                  <a:pt x="1994" y="2512"/>
                </a:lnTo>
                <a:lnTo>
                  <a:pt x="1992" y="2513"/>
                </a:lnTo>
                <a:lnTo>
                  <a:pt x="1985" y="2520"/>
                </a:lnTo>
                <a:lnTo>
                  <a:pt x="1976" y="2531"/>
                </a:lnTo>
                <a:lnTo>
                  <a:pt x="1972" y="2536"/>
                </a:lnTo>
                <a:lnTo>
                  <a:pt x="1969" y="2542"/>
                </a:lnTo>
                <a:lnTo>
                  <a:pt x="1967" y="2547"/>
                </a:lnTo>
                <a:lnTo>
                  <a:pt x="1965" y="2551"/>
                </a:lnTo>
                <a:lnTo>
                  <a:pt x="1957" y="2567"/>
                </a:lnTo>
                <a:lnTo>
                  <a:pt x="1955" y="2566"/>
                </a:lnTo>
                <a:lnTo>
                  <a:pt x="1956" y="2566"/>
                </a:lnTo>
                <a:lnTo>
                  <a:pt x="1933" y="2609"/>
                </a:lnTo>
                <a:lnTo>
                  <a:pt x="1909" y="2653"/>
                </a:lnTo>
                <a:lnTo>
                  <a:pt x="1886" y="2696"/>
                </a:lnTo>
                <a:lnTo>
                  <a:pt x="1862" y="2740"/>
                </a:lnTo>
                <a:lnTo>
                  <a:pt x="1837" y="2783"/>
                </a:lnTo>
                <a:lnTo>
                  <a:pt x="1811" y="2826"/>
                </a:lnTo>
                <a:lnTo>
                  <a:pt x="1786" y="2867"/>
                </a:lnTo>
                <a:lnTo>
                  <a:pt x="1759" y="2908"/>
                </a:lnTo>
                <a:lnTo>
                  <a:pt x="1757" y="2913"/>
                </a:lnTo>
                <a:lnTo>
                  <a:pt x="1754" y="2920"/>
                </a:lnTo>
                <a:lnTo>
                  <a:pt x="1749" y="2925"/>
                </a:lnTo>
                <a:lnTo>
                  <a:pt x="1746" y="2931"/>
                </a:lnTo>
                <a:lnTo>
                  <a:pt x="1740" y="2942"/>
                </a:lnTo>
                <a:lnTo>
                  <a:pt x="1733" y="2954"/>
                </a:lnTo>
                <a:lnTo>
                  <a:pt x="1731" y="2960"/>
                </a:lnTo>
                <a:lnTo>
                  <a:pt x="1729" y="2967"/>
                </a:lnTo>
                <a:lnTo>
                  <a:pt x="1727" y="2975"/>
                </a:lnTo>
                <a:lnTo>
                  <a:pt x="1727" y="2983"/>
                </a:lnTo>
                <a:lnTo>
                  <a:pt x="1727" y="2989"/>
                </a:lnTo>
                <a:lnTo>
                  <a:pt x="1727" y="2995"/>
                </a:lnTo>
                <a:lnTo>
                  <a:pt x="1727" y="3000"/>
                </a:lnTo>
                <a:lnTo>
                  <a:pt x="1728" y="3006"/>
                </a:lnTo>
                <a:lnTo>
                  <a:pt x="1730" y="3009"/>
                </a:lnTo>
                <a:lnTo>
                  <a:pt x="1730" y="3012"/>
                </a:lnTo>
                <a:lnTo>
                  <a:pt x="1731" y="3014"/>
                </a:lnTo>
                <a:lnTo>
                  <a:pt x="1731" y="3015"/>
                </a:lnTo>
                <a:lnTo>
                  <a:pt x="1732" y="3017"/>
                </a:lnTo>
                <a:lnTo>
                  <a:pt x="1733" y="3019"/>
                </a:lnTo>
                <a:lnTo>
                  <a:pt x="1734" y="3020"/>
                </a:lnTo>
                <a:lnTo>
                  <a:pt x="1739" y="3031"/>
                </a:lnTo>
                <a:lnTo>
                  <a:pt x="1745" y="3042"/>
                </a:lnTo>
                <a:lnTo>
                  <a:pt x="1748" y="3045"/>
                </a:lnTo>
                <a:lnTo>
                  <a:pt x="1748" y="3048"/>
                </a:lnTo>
                <a:lnTo>
                  <a:pt x="1749" y="3049"/>
                </a:lnTo>
                <a:lnTo>
                  <a:pt x="1752" y="3051"/>
                </a:lnTo>
                <a:lnTo>
                  <a:pt x="1980" y="3448"/>
                </a:lnTo>
                <a:lnTo>
                  <a:pt x="1982" y="3452"/>
                </a:lnTo>
                <a:lnTo>
                  <a:pt x="1985" y="3454"/>
                </a:lnTo>
                <a:lnTo>
                  <a:pt x="1986" y="3456"/>
                </a:lnTo>
                <a:lnTo>
                  <a:pt x="1988" y="3459"/>
                </a:lnTo>
                <a:lnTo>
                  <a:pt x="1991" y="3461"/>
                </a:lnTo>
                <a:lnTo>
                  <a:pt x="1994" y="3463"/>
                </a:lnTo>
                <a:lnTo>
                  <a:pt x="2002" y="3468"/>
                </a:lnTo>
                <a:lnTo>
                  <a:pt x="2005" y="3470"/>
                </a:lnTo>
                <a:lnTo>
                  <a:pt x="2007" y="3472"/>
                </a:lnTo>
                <a:lnTo>
                  <a:pt x="2011" y="3473"/>
                </a:lnTo>
                <a:lnTo>
                  <a:pt x="2013" y="3473"/>
                </a:lnTo>
                <a:lnTo>
                  <a:pt x="2024" y="3477"/>
                </a:lnTo>
                <a:lnTo>
                  <a:pt x="2034" y="3479"/>
                </a:lnTo>
                <a:lnTo>
                  <a:pt x="2045" y="3480"/>
                </a:lnTo>
                <a:lnTo>
                  <a:pt x="2054" y="3480"/>
                </a:lnTo>
                <a:lnTo>
                  <a:pt x="2065" y="3480"/>
                </a:lnTo>
                <a:lnTo>
                  <a:pt x="2077" y="3480"/>
                </a:lnTo>
                <a:lnTo>
                  <a:pt x="2088" y="3480"/>
                </a:lnTo>
                <a:lnTo>
                  <a:pt x="2098" y="3480"/>
                </a:lnTo>
                <a:lnTo>
                  <a:pt x="2104" y="3480"/>
                </a:lnTo>
                <a:lnTo>
                  <a:pt x="2110" y="3481"/>
                </a:lnTo>
                <a:lnTo>
                  <a:pt x="2113" y="3480"/>
                </a:lnTo>
                <a:lnTo>
                  <a:pt x="2115" y="3479"/>
                </a:lnTo>
                <a:lnTo>
                  <a:pt x="2118" y="3479"/>
                </a:lnTo>
                <a:lnTo>
                  <a:pt x="2119" y="3479"/>
                </a:lnTo>
                <a:lnTo>
                  <a:pt x="2120" y="3479"/>
                </a:lnTo>
                <a:lnTo>
                  <a:pt x="2132" y="3480"/>
                </a:lnTo>
                <a:lnTo>
                  <a:pt x="2143" y="3480"/>
                </a:lnTo>
                <a:lnTo>
                  <a:pt x="2154" y="3480"/>
                </a:lnTo>
                <a:lnTo>
                  <a:pt x="2170" y="3479"/>
                </a:lnTo>
                <a:lnTo>
                  <a:pt x="2187" y="3479"/>
                </a:lnTo>
                <a:lnTo>
                  <a:pt x="2190" y="3480"/>
                </a:lnTo>
                <a:lnTo>
                  <a:pt x="2197" y="3479"/>
                </a:lnTo>
                <a:lnTo>
                  <a:pt x="2213" y="3479"/>
                </a:lnTo>
                <a:lnTo>
                  <a:pt x="2228" y="3479"/>
                </a:lnTo>
                <a:lnTo>
                  <a:pt x="2232" y="3479"/>
                </a:lnTo>
                <a:lnTo>
                  <a:pt x="2234" y="3479"/>
                </a:lnTo>
                <a:lnTo>
                  <a:pt x="2244" y="3479"/>
                </a:lnTo>
                <a:lnTo>
                  <a:pt x="2253" y="3479"/>
                </a:lnTo>
                <a:lnTo>
                  <a:pt x="2266" y="3479"/>
                </a:lnTo>
                <a:lnTo>
                  <a:pt x="2273" y="3480"/>
                </a:lnTo>
                <a:lnTo>
                  <a:pt x="2280" y="3479"/>
                </a:lnTo>
                <a:lnTo>
                  <a:pt x="2295" y="3479"/>
                </a:lnTo>
                <a:lnTo>
                  <a:pt x="2321" y="3480"/>
                </a:lnTo>
                <a:lnTo>
                  <a:pt x="2347" y="3480"/>
                </a:lnTo>
                <a:lnTo>
                  <a:pt x="2367" y="3479"/>
                </a:lnTo>
                <a:lnTo>
                  <a:pt x="2372" y="3479"/>
                </a:lnTo>
                <a:lnTo>
                  <a:pt x="2373" y="3480"/>
                </a:lnTo>
                <a:lnTo>
                  <a:pt x="2383" y="3480"/>
                </a:lnTo>
                <a:lnTo>
                  <a:pt x="2394" y="3481"/>
                </a:lnTo>
                <a:lnTo>
                  <a:pt x="2403" y="3480"/>
                </a:lnTo>
                <a:lnTo>
                  <a:pt x="2416" y="3479"/>
                </a:lnTo>
                <a:lnTo>
                  <a:pt x="2431" y="3479"/>
                </a:lnTo>
                <a:lnTo>
                  <a:pt x="2441" y="3480"/>
                </a:lnTo>
                <a:lnTo>
                  <a:pt x="2447" y="3480"/>
                </a:lnTo>
                <a:lnTo>
                  <a:pt x="2453" y="3479"/>
                </a:lnTo>
                <a:lnTo>
                  <a:pt x="2464" y="3479"/>
                </a:lnTo>
                <a:lnTo>
                  <a:pt x="2464" y="3479"/>
                </a:lnTo>
                <a:lnTo>
                  <a:pt x="2476" y="3480"/>
                </a:lnTo>
                <a:lnTo>
                  <a:pt x="2487" y="3480"/>
                </a:lnTo>
                <a:lnTo>
                  <a:pt x="2489" y="3480"/>
                </a:lnTo>
                <a:lnTo>
                  <a:pt x="2491" y="3479"/>
                </a:lnTo>
                <a:lnTo>
                  <a:pt x="2525" y="3479"/>
                </a:lnTo>
                <a:lnTo>
                  <a:pt x="2532" y="3478"/>
                </a:lnTo>
                <a:lnTo>
                  <a:pt x="2540" y="3475"/>
                </a:lnTo>
                <a:lnTo>
                  <a:pt x="2548" y="3472"/>
                </a:lnTo>
                <a:lnTo>
                  <a:pt x="2556" y="3469"/>
                </a:lnTo>
                <a:lnTo>
                  <a:pt x="2564" y="3465"/>
                </a:lnTo>
                <a:lnTo>
                  <a:pt x="2570" y="3460"/>
                </a:lnTo>
                <a:lnTo>
                  <a:pt x="2575" y="3456"/>
                </a:lnTo>
                <a:lnTo>
                  <a:pt x="2577" y="3452"/>
                </a:lnTo>
                <a:lnTo>
                  <a:pt x="2579" y="3451"/>
                </a:lnTo>
                <a:lnTo>
                  <a:pt x="2812" y="3047"/>
                </a:lnTo>
                <a:close/>
                <a:moveTo>
                  <a:pt x="1086" y="3054"/>
                </a:moveTo>
                <a:lnTo>
                  <a:pt x="1083" y="3054"/>
                </a:lnTo>
                <a:lnTo>
                  <a:pt x="1086" y="3054"/>
                </a:lnTo>
                <a:lnTo>
                  <a:pt x="1086" y="3053"/>
                </a:lnTo>
                <a:lnTo>
                  <a:pt x="1105" y="3022"/>
                </a:lnTo>
                <a:lnTo>
                  <a:pt x="1105" y="3020"/>
                </a:lnTo>
                <a:lnTo>
                  <a:pt x="1106" y="3018"/>
                </a:lnTo>
                <a:lnTo>
                  <a:pt x="1106" y="3017"/>
                </a:lnTo>
                <a:lnTo>
                  <a:pt x="1108" y="3012"/>
                </a:lnTo>
                <a:lnTo>
                  <a:pt x="1109" y="3006"/>
                </a:lnTo>
                <a:lnTo>
                  <a:pt x="1109" y="2991"/>
                </a:lnTo>
                <a:lnTo>
                  <a:pt x="1109" y="2986"/>
                </a:lnTo>
                <a:lnTo>
                  <a:pt x="1108" y="2981"/>
                </a:lnTo>
                <a:lnTo>
                  <a:pt x="1106" y="2972"/>
                </a:lnTo>
                <a:lnTo>
                  <a:pt x="1101" y="2961"/>
                </a:lnTo>
                <a:lnTo>
                  <a:pt x="1096" y="2950"/>
                </a:lnTo>
                <a:lnTo>
                  <a:pt x="1090" y="2940"/>
                </a:lnTo>
                <a:lnTo>
                  <a:pt x="883" y="2581"/>
                </a:lnTo>
                <a:lnTo>
                  <a:pt x="882" y="2578"/>
                </a:lnTo>
                <a:lnTo>
                  <a:pt x="880" y="2575"/>
                </a:lnTo>
                <a:lnTo>
                  <a:pt x="878" y="2572"/>
                </a:lnTo>
                <a:lnTo>
                  <a:pt x="875" y="2569"/>
                </a:lnTo>
                <a:lnTo>
                  <a:pt x="874" y="2566"/>
                </a:lnTo>
                <a:lnTo>
                  <a:pt x="872" y="2563"/>
                </a:lnTo>
                <a:lnTo>
                  <a:pt x="871" y="2561"/>
                </a:lnTo>
                <a:lnTo>
                  <a:pt x="870" y="2559"/>
                </a:lnTo>
                <a:lnTo>
                  <a:pt x="865" y="2550"/>
                </a:lnTo>
                <a:lnTo>
                  <a:pt x="860" y="2541"/>
                </a:lnTo>
                <a:lnTo>
                  <a:pt x="854" y="2533"/>
                </a:lnTo>
                <a:lnTo>
                  <a:pt x="847" y="2524"/>
                </a:lnTo>
                <a:lnTo>
                  <a:pt x="842" y="2519"/>
                </a:lnTo>
                <a:lnTo>
                  <a:pt x="834" y="2514"/>
                </a:lnTo>
                <a:lnTo>
                  <a:pt x="832" y="2513"/>
                </a:lnTo>
                <a:lnTo>
                  <a:pt x="829" y="2512"/>
                </a:lnTo>
                <a:lnTo>
                  <a:pt x="828" y="2512"/>
                </a:lnTo>
                <a:lnTo>
                  <a:pt x="823" y="2509"/>
                </a:lnTo>
                <a:lnTo>
                  <a:pt x="817" y="2507"/>
                </a:lnTo>
                <a:lnTo>
                  <a:pt x="814" y="2505"/>
                </a:lnTo>
                <a:lnTo>
                  <a:pt x="813" y="2503"/>
                </a:lnTo>
                <a:lnTo>
                  <a:pt x="803" y="2503"/>
                </a:lnTo>
                <a:lnTo>
                  <a:pt x="801" y="2503"/>
                </a:lnTo>
                <a:lnTo>
                  <a:pt x="799" y="2503"/>
                </a:lnTo>
                <a:lnTo>
                  <a:pt x="787" y="2503"/>
                </a:lnTo>
                <a:lnTo>
                  <a:pt x="774" y="2503"/>
                </a:lnTo>
                <a:lnTo>
                  <a:pt x="771" y="2503"/>
                </a:lnTo>
                <a:lnTo>
                  <a:pt x="768" y="2502"/>
                </a:lnTo>
                <a:lnTo>
                  <a:pt x="765" y="2503"/>
                </a:lnTo>
                <a:lnTo>
                  <a:pt x="759" y="2503"/>
                </a:lnTo>
                <a:lnTo>
                  <a:pt x="367" y="2503"/>
                </a:lnTo>
                <a:lnTo>
                  <a:pt x="364" y="2503"/>
                </a:lnTo>
                <a:lnTo>
                  <a:pt x="360" y="2503"/>
                </a:lnTo>
                <a:lnTo>
                  <a:pt x="349" y="2503"/>
                </a:lnTo>
                <a:lnTo>
                  <a:pt x="334" y="2503"/>
                </a:lnTo>
                <a:lnTo>
                  <a:pt x="317" y="2502"/>
                </a:lnTo>
                <a:lnTo>
                  <a:pt x="305" y="2504"/>
                </a:lnTo>
                <a:lnTo>
                  <a:pt x="296" y="2505"/>
                </a:lnTo>
                <a:lnTo>
                  <a:pt x="288" y="2508"/>
                </a:lnTo>
                <a:lnTo>
                  <a:pt x="280" y="2512"/>
                </a:lnTo>
                <a:lnTo>
                  <a:pt x="272" y="2514"/>
                </a:lnTo>
                <a:lnTo>
                  <a:pt x="271" y="2516"/>
                </a:lnTo>
                <a:lnTo>
                  <a:pt x="269" y="2518"/>
                </a:lnTo>
                <a:lnTo>
                  <a:pt x="268" y="2519"/>
                </a:lnTo>
                <a:lnTo>
                  <a:pt x="266" y="2520"/>
                </a:lnTo>
                <a:lnTo>
                  <a:pt x="258" y="2527"/>
                </a:lnTo>
                <a:lnTo>
                  <a:pt x="250" y="2538"/>
                </a:lnTo>
                <a:lnTo>
                  <a:pt x="246" y="2544"/>
                </a:lnTo>
                <a:lnTo>
                  <a:pt x="243" y="2549"/>
                </a:lnTo>
                <a:lnTo>
                  <a:pt x="241" y="2554"/>
                </a:lnTo>
                <a:lnTo>
                  <a:pt x="239" y="2560"/>
                </a:lnTo>
                <a:lnTo>
                  <a:pt x="231" y="2574"/>
                </a:lnTo>
                <a:lnTo>
                  <a:pt x="228" y="2573"/>
                </a:lnTo>
                <a:lnTo>
                  <a:pt x="230" y="2574"/>
                </a:lnTo>
                <a:lnTo>
                  <a:pt x="207" y="2616"/>
                </a:lnTo>
                <a:lnTo>
                  <a:pt x="183" y="2660"/>
                </a:lnTo>
                <a:lnTo>
                  <a:pt x="159" y="2703"/>
                </a:lnTo>
                <a:lnTo>
                  <a:pt x="136" y="2747"/>
                </a:lnTo>
                <a:lnTo>
                  <a:pt x="111" y="2790"/>
                </a:lnTo>
                <a:lnTo>
                  <a:pt x="85" y="2833"/>
                </a:lnTo>
                <a:lnTo>
                  <a:pt x="59" y="2875"/>
                </a:lnTo>
                <a:lnTo>
                  <a:pt x="32" y="2916"/>
                </a:lnTo>
                <a:lnTo>
                  <a:pt x="30" y="2921"/>
                </a:lnTo>
                <a:lnTo>
                  <a:pt x="26" y="2927"/>
                </a:lnTo>
                <a:lnTo>
                  <a:pt x="23" y="2933"/>
                </a:lnTo>
                <a:lnTo>
                  <a:pt x="20" y="2938"/>
                </a:lnTo>
                <a:lnTo>
                  <a:pt x="14" y="2950"/>
                </a:lnTo>
                <a:lnTo>
                  <a:pt x="7" y="2961"/>
                </a:lnTo>
                <a:lnTo>
                  <a:pt x="5" y="2968"/>
                </a:lnTo>
                <a:lnTo>
                  <a:pt x="3" y="2975"/>
                </a:lnTo>
                <a:lnTo>
                  <a:pt x="0" y="2982"/>
                </a:lnTo>
                <a:lnTo>
                  <a:pt x="0" y="2990"/>
                </a:lnTo>
                <a:lnTo>
                  <a:pt x="0" y="2996"/>
                </a:lnTo>
                <a:lnTo>
                  <a:pt x="0" y="3003"/>
                </a:lnTo>
                <a:lnTo>
                  <a:pt x="0" y="3008"/>
                </a:lnTo>
                <a:lnTo>
                  <a:pt x="1" y="3013"/>
                </a:lnTo>
                <a:lnTo>
                  <a:pt x="4" y="3017"/>
                </a:lnTo>
                <a:lnTo>
                  <a:pt x="4" y="3019"/>
                </a:lnTo>
                <a:lnTo>
                  <a:pt x="5" y="3022"/>
                </a:lnTo>
                <a:lnTo>
                  <a:pt x="5" y="3022"/>
                </a:lnTo>
                <a:lnTo>
                  <a:pt x="6" y="3024"/>
                </a:lnTo>
                <a:lnTo>
                  <a:pt x="7" y="3026"/>
                </a:lnTo>
                <a:lnTo>
                  <a:pt x="7" y="3028"/>
                </a:lnTo>
                <a:lnTo>
                  <a:pt x="13" y="3039"/>
                </a:lnTo>
                <a:lnTo>
                  <a:pt x="19" y="3049"/>
                </a:lnTo>
                <a:lnTo>
                  <a:pt x="21" y="3053"/>
                </a:lnTo>
                <a:lnTo>
                  <a:pt x="21" y="3055"/>
                </a:lnTo>
                <a:lnTo>
                  <a:pt x="23" y="3056"/>
                </a:lnTo>
                <a:lnTo>
                  <a:pt x="25" y="3058"/>
                </a:lnTo>
                <a:lnTo>
                  <a:pt x="253" y="3455"/>
                </a:lnTo>
                <a:lnTo>
                  <a:pt x="255" y="3459"/>
                </a:lnTo>
                <a:lnTo>
                  <a:pt x="258" y="3461"/>
                </a:lnTo>
                <a:lnTo>
                  <a:pt x="259" y="3463"/>
                </a:lnTo>
                <a:lnTo>
                  <a:pt x="262" y="3466"/>
                </a:lnTo>
                <a:lnTo>
                  <a:pt x="265" y="3468"/>
                </a:lnTo>
                <a:lnTo>
                  <a:pt x="268" y="3470"/>
                </a:lnTo>
                <a:lnTo>
                  <a:pt x="276" y="3475"/>
                </a:lnTo>
                <a:lnTo>
                  <a:pt x="279" y="3478"/>
                </a:lnTo>
                <a:lnTo>
                  <a:pt x="281" y="3481"/>
                </a:lnTo>
                <a:lnTo>
                  <a:pt x="284" y="3481"/>
                </a:lnTo>
                <a:lnTo>
                  <a:pt x="286" y="3481"/>
                </a:lnTo>
                <a:lnTo>
                  <a:pt x="298" y="3485"/>
                </a:lnTo>
                <a:lnTo>
                  <a:pt x="308" y="3487"/>
                </a:lnTo>
                <a:lnTo>
                  <a:pt x="318" y="3487"/>
                </a:lnTo>
                <a:lnTo>
                  <a:pt x="328" y="3487"/>
                </a:lnTo>
                <a:lnTo>
                  <a:pt x="339" y="3487"/>
                </a:lnTo>
                <a:lnTo>
                  <a:pt x="350" y="3487"/>
                </a:lnTo>
                <a:lnTo>
                  <a:pt x="362" y="3487"/>
                </a:lnTo>
                <a:lnTo>
                  <a:pt x="372" y="3487"/>
                </a:lnTo>
                <a:lnTo>
                  <a:pt x="378" y="3488"/>
                </a:lnTo>
                <a:lnTo>
                  <a:pt x="382" y="3488"/>
                </a:lnTo>
                <a:lnTo>
                  <a:pt x="386" y="3487"/>
                </a:lnTo>
                <a:lnTo>
                  <a:pt x="388" y="3486"/>
                </a:lnTo>
                <a:lnTo>
                  <a:pt x="392" y="3486"/>
                </a:lnTo>
                <a:lnTo>
                  <a:pt x="393" y="3486"/>
                </a:lnTo>
                <a:lnTo>
                  <a:pt x="394" y="3487"/>
                </a:lnTo>
                <a:lnTo>
                  <a:pt x="406" y="3487"/>
                </a:lnTo>
                <a:lnTo>
                  <a:pt x="416" y="3487"/>
                </a:lnTo>
                <a:lnTo>
                  <a:pt x="428" y="3487"/>
                </a:lnTo>
                <a:lnTo>
                  <a:pt x="444" y="3486"/>
                </a:lnTo>
                <a:lnTo>
                  <a:pt x="461" y="3486"/>
                </a:lnTo>
                <a:lnTo>
                  <a:pt x="464" y="3488"/>
                </a:lnTo>
                <a:lnTo>
                  <a:pt x="471" y="3487"/>
                </a:lnTo>
                <a:lnTo>
                  <a:pt x="486" y="3486"/>
                </a:lnTo>
                <a:lnTo>
                  <a:pt x="502" y="3486"/>
                </a:lnTo>
                <a:lnTo>
                  <a:pt x="506" y="3486"/>
                </a:lnTo>
                <a:lnTo>
                  <a:pt x="508" y="3486"/>
                </a:lnTo>
                <a:lnTo>
                  <a:pt x="517" y="3487"/>
                </a:lnTo>
                <a:lnTo>
                  <a:pt x="527" y="3486"/>
                </a:lnTo>
                <a:lnTo>
                  <a:pt x="540" y="3486"/>
                </a:lnTo>
                <a:lnTo>
                  <a:pt x="546" y="3487"/>
                </a:lnTo>
                <a:lnTo>
                  <a:pt x="554" y="3487"/>
                </a:lnTo>
                <a:lnTo>
                  <a:pt x="569" y="3486"/>
                </a:lnTo>
                <a:lnTo>
                  <a:pt x="595" y="3487"/>
                </a:lnTo>
                <a:lnTo>
                  <a:pt x="621" y="3487"/>
                </a:lnTo>
                <a:lnTo>
                  <a:pt x="640" y="3486"/>
                </a:lnTo>
                <a:lnTo>
                  <a:pt x="645" y="3486"/>
                </a:lnTo>
                <a:lnTo>
                  <a:pt x="646" y="3487"/>
                </a:lnTo>
                <a:lnTo>
                  <a:pt x="657" y="3487"/>
                </a:lnTo>
                <a:lnTo>
                  <a:pt x="668" y="3488"/>
                </a:lnTo>
                <a:lnTo>
                  <a:pt x="676" y="3487"/>
                </a:lnTo>
                <a:lnTo>
                  <a:pt x="690" y="3486"/>
                </a:lnTo>
                <a:lnTo>
                  <a:pt x="704" y="3487"/>
                </a:lnTo>
                <a:lnTo>
                  <a:pt x="714" y="3487"/>
                </a:lnTo>
                <a:lnTo>
                  <a:pt x="721" y="3487"/>
                </a:lnTo>
                <a:lnTo>
                  <a:pt x="727" y="3486"/>
                </a:lnTo>
                <a:lnTo>
                  <a:pt x="737" y="3486"/>
                </a:lnTo>
                <a:lnTo>
                  <a:pt x="737" y="3486"/>
                </a:lnTo>
                <a:lnTo>
                  <a:pt x="750" y="3487"/>
                </a:lnTo>
                <a:lnTo>
                  <a:pt x="761" y="3487"/>
                </a:lnTo>
                <a:lnTo>
                  <a:pt x="763" y="3487"/>
                </a:lnTo>
                <a:lnTo>
                  <a:pt x="765" y="3486"/>
                </a:lnTo>
                <a:lnTo>
                  <a:pt x="799" y="3486"/>
                </a:lnTo>
                <a:lnTo>
                  <a:pt x="805" y="3486"/>
                </a:lnTo>
                <a:lnTo>
                  <a:pt x="814" y="3484"/>
                </a:lnTo>
                <a:lnTo>
                  <a:pt x="822" y="3481"/>
                </a:lnTo>
                <a:lnTo>
                  <a:pt x="830" y="3477"/>
                </a:lnTo>
                <a:lnTo>
                  <a:pt x="837" y="3472"/>
                </a:lnTo>
                <a:lnTo>
                  <a:pt x="843" y="3467"/>
                </a:lnTo>
                <a:lnTo>
                  <a:pt x="849" y="3463"/>
                </a:lnTo>
                <a:lnTo>
                  <a:pt x="850" y="3459"/>
                </a:lnTo>
                <a:lnTo>
                  <a:pt x="853" y="3459"/>
                </a:lnTo>
                <a:lnTo>
                  <a:pt x="1086" y="3054"/>
                </a:lnTo>
                <a:close/>
                <a:moveTo>
                  <a:pt x="2812" y="1049"/>
                </a:moveTo>
                <a:lnTo>
                  <a:pt x="2809" y="1049"/>
                </a:lnTo>
                <a:lnTo>
                  <a:pt x="2812" y="1049"/>
                </a:lnTo>
                <a:lnTo>
                  <a:pt x="2812" y="1047"/>
                </a:lnTo>
                <a:lnTo>
                  <a:pt x="2831" y="1016"/>
                </a:lnTo>
                <a:lnTo>
                  <a:pt x="2831" y="1014"/>
                </a:lnTo>
                <a:lnTo>
                  <a:pt x="2832" y="1012"/>
                </a:lnTo>
                <a:lnTo>
                  <a:pt x="2832" y="1011"/>
                </a:lnTo>
                <a:lnTo>
                  <a:pt x="2834" y="1006"/>
                </a:lnTo>
                <a:lnTo>
                  <a:pt x="2835" y="1000"/>
                </a:lnTo>
                <a:lnTo>
                  <a:pt x="2835" y="985"/>
                </a:lnTo>
                <a:lnTo>
                  <a:pt x="2835" y="980"/>
                </a:lnTo>
                <a:lnTo>
                  <a:pt x="2834" y="975"/>
                </a:lnTo>
                <a:lnTo>
                  <a:pt x="2832" y="967"/>
                </a:lnTo>
                <a:lnTo>
                  <a:pt x="2828" y="955"/>
                </a:lnTo>
                <a:lnTo>
                  <a:pt x="2823" y="944"/>
                </a:lnTo>
                <a:lnTo>
                  <a:pt x="2816" y="935"/>
                </a:lnTo>
                <a:lnTo>
                  <a:pt x="2609" y="576"/>
                </a:lnTo>
                <a:lnTo>
                  <a:pt x="2608" y="572"/>
                </a:lnTo>
                <a:lnTo>
                  <a:pt x="2606" y="569"/>
                </a:lnTo>
                <a:lnTo>
                  <a:pt x="2604" y="566"/>
                </a:lnTo>
                <a:lnTo>
                  <a:pt x="2602" y="563"/>
                </a:lnTo>
                <a:lnTo>
                  <a:pt x="2601" y="560"/>
                </a:lnTo>
                <a:lnTo>
                  <a:pt x="2599" y="557"/>
                </a:lnTo>
                <a:lnTo>
                  <a:pt x="2598" y="555"/>
                </a:lnTo>
                <a:lnTo>
                  <a:pt x="2597" y="553"/>
                </a:lnTo>
                <a:lnTo>
                  <a:pt x="2591" y="544"/>
                </a:lnTo>
                <a:lnTo>
                  <a:pt x="2586" y="535"/>
                </a:lnTo>
                <a:lnTo>
                  <a:pt x="2580" y="527"/>
                </a:lnTo>
                <a:lnTo>
                  <a:pt x="2573" y="519"/>
                </a:lnTo>
                <a:lnTo>
                  <a:pt x="2569" y="513"/>
                </a:lnTo>
                <a:lnTo>
                  <a:pt x="2561" y="508"/>
                </a:lnTo>
                <a:lnTo>
                  <a:pt x="2558" y="507"/>
                </a:lnTo>
                <a:lnTo>
                  <a:pt x="2555" y="506"/>
                </a:lnTo>
                <a:lnTo>
                  <a:pt x="2554" y="506"/>
                </a:lnTo>
                <a:lnTo>
                  <a:pt x="2549" y="503"/>
                </a:lnTo>
                <a:lnTo>
                  <a:pt x="2543" y="501"/>
                </a:lnTo>
                <a:lnTo>
                  <a:pt x="2540" y="499"/>
                </a:lnTo>
                <a:lnTo>
                  <a:pt x="2539" y="497"/>
                </a:lnTo>
                <a:lnTo>
                  <a:pt x="2530" y="497"/>
                </a:lnTo>
                <a:lnTo>
                  <a:pt x="2527" y="497"/>
                </a:lnTo>
                <a:lnTo>
                  <a:pt x="2525" y="497"/>
                </a:lnTo>
                <a:lnTo>
                  <a:pt x="2513" y="497"/>
                </a:lnTo>
                <a:lnTo>
                  <a:pt x="2501" y="497"/>
                </a:lnTo>
                <a:lnTo>
                  <a:pt x="2498" y="497"/>
                </a:lnTo>
                <a:lnTo>
                  <a:pt x="2494" y="496"/>
                </a:lnTo>
                <a:lnTo>
                  <a:pt x="2491" y="497"/>
                </a:lnTo>
                <a:lnTo>
                  <a:pt x="2485" y="497"/>
                </a:lnTo>
                <a:lnTo>
                  <a:pt x="2093" y="497"/>
                </a:lnTo>
                <a:lnTo>
                  <a:pt x="2090" y="497"/>
                </a:lnTo>
                <a:lnTo>
                  <a:pt x="2086" y="497"/>
                </a:lnTo>
                <a:lnTo>
                  <a:pt x="2076" y="497"/>
                </a:lnTo>
                <a:lnTo>
                  <a:pt x="2060" y="497"/>
                </a:lnTo>
                <a:lnTo>
                  <a:pt x="2044" y="496"/>
                </a:lnTo>
                <a:lnTo>
                  <a:pt x="2032" y="498"/>
                </a:lnTo>
                <a:lnTo>
                  <a:pt x="2022" y="499"/>
                </a:lnTo>
                <a:lnTo>
                  <a:pt x="2015" y="502"/>
                </a:lnTo>
                <a:lnTo>
                  <a:pt x="2006" y="506"/>
                </a:lnTo>
                <a:lnTo>
                  <a:pt x="1998" y="508"/>
                </a:lnTo>
                <a:lnTo>
                  <a:pt x="1997" y="510"/>
                </a:lnTo>
                <a:lnTo>
                  <a:pt x="1996" y="512"/>
                </a:lnTo>
                <a:lnTo>
                  <a:pt x="1994" y="513"/>
                </a:lnTo>
                <a:lnTo>
                  <a:pt x="1992" y="514"/>
                </a:lnTo>
                <a:lnTo>
                  <a:pt x="1985" y="522"/>
                </a:lnTo>
                <a:lnTo>
                  <a:pt x="1976" y="532"/>
                </a:lnTo>
                <a:lnTo>
                  <a:pt x="1972" y="537"/>
                </a:lnTo>
                <a:lnTo>
                  <a:pt x="1969" y="543"/>
                </a:lnTo>
                <a:lnTo>
                  <a:pt x="1967" y="549"/>
                </a:lnTo>
                <a:lnTo>
                  <a:pt x="1965" y="554"/>
                </a:lnTo>
                <a:lnTo>
                  <a:pt x="1957" y="568"/>
                </a:lnTo>
                <a:lnTo>
                  <a:pt x="1955" y="567"/>
                </a:lnTo>
                <a:lnTo>
                  <a:pt x="1956" y="568"/>
                </a:lnTo>
                <a:lnTo>
                  <a:pt x="1933" y="611"/>
                </a:lnTo>
                <a:lnTo>
                  <a:pt x="1909" y="654"/>
                </a:lnTo>
                <a:lnTo>
                  <a:pt x="1886" y="698"/>
                </a:lnTo>
                <a:lnTo>
                  <a:pt x="1862" y="741"/>
                </a:lnTo>
                <a:lnTo>
                  <a:pt x="1837" y="785"/>
                </a:lnTo>
                <a:lnTo>
                  <a:pt x="1811" y="827"/>
                </a:lnTo>
                <a:lnTo>
                  <a:pt x="1786" y="869"/>
                </a:lnTo>
                <a:lnTo>
                  <a:pt x="1759" y="910"/>
                </a:lnTo>
                <a:lnTo>
                  <a:pt x="1757" y="915"/>
                </a:lnTo>
                <a:lnTo>
                  <a:pt x="1754" y="921"/>
                </a:lnTo>
                <a:lnTo>
                  <a:pt x="1749" y="927"/>
                </a:lnTo>
                <a:lnTo>
                  <a:pt x="1746" y="933"/>
                </a:lnTo>
                <a:lnTo>
                  <a:pt x="1740" y="944"/>
                </a:lnTo>
                <a:lnTo>
                  <a:pt x="1733" y="955"/>
                </a:lnTo>
                <a:lnTo>
                  <a:pt x="1731" y="963"/>
                </a:lnTo>
                <a:lnTo>
                  <a:pt x="1729" y="969"/>
                </a:lnTo>
                <a:lnTo>
                  <a:pt x="1727" y="976"/>
                </a:lnTo>
                <a:lnTo>
                  <a:pt x="1727" y="984"/>
                </a:lnTo>
                <a:lnTo>
                  <a:pt x="1727" y="991"/>
                </a:lnTo>
                <a:lnTo>
                  <a:pt x="1727" y="997"/>
                </a:lnTo>
                <a:lnTo>
                  <a:pt x="1727" y="1002"/>
                </a:lnTo>
                <a:lnTo>
                  <a:pt x="1728" y="1007"/>
                </a:lnTo>
                <a:lnTo>
                  <a:pt x="1730" y="1011"/>
                </a:lnTo>
                <a:lnTo>
                  <a:pt x="1730" y="1013"/>
                </a:lnTo>
                <a:lnTo>
                  <a:pt x="1731" y="1016"/>
                </a:lnTo>
                <a:lnTo>
                  <a:pt x="1731" y="1016"/>
                </a:lnTo>
                <a:lnTo>
                  <a:pt x="1732" y="1018"/>
                </a:lnTo>
                <a:lnTo>
                  <a:pt x="1733" y="1021"/>
                </a:lnTo>
                <a:lnTo>
                  <a:pt x="1734" y="1023"/>
                </a:lnTo>
                <a:lnTo>
                  <a:pt x="1739" y="1033"/>
                </a:lnTo>
                <a:lnTo>
                  <a:pt x="1745" y="1043"/>
                </a:lnTo>
                <a:lnTo>
                  <a:pt x="1748" y="1047"/>
                </a:lnTo>
                <a:lnTo>
                  <a:pt x="1748" y="1050"/>
                </a:lnTo>
                <a:lnTo>
                  <a:pt x="1749" y="1051"/>
                </a:lnTo>
                <a:lnTo>
                  <a:pt x="1752" y="1053"/>
                </a:lnTo>
                <a:lnTo>
                  <a:pt x="1980" y="1449"/>
                </a:lnTo>
                <a:lnTo>
                  <a:pt x="1982" y="1453"/>
                </a:lnTo>
                <a:lnTo>
                  <a:pt x="1985" y="1455"/>
                </a:lnTo>
                <a:lnTo>
                  <a:pt x="1986" y="1457"/>
                </a:lnTo>
                <a:lnTo>
                  <a:pt x="1988" y="1460"/>
                </a:lnTo>
                <a:lnTo>
                  <a:pt x="1991" y="1462"/>
                </a:lnTo>
                <a:lnTo>
                  <a:pt x="1994" y="1465"/>
                </a:lnTo>
                <a:lnTo>
                  <a:pt x="2002" y="1470"/>
                </a:lnTo>
                <a:lnTo>
                  <a:pt x="2005" y="1472"/>
                </a:lnTo>
                <a:lnTo>
                  <a:pt x="2007" y="1475"/>
                </a:lnTo>
                <a:lnTo>
                  <a:pt x="2011" y="1475"/>
                </a:lnTo>
                <a:lnTo>
                  <a:pt x="2013" y="1475"/>
                </a:lnTo>
                <a:lnTo>
                  <a:pt x="2024" y="1479"/>
                </a:lnTo>
                <a:lnTo>
                  <a:pt x="2034" y="1481"/>
                </a:lnTo>
                <a:lnTo>
                  <a:pt x="2045" y="1481"/>
                </a:lnTo>
                <a:lnTo>
                  <a:pt x="2054" y="1481"/>
                </a:lnTo>
                <a:lnTo>
                  <a:pt x="2065" y="1481"/>
                </a:lnTo>
                <a:lnTo>
                  <a:pt x="2077" y="1481"/>
                </a:lnTo>
                <a:lnTo>
                  <a:pt x="2088" y="1481"/>
                </a:lnTo>
                <a:lnTo>
                  <a:pt x="2098" y="1481"/>
                </a:lnTo>
                <a:lnTo>
                  <a:pt x="2104" y="1482"/>
                </a:lnTo>
                <a:lnTo>
                  <a:pt x="2110" y="1482"/>
                </a:lnTo>
                <a:lnTo>
                  <a:pt x="2113" y="1481"/>
                </a:lnTo>
                <a:lnTo>
                  <a:pt x="2115" y="1480"/>
                </a:lnTo>
                <a:lnTo>
                  <a:pt x="2118" y="1480"/>
                </a:lnTo>
                <a:lnTo>
                  <a:pt x="2119" y="1480"/>
                </a:lnTo>
                <a:lnTo>
                  <a:pt x="2120" y="1481"/>
                </a:lnTo>
                <a:lnTo>
                  <a:pt x="2132" y="1481"/>
                </a:lnTo>
                <a:lnTo>
                  <a:pt x="2143" y="1481"/>
                </a:lnTo>
                <a:lnTo>
                  <a:pt x="2154" y="1481"/>
                </a:lnTo>
                <a:lnTo>
                  <a:pt x="2170" y="1480"/>
                </a:lnTo>
                <a:lnTo>
                  <a:pt x="2187" y="1480"/>
                </a:lnTo>
                <a:lnTo>
                  <a:pt x="2190" y="1482"/>
                </a:lnTo>
                <a:lnTo>
                  <a:pt x="2197" y="1481"/>
                </a:lnTo>
                <a:lnTo>
                  <a:pt x="2213" y="1480"/>
                </a:lnTo>
                <a:lnTo>
                  <a:pt x="2228" y="1480"/>
                </a:lnTo>
                <a:lnTo>
                  <a:pt x="2232" y="1480"/>
                </a:lnTo>
                <a:lnTo>
                  <a:pt x="2234" y="1480"/>
                </a:lnTo>
                <a:lnTo>
                  <a:pt x="2244" y="1481"/>
                </a:lnTo>
                <a:lnTo>
                  <a:pt x="2253" y="1480"/>
                </a:lnTo>
                <a:lnTo>
                  <a:pt x="2266" y="1480"/>
                </a:lnTo>
                <a:lnTo>
                  <a:pt x="2273" y="1481"/>
                </a:lnTo>
                <a:lnTo>
                  <a:pt x="2280" y="1481"/>
                </a:lnTo>
                <a:lnTo>
                  <a:pt x="2295" y="1480"/>
                </a:lnTo>
                <a:lnTo>
                  <a:pt x="2321" y="1481"/>
                </a:lnTo>
                <a:lnTo>
                  <a:pt x="2347" y="1481"/>
                </a:lnTo>
                <a:lnTo>
                  <a:pt x="2367" y="1480"/>
                </a:lnTo>
                <a:lnTo>
                  <a:pt x="2372" y="1480"/>
                </a:lnTo>
                <a:lnTo>
                  <a:pt x="2373" y="1481"/>
                </a:lnTo>
                <a:lnTo>
                  <a:pt x="2383" y="1481"/>
                </a:lnTo>
                <a:lnTo>
                  <a:pt x="2394" y="1482"/>
                </a:lnTo>
                <a:lnTo>
                  <a:pt x="2403" y="1481"/>
                </a:lnTo>
                <a:lnTo>
                  <a:pt x="2416" y="1480"/>
                </a:lnTo>
                <a:lnTo>
                  <a:pt x="2431" y="1481"/>
                </a:lnTo>
                <a:lnTo>
                  <a:pt x="2441" y="1481"/>
                </a:lnTo>
                <a:lnTo>
                  <a:pt x="2447" y="1481"/>
                </a:lnTo>
                <a:lnTo>
                  <a:pt x="2453" y="1480"/>
                </a:lnTo>
                <a:lnTo>
                  <a:pt x="2464" y="1480"/>
                </a:lnTo>
                <a:lnTo>
                  <a:pt x="2464" y="1480"/>
                </a:lnTo>
                <a:lnTo>
                  <a:pt x="2476" y="1481"/>
                </a:lnTo>
                <a:lnTo>
                  <a:pt x="2487" y="1481"/>
                </a:lnTo>
                <a:lnTo>
                  <a:pt x="2489" y="1481"/>
                </a:lnTo>
                <a:lnTo>
                  <a:pt x="2491" y="1480"/>
                </a:lnTo>
                <a:lnTo>
                  <a:pt x="2525" y="1480"/>
                </a:lnTo>
                <a:lnTo>
                  <a:pt x="2532" y="1480"/>
                </a:lnTo>
                <a:lnTo>
                  <a:pt x="2540" y="1478"/>
                </a:lnTo>
                <a:lnTo>
                  <a:pt x="2548" y="1475"/>
                </a:lnTo>
                <a:lnTo>
                  <a:pt x="2556" y="1471"/>
                </a:lnTo>
                <a:lnTo>
                  <a:pt x="2564" y="1467"/>
                </a:lnTo>
                <a:lnTo>
                  <a:pt x="2570" y="1461"/>
                </a:lnTo>
                <a:lnTo>
                  <a:pt x="2575" y="1457"/>
                </a:lnTo>
                <a:lnTo>
                  <a:pt x="2577" y="1453"/>
                </a:lnTo>
                <a:lnTo>
                  <a:pt x="2579" y="1453"/>
                </a:lnTo>
                <a:lnTo>
                  <a:pt x="2812" y="1049"/>
                </a:lnTo>
                <a:close/>
                <a:moveTo>
                  <a:pt x="1949" y="1551"/>
                </a:moveTo>
                <a:lnTo>
                  <a:pt x="1946" y="1551"/>
                </a:lnTo>
                <a:lnTo>
                  <a:pt x="1949" y="1551"/>
                </a:lnTo>
                <a:lnTo>
                  <a:pt x="1949" y="1550"/>
                </a:lnTo>
                <a:lnTo>
                  <a:pt x="1967" y="1519"/>
                </a:lnTo>
                <a:lnTo>
                  <a:pt x="1967" y="1517"/>
                </a:lnTo>
                <a:lnTo>
                  <a:pt x="1968" y="1515"/>
                </a:lnTo>
                <a:lnTo>
                  <a:pt x="1968" y="1514"/>
                </a:lnTo>
                <a:lnTo>
                  <a:pt x="1970" y="1509"/>
                </a:lnTo>
                <a:lnTo>
                  <a:pt x="1970" y="1503"/>
                </a:lnTo>
                <a:lnTo>
                  <a:pt x="1970" y="1488"/>
                </a:lnTo>
                <a:lnTo>
                  <a:pt x="1971" y="1483"/>
                </a:lnTo>
                <a:lnTo>
                  <a:pt x="1970" y="1478"/>
                </a:lnTo>
                <a:lnTo>
                  <a:pt x="1968" y="1470"/>
                </a:lnTo>
                <a:lnTo>
                  <a:pt x="1964" y="1458"/>
                </a:lnTo>
                <a:lnTo>
                  <a:pt x="1959" y="1447"/>
                </a:lnTo>
                <a:lnTo>
                  <a:pt x="1953" y="1439"/>
                </a:lnTo>
                <a:lnTo>
                  <a:pt x="1745" y="1079"/>
                </a:lnTo>
                <a:lnTo>
                  <a:pt x="1744" y="1075"/>
                </a:lnTo>
                <a:lnTo>
                  <a:pt x="1742" y="1073"/>
                </a:lnTo>
                <a:lnTo>
                  <a:pt x="1740" y="1070"/>
                </a:lnTo>
                <a:lnTo>
                  <a:pt x="1738" y="1066"/>
                </a:lnTo>
                <a:lnTo>
                  <a:pt x="1737" y="1063"/>
                </a:lnTo>
                <a:lnTo>
                  <a:pt x="1735" y="1060"/>
                </a:lnTo>
                <a:lnTo>
                  <a:pt x="1734" y="1058"/>
                </a:lnTo>
                <a:lnTo>
                  <a:pt x="1733" y="1056"/>
                </a:lnTo>
                <a:lnTo>
                  <a:pt x="1728" y="1047"/>
                </a:lnTo>
                <a:lnTo>
                  <a:pt x="1723" y="1038"/>
                </a:lnTo>
                <a:lnTo>
                  <a:pt x="1716" y="1030"/>
                </a:lnTo>
                <a:lnTo>
                  <a:pt x="1709" y="1022"/>
                </a:lnTo>
                <a:lnTo>
                  <a:pt x="1705" y="1016"/>
                </a:lnTo>
                <a:lnTo>
                  <a:pt x="1697" y="1011"/>
                </a:lnTo>
                <a:lnTo>
                  <a:pt x="1695" y="1010"/>
                </a:lnTo>
                <a:lnTo>
                  <a:pt x="1692" y="1009"/>
                </a:lnTo>
                <a:lnTo>
                  <a:pt x="1691" y="1009"/>
                </a:lnTo>
                <a:lnTo>
                  <a:pt x="1685" y="1006"/>
                </a:lnTo>
                <a:lnTo>
                  <a:pt x="1678" y="1004"/>
                </a:lnTo>
                <a:lnTo>
                  <a:pt x="1676" y="1002"/>
                </a:lnTo>
                <a:lnTo>
                  <a:pt x="1675" y="1001"/>
                </a:lnTo>
                <a:lnTo>
                  <a:pt x="1666" y="1001"/>
                </a:lnTo>
                <a:lnTo>
                  <a:pt x="1664" y="1000"/>
                </a:lnTo>
                <a:lnTo>
                  <a:pt x="1662" y="1000"/>
                </a:lnTo>
                <a:lnTo>
                  <a:pt x="1649" y="1000"/>
                </a:lnTo>
                <a:lnTo>
                  <a:pt x="1637" y="1001"/>
                </a:lnTo>
                <a:lnTo>
                  <a:pt x="1633" y="1001"/>
                </a:lnTo>
                <a:lnTo>
                  <a:pt x="1631" y="999"/>
                </a:lnTo>
                <a:lnTo>
                  <a:pt x="1628" y="1000"/>
                </a:lnTo>
                <a:lnTo>
                  <a:pt x="1622" y="1001"/>
                </a:lnTo>
                <a:lnTo>
                  <a:pt x="1229" y="1001"/>
                </a:lnTo>
                <a:lnTo>
                  <a:pt x="1225" y="1000"/>
                </a:lnTo>
                <a:lnTo>
                  <a:pt x="1222" y="1000"/>
                </a:lnTo>
                <a:lnTo>
                  <a:pt x="1212" y="1000"/>
                </a:lnTo>
                <a:lnTo>
                  <a:pt x="1196" y="1000"/>
                </a:lnTo>
                <a:lnTo>
                  <a:pt x="1180" y="1000"/>
                </a:lnTo>
                <a:lnTo>
                  <a:pt x="1167" y="1001"/>
                </a:lnTo>
                <a:lnTo>
                  <a:pt x="1158" y="1002"/>
                </a:lnTo>
                <a:lnTo>
                  <a:pt x="1151" y="1005"/>
                </a:lnTo>
                <a:lnTo>
                  <a:pt x="1143" y="1009"/>
                </a:lnTo>
                <a:lnTo>
                  <a:pt x="1134" y="1011"/>
                </a:lnTo>
                <a:lnTo>
                  <a:pt x="1133" y="1013"/>
                </a:lnTo>
                <a:lnTo>
                  <a:pt x="1131" y="1015"/>
                </a:lnTo>
                <a:lnTo>
                  <a:pt x="1129" y="1016"/>
                </a:lnTo>
                <a:lnTo>
                  <a:pt x="1128" y="1018"/>
                </a:lnTo>
                <a:lnTo>
                  <a:pt x="1121" y="1025"/>
                </a:lnTo>
                <a:lnTo>
                  <a:pt x="1113" y="1035"/>
                </a:lnTo>
                <a:lnTo>
                  <a:pt x="1109" y="1041"/>
                </a:lnTo>
                <a:lnTo>
                  <a:pt x="1106" y="1046"/>
                </a:lnTo>
                <a:lnTo>
                  <a:pt x="1104" y="1052"/>
                </a:lnTo>
                <a:lnTo>
                  <a:pt x="1101" y="1057"/>
                </a:lnTo>
                <a:lnTo>
                  <a:pt x="1093" y="1071"/>
                </a:lnTo>
                <a:lnTo>
                  <a:pt x="1091" y="1070"/>
                </a:lnTo>
                <a:lnTo>
                  <a:pt x="1092" y="1071"/>
                </a:lnTo>
                <a:lnTo>
                  <a:pt x="1069" y="1114"/>
                </a:lnTo>
                <a:lnTo>
                  <a:pt x="1046" y="1157"/>
                </a:lnTo>
                <a:lnTo>
                  <a:pt x="1022" y="1201"/>
                </a:lnTo>
                <a:lnTo>
                  <a:pt x="998" y="1244"/>
                </a:lnTo>
                <a:lnTo>
                  <a:pt x="973" y="1288"/>
                </a:lnTo>
                <a:lnTo>
                  <a:pt x="948" y="1330"/>
                </a:lnTo>
                <a:lnTo>
                  <a:pt x="922" y="1372"/>
                </a:lnTo>
                <a:lnTo>
                  <a:pt x="895" y="1413"/>
                </a:lnTo>
                <a:lnTo>
                  <a:pt x="893" y="1419"/>
                </a:lnTo>
                <a:lnTo>
                  <a:pt x="889" y="1424"/>
                </a:lnTo>
                <a:lnTo>
                  <a:pt x="886" y="1430"/>
                </a:lnTo>
                <a:lnTo>
                  <a:pt x="883" y="1436"/>
                </a:lnTo>
                <a:lnTo>
                  <a:pt x="875" y="1447"/>
                </a:lnTo>
                <a:lnTo>
                  <a:pt x="869" y="1459"/>
                </a:lnTo>
                <a:lnTo>
                  <a:pt x="867" y="1466"/>
                </a:lnTo>
                <a:lnTo>
                  <a:pt x="865" y="1472"/>
                </a:lnTo>
                <a:lnTo>
                  <a:pt x="863" y="1479"/>
                </a:lnTo>
                <a:lnTo>
                  <a:pt x="863" y="1487"/>
                </a:lnTo>
                <a:lnTo>
                  <a:pt x="863" y="1494"/>
                </a:lnTo>
                <a:lnTo>
                  <a:pt x="863" y="1500"/>
                </a:lnTo>
                <a:lnTo>
                  <a:pt x="863" y="1505"/>
                </a:lnTo>
                <a:lnTo>
                  <a:pt x="864" y="1510"/>
                </a:lnTo>
                <a:lnTo>
                  <a:pt x="866" y="1514"/>
                </a:lnTo>
                <a:lnTo>
                  <a:pt x="866" y="1516"/>
                </a:lnTo>
                <a:lnTo>
                  <a:pt x="867" y="1519"/>
                </a:lnTo>
                <a:lnTo>
                  <a:pt x="867" y="1519"/>
                </a:lnTo>
                <a:lnTo>
                  <a:pt x="868" y="1521"/>
                </a:lnTo>
                <a:lnTo>
                  <a:pt x="869" y="1524"/>
                </a:lnTo>
                <a:lnTo>
                  <a:pt x="869" y="1526"/>
                </a:lnTo>
                <a:lnTo>
                  <a:pt x="875" y="1536"/>
                </a:lnTo>
                <a:lnTo>
                  <a:pt x="882" y="1546"/>
                </a:lnTo>
                <a:lnTo>
                  <a:pt x="884" y="1550"/>
                </a:lnTo>
                <a:lnTo>
                  <a:pt x="884" y="1553"/>
                </a:lnTo>
                <a:lnTo>
                  <a:pt x="886" y="1554"/>
                </a:lnTo>
                <a:lnTo>
                  <a:pt x="888" y="1556"/>
                </a:lnTo>
                <a:lnTo>
                  <a:pt x="1116" y="1952"/>
                </a:lnTo>
                <a:lnTo>
                  <a:pt x="1118" y="1956"/>
                </a:lnTo>
                <a:lnTo>
                  <a:pt x="1121" y="1958"/>
                </a:lnTo>
                <a:lnTo>
                  <a:pt x="1122" y="1961"/>
                </a:lnTo>
                <a:lnTo>
                  <a:pt x="1124" y="1963"/>
                </a:lnTo>
                <a:lnTo>
                  <a:pt x="1127" y="1965"/>
                </a:lnTo>
                <a:lnTo>
                  <a:pt x="1130" y="1968"/>
                </a:lnTo>
                <a:lnTo>
                  <a:pt x="1139" y="1973"/>
                </a:lnTo>
                <a:lnTo>
                  <a:pt x="1142" y="1975"/>
                </a:lnTo>
                <a:lnTo>
                  <a:pt x="1144" y="1978"/>
                </a:lnTo>
                <a:lnTo>
                  <a:pt x="1146" y="1978"/>
                </a:lnTo>
                <a:lnTo>
                  <a:pt x="1149" y="1978"/>
                </a:lnTo>
                <a:lnTo>
                  <a:pt x="1160" y="1982"/>
                </a:lnTo>
                <a:lnTo>
                  <a:pt x="1171" y="1984"/>
                </a:lnTo>
                <a:lnTo>
                  <a:pt x="1181" y="1984"/>
                </a:lnTo>
                <a:lnTo>
                  <a:pt x="1190" y="1984"/>
                </a:lnTo>
                <a:lnTo>
                  <a:pt x="1202" y="1984"/>
                </a:lnTo>
                <a:lnTo>
                  <a:pt x="1213" y="1984"/>
                </a:lnTo>
                <a:lnTo>
                  <a:pt x="1224" y="1984"/>
                </a:lnTo>
                <a:lnTo>
                  <a:pt x="1235" y="1984"/>
                </a:lnTo>
                <a:lnTo>
                  <a:pt x="1241" y="1985"/>
                </a:lnTo>
                <a:lnTo>
                  <a:pt x="1245" y="1985"/>
                </a:lnTo>
                <a:lnTo>
                  <a:pt x="1249" y="1984"/>
                </a:lnTo>
                <a:lnTo>
                  <a:pt x="1251" y="1983"/>
                </a:lnTo>
                <a:lnTo>
                  <a:pt x="1254" y="1983"/>
                </a:lnTo>
                <a:lnTo>
                  <a:pt x="1255" y="1984"/>
                </a:lnTo>
                <a:lnTo>
                  <a:pt x="1256" y="1984"/>
                </a:lnTo>
                <a:lnTo>
                  <a:pt x="1269" y="1984"/>
                </a:lnTo>
                <a:lnTo>
                  <a:pt x="1279" y="1984"/>
                </a:lnTo>
                <a:lnTo>
                  <a:pt x="1290" y="1984"/>
                </a:lnTo>
                <a:lnTo>
                  <a:pt x="1307" y="1983"/>
                </a:lnTo>
                <a:lnTo>
                  <a:pt x="1323" y="1983"/>
                </a:lnTo>
                <a:lnTo>
                  <a:pt x="1325" y="1985"/>
                </a:lnTo>
                <a:lnTo>
                  <a:pt x="1334" y="1984"/>
                </a:lnTo>
                <a:lnTo>
                  <a:pt x="1349" y="1983"/>
                </a:lnTo>
                <a:lnTo>
                  <a:pt x="1365" y="1983"/>
                </a:lnTo>
                <a:lnTo>
                  <a:pt x="1368" y="1983"/>
                </a:lnTo>
                <a:lnTo>
                  <a:pt x="1371" y="1984"/>
                </a:lnTo>
                <a:lnTo>
                  <a:pt x="1380" y="1984"/>
                </a:lnTo>
                <a:lnTo>
                  <a:pt x="1389" y="1983"/>
                </a:lnTo>
                <a:lnTo>
                  <a:pt x="1403" y="1983"/>
                </a:lnTo>
                <a:lnTo>
                  <a:pt x="1409" y="1984"/>
                </a:lnTo>
                <a:lnTo>
                  <a:pt x="1416" y="1984"/>
                </a:lnTo>
                <a:lnTo>
                  <a:pt x="1432" y="1984"/>
                </a:lnTo>
                <a:lnTo>
                  <a:pt x="1457" y="1984"/>
                </a:lnTo>
                <a:lnTo>
                  <a:pt x="1483" y="1984"/>
                </a:lnTo>
                <a:lnTo>
                  <a:pt x="1502" y="1983"/>
                </a:lnTo>
                <a:lnTo>
                  <a:pt x="1508" y="1983"/>
                </a:lnTo>
                <a:lnTo>
                  <a:pt x="1509" y="1984"/>
                </a:lnTo>
                <a:lnTo>
                  <a:pt x="1519" y="1984"/>
                </a:lnTo>
                <a:lnTo>
                  <a:pt x="1531" y="1985"/>
                </a:lnTo>
                <a:lnTo>
                  <a:pt x="1539" y="1984"/>
                </a:lnTo>
                <a:lnTo>
                  <a:pt x="1552" y="1984"/>
                </a:lnTo>
                <a:lnTo>
                  <a:pt x="1567" y="1984"/>
                </a:lnTo>
                <a:lnTo>
                  <a:pt x="1577" y="1984"/>
                </a:lnTo>
                <a:lnTo>
                  <a:pt x="1583" y="1984"/>
                </a:lnTo>
                <a:lnTo>
                  <a:pt x="1590" y="1983"/>
                </a:lnTo>
                <a:lnTo>
                  <a:pt x="1600" y="1983"/>
                </a:lnTo>
                <a:lnTo>
                  <a:pt x="1600" y="1983"/>
                </a:lnTo>
                <a:lnTo>
                  <a:pt x="1612" y="1984"/>
                </a:lnTo>
                <a:lnTo>
                  <a:pt x="1624" y="1984"/>
                </a:lnTo>
                <a:lnTo>
                  <a:pt x="1626" y="1984"/>
                </a:lnTo>
                <a:lnTo>
                  <a:pt x="1628" y="1983"/>
                </a:lnTo>
                <a:lnTo>
                  <a:pt x="1662" y="1983"/>
                </a:lnTo>
                <a:lnTo>
                  <a:pt x="1668" y="1983"/>
                </a:lnTo>
                <a:lnTo>
                  <a:pt x="1676" y="1981"/>
                </a:lnTo>
                <a:lnTo>
                  <a:pt x="1684" y="1978"/>
                </a:lnTo>
                <a:lnTo>
                  <a:pt x="1693" y="1974"/>
                </a:lnTo>
                <a:lnTo>
                  <a:pt x="1700" y="1970"/>
                </a:lnTo>
                <a:lnTo>
                  <a:pt x="1706" y="1964"/>
                </a:lnTo>
                <a:lnTo>
                  <a:pt x="1711" y="1960"/>
                </a:lnTo>
                <a:lnTo>
                  <a:pt x="1712" y="1956"/>
                </a:lnTo>
                <a:lnTo>
                  <a:pt x="1715" y="1956"/>
                </a:lnTo>
                <a:lnTo>
                  <a:pt x="1949" y="1551"/>
                </a:lnTo>
                <a:close/>
                <a:moveTo>
                  <a:pt x="1086" y="1056"/>
                </a:moveTo>
                <a:lnTo>
                  <a:pt x="1083" y="1056"/>
                </a:lnTo>
                <a:lnTo>
                  <a:pt x="1086" y="1056"/>
                </a:lnTo>
                <a:lnTo>
                  <a:pt x="1086" y="1055"/>
                </a:lnTo>
                <a:lnTo>
                  <a:pt x="1105" y="1024"/>
                </a:lnTo>
                <a:lnTo>
                  <a:pt x="1105" y="1022"/>
                </a:lnTo>
                <a:lnTo>
                  <a:pt x="1106" y="1020"/>
                </a:lnTo>
                <a:lnTo>
                  <a:pt x="1106" y="1018"/>
                </a:lnTo>
                <a:lnTo>
                  <a:pt x="1108" y="1013"/>
                </a:lnTo>
                <a:lnTo>
                  <a:pt x="1109" y="1007"/>
                </a:lnTo>
                <a:lnTo>
                  <a:pt x="1109" y="993"/>
                </a:lnTo>
                <a:lnTo>
                  <a:pt x="1109" y="987"/>
                </a:lnTo>
                <a:lnTo>
                  <a:pt x="1108" y="982"/>
                </a:lnTo>
                <a:lnTo>
                  <a:pt x="1106" y="974"/>
                </a:lnTo>
                <a:lnTo>
                  <a:pt x="1101" y="964"/>
                </a:lnTo>
                <a:lnTo>
                  <a:pt x="1096" y="952"/>
                </a:lnTo>
                <a:lnTo>
                  <a:pt x="1090" y="943"/>
                </a:lnTo>
                <a:lnTo>
                  <a:pt x="883" y="583"/>
                </a:lnTo>
                <a:lnTo>
                  <a:pt x="882" y="580"/>
                </a:lnTo>
                <a:lnTo>
                  <a:pt x="880" y="578"/>
                </a:lnTo>
                <a:lnTo>
                  <a:pt x="878" y="575"/>
                </a:lnTo>
                <a:lnTo>
                  <a:pt x="875" y="570"/>
                </a:lnTo>
                <a:lnTo>
                  <a:pt x="874" y="567"/>
                </a:lnTo>
                <a:lnTo>
                  <a:pt x="872" y="564"/>
                </a:lnTo>
                <a:lnTo>
                  <a:pt x="871" y="562"/>
                </a:lnTo>
                <a:lnTo>
                  <a:pt x="870" y="560"/>
                </a:lnTo>
                <a:lnTo>
                  <a:pt x="865" y="552"/>
                </a:lnTo>
                <a:lnTo>
                  <a:pt x="860" y="542"/>
                </a:lnTo>
                <a:lnTo>
                  <a:pt x="854" y="534"/>
                </a:lnTo>
                <a:lnTo>
                  <a:pt x="847" y="526"/>
                </a:lnTo>
                <a:lnTo>
                  <a:pt x="842" y="521"/>
                </a:lnTo>
                <a:lnTo>
                  <a:pt x="834" y="517"/>
                </a:lnTo>
                <a:lnTo>
                  <a:pt x="832" y="514"/>
                </a:lnTo>
                <a:lnTo>
                  <a:pt x="829" y="513"/>
                </a:lnTo>
                <a:lnTo>
                  <a:pt x="828" y="513"/>
                </a:lnTo>
                <a:lnTo>
                  <a:pt x="823" y="510"/>
                </a:lnTo>
                <a:lnTo>
                  <a:pt x="817" y="508"/>
                </a:lnTo>
                <a:lnTo>
                  <a:pt x="814" y="506"/>
                </a:lnTo>
                <a:lnTo>
                  <a:pt x="813" y="505"/>
                </a:lnTo>
                <a:lnTo>
                  <a:pt x="803" y="505"/>
                </a:lnTo>
                <a:lnTo>
                  <a:pt x="801" y="504"/>
                </a:lnTo>
                <a:lnTo>
                  <a:pt x="799" y="504"/>
                </a:lnTo>
                <a:lnTo>
                  <a:pt x="787" y="504"/>
                </a:lnTo>
                <a:lnTo>
                  <a:pt x="774" y="505"/>
                </a:lnTo>
                <a:lnTo>
                  <a:pt x="771" y="505"/>
                </a:lnTo>
                <a:lnTo>
                  <a:pt x="768" y="503"/>
                </a:lnTo>
                <a:lnTo>
                  <a:pt x="765" y="504"/>
                </a:lnTo>
                <a:lnTo>
                  <a:pt x="759" y="505"/>
                </a:lnTo>
                <a:lnTo>
                  <a:pt x="367" y="505"/>
                </a:lnTo>
                <a:lnTo>
                  <a:pt x="364" y="504"/>
                </a:lnTo>
                <a:lnTo>
                  <a:pt x="360" y="504"/>
                </a:lnTo>
                <a:lnTo>
                  <a:pt x="349" y="504"/>
                </a:lnTo>
                <a:lnTo>
                  <a:pt x="334" y="504"/>
                </a:lnTo>
                <a:lnTo>
                  <a:pt x="317" y="504"/>
                </a:lnTo>
                <a:lnTo>
                  <a:pt x="305" y="505"/>
                </a:lnTo>
                <a:lnTo>
                  <a:pt x="296" y="506"/>
                </a:lnTo>
                <a:lnTo>
                  <a:pt x="288" y="509"/>
                </a:lnTo>
                <a:lnTo>
                  <a:pt x="280" y="513"/>
                </a:lnTo>
                <a:lnTo>
                  <a:pt x="272" y="516"/>
                </a:lnTo>
                <a:lnTo>
                  <a:pt x="271" y="518"/>
                </a:lnTo>
                <a:lnTo>
                  <a:pt x="269" y="520"/>
                </a:lnTo>
                <a:lnTo>
                  <a:pt x="268" y="521"/>
                </a:lnTo>
                <a:lnTo>
                  <a:pt x="266" y="523"/>
                </a:lnTo>
                <a:lnTo>
                  <a:pt x="258" y="529"/>
                </a:lnTo>
                <a:lnTo>
                  <a:pt x="250" y="539"/>
                </a:lnTo>
                <a:lnTo>
                  <a:pt x="246" y="546"/>
                </a:lnTo>
                <a:lnTo>
                  <a:pt x="243" y="551"/>
                </a:lnTo>
                <a:lnTo>
                  <a:pt x="241" y="556"/>
                </a:lnTo>
                <a:lnTo>
                  <a:pt x="239" y="561"/>
                </a:lnTo>
                <a:lnTo>
                  <a:pt x="231" y="576"/>
                </a:lnTo>
                <a:lnTo>
                  <a:pt x="228" y="575"/>
                </a:lnTo>
                <a:lnTo>
                  <a:pt x="230" y="576"/>
                </a:lnTo>
                <a:lnTo>
                  <a:pt x="207" y="618"/>
                </a:lnTo>
                <a:lnTo>
                  <a:pt x="183" y="661"/>
                </a:lnTo>
                <a:lnTo>
                  <a:pt x="159" y="705"/>
                </a:lnTo>
                <a:lnTo>
                  <a:pt x="136" y="748"/>
                </a:lnTo>
                <a:lnTo>
                  <a:pt x="111" y="792"/>
                </a:lnTo>
                <a:lnTo>
                  <a:pt x="85" y="834"/>
                </a:lnTo>
                <a:lnTo>
                  <a:pt x="59" y="877"/>
                </a:lnTo>
                <a:lnTo>
                  <a:pt x="32" y="917"/>
                </a:lnTo>
                <a:lnTo>
                  <a:pt x="30" y="923"/>
                </a:lnTo>
                <a:lnTo>
                  <a:pt x="26" y="929"/>
                </a:lnTo>
                <a:lnTo>
                  <a:pt x="23" y="935"/>
                </a:lnTo>
                <a:lnTo>
                  <a:pt x="20" y="940"/>
                </a:lnTo>
                <a:lnTo>
                  <a:pt x="14" y="951"/>
                </a:lnTo>
                <a:lnTo>
                  <a:pt x="7" y="964"/>
                </a:lnTo>
                <a:lnTo>
                  <a:pt x="5" y="970"/>
                </a:lnTo>
                <a:lnTo>
                  <a:pt x="3" y="976"/>
                </a:lnTo>
                <a:lnTo>
                  <a:pt x="0" y="983"/>
                </a:lnTo>
                <a:lnTo>
                  <a:pt x="0" y="992"/>
                </a:lnTo>
                <a:lnTo>
                  <a:pt x="0" y="998"/>
                </a:lnTo>
                <a:lnTo>
                  <a:pt x="0" y="1004"/>
                </a:lnTo>
                <a:lnTo>
                  <a:pt x="0" y="1009"/>
                </a:lnTo>
                <a:lnTo>
                  <a:pt x="1" y="1014"/>
                </a:lnTo>
                <a:lnTo>
                  <a:pt x="4" y="1018"/>
                </a:lnTo>
                <a:lnTo>
                  <a:pt x="4" y="1021"/>
                </a:lnTo>
                <a:lnTo>
                  <a:pt x="5" y="1024"/>
                </a:lnTo>
                <a:lnTo>
                  <a:pt x="5" y="1024"/>
                </a:lnTo>
                <a:lnTo>
                  <a:pt x="6" y="1026"/>
                </a:lnTo>
                <a:lnTo>
                  <a:pt x="7" y="1028"/>
                </a:lnTo>
                <a:lnTo>
                  <a:pt x="7" y="1030"/>
                </a:lnTo>
                <a:lnTo>
                  <a:pt x="13" y="1040"/>
                </a:lnTo>
                <a:lnTo>
                  <a:pt x="19" y="1051"/>
                </a:lnTo>
                <a:lnTo>
                  <a:pt x="21" y="1055"/>
                </a:lnTo>
                <a:lnTo>
                  <a:pt x="21" y="1057"/>
                </a:lnTo>
                <a:lnTo>
                  <a:pt x="23" y="1058"/>
                </a:lnTo>
                <a:lnTo>
                  <a:pt x="25" y="1061"/>
                </a:lnTo>
                <a:lnTo>
                  <a:pt x="253" y="1456"/>
                </a:lnTo>
                <a:lnTo>
                  <a:pt x="255" y="1460"/>
                </a:lnTo>
                <a:lnTo>
                  <a:pt x="258" y="1462"/>
                </a:lnTo>
                <a:lnTo>
                  <a:pt x="259" y="1466"/>
                </a:lnTo>
                <a:lnTo>
                  <a:pt x="262" y="1468"/>
                </a:lnTo>
                <a:lnTo>
                  <a:pt x="265" y="1470"/>
                </a:lnTo>
                <a:lnTo>
                  <a:pt x="268" y="1472"/>
                </a:lnTo>
                <a:lnTo>
                  <a:pt x="276" y="1477"/>
                </a:lnTo>
                <a:lnTo>
                  <a:pt x="279" y="1479"/>
                </a:lnTo>
                <a:lnTo>
                  <a:pt x="281" y="1482"/>
                </a:lnTo>
                <a:lnTo>
                  <a:pt x="284" y="1482"/>
                </a:lnTo>
                <a:lnTo>
                  <a:pt x="286" y="1482"/>
                </a:lnTo>
                <a:lnTo>
                  <a:pt x="298" y="1486"/>
                </a:lnTo>
                <a:lnTo>
                  <a:pt x="308" y="1488"/>
                </a:lnTo>
                <a:lnTo>
                  <a:pt x="318" y="1488"/>
                </a:lnTo>
                <a:lnTo>
                  <a:pt x="328" y="1488"/>
                </a:lnTo>
                <a:lnTo>
                  <a:pt x="339" y="1488"/>
                </a:lnTo>
                <a:lnTo>
                  <a:pt x="350" y="1488"/>
                </a:lnTo>
                <a:lnTo>
                  <a:pt x="362" y="1488"/>
                </a:lnTo>
                <a:lnTo>
                  <a:pt x="372" y="1488"/>
                </a:lnTo>
                <a:lnTo>
                  <a:pt x="378" y="1489"/>
                </a:lnTo>
                <a:lnTo>
                  <a:pt x="382" y="1489"/>
                </a:lnTo>
                <a:lnTo>
                  <a:pt x="386" y="1488"/>
                </a:lnTo>
                <a:lnTo>
                  <a:pt x="388" y="1488"/>
                </a:lnTo>
                <a:lnTo>
                  <a:pt x="392" y="1488"/>
                </a:lnTo>
                <a:lnTo>
                  <a:pt x="393" y="1488"/>
                </a:lnTo>
                <a:lnTo>
                  <a:pt x="394" y="1488"/>
                </a:lnTo>
                <a:lnTo>
                  <a:pt x="406" y="1488"/>
                </a:lnTo>
                <a:lnTo>
                  <a:pt x="416" y="1488"/>
                </a:lnTo>
                <a:lnTo>
                  <a:pt x="428" y="1488"/>
                </a:lnTo>
                <a:lnTo>
                  <a:pt x="444" y="1488"/>
                </a:lnTo>
                <a:lnTo>
                  <a:pt x="461" y="1488"/>
                </a:lnTo>
                <a:lnTo>
                  <a:pt x="464" y="1489"/>
                </a:lnTo>
                <a:lnTo>
                  <a:pt x="471" y="1488"/>
                </a:lnTo>
                <a:lnTo>
                  <a:pt x="486" y="1488"/>
                </a:lnTo>
                <a:lnTo>
                  <a:pt x="502" y="1488"/>
                </a:lnTo>
                <a:lnTo>
                  <a:pt x="506" y="1488"/>
                </a:lnTo>
                <a:lnTo>
                  <a:pt x="508" y="1488"/>
                </a:lnTo>
                <a:lnTo>
                  <a:pt x="517" y="1488"/>
                </a:lnTo>
                <a:lnTo>
                  <a:pt x="527" y="1488"/>
                </a:lnTo>
                <a:lnTo>
                  <a:pt x="540" y="1488"/>
                </a:lnTo>
                <a:lnTo>
                  <a:pt x="546" y="1488"/>
                </a:lnTo>
                <a:lnTo>
                  <a:pt x="554" y="1488"/>
                </a:lnTo>
                <a:lnTo>
                  <a:pt x="569" y="1488"/>
                </a:lnTo>
                <a:lnTo>
                  <a:pt x="595" y="1488"/>
                </a:lnTo>
                <a:lnTo>
                  <a:pt x="621" y="1488"/>
                </a:lnTo>
                <a:lnTo>
                  <a:pt x="640" y="1488"/>
                </a:lnTo>
                <a:lnTo>
                  <a:pt x="645" y="1488"/>
                </a:lnTo>
                <a:lnTo>
                  <a:pt x="646" y="1488"/>
                </a:lnTo>
                <a:lnTo>
                  <a:pt x="657" y="1488"/>
                </a:lnTo>
                <a:lnTo>
                  <a:pt x="668" y="1489"/>
                </a:lnTo>
                <a:lnTo>
                  <a:pt x="676" y="1488"/>
                </a:lnTo>
                <a:lnTo>
                  <a:pt x="690" y="1488"/>
                </a:lnTo>
                <a:lnTo>
                  <a:pt x="704" y="1488"/>
                </a:lnTo>
                <a:lnTo>
                  <a:pt x="714" y="1488"/>
                </a:lnTo>
                <a:lnTo>
                  <a:pt x="721" y="1488"/>
                </a:lnTo>
                <a:lnTo>
                  <a:pt x="727" y="1488"/>
                </a:lnTo>
                <a:lnTo>
                  <a:pt x="737" y="1488"/>
                </a:lnTo>
                <a:lnTo>
                  <a:pt x="737" y="1488"/>
                </a:lnTo>
                <a:lnTo>
                  <a:pt x="750" y="1488"/>
                </a:lnTo>
                <a:lnTo>
                  <a:pt x="761" y="1488"/>
                </a:lnTo>
                <a:lnTo>
                  <a:pt x="763" y="1488"/>
                </a:lnTo>
                <a:lnTo>
                  <a:pt x="765" y="1488"/>
                </a:lnTo>
                <a:lnTo>
                  <a:pt x="799" y="1488"/>
                </a:lnTo>
                <a:lnTo>
                  <a:pt x="805" y="1487"/>
                </a:lnTo>
                <a:lnTo>
                  <a:pt x="814" y="1485"/>
                </a:lnTo>
                <a:lnTo>
                  <a:pt x="822" y="1482"/>
                </a:lnTo>
                <a:lnTo>
                  <a:pt x="830" y="1478"/>
                </a:lnTo>
                <a:lnTo>
                  <a:pt x="837" y="1474"/>
                </a:lnTo>
                <a:lnTo>
                  <a:pt x="843" y="1470"/>
                </a:lnTo>
                <a:lnTo>
                  <a:pt x="849" y="1465"/>
                </a:lnTo>
                <a:lnTo>
                  <a:pt x="850" y="1460"/>
                </a:lnTo>
                <a:lnTo>
                  <a:pt x="853" y="1460"/>
                </a:lnTo>
                <a:lnTo>
                  <a:pt x="1086" y="105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1AD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1AD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YI057\AppData\Local\Temp\Rar$DIa0.387\0001.&#22303;&#35910;&#32593;-&#32454;&#33740;&#20108;&#20998;&#35010;&#32321;&#27542;.f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r="34534"/>
          <a:stretch>
            <a:fillRect/>
          </a:stretch>
        </p:blipFill>
        <p:spPr>
          <a:xfrm>
            <a:off x="1159938" y="798845"/>
            <a:ext cx="4273723" cy="5260311"/>
          </a:xfrm>
        </p:spPr>
      </p:pic>
      <p:sp>
        <p:nvSpPr>
          <p:cNvPr id="50" name="Полилиния 49"/>
          <p:cNvSpPr/>
          <p:nvPr/>
        </p:nvSpPr>
        <p:spPr>
          <a:xfrm>
            <a:off x="2803480" y="907428"/>
            <a:ext cx="1507" cy="595"/>
          </a:xfrm>
          <a:custGeom>
            <a:avLst/>
            <a:gdLst>
              <a:gd name="connsiteX0" fmla="*/ 0 w 2261"/>
              <a:gd name="connsiteY0" fmla="*/ 0 h 892"/>
              <a:gd name="connsiteX1" fmla="*/ 2261 w 2261"/>
              <a:gd name="connsiteY1" fmla="*/ 0 h 892"/>
              <a:gd name="connsiteX2" fmla="*/ 1784 w 2261"/>
              <a:gd name="connsiteY2" fmla="*/ 892 h 892"/>
              <a:gd name="connsiteX3" fmla="*/ 0 w 2261"/>
              <a:gd name="connsiteY3" fmla="*/ 0 h 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" h="892">
                <a:moveTo>
                  <a:pt x="0" y="0"/>
                </a:moveTo>
                <a:lnTo>
                  <a:pt x="2261" y="0"/>
                </a:lnTo>
                <a:lnTo>
                  <a:pt x="1784" y="892"/>
                </a:lnTo>
                <a:lnTo>
                  <a:pt x="0" y="0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1160653" y="3065544"/>
            <a:ext cx="4273064" cy="2983055"/>
          </a:xfrm>
          <a:custGeom>
            <a:avLst/>
            <a:gdLst>
              <a:gd name="connsiteX0" fmla="*/ 4621953 w 6410585"/>
              <a:gd name="connsiteY0" fmla="*/ 2242162 h 4475273"/>
              <a:gd name="connsiteX1" fmla="*/ 4658133 w 6410585"/>
              <a:gd name="connsiteY1" fmla="*/ 2242162 h 4475273"/>
              <a:gd name="connsiteX2" fmla="*/ 4694312 w 6410585"/>
              <a:gd name="connsiteY2" fmla="*/ 2244425 h 4475273"/>
              <a:gd name="connsiteX3" fmla="*/ 4716925 w 6410585"/>
              <a:gd name="connsiteY3" fmla="*/ 2244425 h 4475273"/>
              <a:gd name="connsiteX4" fmla="*/ 4725969 w 6410585"/>
              <a:gd name="connsiteY4" fmla="*/ 2244425 h 4475273"/>
              <a:gd name="connsiteX5" fmla="*/ 4732753 w 6410585"/>
              <a:gd name="connsiteY5" fmla="*/ 2244425 h 4475273"/>
              <a:gd name="connsiteX6" fmla="*/ 5619155 w 6410585"/>
              <a:gd name="connsiteY6" fmla="*/ 2244425 h 4475273"/>
              <a:gd name="connsiteX7" fmla="*/ 5632722 w 6410585"/>
              <a:gd name="connsiteY7" fmla="*/ 2244425 h 4475273"/>
              <a:gd name="connsiteX8" fmla="*/ 5639506 w 6410585"/>
              <a:gd name="connsiteY8" fmla="*/ 2242162 h 4475273"/>
              <a:gd name="connsiteX9" fmla="*/ 5648551 w 6410585"/>
              <a:gd name="connsiteY9" fmla="*/ 2244425 h 4475273"/>
              <a:gd name="connsiteX10" fmla="*/ 5655335 w 6410585"/>
              <a:gd name="connsiteY10" fmla="*/ 2244425 h 4475273"/>
              <a:gd name="connsiteX11" fmla="*/ 5682469 w 6410585"/>
              <a:gd name="connsiteY11" fmla="*/ 2242162 h 4475273"/>
              <a:gd name="connsiteX12" fmla="*/ 5709604 w 6410585"/>
              <a:gd name="connsiteY12" fmla="*/ 2244425 h 4475273"/>
              <a:gd name="connsiteX13" fmla="*/ 5714127 w 6410585"/>
              <a:gd name="connsiteY13" fmla="*/ 2244425 h 4475273"/>
              <a:gd name="connsiteX14" fmla="*/ 5720910 w 6410585"/>
              <a:gd name="connsiteY14" fmla="*/ 2244425 h 4475273"/>
              <a:gd name="connsiteX15" fmla="*/ 5741261 w 6410585"/>
              <a:gd name="connsiteY15" fmla="*/ 2244425 h 4475273"/>
              <a:gd name="connsiteX16" fmla="*/ 5743523 w 6410585"/>
              <a:gd name="connsiteY16" fmla="*/ 2248950 h 4475273"/>
              <a:gd name="connsiteX17" fmla="*/ 5750306 w 6410585"/>
              <a:gd name="connsiteY17" fmla="*/ 2255737 h 4475273"/>
              <a:gd name="connsiteX18" fmla="*/ 5763874 w 6410585"/>
              <a:gd name="connsiteY18" fmla="*/ 2260262 h 4475273"/>
              <a:gd name="connsiteX19" fmla="*/ 5775180 w 6410585"/>
              <a:gd name="connsiteY19" fmla="*/ 2264787 h 4475273"/>
              <a:gd name="connsiteX20" fmla="*/ 5777441 w 6410585"/>
              <a:gd name="connsiteY20" fmla="*/ 2267050 h 4475273"/>
              <a:gd name="connsiteX21" fmla="*/ 5784225 w 6410585"/>
              <a:gd name="connsiteY21" fmla="*/ 2269312 h 4475273"/>
              <a:gd name="connsiteX22" fmla="*/ 5791008 w 6410585"/>
              <a:gd name="connsiteY22" fmla="*/ 2271575 h 4475273"/>
              <a:gd name="connsiteX23" fmla="*/ 5809098 w 6410585"/>
              <a:gd name="connsiteY23" fmla="*/ 2282887 h 4475273"/>
              <a:gd name="connsiteX24" fmla="*/ 5818143 w 6410585"/>
              <a:gd name="connsiteY24" fmla="*/ 2294200 h 4475273"/>
              <a:gd name="connsiteX25" fmla="*/ 5833972 w 6410585"/>
              <a:gd name="connsiteY25" fmla="*/ 2312300 h 4475273"/>
              <a:gd name="connsiteX26" fmla="*/ 5847539 w 6410585"/>
              <a:gd name="connsiteY26" fmla="*/ 2332663 h 4475273"/>
              <a:gd name="connsiteX27" fmla="*/ 5858845 w 6410585"/>
              <a:gd name="connsiteY27" fmla="*/ 2350763 h 4475273"/>
              <a:gd name="connsiteX28" fmla="*/ 5872413 w 6410585"/>
              <a:gd name="connsiteY28" fmla="*/ 2371126 h 4475273"/>
              <a:gd name="connsiteX29" fmla="*/ 5874674 w 6410585"/>
              <a:gd name="connsiteY29" fmla="*/ 2375651 h 4475273"/>
              <a:gd name="connsiteX30" fmla="*/ 5876935 w 6410585"/>
              <a:gd name="connsiteY30" fmla="*/ 2377913 h 4475273"/>
              <a:gd name="connsiteX31" fmla="*/ 5881458 w 6410585"/>
              <a:gd name="connsiteY31" fmla="*/ 2389226 h 4475273"/>
              <a:gd name="connsiteX32" fmla="*/ 5883719 w 6410585"/>
              <a:gd name="connsiteY32" fmla="*/ 2396014 h 4475273"/>
              <a:gd name="connsiteX33" fmla="*/ 5888241 w 6410585"/>
              <a:gd name="connsiteY33" fmla="*/ 2402801 h 4475273"/>
              <a:gd name="connsiteX34" fmla="*/ 5892764 w 6410585"/>
              <a:gd name="connsiteY34" fmla="*/ 2409589 h 4475273"/>
              <a:gd name="connsiteX35" fmla="*/ 5897286 w 6410585"/>
              <a:gd name="connsiteY35" fmla="*/ 2416376 h 4475273"/>
              <a:gd name="connsiteX36" fmla="*/ 5899547 w 6410585"/>
              <a:gd name="connsiteY36" fmla="*/ 2423164 h 4475273"/>
              <a:gd name="connsiteX37" fmla="*/ 6367622 w 6410585"/>
              <a:gd name="connsiteY37" fmla="*/ 3235410 h 4475273"/>
              <a:gd name="connsiteX38" fmla="*/ 6383450 w 6410585"/>
              <a:gd name="connsiteY38" fmla="*/ 3255773 h 4475273"/>
              <a:gd name="connsiteX39" fmla="*/ 6394757 w 6410585"/>
              <a:gd name="connsiteY39" fmla="*/ 3282923 h 4475273"/>
              <a:gd name="connsiteX40" fmla="*/ 6403802 w 6410585"/>
              <a:gd name="connsiteY40" fmla="*/ 3307811 h 4475273"/>
              <a:gd name="connsiteX41" fmla="*/ 6408324 w 6410585"/>
              <a:gd name="connsiteY41" fmla="*/ 3323649 h 4475273"/>
              <a:gd name="connsiteX42" fmla="*/ 6410585 w 6410585"/>
              <a:gd name="connsiteY42" fmla="*/ 3339486 h 4475273"/>
              <a:gd name="connsiteX43" fmla="*/ 6410585 w 6410585"/>
              <a:gd name="connsiteY43" fmla="*/ 3348536 h 4475273"/>
              <a:gd name="connsiteX44" fmla="*/ 6410585 w 6410585"/>
              <a:gd name="connsiteY44" fmla="*/ 3380212 h 4475273"/>
              <a:gd name="connsiteX45" fmla="*/ 6408324 w 6410585"/>
              <a:gd name="connsiteY45" fmla="*/ 3398312 h 4475273"/>
              <a:gd name="connsiteX46" fmla="*/ 6403802 w 6410585"/>
              <a:gd name="connsiteY46" fmla="*/ 3409625 h 4475273"/>
              <a:gd name="connsiteX47" fmla="*/ 6403802 w 6410585"/>
              <a:gd name="connsiteY47" fmla="*/ 3411887 h 4475273"/>
              <a:gd name="connsiteX48" fmla="*/ 6401540 w 6410585"/>
              <a:gd name="connsiteY48" fmla="*/ 3414150 h 4475273"/>
              <a:gd name="connsiteX49" fmla="*/ 6401540 w 6410585"/>
              <a:gd name="connsiteY49" fmla="*/ 3420937 h 4475273"/>
              <a:gd name="connsiteX50" fmla="*/ 6358577 w 6410585"/>
              <a:gd name="connsiteY50" fmla="*/ 3491075 h 4475273"/>
              <a:gd name="connsiteX51" fmla="*/ 6351793 w 6410585"/>
              <a:gd name="connsiteY51" fmla="*/ 3493338 h 4475273"/>
              <a:gd name="connsiteX52" fmla="*/ 6358577 w 6410585"/>
              <a:gd name="connsiteY52" fmla="*/ 3493338 h 4475273"/>
              <a:gd name="connsiteX53" fmla="*/ 5831711 w 6410585"/>
              <a:gd name="connsiteY53" fmla="*/ 4407397 h 4475273"/>
              <a:gd name="connsiteX54" fmla="*/ 5827188 w 6410585"/>
              <a:gd name="connsiteY54" fmla="*/ 4409660 h 4475273"/>
              <a:gd name="connsiteX55" fmla="*/ 5822666 w 6410585"/>
              <a:gd name="connsiteY55" fmla="*/ 4418710 h 4475273"/>
              <a:gd name="connsiteX56" fmla="*/ 5811359 w 6410585"/>
              <a:gd name="connsiteY56" fmla="*/ 4427761 h 4475273"/>
              <a:gd name="connsiteX57" fmla="*/ 5797792 w 6410585"/>
              <a:gd name="connsiteY57" fmla="*/ 4439073 h 4475273"/>
              <a:gd name="connsiteX58" fmla="*/ 5779702 w 6410585"/>
              <a:gd name="connsiteY58" fmla="*/ 4448123 h 4475273"/>
              <a:gd name="connsiteX59" fmla="*/ 5761612 w 6410585"/>
              <a:gd name="connsiteY59" fmla="*/ 4454911 h 4475273"/>
              <a:gd name="connsiteX60" fmla="*/ 5743523 w 6410585"/>
              <a:gd name="connsiteY60" fmla="*/ 4461698 h 4475273"/>
              <a:gd name="connsiteX61" fmla="*/ 5725433 w 6410585"/>
              <a:gd name="connsiteY61" fmla="*/ 4468486 h 4475273"/>
              <a:gd name="connsiteX62" fmla="*/ 5709604 w 6410585"/>
              <a:gd name="connsiteY62" fmla="*/ 4470749 h 4475273"/>
              <a:gd name="connsiteX63" fmla="*/ 5632722 w 6410585"/>
              <a:gd name="connsiteY63" fmla="*/ 4470749 h 4475273"/>
              <a:gd name="connsiteX64" fmla="*/ 5628200 w 6410585"/>
              <a:gd name="connsiteY64" fmla="*/ 4473011 h 4475273"/>
              <a:gd name="connsiteX65" fmla="*/ 5623677 w 6410585"/>
              <a:gd name="connsiteY65" fmla="*/ 4473011 h 4475273"/>
              <a:gd name="connsiteX66" fmla="*/ 5598804 w 6410585"/>
              <a:gd name="connsiteY66" fmla="*/ 4473011 h 4475273"/>
              <a:gd name="connsiteX67" fmla="*/ 5571669 w 6410585"/>
              <a:gd name="connsiteY67" fmla="*/ 4470749 h 4475273"/>
              <a:gd name="connsiteX68" fmla="*/ 5546796 w 6410585"/>
              <a:gd name="connsiteY68" fmla="*/ 4470749 h 4475273"/>
              <a:gd name="connsiteX69" fmla="*/ 5533228 w 6410585"/>
              <a:gd name="connsiteY69" fmla="*/ 4473011 h 4475273"/>
              <a:gd name="connsiteX70" fmla="*/ 5519661 w 6410585"/>
              <a:gd name="connsiteY70" fmla="*/ 4473011 h 4475273"/>
              <a:gd name="connsiteX71" fmla="*/ 5497049 w 6410585"/>
              <a:gd name="connsiteY71" fmla="*/ 4470749 h 4475273"/>
              <a:gd name="connsiteX72" fmla="*/ 5463130 w 6410585"/>
              <a:gd name="connsiteY72" fmla="*/ 4470749 h 4475273"/>
              <a:gd name="connsiteX73" fmla="*/ 5433734 w 6410585"/>
              <a:gd name="connsiteY73" fmla="*/ 4473011 h 4475273"/>
              <a:gd name="connsiteX74" fmla="*/ 5413383 w 6410585"/>
              <a:gd name="connsiteY74" fmla="*/ 4475273 h 4475273"/>
              <a:gd name="connsiteX75" fmla="*/ 5388510 w 6410585"/>
              <a:gd name="connsiteY75" fmla="*/ 4473011 h 4475273"/>
              <a:gd name="connsiteX76" fmla="*/ 5365897 w 6410585"/>
              <a:gd name="connsiteY76" fmla="*/ 4473011 h 4475273"/>
              <a:gd name="connsiteX77" fmla="*/ 5363636 w 6410585"/>
              <a:gd name="connsiteY77" fmla="*/ 4470749 h 4475273"/>
              <a:gd name="connsiteX78" fmla="*/ 5352330 w 6410585"/>
              <a:gd name="connsiteY78" fmla="*/ 4470749 h 4475273"/>
              <a:gd name="connsiteX79" fmla="*/ 5307105 w 6410585"/>
              <a:gd name="connsiteY79" fmla="*/ 4473011 h 4475273"/>
              <a:gd name="connsiteX80" fmla="*/ 5248313 w 6410585"/>
              <a:gd name="connsiteY80" fmla="*/ 4473011 h 4475273"/>
              <a:gd name="connsiteX81" fmla="*/ 5189521 w 6410585"/>
              <a:gd name="connsiteY81" fmla="*/ 4470749 h 4475273"/>
              <a:gd name="connsiteX82" fmla="*/ 5155603 w 6410585"/>
              <a:gd name="connsiteY82" fmla="*/ 4470749 h 4475273"/>
              <a:gd name="connsiteX83" fmla="*/ 5139774 w 6410585"/>
              <a:gd name="connsiteY83" fmla="*/ 4473011 h 4475273"/>
              <a:gd name="connsiteX84" fmla="*/ 5123946 w 6410585"/>
              <a:gd name="connsiteY84" fmla="*/ 4470749 h 4475273"/>
              <a:gd name="connsiteX85" fmla="*/ 5094550 w 6410585"/>
              <a:gd name="connsiteY85" fmla="*/ 4470749 h 4475273"/>
              <a:gd name="connsiteX86" fmla="*/ 5074199 w 6410585"/>
              <a:gd name="connsiteY86" fmla="*/ 4470749 h 4475273"/>
              <a:gd name="connsiteX87" fmla="*/ 5051586 w 6410585"/>
              <a:gd name="connsiteY87" fmla="*/ 4470749 h 4475273"/>
              <a:gd name="connsiteX88" fmla="*/ 5047064 w 6410585"/>
              <a:gd name="connsiteY88" fmla="*/ 4470749 h 4475273"/>
              <a:gd name="connsiteX89" fmla="*/ 5038019 w 6410585"/>
              <a:gd name="connsiteY89" fmla="*/ 4470749 h 4475273"/>
              <a:gd name="connsiteX90" fmla="*/ 5004101 w 6410585"/>
              <a:gd name="connsiteY90" fmla="*/ 4470749 h 4475273"/>
              <a:gd name="connsiteX91" fmla="*/ 4967921 w 6410585"/>
              <a:gd name="connsiteY91" fmla="*/ 4470749 h 4475273"/>
              <a:gd name="connsiteX92" fmla="*/ 4952092 w 6410585"/>
              <a:gd name="connsiteY92" fmla="*/ 4473011 h 4475273"/>
              <a:gd name="connsiteX93" fmla="*/ 4945309 w 6410585"/>
              <a:gd name="connsiteY93" fmla="*/ 4470749 h 4475273"/>
              <a:gd name="connsiteX94" fmla="*/ 4906868 w 6410585"/>
              <a:gd name="connsiteY94" fmla="*/ 4470749 h 4475273"/>
              <a:gd name="connsiteX95" fmla="*/ 4870688 w 6410585"/>
              <a:gd name="connsiteY95" fmla="*/ 4473011 h 4475273"/>
              <a:gd name="connsiteX96" fmla="*/ 4845815 w 6410585"/>
              <a:gd name="connsiteY96" fmla="*/ 4473011 h 4475273"/>
              <a:gd name="connsiteX97" fmla="*/ 4820941 w 6410585"/>
              <a:gd name="connsiteY97" fmla="*/ 4473011 h 4475273"/>
              <a:gd name="connsiteX98" fmla="*/ 4793806 w 6410585"/>
              <a:gd name="connsiteY98" fmla="*/ 4470749 h 4475273"/>
              <a:gd name="connsiteX99" fmla="*/ 4791545 w 6410585"/>
              <a:gd name="connsiteY99" fmla="*/ 4470749 h 4475273"/>
              <a:gd name="connsiteX100" fmla="*/ 4789284 w 6410585"/>
              <a:gd name="connsiteY100" fmla="*/ 4470749 h 4475273"/>
              <a:gd name="connsiteX101" fmla="*/ 4782500 w 6410585"/>
              <a:gd name="connsiteY101" fmla="*/ 4470749 h 4475273"/>
              <a:gd name="connsiteX102" fmla="*/ 4777978 w 6410585"/>
              <a:gd name="connsiteY102" fmla="*/ 4473011 h 4475273"/>
              <a:gd name="connsiteX103" fmla="*/ 4771194 w 6410585"/>
              <a:gd name="connsiteY103" fmla="*/ 4475273 h 4475273"/>
              <a:gd name="connsiteX104" fmla="*/ 4757627 w 6410585"/>
              <a:gd name="connsiteY104" fmla="*/ 4473011 h 4475273"/>
              <a:gd name="connsiteX105" fmla="*/ 4744059 w 6410585"/>
              <a:gd name="connsiteY105" fmla="*/ 4473011 h 4475273"/>
              <a:gd name="connsiteX106" fmla="*/ 4721447 w 6410585"/>
              <a:gd name="connsiteY106" fmla="*/ 4473011 h 4475273"/>
              <a:gd name="connsiteX107" fmla="*/ 4696573 w 6410585"/>
              <a:gd name="connsiteY107" fmla="*/ 4473011 h 4475273"/>
              <a:gd name="connsiteX108" fmla="*/ 4669439 w 6410585"/>
              <a:gd name="connsiteY108" fmla="*/ 4473011 h 4475273"/>
              <a:gd name="connsiteX109" fmla="*/ 4644565 w 6410585"/>
              <a:gd name="connsiteY109" fmla="*/ 4473011 h 4475273"/>
              <a:gd name="connsiteX110" fmla="*/ 4624214 w 6410585"/>
              <a:gd name="connsiteY110" fmla="*/ 4473011 h 4475273"/>
              <a:gd name="connsiteX111" fmla="*/ 4599341 w 6410585"/>
              <a:gd name="connsiteY111" fmla="*/ 4470749 h 4475273"/>
              <a:gd name="connsiteX112" fmla="*/ 4576728 w 6410585"/>
              <a:gd name="connsiteY112" fmla="*/ 4466223 h 4475273"/>
              <a:gd name="connsiteX113" fmla="*/ 4551855 w 6410585"/>
              <a:gd name="connsiteY113" fmla="*/ 4457173 h 4475273"/>
              <a:gd name="connsiteX114" fmla="*/ 4547332 w 6410585"/>
              <a:gd name="connsiteY114" fmla="*/ 4457173 h 4475273"/>
              <a:gd name="connsiteX115" fmla="*/ 4538287 w 6410585"/>
              <a:gd name="connsiteY115" fmla="*/ 4454911 h 4475273"/>
              <a:gd name="connsiteX116" fmla="*/ 4533765 w 6410585"/>
              <a:gd name="connsiteY116" fmla="*/ 4450385 h 4475273"/>
              <a:gd name="connsiteX117" fmla="*/ 4526981 w 6410585"/>
              <a:gd name="connsiteY117" fmla="*/ 4445861 h 4475273"/>
              <a:gd name="connsiteX118" fmla="*/ 4508891 w 6410585"/>
              <a:gd name="connsiteY118" fmla="*/ 4434548 h 4475273"/>
              <a:gd name="connsiteX119" fmla="*/ 4502108 w 6410585"/>
              <a:gd name="connsiteY119" fmla="*/ 4430023 h 4475273"/>
              <a:gd name="connsiteX120" fmla="*/ 4495324 w 6410585"/>
              <a:gd name="connsiteY120" fmla="*/ 4425498 h 4475273"/>
              <a:gd name="connsiteX121" fmla="*/ 4490802 w 6410585"/>
              <a:gd name="connsiteY121" fmla="*/ 4418710 h 4475273"/>
              <a:gd name="connsiteX122" fmla="*/ 4488540 w 6410585"/>
              <a:gd name="connsiteY122" fmla="*/ 4414185 h 4475273"/>
              <a:gd name="connsiteX123" fmla="*/ 4481757 w 6410585"/>
              <a:gd name="connsiteY123" fmla="*/ 4409660 h 4475273"/>
              <a:gd name="connsiteX124" fmla="*/ 4477234 w 6410585"/>
              <a:gd name="connsiteY124" fmla="*/ 4400610 h 4475273"/>
              <a:gd name="connsiteX125" fmla="*/ 3961674 w 6410585"/>
              <a:gd name="connsiteY125" fmla="*/ 3502388 h 4475273"/>
              <a:gd name="connsiteX126" fmla="*/ 3954890 w 6410585"/>
              <a:gd name="connsiteY126" fmla="*/ 3497863 h 4475273"/>
              <a:gd name="connsiteX127" fmla="*/ 3952629 w 6410585"/>
              <a:gd name="connsiteY127" fmla="*/ 3495601 h 4475273"/>
              <a:gd name="connsiteX128" fmla="*/ 3952629 w 6410585"/>
              <a:gd name="connsiteY128" fmla="*/ 3488813 h 4475273"/>
              <a:gd name="connsiteX129" fmla="*/ 3945845 w 6410585"/>
              <a:gd name="connsiteY129" fmla="*/ 3482025 h 4475273"/>
              <a:gd name="connsiteX130" fmla="*/ 3932278 w 6410585"/>
              <a:gd name="connsiteY130" fmla="*/ 3457138 h 4475273"/>
              <a:gd name="connsiteX131" fmla="*/ 3920972 w 6410585"/>
              <a:gd name="connsiteY131" fmla="*/ 3432250 h 4475273"/>
              <a:gd name="connsiteX132" fmla="*/ 3918710 w 6410585"/>
              <a:gd name="connsiteY132" fmla="*/ 3429987 h 4475273"/>
              <a:gd name="connsiteX133" fmla="*/ 3916449 w 6410585"/>
              <a:gd name="connsiteY133" fmla="*/ 3425462 h 4475273"/>
              <a:gd name="connsiteX134" fmla="*/ 3914188 w 6410585"/>
              <a:gd name="connsiteY134" fmla="*/ 3420937 h 4475273"/>
              <a:gd name="connsiteX135" fmla="*/ 3914188 w 6410585"/>
              <a:gd name="connsiteY135" fmla="*/ 3418675 h 4475273"/>
              <a:gd name="connsiteX136" fmla="*/ 3911927 w 6410585"/>
              <a:gd name="connsiteY136" fmla="*/ 3414150 h 4475273"/>
              <a:gd name="connsiteX137" fmla="*/ 3911927 w 6410585"/>
              <a:gd name="connsiteY137" fmla="*/ 3407362 h 4475273"/>
              <a:gd name="connsiteX138" fmla="*/ 3907404 w 6410585"/>
              <a:gd name="connsiteY138" fmla="*/ 3400575 h 4475273"/>
              <a:gd name="connsiteX139" fmla="*/ 3905143 w 6410585"/>
              <a:gd name="connsiteY139" fmla="*/ 3386999 h 4475273"/>
              <a:gd name="connsiteX140" fmla="*/ 3905143 w 6410585"/>
              <a:gd name="connsiteY140" fmla="*/ 3375687 h 4475273"/>
              <a:gd name="connsiteX141" fmla="*/ 3905143 w 6410585"/>
              <a:gd name="connsiteY141" fmla="*/ 3362112 h 4475273"/>
              <a:gd name="connsiteX142" fmla="*/ 3905143 w 6410585"/>
              <a:gd name="connsiteY142" fmla="*/ 3348536 h 4475273"/>
              <a:gd name="connsiteX143" fmla="*/ 3905143 w 6410585"/>
              <a:gd name="connsiteY143" fmla="*/ 3330436 h 4475273"/>
              <a:gd name="connsiteX144" fmla="*/ 3909666 w 6410585"/>
              <a:gd name="connsiteY144" fmla="*/ 3312336 h 4475273"/>
              <a:gd name="connsiteX145" fmla="*/ 3914188 w 6410585"/>
              <a:gd name="connsiteY145" fmla="*/ 3296498 h 4475273"/>
              <a:gd name="connsiteX146" fmla="*/ 3918710 w 6410585"/>
              <a:gd name="connsiteY146" fmla="*/ 3282923 h 4475273"/>
              <a:gd name="connsiteX147" fmla="*/ 3934539 w 6410585"/>
              <a:gd name="connsiteY147" fmla="*/ 3255773 h 4475273"/>
              <a:gd name="connsiteX148" fmla="*/ 3948106 w 6410585"/>
              <a:gd name="connsiteY148" fmla="*/ 3230885 h 4475273"/>
              <a:gd name="connsiteX149" fmla="*/ 3954890 w 6410585"/>
              <a:gd name="connsiteY149" fmla="*/ 3217310 h 4475273"/>
              <a:gd name="connsiteX150" fmla="*/ 3966196 w 6410585"/>
              <a:gd name="connsiteY150" fmla="*/ 3205997 h 4475273"/>
              <a:gd name="connsiteX151" fmla="*/ 3972980 w 6410585"/>
              <a:gd name="connsiteY151" fmla="*/ 3190160 h 4475273"/>
              <a:gd name="connsiteX152" fmla="*/ 3977502 w 6410585"/>
              <a:gd name="connsiteY152" fmla="*/ 3178847 h 4475273"/>
              <a:gd name="connsiteX153" fmla="*/ 4038556 w 6410585"/>
              <a:gd name="connsiteY153" fmla="*/ 3086084 h 4475273"/>
              <a:gd name="connsiteX154" fmla="*/ 4095086 w 6410585"/>
              <a:gd name="connsiteY154" fmla="*/ 2993320 h 4475273"/>
              <a:gd name="connsiteX155" fmla="*/ 4153878 w 6410585"/>
              <a:gd name="connsiteY155" fmla="*/ 2896032 h 4475273"/>
              <a:gd name="connsiteX156" fmla="*/ 4210409 w 6410585"/>
              <a:gd name="connsiteY156" fmla="*/ 2798743 h 4475273"/>
              <a:gd name="connsiteX157" fmla="*/ 4264679 w 6410585"/>
              <a:gd name="connsiteY157" fmla="*/ 2699192 h 4475273"/>
              <a:gd name="connsiteX158" fmla="*/ 4316687 w 6410585"/>
              <a:gd name="connsiteY158" fmla="*/ 2601903 h 4475273"/>
              <a:gd name="connsiteX159" fmla="*/ 4370956 w 6410585"/>
              <a:gd name="connsiteY159" fmla="*/ 2502352 h 4475273"/>
              <a:gd name="connsiteX160" fmla="*/ 4422488 w 6410585"/>
              <a:gd name="connsiteY160" fmla="*/ 2405957 h 4475273"/>
              <a:gd name="connsiteX161" fmla="*/ 4425226 w 6410585"/>
              <a:gd name="connsiteY161" fmla="*/ 2407326 h 4475273"/>
              <a:gd name="connsiteX162" fmla="*/ 4443316 w 6410585"/>
              <a:gd name="connsiteY162" fmla="*/ 2371126 h 4475273"/>
              <a:gd name="connsiteX163" fmla="*/ 4447838 w 6410585"/>
              <a:gd name="connsiteY163" fmla="*/ 2362076 h 4475273"/>
              <a:gd name="connsiteX164" fmla="*/ 4452361 w 6410585"/>
              <a:gd name="connsiteY164" fmla="*/ 2350763 h 4475273"/>
              <a:gd name="connsiteX165" fmla="*/ 4459144 w 6410585"/>
              <a:gd name="connsiteY165" fmla="*/ 2337188 h 4475273"/>
              <a:gd name="connsiteX166" fmla="*/ 4468189 w 6410585"/>
              <a:gd name="connsiteY166" fmla="*/ 2325875 h 4475273"/>
              <a:gd name="connsiteX167" fmla="*/ 4488540 w 6410585"/>
              <a:gd name="connsiteY167" fmla="*/ 2300988 h 4475273"/>
              <a:gd name="connsiteX168" fmla="*/ 4504369 w 6410585"/>
              <a:gd name="connsiteY168" fmla="*/ 2285150 h 4475273"/>
              <a:gd name="connsiteX169" fmla="*/ 4508891 w 6410585"/>
              <a:gd name="connsiteY169" fmla="*/ 2282887 h 4475273"/>
              <a:gd name="connsiteX170" fmla="*/ 4513414 w 6410585"/>
              <a:gd name="connsiteY170" fmla="*/ 2278362 h 4475273"/>
              <a:gd name="connsiteX171" fmla="*/ 4515675 w 6410585"/>
              <a:gd name="connsiteY171" fmla="*/ 2276100 h 4475273"/>
              <a:gd name="connsiteX172" fmla="*/ 4517936 w 6410585"/>
              <a:gd name="connsiteY172" fmla="*/ 2271575 h 4475273"/>
              <a:gd name="connsiteX173" fmla="*/ 4536026 w 6410585"/>
              <a:gd name="connsiteY173" fmla="*/ 2267050 h 4475273"/>
              <a:gd name="connsiteX174" fmla="*/ 4556377 w 6410585"/>
              <a:gd name="connsiteY174" fmla="*/ 2258000 h 4475273"/>
              <a:gd name="connsiteX175" fmla="*/ 4572206 w 6410585"/>
              <a:gd name="connsiteY175" fmla="*/ 2248950 h 4475273"/>
              <a:gd name="connsiteX176" fmla="*/ 4594818 w 6410585"/>
              <a:gd name="connsiteY176" fmla="*/ 2244425 h 4475273"/>
              <a:gd name="connsiteX177" fmla="*/ 2668251 w 6410585"/>
              <a:gd name="connsiteY177" fmla="*/ 1122212 h 4475273"/>
              <a:gd name="connsiteX178" fmla="*/ 2704430 w 6410585"/>
              <a:gd name="connsiteY178" fmla="*/ 1122212 h 4475273"/>
              <a:gd name="connsiteX179" fmla="*/ 2740610 w 6410585"/>
              <a:gd name="connsiteY179" fmla="*/ 1124475 h 4475273"/>
              <a:gd name="connsiteX180" fmla="*/ 2763222 w 6410585"/>
              <a:gd name="connsiteY180" fmla="*/ 1124475 h 4475273"/>
              <a:gd name="connsiteX181" fmla="*/ 2770006 w 6410585"/>
              <a:gd name="connsiteY181" fmla="*/ 1124475 h 4475273"/>
              <a:gd name="connsiteX182" fmla="*/ 2779051 w 6410585"/>
              <a:gd name="connsiteY182" fmla="*/ 1124475 h 4475273"/>
              <a:gd name="connsiteX183" fmla="*/ 3667714 w 6410585"/>
              <a:gd name="connsiteY183" fmla="*/ 1124475 h 4475273"/>
              <a:gd name="connsiteX184" fmla="*/ 3681281 w 6410585"/>
              <a:gd name="connsiteY184" fmla="*/ 1122212 h 4475273"/>
              <a:gd name="connsiteX185" fmla="*/ 3688065 w 6410585"/>
              <a:gd name="connsiteY185" fmla="*/ 1122212 h 4475273"/>
              <a:gd name="connsiteX186" fmla="*/ 3690326 w 6410585"/>
              <a:gd name="connsiteY186" fmla="*/ 1122212 h 4475273"/>
              <a:gd name="connsiteX187" fmla="*/ 3694849 w 6410585"/>
              <a:gd name="connsiteY187" fmla="*/ 1124475 h 4475273"/>
              <a:gd name="connsiteX188" fmla="*/ 3701632 w 6410585"/>
              <a:gd name="connsiteY188" fmla="*/ 1124475 h 4475273"/>
              <a:gd name="connsiteX189" fmla="*/ 3728767 w 6410585"/>
              <a:gd name="connsiteY189" fmla="*/ 1122212 h 4475273"/>
              <a:gd name="connsiteX190" fmla="*/ 3758163 w 6410585"/>
              <a:gd name="connsiteY190" fmla="*/ 1122212 h 4475273"/>
              <a:gd name="connsiteX191" fmla="*/ 3762686 w 6410585"/>
              <a:gd name="connsiteY191" fmla="*/ 1124475 h 4475273"/>
              <a:gd name="connsiteX192" fmla="*/ 3767208 w 6410585"/>
              <a:gd name="connsiteY192" fmla="*/ 1124475 h 4475273"/>
              <a:gd name="connsiteX193" fmla="*/ 3787559 w 6410585"/>
              <a:gd name="connsiteY193" fmla="*/ 1124475 h 4475273"/>
              <a:gd name="connsiteX194" fmla="*/ 3789820 w 6410585"/>
              <a:gd name="connsiteY194" fmla="*/ 1124475 h 4475273"/>
              <a:gd name="connsiteX195" fmla="*/ 3792082 w 6410585"/>
              <a:gd name="connsiteY195" fmla="*/ 1129000 h 4475273"/>
              <a:gd name="connsiteX196" fmla="*/ 3798865 w 6410585"/>
              <a:gd name="connsiteY196" fmla="*/ 1133525 h 4475273"/>
              <a:gd name="connsiteX197" fmla="*/ 3814694 w 6410585"/>
              <a:gd name="connsiteY197" fmla="*/ 1138050 h 4475273"/>
              <a:gd name="connsiteX198" fmla="*/ 3826000 w 6410585"/>
              <a:gd name="connsiteY198" fmla="*/ 1142575 h 4475273"/>
              <a:gd name="connsiteX199" fmla="*/ 3828261 w 6410585"/>
              <a:gd name="connsiteY199" fmla="*/ 1144838 h 4475273"/>
              <a:gd name="connsiteX200" fmla="*/ 3835045 w 6410585"/>
              <a:gd name="connsiteY200" fmla="*/ 1147100 h 4475273"/>
              <a:gd name="connsiteX201" fmla="*/ 3839567 w 6410585"/>
              <a:gd name="connsiteY201" fmla="*/ 1149363 h 4475273"/>
              <a:gd name="connsiteX202" fmla="*/ 3857657 w 6410585"/>
              <a:gd name="connsiteY202" fmla="*/ 1160675 h 4475273"/>
              <a:gd name="connsiteX203" fmla="*/ 3866702 w 6410585"/>
              <a:gd name="connsiteY203" fmla="*/ 1171988 h 4475273"/>
              <a:gd name="connsiteX204" fmla="*/ 3882531 w 6410585"/>
              <a:gd name="connsiteY204" fmla="*/ 1192351 h 4475273"/>
              <a:gd name="connsiteX205" fmla="*/ 3898359 w 6410585"/>
              <a:gd name="connsiteY205" fmla="*/ 1210451 h 4475273"/>
              <a:gd name="connsiteX206" fmla="*/ 3909666 w 6410585"/>
              <a:gd name="connsiteY206" fmla="*/ 1230814 h 4475273"/>
              <a:gd name="connsiteX207" fmla="*/ 3920972 w 6410585"/>
              <a:gd name="connsiteY207" fmla="*/ 1251176 h 4475273"/>
              <a:gd name="connsiteX208" fmla="*/ 3923233 w 6410585"/>
              <a:gd name="connsiteY208" fmla="*/ 1255701 h 4475273"/>
              <a:gd name="connsiteX209" fmla="*/ 3925494 w 6410585"/>
              <a:gd name="connsiteY209" fmla="*/ 1257964 h 4475273"/>
              <a:gd name="connsiteX210" fmla="*/ 3930017 w 6410585"/>
              <a:gd name="connsiteY210" fmla="*/ 1267014 h 4475273"/>
              <a:gd name="connsiteX211" fmla="*/ 3932278 w 6410585"/>
              <a:gd name="connsiteY211" fmla="*/ 1273802 h 4475273"/>
              <a:gd name="connsiteX212" fmla="*/ 3936800 w 6410585"/>
              <a:gd name="connsiteY212" fmla="*/ 1280589 h 4475273"/>
              <a:gd name="connsiteX213" fmla="*/ 3941323 w 6410585"/>
              <a:gd name="connsiteY213" fmla="*/ 1287377 h 4475273"/>
              <a:gd name="connsiteX214" fmla="*/ 3945845 w 6410585"/>
              <a:gd name="connsiteY214" fmla="*/ 1294164 h 4475273"/>
              <a:gd name="connsiteX215" fmla="*/ 3950368 w 6410585"/>
              <a:gd name="connsiteY215" fmla="*/ 1300952 h 4475273"/>
              <a:gd name="connsiteX216" fmla="*/ 4418442 w 6410585"/>
              <a:gd name="connsiteY216" fmla="*/ 2113198 h 4475273"/>
              <a:gd name="connsiteX217" fmla="*/ 4432010 w 6410585"/>
              <a:gd name="connsiteY217" fmla="*/ 2135823 h 4475273"/>
              <a:gd name="connsiteX218" fmla="*/ 4443316 w 6410585"/>
              <a:gd name="connsiteY218" fmla="*/ 2160711 h 4475273"/>
              <a:gd name="connsiteX219" fmla="*/ 4452361 w 6410585"/>
              <a:gd name="connsiteY219" fmla="*/ 2187861 h 4475273"/>
              <a:gd name="connsiteX220" fmla="*/ 4456883 w 6410585"/>
              <a:gd name="connsiteY220" fmla="*/ 2205962 h 4475273"/>
              <a:gd name="connsiteX221" fmla="*/ 4459144 w 6410585"/>
              <a:gd name="connsiteY221" fmla="*/ 2217274 h 4475273"/>
              <a:gd name="connsiteX222" fmla="*/ 4459144 w 6410585"/>
              <a:gd name="connsiteY222" fmla="*/ 2226324 h 4475273"/>
              <a:gd name="connsiteX223" fmla="*/ 4459144 w 6410585"/>
              <a:gd name="connsiteY223" fmla="*/ 2262525 h 4475273"/>
              <a:gd name="connsiteX224" fmla="*/ 4456883 w 6410585"/>
              <a:gd name="connsiteY224" fmla="*/ 2276100 h 4475273"/>
              <a:gd name="connsiteX225" fmla="*/ 4452361 w 6410585"/>
              <a:gd name="connsiteY225" fmla="*/ 2287413 h 4475273"/>
              <a:gd name="connsiteX226" fmla="*/ 4452361 w 6410585"/>
              <a:gd name="connsiteY226" fmla="*/ 2289675 h 4475273"/>
              <a:gd name="connsiteX227" fmla="*/ 4450099 w 6410585"/>
              <a:gd name="connsiteY227" fmla="*/ 2294200 h 4475273"/>
              <a:gd name="connsiteX228" fmla="*/ 4450099 w 6410585"/>
              <a:gd name="connsiteY228" fmla="*/ 2298725 h 4475273"/>
              <a:gd name="connsiteX229" fmla="*/ 4409397 w 6410585"/>
              <a:gd name="connsiteY229" fmla="*/ 2368863 h 4475273"/>
              <a:gd name="connsiteX230" fmla="*/ 4409397 w 6410585"/>
              <a:gd name="connsiteY230" fmla="*/ 2371126 h 4475273"/>
              <a:gd name="connsiteX231" fmla="*/ 3882531 w 6410585"/>
              <a:gd name="connsiteY231" fmla="*/ 3285186 h 4475273"/>
              <a:gd name="connsiteX232" fmla="*/ 3875747 w 6410585"/>
              <a:gd name="connsiteY232" fmla="*/ 3287448 h 4475273"/>
              <a:gd name="connsiteX233" fmla="*/ 3871225 w 6410585"/>
              <a:gd name="connsiteY233" fmla="*/ 3296498 h 4475273"/>
              <a:gd name="connsiteX234" fmla="*/ 3862180 w 6410585"/>
              <a:gd name="connsiteY234" fmla="*/ 3305548 h 4475273"/>
              <a:gd name="connsiteX235" fmla="*/ 3846351 w 6410585"/>
              <a:gd name="connsiteY235" fmla="*/ 3316861 h 4475273"/>
              <a:gd name="connsiteX236" fmla="*/ 3830523 w 6410585"/>
              <a:gd name="connsiteY236" fmla="*/ 3328174 h 4475273"/>
              <a:gd name="connsiteX237" fmla="*/ 3810171 w 6410585"/>
              <a:gd name="connsiteY237" fmla="*/ 3337224 h 4475273"/>
              <a:gd name="connsiteX238" fmla="*/ 3792082 w 6410585"/>
              <a:gd name="connsiteY238" fmla="*/ 3341749 h 4475273"/>
              <a:gd name="connsiteX239" fmla="*/ 3773992 w 6410585"/>
              <a:gd name="connsiteY239" fmla="*/ 3346274 h 4475273"/>
              <a:gd name="connsiteX240" fmla="*/ 3760424 w 6410585"/>
              <a:gd name="connsiteY240" fmla="*/ 3348536 h 4475273"/>
              <a:gd name="connsiteX241" fmla="*/ 3683543 w 6410585"/>
              <a:gd name="connsiteY241" fmla="*/ 3348536 h 4475273"/>
              <a:gd name="connsiteX242" fmla="*/ 3679020 w 6410585"/>
              <a:gd name="connsiteY242" fmla="*/ 3350799 h 4475273"/>
              <a:gd name="connsiteX243" fmla="*/ 3674498 w 6410585"/>
              <a:gd name="connsiteY243" fmla="*/ 3350799 h 4475273"/>
              <a:gd name="connsiteX244" fmla="*/ 3647363 w 6410585"/>
              <a:gd name="connsiteY244" fmla="*/ 3350799 h 4475273"/>
              <a:gd name="connsiteX245" fmla="*/ 3620228 w 6410585"/>
              <a:gd name="connsiteY245" fmla="*/ 3348536 h 4475273"/>
              <a:gd name="connsiteX246" fmla="*/ 3597616 w 6410585"/>
              <a:gd name="connsiteY246" fmla="*/ 3348536 h 4475273"/>
              <a:gd name="connsiteX247" fmla="*/ 3581787 w 6410585"/>
              <a:gd name="connsiteY247" fmla="*/ 3350799 h 4475273"/>
              <a:gd name="connsiteX248" fmla="*/ 3568220 w 6410585"/>
              <a:gd name="connsiteY248" fmla="*/ 3350799 h 4475273"/>
              <a:gd name="connsiteX249" fmla="*/ 3545608 w 6410585"/>
              <a:gd name="connsiteY249" fmla="*/ 3350799 h 4475273"/>
              <a:gd name="connsiteX250" fmla="*/ 3511689 w 6410585"/>
              <a:gd name="connsiteY250" fmla="*/ 3348536 h 4475273"/>
              <a:gd name="connsiteX251" fmla="*/ 3482293 w 6410585"/>
              <a:gd name="connsiteY251" fmla="*/ 3350799 h 4475273"/>
              <a:gd name="connsiteX252" fmla="*/ 3464203 w 6410585"/>
              <a:gd name="connsiteY252" fmla="*/ 3353061 h 4475273"/>
              <a:gd name="connsiteX253" fmla="*/ 3461942 w 6410585"/>
              <a:gd name="connsiteY253" fmla="*/ 3353061 h 4475273"/>
              <a:gd name="connsiteX254" fmla="*/ 3459681 w 6410585"/>
              <a:gd name="connsiteY254" fmla="*/ 3350799 h 4475273"/>
              <a:gd name="connsiteX255" fmla="*/ 3457420 w 6410585"/>
              <a:gd name="connsiteY255" fmla="*/ 3350799 h 4475273"/>
              <a:gd name="connsiteX256" fmla="*/ 3434807 w 6410585"/>
              <a:gd name="connsiteY256" fmla="*/ 3350799 h 4475273"/>
              <a:gd name="connsiteX257" fmla="*/ 3416718 w 6410585"/>
              <a:gd name="connsiteY257" fmla="*/ 3350799 h 4475273"/>
              <a:gd name="connsiteX258" fmla="*/ 3414456 w 6410585"/>
              <a:gd name="connsiteY258" fmla="*/ 3350799 h 4475273"/>
              <a:gd name="connsiteX259" fmla="*/ 3412195 w 6410585"/>
              <a:gd name="connsiteY259" fmla="*/ 3350799 h 4475273"/>
              <a:gd name="connsiteX260" fmla="*/ 3412195 w 6410585"/>
              <a:gd name="connsiteY260" fmla="*/ 3348536 h 4475273"/>
              <a:gd name="connsiteX261" fmla="*/ 3400889 w 6410585"/>
              <a:gd name="connsiteY261" fmla="*/ 3348536 h 4475273"/>
              <a:gd name="connsiteX262" fmla="*/ 3355664 w 6410585"/>
              <a:gd name="connsiteY262" fmla="*/ 3350799 h 4475273"/>
              <a:gd name="connsiteX263" fmla="*/ 3296872 w 6410585"/>
              <a:gd name="connsiteY263" fmla="*/ 3350799 h 4475273"/>
              <a:gd name="connsiteX264" fmla="*/ 3242603 w 6410585"/>
              <a:gd name="connsiteY264" fmla="*/ 3348536 h 4475273"/>
              <a:gd name="connsiteX265" fmla="*/ 3204162 w 6410585"/>
              <a:gd name="connsiteY265" fmla="*/ 3350799 h 4475273"/>
              <a:gd name="connsiteX266" fmla="*/ 3188333 w 6410585"/>
              <a:gd name="connsiteY266" fmla="*/ 3350799 h 4475273"/>
              <a:gd name="connsiteX267" fmla="*/ 3174766 w 6410585"/>
              <a:gd name="connsiteY267" fmla="*/ 3348536 h 4475273"/>
              <a:gd name="connsiteX268" fmla="*/ 3143109 w 6410585"/>
              <a:gd name="connsiteY268" fmla="*/ 3348536 h 4475273"/>
              <a:gd name="connsiteX269" fmla="*/ 3122758 w 6410585"/>
              <a:gd name="connsiteY269" fmla="*/ 3348536 h 4475273"/>
              <a:gd name="connsiteX270" fmla="*/ 3102407 w 6410585"/>
              <a:gd name="connsiteY270" fmla="*/ 3348536 h 4475273"/>
              <a:gd name="connsiteX271" fmla="*/ 3097884 w 6410585"/>
              <a:gd name="connsiteY271" fmla="*/ 3348536 h 4475273"/>
              <a:gd name="connsiteX272" fmla="*/ 3088839 w 6410585"/>
              <a:gd name="connsiteY272" fmla="*/ 3348536 h 4475273"/>
              <a:gd name="connsiteX273" fmla="*/ 3052660 w 6410585"/>
              <a:gd name="connsiteY273" fmla="*/ 3348536 h 4475273"/>
              <a:gd name="connsiteX274" fmla="*/ 3018741 w 6410585"/>
              <a:gd name="connsiteY274" fmla="*/ 3350799 h 4475273"/>
              <a:gd name="connsiteX275" fmla="*/ 3000651 w 6410585"/>
              <a:gd name="connsiteY275" fmla="*/ 3353061 h 4475273"/>
              <a:gd name="connsiteX276" fmla="*/ 2998390 w 6410585"/>
              <a:gd name="connsiteY276" fmla="*/ 3350799 h 4475273"/>
              <a:gd name="connsiteX277" fmla="*/ 2996129 w 6410585"/>
              <a:gd name="connsiteY277" fmla="*/ 3350799 h 4475273"/>
              <a:gd name="connsiteX278" fmla="*/ 2993868 w 6410585"/>
              <a:gd name="connsiteY278" fmla="*/ 3348536 h 4475273"/>
              <a:gd name="connsiteX279" fmla="*/ 2957688 w 6410585"/>
              <a:gd name="connsiteY279" fmla="*/ 3348536 h 4475273"/>
              <a:gd name="connsiteX280" fmla="*/ 2919247 w 6410585"/>
              <a:gd name="connsiteY280" fmla="*/ 3350799 h 4475273"/>
              <a:gd name="connsiteX281" fmla="*/ 2894374 w 6410585"/>
              <a:gd name="connsiteY281" fmla="*/ 3350799 h 4475273"/>
              <a:gd name="connsiteX282" fmla="*/ 2871761 w 6410585"/>
              <a:gd name="connsiteY282" fmla="*/ 3350799 h 4475273"/>
              <a:gd name="connsiteX283" fmla="*/ 2842365 w 6410585"/>
              <a:gd name="connsiteY283" fmla="*/ 3348536 h 4475273"/>
              <a:gd name="connsiteX284" fmla="*/ 2840104 w 6410585"/>
              <a:gd name="connsiteY284" fmla="*/ 3348536 h 4475273"/>
              <a:gd name="connsiteX285" fmla="*/ 2837843 w 6410585"/>
              <a:gd name="connsiteY285" fmla="*/ 3348536 h 4475273"/>
              <a:gd name="connsiteX286" fmla="*/ 2831059 w 6410585"/>
              <a:gd name="connsiteY286" fmla="*/ 3348536 h 4475273"/>
              <a:gd name="connsiteX287" fmla="*/ 2826537 w 6410585"/>
              <a:gd name="connsiteY287" fmla="*/ 3350799 h 4475273"/>
              <a:gd name="connsiteX288" fmla="*/ 2819753 w 6410585"/>
              <a:gd name="connsiteY288" fmla="*/ 3353061 h 4475273"/>
              <a:gd name="connsiteX289" fmla="*/ 2812969 w 6410585"/>
              <a:gd name="connsiteY289" fmla="*/ 3353061 h 4475273"/>
              <a:gd name="connsiteX290" fmla="*/ 2806186 w 6410585"/>
              <a:gd name="connsiteY290" fmla="*/ 3350799 h 4475273"/>
              <a:gd name="connsiteX291" fmla="*/ 2801663 w 6410585"/>
              <a:gd name="connsiteY291" fmla="*/ 3350799 h 4475273"/>
              <a:gd name="connsiteX292" fmla="*/ 2794880 w 6410585"/>
              <a:gd name="connsiteY292" fmla="*/ 3350799 h 4475273"/>
              <a:gd name="connsiteX293" fmla="*/ 2770006 w 6410585"/>
              <a:gd name="connsiteY293" fmla="*/ 3350799 h 4475273"/>
              <a:gd name="connsiteX294" fmla="*/ 2745132 w 6410585"/>
              <a:gd name="connsiteY294" fmla="*/ 3350799 h 4475273"/>
              <a:gd name="connsiteX295" fmla="*/ 2720259 w 6410585"/>
              <a:gd name="connsiteY295" fmla="*/ 3350799 h 4475273"/>
              <a:gd name="connsiteX296" fmla="*/ 2693124 w 6410585"/>
              <a:gd name="connsiteY296" fmla="*/ 3350799 h 4475273"/>
              <a:gd name="connsiteX297" fmla="*/ 2677296 w 6410585"/>
              <a:gd name="connsiteY297" fmla="*/ 3350799 h 4475273"/>
              <a:gd name="connsiteX298" fmla="*/ 2661467 w 6410585"/>
              <a:gd name="connsiteY298" fmla="*/ 3350799 h 4475273"/>
              <a:gd name="connsiteX299" fmla="*/ 2643377 w 6410585"/>
              <a:gd name="connsiteY299" fmla="*/ 3348536 h 4475273"/>
              <a:gd name="connsiteX300" fmla="*/ 2623026 w 6410585"/>
              <a:gd name="connsiteY300" fmla="*/ 3344011 h 4475273"/>
              <a:gd name="connsiteX301" fmla="*/ 2620765 w 6410585"/>
              <a:gd name="connsiteY301" fmla="*/ 3344011 h 4475273"/>
              <a:gd name="connsiteX302" fmla="*/ 2609459 w 6410585"/>
              <a:gd name="connsiteY302" fmla="*/ 3341749 h 4475273"/>
              <a:gd name="connsiteX303" fmla="*/ 2600414 w 6410585"/>
              <a:gd name="connsiteY303" fmla="*/ 3337224 h 4475273"/>
              <a:gd name="connsiteX304" fmla="*/ 2593630 w 6410585"/>
              <a:gd name="connsiteY304" fmla="*/ 3337224 h 4475273"/>
              <a:gd name="connsiteX305" fmla="*/ 2589108 w 6410585"/>
              <a:gd name="connsiteY305" fmla="*/ 3334961 h 4475273"/>
              <a:gd name="connsiteX306" fmla="*/ 2586846 w 6410585"/>
              <a:gd name="connsiteY306" fmla="*/ 3334961 h 4475273"/>
              <a:gd name="connsiteX307" fmla="*/ 2582324 w 6410585"/>
              <a:gd name="connsiteY307" fmla="*/ 3330436 h 4475273"/>
              <a:gd name="connsiteX308" fmla="*/ 2575540 w 6410585"/>
              <a:gd name="connsiteY308" fmla="*/ 3321386 h 4475273"/>
              <a:gd name="connsiteX309" fmla="*/ 2555189 w 6410585"/>
              <a:gd name="connsiteY309" fmla="*/ 3312336 h 4475273"/>
              <a:gd name="connsiteX310" fmla="*/ 2548406 w 6410585"/>
              <a:gd name="connsiteY310" fmla="*/ 3307811 h 4475273"/>
              <a:gd name="connsiteX311" fmla="*/ 2541622 w 6410585"/>
              <a:gd name="connsiteY311" fmla="*/ 3301023 h 4475273"/>
              <a:gd name="connsiteX312" fmla="*/ 2537099 w 6410585"/>
              <a:gd name="connsiteY312" fmla="*/ 3296498 h 4475273"/>
              <a:gd name="connsiteX313" fmla="*/ 2534838 w 6410585"/>
              <a:gd name="connsiteY313" fmla="*/ 3289711 h 4475273"/>
              <a:gd name="connsiteX314" fmla="*/ 2528054 w 6410585"/>
              <a:gd name="connsiteY314" fmla="*/ 3287448 h 4475273"/>
              <a:gd name="connsiteX315" fmla="*/ 2523532 w 6410585"/>
              <a:gd name="connsiteY315" fmla="*/ 3276136 h 4475273"/>
              <a:gd name="connsiteX316" fmla="*/ 2007972 w 6410585"/>
              <a:gd name="connsiteY316" fmla="*/ 2380176 h 4475273"/>
              <a:gd name="connsiteX317" fmla="*/ 2003449 w 6410585"/>
              <a:gd name="connsiteY317" fmla="*/ 2373388 h 4475273"/>
              <a:gd name="connsiteX318" fmla="*/ 1998927 w 6410585"/>
              <a:gd name="connsiteY318" fmla="*/ 2371126 h 4475273"/>
              <a:gd name="connsiteX319" fmla="*/ 1998927 w 6410585"/>
              <a:gd name="connsiteY319" fmla="*/ 2366601 h 4475273"/>
              <a:gd name="connsiteX320" fmla="*/ 1994404 w 6410585"/>
              <a:gd name="connsiteY320" fmla="*/ 2357551 h 4475273"/>
              <a:gd name="connsiteX321" fmla="*/ 1978576 w 6410585"/>
              <a:gd name="connsiteY321" fmla="*/ 2334926 h 4475273"/>
              <a:gd name="connsiteX322" fmla="*/ 1965008 w 6410585"/>
              <a:gd name="connsiteY322" fmla="*/ 2310038 h 4475273"/>
              <a:gd name="connsiteX323" fmla="*/ 1965008 w 6410585"/>
              <a:gd name="connsiteY323" fmla="*/ 2307775 h 4475273"/>
              <a:gd name="connsiteX324" fmla="*/ 1962747 w 6410585"/>
              <a:gd name="connsiteY324" fmla="*/ 2303250 h 4475273"/>
              <a:gd name="connsiteX325" fmla="*/ 1960486 w 6410585"/>
              <a:gd name="connsiteY325" fmla="*/ 2298725 h 4475273"/>
              <a:gd name="connsiteX326" fmla="*/ 1960486 w 6410585"/>
              <a:gd name="connsiteY326" fmla="*/ 2296463 h 4475273"/>
              <a:gd name="connsiteX327" fmla="*/ 1958225 w 6410585"/>
              <a:gd name="connsiteY327" fmla="*/ 2291938 h 4475273"/>
              <a:gd name="connsiteX328" fmla="*/ 1958225 w 6410585"/>
              <a:gd name="connsiteY328" fmla="*/ 2285150 h 4475273"/>
              <a:gd name="connsiteX329" fmla="*/ 1953702 w 6410585"/>
              <a:gd name="connsiteY329" fmla="*/ 2276100 h 4475273"/>
              <a:gd name="connsiteX330" fmla="*/ 1951441 w 6410585"/>
              <a:gd name="connsiteY330" fmla="*/ 2267050 h 4475273"/>
              <a:gd name="connsiteX331" fmla="*/ 1951441 w 6410585"/>
              <a:gd name="connsiteY331" fmla="*/ 2251212 h 4475273"/>
              <a:gd name="connsiteX332" fmla="*/ 1951441 w 6410585"/>
              <a:gd name="connsiteY332" fmla="*/ 2239900 h 4475273"/>
              <a:gd name="connsiteX333" fmla="*/ 1951441 w 6410585"/>
              <a:gd name="connsiteY333" fmla="*/ 2224062 h 4475273"/>
              <a:gd name="connsiteX334" fmla="*/ 1951441 w 6410585"/>
              <a:gd name="connsiteY334" fmla="*/ 2208224 h 4475273"/>
              <a:gd name="connsiteX335" fmla="*/ 1955964 w 6410585"/>
              <a:gd name="connsiteY335" fmla="*/ 2192386 h 4475273"/>
              <a:gd name="connsiteX336" fmla="*/ 1960486 w 6410585"/>
              <a:gd name="connsiteY336" fmla="*/ 2174286 h 4475273"/>
              <a:gd name="connsiteX337" fmla="*/ 1965008 w 6410585"/>
              <a:gd name="connsiteY337" fmla="*/ 2160711 h 4475273"/>
              <a:gd name="connsiteX338" fmla="*/ 1978576 w 6410585"/>
              <a:gd name="connsiteY338" fmla="*/ 2133561 h 4475273"/>
              <a:gd name="connsiteX339" fmla="*/ 1996666 w 6410585"/>
              <a:gd name="connsiteY339" fmla="*/ 2106411 h 4475273"/>
              <a:gd name="connsiteX340" fmla="*/ 2003449 w 6410585"/>
              <a:gd name="connsiteY340" fmla="*/ 2095098 h 4475273"/>
              <a:gd name="connsiteX341" fmla="*/ 2010233 w 6410585"/>
              <a:gd name="connsiteY341" fmla="*/ 2083785 h 4475273"/>
              <a:gd name="connsiteX342" fmla="*/ 2019278 w 6410585"/>
              <a:gd name="connsiteY342" fmla="*/ 2070210 h 4475273"/>
              <a:gd name="connsiteX343" fmla="*/ 2023800 w 6410585"/>
              <a:gd name="connsiteY343" fmla="*/ 2058898 h 4475273"/>
              <a:gd name="connsiteX344" fmla="*/ 2084854 w 6410585"/>
              <a:gd name="connsiteY344" fmla="*/ 1963872 h 4475273"/>
              <a:gd name="connsiteX345" fmla="*/ 2143645 w 6410585"/>
              <a:gd name="connsiteY345" fmla="*/ 1871108 h 4475273"/>
              <a:gd name="connsiteX346" fmla="*/ 2200176 w 6410585"/>
              <a:gd name="connsiteY346" fmla="*/ 1771557 h 4475273"/>
              <a:gd name="connsiteX347" fmla="*/ 2256707 w 6410585"/>
              <a:gd name="connsiteY347" fmla="*/ 1676531 h 4475273"/>
              <a:gd name="connsiteX348" fmla="*/ 2310976 w 6410585"/>
              <a:gd name="connsiteY348" fmla="*/ 1576980 h 4475273"/>
              <a:gd name="connsiteX349" fmla="*/ 2365246 w 6410585"/>
              <a:gd name="connsiteY349" fmla="*/ 1477429 h 4475273"/>
              <a:gd name="connsiteX350" fmla="*/ 2417254 w 6410585"/>
              <a:gd name="connsiteY350" fmla="*/ 1380140 h 4475273"/>
              <a:gd name="connsiteX351" fmla="*/ 2469262 w 6410585"/>
              <a:gd name="connsiteY351" fmla="*/ 1282852 h 4475273"/>
              <a:gd name="connsiteX352" fmla="*/ 2467001 w 6410585"/>
              <a:gd name="connsiteY352" fmla="*/ 1280589 h 4475273"/>
              <a:gd name="connsiteX353" fmla="*/ 2469263 w 6410585"/>
              <a:gd name="connsiteY353" fmla="*/ 1282852 h 4475273"/>
              <a:gd name="connsiteX354" fmla="*/ 2471524 w 6410585"/>
              <a:gd name="connsiteY354" fmla="*/ 1285114 h 4475273"/>
              <a:gd name="connsiteX355" fmla="*/ 2471524 w 6410585"/>
              <a:gd name="connsiteY355" fmla="*/ 1282852 h 4475273"/>
              <a:gd name="connsiteX356" fmla="*/ 2489614 w 6410585"/>
              <a:gd name="connsiteY356" fmla="*/ 1251176 h 4475273"/>
              <a:gd name="connsiteX357" fmla="*/ 2496397 w 6410585"/>
              <a:gd name="connsiteY357" fmla="*/ 1239864 h 4475273"/>
              <a:gd name="connsiteX358" fmla="*/ 2500920 w 6410585"/>
              <a:gd name="connsiteY358" fmla="*/ 1228551 h 4475273"/>
              <a:gd name="connsiteX359" fmla="*/ 2507703 w 6410585"/>
              <a:gd name="connsiteY359" fmla="*/ 1214976 h 4475273"/>
              <a:gd name="connsiteX360" fmla="*/ 2516748 w 6410585"/>
              <a:gd name="connsiteY360" fmla="*/ 1201401 h 4475273"/>
              <a:gd name="connsiteX361" fmla="*/ 2534838 w 6410585"/>
              <a:gd name="connsiteY361" fmla="*/ 1176513 h 4475273"/>
              <a:gd name="connsiteX362" fmla="*/ 2550667 w 6410585"/>
              <a:gd name="connsiteY362" fmla="*/ 1162938 h 4475273"/>
              <a:gd name="connsiteX363" fmla="*/ 2552928 w 6410585"/>
              <a:gd name="connsiteY363" fmla="*/ 1158413 h 4475273"/>
              <a:gd name="connsiteX364" fmla="*/ 2557450 w 6410585"/>
              <a:gd name="connsiteY364" fmla="*/ 1156150 h 4475273"/>
              <a:gd name="connsiteX365" fmla="*/ 2561973 w 6410585"/>
              <a:gd name="connsiteY365" fmla="*/ 1153888 h 4475273"/>
              <a:gd name="connsiteX366" fmla="*/ 2564234 w 6410585"/>
              <a:gd name="connsiteY366" fmla="*/ 1149363 h 4475273"/>
              <a:gd name="connsiteX367" fmla="*/ 2584585 w 6410585"/>
              <a:gd name="connsiteY367" fmla="*/ 1144838 h 4475273"/>
              <a:gd name="connsiteX368" fmla="*/ 2602675 w 6410585"/>
              <a:gd name="connsiteY368" fmla="*/ 1135788 h 4475273"/>
              <a:gd name="connsiteX369" fmla="*/ 2618504 w 6410585"/>
              <a:gd name="connsiteY369" fmla="*/ 1129000 h 4475273"/>
              <a:gd name="connsiteX370" fmla="*/ 2638855 w 6410585"/>
              <a:gd name="connsiteY370" fmla="*/ 1124475 h 4475273"/>
              <a:gd name="connsiteX371" fmla="*/ 716810 w 6410585"/>
              <a:gd name="connsiteY371" fmla="*/ 0 h 4475273"/>
              <a:gd name="connsiteX372" fmla="*/ 755251 w 6410585"/>
              <a:gd name="connsiteY372" fmla="*/ 0 h 4475273"/>
              <a:gd name="connsiteX373" fmla="*/ 789169 w 6410585"/>
              <a:gd name="connsiteY373" fmla="*/ 2263 h 4475273"/>
              <a:gd name="connsiteX374" fmla="*/ 814043 w 6410585"/>
              <a:gd name="connsiteY374" fmla="*/ 2263 h 4475273"/>
              <a:gd name="connsiteX375" fmla="*/ 823088 w 6410585"/>
              <a:gd name="connsiteY375" fmla="*/ 2263 h 4475273"/>
              <a:gd name="connsiteX376" fmla="*/ 829871 w 6410585"/>
              <a:gd name="connsiteY376" fmla="*/ 2263 h 4475273"/>
              <a:gd name="connsiteX377" fmla="*/ 1716273 w 6410585"/>
              <a:gd name="connsiteY377" fmla="*/ 2263 h 4475273"/>
              <a:gd name="connsiteX378" fmla="*/ 1729841 w 6410585"/>
              <a:gd name="connsiteY378" fmla="*/ 2263 h 4475273"/>
              <a:gd name="connsiteX379" fmla="*/ 1736624 w 6410585"/>
              <a:gd name="connsiteY379" fmla="*/ 0 h 4475273"/>
              <a:gd name="connsiteX380" fmla="*/ 1743408 w 6410585"/>
              <a:gd name="connsiteY380" fmla="*/ 2263 h 4475273"/>
              <a:gd name="connsiteX381" fmla="*/ 1750192 w 6410585"/>
              <a:gd name="connsiteY381" fmla="*/ 2263 h 4475273"/>
              <a:gd name="connsiteX382" fmla="*/ 1779588 w 6410585"/>
              <a:gd name="connsiteY382" fmla="*/ 0 h 4475273"/>
              <a:gd name="connsiteX383" fmla="*/ 1806722 w 6410585"/>
              <a:gd name="connsiteY383" fmla="*/ 2263 h 4475273"/>
              <a:gd name="connsiteX384" fmla="*/ 1811245 w 6410585"/>
              <a:gd name="connsiteY384" fmla="*/ 2263 h 4475273"/>
              <a:gd name="connsiteX385" fmla="*/ 1815767 w 6410585"/>
              <a:gd name="connsiteY385" fmla="*/ 2263 h 4475273"/>
              <a:gd name="connsiteX386" fmla="*/ 1838380 w 6410585"/>
              <a:gd name="connsiteY386" fmla="*/ 2263 h 4475273"/>
              <a:gd name="connsiteX387" fmla="*/ 1840641 w 6410585"/>
              <a:gd name="connsiteY387" fmla="*/ 6788 h 4475273"/>
              <a:gd name="connsiteX388" fmla="*/ 1847425 w 6410585"/>
              <a:gd name="connsiteY388" fmla="*/ 9050 h 4475273"/>
              <a:gd name="connsiteX389" fmla="*/ 1860992 w 6410585"/>
              <a:gd name="connsiteY389" fmla="*/ 15838 h 4475273"/>
              <a:gd name="connsiteX390" fmla="*/ 1872298 w 6410585"/>
              <a:gd name="connsiteY390" fmla="*/ 20363 h 4475273"/>
              <a:gd name="connsiteX391" fmla="*/ 1874559 w 6410585"/>
              <a:gd name="connsiteY391" fmla="*/ 22625 h 4475273"/>
              <a:gd name="connsiteX392" fmla="*/ 1881343 w 6410585"/>
              <a:gd name="connsiteY392" fmla="*/ 24888 h 4475273"/>
              <a:gd name="connsiteX393" fmla="*/ 1885865 w 6410585"/>
              <a:gd name="connsiteY393" fmla="*/ 27151 h 4475273"/>
              <a:gd name="connsiteX394" fmla="*/ 1903955 w 6410585"/>
              <a:gd name="connsiteY394" fmla="*/ 38463 h 4475273"/>
              <a:gd name="connsiteX395" fmla="*/ 1915261 w 6410585"/>
              <a:gd name="connsiteY395" fmla="*/ 52038 h 4475273"/>
              <a:gd name="connsiteX396" fmla="*/ 1931090 w 6410585"/>
              <a:gd name="connsiteY396" fmla="*/ 67876 h 4475273"/>
              <a:gd name="connsiteX397" fmla="*/ 1944657 w 6410585"/>
              <a:gd name="connsiteY397" fmla="*/ 88239 h 4475273"/>
              <a:gd name="connsiteX398" fmla="*/ 1955964 w 6410585"/>
              <a:gd name="connsiteY398" fmla="*/ 106339 h 4475273"/>
              <a:gd name="connsiteX399" fmla="*/ 1967270 w 6410585"/>
              <a:gd name="connsiteY399" fmla="*/ 128964 h 4475273"/>
              <a:gd name="connsiteX400" fmla="*/ 1969531 w 6410585"/>
              <a:gd name="connsiteY400" fmla="*/ 131227 h 4475273"/>
              <a:gd name="connsiteX401" fmla="*/ 1971792 w 6410585"/>
              <a:gd name="connsiteY401" fmla="*/ 135752 h 4475273"/>
              <a:gd name="connsiteX402" fmla="*/ 1976315 w 6410585"/>
              <a:gd name="connsiteY402" fmla="*/ 144802 h 4475273"/>
              <a:gd name="connsiteX403" fmla="*/ 1978576 w 6410585"/>
              <a:gd name="connsiteY403" fmla="*/ 149327 h 4475273"/>
              <a:gd name="connsiteX404" fmla="*/ 1985359 w 6410585"/>
              <a:gd name="connsiteY404" fmla="*/ 158377 h 4475273"/>
              <a:gd name="connsiteX405" fmla="*/ 1989882 w 6410585"/>
              <a:gd name="connsiteY405" fmla="*/ 165165 h 4475273"/>
              <a:gd name="connsiteX406" fmla="*/ 1994404 w 6410585"/>
              <a:gd name="connsiteY406" fmla="*/ 171952 h 4475273"/>
              <a:gd name="connsiteX407" fmla="*/ 1996666 w 6410585"/>
              <a:gd name="connsiteY407" fmla="*/ 178740 h 4475273"/>
              <a:gd name="connsiteX408" fmla="*/ 2464740 w 6410585"/>
              <a:gd name="connsiteY408" fmla="*/ 993249 h 4475273"/>
              <a:gd name="connsiteX409" fmla="*/ 2478307 w 6410585"/>
              <a:gd name="connsiteY409" fmla="*/ 1013611 h 4475273"/>
              <a:gd name="connsiteX410" fmla="*/ 2489614 w 6410585"/>
              <a:gd name="connsiteY410" fmla="*/ 1038499 h 4475273"/>
              <a:gd name="connsiteX411" fmla="*/ 2500920 w 6410585"/>
              <a:gd name="connsiteY411" fmla="*/ 1065649 h 4475273"/>
              <a:gd name="connsiteX412" fmla="*/ 2505442 w 6410585"/>
              <a:gd name="connsiteY412" fmla="*/ 1081487 h 4475273"/>
              <a:gd name="connsiteX413" fmla="*/ 2507703 w 6410585"/>
              <a:gd name="connsiteY413" fmla="*/ 1095062 h 4475273"/>
              <a:gd name="connsiteX414" fmla="*/ 2507703 w 6410585"/>
              <a:gd name="connsiteY414" fmla="*/ 1104112 h 4475273"/>
              <a:gd name="connsiteX415" fmla="*/ 2507703 w 6410585"/>
              <a:gd name="connsiteY415" fmla="*/ 1138050 h 4475273"/>
              <a:gd name="connsiteX416" fmla="*/ 2505442 w 6410585"/>
              <a:gd name="connsiteY416" fmla="*/ 1153888 h 4475273"/>
              <a:gd name="connsiteX417" fmla="*/ 2500920 w 6410585"/>
              <a:gd name="connsiteY417" fmla="*/ 1162938 h 4475273"/>
              <a:gd name="connsiteX418" fmla="*/ 2500920 w 6410585"/>
              <a:gd name="connsiteY418" fmla="*/ 1167463 h 4475273"/>
              <a:gd name="connsiteX419" fmla="*/ 2498658 w 6410585"/>
              <a:gd name="connsiteY419" fmla="*/ 1169725 h 4475273"/>
              <a:gd name="connsiteX420" fmla="*/ 2498658 w 6410585"/>
              <a:gd name="connsiteY420" fmla="*/ 1174251 h 4475273"/>
              <a:gd name="connsiteX421" fmla="*/ 2455695 w 6410585"/>
              <a:gd name="connsiteY421" fmla="*/ 1246651 h 4475273"/>
              <a:gd name="connsiteX422" fmla="*/ 1928829 w 6410585"/>
              <a:gd name="connsiteY422" fmla="*/ 2162974 h 4475273"/>
              <a:gd name="connsiteX423" fmla="*/ 1922045 w 6410585"/>
              <a:gd name="connsiteY423" fmla="*/ 2165236 h 4475273"/>
              <a:gd name="connsiteX424" fmla="*/ 1919784 w 6410585"/>
              <a:gd name="connsiteY424" fmla="*/ 2174286 h 4475273"/>
              <a:gd name="connsiteX425" fmla="*/ 1906216 w 6410585"/>
              <a:gd name="connsiteY425" fmla="*/ 2183336 h 4475273"/>
              <a:gd name="connsiteX426" fmla="*/ 1892649 w 6410585"/>
              <a:gd name="connsiteY426" fmla="*/ 2194649 h 4475273"/>
              <a:gd name="connsiteX427" fmla="*/ 1876820 w 6410585"/>
              <a:gd name="connsiteY427" fmla="*/ 2205962 h 4475273"/>
              <a:gd name="connsiteX428" fmla="*/ 1858731 w 6410585"/>
              <a:gd name="connsiteY428" fmla="*/ 2212749 h 4475273"/>
              <a:gd name="connsiteX429" fmla="*/ 1840641 w 6410585"/>
              <a:gd name="connsiteY429" fmla="*/ 2219537 h 4475273"/>
              <a:gd name="connsiteX430" fmla="*/ 1820290 w 6410585"/>
              <a:gd name="connsiteY430" fmla="*/ 2224062 h 4475273"/>
              <a:gd name="connsiteX431" fmla="*/ 1806722 w 6410585"/>
              <a:gd name="connsiteY431" fmla="*/ 2226324 h 4475273"/>
              <a:gd name="connsiteX432" fmla="*/ 1729841 w 6410585"/>
              <a:gd name="connsiteY432" fmla="*/ 2226324 h 4475273"/>
              <a:gd name="connsiteX433" fmla="*/ 1725318 w 6410585"/>
              <a:gd name="connsiteY433" fmla="*/ 2226324 h 4475273"/>
              <a:gd name="connsiteX434" fmla="*/ 1720796 w 6410585"/>
              <a:gd name="connsiteY434" fmla="*/ 2228587 h 4475273"/>
              <a:gd name="connsiteX435" fmla="*/ 1695922 w 6410585"/>
              <a:gd name="connsiteY435" fmla="*/ 2226324 h 4475273"/>
              <a:gd name="connsiteX436" fmla="*/ 1666526 w 6410585"/>
              <a:gd name="connsiteY436" fmla="*/ 2226324 h 4475273"/>
              <a:gd name="connsiteX437" fmla="*/ 1643914 w 6410585"/>
              <a:gd name="connsiteY437" fmla="*/ 2226324 h 4475273"/>
              <a:gd name="connsiteX438" fmla="*/ 1630346 w 6410585"/>
              <a:gd name="connsiteY438" fmla="*/ 2226324 h 4475273"/>
              <a:gd name="connsiteX439" fmla="*/ 1614518 w 6410585"/>
              <a:gd name="connsiteY439" fmla="*/ 2228587 h 4475273"/>
              <a:gd name="connsiteX440" fmla="*/ 1591906 w 6410585"/>
              <a:gd name="connsiteY440" fmla="*/ 2226324 h 4475273"/>
              <a:gd name="connsiteX441" fmla="*/ 1560248 w 6410585"/>
              <a:gd name="connsiteY441" fmla="*/ 2226324 h 4475273"/>
              <a:gd name="connsiteX442" fmla="*/ 1528591 w 6410585"/>
              <a:gd name="connsiteY442" fmla="*/ 2226324 h 4475273"/>
              <a:gd name="connsiteX443" fmla="*/ 1510501 w 6410585"/>
              <a:gd name="connsiteY443" fmla="*/ 2230849 h 4475273"/>
              <a:gd name="connsiteX444" fmla="*/ 1485628 w 6410585"/>
              <a:gd name="connsiteY444" fmla="*/ 2228587 h 4475273"/>
              <a:gd name="connsiteX445" fmla="*/ 1460754 w 6410585"/>
              <a:gd name="connsiteY445" fmla="*/ 2228587 h 4475273"/>
              <a:gd name="connsiteX446" fmla="*/ 1458493 w 6410585"/>
              <a:gd name="connsiteY446" fmla="*/ 2226324 h 4475273"/>
              <a:gd name="connsiteX447" fmla="*/ 1447187 w 6410585"/>
              <a:gd name="connsiteY447" fmla="*/ 2226324 h 4475273"/>
              <a:gd name="connsiteX448" fmla="*/ 1404224 w 6410585"/>
              <a:gd name="connsiteY448" fmla="*/ 2228587 h 4475273"/>
              <a:gd name="connsiteX449" fmla="*/ 1345432 w 6410585"/>
              <a:gd name="connsiteY449" fmla="*/ 2226324 h 4475273"/>
              <a:gd name="connsiteX450" fmla="*/ 1286640 w 6410585"/>
              <a:gd name="connsiteY450" fmla="*/ 2226324 h 4475273"/>
              <a:gd name="connsiteX451" fmla="*/ 1252721 w 6410585"/>
              <a:gd name="connsiteY451" fmla="*/ 2226324 h 4475273"/>
              <a:gd name="connsiteX452" fmla="*/ 1234631 w 6410585"/>
              <a:gd name="connsiteY452" fmla="*/ 2226324 h 4475273"/>
              <a:gd name="connsiteX453" fmla="*/ 1221064 w 6410585"/>
              <a:gd name="connsiteY453" fmla="*/ 2226324 h 4475273"/>
              <a:gd name="connsiteX454" fmla="*/ 1191668 w 6410585"/>
              <a:gd name="connsiteY454" fmla="*/ 2226324 h 4475273"/>
              <a:gd name="connsiteX455" fmla="*/ 1169056 w 6410585"/>
              <a:gd name="connsiteY455" fmla="*/ 2226324 h 4475273"/>
              <a:gd name="connsiteX456" fmla="*/ 1148705 w 6410585"/>
              <a:gd name="connsiteY456" fmla="*/ 2226324 h 4475273"/>
              <a:gd name="connsiteX457" fmla="*/ 1144182 w 6410585"/>
              <a:gd name="connsiteY457" fmla="*/ 2226324 h 4475273"/>
              <a:gd name="connsiteX458" fmla="*/ 1135137 w 6410585"/>
              <a:gd name="connsiteY458" fmla="*/ 2226324 h 4475273"/>
              <a:gd name="connsiteX459" fmla="*/ 1098958 w 6410585"/>
              <a:gd name="connsiteY459" fmla="*/ 2226324 h 4475273"/>
              <a:gd name="connsiteX460" fmla="*/ 1065039 w 6410585"/>
              <a:gd name="connsiteY460" fmla="*/ 2226324 h 4475273"/>
              <a:gd name="connsiteX461" fmla="*/ 1049211 w 6410585"/>
              <a:gd name="connsiteY461" fmla="*/ 2228587 h 4475273"/>
              <a:gd name="connsiteX462" fmla="*/ 1042427 w 6410585"/>
              <a:gd name="connsiteY462" fmla="*/ 2226324 h 4475273"/>
              <a:gd name="connsiteX463" fmla="*/ 1003986 w 6410585"/>
              <a:gd name="connsiteY463" fmla="*/ 2226324 h 4475273"/>
              <a:gd name="connsiteX464" fmla="*/ 967806 w 6410585"/>
              <a:gd name="connsiteY464" fmla="*/ 2226324 h 4475273"/>
              <a:gd name="connsiteX465" fmla="*/ 940672 w 6410585"/>
              <a:gd name="connsiteY465" fmla="*/ 2226324 h 4475273"/>
              <a:gd name="connsiteX466" fmla="*/ 918059 w 6410585"/>
              <a:gd name="connsiteY466" fmla="*/ 2226324 h 4475273"/>
              <a:gd name="connsiteX467" fmla="*/ 890924 w 6410585"/>
              <a:gd name="connsiteY467" fmla="*/ 2226324 h 4475273"/>
              <a:gd name="connsiteX468" fmla="*/ 888663 w 6410585"/>
              <a:gd name="connsiteY468" fmla="*/ 2226324 h 4475273"/>
              <a:gd name="connsiteX469" fmla="*/ 886402 w 6410585"/>
              <a:gd name="connsiteY469" fmla="*/ 2226324 h 4475273"/>
              <a:gd name="connsiteX470" fmla="*/ 877357 w 6410585"/>
              <a:gd name="connsiteY470" fmla="*/ 2226324 h 4475273"/>
              <a:gd name="connsiteX471" fmla="*/ 872835 w 6410585"/>
              <a:gd name="connsiteY471" fmla="*/ 2228587 h 4475273"/>
              <a:gd name="connsiteX472" fmla="*/ 863790 w 6410585"/>
              <a:gd name="connsiteY472" fmla="*/ 2230849 h 4475273"/>
              <a:gd name="connsiteX473" fmla="*/ 854745 w 6410585"/>
              <a:gd name="connsiteY473" fmla="*/ 2228587 h 4475273"/>
              <a:gd name="connsiteX474" fmla="*/ 841177 w 6410585"/>
              <a:gd name="connsiteY474" fmla="*/ 2226324 h 4475273"/>
              <a:gd name="connsiteX475" fmla="*/ 818565 w 6410585"/>
              <a:gd name="connsiteY475" fmla="*/ 2228587 h 4475273"/>
              <a:gd name="connsiteX476" fmla="*/ 791430 w 6410585"/>
              <a:gd name="connsiteY476" fmla="*/ 2228587 h 4475273"/>
              <a:gd name="connsiteX477" fmla="*/ 766557 w 6410585"/>
              <a:gd name="connsiteY477" fmla="*/ 2228587 h 4475273"/>
              <a:gd name="connsiteX478" fmla="*/ 741683 w 6410585"/>
              <a:gd name="connsiteY478" fmla="*/ 2228587 h 4475273"/>
              <a:gd name="connsiteX479" fmla="*/ 719071 w 6410585"/>
              <a:gd name="connsiteY479" fmla="*/ 2228587 h 4475273"/>
              <a:gd name="connsiteX480" fmla="*/ 696459 w 6410585"/>
              <a:gd name="connsiteY480" fmla="*/ 2226324 h 4475273"/>
              <a:gd name="connsiteX481" fmla="*/ 673846 w 6410585"/>
              <a:gd name="connsiteY481" fmla="*/ 2221799 h 4475273"/>
              <a:gd name="connsiteX482" fmla="*/ 646712 w 6410585"/>
              <a:gd name="connsiteY482" fmla="*/ 2215012 h 4475273"/>
              <a:gd name="connsiteX483" fmla="*/ 642189 w 6410585"/>
              <a:gd name="connsiteY483" fmla="*/ 2212749 h 4475273"/>
              <a:gd name="connsiteX484" fmla="*/ 635406 w 6410585"/>
              <a:gd name="connsiteY484" fmla="*/ 2212749 h 4475273"/>
              <a:gd name="connsiteX485" fmla="*/ 630883 w 6410585"/>
              <a:gd name="connsiteY485" fmla="*/ 2208224 h 4475273"/>
              <a:gd name="connsiteX486" fmla="*/ 624099 w 6410585"/>
              <a:gd name="connsiteY486" fmla="*/ 2201437 h 4475273"/>
              <a:gd name="connsiteX487" fmla="*/ 606010 w 6410585"/>
              <a:gd name="connsiteY487" fmla="*/ 2192386 h 4475273"/>
              <a:gd name="connsiteX488" fmla="*/ 599226 w 6410585"/>
              <a:gd name="connsiteY488" fmla="*/ 2187861 h 4475273"/>
              <a:gd name="connsiteX489" fmla="*/ 592442 w 6410585"/>
              <a:gd name="connsiteY489" fmla="*/ 2178811 h 4475273"/>
              <a:gd name="connsiteX490" fmla="*/ 585659 w 6410585"/>
              <a:gd name="connsiteY490" fmla="*/ 2174286 h 4475273"/>
              <a:gd name="connsiteX491" fmla="*/ 583397 w 6410585"/>
              <a:gd name="connsiteY491" fmla="*/ 2167499 h 4475273"/>
              <a:gd name="connsiteX492" fmla="*/ 576614 w 6410585"/>
              <a:gd name="connsiteY492" fmla="*/ 2165236 h 4475273"/>
              <a:gd name="connsiteX493" fmla="*/ 572091 w 6410585"/>
              <a:gd name="connsiteY493" fmla="*/ 2156186 h 4475273"/>
              <a:gd name="connsiteX494" fmla="*/ 56531 w 6410585"/>
              <a:gd name="connsiteY494" fmla="*/ 1260226 h 4475273"/>
              <a:gd name="connsiteX495" fmla="*/ 52008 w 6410585"/>
              <a:gd name="connsiteY495" fmla="*/ 1255701 h 4475273"/>
              <a:gd name="connsiteX496" fmla="*/ 47486 w 6410585"/>
              <a:gd name="connsiteY496" fmla="*/ 1251176 h 4475273"/>
              <a:gd name="connsiteX497" fmla="*/ 47486 w 6410585"/>
              <a:gd name="connsiteY497" fmla="*/ 1244389 h 4475273"/>
              <a:gd name="connsiteX498" fmla="*/ 42963 w 6410585"/>
              <a:gd name="connsiteY498" fmla="*/ 1235339 h 4475273"/>
              <a:gd name="connsiteX499" fmla="*/ 29396 w 6410585"/>
              <a:gd name="connsiteY499" fmla="*/ 1212713 h 4475273"/>
              <a:gd name="connsiteX500" fmla="*/ 15829 w 6410585"/>
              <a:gd name="connsiteY500" fmla="*/ 1190088 h 4475273"/>
              <a:gd name="connsiteX501" fmla="*/ 15829 w 6410585"/>
              <a:gd name="connsiteY501" fmla="*/ 1187826 h 4475273"/>
              <a:gd name="connsiteX502" fmla="*/ 13567 w 6410585"/>
              <a:gd name="connsiteY502" fmla="*/ 1183301 h 4475273"/>
              <a:gd name="connsiteX503" fmla="*/ 11306 w 6410585"/>
              <a:gd name="connsiteY503" fmla="*/ 1176513 h 4475273"/>
              <a:gd name="connsiteX504" fmla="*/ 11306 w 6410585"/>
              <a:gd name="connsiteY504" fmla="*/ 1174251 h 4475273"/>
              <a:gd name="connsiteX505" fmla="*/ 9045 w 6410585"/>
              <a:gd name="connsiteY505" fmla="*/ 1169725 h 4475273"/>
              <a:gd name="connsiteX506" fmla="*/ 9045 w 6410585"/>
              <a:gd name="connsiteY506" fmla="*/ 1162938 h 4475273"/>
              <a:gd name="connsiteX507" fmla="*/ 2261 w 6410585"/>
              <a:gd name="connsiteY507" fmla="*/ 1156150 h 4475273"/>
              <a:gd name="connsiteX508" fmla="*/ 0 w 6410585"/>
              <a:gd name="connsiteY508" fmla="*/ 1144838 h 4475273"/>
              <a:gd name="connsiteX509" fmla="*/ 0 w 6410585"/>
              <a:gd name="connsiteY509" fmla="*/ 1133525 h 4475273"/>
              <a:gd name="connsiteX510" fmla="*/ 0 w 6410585"/>
              <a:gd name="connsiteY510" fmla="*/ 1119950 h 4475273"/>
              <a:gd name="connsiteX511" fmla="*/ 0 w 6410585"/>
              <a:gd name="connsiteY511" fmla="*/ 1101850 h 4475273"/>
              <a:gd name="connsiteX512" fmla="*/ 0 w 6410585"/>
              <a:gd name="connsiteY512" fmla="*/ 1086012 h 4475273"/>
              <a:gd name="connsiteX513" fmla="*/ 6784 w 6410585"/>
              <a:gd name="connsiteY513" fmla="*/ 1070174 h 4475273"/>
              <a:gd name="connsiteX514" fmla="*/ 11306 w 6410585"/>
              <a:gd name="connsiteY514" fmla="*/ 1054337 h 4475273"/>
              <a:gd name="connsiteX515" fmla="*/ 15829 w 6410585"/>
              <a:gd name="connsiteY515" fmla="*/ 1038499 h 4475273"/>
              <a:gd name="connsiteX516" fmla="*/ 31657 w 6410585"/>
              <a:gd name="connsiteY516" fmla="*/ 1013611 h 4475273"/>
              <a:gd name="connsiteX517" fmla="*/ 45225 w 6410585"/>
              <a:gd name="connsiteY517" fmla="*/ 986461 h 4475273"/>
              <a:gd name="connsiteX518" fmla="*/ 52008 w 6410585"/>
              <a:gd name="connsiteY518" fmla="*/ 972886 h 4475273"/>
              <a:gd name="connsiteX519" fmla="*/ 58792 w 6410585"/>
              <a:gd name="connsiteY519" fmla="*/ 961573 h 4475273"/>
              <a:gd name="connsiteX520" fmla="*/ 67837 w 6410585"/>
              <a:gd name="connsiteY520" fmla="*/ 947998 h 4475273"/>
              <a:gd name="connsiteX521" fmla="*/ 72359 w 6410585"/>
              <a:gd name="connsiteY521" fmla="*/ 936685 h 4475273"/>
              <a:gd name="connsiteX522" fmla="*/ 133413 w 6410585"/>
              <a:gd name="connsiteY522" fmla="*/ 841659 h 4475273"/>
              <a:gd name="connsiteX523" fmla="*/ 192205 w 6410585"/>
              <a:gd name="connsiteY523" fmla="*/ 748896 h 4475273"/>
              <a:gd name="connsiteX524" fmla="*/ 250997 w 6410585"/>
              <a:gd name="connsiteY524" fmla="*/ 653870 h 4475273"/>
              <a:gd name="connsiteX525" fmla="*/ 307527 w 6410585"/>
              <a:gd name="connsiteY525" fmla="*/ 554319 h 4475273"/>
              <a:gd name="connsiteX526" fmla="*/ 359536 w 6410585"/>
              <a:gd name="connsiteY526" fmla="*/ 457030 h 4475273"/>
              <a:gd name="connsiteX527" fmla="*/ 413805 w 6410585"/>
              <a:gd name="connsiteY527" fmla="*/ 357479 h 4475273"/>
              <a:gd name="connsiteX528" fmla="*/ 468075 w 6410585"/>
              <a:gd name="connsiteY528" fmla="*/ 260191 h 4475273"/>
              <a:gd name="connsiteX529" fmla="*/ 519412 w 6410585"/>
              <a:gd name="connsiteY529" fmla="*/ 161924 h 4475273"/>
              <a:gd name="connsiteX530" fmla="*/ 522344 w 6410585"/>
              <a:gd name="connsiteY530" fmla="*/ 162902 h 4475273"/>
              <a:gd name="connsiteX531" fmla="*/ 540434 w 6410585"/>
              <a:gd name="connsiteY531" fmla="*/ 128964 h 4475273"/>
              <a:gd name="connsiteX532" fmla="*/ 544956 w 6410585"/>
              <a:gd name="connsiteY532" fmla="*/ 119914 h 4475273"/>
              <a:gd name="connsiteX533" fmla="*/ 549479 w 6410585"/>
              <a:gd name="connsiteY533" fmla="*/ 106339 h 4475273"/>
              <a:gd name="connsiteX534" fmla="*/ 556263 w 6410585"/>
              <a:gd name="connsiteY534" fmla="*/ 92764 h 4475273"/>
              <a:gd name="connsiteX535" fmla="*/ 565307 w 6410585"/>
              <a:gd name="connsiteY535" fmla="*/ 79189 h 4475273"/>
              <a:gd name="connsiteX536" fmla="*/ 583397 w 6410585"/>
              <a:gd name="connsiteY536" fmla="*/ 56563 h 4475273"/>
              <a:gd name="connsiteX537" fmla="*/ 601487 w 6410585"/>
              <a:gd name="connsiteY537" fmla="*/ 40726 h 4475273"/>
              <a:gd name="connsiteX538" fmla="*/ 606010 w 6410585"/>
              <a:gd name="connsiteY538" fmla="*/ 38463 h 4475273"/>
              <a:gd name="connsiteX539" fmla="*/ 608271 w 6410585"/>
              <a:gd name="connsiteY539" fmla="*/ 33938 h 4475273"/>
              <a:gd name="connsiteX540" fmla="*/ 612793 w 6410585"/>
              <a:gd name="connsiteY540" fmla="*/ 31676 h 4475273"/>
              <a:gd name="connsiteX541" fmla="*/ 615055 w 6410585"/>
              <a:gd name="connsiteY541" fmla="*/ 27151 h 4475273"/>
              <a:gd name="connsiteX542" fmla="*/ 633144 w 6410585"/>
              <a:gd name="connsiteY542" fmla="*/ 22625 h 4475273"/>
              <a:gd name="connsiteX543" fmla="*/ 651234 w 6410585"/>
              <a:gd name="connsiteY543" fmla="*/ 13575 h 4475273"/>
              <a:gd name="connsiteX544" fmla="*/ 669324 w 6410585"/>
              <a:gd name="connsiteY544" fmla="*/ 6788 h 4475273"/>
              <a:gd name="connsiteX545" fmla="*/ 689675 w 6410585"/>
              <a:gd name="connsiteY545" fmla="*/ 2263 h 44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6410585" h="4475273">
                <a:moveTo>
                  <a:pt x="4621953" y="2242162"/>
                </a:moveTo>
                <a:lnTo>
                  <a:pt x="4658133" y="2242162"/>
                </a:lnTo>
                <a:lnTo>
                  <a:pt x="4694312" y="2244425"/>
                </a:lnTo>
                <a:lnTo>
                  <a:pt x="4716925" y="2244425"/>
                </a:lnTo>
                <a:lnTo>
                  <a:pt x="4725969" y="2244425"/>
                </a:lnTo>
                <a:lnTo>
                  <a:pt x="4732753" y="2244425"/>
                </a:lnTo>
                <a:lnTo>
                  <a:pt x="5619155" y="2244425"/>
                </a:lnTo>
                <a:lnTo>
                  <a:pt x="5632722" y="2244425"/>
                </a:lnTo>
                <a:lnTo>
                  <a:pt x="5639506" y="2242162"/>
                </a:lnTo>
                <a:lnTo>
                  <a:pt x="5648551" y="2244425"/>
                </a:lnTo>
                <a:lnTo>
                  <a:pt x="5655335" y="2244425"/>
                </a:lnTo>
                <a:lnTo>
                  <a:pt x="5682469" y="2242162"/>
                </a:lnTo>
                <a:lnTo>
                  <a:pt x="5709604" y="2244425"/>
                </a:lnTo>
                <a:lnTo>
                  <a:pt x="5714127" y="2244425"/>
                </a:lnTo>
                <a:lnTo>
                  <a:pt x="5720910" y="2244425"/>
                </a:lnTo>
                <a:lnTo>
                  <a:pt x="5741261" y="2244425"/>
                </a:lnTo>
                <a:lnTo>
                  <a:pt x="5743523" y="2248950"/>
                </a:lnTo>
                <a:lnTo>
                  <a:pt x="5750306" y="2255737"/>
                </a:lnTo>
                <a:lnTo>
                  <a:pt x="5763874" y="2260262"/>
                </a:lnTo>
                <a:lnTo>
                  <a:pt x="5775180" y="2264787"/>
                </a:lnTo>
                <a:lnTo>
                  <a:pt x="5777441" y="2267050"/>
                </a:lnTo>
                <a:lnTo>
                  <a:pt x="5784225" y="2269312"/>
                </a:lnTo>
                <a:lnTo>
                  <a:pt x="5791008" y="2271575"/>
                </a:lnTo>
                <a:lnTo>
                  <a:pt x="5809098" y="2282887"/>
                </a:lnTo>
                <a:lnTo>
                  <a:pt x="5818143" y="2294200"/>
                </a:lnTo>
                <a:lnTo>
                  <a:pt x="5833972" y="2312300"/>
                </a:lnTo>
                <a:lnTo>
                  <a:pt x="5847539" y="2332663"/>
                </a:lnTo>
                <a:lnTo>
                  <a:pt x="5858845" y="2350763"/>
                </a:lnTo>
                <a:lnTo>
                  <a:pt x="5872413" y="2371126"/>
                </a:lnTo>
                <a:lnTo>
                  <a:pt x="5874674" y="2375651"/>
                </a:lnTo>
                <a:lnTo>
                  <a:pt x="5876935" y="2377913"/>
                </a:lnTo>
                <a:lnTo>
                  <a:pt x="5881458" y="2389226"/>
                </a:lnTo>
                <a:lnTo>
                  <a:pt x="5883719" y="2396014"/>
                </a:lnTo>
                <a:lnTo>
                  <a:pt x="5888241" y="2402801"/>
                </a:lnTo>
                <a:lnTo>
                  <a:pt x="5892764" y="2409589"/>
                </a:lnTo>
                <a:lnTo>
                  <a:pt x="5897286" y="2416376"/>
                </a:lnTo>
                <a:lnTo>
                  <a:pt x="5899547" y="2423164"/>
                </a:lnTo>
                <a:lnTo>
                  <a:pt x="6367622" y="3235410"/>
                </a:lnTo>
                <a:lnTo>
                  <a:pt x="6383450" y="3255773"/>
                </a:lnTo>
                <a:lnTo>
                  <a:pt x="6394757" y="3282923"/>
                </a:lnTo>
                <a:lnTo>
                  <a:pt x="6403802" y="3307811"/>
                </a:lnTo>
                <a:lnTo>
                  <a:pt x="6408324" y="3323649"/>
                </a:lnTo>
                <a:lnTo>
                  <a:pt x="6410585" y="3339486"/>
                </a:lnTo>
                <a:lnTo>
                  <a:pt x="6410585" y="3348536"/>
                </a:lnTo>
                <a:lnTo>
                  <a:pt x="6410585" y="3380212"/>
                </a:lnTo>
                <a:lnTo>
                  <a:pt x="6408324" y="3398312"/>
                </a:lnTo>
                <a:lnTo>
                  <a:pt x="6403802" y="3409625"/>
                </a:lnTo>
                <a:lnTo>
                  <a:pt x="6403802" y="3411887"/>
                </a:lnTo>
                <a:lnTo>
                  <a:pt x="6401540" y="3414150"/>
                </a:lnTo>
                <a:lnTo>
                  <a:pt x="6401540" y="3420937"/>
                </a:lnTo>
                <a:lnTo>
                  <a:pt x="6358577" y="3491075"/>
                </a:lnTo>
                <a:lnTo>
                  <a:pt x="6351793" y="3493338"/>
                </a:lnTo>
                <a:lnTo>
                  <a:pt x="6358577" y="3493338"/>
                </a:lnTo>
                <a:lnTo>
                  <a:pt x="5831711" y="4407397"/>
                </a:lnTo>
                <a:lnTo>
                  <a:pt x="5827188" y="4409660"/>
                </a:lnTo>
                <a:lnTo>
                  <a:pt x="5822666" y="4418710"/>
                </a:lnTo>
                <a:lnTo>
                  <a:pt x="5811359" y="4427761"/>
                </a:lnTo>
                <a:lnTo>
                  <a:pt x="5797792" y="4439073"/>
                </a:lnTo>
                <a:lnTo>
                  <a:pt x="5779702" y="4448123"/>
                </a:lnTo>
                <a:lnTo>
                  <a:pt x="5761612" y="4454911"/>
                </a:lnTo>
                <a:lnTo>
                  <a:pt x="5743523" y="4461698"/>
                </a:lnTo>
                <a:lnTo>
                  <a:pt x="5725433" y="4468486"/>
                </a:lnTo>
                <a:lnTo>
                  <a:pt x="5709604" y="4470749"/>
                </a:lnTo>
                <a:lnTo>
                  <a:pt x="5632722" y="4470749"/>
                </a:lnTo>
                <a:lnTo>
                  <a:pt x="5628200" y="4473011"/>
                </a:lnTo>
                <a:lnTo>
                  <a:pt x="5623677" y="4473011"/>
                </a:lnTo>
                <a:lnTo>
                  <a:pt x="5598804" y="4473011"/>
                </a:lnTo>
                <a:lnTo>
                  <a:pt x="5571669" y="4470749"/>
                </a:lnTo>
                <a:lnTo>
                  <a:pt x="5546796" y="4470749"/>
                </a:lnTo>
                <a:lnTo>
                  <a:pt x="5533228" y="4473011"/>
                </a:lnTo>
                <a:lnTo>
                  <a:pt x="5519661" y="4473011"/>
                </a:lnTo>
                <a:lnTo>
                  <a:pt x="5497049" y="4470749"/>
                </a:lnTo>
                <a:lnTo>
                  <a:pt x="5463130" y="4470749"/>
                </a:lnTo>
                <a:lnTo>
                  <a:pt x="5433734" y="4473011"/>
                </a:lnTo>
                <a:lnTo>
                  <a:pt x="5413383" y="4475273"/>
                </a:lnTo>
                <a:lnTo>
                  <a:pt x="5388510" y="4473011"/>
                </a:lnTo>
                <a:lnTo>
                  <a:pt x="5365897" y="4473011"/>
                </a:lnTo>
                <a:lnTo>
                  <a:pt x="5363636" y="4470749"/>
                </a:lnTo>
                <a:lnTo>
                  <a:pt x="5352330" y="4470749"/>
                </a:lnTo>
                <a:lnTo>
                  <a:pt x="5307105" y="4473011"/>
                </a:lnTo>
                <a:lnTo>
                  <a:pt x="5248313" y="4473011"/>
                </a:lnTo>
                <a:lnTo>
                  <a:pt x="5189521" y="4470749"/>
                </a:lnTo>
                <a:lnTo>
                  <a:pt x="5155603" y="4470749"/>
                </a:lnTo>
                <a:lnTo>
                  <a:pt x="5139774" y="4473011"/>
                </a:lnTo>
                <a:lnTo>
                  <a:pt x="5123946" y="4470749"/>
                </a:lnTo>
                <a:lnTo>
                  <a:pt x="5094550" y="4470749"/>
                </a:lnTo>
                <a:lnTo>
                  <a:pt x="5074199" y="4470749"/>
                </a:lnTo>
                <a:lnTo>
                  <a:pt x="5051586" y="4470749"/>
                </a:lnTo>
                <a:lnTo>
                  <a:pt x="5047064" y="4470749"/>
                </a:lnTo>
                <a:lnTo>
                  <a:pt x="5038019" y="4470749"/>
                </a:lnTo>
                <a:lnTo>
                  <a:pt x="5004101" y="4470749"/>
                </a:lnTo>
                <a:lnTo>
                  <a:pt x="4967921" y="4470749"/>
                </a:lnTo>
                <a:lnTo>
                  <a:pt x="4952092" y="4473011"/>
                </a:lnTo>
                <a:lnTo>
                  <a:pt x="4945309" y="4470749"/>
                </a:lnTo>
                <a:lnTo>
                  <a:pt x="4906868" y="4470749"/>
                </a:lnTo>
                <a:lnTo>
                  <a:pt x="4870688" y="4473011"/>
                </a:lnTo>
                <a:lnTo>
                  <a:pt x="4845815" y="4473011"/>
                </a:lnTo>
                <a:lnTo>
                  <a:pt x="4820941" y="4473011"/>
                </a:lnTo>
                <a:lnTo>
                  <a:pt x="4793806" y="4470749"/>
                </a:lnTo>
                <a:lnTo>
                  <a:pt x="4791545" y="4470749"/>
                </a:lnTo>
                <a:lnTo>
                  <a:pt x="4789284" y="4470749"/>
                </a:lnTo>
                <a:lnTo>
                  <a:pt x="4782500" y="4470749"/>
                </a:lnTo>
                <a:lnTo>
                  <a:pt x="4777978" y="4473011"/>
                </a:lnTo>
                <a:lnTo>
                  <a:pt x="4771194" y="4475273"/>
                </a:lnTo>
                <a:lnTo>
                  <a:pt x="4757627" y="4473011"/>
                </a:lnTo>
                <a:lnTo>
                  <a:pt x="4744059" y="4473011"/>
                </a:lnTo>
                <a:lnTo>
                  <a:pt x="4721447" y="4473011"/>
                </a:lnTo>
                <a:lnTo>
                  <a:pt x="4696573" y="4473011"/>
                </a:lnTo>
                <a:lnTo>
                  <a:pt x="4669439" y="4473011"/>
                </a:lnTo>
                <a:lnTo>
                  <a:pt x="4644565" y="4473011"/>
                </a:lnTo>
                <a:lnTo>
                  <a:pt x="4624214" y="4473011"/>
                </a:lnTo>
                <a:lnTo>
                  <a:pt x="4599341" y="4470749"/>
                </a:lnTo>
                <a:lnTo>
                  <a:pt x="4576728" y="4466223"/>
                </a:lnTo>
                <a:lnTo>
                  <a:pt x="4551855" y="4457173"/>
                </a:lnTo>
                <a:lnTo>
                  <a:pt x="4547332" y="4457173"/>
                </a:lnTo>
                <a:lnTo>
                  <a:pt x="4538287" y="4454911"/>
                </a:lnTo>
                <a:lnTo>
                  <a:pt x="4533765" y="4450385"/>
                </a:lnTo>
                <a:lnTo>
                  <a:pt x="4526981" y="4445861"/>
                </a:lnTo>
                <a:lnTo>
                  <a:pt x="4508891" y="4434548"/>
                </a:lnTo>
                <a:lnTo>
                  <a:pt x="4502108" y="4430023"/>
                </a:lnTo>
                <a:lnTo>
                  <a:pt x="4495324" y="4425498"/>
                </a:lnTo>
                <a:lnTo>
                  <a:pt x="4490802" y="4418710"/>
                </a:lnTo>
                <a:lnTo>
                  <a:pt x="4488540" y="4414185"/>
                </a:lnTo>
                <a:lnTo>
                  <a:pt x="4481757" y="4409660"/>
                </a:lnTo>
                <a:lnTo>
                  <a:pt x="4477234" y="4400610"/>
                </a:lnTo>
                <a:lnTo>
                  <a:pt x="3961674" y="3502388"/>
                </a:lnTo>
                <a:lnTo>
                  <a:pt x="3954890" y="3497863"/>
                </a:lnTo>
                <a:lnTo>
                  <a:pt x="3952629" y="3495601"/>
                </a:lnTo>
                <a:lnTo>
                  <a:pt x="3952629" y="3488813"/>
                </a:lnTo>
                <a:lnTo>
                  <a:pt x="3945845" y="3482025"/>
                </a:lnTo>
                <a:lnTo>
                  <a:pt x="3932278" y="3457138"/>
                </a:lnTo>
                <a:lnTo>
                  <a:pt x="3920972" y="3432250"/>
                </a:lnTo>
                <a:lnTo>
                  <a:pt x="3918710" y="3429987"/>
                </a:lnTo>
                <a:lnTo>
                  <a:pt x="3916449" y="3425462"/>
                </a:lnTo>
                <a:lnTo>
                  <a:pt x="3914188" y="3420937"/>
                </a:lnTo>
                <a:lnTo>
                  <a:pt x="3914188" y="3418675"/>
                </a:lnTo>
                <a:lnTo>
                  <a:pt x="3911927" y="3414150"/>
                </a:lnTo>
                <a:lnTo>
                  <a:pt x="3911927" y="3407362"/>
                </a:lnTo>
                <a:lnTo>
                  <a:pt x="3907404" y="3400575"/>
                </a:lnTo>
                <a:lnTo>
                  <a:pt x="3905143" y="3386999"/>
                </a:lnTo>
                <a:lnTo>
                  <a:pt x="3905143" y="3375687"/>
                </a:lnTo>
                <a:lnTo>
                  <a:pt x="3905143" y="3362112"/>
                </a:lnTo>
                <a:lnTo>
                  <a:pt x="3905143" y="3348536"/>
                </a:lnTo>
                <a:lnTo>
                  <a:pt x="3905143" y="3330436"/>
                </a:lnTo>
                <a:lnTo>
                  <a:pt x="3909666" y="3312336"/>
                </a:lnTo>
                <a:lnTo>
                  <a:pt x="3914188" y="3296498"/>
                </a:lnTo>
                <a:lnTo>
                  <a:pt x="3918710" y="3282923"/>
                </a:lnTo>
                <a:lnTo>
                  <a:pt x="3934539" y="3255773"/>
                </a:lnTo>
                <a:lnTo>
                  <a:pt x="3948106" y="3230885"/>
                </a:lnTo>
                <a:lnTo>
                  <a:pt x="3954890" y="3217310"/>
                </a:lnTo>
                <a:lnTo>
                  <a:pt x="3966196" y="3205997"/>
                </a:lnTo>
                <a:lnTo>
                  <a:pt x="3972980" y="3190160"/>
                </a:lnTo>
                <a:lnTo>
                  <a:pt x="3977502" y="3178847"/>
                </a:lnTo>
                <a:lnTo>
                  <a:pt x="4038556" y="3086084"/>
                </a:lnTo>
                <a:lnTo>
                  <a:pt x="4095086" y="2993320"/>
                </a:lnTo>
                <a:lnTo>
                  <a:pt x="4153878" y="2896032"/>
                </a:lnTo>
                <a:lnTo>
                  <a:pt x="4210409" y="2798743"/>
                </a:lnTo>
                <a:lnTo>
                  <a:pt x="4264679" y="2699192"/>
                </a:lnTo>
                <a:lnTo>
                  <a:pt x="4316687" y="2601903"/>
                </a:lnTo>
                <a:lnTo>
                  <a:pt x="4370956" y="2502352"/>
                </a:lnTo>
                <a:lnTo>
                  <a:pt x="4422488" y="2405957"/>
                </a:lnTo>
                <a:lnTo>
                  <a:pt x="4425226" y="2407326"/>
                </a:lnTo>
                <a:lnTo>
                  <a:pt x="4443316" y="2371126"/>
                </a:lnTo>
                <a:lnTo>
                  <a:pt x="4447838" y="2362076"/>
                </a:lnTo>
                <a:lnTo>
                  <a:pt x="4452361" y="2350763"/>
                </a:lnTo>
                <a:lnTo>
                  <a:pt x="4459144" y="2337188"/>
                </a:lnTo>
                <a:lnTo>
                  <a:pt x="4468189" y="2325875"/>
                </a:lnTo>
                <a:lnTo>
                  <a:pt x="4488540" y="2300988"/>
                </a:lnTo>
                <a:lnTo>
                  <a:pt x="4504369" y="2285150"/>
                </a:lnTo>
                <a:lnTo>
                  <a:pt x="4508891" y="2282887"/>
                </a:lnTo>
                <a:lnTo>
                  <a:pt x="4513414" y="2278362"/>
                </a:lnTo>
                <a:lnTo>
                  <a:pt x="4515675" y="2276100"/>
                </a:lnTo>
                <a:lnTo>
                  <a:pt x="4517936" y="2271575"/>
                </a:lnTo>
                <a:lnTo>
                  <a:pt x="4536026" y="2267050"/>
                </a:lnTo>
                <a:lnTo>
                  <a:pt x="4556377" y="2258000"/>
                </a:lnTo>
                <a:lnTo>
                  <a:pt x="4572206" y="2248950"/>
                </a:lnTo>
                <a:lnTo>
                  <a:pt x="4594818" y="2244425"/>
                </a:lnTo>
                <a:close/>
                <a:moveTo>
                  <a:pt x="2668251" y="1122212"/>
                </a:moveTo>
                <a:lnTo>
                  <a:pt x="2704430" y="1122212"/>
                </a:lnTo>
                <a:lnTo>
                  <a:pt x="2740610" y="1124475"/>
                </a:lnTo>
                <a:lnTo>
                  <a:pt x="2763222" y="1124475"/>
                </a:lnTo>
                <a:lnTo>
                  <a:pt x="2770006" y="1124475"/>
                </a:lnTo>
                <a:lnTo>
                  <a:pt x="2779051" y="1124475"/>
                </a:lnTo>
                <a:lnTo>
                  <a:pt x="3667714" y="1124475"/>
                </a:lnTo>
                <a:lnTo>
                  <a:pt x="3681281" y="1122212"/>
                </a:lnTo>
                <a:lnTo>
                  <a:pt x="3688065" y="1122212"/>
                </a:lnTo>
                <a:lnTo>
                  <a:pt x="3690326" y="1122212"/>
                </a:lnTo>
                <a:lnTo>
                  <a:pt x="3694849" y="1124475"/>
                </a:lnTo>
                <a:lnTo>
                  <a:pt x="3701632" y="1124475"/>
                </a:lnTo>
                <a:lnTo>
                  <a:pt x="3728767" y="1122212"/>
                </a:lnTo>
                <a:lnTo>
                  <a:pt x="3758163" y="1122212"/>
                </a:lnTo>
                <a:lnTo>
                  <a:pt x="3762686" y="1124475"/>
                </a:lnTo>
                <a:lnTo>
                  <a:pt x="3767208" y="1124475"/>
                </a:lnTo>
                <a:lnTo>
                  <a:pt x="3787559" y="1124475"/>
                </a:lnTo>
                <a:lnTo>
                  <a:pt x="3789820" y="1124475"/>
                </a:lnTo>
                <a:lnTo>
                  <a:pt x="3792082" y="1129000"/>
                </a:lnTo>
                <a:lnTo>
                  <a:pt x="3798865" y="1133525"/>
                </a:lnTo>
                <a:lnTo>
                  <a:pt x="3814694" y="1138050"/>
                </a:lnTo>
                <a:lnTo>
                  <a:pt x="3826000" y="1142575"/>
                </a:lnTo>
                <a:lnTo>
                  <a:pt x="3828261" y="1144838"/>
                </a:lnTo>
                <a:lnTo>
                  <a:pt x="3835045" y="1147100"/>
                </a:lnTo>
                <a:lnTo>
                  <a:pt x="3839567" y="1149363"/>
                </a:lnTo>
                <a:lnTo>
                  <a:pt x="3857657" y="1160675"/>
                </a:lnTo>
                <a:lnTo>
                  <a:pt x="3866702" y="1171988"/>
                </a:lnTo>
                <a:lnTo>
                  <a:pt x="3882531" y="1192351"/>
                </a:lnTo>
                <a:lnTo>
                  <a:pt x="3898359" y="1210451"/>
                </a:lnTo>
                <a:lnTo>
                  <a:pt x="3909666" y="1230814"/>
                </a:lnTo>
                <a:lnTo>
                  <a:pt x="3920972" y="1251176"/>
                </a:lnTo>
                <a:lnTo>
                  <a:pt x="3923233" y="1255701"/>
                </a:lnTo>
                <a:lnTo>
                  <a:pt x="3925494" y="1257964"/>
                </a:lnTo>
                <a:lnTo>
                  <a:pt x="3930017" y="1267014"/>
                </a:lnTo>
                <a:lnTo>
                  <a:pt x="3932278" y="1273802"/>
                </a:lnTo>
                <a:lnTo>
                  <a:pt x="3936800" y="1280589"/>
                </a:lnTo>
                <a:lnTo>
                  <a:pt x="3941323" y="1287377"/>
                </a:lnTo>
                <a:lnTo>
                  <a:pt x="3945845" y="1294164"/>
                </a:lnTo>
                <a:lnTo>
                  <a:pt x="3950368" y="1300952"/>
                </a:lnTo>
                <a:lnTo>
                  <a:pt x="4418442" y="2113198"/>
                </a:lnTo>
                <a:lnTo>
                  <a:pt x="4432010" y="2135823"/>
                </a:lnTo>
                <a:lnTo>
                  <a:pt x="4443316" y="2160711"/>
                </a:lnTo>
                <a:lnTo>
                  <a:pt x="4452361" y="2187861"/>
                </a:lnTo>
                <a:lnTo>
                  <a:pt x="4456883" y="2205962"/>
                </a:lnTo>
                <a:lnTo>
                  <a:pt x="4459144" y="2217274"/>
                </a:lnTo>
                <a:lnTo>
                  <a:pt x="4459144" y="2226324"/>
                </a:lnTo>
                <a:lnTo>
                  <a:pt x="4459144" y="2262525"/>
                </a:lnTo>
                <a:lnTo>
                  <a:pt x="4456883" y="2276100"/>
                </a:lnTo>
                <a:lnTo>
                  <a:pt x="4452361" y="2287413"/>
                </a:lnTo>
                <a:lnTo>
                  <a:pt x="4452361" y="2289675"/>
                </a:lnTo>
                <a:lnTo>
                  <a:pt x="4450099" y="2294200"/>
                </a:lnTo>
                <a:lnTo>
                  <a:pt x="4450099" y="2298725"/>
                </a:lnTo>
                <a:lnTo>
                  <a:pt x="4409397" y="2368863"/>
                </a:lnTo>
                <a:lnTo>
                  <a:pt x="4409397" y="2371126"/>
                </a:lnTo>
                <a:lnTo>
                  <a:pt x="3882531" y="3285186"/>
                </a:lnTo>
                <a:lnTo>
                  <a:pt x="3875747" y="3287448"/>
                </a:lnTo>
                <a:lnTo>
                  <a:pt x="3871225" y="3296498"/>
                </a:lnTo>
                <a:lnTo>
                  <a:pt x="3862180" y="3305548"/>
                </a:lnTo>
                <a:lnTo>
                  <a:pt x="3846351" y="3316861"/>
                </a:lnTo>
                <a:lnTo>
                  <a:pt x="3830523" y="3328174"/>
                </a:lnTo>
                <a:lnTo>
                  <a:pt x="3810171" y="3337224"/>
                </a:lnTo>
                <a:lnTo>
                  <a:pt x="3792082" y="3341749"/>
                </a:lnTo>
                <a:lnTo>
                  <a:pt x="3773992" y="3346274"/>
                </a:lnTo>
                <a:lnTo>
                  <a:pt x="3760424" y="3348536"/>
                </a:lnTo>
                <a:lnTo>
                  <a:pt x="3683543" y="3348536"/>
                </a:lnTo>
                <a:lnTo>
                  <a:pt x="3679020" y="3350799"/>
                </a:lnTo>
                <a:lnTo>
                  <a:pt x="3674498" y="3350799"/>
                </a:lnTo>
                <a:lnTo>
                  <a:pt x="3647363" y="3350799"/>
                </a:lnTo>
                <a:lnTo>
                  <a:pt x="3620228" y="3348536"/>
                </a:lnTo>
                <a:lnTo>
                  <a:pt x="3597616" y="3348536"/>
                </a:lnTo>
                <a:lnTo>
                  <a:pt x="3581787" y="3350799"/>
                </a:lnTo>
                <a:lnTo>
                  <a:pt x="3568220" y="3350799"/>
                </a:lnTo>
                <a:lnTo>
                  <a:pt x="3545608" y="3350799"/>
                </a:lnTo>
                <a:lnTo>
                  <a:pt x="3511689" y="3348536"/>
                </a:lnTo>
                <a:lnTo>
                  <a:pt x="3482293" y="3350799"/>
                </a:lnTo>
                <a:lnTo>
                  <a:pt x="3464203" y="3353061"/>
                </a:lnTo>
                <a:lnTo>
                  <a:pt x="3461942" y="3353061"/>
                </a:lnTo>
                <a:lnTo>
                  <a:pt x="3459681" y="3350799"/>
                </a:lnTo>
                <a:lnTo>
                  <a:pt x="3457420" y="3350799"/>
                </a:lnTo>
                <a:lnTo>
                  <a:pt x="3434807" y="3350799"/>
                </a:lnTo>
                <a:lnTo>
                  <a:pt x="3416718" y="3350799"/>
                </a:lnTo>
                <a:lnTo>
                  <a:pt x="3414456" y="3350799"/>
                </a:lnTo>
                <a:lnTo>
                  <a:pt x="3412195" y="3350799"/>
                </a:lnTo>
                <a:lnTo>
                  <a:pt x="3412195" y="3348536"/>
                </a:lnTo>
                <a:lnTo>
                  <a:pt x="3400889" y="3348536"/>
                </a:lnTo>
                <a:lnTo>
                  <a:pt x="3355664" y="3350799"/>
                </a:lnTo>
                <a:lnTo>
                  <a:pt x="3296872" y="3350799"/>
                </a:lnTo>
                <a:lnTo>
                  <a:pt x="3242603" y="3348536"/>
                </a:lnTo>
                <a:lnTo>
                  <a:pt x="3204162" y="3350799"/>
                </a:lnTo>
                <a:lnTo>
                  <a:pt x="3188333" y="3350799"/>
                </a:lnTo>
                <a:lnTo>
                  <a:pt x="3174766" y="3348536"/>
                </a:lnTo>
                <a:lnTo>
                  <a:pt x="3143109" y="3348536"/>
                </a:lnTo>
                <a:lnTo>
                  <a:pt x="3122758" y="3348536"/>
                </a:lnTo>
                <a:lnTo>
                  <a:pt x="3102407" y="3348536"/>
                </a:lnTo>
                <a:lnTo>
                  <a:pt x="3097884" y="3348536"/>
                </a:lnTo>
                <a:lnTo>
                  <a:pt x="3088839" y="3348536"/>
                </a:lnTo>
                <a:lnTo>
                  <a:pt x="3052660" y="3348536"/>
                </a:lnTo>
                <a:lnTo>
                  <a:pt x="3018741" y="3350799"/>
                </a:lnTo>
                <a:lnTo>
                  <a:pt x="3000651" y="3353061"/>
                </a:lnTo>
                <a:lnTo>
                  <a:pt x="2998390" y="3350799"/>
                </a:lnTo>
                <a:lnTo>
                  <a:pt x="2996129" y="3350799"/>
                </a:lnTo>
                <a:lnTo>
                  <a:pt x="2993868" y="3348536"/>
                </a:lnTo>
                <a:lnTo>
                  <a:pt x="2957688" y="3348536"/>
                </a:lnTo>
                <a:lnTo>
                  <a:pt x="2919247" y="3350799"/>
                </a:lnTo>
                <a:lnTo>
                  <a:pt x="2894374" y="3350799"/>
                </a:lnTo>
                <a:lnTo>
                  <a:pt x="2871761" y="3350799"/>
                </a:lnTo>
                <a:lnTo>
                  <a:pt x="2842365" y="3348536"/>
                </a:lnTo>
                <a:lnTo>
                  <a:pt x="2840104" y="3348536"/>
                </a:lnTo>
                <a:lnTo>
                  <a:pt x="2837843" y="3348536"/>
                </a:lnTo>
                <a:lnTo>
                  <a:pt x="2831059" y="3348536"/>
                </a:lnTo>
                <a:lnTo>
                  <a:pt x="2826537" y="3350799"/>
                </a:lnTo>
                <a:lnTo>
                  <a:pt x="2819753" y="3353061"/>
                </a:lnTo>
                <a:lnTo>
                  <a:pt x="2812969" y="3353061"/>
                </a:lnTo>
                <a:lnTo>
                  <a:pt x="2806186" y="3350799"/>
                </a:lnTo>
                <a:lnTo>
                  <a:pt x="2801663" y="3350799"/>
                </a:lnTo>
                <a:lnTo>
                  <a:pt x="2794880" y="3350799"/>
                </a:lnTo>
                <a:lnTo>
                  <a:pt x="2770006" y="3350799"/>
                </a:lnTo>
                <a:lnTo>
                  <a:pt x="2745132" y="3350799"/>
                </a:lnTo>
                <a:lnTo>
                  <a:pt x="2720259" y="3350799"/>
                </a:lnTo>
                <a:lnTo>
                  <a:pt x="2693124" y="3350799"/>
                </a:lnTo>
                <a:lnTo>
                  <a:pt x="2677296" y="3350799"/>
                </a:lnTo>
                <a:lnTo>
                  <a:pt x="2661467" y="3350799"/>
                </a:lnTo>
                <a:lnTo>
                  <a:pt x="2643377" y="3348536"/>
                </a:lnTo>
                <a:lnTo>
                  <a:pt x="2623026" y="3344011"/>
                </a:lnTo>
                <a:lnTo>
                  <a:pt x="2620765" y="3344011"/>
                </a:lnTo>
                <a:lnTo>
                  <a:pt x="2609459" y="3341749"/>
                </a:lnTo>
                <a:lnTo>
                  <a:pt x="2600414" y="3337224"/>
                </a:lnTo>
                <a:lnTo>
                  <a:pt x="2593630" y="3337224"/>
                </a:lnTo>
                <a:lnTo>
                  <a:pt x="2589108" y="3334961"/>
                </a:lnTo>
                <a:lnTo>
                  <a:pt x="2586846" y="3334961"/>
                </a:lnTo>
                <a:lnTo>
                  <a:pt x="2582324" y="3330436"/>
                </a:lnTo>
                <a:lnTo>
                  <a:pt x="2575540" y="3321386"/>
                </a:lnTo>
                <a:lnTo>
                  <a:pt x="2555189" y="3312336"/>
                </a:lnTo>
                <a:lnTo>
                  <a:pt x="2548406" y="3307811"/>
                </a:lnTo>
                <a:lnTo>
                  <a:pt x="2541622" y="3301023"/>
                </a:lnTo>
                <a:lnTo>
                  <a:pt x="2537099" y="3296498"/>
                </a:lnTo>
                <a:lnTo>
                  <a:pt x="2534838" y="3289711"/>
                </a:lnTo>
                <a:lnTo>
                  <a:pt x="2528054" y="3287448"/>
                </a:lnTo>
                <a:lnTo>
                  <a:pt x="2523532" y="3276136"/>
                </a:lnTo>
                <a:lnTo>
                  <a:pt x="2007972" y="2380176"/>
                </a:lnTo>
                <a:lnTo>
                  <a:pt x="2003449" y="2373388"/>
                </a:lnTo>
                <a:lnTo>
                  <a:pt x="1998927" y="2371126"/>
                </a:lnTo>
                <a:lnTo>
                  <a:pt x="1998927" y="2366601"/>
                </a:lnTo>
                <a:lnTo>
                  <a:pt x="1994404" y="2357551"/>
                </a:lnTo>
                <a:lnTo>
                  <a:pt x="1978576" y="2334926"/>
                </a:lnTo>
                <a:lnTo>
                  <a:pt x="1965008" y="2310038"/>
                </a:lnTo>
                <a:lnTo>
                  <a:pt x="1965008" y="2307775"/>
                </a:lnTo>
                <a:lnTo>
                  <a:pt x="1962747" y="2303250"/>
                </a:lnTo>
                <a:lnTo>
                  <a:pt x="1960486" y="2298725"/>
                </a:lnTo>
                <a:lnTo>
                  <a:pt x="1960486" y="2296463"/>
                </a:lnTo>
                <a:lnTo>
                  <a:pt x="1958225" y="2291938"/>
                </a:lnTo>
                <a:lnTo>
                  <a:pt x="1958225" y="2285150"/>
                </a:lnTo>
                <a:lnTo>
                  <a:pt x="1953702" y="2276100"/>
                </a:lnTo>
                <a:lnTo>
                  <a:pt x="1951441" y="2267050"/>
                </a:lnTo>
                <a:lnTo>
                  <a:pt x="1951441" y="2251212"/>
                </a:lnTo>
                <a:lnTo>
                  <a:pt x="1951441" y="2239900"/>
                </a:lnTo>
                <a:lnTo>
                  <a:pt x="1951441" y="2224062"/>
                </a:lnTo>
                <a:lnTo>
                  <a:pt x="1951441" y="2208224"/>
                </a:lnTo>
                <a:lnTo>
                  <a:pt x="1955964" y="2192386"/>
                </a:lnTo>
                <a:lnTo>
                  <a:pt x="1960486" y="2174286"/>
                </a:lnTo>
                <a:lnTo>
                  <a:pt x="1965008" y="2160711"/>
                </a:lnTo>
                <a:lnTo>
                  <a:pt x="1978576" y="2133561"/>
                </a:lnTo>
                <a:lnTo>
                  <a:pt x="1996666" y="2106411"/>
                </a:lnTo>
                <a:lnTo>
                  <a:pt x="2003449" y="2095098"/>
                </a:lnTo>
                <a:lnTo>
                  <a:pt x="2010233" y="2083785"/>
                </a:lnTo>
                <a:lnTo>
                  <a:pt x="2019278" y="2070210"/>
                </a:lnTo>
                <a:lnTo>
                  <a:pt x="2023800" y="2058898"/>
                </a:lnTo>
                <a:lnTo>
                  <a:pt x="2084854" y="1963872"/>
                </a:lnTo>
                <a:lnTo>
                  <a:pt x="2143645" y="1871108"/>
                </a:lnTo>
                <a:lnTo>
                  <a:pt x="2200176" y="1771557"/>
                </a:lnTo>
                <a:lnTo>
                  <a:pt x="2256707" y="1676531"/>
                </a:lnTo>
                <a:lnTo>
                  <a:pt x="2310976" y="1576980"/>
                </a:lnTo>
                <a:lnTo>
                  <a:pt x="2365246" y="1477429"/>
                </a:lnTo>
                <a:lnTo>
                  <a:pt x="2417254" y="1380140"/>
                </a:lnTo>
                <a:lnTo>
                  <a:pt x="2469262" y="1282852"/>
                </a:lnTo>
                <a:lnTo>
                  <a:pt x="2467001" y="1280589"/>
                </a:lnTo>
                <a:lnTo>
                  <a:pt x="2469263" y="1282852"/>
                </a:lnTo>
                <a:lnTo>
                  <a:pt x="2471524" y="1285114"/>
                </a:lnTo>
                <a:lnTo>
                  <a:pt x="2471524" y="1282852"/>
                </a:lnTo>
                <a:lnTo>
                  <a:pt x="2489614" y="1251176"/>
                </a:lnTo>
                <a:lnTo>
                  <a:pt x="2496397" y="1239864"/>
                </a:lnTo>
                <a:lnTo>
                  <a:pt x="2500920" y="1228551"/>
                </a:lnTo>
                <a:lnTo>
                  <a:pt x="2507703" y="1214976"/>
                </a:lnTo>
                <a:lnTo>
                  <a:pt x="2516748" y="1201401"/>
                </a:lnTo>
                <a:lnTo>
                  <a:pt x="2534838" y="1176513"/>
                </a:lnTo>
                <a:lnTo>
                  <a:pt x="2550667" y="1162938"/>
                </a:lnTo>
                <a:lnTo>
                  <a:pt x="2552928" y="1158413"/>
                </a:lnTo>
                <a:lnTo>
                  <a:pt x="2557450" y="1156150"/>
                </a:lnTo>
                <a:lnTo>
                  <a:pt x="2561973" y="1153888"/>
                </a:lnTo>
                <a:lnTo>
                  <a:pt x="2564234" y="1149363"/>
                </a:lnTo>
                <a:lnTo>
                  <a:pt x="2584585" y="1144838"/>
                </a:lnTo>
                <a:lnTo>
                  <a:pt x="2602675" y="1135788"/>
                </a:lnTo>
                <a:lnTo>
                  <a:pt x="2618504" y="1129000"/>
                </a:lnTo>
                <a:lnTo>
                  <a:pt x="2638855" y="1124475"/>
                </a:lnTo>
                <a:close/>
                <a:moveTo>
                  <a:pt x="716810" y="0"/>
                </a:moveTo>
                <a:lnTo>
                  <a:pt x="755251" y="0"/>
                </a:lnTo>
                <a:lnTo>
                  <a:pt x="789169" y="2263"/>
                </a:lnTo>
                <a:lnTo>
                  <a:pt x="814043" y="2263"/>
                </a:lnTo>
                <a:lnTo>
                  <a:pt x="823088" y="2263"/>
                </a:lnTo>
                <a:lnTo>
                  <a:pt x="829871" y="2263"/>
                </a:lnTo>
                <a:lnTo>
                  <a:pt x="1716273" y="2263"/>
                </a:lnTo>
                <a:lnTo>
                  <a:pt x="1729841" y="2263"/>
                </a:lnTo>
                <a:lnTo>
                  <a:pt x="1736624" y="0"/>
                </a:lnTo>
                <a:lnTo>
                  <a:pt x="1743408" y="2263"/>
                </a:lnTo>
                <a:lnTo>
                  <a:pt x="1750192" y="2263"/>
                </a:lnTo>
                <a:lnTo>
                  <a:pt x="1779588" y="0"/>
                </a:lnTo>
                <a:lnTo>
                  <a:pt x="1806722" y="2263"/>
                </a:lnTo>
                <a:lnTo>
                  <a:pt x="1811245" y="2263"/>
                </a:lnTo>
                <a:lnTo>
                  <a:pt x="1815767" y="2263"/>
                </a:lnTo>
                <a:lnTo>
                  <a:pt x="1838380" y="2263"/>
                </a:lnTo>
                <a:lnTo>
                  <a:pt x="1840641" y="6788"/>
                </a:lnTo>
                <a:lnTo>
                  <a:pt x="1847425" y="9050"/>
                </a:lnTo>
                <a:lnTo>
                  <a:pt x="1860992" y="15838"/>
                </a:lnTo>
                <a:lnTo>
                  <a:pt x="1872298" y="20363"/>
                </a:lnTo>
                <a:lnTo>
                  <a:pt x="1874559" y="22625"/>
                </a:lnTo>
                <a:lnTo>
                  <a:pt x="1881343" y="24888"/>
                </a:lnTo>
                <a:lnTo>
                  <a:pt x="1885865" y="27151"/>
                </a:lnTo>
                <a:lnTo>
                  <a:pt x="1903955" y="38463"/>
                </a:lnTo>
                <a:lnTo>
                  <a:pt x="1915261" y="52038"/>
                </a:lnTo>
                <a:lnTo>
                  <a:pt x="1931090" y="67876"/>
                </a:lnTo>
                <a:lnTo>
                  <a:pt x="1944657" y="88239"/>
                </a:lnTo>
                <a:lnTo>
                  <a:pt x="1955964" y="106339"/>
                </a:lnTo>
                <a:lnTo>
                  <a:pt x="1967270" y="128964"/>
                </a:lnTo>
                <a:lnTo>
                  <a:pt x="1969531" y="131227"/>
                </a:lnTo>
                <a:lnTo>
                  <a:pt x="1971792" y="135752"/>
                </a:lnTo>
                <a:lnTo>
                  <a:pt x="1976315" y="144802"/>
                </a:lnTo>
                <a:lnTo>
                  <a:pt x="1978576" y="149327"/>
                </a:lnTo>
                <a:lnTo>
                  <a:pt x="1985359" y="158377"/>
                </a:lnTo>
                <a:lnTo>
                  <a:pt x="1989882" y="165165"/>
                </a:lnTo>
                <a:lnTo>
                  <a:pt x="1994404" y="171952"/>
                </a:lnTo>
                <a:lnTo>
                  <a:pt x="1996666" y="178740"/>
                </a:lnTo>
                <a:lnTo>
                  <a:pt x="2464740" y="993249"/>
                </a:lnTo>
                <a:lnTo>
                  <a:pt x="2478307" y="1013611"/>
                </a:lnTo>
                <a:lnTo>
                  <a:pt x="2489614" y="1038499"/>
                </a:lnTo>
                <a:lnTo>
                  <a:pt x="2500920" y="1065649"/>
                </a:lnTo>
                <a:lnTo>
                  <a:pt x="2505442" y="1081487"/>
                </a:lnTo>
                <a:lnTo>
                  <a:pt x="2507703" y="1095062"/>
                </a:lnTo>
                <a:lnTo>
                  <a:pt x="2507703" y="1104112"/>
                </a:lnTo>
                <a:lnTo>
                  <a:pt x="2507703" y="1138050"/>
                </a:lnTo>
                <a:lnTo>
                  <a:pt x="2505442" y="1153888"/>
                </a:lnTo>
                <a:lnTo>
                  <a:pt x="2500920" y="1162938"/>
                </a:lnTo>
                <a:lnTo>
                  <a:pt x="2500920" y="1167463"/>
                </a:lnTo>
                <a:lnTo>
                  <a:pt x="2498658" y="1169725"/>
                </a:lnTo>
                <a:lnTo>
                  <a:pt x="2498658" y="1174251"/>
                </a:lnTo>
                <a:lnTo>
                  <a:pt x="2455695" y="1246651"/>
                </a:lnTo>
                <a:lnTo>
                  <a:pt x="1928829" y="2162974"/>
                </a:lnTo>
                <a:lnTo>
                  <a:pt x="1922045" y="2165236"/>
                </a:lnTo>
                <a:lnTo>
                  <a:pt x="1919784" y="2174286"/>
                </a:lnTo>
                <a:lnTo>
                  <a:pt x="1906216" y="2183336"/>
                </a:lnTo>
                <a:lnTo>
                  <a:pt x="1892649" y="2194649"/>
                </a:lnTo>
                <a:lnTo>
                  <a:pt x="1876820" y="2205962"/>
                </a:lnTo>
                <a:lnTo>
                  <a:pt x="1858731" y="2212749"/>
                </a:lnTo>
                <a:lnTo>
                  <a:pt x="1840641" y="2219537"/>
                </a:lnTo>
                <a:lnTo>
                  <a:pt x="1820290" y="2224062"/>
                </a:lnTo>
                <a:lnTo>
                  <a:pt x="1806722" y="2226324"/>
                </a:lnTo>
                <a:lnTo>
                  <a:pt x="1729841" y="2226324"/>
                </a:lnTo>
                <a:lnTo>
                  <a:pt x="1725318" y="2226324"/>
                </a:lnTo>
                <a:lnTo>
                  <a:pt x="1720796" y="2228587"/>
                </a:lnTo>
                <a:lnTo>
                  <a:pt x="1695922" y="2226324"/>
                </a:lnTo>
                <a:lnTo>
                  <a:pt x="1666526" y="2226324"/>
                </a:lnTo>
                <a:lnTo>
                  <a:pt x="1643914" y="2226324"/>
                </a:lnTo>
                <a:lnTo>
                  <a:pt x="1630346" y="2226324"/>
                </a:lnTo>
                <a:lnTo>
                  <a:pt x="1614518" y="2228587"/>
                </a:lnTo>
                <a:lnTo>
                  <a:pt x="1591906" y="2226324"/>
                </a:lnTo>
                <a:lnTo>
                  <a:pt x="1560248" y="2226324"/>
                </a:lnTo>
                <a:lnTo>
                  <a:pt x="1528591" y="2226324"/>
                </a:lnTo>
                <a:lnTo>
                  <a:pt x="1510501" y="2230849"/>
                </a:lnTo>
                <a:lnTo>
                  <a:pt x="1485628" y="2228587"/>
                </a:lnTo>
                <a:lnTo>
                  <a:pt x="1460754" y="2228587"/>
                </a:lnTo>
                <a:lnTo>
                  <a:pt x="1458493" y="2226324"/>
                </a:lnTo>
                <a:lnTo>
                  <a:pt x="1447187" y="2226324"/>
                </a:lnTo>
                <a:lnTo>
                  <a:pt x="1404224" y="2228587"/>
                </a:lnTo>
                <a:lnTo>
                  <a:pt x="1345432" y="2226324"/>
                </a:lnTo>
                <a:lnTo>
                  <a:pt x="1286640" y="2226324"/>
                </a:lnTo>
                <a:lnTo>
                  <a:pt x="1252721" y="2226324"/>
                </a:lnTo>
                <a:lnTo>
                  <a:pt x="1234631" y="2226324"/>
                </a:lnTo>
                <a:lnTo>
                  <a:pt x="1221064" y="2226324"/>
                </a:lnTo>
                <a:lnTo>
                  <a:pt x="1191668" y="2226324"/>
                </a:lnTo>
                <a:lnTo>
                  <a:pt x="1169056" y="2226324"/>
                </a:lnTo>
                <a:lnTo>
                  <a:pt x="1148705" y="2226324"/>
                </a:lnTo>
                <a:lnTo>
                  <a:pt x="1144182" y="2226324"/>
                </a:lnTo>
                <a:lnTo>
                  <a:pt x="1135137" y="2226324"/>
                </a:lnTo>
                <a:lnTo>
                  <a:pt x="1098958" y="2226324"/>
                </a:lnTo>
                <a:lnTo>
                  <a:pt x="1065039" y="2226324"/>
                </a:lnTo>
                <a:lnTo>
                  <a:pt x="1049211" y="2228587"/>
                </a:lnTo>
                <a:lnTo>
                  <a:pt x="1042427" y="2226324"/>
                </a:lnTo>
                <a:lnTo>
                  <a:pt x="1003986" y="2226324"/>
                </a:lnTo>
                <a:lnTo>
                  <a:pt x="967806" y="2226324"/>
                </a:lnTo>
                <a:lnTo>
                  <a:pt x="940672" y="2226324"/>
                </a:lnTo>
                <a:lnTo>
                  <a:pt x="918059" y="2226324"/>
                </a:lnTo>
                <a:lnTo>
                  <a:pt x="890924" y="2226324"/>
                </a:lnTo>
                <a:lnTo>
                  <a:pt x="888663" y="2226324"/>
                </a:lnTo>
                <a:lnTo>
                  <a:pt x="886402" y="2226324"/>
                </a:lnTo>
                <a:lnTo>
                  <a:pt x="877357" y="2226324"/>
                </a:lnTo>
                <a:lnTo>
                  <a:pt x="872835" y="2228587"/>
                </a:lnTo>
                <a:lnTo>
                  <a:pt x="863790" y="2230849"/>
                </a:lnTo>
                <a:lnTo>
                  <a:pt x="854745" y="2228587"/>
                </a:lnTo>
                <a:lnTo>
                  <a:pt x="841177" y="2226324"/>
                </a:lnTo>
                <a:lnTo>
                  <a:pt x="818565" y="2228587"/>
                </a:lnTo>
                <a:lnTo>
                  <a:pt x="791430" y="2228587"/>
                </a:lnTo>
                <a:lnTo>
                  <a:pt x="766557" y="2228587"/>
                </a:lnTo>
                <a:lnTo>
                  <a:pt x="741683" y="2228587"/>
                </a:lnTo>
                <a:lnTo>
                  <a:pt x="719071" y="2228587"/>
                </a:lnTo>
                <a:lnTo>
                  <a:pt x="696459" y="2226324"/>
                </a:lnTo>
                <a:lnTo>
                  <a:pt x="673846" y="2221799"/>
                </a:lnTo>
                <a:lnTo>
                  <a:pt x="646712" y="2215012"/>
                </a:lnTo>
                <a:lnTo>
                  <a:pt x="642189" y="2212749"/>
                </a:lnTo>
                <a:lnTo>
                  <a:pt x="635406" y="2212749"/>
                </a:lnTo>
                <a:lnTo>
                  <a:pt x="630883" y="2208224"/>
                </a:lnTo>
                <a:lnTo>
                  <a:pt x="624099" y="2201437"/>
                </a:lnTo>
                <a:lnTo>
                  <a:pt x="606010" y="2192386"/>
                </a:lnTo>
                <a:lnTo>
                  <a:pt x="599226" y="2187861"/>
                </a:lnTo>
                <a:lnTo>
                  <a:pt x="592442" y="2178811"/>
                </a:lnTo>
                <a:lnTo>
                  <a:pt x="585659" y="2174286"/>
                </a:lnTo>
                <a:lnTo>
                  <a:pt x="583397" y="2167499"/>
                </a:lnTo>
                <a:lnTo>
                  <a:pt x="576614" y="2165236"/>
                </a:lnTo>
                <a:lnTo>
                  <a:pt x="572091" y="2156186"/>
                </a:lnTo>
                <a:lnTo>
                  <a:pt x="56531" y="1260226"/>
                </a:lnTo>
                <a:lnTo>
                  <a:pt x="52008" y="1255701"/>
                </a:lnTo>
                <a:lnTo>
                  <a:pt x="47486" y="1251176"/>
                </a:lnTo>
                <a:lnTo>
                  <a:pt x="47486" y="1244389"/>
                </a:lnTo>
                <a:lnTo>
                  <a:pt x="42963" y="1235339"/>
                </a:lnTo>
                <a:lnTo>
                  <a:pt x="29396" y="1212713"/>
                </a:lnTo>
                <a:lnTo>
                  <a:pt x="15829" y="1190088"/>
                </a:lnTo>
                <a:lnTo>
                  <a:pt x="15829" y="1187826"/>
                </a:lnTo>
                <a:lnTo>
                  <a:pt x="13567" y="1183301"/>
                </a:lnTo>
                <a:lnTo>
                  <a:pt x="11306" y="1176513"/>
                </a:lnTo>
                <a:lnTo>
                  <a:pt x="11306" y="1174251"/>
                </a:lnTo>
                <a:lnTo>
                  <a:pt x="9045" y="1169725"/>
                </a:lnTo>
                <a:lnTo>
                  <a:pt x="9045" y="1162938"/>
                </a:lnTo>
                <a:lnTo>
                  <a:pt x="2261" y="1156150"/>
                </a:lnTo>
                <a:lnTo>
                  <a:pt x="0" y="1144838"/>
                </a:lnTo>
                <a:lnTo>
                  <a:pt x="0" y="1133525"/>
                </a:lnTo>
                <a:lnTo>
                  <a:pt x="0" y="1119950"/>
                </a:lnTo>
                <a:lnTo>
                  <a:pt x="0" y="1101850"/>
                </a:lnTo>
                <a:lnTo>
                  <a:pt x="0" y="1086012"/>
                </a:lnTo>
                <a:lnTo>
                  <a:pt x="6784" y="1070174"/>
                </a:lnTo>
                <a:lnTo>
                  <a:pt x="11306" y="1054337"/>
                </a:lnTo>
                <a:lnTo>
                  <a:pt x="15829" y="1038499"/>
                </a:lnTo>
                <a:lnTo>
                  <a:pt x="31657" y="1013611"/>
                </a:lnTo>
                <a:lnTo>
                  <a:pt x="45225" y="986461"/>
                </a:lnTo>
                <a:lnTo>
                  <a:pt x="52008" y="972886"/>
                </a:lnTo>
                <a:lnTo>
                  <a:pt x="58792" y="961573"/>
                </a:lnTo>
                <a:lnTo>
                  <a:pt x="67837" y="947998"/>
                </a:lnTo>
                <a:lnTo>
                  <a:pt x="72359" y="936685"/>
                </a:lnTo>
                <a:lnTo>
                  <a:pt x="133413" y="841659"/>
                </a:lnTo>
                <a:lnTo>
                  <a:pt x="192205" y="748896"/>
                </a:lnTo>
                <a:lnTo>
                  <a:pt x="250997" y="653870"/>
                </a:lnTo>
                <a:lnTo>
                  <a:pt x="307527" y="554319"/>
                </a:lnTo>
                <a:lnTo>
                  <a:pt x="359536" y="457030"/>
                </a:lnTo>
                <a:lnTo>
                  <a:pt x="413805" y="357479"/>
                </a:lnTo>
                <a:lnTo>
                  <a:pt x="468075" y="260191"/>
                </a:lnTo>
                <a:lnTo>
                  <a:pt x="519412" y="161924"/>
                </a:lnTo>
                <a:lnTo>
                  <a:pt x="522344" y="162902"/>
                </a:lnTo>
                <a:lnTo>
                  <a:pt x="540434" y="128964"/>
                </a:lnTo>
                <a:lnTo>
                  <a:pt x="544956" y="119914"/>
                </a:lnTo>
                <a:lnTo>
                  <a:pt x="549479" y="106339"/>
                </a:lnTo>
                <a:lnTo>
                  <a:pt x="556263" y="92764"/>
                </a:lnTo>
                <a:lnTo>
                  <a:pt x="565307" y="79189"/>
                </a:lnTo>
                <a:lnTo>
                  <a:pt x="583397" y="56563"/>
                </a:lnTo>
                <a:lnTo>
                  <a:pt x="601487" y="40726"/>
                </a:lnTo>
                <a:lnTo>
                  <a:pt x="606010" y="38463"/>
                </a:lnTo>
                <a:lnTo>
                  <a:pt x="608271" y="33938"/>
                </a:lnTo>
                <a:lnTo>
                  <a:pt x="612793" y="31676"/>
                </a:lnTo>
                <a:lnTo>
                  <a:pt x="615055" y="27151"/>
                </a:lnTo>
                <a:lnTo>
                  <a:pt x="633144" y="22625"/>
                </a:lnTo>
                <a:lnTo>
                  <a:pt x="651234" y="13575"/>
                </a:lnTo>
                <a:lnTo>
                  <a:pt x="669324" y="6788"/>
                </a:lnTo>
                <a:lnTo>
                  <a:pt x="689675" y="2263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1502720" y="3172620"/>
            <a:ext cx="3015" cy="857"/>
          </a:xfrm>
          <a:custGeom>
            <a:avLst/>
            <a:gdLst>
              <a:gd name="connsiteX0" fmla="*/ 0 w 4523"/>
              <a:gd name="connsiteY0" fmla="*/ 0 h 1285"/>
              <a:gd name="connsiteX1" fmla="*/ 4523 w 4523"/>
              <a:gd name="connsiteY1" fmla="*/ 0 h 1285"/>
              <a:gd name="connsiteX2" fmla="*/ 3852 w 4523"/>
              <a:gd name="connsiteY2" fmla="*/ 1285 h 1285"/>
              <a:gd name="connsiteX3" fmla="*/ 0 w 4523"/>
              <a:gd name="connsiteY3" fmla="*/ 0 h 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" h="1285">
                <a:moveTo>
                  <a:pt x="0" y="0"/>
                </a:moveTo>
                <a:lnTo>
                  <a:pt x="4523" y="0"/>
                </a:lnTo>
                <a:lnTo>
                  <a:pt x="3852" y="1285"/>
                </a:lnTo>
                <a:lnTo>
                  <a:pt x="0" y="0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4105746" y="4668673"/>
            <a:ext cx="1508" cy="595"/>
          </a:xfrm>
          <a:custGeom>
            <a:avLst/>
            <a:gdLst>
              <a:gd name="connsiteX0" fmla="*/ 0 w 2262"/>
              <a:gd name="connsiteY0" fmla="*/ 0 h 893"/>
              <a:gd name="connsiteX1" fmla="*/ 2262 w 2262"/>
              <a:gd name="connsiteY1" fmla="*/ 0 h 893"/>
              <a:gd name="connsiteX2" fmla="*/ 1785 w 2262"/>
              <a:gd name="connsiteY2" fmla="*/ 893 h 893"/>
              <a:gd name="connsiteX3" fmla="*/ 0 w 2262"/>
              <a:gd name="connsiteY3" fmla="*/ 0 h 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" h="893">
                <a:moveTo>
                  <a:pt x="0" y="0"/>
                </a:moveTo>
                <a:lnTo>
                  <a:pt x="2262" y="0"/>
                </a:lnTo>
                <a:lnTo>
                  <a:pt x="1785" y="893"/>
                </a:lnTo>
                <a:lnTo>
                  <a:pt x="0" y="0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10737982" y="6289273"/>
            <a:ext cx="1453078" cy="2308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defTabSz="609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spc="400">
                <a:solidFill>
                  <a:srgbClr val="FFFF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xippt</a:t>
            </a:r>
            <a:endParaRPr lang="ru-RU" sz="900" spc="400" dirty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96000" y="3172460"/>
            <a:ext cx="5678805" cy="1792605"/>
            <a:chOff x="-4766137" y="2083869"/>
            <a:chExt cx="5643716" cy="1615920"/>
          </a:xfrm>
        </p:grpSpPr>
        <p:sp>
          <p:nvSpPr>
            <p:cNvPr id="20" name="矩形: 圆角 19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81AD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4714868" y="2083869"/>
              <a:ext cx="5592447" cy="1035566"/>
              <a:chOff x="-4714868" y="2083869"/>
              <a:chExt cx="5592447" cy="103556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-4714868" y="2808615"/>
                <a:ext cx="4981567" cy="310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占位符 19"/>
              <p:cNvSpPr txBox="1"/>
              <p:nvPr/>
            </p:nvSpPr>
            <p:spPr>
              <a:xfrm>
                <a:off x="-4708756" y="2083869"/>
                <a:ext cx="5586335" cy="6357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0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第二节 种群数量的变化</a:t>
                </a:r>
              </a:p>
            </p:txBody>
          </p:sp>
        </p:grpSp>
      </p:grpSp>
      <p:sp>
        <p:nvSpPr>
          <p:cNvPr id="25" name="文本占位符 20"/>
          <p:cNvSpPr txBox="1"/>
          <p:nvPr/>
        </p:nvSpPr>
        <p:spPr>
          <a:xfrm>
            <a:off x="6096635" y="2399665"/>
            <a:ext cx="5124450" cy="519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第四章   种群和群落</a:t>
            </a:r>
          </a:p>
        </p:txBody>
      </p:sp>
      <p:sp>
        <p:nvSpPr>
          <p:cNvPr id="35" name="矩形 34"/>
          <p:cNvSpPr/>
          <p:nvPr/>
        </p:nvSpPr>
        <p:spPr>
          <a:xfrm>
            <a:off x="9809852" y="368175"/>
            <a:ext cx="4062342" cy="300975"/>
          </a:xfrm>
          <a:prstGeom prst="rect">
            <a:avLst/>
          </a:prstGeom>
          <a:solidFill>
            <a:srgbClr val="81ADE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人教版高中生物必修三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弧形 118"/>
          <p:cNvSpPr/>
          <p:nvPr/>
        </p:nvSpPr>
        <p:spPr>
          <a:xfrm rot="5400000">
            <a:off x="2178043" y="367506"/>
            <a:ext cx="4572000" cy="5894388"/>
          </a:xfrm>
          <a:prstGeom prst="arc">
            <a:avLst>
              <a:gd name="adj1" fmla="val 16200000"/>
              <a:gd name="adj2" fmla="val 524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46087" y="1256091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”型增长曲线的含义： 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0400" y="1773347"/>
            <a:ext cx="10858500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种群在理想条件下，即食物和空间充裕、气候适宜、没有天敌等，其增长率不随种群密度变化而变化，这类增长通常呈指数增长，如果以时间为横坐标，种群数量为纵坐标画出曲线来表示，曲线大致呈“ 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 ”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型。</a:t>
            </a: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4468013" y="5664200"/>
            <a:ext cx="3857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rot="5400000" flipH="1" flipV="1">
            <a:off x="3156737" y="4378325"/>
            <a:ext cx="257175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4442613" y="3306763"/>
            <a:ext cx="2071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4310765" y="5664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6849262" y="5664200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/min</a:t>
            </a:r>
            <a:endParaRPr lang="zh-CN" altLang="en-US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1" grpId="0"/>
      <p:bldP spid="79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8579" y="1823482"/>
            <a:ext cx="3500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模型假设：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0400" y="2358996"/>
            <a:ext cx="7579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/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理想状态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食物充足，空间不限，气候适宜，没有天敌等。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579" y="2840732"/>
            <a:ext cx="330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增长特点：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8579" y="3371414"/>
            <a:ext cx="8350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种群数量每年以一定的倍数增长，第二年是第一年的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7813" y="1253375"/>
            <a:ext cx="5929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”型增长曲线的数学模型：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81422" y="4029442"/>
            <a:ext cx="6286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种群数量持续增长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81423" y="4600942"/>
            <a:ext cx="5643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增长率保持不变：（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 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81422" y="5172442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增长速率越来越快：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baseline="-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baseline="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en-US" altLang="zh-CN" sz="2000" kern="0" baseline="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 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1" name="左大括号 20"/>
          <p:cNvSpPr/>
          <p:nvPr/>
        </p:nvSpPr>
        <p:spPr>
          <a:xfrm>
            <a:off x="1024235" y="4111554"/>
            <a:ext cx="285750" cy="1357312"/>
          </a:xfrm>
          <a:prstGeom prst="leftBrace">
            <a:avLst>
              <a:gd name="adj1" fmla="val 6946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61353" y="1277899"/>
            <a:ext cx="3006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建立模型：</a:t>
            </a:r>
            <a:endParaRPr lang="zh-CN" altLang="en-US" sz="2400" kern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24205" y="3955974"/>
            <a:ext cx="11339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baseline="-30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为起始数量， 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为时间，</a:t>
            </a:r>
            <a:r>
              <a:rPr lang="en-US" altLang="zh-CN" sz="2000" kern="0" dirty="0" err="1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baseline="-25000" dirty="0" err="1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年后该种群的数量，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表示该种群数量是一年前种群数量的倍数。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4205" y="3425191"/>
            <a:ext cx="557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模型中各参数的意义：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0400" y="5034976"/>
            <a:ext cx="407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实验室条件下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0401" y="5606476"/>
            <a:ext cx="4786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外来种群入侵迁入新环境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30735" y="1883056"/>
            <a:ext cx="2287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baseline="-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=N</a:t>
            </a:r>
            <a:r>
              <a:rPr lang="en-US" altLang="zh-CN" sz="2000" kern="0" baseline="-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·λ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866861"/>
            <a:ext cx="4003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一年后种群的数量为：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3403" y="4465919"/>
            <a:ext cx="3449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适用情形：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31528" y="2376092"/>
            <a:ext cx="3859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baseline="-30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=N</a:t>
            </a:r>
            <a:r>
              <a:rPr lang="en-US" altLang="zh-CN" sz="2000" kern="0" baseline="-30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·λ=N</a:t>
            </a:r>
            <a:r>
              <a:rPr lang="en-US" altLang="zh-CN" sz="2000" kern="0" baseline="-30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·λ</a:t>
            </a:r>
            <a:r>
              <a:rPr lang="en-US" altLang="zh-CN" sz="2000" kern="0" baseline="30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60400" y="2392287"/>
            <a:ext cx="4003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两年后种群的数量为：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73547" y="2917689"/>
            <a:ext cx="2287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baseline="-30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=N</a:t>
            </a:r>
            <a:r>
              <a:rPr lang="en-US" altLang="zh-CN" sz="2000" kern="0" baseline="-30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baseline="30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en-US" altLang="zh-CN" sz="2000" kern="0" baseline="30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4205" y="2917689"/>
            <a:ext cx="3789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年后种群的数量为： 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49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99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99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99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99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07866" y="1743898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决定“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”型曲线的两个因素： 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660400" y="2337549"/>
            <a:ext cx="3857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baseline="-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（起始数量）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60400" y="2792937"/>
            <a:ext cx="671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（根据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值可以判断种群数量）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07866" y="1242159"/>
            <a:ext cx="2287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400" kern="0" baseline="-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=N</a:t>
            </a:r>
            <a:r>
              <a:rPr lang="en-US" altLang="zh-CN" sz="2400" kern="0" baseline="-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kern="0" baseline="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en-US" altLang="zh-CN" sz="2400" kern="0" baseline="3000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5606" name="矩形 7"/>
          <p:cNvSpPr>
            <a:spLocks noChangeArrowheads="1"/>
          </p:cNvSpPr>
          <p:nvPr/>
        </p:nvSpPr>
        <p:spPr bwMode="auto">
          <a:xfrm>
            <a:off x="386397" y="5672435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值取决于每年的自然出生率与死亡率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60400" y="3193555"/>
            <a:ext cx="835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时，种群呈“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”型增长；（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增长型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660400" y="3836491"/>
            <a:ext cx="835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时，种群数量稳定；（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稳定型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660400" y="4479430"/>
            <a:ext cx="835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时，种群数量下降；（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衰退型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5610" name="Text Box 6"/>
          <p:cNvSpPr txBox="1">
            <a:spLocks noChangeArrowheads="1"/>
          </p:cNvSpPr>
          <p:nvPr/>
        </p:nvSpPr>
        <p:spPr bwMode="auto">
          <a:xfrm>
            <a:off x="660400" y="5139830"/>
            <a:ext cx="835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时，种群无繁殖现象，且下一代灭亡。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25606" grpId="0"/>
      <p:bldP spid="25607" grpId="0"/>
      <p:bldP spid="25608" grpId="0"/>
      <p:bldP spid="25609" grpId="0"/>
      <p:bldP spid="256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28"/>
          <p:cNvSpPr>
            <a:spLocks noChangeArrowheads="1"/>
          </p:cNvSpPr>
          <p:nvPr/>
        </p:nvSpPr>
        <p:spPr bwMode="auto">
          <a:xfrm>
            <a:off x="2735264" y="3763265"/>
            <a:ext cx="3860800" cy="1693507"/>
          </a:xfrm>
          <a:custGeom>
            <a:avLst/>
            <a:gdLst>
              <a:gd name="T0" fmla="*/ 0 w 3072"/>
              <a:gd name="T1" fmla="*/ 1998670 h 1688"/>
              <a:gd name="T2" fmla="*/ 1025525 w 3072"/>
              <a:gd name="T3" fmla="*/ 1998670 h 1688"/>
              <a:gd name="T4" fmla="*/ 2051050 w 3072"/>
              <a:gd name="T5" fmla="*/ 1941565 h 1688"/>
              <a:gd name="T6" fmla="*/ 2955925 w 3072"/>
              <a:gd name="T7" fmla="*/ 1770250 h 1688"/>
              <a:gd name="T8" fmla="*/ 3498850 w 3072"/>
              <a:gd name="T9" fmla="*/ 1256307 h 1688"/>
              <a:gd name="T10" fmla="*/ 3860800 w 3072"/>
              <a:gd name="T11" fmla="*/ 0 h 16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2" h="1688">
                <a:moveTo>
                  <a:pt x="0" y="1680"/>
                </a:moveTo>
                <a:cubicBezTo>
                  <a:pt x="272" y="1684"/>
                  <a:pt x="544" y="1688"/>
                  <a:pt x="816" y="1680"/>
                </a:cubicBezTo>
                <a:cubicBezTo>
                  <a:pt x="1088" y="1672"/>
                  <a:pt x="1376" y="1664"/>
                  <a:pt x="1632" y="1632"/>
                </a:cubicBezTo>
                <a:cubicBezTo>
                  <a:pt x="1888" y="1600"/>
                  <a:pt x="2160" y="1584"/>
                  <a:pt x="2352" y="1488"/>
                </a:cubicBezTo>
                <a:cubicBezTo>
                  <a:pt x="2544" y="1392"/>
                  <a:pt x="2664" y="1304"/>
                  <a:pt x="2784" y="1056"/>
                </a:cubicBezTo>
                <a:cubicBezTo>
                  <a:pt x="2904" y="808"/>
                  <a:pt x="2988" y="404"/>
                  <a:pt x="3072" y="0"/>
                </a:cubicBezTo>
              </a:path>
            </a:pathLst>
          </a:custGeom>
          <a:noFill/>
          <a:ln w="444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2738439" y="5520271"/>
            <a:ext cx="485775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2738440" y="3091398"/>
            <a:ext cx="1587" cy="24288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2738440" y="3234272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细菌数量</a:t>
            </a:r>
            <a:r>
              <a:rPr lang="en-US" altLang="zh-CN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931026" y="5502810"/>
            <a:ext cx="1879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en-US" altLang="zh-CN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/min</a:t>
            </a:r>
            <a:endParaRPr lang="zh-CN" altLang="en-US" sz="23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2945558" y="554884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3433714" y="554884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4458445" y="554884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4869711" y="5548846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5367392" y="5548846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140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5867455" y="5540909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160</a:t>
            </a: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6367517" y="5548846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180</a:t>
            </a: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3958383" y="554884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2593768" y="5548846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3167064" y="5453335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3667126" y="5453335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Line 14"/>
          <p:cNvSpPr>
            <a:spLocks noChangeShapeType="1"/>
          </p:cNvSpPr>
          <p:nvPr/>
        </p:nvSpPr>
        <p:spPr bwMode="auto">
          <a:xfrm>
            <a:off x="4167189" y="5453335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4667251" y="5445398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>
            <a:off x="5167314" y="5453335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>
            <a:off x="5667376" y="5453335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>
            <a:off x="6167439" y="5453335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>
            <a:off x="6667501" y="5445398"/>
            <a:ext cx="0" cy="66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H="1" flipV="1">
            <a:off x="2738441" y="5161496"/>
            <a:ext cx="71437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 flipV="1">
            <a:off x="2738441" y="4804311"/>
            <a:ext cx="714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 flipV="1">
            <a:off x="2738441" y="4448711"/>
            <a:ext cx="714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 flipV="1">
            <a:off x="2738441" y="3734336"/>
            <a:ext cx="714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flipV="1">
            <a:off x="2738441" y="4089936"/>
            <a:ext cx="714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2137624" y="4977346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2105081" y="4620159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</a:p>
        </p:txBody>
      </p:sp>
      <p:sp>
        <p:nvSpPr>
          <p:cNvPr id="114" name="矩形 113"/>
          <p:cNvSpPr>
            <a:spLocks noChangeArrowheads="1"/>
          </p:cNvSpPr>
          <p:nvPr/>
        </p:nvSpPr>
        <p:spPr bwMode="auto">
          <a:xfrm>
            <a:off x="2105081" y="4262971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2105081" y="3905784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</a:p>
        </p:txBody>
      </p:sp>
      <p:sp>
        <p:nvSpPr>
          <p:cNvPr id="117" name="矩形 116"/>
          <p:cNvSpPr>
            <a:spLocks noChangeArrowheads="1"/>
          </p:cNvSpPr>
          <p:nvPr/>
        </p:nvSpPr>
        <p:spPr bwMode="auto">
          <a:xfrm>
            <a:off x="2105081" y="3548596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</a:t>
            </a:r>
          </a:p>
        </p:txBody>
      </p:sp>
      <p:graphicFrame>
        <p:nvGraphicFramePr>
          <p:cNvPr id="47" name="Group 88"/>
          <p:cNvGraphicFramePr>
            <a:graphicFrameLocks noGrp="1"/>
          </p:cNvGraphicFramePr>
          <p:nvPr/>
        </p:nvGraphicFramePr>
        <p:xfrm>
          <a:off x="1881187" y="1326133"/>
          <a:ext cx="8429627" cy="1059590"/>
        </p:xfrm>
        <a:graphic>
          <a:graphicData uri="http://schemas.openxmlformats.org/drawingml/2006/table">
            <a:tbl>
              <a:tblPr/>
              <a:tblGrid>
                <a:gridCol w="19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8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时间（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min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140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180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细菌数量（个）</a:t>
                      </a:r>
                    </a:p>
                  </a:txBody>
                  <a:tcPr marL="91439" marR="9143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32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64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128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256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512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523165" y="3507321"/>
            <a:ext cx="271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kern="0" dirty="0" err="1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400" kern="0" baseline="-30000" dirty="0" err="1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＝ 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400" kern="0" baseline="-30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λ</a:t>
            </a:r>
            <a:r>
              <a:rPr lang="en-US" altLang="zh-CN" sz="2400" kern="0" baseline="30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237414" y="4461657"/>
            <a:ext cx="3500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种群数量持续增长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38602" y="2579165"/>
            <a:ext cx="7447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种群密度：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种群在单位面积或单位体积中的个体数。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112" grpId="0"/>
      <p:bldP spid="113" grpId="0"/>
      <p:bldP spid="114" grpId="0"/>
      <p:bldP spid="115" grpId="0"/>
      <p:bldP spid="117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箭头连接符 51"/>
          <p:cNvCxnSpPr/>
          <p:nvPr/>
        </p:nvCxnSpPr>
        <p:spPr>
          <a:xfrm>
            <a:off x="2814521" y="6011452"/>
            <a:ext cx="335756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rot="5400000" flipH="1" flipV="1">
            <a:off x="1600878" y="4796222"/>
            <a:ext cx="2428875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2814521" y="3742914"/>
            <a:ext cx="236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种群增长速率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721108" y="6011453"/>
            <a:ext cx="1665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/min</a:t>
            </a: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2682674" y="604002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aphicFrame>
        <p:nvGraphicFramePr>
          <p:cNvPr id="47" name="Group 88"/>
          <p:cNvGraphicFramePr>
            <a:graphicFrameLocks noGrp="1"/>
          </p:cNvGraphicFramePr>
          <p:nvPr/>
        </p:nvGraphicFramePr>
        <p:xfrm>
          <a:off x="1768943" y="1222378"/>
          <a:ext cx="8598067" cy="1758003"/>
        </p:xfrm>
        <a:graphic>
          <a:graphicData uri="http://schemas.openxmlformats.org/drawingml/2006/table">
            <a:tbl>
              <a:tblPr/>
              <a:tblGrid>
                <a:gridCol w="201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时间（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min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180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细菌数量（个）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64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128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512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增长速率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（个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/20min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714173" y="5797140"/>
            <a:ext cx="3652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增长速度越来越快</a:t>
            </a:r>
          </a:p>
        </p:txBody>
      </p:sp>
      <p:sp>
        <p:nvSpPr>
          <p:cNvPr id="44" name="任意多边形 43"/>
          <p:cNvSpPr/>
          <p:nvPr/>
        </p:nvSpPr>
        <p:spPr>
          <a:xfrm>
            <a:off x="2824047" y="4225515"/>
            <a:ext cx="2847975" cy="1571625"/>
          </a:xfrm>
          <a:custGeom>
            <a:avLst/>
            <a:gdLst>
              <a:gd name="connsiteX0" fmla="*/ 0 w 528034"/>
              <a:gd name="connsiteY0" fmla="*/ 476519 h 476519"/>
              <a:gd name="connsiteX1" fmla="*/ 386366 w 528034"/>
              <a:gd name="connsiteY1" fmla="*/ 321972 h 476519"/>
              <a:gd name="connsiteX2" fmla="*/ 528034 w 528034"/>
              <a:gd name="connsiteY2" fmla="*/ 0 h 47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034" h="476519">
                <a:moveTo>
                  <a:pt x="0" y="476519"/>
                </a:moveTo>
                <a:cubicBezTo>
                  <a:pt x="149180" y="438955"/>
                  <a:pt x="298360" y="401392"/>
                  <a:pt x="386366" y="321972"/>
                </a:cubicBezTo>
                <a:cubicBezTo>
                  <a:pt x="474372" y="242552"/>
                  <a:pt x="501203" y="121276"/>
                  <a:pt x="528034" y="0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187945" y="4278172"/>
            <a:ext cx="4357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现有个体数</a:t>
            </a:r>
            <a:r>
              <a:rPr lang="zh-CN" altLang="en-US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zh-CN" altLang="en-US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原有个体数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987493" y="4852116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增长时间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03576" y="4594847"/>
            <a:ext cx="2214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增长速率</a:t>
            </a:r>
            <a:r>
              <a:rPr lang="zh-CN" altLang="en-US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187945" y="4738847"/>
            <a:ext cx="303619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485404" y="2370701"/>
            <a:ext cx="376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181483" y="2382374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874204" y="238261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530388" y="2387360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320229" y="2387360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endParaRPr lang="zh-CN" altLang="en-US" sz="1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073707" y="2374924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endParaRPr lang="zh-CN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682684" y="2374924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128</a:t>
            </a:r>
            <a:endParaRPr lang="zh-CN" altLang="en-US" sz="1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9611469" y="2379422"/>
            <a:ext cx="612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256</a:t>
            </a:r>
            <a:endParaRPr lang="zh-CN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37304" y="3114967"/>
            <a:ext cx="8072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种群增长速率：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指种群在单位时间内变化的量。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76" grpId="0"/>
      <p:bldP spid="48" grpId="0"/>
      <p:bldP spid="10" grpId="0"/>
      <p:bldP spid="11" grpId="0"/>
      <p:bldP spid="12" grpId="0"/>
      <p:bldP spid="1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Group 88"/>
          <p:cNvGraphicFramePr>
            <a:graphicFrameLocks noGrp="1"/>
          </p:cNvGraphicFramePr>
          <p:nvPr/>
        </p:nvGraphicFramePr>
        <p:xfrm>
          <a:off x="2114735" y="1308688"/>
          <a:ext cx="7962530" cy="1821756"/>
        </p:xfrm>
        <a:graphic>
          <a:graphicData uri="http://schemas.openxmlformats.org/drawingml/2006/table">
            <a:tbl>
              <a:tblPr/>
              <a:tblGrid>
                <a:gridCol w="1865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时间（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min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180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细菌数量（个）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32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64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128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256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512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增长率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（个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/20min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个）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573529" y="5908159"/>
            <a:ext cx="3067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增长率保持不变</a:t>
            </a: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2783997" y="6126203"/>
            <a:ext cx="335756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5400000" flipH="1" flipV="1">
            <a:off x="1570354" y="4910973"/>
            <a:ext cx="2428875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783997" y="4054515"/>
            <a:ext cx="2366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种群增长率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690584" y="6126204"/>
            <a:ext cx="1665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en-US" altLang="zh-CN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/min</a:t>
            </a:r>
            <a:endParaRPr lang="zh-CN" altLang="en-US" kern="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650547" y="6154778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783997" y="5214979"/>
            <a:ext cx="28575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284434" y="3983078"/>
            <a:ext cx="428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现有个体数</a:t>
            </a:r>
            <a:r>
              <a:rPr lang="zh-CN" altLang="en-US" kern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zh-CN" altLang="en-US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原有个体数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930460" y="456992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原有个体数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74771" y="4297426"/>
            <a:ext cx="185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增长率</a:t>
            </a:r>
            <a:r>
              <a:rPr lang="zh-CN" altLang="en-US" kern="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355872" y="4440836"/>
            <a:ext cx="2973322" cy="153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325456" y="427504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803294" y="4248053"/>
            <a:ext cx="2928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出生率</a:t>
            </a:r>
            <a:r>
              <a:rPr lang="zh-CN" altLang="en-US" kern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zh-CN" altLang="en-US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死亡率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27503" y="5008604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kern="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687579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268604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830579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573529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235516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941954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727766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9513579" y="254456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zh-CN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70564" y="3327997"/>
            <a:ext cx="8361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种群增长率：</a:t>
            </a:r>
            <a:r>
              <a:rPr lang="zh-CN" altLang="en-US" kern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指单位时间内种群数量增加的量占初始数量的比例。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0" grpId="0"/>
      <p:bldP spid="41" grpId="0"/>
      <p:bldP spid="42" grpId="0"/>
      <p:bldP spid="10" grpId="0"/>
      <p:bldP spid="11" grpId="0"/>
      <p:bldP spid="12" grpId="0"/>
      <p:bldP spid="14" grpId="0"/>
      <p:bldP spid="15" grpId="0"/>
      <p:bldP spid="16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24986" y="1407403"/>
            <a:ext cx="6215062" cy="3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资源和空间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有限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，若种群密度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上升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84928" y="2636496"/>
            <a:ext cx="5072062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种内斗争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加剧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，捕食者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增加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459579" y="3636621"/>
            <a:ext cx="4840287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出生率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降低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，死亡率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增加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151729" y="4708184"/>
            <a:ext cx="3576637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种群增长率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下降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353341" y="5779746"/>
            <a:ext cx="2803525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种群保持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稳定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rot="5400000">
            <a:off x="6443160" y="3435804"/>
            <a:ext cx="428625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5400000">
            <a:off x="6441572" y="4435928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rot="5400000">
            <a:off x="6441572" y="5507490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677446" y="1287303"/>
            <a:ext cx="800219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条件有限的情况下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种群在一个现实的环境中时</a:t>
            </a: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rot="5400000">
            <a:off x="6443160" y="2364241"/>
            <a:ext cx="428625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178010" y="4293846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2000" u="sng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环境阻力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3584866" y="2293596"/>
            <a:ext cx="307181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5400000">
            <a:off x="2584740" y="3293721"/>
            <a:ext cx="2000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34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3096" y="1143935"/>
            <a:ext cx="109130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高斯实验：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生态学家高斯曾经做过这样一个实验：在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 mL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培养液中放入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个大草履虫，然后每隔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 h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统计一次大草履虫的数量。经过反复实验，得出下图所示的结果。从图中可以看出，大草履虫的数量在第二天和第三天增长较快。第五天以后基本维持在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375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个左右。</a:t>
            </a: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3139294" y="5499657"/>
            <a:ext cx="385603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rot="5400000" flipH="1" flipV="1">
            <a:off x="1745468" y="4107420"/>
            <a:ext cx="278606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3113894" y="2713595"/>
            <a:ext cx="2071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3935340" y="552823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4908477" y="552823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5435527" y="552823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5935590" y="552823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4435402" y="552823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006652" y="552823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3566330" y="542028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4066393" y="542028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4566455" y="542028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5066518" y="5412346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5566580" y="542028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6066643" y="542028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rot="10800000">
            <a:off x="3137705" y="521232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10800000">
            <a:off x="3137705" y="492657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10800000">
            <a:off x="3137705" y="464082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">
            <a:off x="3137705" y="406932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rot="10800000">
            <a:off x="3137705" y="435507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2456669" y="4742420"/>
            <a:ext cx="657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2502175" y="4170920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6257144" y="5499657"/>
            <a:ext cx="1285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</a:t>
            </a:r>
          </a:p>
        </p:txBody>
      </p:sp>
      <p:sp>
        <p:nvSpPr>
          <p:cNvPr id="33818" name="Text Box 45"/>
          <p:cNvSpPr txBox="1">
            <a:spLocks noChangeArrowheads="1"/>
          </p:cNvSpPr>
          <p:nvPr/>
        </p:nvSpPr>
        <p:spPr bwMode="auto">
          <a:xfrm>
            <a:off x="3357515" y="5969306"/>
            <a:ext cx="3929063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大肠杆菌种群的增长曲线</a:t>
            </a:r>
          </a:p>
        </p:txBody>
      </p:sp>
      <p:cxnSp>
        <p:nvCxnSpPr>
          <p:cNvPr id="76" name="直接连接符 75"/>
          <p:cNvCxnSpPr/>
          <p:nvPr/>
        </p:nvCxnSpPr>
        <p:spPr>
          <a:xfrm rot="10800000">
            <a:off x="3137705" y="378357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502175" y="3599420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3164694" y="3427971"/>
            <a:ext cx="2833687" cy="2039937"/>
            <a:chOff x="608" y="2302"/>
            <a:chExt cx="2729" cy="1196"/>
          </a:xfrm>
        </p:grpSpPr>
        <p:sp>
          <p:nvSpPr>
            <p:cNvPr id="33829" name="Freeform 22"/>
            <p:cNvSpPr>
              <a:spLocks noChangeArrowheads="1"/>
            </p:cNvSpPr>
            <p:nvPr/>
          </p:nvSpPr>
          <p:spPr bwMode="auto">
            <a:xfrm>
              <a:off x="608" y="3463"/>
              <a:ext cx="302" cy="35"/>
            </a:xfrm>
            <a:custGeom>
              <a:avLst/>
              <a:gdLst>
                <a:gd name="T0" fmla="*/ 0 w 302"/>
                <a:gd name="T1" fmla="*/ 35 h 35"/>
                <a:gd name="T2" fmla="*/ 148 w 302"/>
                <a:gd name="T3" fmla="*/ 21 h 35"/>
                <a:gd name="T4" fmla="*/ 302 w 302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35">
                  <a:moveTo>
                    <a:pt x="0" y="35"/>
                  </a:moveTo>
                  <a:lnTo>
                    <a:pt x="148" y="21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0" name="Freeform 23"/>
            <p:cNvSpPr>
              <a:spLocks noChangeArrowheads="1"/>
            </p:cNvSpPr>
            <p:nvPr/>
          </p:nvSpPr>
          <p:spPr bwMode="auto">
            <a:xfrm>
              <a:off x="910" y="3385"/>
              <a:ext cx="303" cy="78"/>
            </a:xfrm>
            <a:custGeom>
              <a:avLst/>
              <a:gdLst>
                <a:gd name="T0" fmla="*/ 0 w 303"/>
                <a:gd name="T1" fmla="*/ 78 h 78"/>
                <a:gd name="T2" fmla="*/ 148 w 303"/>
                <a:gd name="T3" fmla="*/ 50 h 78"/>
                <a:gd name="T4" fmla="*/ 226 w 303"/>
                <a:gd name="T5" fmla="*/ 28 h 78"/>
                <a:gd name="T6" fmla="*/ 303 w 303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" h="78">
                  <a:moveTo>
                    <a:pt x="0" y="78"/>
                  </a:moveTo>
                  <a:lnTo>
                    <a:pt x="148" y="50"/>
                  </a:lnTo>
                  <a:lnTo>
                    <a:pt x="226" y="28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1" name="Freeform 24"/>
            <p:cNvSpPr>
              <a:spLocks noChangeArrowheads="1"/>
            </p:cNvSpPr>
            <p:nvPr/>
          </p:nvSpPr>
          <p:spPr bwMode="auto">
            <a:xfrm>
              <a:off x="1213" y="3209"/>
              <a:ext cx="302" cy="176"/>
            </a:xfrm>
            <a:custGeom>
              <a:avLst/>
              <a:gdLst>
                <a:gd name="T0" fmla="*/ 0 w 302"/>
                <a:gd name="T1" fmla="*/ 176 h 176"/>
                <a:gd name="T2" fmla="*/ 77 w 302"/>
                <a:gd name="T3" fmla="*/ 141 h 176"/>
                <a:gd name="T4" fmla="*/ 148 w 302"/>
                <a:gd name="T5" fmla="*/ 106 h 176"/>
                <a:gd name="T6" fmla="*/ 225 w 302"/>
                <a:gd name="T7" fmla="*/ 57 h 176"/>
                <a:gd name="T8" fmla="*/ 302 w 302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76">
                  <a:moveTo>
                    <a:pt x="0" y="176"/>
                  </a:moveTo>
                  <a:lnTo>
                    <a:pt x="77" y="141"/>
                  </a:lnTo>
                  <a:lnTo>
                    <a:pt x="148" y="106"/>
                  </a:lnTo>
                  <a:lnTo>
                    <a:pt x="225" y="57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2" name="Freeform 25"/>
            <p:cNvSpPr>
              <a:spLocks noChangeArrowheads="1"/>
            </p:cNvSpPr>
            <p:nvPr/>
          </p:nvSpPr>
          <p:spPr bwMode="auto">
            <a:xfrm>
              <a:off x="1515" y="2900"/>
              <a:ext cx="310" cy="309"/>
            </a:xfrm>
            <a:custGeom>
              <a:avLst/>
              <a:gdLst>
                <a:gd name="T0" fmla="*/ 0 w 310"/>
                <a:gd name="T1" fmla="*/ 309 h 309"/>
                <a:gd name="T2" fmla="*/ 78 w 310"/>
                <a:gd name="T3" fmla="*/ 239 h 309"/>
                <a:gd name="T4" fmla="*/ 155 w 310"/>
                <a:gd name="T5" fmla="*/ 162 h 309"/>
                <a:gd name="T6" fmla="*/ 232 w 310"/>
                <a:gd name="T7" fmla="*/ 77 h 309"/>
                <a:gd name="T8" fmla="*/ 310 w 310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309">
                  <a:moveTo>
                    <a:pt x="0" y="309"/>
                  </a:moveTo>
                  <a:lnTo>
                    <a:pt x="78" y="239"/>
                  </a:lnTo>
                  <a:lnTo>
                    <a:pt x="155" y="162"/>
                  </a:lnTo>
                  <a:lnTo>
                    <a:pt x="232" y="77"/>
                  </a:lnTo>
                  <a:lnTo>
                    <a:pt x="310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3" name="Freeform 26"/>
            <p:cNvSpPr>
              <a:spLocks noChangeArrowheads="1"/>
            </p:cNvSpPr>
            <p:nvPr/>
          </p:nvSpPr>
          <p:spPr bwMode="auto">
            <a:xfrm>
              <a:off x="1825" y="2612"/>
              <a:ext cx="302" cy="288"/>
            </a:xfrm>
            <a:custGeom>
              <a:avLst/>
              <a:gdLst>
                <a:gd name="T0" fmla="*/ 0 w 302"/>
                <a:gd name="T1" fmla="*/ 288 h 288"/>
                <a:gd name="T2" fmla="*/ 77 w 302"/>
                <a:gd name="T3" fmla="*/ 211 h 288"/>
                <a:gd name="T4" fmla="*/ 154 w 302"/>
                <a:gd name="T5" fmla="*/ 133 h 288"/>
                <a:gd name="T6" fmla="*/ 225 w 302"/>
                <a:gd name="T7" fmla="*/ 63 h 288"/>
                <a:gd name="T8" fmla="*/ 302 w 30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8">
                  <a:moveTo>
                    <a:pt x="0" y="288"/>
                  </a:moveTo>
                  <a:lnTo>
                    <a:pt x="77" y="211"/>
                  </a:lnTo>
                  <a:lnTo>
                    <a:pt x="154" y="133"/>
                  </a:lnTo>
                  <a:lnTo>
                    <a:pt x="225" y="63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4" name="Freeform 27"/>
            <p:cNvSpPr>
              <a:spLocks noChangeArrowheads="1"/>
            </p:cNvSpPr>
            <p:nvPr/>
          </p:nvSpPr>
          <p:spPr bwMode="auto">
            <a:xfrm>
              <a:off x="2127" y="2471"/>
              <a:ext cx="303" cy="141"/>
            </a:xfrm>
            <a:custGeom>
              <a:avLst/>
              <a:gdLst>
                <a:gd name="T0" fmla="*/ 0 w 303"/>
                <a:gd name="T1" fmla="*/ 141 h 141"/>
                <a:gd name="T2" fmla="*/ 78 w 303"/>
                <a:gd name="T3" fmla="*/ 91 h 141"/>
                <a:gd name="T4" fmla="*/ 148 w 303"/>
                <a:gd name="T5" fmla="*/ 56 h 141"/>
                <a:gd name="T6" fmla="*/ 225 w 303"/>
                <a:gd name="T7" fmla="*/ 28 h 141"/>
                <a:gd name="T8" fmla="*/ 303 w 303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" h="141">
                  <a:moveTo>
                    <a:pt x="0" y="141"/>
                  </a:moveTo>
                  <a:lnTo>
                    <a:pt x="78" y="91"/>
                  </a:lnTo>
                  <a:lnTo>
                    <a:pt x="148" y="56"/>
                  </a:lnTo>
                  <a:lnTo>
                    <a:pt x="225" y="28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5" name="Freeform 28"/>
            <p:cNvSpPr>
              <a:spLocks noChangeArrowheads="1"/>
            </p:cNvSpPr>
            <p:nvPr/>
          </p:nvSpPr>
          <p:spPr bwMode="auto">
            <a:xfrm>
              <a:off x="2430" y="2393"/>
              <a:ext cx="302" cy="78"/>
            </a:xfrm>
            <a:custGeom>
              <a:avLst/>
              <a:gdLst>
                <a:gd name="T0" fmla="*/ 0 w 302"/>
                <a:gd name="T1" fmla="*/ 78 h 78"/>
                <a:gd name="T2" fmla="*/ 147 w 302"/>
                <a:gd name="T3" fmla="*/ 36 h 78"/>
                <a:gd name="T4" fmla="*/ 302 w 302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78">
                  <a:moveTo>
                    <a:pt x="0" y="78"/>
                  </a:moveTo>
                  <a:lnTo>
                    <a:pt x="147" y="36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6" name="Freeform 29"/>
            <p:cNvSpPr>
              <a:spLocks noChangeArrowheads="1"/>
            </p:cNvSpPr>
            <p:nvPr/>
          </p:nvSpPr>
          <p:spPr bwMode="auto">
            <a:xfrm>
              <a:off x="2732" y="2365"/>
              <a:ext cx="302" cy="28"/>
            </a:xfrm>
            <a:custGeom>
              <a:avLst/>
              <a:gdLst>
                <a:gd name="T0" fmla="*/ 0 w 302"/>
                <a:gd name="T1" fmla="*/ 28 h 28"/>
                <a:gd name="T2" fmla="*/ 148 w 302"/>
                <a:gd name="T3" fmla="*/ 7 h 28"/>
                <a:gd name="T4" fmla="*/ 302 w 302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28">
                  <a:moveTo>
                    <a:pt x="0" y="28"/>
                  </a:moveTo>
                  <a:lnTo>
                    <a:pt x="148" y="7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7" name="Freeform 30"/>
            <p:cNvSpPr>
              <a:spLocks noChangeArrowheads="1"/>
            </p:cNvSpPr>
            <p:nvPr/>
          </p:nvSpPr>
          <p:spPr bwMode="auto">
            <a:xfrm>
              <a:off x="3034" y="2351"/>
              <a:ext cx="303" cy="14"/>
            </a:xfrm>
            <a:custGeom>
              <a:avLst/>
              <a:gdLst>
                <a:gd name="T0" fmla="*/ 0 w 303"/>
                <a:gd name="T1" fmla="*/ 14 h 14"/>
                <a:gd name="T2" fmla="*/ 148 w 303"/>
                <a:gd name="T3" fmla="*/ 7 h 14"/>
                <a:gd name="T4" fmla="*/ 303 w 30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" h="14">
                  <a:moveTo>
                    <a:pt x="0" y="14"/>
                  </a:moveTo>
                  <a:lnTo>
                    <a:pt x="148" y="7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8" name="Oval 31"/>
            <p:cNvSpPr>
              <a:spLocks noChangeArrowheads="1"/>
            </p:cNvSpPr>
            <p:nvPr/>
          </p:nvSpPr>
          <p:spPr bwMode="auto">
            <a:xfrm>
              <a:off x="949" y="3383"/>
              <a:ext cx="91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39" name="Oval 32"/>
            <p:cNvSpPr>
              <a:spLocks noChangeArrowheads="1"/>
            </p:cNvSpPr>
            <p:nvPr/>
          </p:nvSpPr>
          <p:spPr bwMode="auto">
            <a:xfrm>
              <a:off x="1384" y="3215"/>
              <a:ext cx="91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40" name="Oval 33"/>
            <p:cNvSpPr>
              <a:spLocks noChangeArrowheads="1"/>
            </p:cNvSpPr>
            <p:nvPr/>
          </p:nvSpPr>
          <p:spPr bwMode="auto">
            <a:xfrm>
              <a:off x="1912" y="2721"/>
              <a:ext cx="91" cy="9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41" name="Oval 34"/>
            <p:cNvSpPr>
              <a:spLocks noChangeArrowheads="1"/>
            </p:cNvSpPr>
            <p:nvPr/>
          </p:nvSpPr>
          <p:spPr bwMode="auto">
            <a:xfrm>
              <a:off x="2416" y="2419"/>
              <a:ext cx="91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42" name="Oval 37"/>
            <p:cNvSpPr>
              <a:spLocks noChangeArrowheads="1"/>
            </p:cNvSpPr>
            <p:nvPr/>
          </p:nvSpPr>
          <p:spPr bwMode="auto">
            <a:xfrm>
              <a:off x="2874" y="2316"/>
              <a:ext cx="92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43" name="Oval 38"/>
            <p:cNvSpPr>
              <a:spLocks noChangeArrowheads="1"/>
            </p:cNvSpPr>
            <p:nvPr/>
          </p:nvSpPr>
          <p:spPr bwMode="auto">
            <a:xfrm>
              <a:off x="3173" y="2302"/>
              <a:ext cx="91" cy="9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3385755" y="5528232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</a:p>
        </p:txBody>
      </p:sp>
      <p:sp>
        <p:nvSpPr>
          <p:cNvPr id="114" name="矩形 113"/>
          <p:cNvSpPr>
            <a:spLocks noChangeArrowheads="1"/>
          </p:cNvSpPr>
          <p:nvPr/>
        </p:nvSpPr>
        <p:spPr bwMode="auto">
          <a:xfrm>
            <a:off x="2502175" y="3027920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</a:p>
        </p:txBody>
      </p:sp>
      <p:cxnSp>
        <p:nvCxnSpPr>
          <p:cNvPr id="115" name="直接连接符 114"/>
          <p:cNvCxnSpPr/>
          <p:nvPr/>
        </p:nvCxnSpPr>
        <p:spPr>
          <a:xfrm rot="10800000">
            <a:off x="3137705" y="349782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10800000">
            <a:off x="3137705" y="321207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4956980" y="3497821"/>
            <a:ext cx="1500188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5061756" y="2975533"/>
            <a:ext cx="1101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K=375</a:t>
            </a:r>
            <a:endParaRPr lang="zh-CN" altLang="en-US" sz="24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7645776" y="3332768"/>
            <a:ext cx="3000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种群经过一定时间的增长后，数量趋于稳定的增长曲线，称为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S”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型曲线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71" grpId="0"/>
      <p:bldP spid="72" grpId="0"/>
      <p:bldP spid="73" grpId="0"/>
      <p:bldP spid="77" grpId="0"/>
      <p:bldP spid="111" grpId="0"/>
      <p:bldP spid="114" grpId="0"/>
      <p:bldP spid="122" grpId="0"/>
      <p:bldP spid="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4193" y="1174000"/>
            <a:ext cx="11018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值：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在环境条件不受破坏的情况下，一定空间中所能维持的种群最大数量称为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环境容纳量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4823829" y="5007417"/>
            <a:ext cx="385603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rot="5400000" flipH="1" flipV="1">
            <a:off x="3430003" y="3615180"/>
            <a:ext cx="278606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Text Box 32"/>
          <p:cNvSpPr txBox="1">
            <a:spLocks noChangeArrowheads="1"/>
          </p:cNvSpPr>
          <p:nvPr/>
        </p:nvSpPr>
        <p:spPr bwMode="auto">
          <a:xfrm>
            <a:off x="4798429" y="2221355"/>
            <a:ext cx="2071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34822" name="矩形 53"/>
          <p:cNvSpPr>
            <a:spLocks noChangeArrowheads="1"/>
          </p:cNvSpPr>
          <p:nvPr/>
        </p:nvSpPr>
        <p:spPr bwMode="auto">
          <a:xfrm>
            <a:off x="5607051" y="5035992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4823" name="矩形 54"/>
          <p:cNvSpPr>
            <a:spLocks noChangeArrowheads="1"/>
          </p:cNvSpPr>
          <p:nvPr/>
        </p:nvSpPr>
        <p:spPr bwMode="auto">
          <a:xfrm>
            <a:off x="6580188" y="5035992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4824" name="矩形 55"/>
          <p:cNvSpPr>
            <a:spLocks noChangeArrowheads="1"/>
          </p:cNvSpPr>
          <p:nvPr/>
        </p:nvSpPr>
        <p:spPr bwMode="auto">
          <a:xfrm>
            <a:off x="7107238" y="5035992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4825" name="矩形 56"/>
          <p:cNvSpPr>
            <a:spLocks noChangeArrowheads="1"/>
          </p:cNvSpPr>
          <p:nvPr/>
        </p:nvSpPr>
        <p:spPr bwMode="auto">
          <a:xfrm>
            <a:off x="7607301" y="5035992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4826" name="矩形 57"/>
          <p:cNvSpPr>
            <a:spLocks noChangeArrowheads="1"/>
          </p:cNvSpPr>
          <p:nvPr/>
        </p:nvSpPr>
        <p:spPr bwMode="auto">
          <a:xfrm>
            <a:off x="6107113" y="5035992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4827" name="矩形 58"/>
          <p:cNvSpPr>
            <a:spLocks noChangeArrowheads="1"/>
          </p:cNvSpPr>
          <p:nvPr/>
        </p:nvSpPr>
        <p:spPr bwMode="auto">
          <a:xfrm>
            <a:off x="4679365" y="5035992"/>
            <a:ext cx="33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5250865" y="492804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5750928" y="492804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6250990" y="492804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6751053" y="4920106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32" name="Line 14"/>
          <p:cNvSpPr>
            <a:spLocks noChangeShapeType="1"/>
          </p:cNvSpPr>
          <p:nvPr/>
        </p:nvSpPr>
        <p:spPr bwMode="auto">
          <a:xfrm>
            <a:off x="7251115" y="492804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33" name="Line 14"/>
          <p:cNvSpPr>
            <a:spLocks noChangeShapeType="1"/>
          </p:cNvSpPr>
          <p:nvPr/>
        </p:nvSpPr>
        <p:spPr bwMode="auto">
          <a:xfrm>
            <a:off x="7751178" y="4928043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rot="10800000">
            <a:off x="4822240" y="472008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10800000">
            <a:off x="4822240" y="443433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10800000">
            <a:off x="4822240" y="414858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">
            <a:off x="4822240" y="357708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rot="10800000">
            <a:off x="4822240" y="386283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9" name="矩形 70"/>
          <p:cNvSpPr>
            <a:spLocks noChangeArrowheads="1"/>
          </p:cNvSpPr>
          <p:nvPr/>
        </p:nvSpPr>
        <p:spPr bwMode="auto">
          <a:xfrm>
            <a:off x="4141204" y="4250180"/>
            <a:ext cx="65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</a:p>
        </p:txBody>
      </p:sp>
      <p:sp>
        <p:nvSpPr>
          <p:cNvPr id="34840" name="矩形 71"/>
          <p:cNvSpPr>
            <a:spLocks noChangeArrowheads="1"/>
          </p:cNvSpPr>
          <p:nvPr/>
        </p:nvSpPr>
        <p:spPr bwMode="auto">
          <a:xfrm>
            <a:off x="4165070" y="367868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</a:p>
        </p:txBody>
      </p:sp>
      <p:sp>
        <p:nvSpPr>
          <p:cNvPr id="34841" name="Text Box 32"/>
          <p:cNvSpPr txBox="1">
            <a:spLocks noChangeArrowheads="1"/>
          </p:cNvSpPr>
          <p:nvPr/>
        </p:nvSpPr>
        <p:spPr bwMode="auto">
          <a:xfrm>
            <a:off x="7941679" y="5007417"/>
            <a:ext cx="1285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</a:t>
            </a:r>
          </a:p>
        </p:txBody>
      </p:sp>
      <p:sp>
        <p:nvSpPr>
          <p:cNvPr id="34842" name="Text Box 45"/>
          <p:cNvSpPr txBox="1">
            <a:spLocks noChangeArrowheads="1"/>
          </p:cNvSpPr>
          <p:nvPr/>
        </p:nvSpPr>
        <p:spPr bwMode="auto">
          <a:xfrm>
            <a:off x="4784141" y="5650355"/>
            <a:ext cx="3929063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大肠杆菌种群的增长曲线</a:t>
            </a:r>
          </a:p>
        </p:txBody>
      </p:sp>
      <p:cxnSp>
        <p:nvCxnSpPr>
          <p:cNvPr id="76" name="直接连接符 75"/>
          <p:cNvCxnSpPr/>
          <p:nvPr/>
        </p:nvCxnSpPr>
        <p:spPr>
          <a:xfrm rot="10800000">
            <a:off x="4822240" y="329133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4" name="矩形 76"/>
          <p:cNvSpPr>
            <a:spLocks noChangeArrowheads="1"/>
          </p:cNvSpPr>
          <p:nvPr/>
        </p:nvSpPr>
        <p:spPr bwMode="auto">
          <a:xfrm>
            <a:off x="4165070" y="310718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</a:p>
        </p:txBody>
      </p:sp>
      <p:grpSp>
        <p:nvGrpSpPr>
          <p:cNvPr id="34845" name="Group 21"/>
          <p:cNvGrpSpPr/>
          <p:nvPr/>
        </p:nvGrpSpPr>
        <p:grpSpPr bwMode="auto">
          <a:xfrm>
            <a:off x="4849229" y="2935731"/>
            <a:ext cx="2833687" cy="2039937"/>
            <a:chOff x="608" y="2302"/>
            <a:chExt cx="2729" cy="1196"/>
          </a:xfrm>
        </p:grpSpPr>
        <p:sp>
          <p:nvSpPr>
            <p:cNvPr id="34859" name="Freeform 22"/>
            <p:cNvSpPr>
              <a:spLocks noChangeArrowheads="1"/>
            </p:cNvSpPr>
            <p:nvPr/>
          </p:nvSpPr>
          <p:spPr bwMode="auto">
            <a:xfrm>
              <a:off x="608" y="3463"/>
              <a:ext cx="302" cy="35"/>
            </a:xfrm>
            <a:custGeom>
              <a:avLst/>
              <a:gdLst>
                <a:gd name="T0" fmla="*/ 0 w 302"/>
                <a:gd name="T1" fmla="*/ 35 h 35"/>
                <a:gd name="T2" fmla="*/ 148 w 302"/>
                <a:gd name="T3" fmla="*/ 21 h 35"/>
                <a:gd name="T4" fmla="*/ 302 w 302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35">
                  <a:moveTo>
                    <a:pt x="0" y="35"/>
                  </a:moveTo>
                  <a:lnTo>
                    <a:pt x="148" y="21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0" name="Freeform 23"/>
            <p:cNvSpPr>
              <a:spLocks noChangeArrowheads="1"/>
            </p:cNvSpPr>
            <p:nvPr/>
          </p:nvSpPr>
          <p:spPr bwMode="auto">
            <a:xfrm>
              <a:off x="910" y="3385"/>
              <a:ext cx="303" cy="78"/>
            </a:xfrm>
            <a:custGeom>
              <a:avLst/>
              <a:gdLst>
                <a:gd name="T0" fmla="*/ 0 w 303"/>
                <a:gd name="T1" fmla="*/ 78 h 78"/>
                <a:gd name="T2" fmla="*/ 148 w 303"/>
                <a:gd name="T3" fmla="*/ 50 h 78"/>
                <a:gd name="T4" fmla="*/ 226 w 303"/>
                <a:gd name="T5" fmla="*/ 28 h 78"/>
                <a:gd name="T6" fmla="*/ 303 w 303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" h="78">
                  <a:moveTo>
                    <a:pt x="0" y="78"/>
                  </a:moveTo>
                  <a:lnTo>
                    <a:pt x="148" y="50"/>
                  </a:lnTo>
                  <a:lnTo>
                    <a:pt x="226" y="28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1" name="Freeform 24"/>
            <p:cNvSpPr>
              <a:spLocks noChangeArrowheads="1"/>
            </p:cNvSpPr>
            <p:nvPr/>
          </p:nvSpPr>
          <p:spPr bwMode="auto">
            <a:xfrm>
              <a:off x="1213" y="3209"/>
              <a:ext cx="302" cy="176"/>
            </a:xfrm>
            <a:custGeom>
              <a:avLst/>
              <a:gdLst>
                <a:gd name="T0" fmla="*/ 0 w 302"/>
                <a:gd name="T1" fmla="*/ 176 h 176"/>
                <a:gd name="T2" fmla="*/ 77 w 302"/>
                <a:gd name="T3" fmla="*/ 141 h 176"/>
                <a:gd name="T4" fmla="*/ 148 w 302"/>
                <a:gd name="T5" fmla="*/ 106 h 176"/>
                <a:gd name="T6" fmla="*/ 225 w 302"/>
                <a:gd name="T7" fmla="*/ 57 h 176"/>
                <a:gd name="T8" fmla="*/ 302 w 302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76">
                  <a:moveTo>
                    <a:pt x="0" y="176"/>
                  </a:moveTo>
                  <a:lnTo>
                    <a:pt x="77" y="141"/>
                  </a:lnTo>
                  <a:lnTo>
                    <a:pt x="148" y="106"/>
                  </a:lnTo>
                  <a:lnTo>
                    <a:pt x="225" y="57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2" name="Freeform 25"/>
            <p:cNvSpPr>
              <a:spLocks noChangeArrowheads="1"/>
            </p:cNvSpPr>
            <p:nvPr/>
          </p:nvSpPr>
          <p:spPr bwMode="auto">
            <a:xfrm>
              <a:off x="1515" y="2900"/>
              <a:ext cx="310" cy="309"/>
            </a:xfrm>
            <a:custGeom>
              <a:avLst/>
              <a:gdLst>
                <a:gd name="T0" fmla="*/ 0 w 310"/>
                <a:gd name="T1" fmla="*/ 309 h 309"/>
                <a:gd name="T2" fmla="*/ 78 w 310"/>
                <a:gd name="T3" fmla="*/ 239 h 309"/>
                <a:gd name="T4" fmla="*/ 155 w 310"/>
                <a:gd name="T5" fmla="*/ 162 h 309"/>
                <a:gd name="T6" fmla="*/ 232 w 310"/>
                <a:gd name="T7" fmla="*/ 77 h 309"/>
                <a:gd name="T8" fmla="*/ 310 w 310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309">
                  <a:moveTo>
                    <a:pt x="0" y="309"/>
                  </a:moveTo>
                  <a:lnTo>
                    <a:pt x="78" y="239"/>
                  </a:lnTo>
                  <a:lnTo>
                    <a:pt x="155" y="162"/>
                  </a:lnTo>
                  <a:lnTo>
                    <a:pt x="232" y="77"/>
                  </a:lnTo>
                  <a:lnTo>
                    <a:pt x="310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3" name="Freeform 26"/>
            <p:cNvSpPr>
              <a:spLocks noChangeArrowheads="1"/>
            </p:cNvSpPr>
            <p:nvPr/>
          </p:nvSpPr>
          <p:spPr bwMode="auto">
            <a:xfrm>
              <a:off x="1825" y="2612"/>
              <a:ext cx="302" cy="288"/>
            </a:xfrm>
            <a:custGeom>
              <a:avLst/>
              <a:gdLst>
                <a:gd name="T0" fmla="*/ 0 w 302"/>
                <a:gd name="T1" fmla="*/ 288 h 288"/>
                <a:gd name="T2" fmla="*/ 77 w 302"/>
                <a:gd name="T3" fmla="*/ 211 h 288"/>
                <a:gd name="T4" fmla="*/ 154 w 302"/>
                <a:gd name="T5" fmla="*/ 133 h 288"/>
                <a:gd name="T6" fmla="*/ 225 w 302"/>
                <a:gd name="T7" fmla="*/ 63 h 288"/>
                <a:gd name="T8" fmla="*/ 302 w 30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8">
                  <a:moveTo>
                    <a:pt x="0" y="288"/>
                  </a:moveTo>
                  <a:lnTo>
                    <a:pt x="77" y="211"/>
                  </a:lnTo>
                  <a:lnTo>
                    <a:pt x="154" y="133"/>
                  </a:lnTo>
                  <a:lnTo>
                    <a:pt x="225" y="63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4" name="Freeform 27"/>
            <p:cNvSpPr>
              <a:spLocks noChangeArrowheads="1"/>
            </p:cNvSpPr>
            <p:nvPr/>
          </p:nvSpPr>
          <p:spPr bwMode="auto">
            <a:xfrm>
              <a:off x="2127" y="2471"/>
              <a:ext cx="303" cy="141"/>
            </a:xfrm>
            <a:custGeom>
              <a:avLst/>
              <a:gdLst>
                <a:gd name="T0" fmla="*/ 0 w 303"/>
                <a:gd name="T1" fmla="*/ 141 h 141"/>
                <a:gd name="T2" fmla="*/ 78 w 303"/>
                <a:gd name="T3" fmla="*/ 91 h 141"/>
                <a:gd name="T4" fmla="*/ 148 w 303"/>
                <a:gd name="T5" fmla="*/ 56 h 141"/>
                <a:gd name="T6" fmla="*/ 225 w 303"/>
                <a:gd name="T7" fmla="*/ 28 h 141"/>
                <a:gd name="T8" fmla="*/ 303 w 303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" h="141">
                  <a:moveTo>
                    <a:pt x="0" y="141"/>
                  </a:moveTo>
                  <a:lnTo>
                    <a:pt x="78" y="91"/>
                  </a:lnTo>
                  <a:lnTo>
                    <a:pt x="148" y="56"/>
                  </a:lnTo>
                  <a:lnTo>
                    <a:pt x="225" y="28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5" name="Freeform 28"/>
            <p:cNvSpPr>
              <a:spLocks noChangeArrowheads="1"/>
            </p:cNvSpPr>
            <p:nvPr/>
          </p:nvSpPr>
          <p:spPr bwMode="auto">
            <a:xfrm>
              <a:off x="2430" y="2393"/>
              <a:ext cx="302" cy="78"/>
            </a:xfrm>
            <a:custGeom>
              <a:avLst/>
              <a:gdLst>
                <a:gd name="T0" fmla="*/ 0 w 302"/>
                <a:gd name="T1" fmla="*/ 78 h 78"/>
                <a:gd name="T2" fmla="*/ 147 w 302"/>
                <a:gd name="T3" fmla="*/ 36 h 78"/>
                <a:gd name="T4" fmla="*/ 302 w 302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78">
                  <a:moveTo>
                    <a:pt x="0" y="78"/>
                  </a:moveTo>
                  <a:lnTo>
                    <a:pt x="147" y="36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6" name="Freeform 29"/>
            <p:cNvSpPr>
              <a:spLocks noChangeArrowheads="1"/>
            </p:cNvSpPr>
            <p:nvPr/>
          </p:nvSpPr>
          <p:spPr bwMode="auto">
            <a:xfrm>
              <a:off x="2732" y="2365"/>
              <a:ext cx="302" cy="28"/>
            </a:xfrm>
            <a:custGeom>
              <a:avLst/>
              <a:gdLst>
                <a:gd name="T0" fmla="*/ 0 w 302"/>
                <a:gd name="T1" fmla="*/ 28 h 28"/>
                <a:gd name="T2" fmla="*/ 148 w 302"/>
                <a:gd name="T3" fmla="*/ 7 h 28"/>
                <a:gd name="T4" fmla="*/ 302 w 302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28">
                  <a:moveTo>
                    <a:pt x="0" y="28"/>
                  </a:moveTo>
                  <a:lnTo>
                    <a:pt x="148" y="7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7" name="Freeform 30"/>
            <p:cNvSpPr>
              <a:spLocks noChangeArrowheads="1"/>
            </p:cNvSpPr>
            <p:nvPr/>
          </p:nvSpPr>
          <p:spPr bwMode="auto">
            <a:xfrm>
              <a:off x="3034" y="2351"/>
              <a:ext cx="303" cy="14"/>
            </a:xfrm>
            <a:custGeom>
              <a:avLst/>
              <a:gdLst>
                <a:gd name="T0" fmla="*/ 0 w 303"/>
                <a:gd name="T1" fmla="*/ 14 h 14"/>
                <a:gd name="T2" fmla="*/ 148 w 303"/>
                <a:gd name="T3" fmla="*/ 7 h 14"/>
                <a:gd name="T4" fmla="*/ 303 w 30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" h="14">
                  <a:moveTo>
                    <a:pt x="0" y="14"/>
                  </a:moveTo>
                  <a:lnTo>
                    <a:pt x="148" y="7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8" name="Oval 31"/>
            <p:cNvSpPr>
              <a:spLocks noChangeArrowheads="1"/>
            </p:cNvSpPr>
            <p:nvPr/>
          </p:nvSpPr>
          <p:spPr bwMode="auto">
            <a:xfrm>
              <a:off x="949" y="3383"/>
              <a:ext cx="91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69" name="Oval 32"/>
            <p:cNvSpPr>
              <a:spLocks noChangeArrowheads="1"/>
            </p:cNvSpPr>
            <p:nvPr/>
          </p:nvSpPr>
          <p:spPr bwMode="auto">
            <a:xfrm>
              <a:off x="1384" y="3215"/>
              <a:ext cx="91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70" name="Oval 33"/>
            <p:cNvSpPr>
              <a:spLocks noChangeArrowheads="1"/>
            </p:cNvSpPr>
            <p:nvPr/>
          </p:nvSpPr>
          <p:spPr bwMode="auto">
            <a:xfrm>
              <a:off x="1912" y="2721"/>
              <a:ext cx="91" cy="9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71" name="Oval 34"/>
            <p:cNvSpPr>
              <a:spLocks noChangeArrowheads="1"/>
            </p:cNvSpPr>
            <p:nvPr/>
          </p:nvSpPr>
          <p:spPr bwMode="auto">
            <a:xfrm>
              <a:off x="2416" y="2419"/>
              <a:ext cx="91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72" name="Oval 37"/>
            <p:cNvSpPr>
              <a:spLocks noChangeArrowheads="1"/>
            </p:cNvSpPr>
            <p:nvPr/>
          </p:nvSpPr>
          <p:spPr bwMode="auto">
            <a:xfrm>
              <a:off x="2874" y="2316"/>
              <a:ext cx="92" cy="92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73" name="Oval 38"/>
            <p:cNvSpPr>
              <a:spLocks noChangeArrowheads="1"/>
            </p:cNvSpPr>
            <p:nvPr/>
          </p:nvSpPr>
          <p:spPr bwMode="auto">
            <a:xfrm>
              <a:off x="3173" y="2302"/>
              <a:ext cx="91" cy="9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C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846" name="矩形 110"/>
          <p:cNvSpPr>
            <a:spLocks noChangeArrowheads="1"/>
          </p:cNvSpPr>
          <p:nvPr/>
        </p:nvSpPr>
        <p:spPr bwMode="auto">
          <a:xfrm>
            <a:off x="5057466" y="5035992"/>
            <a:ext cx="402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</a:p>
        </p:txBody>
      </p:sp>
      <p:sp>
        <p:nvSpPr>
          <p:cNvPr id="34847" name="矩形 113"/>
          <p:cNvSpPr>
            <a:spLocks noChangeArrowheads="1"/>
          </p:cNvSpPr>
          <p:nvPr/>
        </p:nvSpPr>
        <p:spPr bwMode="auto">
          <a:xfrm>
            <a:off x="4165070" y="253568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</a:p>
        </p:txBody>
      </p:sp>
      <p:cxnSp>
        <p:nvCxnSpPr>
          <p:cNvPr id="115" name="直接连接符 114"/>
          <p:cNvCxnSpPr/>
          <p:nvPr/>
        </p:nvCxnSpPr>
        <p:spPr>
          <a:xfrm rot="10800000">
            <a:off x="4822240" y="300558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10800000">
            <a:off x="4822240" y="2719831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6641515" y="3005581"/>
            <a:ext cx="1500188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1" name="矩形 121"/>
          <p:cNvSpPr>
            <a:spLocks noChangeArrowheads="1"/>
          </p:cNvSpPr>
          <p:nvPr/>
        </p:nvSpPr>
        <p:spPr bwMode="auto">
          <a:xfrm>
            <a:off x="6746291" y="2483293"/>
            <a:ext cx="947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K=375</a:t>
            </a:r>
            <a:endParaRPr lang="zh-CN" altLang="en-US" sz="20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52" name="矩形 122"/>
          <p:cNvSpPr>
            <a:spLocks noChangeArrowheads="1"/>
          </p:cNvSpPr>
          <p:nvPr/>
        </p:nvSpPr>
        <p:spPr bwMode="auto">
          <a:xfrm>
            <a:off x="8424677" y="2825597"/>
            <a:ext cx="3000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种群经过一定时间的增长后，数量趋于稳定的增长曲线，称为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S”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型曲线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623914" y="2392805"/>
            <a:ext cx="3857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出生率</a:t>
            </a:r>
            <a:r>
              <a:rPr lang="en-US" altLang="zh-CN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死亡率</a:t>
            </a:r>
          </a:p>
        </p:txBody>
      </p:sp>
      <p:sp>
        <p:nvSpPr>
          <p:cNvPr id="80" name="矩形 79"/>
          <p:cNvSpPr>
            <a:spLocks noChangeArrowheads="1"/>
          </p:cNvSpPr>
          <p:nvPr/>
        </p:nvSpPr>
        <p:spPr bwMode="auto">
          <a:xfrm>
            <a:off x="623914" y="2844583"/>
            <a:ext cx="3857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种群数量相对稳定</a:t>
            </a:r>
          </a:p>
        </p:txBody>
      </p: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647708" y="3344901"/>
            <a:ext cx="3857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种群增长率为零</a:t>
            </a: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614758" y="196719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值特点</a:t>
            </a:r>
            <a:endParaRPr lang="zh-CN" alt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58" name="矩形 73"/>
          <p:cNvSpPr>
            <a:spLocks noChangeArrowheads="1"/>
          </p:cNvSpPr>
          <p:nvPr/>
        </p:nvSpPr>
        <p:spPr bwMode="auto">
          <a:xfrm>
            <a:off x="647708" y="3850110"/>
            <a:ext cx="4252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达到最大值后，保持相对稳定</a:t>
            </a:r>
          </a:p>
        </p:txBody>
      </p:sp>
      <p:sp>
        <p:nvSpPr>
          <p:cNvPr id="5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9" grpId="0"/>
      <p:bldP spid="80" grpId="0"/>
      <p:bldP spid="8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achangganjun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20927" r="22832" b="18372"/>
          <a:stretch>
            <a:fillRect/>
          </a:stretch>
        </p:blipFill>
        <p:spPr bwMode="auto">
          <a:xfrm>
            <a:off x="6999794" y="1848378"/>
            <a:ext cx="3355486" cy="310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634077" y="5943600"/>
            <a:ext cx="55399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endParaRPr lang="zh-CN" altLang="zh-CN" sz="2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487880" y="5228200"/>
            <a:ext cx="44672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培养细菌的培养基</a:t>
            </a:r>
          </a:p>
        </p:txBody>
      </p:sp>
      <p:pic>
        <p:nvPicPr>
          <p:cNvPr id="6149" name="Picture 10" descr="大肠杆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4"/>
          <a:stretch>
            <a:fillRect/>
          </a:stretch>
        </p:blipFill>
        <p:spPr bwMode="auto">
          <a:xfrm>
            <a:off x="2665967" y="1848378"/>
            <a:ext cx="2968110" cy="308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89877" y="5228200"/>
            <a:ext cx="2016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大肠杆菌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细菌的繁殖的方式是什么？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箭头连接符 21"/>
          <p:cNvCxnSpPr/>
          <p:nvPr/>
        </p:nvCxnSpPr>
        <p:spPr>
          <a:xfrm>
            <a:off x="2851492" y="5847674"/>
            <a:ext cx="4398962" cy="222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739232" y="5877836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893142" y="5869899"/>
            <a:ext cx="1357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时间</a:t>
            </a:r>
            <a:r>
              <a:rPr lang="en-US" altLang="zh-CN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天</a:t>
            </a:r>
          </a:p>
        </p:txBody>
      </p:sp>
      <p:cxnSp>
        <p:nvCxnSpPr>
          <p:cNvPr id="27" name="直接箭头连接符 26"/>
          <p:cNvCxnSpPr/>
          <p:nvPr/>
        </p:nvCxnSpPr>
        <p:spPr>
          <a:xfrm rot="5400000" flipH="1" flipV="1">
            <a:off x="816317" y="3812499"/>
            <a:ext cx="4071937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964329" y="3560086"/>
            <a:ext cx="854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K/2</a:t>
            </a: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862604" y="4083961"/>
            <a:ext cx="1944688" cy="0"/>
          </a:xfrm>
          <a:prstGeom prst="line">
            <a:avLst/>
          </a:prstGeom>
          <a:noFill/>
          <a:ln w="57150">
            <a:solidFill>
              <a:srgbClr val="00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5769558" y="3377776"/>
            <a:ext cx="3948112" cy="504825"/>
          </a:xfrm>
          <a:prstGeom prst="wedgeRectCallout">
            <a:avLst>
              <a:gd name="adj1" fmla="val -74322"/>
              <a:gd name="adj2" fmla="val 90975"/>
            </a:avLst>
          </a:prstGeom>
          <a:solidFill>
            <a:srgbClr val="CCFF33"/>
          </a:solidFill>
          <a:ln w="28575">
            <a:solidFill>
              <a:srgbClr val="002060"/>
            </a:solidFill>
            <a:prstDash val="dash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转折期</a:t>
            </a:r>
            <a:r>
              <a:rPr lang="zh-CN" altLang="en-US" sz="240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，增长速率最快</a:t>
            </a: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5152724" y="4146370"/>
            <a:ext cx="5662612" cy="928688"/>
          </a:xfrm>
          <a:prstGeom prst="wedgeRectCallout">
            <a:avLst>
              <a:gd name="adj1" fmla="val -60085"/>
              <a:gd name="adj2" fmla="val -9765"/>
            </a:avLst>
          </a:prstGeom>
          <a:solidFill>
            <a:srgbClr val="CCFF33"/>
          </a:solidFill>
          <a:ln w="28575">
            <a:solidFill>
              <a:schemeClr val="tx1"/>
            </a:solidFill>
            <a:prstDash val="dash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400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AutoShape 30"/>
          <p:cNvSpPr>
            <a:spLocks noChangeArrowheads="1"/>
          </p:cNvSpPr>
          <p:nvPr/>
        </p:nvSpPr>
        <p:spPr bwMode="auto">
          <a:xfrm>
            <a:off x="5050973" y="5217139"/>
            <a:ext cx="5592762" cy="500062"/>
          </a:xfrm>
          <a:prstGeom prst="wedgeRectCallout">
            <a:avLst>
              <a:gd name="adj1" fmla="val -81254"/>
              <a:gd name="adj2" fmla="val 56547"/>
            </a:avLst>
          </a:prstGeom>
          <a:solidFill>
            <a:srgbClr val="CCFF33"/>
          </a:solidFill>
          <a:ln w="28575">
            <a:solidFill>
              <a:srgbClr val="002060"/>
            </a:solidFill>
            <a:prstDash val="dash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调整期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，个体数量较少，增长缓慢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dirty="0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6941766" y="2611004"/>
            <a:ext cx="3857625" cy="479425"/>
          </a:xfrm>
          <a:prstGeom prst="wedgeRectCallout">
            <a:avLst>
              <a:gd name="adj1" fmla="val -81202"/>
              <a:gd name="adj2" fmla="val 31861"/>
            </a:avLst>
          </a:prstGeom>
          <a:solidFill>
            <a:srgbClr val="CCFF33"/>
          </a:solidFill>
          <a:ln w="28575">
            <a:solidFill>
              <a:srgbClr val="002060"/>
            </a:solidFill>
            <a:prstDash val="dash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减速期</a:t>
            </a:r>
            <a:r>
              <a:rPr lang="zh-CN" altLang="en-US" sz="240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，增长速率缓慢</a:t>
            </a:r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auto">
          <a:xfrm>
            <a:off x="6233268" y="1513296"/>
            <a:ext cx="3857625" cy="500063"/>
          </a:xfrm>
          <a:prstGeom prst="wedgeRectCallout">
            <a:avLst>
              <a:gd name="adj1" fmla="val -44358"/>
              <a:gd name="adj2" fmla="val 187156"/>
            </a:avLst>
          </a:prstGeom>
          <a:solidFill>
            <a:srgbClr val="CCFF33"/>
          </a:solidFill>
          <a:ln w="28575">
            <a:solidFill>
              <a:srgbClr val="002060"/>
            </a:solidFill>
            <a:prstDash val="dash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稳定期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，增长速率为零</a:t>
            </a:r>
          </a:p>
        </p:txBody>
      </p:sp>
      <p:sp>
        <p:nvSpPr>
          <p:cNvPr id="35" name="Freeform 36"/>
          <p:cNvSpPr>
            <a:spLocks noChangeArrowheads="1"/>
          </p:cNvSpPr>
          <p:nvPr/>
        </p:nvSpPr>
        <p:spPr bwMode="auto">
          <a:xfrm>
            <a:off x="2862604" y="5690511"/>
            <a:ext cx="506413" cy="179388"/>
          </a:xfrm>
          <a:custGeom>
            <a:avLst/>
            <a:gdLst>
              <a:gd name="T0" fmla="*/ 0 w 344"/>
              <a:gd name="T1" fmla="*/ 118185 h 85"/>
              <a:gd name="T2" fmla="*/ 388643 w 344"/>
              <a:gd name="T3" fmla="*/ 50651 h 85"/>
              <a:gd name="T4" fmla="*/ 471082 w 344"/>
              <a:gd name="T5" fmla="*/ 16884 h 85"/>
              <a:gd name="T6" fmla="*/ 506413 w 344"/>
              <a:gd name="T7" fmla="*/ 0 h 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4" h="85">
                <a:moveTo>
                  <a:pt x="0" y="56"/>
                </a:moveTo>
                <a:cubicBezTo>
                  <a:pt x="87" y="85"/>
                  <a:pt x="177" y="36"/>
                  <a:pt x="264" y="24"/>
                </a:cubicBezTo>
                <a:cubicBezTo>
                  <a:pt x="322" y="5"/>
                  <a:pt x="250" y="28"/>
                  <a:pt x="320" y="8"/>
                </a:cubicBezTo>
                <a:cubicBezTo>
                  <a:pt x="328" y="6"/>
                  <a:pt x="344" y="0"/>
                  <a:pt x="344" y="0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Freeform 47"/>
          <p:cNvSpPr>
            <a:spLocks noChangeArrowheads="1"/>
          </p:cNvSpPr>
          <p:nvPr/>
        </p:nvSpPr>
        <p:spPr bwMode="auto">
          <a:xfrm>
            <a:off x="3373779" y="4083961"/>
            <a:ext cx="1358900" cy="1617663"/>
          </a:xfrm>
          <a:custGeom>
            <a:avLst/>
            <a:gdLst>
              <a:gd name="T0" fmla="*/ 1358900 w 856"/>
              <a:gd name="T1" fmla="*/ 0 h 1019"/>
              <a:gd name="T2" fmla="*/ 1308100 w 856"/>
              <a:gd name="T3" fmla="*/ 114300 h 1019"/>
              <a:gd name="T4" fmla="*/ 1257300 w 856"/>
              <a:gd name="T5" fmla="*/ 190500 h 1019"/>
              <a:gd name="T6" fmla="*/ 1231900 w 856"/>
              <a:gd name="T7" fmla="*/ 266700 h 1019"/>
              <a:gd name="T8" fmla="*/ 1206500 w 856"/>
              <a:gd name="T9" fmla="*/ 342900 h 1019"/>
              <a:gd name="T10" fmla="*/ 1155700 w 856"/>
              <a:gd name="T11" fmla="*/ 419100 h 1019"/>
              <a:gd name="T12" fmla="*/ 1092200 w 856"/>
              <a:gd name="T13" fmla="*/ 533400 h 1019"/>
              <a:gd name="T14" fmla="*/ 1016000 w 856"/>
              <a:gd name="T15" fmla="*/ 685800 h 1019"/>
              <a:gd name="T16" fmla="*/ 965200 w 856"/>
              <a:gd name="T17" fmla="*/ 762000 h 1019"/>
              <a:gd name="T18" fmla="*/ 838200 w 856"/>
              <a:gd name="T19" fmla="*/ 927100 h 1019"/>
              <a:gd name="T20" fmla="*/ 711200 w 856"/>
              <a:gd name="T21" fmla="*/ 1066800 h 1019"/>
              <a:gd name="T22" fmla="*/ 571500 w 856"/>
              <a:gd name="T23" fmla="*/ 1231900 h 1019"/>
              <a:gd name="T24" fmla="*/ 558800 w 856"/>
              <a:gd name="T25" fmla="*/ 1270000 h 1019"/>
              <a:gd name="T26" fmla="*/ 482600 w 856"/>
              <a:gd name="T27" fmla="*/ 1320800 h 1019"/>
              <a:gd name="T28" fmla="*/ 342900 w 856"/>
              <a:gd name="T29" fmla="*/ 1422400 h 1019"/>
              <a:gd name="T30" fmla="*/ 203200 w 856"/>
              <a:gd name="T31" fmla="*/ 1511300 h 1019"/>
              <a:gd name="T32" fmla="*/ 76200 w 856"/>
              <a:gd name="T33" fmla="*/ 1574800 h 1019"/>
              <a:gd name="T34" fmla="*/ 0 w 856"/>
              <a:gd name="T35" fmla="*/ 1612900 h 10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6" h="1019">
                <a:moveTo>
                  <a:pt x="856" y="0"/>
                </a:moveTo>
                <a:cubicBezTo>
                  <a:pt x="831" y="38"/>
                  <a:pt x="843" y="15"/>
                  <a:pt x="824" y="72"/>
                </a:cubicBezTo>
                <a:cubicBezTo>
                  <a:pt x="818" y="90"/>
                  <a:pt x="803" y="104"/>
                  <a:pt x="792" y="120"/>
                </a:cubicBezTo>
                <a:cubicBezTo>
                  <a:pt x="783" y="134"/>
                  <a:pt x="781" y="152"/>
                  <a:pt x="776" y="168"/>
                </a:cubicBezTo>
                <a:cubicBezTo>
                  <a:pt x="771" y="184"/>
                  <a:pt x="765" y="200"/>
                  <a:pt x="760" y="216"/>
                </a:cubicBezTo>
                <a:cubicBezTo>
                  <a:pt x="754" y="234"/>
                  <a:pt x="728" y="264"/>
                  <a:pt x="728" y="264"/>
                </a:cubicBezTo>
                <a:cubicBezTo>
                  <a:pt x="719" y="301"/>
                  <a:pt x="720" y="315"/>
                  <a:pt x="688" y="336"/>
                </a:cubicBezTo>
                <a:cubicBezTo>
                  <a:pt x="677" y="369"/>
                  <a:pt x="657" y="402"/>
                  <a:pt x="640" y="432"/>
                </a:cubicBezTo>
                <a:cubicBezTo>
                  <a:pt x="631" y="449"/>
                  <a:pt x="608" y="480"/>
                  <a:pt x="608" y="480"/>
                </a:cubicBezTo>
                <a:cubicBezTo>
                  <a:pt x="595" y="533"/>
                  <a:pt x="583" y="566"/>
                  <a:pt x="528" y="584"/>
                </a:cubicBezTo>
                <a:cubicBezTo>
                  <a:pt x="493" y="619"/>
                  <a:pt x="494" y="641"/>
                  <a:pt x="448" y="672"/>
                </a:cubicBezTo>
                <a:cubicBezTo>
                  <a:pt x="434" y="713"/>
                  <a:pt x="401" y="762"/>
                  <a:pt x="360" y="776"/>
                </a:cubicBezTo>
                <a:cubicBezTo>
                  <a:pt x="357" y="784"/>
                  <a:pt x="358" y="794"/>
                  <a:pt x="352" y="800"/>
                </a:cubicBezTo>
                <a:cubicBezTo>
                  <a:pt x="338" y="814"/>
                  <a:pt x="304" y="832"/>
                  <a:pt x="304" y="832"/>
                </a:cubicBezTo>
                <a:cubicBezTo>
                  <a:pt x="282" y="866"/>
                  <a:pt x="253" y="884"/>
                  <a:pt x="216" y="896"/>
                </a:cubicBezTo>
                <a:cubicBezTo>
                  <a:pt x="195" y="928"/>
                  <a:pt x="163" y="937"/>
                  <a:pt x="128" y="952"/>
                </a:cubicBezTo>
                <a:cubicBezTo>
                  <a:pt x="99" y="964"/>
                  <a:pt x="77" y="982"/>
                  <a:pt x="48" y="992"/>
                </a:cubicBezTo>
                <a:cubicBezTo>
                  <a:pt x="12" y="1019"/>
                  <a:pt x="29" y="1016"/>
                  <a:pt x="0" y="1016"/>
                </a:cubicBezTo>
              </a:path>
            </a:pathLst>
          </a:custGeom>
          <a:noFill/>
          <a:ln w="5080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Freeform 68"/>
          <p:cNvSpPr>
            <a:spLocks noChangeArrowheads="1"/>
          </p:cNvSpPr>
          <p:nvPr/>
        </p:nvSpPr>
        <p:spPr bwMode="auto">
          <a:xfrm>
            <a:off x="4731092" y="2763161"/>
            <a:ext cx="1385887" cy="1320800"/>
          </a:xfrm>
          <a:custGeom>
            <a:avLst/>
            <a:gdLst>
              <a:gd name="T0" fmla="*/ 1385887 w 873"/>
              <a:gd name="T1" fmla="*/ 0 h 832"/>
              <a:gd name="T2" fmla="*/ 1233487 w 873"/>
              <a:gd name="T3" fmla="*/ 25400 h 832"/>
              <a:gd name="T4" fmla="*/ 1093787 w 873"/>
              <a:gd name="T5" fmla="*/ 88900 h 832"/>
              <a:gd name="T6" fmla="*/ 928687 w 873"/>
              <a:gd name="T7" fmla="*/ 139700 h 832"/>
              <a:gd name="T8" fmla="*/ 814387 w 873"/>
              <a:gd name="T9" fmla="*/ 215900 h 832"/>
              <a:gd name="T10" fmla="*/ 776287 w 873"/>
              <a:gd name="T11" fmla="*/ 241300 h 832"/>
              <a:gd name="T12" fmla="*/ 598487 w 873"/>
              <a:gd name="T13" fmla="*/ 368300 h 832"/>
              <a:gd name="T14" fmla="*/ 458787 w 873"/>
              <a:gd name="T15" fmla="*/ 482600 h 832"/>
              <a:gd name="T16" fmla="*/ 395287 w 873"/>
              <a:gd name="T17" fmla="*/ 596900 h 832"/>
              <a:gd name="T18" fmla="*/ 230187 w 873"/>
              <a:gd name="T19" fmla="*/ 863600 h 832"/>
              <a:gd name="T20" fmla="*/ 128587 w 873"/>
              <a:gd name="T21" fmla="*/ 1079500 h 832"/>
              <a:gd name="T22" fmla="*/ 77787 w 873"/>
              <a:gd name="T23" fmla="*/ 1155700 h 832"/>
              <a:gd name="T24" fmla="*/ 52387 w 873"/>
              <a:gd name="T25" fmla="*/ 1231900 h 832"/>
              <a:gd name="T26" fmla="*/ 1587 w 873"/>
              <a:gd name="T27" fmla="*/ 1320800 h 8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73" h="832">
                <a:moveTo>
                  <a:pt x="873" y="0"/>
                </a:moveTo>
                <a:cubicBezTo>
                  <a:pt x="862" y="1"/>
                  <a:pt x="800" y="3"/>
                  <a:pt x="777" y="16"/>
                </a:cubicBezTo>
                <a:cubicBezTo>
                  <a:pt x="741" y="37"/>
                  <a:pt x="729" y="46"/>
                  <a:pt x="689" y="56"/>
                </a:cubicBezTo>
                <a:cubicBezTo>
                  <a:pt x="655" y="79"/>
                  <a:pt x="626" y="81"/>
                  <a:pt x="585" y="88"/>
                </a:cubicBezTo>
                <a:cubicBezTo>
                  <a:pt x="561" y="104"/>
                  <a:pt x="537" y="120"/>
                  <a:pt x="513" y="136"/>
                </a:cubicBezTo>
                <a:cubicBezTo>
                  <a:pt x="505" y="141"/>
                  <a:pt x="489" y="152"/>
                  <a:pt x="489" y="152"/>
                </a:cubicBezTo>
                <a:cubicBezTo>
                  <a:pt x="459" y="197"/>
                  <a:pt x="418" y="205"/>
                  <a:pt x="377" y="232"/>
                </a:cubicBezTo>
                <a:cubicBezTo>
                  <a:pt x="353" y="267"/>
                  <a:pt x="330" y="290"/>
                  <a:pt x="289" y="304"/>
                </a:cubicBezTo>
                <a:cubicBezTo>
                  <a:pt x="276" y="342"/>
                  <a:pt x="284" y="353"/>
                  <a:pt x="249" y="376"/>
                </a:cubicBezTo>
                <a:cubicBezTo>
                  <a:pt x="212" y="431"/>
                  <a:pt x="182" y="488"/>
                  <a:pt x="145" y="544"/>
                </a:cubicBezTo>
                <a:cubicBezTo>
                  <a:pt x="112" y="593"/>
                  <a:pt x="134" y="645"/>
                  <a:pt x="81" y="680"/>
                </a:cubicBezTo>
                <a:cubicBezTo>
                  <a:pt x="70" y="696"/>
                  <a:pt x="55" y="710"/>
                  <a:pt x="49" y="728"/>
                </a:cubicBezTo>
                <a:cubicBezTo>
                  <a:pt x="44" y="744"/>
                  <a:pt x="42" y="762"/>
                  <a:pt x="33" y="776"/>
                </a:cubicBezTo>
                <a:cubicBezTo>
                  <a:pt x="0" y="826"/>
                  <a:pt x="1" y="805"/>
                  <a:pt x="1" y="832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3107079" y="2202774"/>
            <a:ext cx="328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K</a:t>
            </a:r>
            <a:r>
              <a:rPr lang="zh-CN" altLang="en-US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值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</a:t>
            </a:r>
            <a:r>
              <a:rPr lang="zh-CN" altLang="en-US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环境容纳量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</a:p>
        </p:txBody>
      </p:sp>
      <p:sp>
        <p:nvSpPr>
          <p:cNvPr id="39" name="TextBox 83"/>
          <p:cNvSpPr txBox="1">
            <a:spLocks noChangeArrowheads="1"/>
          </p:cNvSpPr>
          <p:nvPr/>
        </p:nvSpPr>
        <p:spPr bwMode="auto">
          <a:xfrm>
            <a:off x="2280031" y="1940836"/>
            <a:ext cx="553998" cy="17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种群数量</a:t>
            </a:r>
            <a:r>
              <a:rPr lang="en-US" altLang="zh-CN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24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6107454" y="2726649"/>
            <a:ext cx="592138" cy="34925"/>
          </a:xfrm>
          <a:custGeom>
            <a:avLst/>
            <a:gdLst>
              <a:gd name="connsiteX0" fmla="*/ 0 w 592428"/>
              <a:gd name="connsiteY0" fmla="*/ 30050 h 34343"/>
              <a:gd name="connsiteX1" fmla="*/ 476518 w 592428"/>
              <a:gd name="connsiteY1" fmla="*/ 30050 h 34343"/>
              <a:gd name="connsiteX2" fmla="*/ 553792 w 592428"/>
              <a:gd name="connsiteY2" fmla="*/ 4293 h 34343"/>
              <a:gd name="connsiteX3" fmla="*/ 592428 w 592428"/>
              <a:gd name="connsiteY3" fmla="*/ 4293 h 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28" h="34343">
                <a:moveTo>
                  <a:pt x="0" y="30050"/>
                </a:moveTo>
                <a:cubicBezTo>
                  <a:pt x="192109" y="32196"/>
                  <a:pt x="384219" y="34343"/>
                  <a:pt x="476518" y="30050"/>
                </a:cubicBezTo>
                <a:cubicBezTo>
                  <a:pt x="568817" y="25757"/>
                  <a:pt x="534474" y="8586"/>
                  <a:pt x="553792" y="4293"/>
                </a:cubicBezTo>
                <a:cubicBezTo>
                  <a:pt x="573110" y="0"/>
                  <a:pt x="582769" y="2146"/>
                  <a:pt x="592428" y="4293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477385" y="1277182"/>
            <a:ext cx="671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“</a:t>
            </a:r>
            <a:r>
              <a:rPr lang="en-US" altLang="zh-CN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S</a:t>
            </a:r>
            <a:r>
              <a:rPr lang="zh-CN" altLang="en-US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”型种群</a:t>
            </a:r>
            <a:r>
              <a:rPr lang="zh-CN" altLang="en-US" sz="20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增长速率</a:t>
            </a:r>
            <a:r>
              <a:rPr lang="zh-CN" altLang="en-US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的变化特点：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076524" y="4240092"/>
            <a:ext cx="564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加速期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，个体数量增加，增长加速</a:t>
            </a:r>
          </a:p>
          <a:p>
            <a:pPr algn="ctr" eaLnBrk="1" hangingPunct="1"/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</a:t>
            </a:r>
            <a:r>
              <a:rPr lang="zh-CN" altLang="en-US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消灭害虫的最佳时机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821329" y="2726649"/>
            <a:ext cx="3357563" cy="1587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39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 flipV="1">
            <a:off x="3079278" y="5699126"/>
            <a:ext cx="3103563" cy="47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079277" y="3127376"/>
            <a:ext cx="142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03065" y="5734050"/>
            <a:ext cx="33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365277" y="5705475"/>
            <a:ext cx="928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</a:p>
        </p:txBody>
      </p:sp>
      <p:grpSp>
        <p:nvGrpSpPr>
          <p:cNvPr id="3" name="Group 21"/>
          <p:cNvGrpSpPr/>
          <p:nvPr/>
        </p:nvGrpSpPr>
        <p:grpSpPr bwMode="auto">
          <a:xfrm>
            <a:off x="3072927" y="3717925"/>
            <a:ext cx="2833688" cy="1955800"/>
            <a:chOff x="608" y="2351"/>
            <a:chExt cx="2729" cy="1147"/>
          </a:xfrm>
        </p:grpSpPr>
        <p:sp>
          <p:nvSpPr>
            <p:cNvPr id="36895" name="Freeform 22"/>
            <p:cNvSpPr>
              <a:spLocks noChangeArrowheads="1"/>
            </p:cNvSpPr>
            <p:nvPr/>
          </p:nvSpPr>
          <p:spPr bwMode="auto">
            <a:xfrm>
              <a:off x="608" y="3463"/>
              <a:ext cx="302" cy="35"/>
            </a:xfrm>
            <a:custGeom>
              <a:avLst/>
              <a:gdLst>
                <a:gd name="T0" fmla="*/ 0 w 302"/>
                <a:gd name="T1" fmla="*/ 35 h 35"/>
                <a:gd name="T2" fmla="*/ 148 w 302"/>
                <a:gd name="T3" fmla="*/ 21 h 35"/>
                <a:gd name="T4" fmla="*/ 302 w 302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35">
                  <a:moveTo>
                    <a:pt x="0" y="35"/>
                  </a:moveTo>
                  <a:lnTo>
                    <a:pt x="148" y="21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6" name="Freeform 23"/>
            <p:cNvSpPr>
              <a:spLocks noChangeArrowheads="1"/>
            </p:cNvSpPr>
            <p:nvPr/>
          </p:nvSpPr>
          <p:spPr bwMode="auto">
            <a:xfrm>
              <a:off x="910" y="3385"/>
              <a:ext cx="303" cy="78"/>
            </a:xfrm>
            <a:custGeom>
              <a:avLst/>
              <a:gdLst>
                <a:gd name="T0" fmla="*/ 0 w 303"/>
                <a:gd name="T1" fmla="*/ 78 h 78"/>
                <a:gd name="T2" fmla="*/ 148 w 303"/>
                <a:gd name="T3" fmla="*/ 50 h 78"/>
                <a:gd name="T4" fmla="*/ 226 w 303"/>
                <a:gd name="T5" fmla="*/ 28 h 78"/>
                <a:gd name="T6" fmla="*/ 303 w 303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" h="78">
                  <a:moveTo>
                    <a:pt x="0" y="78"/>
                  </a:moveTo>
                  <a:lnTo>
                    <a:pt x="148" y="50"/>
                  </a:lnTo>
                  <a:lnTo>
                    <a:pt x="226" y="28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7" name="Freeform 24"/>
            <p:cNvSpPr>
              <a:spLocks noChangeArrowheads="1"/>
            </p:cNvSpPr>
            <p:nvPr/>
          </p:nvSpPr>
          <p:spPr bwMode="auto">
            <a:xfrm>
              <a:off x="1213" y="3209"/>
              <a:ext cx="302" cy="176"/>
            </a:xfrm>
            <a:custGeom>
              <a:avLst/>
              <a:gdLst>
                <a:gd name="T0" fmla="*/ 0 w 302"/>
                <a:gd name="T1" fmla="*/ 176 h 176"/>
                <a:gd name="T2" fmla="*/ 77 w 302"/>
                <a:gd name="T3" fmla="*/ 141 h 176"/>
                <a:gd name="T4" fmla="*/ 148 w 302"/>
                <a:gd name="T5" fmla="*/ 106 h 176"/>
                <a:gd name="T6" fmla="*/ 225 w 302"/>
                <a:gd name="T7" fmla="*/ 57 h 176"/>
                <a:gd name="T8" fmla="*/ 302 w 302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76">
                  <a:moveTo>
                    <a:pt x="0" y="176"/>
                  </a:moveTo>
                  <a:lnTo>
                    <a:pt x="77" y="141"/>
                  </a:lnTo>
                  <a:lnTo>
                    <a:pt x="148" y="106"/>
                  </a:lnTo>
                  <a:lnTo>
                    <a:pt x="225" y="57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8" name="Freeform 25"/>
            <p:cNvSpPr>
              <a:spLocks noChangeArrowheads="1"/>
            </p:cNvSpPr>
            <p:nvPr/>
          </p:nvSpPr>
          <p:spPr bwMode="auto">
            <a:xfrm>
              <a:off x="1515" y="2900"/>
              <a:ext cx="310" cy="309"/>
            </a:xfrm>
            <a:custGeom>
              <a:avLst/>
              <a:gdLst>
                <a:gd name="T0" fmla="*/ 0 w 310"/>
                <a:gd name="T1" fmla="*/ 309 h 309"/>
                <a:gd name="T2" fmla="*/ 78 w 310"/>
                <a:gd name="T3" fmla="*/ 239 h 309"/>
                <a:gd name="T4" fmla="*/ 155 w 310"/>
                <a:gd name="T5" fmla="*/ 162 h 309"/>
                <a:gd name="T6" fmla="*/ 232 w 310"/>
                <a:gd name="T7" fmla="*/ 77 h 309"/>
                <a:gd name="T8" fmla="*/ 310 w 310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309">
                  <a:moveTo>
                    <a:pt x="0" y="309"/>
                  </a:moveTo>
                  <a:lnTo>
                    <a:pt x="78" y="239"/>
                  </a:lnTo>
                  <a:lnTo>
                    <a:pt x="155" y="162"/>
                  </a:lnTo>
                  <a:lnTo>
                    <a:pt x="232" y="77"/>
                  </a:lnTo>
                  <a:lnTo>
                    <a:pt x="310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9" name="Freeform 26"/>
            <p:cNvSpPr>
              <a:spLocks noChangeArrowheads="1"/>
            </p:cNvSpPr>
            <p:nvPr/>
          </p:nvSpPr>
          <p:spPr bwMode="auto">
            <a:xfrm>
              <a:off x="1825" y="2612"/>
              <a:ext cx="302" cy="288"/>
            </a:xfrm>
            <a:custGeom>
              <a:avLst/>
              <a:gdLst>
                <a:gd name="T0" fmla="*/ 0 w 302"/>
                <a:gd name="T1" fmla="*/ 288 h 288"/>
                <a:gd name="T2" fmla="*/ 77 w 302"/>
                <a:gd name="T3" fmla="*/ 211 h 288"/>
                <a:gd name="T4" fmla="*/ 154 w 302"/>
                <a:gd name="T5" fmla="*/ 133 h 288"/>
                <a:gd name="T6" fmla="*/ 225 w 302"/>
                <a:gd name="T7" fmla="*/ 63 h 288"/>
                <a:gd name="T8" fmla="*/ 302 w 30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88">
                  <a:moveTo>
                    <a:pt x="0" y="288"/>
                  </a:moveTo>
                  <a:lnTo>
                    <a:pt x="77" y="211"/>
                  </a:lnTo>
                  <a:lnTo>
                    <a:pt x="154" y="133"/>
                  </a:lnTo>
                  <a:lnTo>
                    <a:pt x="225" y="63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0" name="Freeform 27"/>
            <p:cNvSpPr>
              <a:spLocks noChangeArrowheads="1"/>
            </p:cNvSpPr>
            <p:nvPr/>
          </p:nvSpPr>
          <p:spPr bwMode="auto">
            <a:xfrm>
              <a:off x="2127" y="2471"/>
              <a:ext cx="303" cy="141"/>
            </a:xfrm>
            <a:custGeom>
              <a:avLst/>
              <a:gdLst>
                <a:gd name="T0" fmla="*/ 0 w 303"/>
                <a:gd name="T1" fmla="*/ 141 h 141"/>
                <a:gd name="T2" fmla="*/ 78 w 303"/>
                <a:gd name="T3" fmla="*/ 91 h 141"/>
                <a:gd name="T4" fmla="*/ 148 w 303"/>
                <a:gd name="T5" fmla="*/ 56 h 141"/>
                <a:gd name="T6" fmla="*/ 225 w 303"/>
                <a:gd name="T7" fmla="*/ 28 h 141"/>
                <a:gd name="T8" fmla="*/ 303 w 303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3" h="141">
                  <a:moveTo>
                    <a:pt x="0" y="141"/>
                  </a:moveTo>
                  <a:lnTo>
                    <a:pt x="78" y="91"/>
                  </a:lnTo>
                  <a:lnTo>
                    <a:pt x="148" y="56"/>
                  </a:lnTo>
                  <a:lnTo>
                    <a:pt x="225" y="28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1" name="Freeform 28"/>
            <p:cNvSpPr>
              <a:spLocks noChangeArrowheads="1"/>
            </p:cNvSpPr>
            <p:nvPr/>
          </p:nvSpPr>
          <p:spPr bwMode="auto">
            <a:xfrm>
              <a:off x="2430" y="2393"/>
              <a:ext cx="302" cy="78"/>
            </a:xfrm>
            <a:custGeom>
              <a:avLst/>
              <a:gdLst>
                <a:gd name="T0" fmla="*/ 0 w 302"/>
                <a:gd name="T1" fmla="*/ 78 h 78"/>
                <a:gd name="T2" fmla="*/ 147 w 302"/>
                <a:gd name="T3" fmla="*/ 36 h 78"/>
                <a:gd name="T4" fmla="*/ 302 w 302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78">
                  <a:moveTo>
                    <a:pt x="0" y="78"/>
                  </a:moveTo>
                  <a:lnTo>
                    <a:pt x="147" y="36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2" name="Freeform 29"/>
            <p:cNvSpPr>
              <a:spLocks noChangeArrowheads="1"/>
            </p:cNvSpPr>
            <p:nvPr/>
          </p:nvSpPr>
          <p:spPr bwMode="auto">
            <a:xfrm>
              <a:off x="2732" y="2365"/>
              <a:ext cx="302" cy="28"/>
            </a:xfrm>
            <a:custGeom>
              <a:avLst/>
              <a:gdLst>
                <a:gd name="T0" fmla="*/ 0 w 302"/>
                <a:gd name="T1" fmla="*/ 28 h 28"/>
                <a:gd name="T2" fmla="*/ 148 w 302"/>
                <a:gd name="T3" fmla="*/ 7 h 28"/>
                <a:gd name="T4" fmla="*/ 302 w 302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28">
                  <a:moveTo>
                    <a:pt x="0" y="28"/>
                  </a:moveTo>
                  <a:lnTo>
                    <a:pt x="148" y="7"/>
                  </a:lnTo>
                  <a:lnTo>
                    <a:pt x="302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903" name="Freeform 30"/>
            <p:cNvSpPr>
              <a:spLocks noChangeArrowheads="1"/>
            </p:cNvSpPr>
            <p:nvPr/>
          </p:nvSpPr>
          <p:spPr bwMode="auto">
            <a:xfrm>
              <a:off x="3034" y="2351"/>
              <a:ext cx="303" cy="14"/>
            </a:xfrm>
            <a:custGeom>
              <a:avLst/>
              <a:gdLst>
                <a:gd name="T0" fmla="*/ 0 w 303"/>
                <a:gd name="T1" fmla="*/ 14 h 14"/>
                <a:gd name="T2" fmla="*/ 148 w 303"/>
                <a:gd name="T3" fmla="*/ 7 h 14"/>
                <a:gd name="T4" fmla="*/ 303 w 30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" h="14">
                  <a:moveTo>
                    <a:pt x="0" y="14"/>
                  </a:moveTo>
                  <a:lnTo>
                    <a:pt x="148" y="7"/>
                  </a:lnTo>
                  <a:lnTo>
                    <a:pt x="303" y="0"/>
                  </a:lnTo>
                </a:path>
              </a:pathLst>
            </a:custGeom>
            <a:noFill/>
            <a:ln w="33338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3" name="直接箭头连接符 52"/>
          <p:cNvCxnSpPr/>
          <p:nvPr/>
        </p:nvCxnSpPr>
        <p:spPr>
          <a:xfrm rot="5400000" flipH="1" flipV="1">
            <a:off x="1794196" y="4412456"/>
            <a:ext cx="2571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7222653" y="5699126"/>
            <a:ext cx="3103563" cy="47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7222652" y="3127376"/>
            <a:ext cx="207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种群增长速率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7046440" y="5734050"/>
            <a:ext cx="33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9437216" y="5705475"/>
            <a:ext cx="92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</a:p>
        </p:txBody>
      </p:sp>
      <p:cxnSp>
        <p:nvCxnSpPr>
          <p:cNvPr id="69" name="直接箭头连接符 68"/>
          <p:cNvCxnSpPr/>
          <p:nvPr/>
        </p:nvCxnSpPr>
        <p:spPr>
          <a:xfrm rot="5400000" flipH="1" flipV="1">
            <a:off x="5937571" y="4412456"/>
            <a:ext cx="2571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2733843" y="5199064"/>
            <a:ext cx="327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2463799" y="4318001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k/2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4436590" y="4341814"/>
            <a:ext cx="354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5579590" y="3698875"/>
            <a:ext cx="354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8394868" y="3413126"/>
            <a:ext cx="327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6868640" y="5199064"/>
            <a:ext cx="354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9797578" y="5175251"/>
            <a:ext cx="354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3079278" y="4554539"/>
            <a:ext cx="1285875" cy="158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3079278" y="3698875"/>
            <a:ext cx="2786063" cy="158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2740263" y="346075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sp>
        <p:nvSpPr>
          <p:cNvPr id="83" name="Freeform 24"/>
          <p:cNvSpPr>
            <a:spLocks noChangeArrowheads="1"/>
          </p:cNvSpPr>
          <p:nvPr/>
        </p:nvSpPr>
        <p:spPr bwMode="auto">
          <a:xfrm>
            <a:off x="7222652" y="3825875"/>
            <a:ext cx="2592388" cy="1873250"/>
          </a:xfrm>
          <a:custGeom>
            <a:avLst/>
            <a:gdLst>
              <a:gd name="T0" fmla="*/ 0 w 1296"/>
              <a:gd name="T1" fmla="*/ 1873250 h 720"/>
              <a:gd name="T2" fmla="*/ 1344201 w 1296"/>
              <a:gd name="T3" fmla="*/ 0 h 720"/>
              <a:gd name="T4" fmla="*/ 2592388 w 1296"/>
              <a:gd name="T5" fmla="*/ 187325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720">
                <a:moveTo>
                  <a:pt x="0" y="720"/>
                </a:moveTo>
                <a:cubicBezTo>
                  <a:pt x="228" y="360"/>
                  <a:pt x="456" y="0"/>
                  <a:pt x="672" y="0"/>
                </a:cubicBezTo>
                <a:cubicBezTo>
                  <a:pt x="888" y="0"/>
                  <a:pt x="1092" y="360"/>
                  <a:pt x="1296" y="720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8322468" y="3937001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k/2</a:t>
            </a: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9249013" y="519906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535238" y="1333721"/>
            <a:ext cx="3857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可持续发展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535238" y="1887757"/>
            <a:ext cx="3857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种群再生能力最强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535238" y="2459257"/>
            <a:ext cx="3857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种群增长速率最大</a:t>
            </a:r>
          </a:p>
        </p:txBody>
      </p:sp>
      <p:sp>
        <p:nvSpPr>
          <p:cNvPr id="42" name="左大括号 41"/>
          <p:cNvSpPr/>
          <p:nvPr/>
        </p:nvSpPr>
        <p:spPr>
          <a:xfrm>
            <a:off x="2178049" y="1476595"/>
            <a:ext cx="285750" cy="1357312"/>
          </a:xfrm>
          <a:prstGeom prst="leftBrace">
            <a:avLst>
              <a:gd name="adj1" fmla="val 5440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60400" y="1897543"/>
            <a:ext cx="1372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K/2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值特点</a:t>
            </a: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4" grpId="0"/>
      <p:bldP spid="56" grpId="0"/>
      <p:bldP spid="57" grpId="0"/>
      <p:bldP spid="5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2" grpId="0"/>
      <p:bldP spid="84" grpId="0"/>
      <p:bldP spid="87" grpId="0"/>
      <p:bldP spid="39" grpId="0"/>
      <p:bldP spid="40" grpId="0"/>
      <p:bldP spid="41" grpId="0"/>
      <p:bldP spid="42" grpId="0" animBg="1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 bwMode="auto">
          <a:xfrm>
            <a:off x="3203637" y="2330588"/>
            <a:ext cx="3195637" cy="2438400"/>
            <a:chOff x="2880" y="1584"/>
            <a:chExt cx="2013" cy="1536"/>
          </a:xfrm>
        </p:grpSpPr>
        <p:sp>
          <p:nvSpPr>
            <p:cNvPr id="37908" name="Line 10"/>
            <p:cNvSpPr>
              <a:spLocks noChangeShapeType="1"/>
            </p:cNvSpPr>
            <p:nvPr/>
          </p:nvSpPr>
          <p:spPr bwMode="auto">
            <a:xfrm flipV="1">
              <a:off x="3501" y="1584"/>
              <a:ext cx="139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9" name="Line 12"/>
            <p:cNvSpPr>
              <a:spLocks noChangeShapeType="1"/>
            </p:cNvSpPr>
            <p:nvPr/>
          </p:nvSpPr>
          <p:spPr bwMode="auto">
            <a:xfrm>
              <a:off x="3486" y="1728"/>
              <a:ext cx="91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>
              <a:off x="3498" y="1872"/>
              <a:ext cx="72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1" name="Line 14"/>
            <p:cNvSpPr>
              <a:spLocks noChangeShapeType="1"/>
            </p:cNvSpPr>
            <p:nvPr/>
          </p:nvSpPr>
          <p:spPr bwMode="auto">
            <a:xfrm>
              <a:off x="3456" y="2016"/>
              <a:ext cx="6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>
              <a:off x="3420" y="2160"/>
              <a:ext cx="52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3" name="Line 16"/>
            <p:cNvSpPr>
              <a:spLocks noChangeShapeType="1"/>
            </p:cNvSpPr>
            <p:nvPr/>
          </p:nvSpPr>
          <p:spPr bwMode="auto">
            <a:xfrm>
              <a:off x="3360" y="2304"/>
              <a:ext cx="52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4" name="Line 17"/>
            <p:cNvSpPr>
              <a:spLocks noChangeShapeType="1"/>
            </p:cNvSpPr>
            <p:nvPr/>
          </p:nvSpPr>
          <p:spPr bwMode="auto">
            <a:xfrm>
              <a:off x="3312" y="2448"/>
              <a:ext cx="48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5" name="Line 18"/>
            <p:cNvSpPr>
              <a:spLocks noChangeShapeType="1"/>
            </p:cNvSpPr>
            <p:nvPr/>
          </p:nvSpPr>
          <p:spPr bwMode="auto">
            <a:xfrm>
              <a:off x="3264" y="2592"/>
              <a:ext cx="43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6" name="Line 19"/>
            <p:cNvSpPr>
              <a:spLocks noChangeShapeType="1"/>
            </p:cNvSpPr>
            <p:nvPr/>
          </p:nvSpPr>
          <p:spPr bwMode="auto">
            <a:xfrm>
              <a:off x="3216" y="2736"/>
              <a:ext cx="384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7" name="Line 20"/>
            <p:cNvSpPr>
              <a:spLocks noChangeShapeType="1"/>
            </p:cNvSpPr>
            <p:nvPr/>
          </p:nvSpPr>
          <p:spPr bwMode="auto">
            <a:xfrm>
              <a:off x="3120" y="2880"/>
              <a:ext cx="33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8" name="Line 21"/>
            <p:cNvSpPr>
              <a:spLocks noChangeShapeType="1"/>
            </p:cNvSpPr>
            <p:nvPr/>
          </p:nvSpPr>
          <p:spPr bwMode="auto">
            <a:xfrm>
              <a:off x="3024" y="2998"/>
              <a:ext cx="24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9" name="Line 22"/>
            <p:cNvSpPr>
              <a:spLocks noChangeShapeType="1"/>
            </p:cNvSpPr>
            <p:nvPr/>
          </p:nvSpPr>
          <p:spPr bwMode="auto">
            <a:xfrm>
              <a:off x="2880" y="3120"/>
              <a:ext cx="24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538599" y="290208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676837" y="3711714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542024" y="4997589"/>
            <a:ext cx="100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203196" y="2097227"/>
            <a:ext cx="49244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168586" y="5426214"/>
            <a:ext cx="5008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图中阴影部分表示环境阻力，也就是通过生存斗争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被淘汰的个体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数量。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765861" y="1782902"/>
            <a:ext cx="633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rot="5400000" flipH="1" flipV="1">
            <a:off x="1112105" y="3425170"/>
            <a:ext cx="31432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2684524" y="4997588"/>
            <a:ext cx="3857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6"/>
          <p:cNvSpPr>
            <a:spLocks noChangeArrowheads="1"/>
          </p:cNvSpPr>
          <p:nvPr/>
        </p:nvSpPr>
        <p:spPr bwMode="auto">
          <a:xfrm>
            <a:off x="2684523" y="1852752"/>
            <a:ext cx="1530350" cy="3144837"/>
          </a:xfrm>
          <a:custGeom>
            <a:avLst/>
            <a:gdLst>
              <a:gd name="T0" fmla="*/ 0 w 964"/>
              <a:gd name="T1" fmla="*/ 3144837 h 1981"/>
              <a:gd name="T2" fmla="*/ 782638 w 964"/>
              <a:gd name="T3" fmla="*/ 2681287 h 1981"/>
              <a:gd name="T4" fmla="*/ 1281113 w 964"/>
              <a:gd name="T5" fmla="*/ 1662112 h 1981"/>
              <a:gd name="T6" fmla="*/ 1530350 w 964"/>
              <a:gd name="T7" fmla="*/ 0 h 19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4" h="1981">
                <a:moveTo>
                  <a:pt x="0" y="1981"/>
                </a:moveTo>
                <a:cubicBezTo>
                  <a:pt x="82" y="1932"/>
                  <a:pt x="358" y="1845"/>
                  <a:pt x="493" y="1689"/>
                </a:cubicBezTo>
                <a:cubicBezTo>
                  <a:pt x="628" y="1533"/>
                  <a:pt x="729" y="1328"/>
                  <a:pt x="807" y="1047"/>
                </a:cubicBezTo>
                <a:cubicBezTo>
                  <a:pt x="885" y="766"/>
                  <a:pt x="931" y="218"/>
                  <a:pt x="964" y="0"/>
                </a:cubicBezTo>
              </a:path>
            </a:pathLst>
          </a:custGeom>
          <a:noFill/>
          <a:ln w="38100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7"/>
          <p:cNvSpPr>
            <a:spLocks noChangeArrowheads="1"/>
          </p:cNvSpPr>
          <p:nvPr/>
        </p:nvSpPr>
        <p:spPr bwMode="auto">
          <a:xfrm>
            <a:off x="2684524" y="2330588"/>
            <a:ext cx="3692525" cy="2667000"/>
          </a:xfrm>
          <a:custGeom>
            <a:avLst/>
            <a:gdLst>
              <a:gd name="T0" fmla="*/ 0 w 2326"/>
              <a:gd name="T1" fmla="*/ 2667000 h 1680"/>
              <a:gd name="T2" fmla="*/ 990600 w 2326"/>
              <a:gd name="T3" fmla="*/ 2389188 h 1680"/>
              <a:gd name="T4" fmla="*/ 1758950 w 2326"/>
              <a:gd name="T5" fmla="*/ 1725613 h 1680"/>
              <a:gd name="T6" fmla="*/ 2300288 w 2326"/>
              <a:gd name="T7" fmla="*/ 873125 h 1680"/>
              <a:gd name="T8" fmla="*/ 2986088 w 2326"/>
              <a:gd name="T9" fmla="*/ 187325 h 1680"/>
              <a:gd name="T10" fmla="*/ 3692525 w 2326"/>
              <a:gd name="T11" fmla="*/ 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26" h="1680">
                <a:moveTo>
                  <a:pt x="0" y="1680"/>
                </a:moveTo>
                <a:cubicBezTo>
                  <a:pt x="104" y="1651"/>
                  <a:pt x="439" y="1604"/>
                  <a:pt x="624" y="1505"/>
                </a:cubicBezTo>
                <a:cubicBezTo>
                  <a:pt x="809" y="1406"/>
                  <a:pt x="970" y="1246"/>
                  <a:pt x="1108" y="1087"/>
                </a:cubicBezTo>
                <a:cubicBezTo>
                  <a:pt x="1246" y="928"/>
                  <a:pt x="1320" y="712"/>
                  <a:pt x="1449" y="550"/>
                </a:cubicBezTo>
                <a:cubicBezTo>
                  <a:pt x="1578" y="388"/>
                  <a:pt x="1735" y="210"/>
                  <a:pt x="1881" y="118"/>
                </a:cubicBezTo>
                <a:cubicBezTo>
                  <a:pt x="2027" y="26"/>
                  <a:pt x="2233" y="25"/>
                  <a:pt x="2326" y="0"/>
                </a:cubicBezTo>
              </a:path>
            </a:pathLst>
          </a:custGeom>
          <a:noFill/>
          <a:ln w="3810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64892" y="1233598"/>
            <a:ext cx="4357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种群增长曲线的比较：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644921" y="1351637"/>
            <a:ext cx="19288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食物不足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空间有限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种内斗争</a:t>
            </a:r>
            <a:endParaRPr lang="en-US" altLang="zh-CN" sz="20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种间竞争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天敌捕食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气候不适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寄生虫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传染病等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7391462" y="5348426"/>
            <a:ext cx="3824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种群密度越大环境阻力越大</a:t>
            </a:r>
          </a:p>
        </p:txBody>
      </p:sp>
      <p:sp>
        <p:nvSpPr>
          <p:cNvPr id="41" name="左大括号 40"/>
          <p:cNvSpPr/>
          <p:nvPr/>
        </p:nvSpPr>
        <p:spPr>
          <a:xfrm>
            <a:off x="7391462" y="1711463"/>
            <a:ext cx="428625" cy="3214688"/>
          </a:xfrm>
          <a:prstGeom prst="leftBrace">
            <a:avLst>
              <a:gd name="adj1" fmla="val 79694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486462" y="2997338"/>
            <a:ext cx="1976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0099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环境阻力</a:t>
            </a:r>
          </a:p>
        </p:txBody>
      </p:sp>
      <p:cxnSp>
        <p:nvCxnSpPr>
          <p:cNvPr id="44" name="直接箭头连接符 43"/>
          <p:cNvCxnSpPr/>
          <p:nvPr/>
        </p:nvCxnSpPr>
        <p:spPr>
          <a:xfrm rot="10800000">
            <a:off x="4748274" y="2925901"/>
            <a:ext cx="785813" cy="28575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2279712" y="4759464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7" grpId="0"/>
      <p:bldP spid="39" grpId="0"/>
      <p:bldP spid="40" grpId="0"/>
      <p:bldP spid="41" grpId="0" animBg="1"/>
      <p:bldP spid="42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5"/>
          <p:cNvSpPr>
            <a:spLocks noChangeArrowheads="1"/>
          </p:cNvSpPr>
          <p:nvPr/>
        </p:nvSpPr>
        <p:spPr bwMode="auto">
          <a:xfrm>
            <a:off x="505790" y="1761043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同一种群的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值是否固定不变？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0400" y="2202432"/>
            <a:ext cx="10821867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环境条件改变，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值也随之发生改变，即改善环境条件可使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值增大；如环境条件受到破坏，则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值将会减小。不同物种在同一环境中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值不同。</a:t>
            </a:r>
          </a:p>
        </p:txBody>
      </p:sp>
      <p:sp>
        <p:nvSpPr>
          <p:cNvPr id="38916" name="矩形 7"/>
          <p:cNvSpPr>
            <a:spLocks noChangeArrowheads="1"/>
          </p:cNvSpPr>
          <p:nvPr/>
        </p:nvSpPr>
        <p:spPr bwMode="auto">
          <a:xfrm>
            <a:off x="398633" y="3268414"/>
            <a:ext cx="10967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对保护大熊猫应采取什么措施才会事半功倍？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野生生物资源如何保护？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0400" y="3830540"/>
            <a:ext cx="8113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建立自然保护区，改善大熊猫栖息环境，减少环境阻力，提高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值。</a:t>
            </a:r>
          </a:p>
        </p:txBody>
      </p:sp>
      <p:sp>
        <p:nvSpPr>
          <p:cNvPr id="38918" name="矩形 9"/>
          <p:cNvSpPr>
            <a:spLocks noChangeArrowheads="1"/>
          </p:cNvSpPr>
          <p:nvPr/>
        </p:nvSpPr>
        <p:spPr bwMode="auto">
          <a:xfrm>
            <a:off x="505790" y="1262149"/>
            <a:ext cx="4964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S”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型曲线在生产实践中的应用：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5"/>
          <p:cNvSpPr>
            <a:spLocks noChangeArrowheads="1"/>
          </p:cNvSpPr>
          <p:nvPr/>
        </p:nvSpPr>
        <p:spPr bwMode="auto">
          <a:xfrm>
            <a:off x="489794" y="1261269"/>
            <a:ext cx="11006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对家鼠等有害动物的控制，应当采取什么措施？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有害生物如何防治？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6113" y="1829082"/>
            <a:ext cx="10872787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增大环境阻力，降低环境容纳量（如封储粮食，清除生活垃圾，养殖它们天敌）；严防达到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K/2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，甚至在</a:t>
            </a:r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K/2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以前就应采取相应措施。</a:t>
            </a:r>
          </a:p>
        </p:txBody>
      </p:sp>
      <p:sp>
        <p:nvSpPr>
          <p:cNvPr id="39940" name="矩形 7"/>
          <p:cNvSpPr>
            <a:spLocks noChangeArrowheads="1"/>
          </p:cNvSpPr>
          <p:nvPr/>
        </p:nvSpPr>
        <p:spPr bwMode="auto">
          <a:xfrm>
            <a:off x="522699" y="2736660"/>
            <a:ext cx="111196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为保护鱼类资源不受破坏，并持续获得最大捕鱼量，被捕鱼群种群数量保持在什么水平？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如何开发与利用资源？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6113" y="3936989"/>
            <a:ext cx="10872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种群数量达到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K/2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时，种群增长速率最大，再生能力最强；对养殖的生物进行捕捞时，捕捞后的种群数量要维持在</a:t>
            </a:r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K/2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处，以保证持续获取高产量。</a:t>
            </a:r>
            <a:endParaRPr lang="en-US" altLang="zh-CN" sz="2000" kern="0" dirty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S”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5"/>
          <p:cNvGrpSpPr/>
          <p:nvPr/>
        </p:nvGrpSpPr>
        <p:grpSpPr bwMode="auto">
          <a:xfrm>
            <a:off x="2448067" y="1467839"/>
            <a:ext cx="7518542" cy="2001854"/>
            <a:chOff x="1020" y="663"/>
            <a:chExt cx="5352" cy="1245"/>
          </a:xfrm>
        </p:grpSpPr>
        <p:pic>
          <p:nvPicPr>
            <p:cNvPr id="40966" name="Picture 6" descr="pic_28777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663"/>
              <a:ext cx="5352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3405" y="752"/>
              <a:ext cx="236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C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东亚飞蝗种群数量的波动</a:t>
              </a: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82625" y="4522030"/>
            <a:ext cx="10836275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特点：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大多数种群的数量总是在波动之中，在不利条件之下，还会急剧下降，甚至灭亡。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60400" y="3765029"/>
            <a:ext cx="781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种群数量变化的类型：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增长，稳定，波动、下降等。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四、种群数量的波动和下降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660400" y="1330284"/>
            <a:ext cx="4461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影响种群数量变化的因素：</a:t>
            </a:r>
          </a:p>
        </p:txBody>
      </p:sp>
      <p:sp>
        <p:nvSpPr>
          <p:cNvPr id="41987" name="矩形 2"/>
          <p:cNvSpPr>
            <a:spLocks noChangeArrowheads="1"/>
          </p:cNvSpPr>
          <p:nvPr/>
        </p:nvSpPr>
        <p:spPr bwMode="auto">
          <a:xfrm>
            <a:off x="660400" y="2376088"/>
            <a:ext cx="11808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内部因素：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出生率和死亡率、迁入率和迁出率、年龄组成和性别比例等。</a:t>
            </a:r>
          </a:p>
        </p:txBody>
      </p:sp>
      <p:sp>
        <p:nvSpPr>
          <p:cNvPr id="41988" name="矩形 3"/>
          <p:cNvSpPr>
            <a:spLocks noChangeArrowheads="1"/>
          </p:cNvSpPr>
          <p:nvPr/>
        </p:nvSpPr>
        <p:spPr bwMode="auto">
          <a:xfrm>
            <a:off x="660400" y="1891900"/>
            <a:ext cx="10960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外界因素：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种间因素和其他非生物因素，如食物、天敌、气候、传染病等。</a:t>
            </a:r>
          </a:p>
        </p:txBody>
      </p:sp>
      <p:sp>
        <p:nvSpPr>
          <p:cNvPr id="41989" name="矩形 4"/>
          <p:cNvSpPr>
            <a:spLocks noChangeArrowheads="1"/>
          </p:cNvSpPr>
          <p:nvPr/>
        </p:nvSpPr>
        <p:spPr bwMode="auto">
          <a:xfrm>
            <a:off x="660400" y="2860276"/>
            <a:ext cx="9652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人为因素：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对野生生物的乱捕滥猎、对种群数量的人工控制等。</a:t>
            </a:r>
          </a:p>
        </p:txBody>
      </p:sp>
      <p:sp>
        <p:nvSpPr>
          <p:cNvPr id="41990" name="矩形 5"/>
          <p:cNvSpPr>
            <a:spLocks noChangeArrowheads="1"/>
          </p:cNvSpPr>
          <p:nvPr/>
        </p:nvSpPr>
        <p:spPr bwMode="auto">
          <a:xfrm>
            <a:off x="660400" y="3373040"/>
            <a:ext cx="4461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研究种群数量变化的意义：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0400" y="4396009"/>
            <a:ext cx="671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野生动物资源的保护和利用。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3947359"/>
            <a:ext cx="5786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有害动物的防治。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0399" y="4844659"/>
            <a:ext cx="671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濒危动物种群的拯救和恢复。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四、种群数量的波动和下降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63" y="1455395"/>
            <a:ext cx="2891021" cy="3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3"/>
          <p:cNvGrpSpPr/>
          <p:nvPr/>
        </p:nvGrpSpPr>
        <p:grpSpPr bwMode="auto">
          <a:xfrm>
            <a:off x="2801074" y="1526833"/>
            <a:ext cx="2945698" cy="3203133"/>
            <a:chOff x="431" y="845"/>
            <a:chExt cx="4861" cy="3475"/>
          </a:xfrm>
        </p:grpSpPr>
        <p:pic>
          <p:nvPicPr>
            <p:cNvPr id="43014" name="Picture 4" descr="j型曲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4861" cy="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1019" y="1156"/>
              <a:ext cx="1421" cy="309"/>
            </a:xfrm>
            <a:prstGeom prst="rect">
              <a:avLst/>
            </a:prstGeom>
            <a:solidFill>
              <a:srgbClr val="FFC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种群数量</a:t>
              </a:r>
            </a:p>
          </p:txBody>
        </p:sp>
      </p:grp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863847" y="4868864"/>
            <a:ext cx="4465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种群增长的“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J”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型曲线</a:t>
            </a:r>
          </a:p>
          <a:p>
            <a:pPr algn="ctr"/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（在理想状态下的种群增长）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6329485" y="4868864"/>
            <a:ext cx="4249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种群增长的“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S”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型曲线</a:t>
            </a:r>
          </a:p>
          <a:p>
            <a:pPr algn="ctr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（在有限环境下的种群增长）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四、种群数量的波动和下降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2007630193039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5" t="10446"/>
          <a:stretch>
            <a:fillRect/>
          </a:stretch>
        </p:blipFill>
        <p:spPr bwMode="auto">
          <a:xfrm>
            <a:off x="6398491" y="1637936"/>
            <a:ext cx="302418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2007630193039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6" r="49327"/>
          <a:stretch>
            <a:fillRect/>
          </a:stretch>
        </p:blipFill>
        <p:spPr bwMode="auto">
          <a:xfrm>
            <a:off x="2366241" y="1422036"/>
            <a:ext cx="32400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3816692" y="4101370"/>
            <a:ext cx="4492974" cy="1535078"/>
            <a:chOff x="864" y="1584"/>
            <a:chExt cx="4310" cy="1640"/>
          </a:xfrm>
        </p:grpSpPr>
        <p:pic>
          <p:nvPicPr>
            <p:cNvPr id="44044" name="Picture 6" descr="pic_28777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84"/>
              <a:ext cx="4310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5" name="Text Box 7"/>
            <p:cNvSpPr txBox="1">
              <a:spLocks noChangeArrowheads="1"/>
            </p:cNvSpPr>
            <p:nvPr/>
          </p:nvSpPr>
          <p:spPr bwMode="auto">
            <a:xfrm>
              <a:off x="2134" y="2895"/>
              <a:ext cx="241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1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东亚飞蝗种群数量的波动</a:t>
              </a: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4838217" y="1064731"/>
            <a:ext cx="2296874" cy="714609"/>
            <a:chOff x="1655" y="255"/>
            <a:chExt cx="2041" cy="635"/>
          </a:xfrm>
        </p:grpSpPr>
        <p:sp>
          <p:nvSpPr>
            <p:cNvPr id="44042" name="AutoShape 9"/>
            <p:cNvSpPr>
              <a:spLocks noChangeArrowheads="1"/>
            </p:cNvSpPr>
            <p:nvPr/>
          </p:nvSpPr>
          <p:spPr bwMode="auto">
            <a:xfrm>
              <a:off x="1655" y="255"/>
              <a:ext cx="1905" cy="590"/>
            </a:xfrm>
            <a:prstGeom prst="cloudCallout">
              <a:avLst>
                <a:gd name="adj1" fmla="val -54829"/>
                <a:gd name="adj2" fmla="val 141356"/>
              </a:avLst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稳态</a:t>
              </a:r>
            </a:p>
          </p:txBody>
        </p:sp>
        <p:sp>
          <p:nvSpPr>
            <p:cNvPr id="44043" name="AutoShape 10"/>
            <p:cNvSpPr>
              <a:spLocks noChangeArrowheads="1"/>
            </p:cNvSpPr>
            <p:nvPr/>
          </p:nvSpPr>
          <p:spPr bwMode="auto">
            <a:xfrm>
              <a:off x="1791" y="300"/>
              <a:ext cx="1905" cy="590"/>
            </a:xfrm>
            <a:prstGeom prst="cloudCallout">
              <a:avLst>
                <a:gd name="adj1" fmla="val 70736"/>
                <a:gd name="adj2" fmla="val 93898"/>
              </a:avLst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稳态</a:t>
              </a:r>
            </a:p>
          </p:txBody>
        </p:sp>
      </p:grpSp>
      <p:sp>
        <p:nvSpPr>
          <p:cNvPr id="367627" name="Oval 11"/>
          <p:cNvSpPr>
            <a:spLocks noChangeArrowheads="1"/>
          </p:cNvSpPr>
          <p:nvPr/>
        </p:nvSpPr>
        <p:spPr bwMode="auto">
          <a:xfrm>
            <a:off x="3374303" y="2288811"/>
            <a:ext cx="2232025" cy="5048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endParaRPr lang="zh-CN" altLang="en-US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7628" name="Oval 12"/>
          <p:cNvSpPr>
            <a:spLocks noChangeArrowheads="1"/>
          </p:cNvSpPr>
          <p:nvPr/>
        </p:nvSpPr>
        <p:spPr bwMode="auto">
          <a:xfrm>
            <a:off x="7549428" y="1926861"/>
            <a:ext cx="2232025" cy="5048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endParaRPr lang="zh-CN" altLang="en-US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660400" y="5643774"/>
            <a:ext cx="7278687" cy="46166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大多数种群的数量总是在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波动之中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五、种群数量的波动和下降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7" grpId="0" bldLvl="0" animBg="1"/>
      <p:bldP spid="367628" grpId="0" bldLvl="0" animBg="1"/>
      <p:bldP spid="367629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660400" y="1425162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．合理利用和保护野生生物资源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660400" y="286502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．为防治有害生物提供科学依据</a:t>
            </a: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91695" y="2197001"/>
            <a:ext cx="2592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鱼类的捕捞</a:t>
            </a:r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0" y="3594604"/>
            <a:ext cx="280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蝗虫的防治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六、研究种群数量变化的意义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/>
      <p:bldP spid="377861" grpId="0"/>
      <p:bldP spid="3778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78234" y="1181819"/>
            <a:ext cx="6669701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在营养和生存空间没有限制的情况下，某种细菌每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20min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就通过分裂繁殖一代。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66666" y="3476283"/>
            <a:ext cx="6935172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小时后，由一个细菌分裂产生的细菌数量是多少？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00933" y="2442702"/>
            <a:ext cx="5298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代细菌数量的数学方程式？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74451" y="3059867"/>
            <a:ext cx="215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N</a:t>
            </a:r>
            <a:r>
              <a:rPr lang="en-US" altLang="zh-CN" sz="2400" kern="0" baseline="-25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 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baseline="30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4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349857" y="4675876"/>
            <a:ext cx="200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400" kern="0" baseline="-25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 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baseline="3000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216</a:t>
            </a:r>
            <a:endParaRPr lang="zh-CN" altLang="en-US" sz="24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4080" r="8235" b="5647"/>
          <a:stretch>
            <a:fillRect/>
          </a:stretch>
        </p:blipFill>
        <p:spPr bwMode="auto">
          <a:xfrm>
            <a:off x="8052619" y="1655959"/>
            <a:ext cx="3048541" cy="40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细菌的繁殖的方式是什么？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9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2655446" y="1130300"/>
            <a:ext cx="3671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种群增长的</a:t>
            </a:r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J</a:t>
            </a:r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型曲线</a:t>
            </a:r>
          </a:p>
        </p:txBody>
      </p: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6687696" y="1130300"/>
            <a:ext cx="3671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种群增长的</a:t>
            </a:r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S</a:t>
            </a:r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型曲线</a:t>
            </a: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1395690" y="2159404"/>
            <a:ext cx="1583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曲线图</a:t>
            </a:r>
          </a:p>
        </p:txBody>
      </p: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602808" y="125859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模型</a:t>
            </a:r>
          </a:p>
        </p:txBody>
      </p:sp>
      <p:grpSp>
        <p:nvGrpSpPr>
          <p:cNvPr id="130" name="Group 9"/>
          <p:cNvGrpSpPr/>
          <p:nvPr/>
        </p:nvGrpSpPr>
        <p:grpSpPr bwMode="auto">
          <a:xfrm>
            <a:off x="6759133" y="1849438"/>
            <a:ext cx="3384550" cy="2293938"/>
            <a:chOff x="3288" y="799"/>
            <a:chExt cx="2132" cy="1445"/>
          </a:xfrm>
        </p:grpSpPr>
        <p:grpSp>
          <p:nvGrpSpPr>
            <p:cNvPr id="131" name="Group 10"/>
            <p:cNvGrpSpPr/>
            <p:nvPr/>
          </p:nvGrpSpPr>
          <p:grpSpPr bwMode="auto">
            <a:xfrm>
              <a:off x="3288" y="799"/>
              <a:ext cx="2132" cy="1445"/>
              <a:chOff x="158" y="799"/>
              <a:chExt cx="2495" cy="1732"/>
            </a:xfrm>
          </p:grpSpPr>
          <p:grpSp>
            <p:nvGrpSpPr>
              <p:cNvPr id="133" name="Group 11"/>
              <p:cNvGrpSpPr/>
              <p:nvPr/>
            </p:nvGrpSpPr>
            <p:grpSpPr bwMode="auto">
              <a:xfrm>
                <a:off x="476" y="799"/>
                <a:ext cx="2177" cy="1732"/>
                <a:chOff x="476" y="799"/>
                <a:chExt cx="2177" cy="1732"/>
              </a:xfrm>
            </p:grpSpPr>
            <p:sp>
              <p:nvSpPr>
                <p:cNvPr id="13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017" y="2229"/>
                  <a:ext cx="636" cy="3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buFont typeface="Wingdings" panose="05000000000000000000" pitchFamily="2" charset="2"/>
                    <a:buNone/>
                  </a:pPr>
                  <a:r>
                    <a:rPr lang="zh-CN" altLang="en-US" sz="2000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时间</a:t>
                  </a:r>
                  <a:r>
                    <a: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 </a:t>
                  </a:r>
                </a:p>
              </p:txBody>
            </p:sp>
            <p:sp>
              <p:nvSpPr>
                <p:cNvPr id="136" name="Line 13"/>
                <p:cNvSpPr>
                  <a:spLocks noChangeShapeType="1"/>
                </p:cNvSpPr>
                <p:nvPr/>
              </p:nvSpPr>
              <p:spPr bwMode="auto">
                <a:xfrm>
                  <a:off x="918" y="234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grpSp>
              <p:nvGrpSpPr>
                <p:cNvPr id="137" name="Group 14"/>
                <p:cNvGrpSpPr/>
                <p:nvPr/>
              </p:nvGrpSpPr>
              <p:grpSpPr bwMode="auto">
                <a:xfrm>
                  <a:off x="476" y="799"/>
                  <a:ext cx="2109" cy="1470"/>
                  <a:chOff x="431" y="2296"/>
                  <a:chExt cx="1950" cy="1678"/>
                </a:xfrm>
              </p:grpSpPr>
              <p:sp>
                <p:nvSpPr>
                  <p:cNvPr id="14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2296"/>
                    <a:ext cx="0" cy="167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49" name="Line 16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406" y="2999"/>
                    <a:ext cx="0" cy="195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sp>
              <p:nvSpPr>
                <p:cNvPr id="138" name="Line 17"/>
                <p:cNvSpPr>
                  <a:spLocks noChangeShapeType="1"/>
                </p:cNvSpPr>
                <p:nvPr/>
              </p:nvSpPr>
              <p:spPr bwMode="auto">
                <a:xfrm>
                  <a:off x="782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39" name="Line 18"/>
                <p:cNvSpPr>
                  <a:spLocks noChangeShapeType="1"/>
                </p:cNvSpPr>
                <p:nvPr/>
              </p:nvSpPr>
              <p:spPr bwMode="auto">
                <a:xfrm>
                  <a:off x="1089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0" name="Line 19"/>
                <p:cNvSpPr>
                  <a:spLocks noChangeShapeType="1"/>
                </p:cNvSpPr>
                <p:nvPr/>
              </p:nvSpPr>
              <p:spPr bwMode="auto">
                <a:xfrm>
                  <a:off x="1395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1" name="Line 20"/>
                <p:cNvSpPr>
                  <a:spLocks noChangeShapeType="1"/>
                </p:cNvSpPr>
                <p:nvPr/>
              </p:nvSpPr>
              <p:spPr bwMode="auto">
                <a:xfrm>
                  <a:off x="1701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2" name="Line 21"/>
                <p:cNvSpPr>
                  <a:spLocks noChangeShapeType="1"/>
                </p:cNvSpPr>
                <p:nvPr/>
              </p:nvSpPr>
              <p:spPr bwMode="auto">
                <a:xfrm>
                  <a:off x="2007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3" name="Line 22"/>
                <p:cNvSpPr>
                  <a:spLocks noChangeShapeType="1"/>
                </p:cNvSpPr>
                <p:nvPr/>
              </p:nvSpPr>
              <p:spPr bwMode="auto">
                <a:xfrm>
                  <a:off x="2313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4" name="Line 23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974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5" name="Line 24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696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6" name="Line 25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418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47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140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134" name="Text Box 27"/>
              <p:cNvSpPr txBox="1">
                <a:spLocks noChangeArrowheads="1"/>
              </p:cNvSpPr>
              <p:nvPr/>
            </p:nvSpPr>
            <p:spPr bwMode="auto">
              <a:xfrm>
                <a:off x="158" y="845"/>
                <a:ext cx="183" cy="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zh-CN" altLang="en-US" sz="200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种群数量</a:t>
                </a: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132" name="Freeform 28"/>
            <p:cNvSpPr>
              <a:spLocks noChangeArrowheads="1"/>
            </p:cNvSpPr>
            <p:nvPr/>
          </p:nvSpPr>
          <p:spPr bwMode="auto">
            <a:xfrm>
              <a:off x="3560" y="1026"/>
              <a:ext cx="1701" cy="953"/>
            </a:xfrm>
            <a:custGeom>
              <a:avLst/>
              <a:gdLst>
                <a:gd name="T0" fmla="*/ 0 w 2427"/>
                <a:gd name="T1" fmla="*/ 949 h 1239"/>
                <a:gd name="T2" fmla="*/ 286 w 2427"/>
                <a:gd name="T3" fmla="*/ 912 h 1239"/>
                <a:gd name="T4" fmla="*/ 615 w 2427"/>
                <a:gd name="T5" fmla="*/ 705 h 1239"/>
                <a:gd name="T6" fmla="*/ 875 w 2427"/>
                <a:gd name="T7" fmla="*/ 266 h 1239"/>
                <a:gd name="T8" fmla="*/ 1081 w 2427"/>
                <a:gd name="T9" fmla="*/ 82 h 1239"/>
                <a:gd name="T10" fmla="*/ 1368 w 2427"/>
                <a:gd name="T11" fmla="*/ 8 h 1239"/>
                <a:gd name="T12" fmla="*/ 1701 w 2427"/>
                <a:gd name="T13" fmla="*/ 37 h 1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27" h="1239">
                  <a:moveTo>
                    <a:pt x="0" y="1234"/>
                  </a:moveTo>
                  <a:cubicBezTo>
                    <a:pt x="68" y="1225"/>
                    <a:pt x="262" y="1239"/>
                    <a:pt x="408" y="1186"/>
                  </a:cubicBezTo>
                  <a:cubicBezTo>
                    <a:pt x="554" y="1133"/>
                    <a:pt x="738" y="1056"/>
                    <a:pt x="878" y="916"/>
                  </a:cubicBezTo>
                  <a:cubicBezTo>
                    <a:pt x="1018" y="776"/>
                    <a:pt x="1137" y="481"/>
                    <a:pt x="1248" y="346"/>
                  </a:cubicBezTo>
                  <a:cubicBezTo>
                    <a:pt x="1359" y="211"/>
                    <a:pt x="1426" y="163"/>
                    <a:pt x="1543" y="107"/>
                  </a:cubicBezTo>
                  <a:cubicBezTo>
                    <a:pt x="1660" y="51"/>
                    <a:pt x="1805" y="20"/>
                    <a:pt x="1952" y="10"/>
                  </a:cubicBezTo>
                  <a:cubicBezTo>
                    <a:pt x="2099" y="0"/>
                    <a:pt x="2328" y="40"/>
                    <a:pt x="2427" y="4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0" name="Group 29"/>
          <p:cNvGrpSpPr/>
          <p:nvPr/>
        </p:nvGrpSpPr>
        <p:grpSpPr bwMode="auto">
          <a:xfrm>
            <a:off x="2655446" y="1849438"/>
            <a:ext cx="3384550" cy="2293938"/>
            <a:chOff x="703" y="799"/>
            <a:chExt cx="2132" cy="1445"/>
          </a:xfrm>
        </p:grpSpPr>
        <p:grpSp>
          <p:nvGrpSpPr>
            <p:cNvPr id="151" name="Group 30"/>
            <p:cNvGrpSpPr/>
            <p:nvPr/>
          </p:nvGrpSpPr>
          <p:grpSpPr bwMode="auto">
            <a:xfrm>
              <a:off x="703" y="799"/>
              <a:ext cx="2132" cy="1445"/>
              <a:chOff x="158" y="799"/>
              <a:chExt cx="2495" cy="1732"/>
            </a:xfrm>
          </p:grpSpPr>
          <p:grpSp>
            <p:nvGrpSpPr>
              <p:cNvPr id="153" name="Group 31"/>
              <p:cNvGrpSpPr/>
              <p:nvPr/>
            </p:nvGrpSpPr>
            <p:grpSpPr bwMode="auto">
              <a:xfrm>
                <a:off x="476" y="799"/>
                <a:ext cx="2177" cy="1732"/>
                <a:chOff x="476" y="799"/>
                <a:chExt cx="2177" cy="1732"/>
              </a:xfrm>
            </p:grpSpPr>
            <p:sp>
              <p:nvSpPr>
                <p:cNvPr id="15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017" y="2229"/>
                  <a:ext cx="636" cy="3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eaLnBrk="1" hangingPunct="1">
                    <a:buFont typeface="Wingdings" panose="05000000000000000000" pitchFamily="2" charset="2"/>
                    <a:buNone/>
                  </a:pPr>
                  <a:r>
                    <a:rPr lang="zh-CN" altLang="en-US" sz="2000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时间</a:t>
                  </a:r>
                  <a:r>
                    <a: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rPr>
                    <a:t> </a:t>
                  </a:r>
                </a:p>
              </p:txBody>
            </p:sp>
            <p:sp>
              <p:nvSpPr>
                <p:cNvPr id="156" name="Line 33"/>
                <p:cNvSpPr>
                  <a:spLocks noChangeShapeType="1"/>
                </p:cNvSpPr>
                <p:nvPr/>
              </p:nvSpPr>
              <p:spPr bwMode="auto">
                <a:xfrm>
                  <a:off x="918" y="234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grpSp>
              <p:nvGrpSpPr>
                <p:cNvPr id="157" name="Group 34"/>
                <p:cNvGrpSpPr/>
                <p:nvPr/>
              </p:nvGrpSpPr>
              <p:grpSpPr bwMode="auto">
                <a:xfrm>
                  <a:off x="476" y="799"/>
                  <a:ext cx="2109" cy="1470"/>
                  <a:chOff x="431" y="2296"/>
                  <a:chExt cx="1950" cy="1678"/>
                </a:xfrm>
              </p:grpSpPr>
              <p:sp>
                <p:nvSpPr>
                  <p:cNvPr id="168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2296"/>
                    <a:ext cx="0" cy="167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169" name="Line 36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406" y="2999"/>
                    <a:ext cx="0" cy="195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</p:grpSp>
            <p:sp>
              <p:nvSpPr>
                <p:cNvPr id="158" name="Line 37"/>
                <p:cNvSpPr>
                  <a:spLocks noChangeShapeType="1"/>
                </p:cNvSpPr>
                <p:nvPr/>
              </p:nvSpPr>
              <p:spPr bwMode="auto">
                <a:xfrm>
                  <a:off x="782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59" name="Line 38"/>
                <p:cNvSpPr>
                  <a:spLocks noChangeShapeType="1"/>
                </p:cNvSpPr>
                <p:nvPr/>
              </p:nvSpPr>
              <p:spPr bwMode="auto">
                <a:xfrm>
                  <a:off x="1089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0" name="Line 39"/>
                <p:cNvSpPr>
                  <a:spLocks noChangeShapeType="1"/>
                </p:cNvSpPr>
                <p:nvPr/>
              </p:nvSpPr>
              <p:spPr bwMode="auto">
                <a:xfrm>
                  <a:off x="1395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1" name="Line 40"/>
                <p:cNvSpPr>
                  <a:spLocks noChangeShapeType="1"/>
                </p:cNvSpPr>
                <p:nvPr/>
              </p:nvSpPr>
              <p:spPr bwMode="auto">
                <a:xfrm>
                  <a:off x="1701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2" name="Line 41"/>
                <p:cNvSpPr>
                  <a:spLocks noChangeShapeType="1"/>
                </p:cNvSpPr>
                <p:nvPr/>
              </p:nvSpPr>
              <p:spPr bwMode="auto">
                <a:xfrm>
                  <a:off x="2007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3" name="Line 42"/>
                <p:cNvSpPr>
                  <a:spLocks noChangeShapeType="1"/>
                </p:cNvSpPr>
                <p:nvPr/>
              </p:nvSpPr>
              <p:spPr bwMode="auto">
                <a:xfrm>
                  <a:off x="2313" y="2229"/>
                  <a:ext cx="0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4" name="Line 43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974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696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6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418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67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93" y="1140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154" name="Text Box 47"/>
              <p:cNvSpPr txBox="1">
                <a:spLocks noChangeArrowheads="1"/>
              </p:cNvSpPr>
              <p:nvPr/>
            </p:nvSpPr>
            <p:spPr bwMode="auto">
              <a:xfrm>
                <a:off x="158" y="845"/>
                <a:ext cx="183" cy="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zh-CN" altLang="en-US" sz="200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种群数量</a:t>
                </a: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152" name="Freeform 48"/>
            <p:cNvSpPr>
              <a:spLocks noChangeArrowheads="1"/>
            </p:cNvSpPr>
            <p:nvPr/>
          </p:nvSpPr>
          <p:spPr bwMode="auto">
            <a:xfrm>
              <a:off x="975" y="935"/>
              <a:ext cx="1270" cy="1043"/>
            </a:xfrm>
            <a:custGeom>
              <a:avLst/>
              <a:gdLst>
                <a:gd name="T0" fmla="*/ 0 w 2132"/>
                <a:gd name="T1" fmla="*/ 1029 h 1747"/>
                <a:gd name="T2" fmla="*/ 540 w 2132"/>
                <a:gd name="T3" fmla="*/ 1029 h 1747"/>
                <a:gd name="T4" fmla="*/ 811 w 2132"/>
                <a:gd name="T5" fmla="*/ 948 h 1747"/>
                <a:gd name="T6" fmla="*/ 973 w 2132"/>
                <a:gd name="T7" fmla="*/ 840 h 1747"/>
                <a:gd name="T8" fmla="*/ 1107 w 2132"/>
                <a:gd name="T9" fmla="*/ 569 h 1747"/>
                <a:gd name="T10" fmla="*/ 1270 w 2132"/>
                <a:gd name="T11" fmla="*/ 0 h 1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32" h="1747">
                  <a:moveTo>
                    <a:pt x="0" y="1724"/>
                  </a:moveTo>
                  <a:cubicBezTo>
                    <a:pt x="340" y="1735"/>
                    <a:pt x="680" y="1747"/>
                    <a:pt x="907" y="1724"/>
                  </a:cubicBezTo>
                  <a:cubicBezTo>
                    <a:pt x="1134" y="1701"/>
                    <a:pt x="1240" y="1641"/>
                    <a:pt x="1361" y="1588"/>
                  </a:cubicBezTo>
                  <a:cubicBezTo>
                    <a:pt x="1482" y="1535"/>
                    <a:pt x="1550" y="1513"/>
                    <a:pt x="1633" y="1407"/>
                  </a:cubicBezTo>
                  <a:cubicBezTo>
                    <a:pt x="1716" y="1301"/>
                    <a:pt x="1776" y="1187"/>
                    <a:pt x="1859" y="953"/>
                  </a:cubicBezTo>
                  <a:cubicBezTo>
                    <a:pt x="1942" y="719"/>
                    <a:pt x="2087" y="159"/>
                    <a:pt x="213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70" name="Text Box 49"/>
          <p:cNvSpPr txBox="1">
            <a:spLocks noChangeArrowheads="1"/>
          </p:cNvSpPr>
          <p:nvPr/>
        </p:nvSpPr>
        <p:spPr bwMode="auto">
          <a:xfrm>
            <a:off x="3068195" y="4191552"/>
            <a:ext cx="27273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err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N</a:t>
            </a:r>
            <a:r>
              <a:rPr lang="en-US" altLang="zh-CN" sz="2400" baseline="-30000" dirty="0" err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=N</a:t>
            </a:r>
            <a:r>
              <a:rPr lang="en-US" altLang="zh-CN" sz="2400" baseline="-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400" baseline="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en-US" altLang="zh-CN" sz="2400" dirty="0" err="1">
                <a:solidFill>
                  <a:schemeClr val="hlin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λ</a:t>
            </a:r>
            <a:r>
              <a:rPr lang="en-US" altLang="zh-CN" sz="2400" baseline="30000" dirty="0" err="1">
                <a:solidFill>
                  <a:schemeClr val="hlin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</p:txBody>
      </p:sp>
      <p:sp>
        <p:nvSpPr>
          <p:cNvPr id="173" name="Text Box 52"/>
          <p:cNvSpPr txBox="1">
            <a:spLocks noChangeArrowheads="1"/>
          </p:cNvSpPr>
          <p:nvPr/>
        </p:nvSpPr>
        <p:spPr bwMode="auto">
          <a:xfrm>
            <a:off x="1443730" y="5210323"/>
            <a:ext cx="1277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条件</a:t>
            </a:r>
          </a:p>
        </p:txBody>
      </p:sp>
      <p:sp>
        <p:nvSpPr>
          <p:cNvPr id="174" name="Text Box 53"/>
          <p:cNvSpPr txBox="1">
            <a:spLocks noChangeArrowheads="1"/>
          </p:cNvSpPr>
          <p:nvPr/>
        </p:nvSpPr>
        <p:spPr bwMode="auto">
          <a:xfrm>
            <a:off x="2437958" y="5089525"/>
            <a:ext cx="3889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25000"/>
              </a:spcBef>
            </a:pPr>
            <a:r>
              <a:rPr lang="zh-CN" altLang="en-US" sz="2000" dirty="0">
                <a:solidFill>
                  <a:schemeClr val="hlin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理想条件：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即食物和空间充裕，气候适宜，没有敌害等。</a:t>
            </a:r>
          </a:p>
        </p:txBody>
      </p:sp>
      <p:sp>
        <p:nvSpPr>
          <p:cNvPr id="175" name="Text Box 54"/>
          <p:cNvSpPr txBox="1">
            <a:spLocks noChangeArrowheads="1"/>
          </p:cNvSpPr>
          <p:nvPr/>
        </p:nvSpPr>
        <p:spPr bwMode="auto">
          <a:xfrm>
            <a:off x="7138548" y="5089525"/>
            <a:ext cx="3168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25000"/>
              </a:spcBef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资源和空间有限，种内竞争加剧，天敌增加</a:t>
            </a:r>
          </a:p>
        </p:txBody>
      </p:sp>
      <p:sp>
        <p:nvSpPr>
          <p:cNvPr id="178" name="Text Box 57"/>
          <p:cNvSpPr txBox="1">
            <a:spLocks noChangeArrowheads="1"/>
          </p:cNvSpPr>
          <p:nvPr/>
        </p:nvSpPr>
        <p:spPr bwMode="auto">
          <a:xfrm>
            <a:off x="1395690" y="5991173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增长率</a:t>
            </a:r>
          </a:p>
        </p:txBody>
      </p:sp>
      <p:sp>
        <p:nvSpPr>
          <p:cNvPr id="179" name="Text Box 58"/>
          <p:cNvSpPr txBox="1">
            <a:spLocks noChangeArrowheads="1"/>
          </p:cNvSpPr>
          <p:nvPr/>
        </p:nvSpPr>
        <p:spPr bwMode="auto">
          <a:xfrm>
            <a:off x="3410301" y="5991173"/>
            <a:ext cx="1370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25000"/>
              </a:spcBef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不变</a:t>
            </a:r>
          </a:p>
        </p:txBody>
      </p:sp>
      <p:sp>
        <p:nvSpPr>
          <p:cNvPr id="180" name="Text Box 59"/>
          <p:cNvSpPr txBox="1">
            <a:spLocks noChangeArrowheads="1"/>
          </p:cNvSpPr>
          <p:nvPr/>
        </p:nvSpPr>
        <p:spPr bwMode="auto">
          <a:xfrm>
            <a:off x="7739097" y="5971940"/>
            <a:ext cx="3775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25000"/>
              </a:spcBef>
            </a:pPr>
            <a:r>
              <a:rPr lang="zh-CN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不断减小</a:t>
            </a:r>
          </a:p>
        </p:txBody>
      </p:sp>
      <p:sp>
        <p:nvSpPr>
          <p:cNvPr id="181" name="Line 60"/>
          <p:cNvSpPr>
            <a:spLocks noChangeShapeType="1"/>
          </p:cNvSpPr>
          <p:nvPr/>
        </p:nvSpPr>
        <p:spPr bwMode="auto">
          <a:xfrm flipH="1">
            <a:off x="6468658" y="1273175"/>
            <a:ext cx="3137" cy="50988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1448945" y="4159251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函数式</a:t>
            </a:r>
          </a:p>
        </p:txBody>
      </p:sp>
      <p:sp>
        <p:nvSpPr>
          <p:cNvPr id="18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六、研究种群数量变化的意义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9" grpId="0"/>
      <p:bldP spid="170" grpId="0" bldLvl="0" animBg="1"/>
      <p:bldP spid="174" grpId="0"/>
      <p:bldP spid="175" grpId="0"/>
      <p:bldP spid="179" grpId="0"/>
      <p:bldP spid="1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854407" y="3836884"/>
            <a:ext cx="2089150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气候变迁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963944" y="3024027"/>
            <a:ext cx="20161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食性单一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99029" y="1233536"/>
            <a:ext cx="10755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讨论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：试分析大熊猫数量日益减少的原因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?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你能提出保护大熊猫措施吗？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024" y="2774322"/>
            <a:ext cx="3902061" cy="260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254331" y="2098514"/>
            <a:ext cx="2808287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自身繁殖率低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 rot="916117">
            <a:off x="5242006" y="2392462"/>
            <a:ext cx="1366838" cy="503238"/>
          </a:xfrm>
          <a:prstGeom prst="rightArrow">
            <a:avLst>
              <a:gd name="adj1" fmla="val 50000"/>
              <a:gd name="adj2" fmla="val 67864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254331" y="5236099"/>
            <a:ext cx="2855912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栖息地的丧失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5242006" y="3080932"/>
            <a:ext cx="1366837" cy="503238"/>
          </a:xfrm>
          <a:prstGeom prst="rightArrow">
            <a:avLst>
              <a:gd name="adj1" fmla="val 50000"/>
              <a:gd name="adj2" fmla="val 67864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5195969" y="3940967"/>
            <a:ext cx="1366837" cy="503238"/>
          </a:xfrm>
          <a:prstGeom prst="rightArrow">
            <a:avLst>
              <a:gd name="adj1" fmla="val 50000"/>
              <a:gd name="adj2" fmla="val 67864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 rot="20713073">
            <a:off x="5237549" y="5028039"/>
            <a:ext cx="1366838" cy="503237"/>
          </a:xfrm>
          <a:prstGeom prst="rightArrow">
            <a:avLst>
              <a:gd name="adj1" fmla="val 50000"/>
              <a:gd name="adj2" fmla="val 67865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2" name="Group 13"/>
          <p:cNvGrpSpPr/>
          <p:nvPr/>
        </p:nvGrpSpPr>
        <p:grpSpPr bwMode="auto">
          <a:xfrm>
            <a:off x="2416065" y="1928033"/>
            <a:ext cx="2612844" cy="871363"/>
            <a:chOff x="249" y="1389"/>
            <a:chExt cx="1950" cy="681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249" y="1389"/>
              <a:ext cx="1950" cy="681"/>
            </a:xfrm>
            <a:prstGeom prst="ellipse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567" y="1525"/>
              <a:ext cx="140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提高繁殖率</a:t>
              </a:r>
            </a:p>
          </p:txBody>
        </p:sp>
      </p:grpSp>
      <p:grpSp>
        <p:nvGrpSpPr>
          <p:cNvPr id="35" name="Group 16"/>
          <p:cNvGrpSpPr/>
          <p:nvPr/>
        </p:nvGrpSpPr>
        <p:grpSpPr bwMode="auto">
          <a:xfrm>
            <a:off x="2606475" y="5100368"/>
            <a:ext cx="2232025" cy="747712"/>
            <a:chOff x="340" y="2387"/>
            <a:chExt cx="2132" cy="907"/>
          </a:xfrm>
        </p:grpSpPr>
        <p:sp>
          <p:nvSpPr>
            <p:cNvPr id="36" name="Oval 17"/>
            <p:cNvSpPr>
              <a:spLocks noChangeArrowheads="1"/>
            </p:cNvSpPr>
            <p:nvPr/>
          </p:nvSpPr>
          <p:spPr bwMode="auto">
            <a:xfrm>
              <a:off x="340" y="2387"/>
              <a:ext cx="2132" cy="907"/>
            </a:xfrm>
            <a:prstGeom prst="ellipse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476" y="2478"/>
              <a:ext cx="1996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建立自然保护区，保护环境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39970" y="3000703"/>
            <a:ext cx="3318023" cy="1287992"/>
            <a:chOff x="2456079" y="3193534"/>
            <a:chExt cx="2785927" cy="871363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auto">
            <a:xfrm>
              <a:off x="2456079" y="3193534"/>
              <a:ext cx="2612844" cy="871363"/>
            </a:xfrm>
            <a:prstGeom prst="ellipse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791808" y="3356294"/>
              <a:ext cx="2450198" cy="5355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 </a:t>
              </a:r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提高环境容纳量</a:t>
              </a:r>
            </a:p>
          </p:txBody>
        </p:sp>
      </p:grpSp>
      <p:sp>
        <p:nvSpPr>
          <p:cNvPr id="39" name="AutoShape 20"/>
          <p:cNvSpPr>
            <a:spLocks noChangeArrowheads="1"/>
          </p:cNvSpPr>
          <p:nvPr/>
        </p:nvSpPr>
        <p:spPr bwMode="auto">
          <a:xfrm rot="5400000" flipH="1" flipV="1">
            <a:off x="4316647" y="4330597"/>
            <a:ext cx="863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6643303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七、研究种群数量变化的实践意义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1" grpId="0"/>
      <p:bldP spid="24" grpId="0" bldLvl="0" animBg="1"/>
      <p:bldP spid="25" grpId="0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55176" y="1191104"/>
            <a:ext cx="10858500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：家鼠繁殖力极强，善于打洞，偷吃粮食，传播疾病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危害极大，应该采取哪些措施控制家鼠数量？</a:t>
            </a:r>
          </a:p>
        </p:txBody>
      </p:sp>
      <p:pic>
        <p:nvPicPr>
          <p:cNvPr id="5120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0453" y="2905245"/>
            <a:ext cx="4372766" cy="24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6643303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七、研究种群数量变化的实践意义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116060" y="3277542"/>
            <a:ext cx="172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老鼠</a:t>
            </a: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4594567" y="2828925"/>
            <a:ext cx="1044575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433979" y="2468563"/>
            <a:ext cx="225425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机械捕杀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362542" y="3548063"/>
            <a:ext cx="2179637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药物捕杀</a:t>
            </a: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V="1">
            <a:off x="4305642" y="3548063"/>
            <a:ext cx="1171575" cy="287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097804" y="1389063"/>
            <a:ext cx="269081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施用避孕药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H="1">
            <a:off x="5962992" y="1963738"/>
            <a:ext cx="73025" cy="865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7690192" y="2755900"/>
            <a:ext cx="2605087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养殖或释放天敌</a:t>
            </a: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H="1">
            <a:off x="6537667" y="3260725"/>
            <a:ext cx="10080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flipV="1">
            <a:off x="4305642" y="3908425"/>
            <a:ext cx="1296987" cy="86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7763217" y="4556125"/>
            <a:ext cx="260985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将食物储存在安全处</a:t>
            </a: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 flipH="1" flipV="1">
            <a:off x="6537667" y="3692525"/>
            <a:ext cx="1728787" cy="86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auto">
          <a:xfrm>
            <a:off x="5313704" y="2900363"/>
            <a:ext cx="1296988" cy="1216025"/>
          </a:xfrm>
          <a:prstGeom prst="ellipse">
            <a:avLst/>
          </a:prstGeom>
          <a:noFill/>
          <a:ln w="25400">
            <a:solidFill>
              <a:srgbClr val="FF99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3" name="Freeform 37"/>
          <p:cNvSpPr>
            <a:spLocks noChangeArrowheads="1"/>
          </p:cNvSpPr>
          <p:nvPr/>
        </p:nvSpPr>
        <p:spPr bwMode="auto">
          <a:xfrm>
            <a:off x="2218079" y="2036763"/>
            <a:ext cx="2509838" cy="2462212"/>
          </a:xfrm>
          <a:custGeom>
            <a:avLst/>
            <a:gdLst>
              <a:gd name="T0" fmla="*/ 2497138 w 1581"/>
              <a:gd name="T1" fmla="*/ 1643062 h 1551"/>
              <a:gd name="T2" fmla="*/ 2395538 w 1581"/>
              <a:gd name="T3" fmla="*/ 1817687 h 1551"/>
              <a:gd name="T4" fmla="*/ 2090738 w 1581"/>
              <a:gd name="T5" fmla="*/ 2165350 h 1551"/>
              <a:gd name="T6" fmla="*/ 1785938 w 1581"/>
              <a:gd name="T7" fmla="*/ 2382837 h 1551"/>
              <a:gd name="T8" fmla="*/ 1408113 w 1581"/>
              <a:gd name="T9" fmla="*/ 2441575 h 1551"/>
              <a:gd name="T10" fmla="*/ 625475 w 1581"/>
              <a:gd name="T11" fmla="*/ 2413000 h 1551"/>
              <a:gd name="T12" fmla="*/ 349250 w 1581"/>
              <a:gd name="T13" fmla="*/ 2325687 h 1551"/>
              <a:gd name="T14" fmla="*/ 203200 w 1581"/>
              <a:gd name="T15" fmla="*/ 2209800 h 1551"/>
              <a:gd name="T16" fmla="*/ 131763 w 1581"/>
              <a:gd name="T17" fmla="*/ 2122487 h 1551"/>
              <a:gd name="T18" fmla="*/ 73025 w 1581"/>
              <a:gd name="T19" fmla="*/ 2035175 h 1551"/>
              <a:gd name="T20" fmla="*/ 0 w 1581"/>
              <a:gd name="T21" fmla="*/ 1716087 h 1551"/>
              <a:gd name="T22" fmla="*/ 30163 w 1581"/>
              <a:gd name="T23" fmla="*/ 771525 h 1551"/>
              <a:gd name="T24" fmla="*/ 219075 w 1581"/>
              <a:gd name="T25" fmla="*/ 452437 h 1551"/>
              <a:gd name="T26" fmla="*/ 290513 w 1581"/>
              <a:gd name="T27" fmla="*/ 350837 h 1551"/>
              <a:gd name="T28" fmla="*/ 392113 w 1581"/>
              <a:gd name="T29" fmla="*/ 279400 h 1551"/>
              <a:gd name="T30" fmla="*/ 987425 w 1581"/>
              <a:gd name="T31" fmla="*/ 31750 h 1551"/>
              <a:gd name="T32" fmla="*/ 1712913 w 1581"/>
              <a:gd name="T33" fmla="*/ 17462 h 1551"/>
              <a:gd name="T34" fmla="*/ 1989138 w 1581"/>
              <a:gd name="T35" fmla="*/ 60325 h 1551"/>
              <a:gd name="T36" fmla="*/ 2322513 w 1581"/>
              <a:gd name="T37" fmla="*/ 249237 h 1551"/>
              <a:gd name="T38" fmla="*/ 2468563 w 1581"/>
              <a:gd name="T39" fmla="*/ 568325 h 1551"/>
              <a:gd name="T40" fmla="*/ 2497138 w 1581"/>
              <a:gd name="T41" fmla="*/ 1643062 h 15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81" h="1551">
                <a:moveTo>
                  <a:pt x="1573" y="1035"/>
                </a:moveTo>
                <a:cubicBezTo>
                  <a:pt x="1560" y="1081"/>
                  <a:pt x="1531" y="1105"/>
                  <a:pt x="1509" y="1145"/>
                </a:cubicBezTo>
                <a:cubicBezTo>
                  <a:pt x="1461" y="1230"/>
                  <a:pt x="1389" y="1299"/>
                  <a:pt x="1317" y="1364"/>
                </a:cubicBezTo>
                <a:cubicBezTo>
                  <a:pt x="1253" y="1422"/>
                  <a:pt x="1208" y="1473"/>
                  <a:pt x="1125" y="1501"/>
                </a:cubicBezTo>
                <a:cubicBezTo>
                  <a:pt x="1058" y="1548"/>
                  <a:pt x="963" y="1534"/>
                  <a:pt x="887" y="1538"/>
                </a:cubicBezTo>
                <a:cubicBezTo>
                  <a:pt x="723" y="1534"/>
                  <a:pt x="555" y="1551"/>
                  <a:pt x="394" y="1520"/>
                </a:cubicBezTo>
                <a:cubicBezTo>
                  <a:pt x="336" y="1509"/>
                  <a:pt x="278" y="1480"/>
                  <a:pt x="220" y="1465"/>
                </a:cubicBezTo>
                <a:cubicBezTo>
                  <a:pt x="187" y="1443"/>
                  <a:pt x="160" y="1416"/>
                  <a:pt x="128" y="1392"/>
                </a:cubicBezTo>
                <a:cubicBezTo>
                  <a:pt x="72" y="1305"/>
                  <a:pt x="154" y="1427"/>
                  <a:pt x="83" y="1337"/>
                </a:cubicBezTo>
                <a:cubicBezTo>
                  <a:pt x="69" y="1320"/>
                  <a:pt x="46" y="1282"/>
                  <a:pt x="46" y="1282"/>
                </a:cubicBezTo>
                <a:cubicBezTo>
                  <a:pt x="24" y="1216"/>
                  <a:pt x="15" y="1149"/>
                  <a:pt x="0" y="1081"/>
                </a:cubicBezTo>
                <a:cubicBezTo>
                  <a:pt x="6" y="883"/>
                  <a:pt x="10" y="684"/>
                  <a:pt x="19" y="486"/>
                </a:cubicBezTo>
                <a:cubicBezTo>
                  <a:pt x="22" y="409"/>
                  <a:pt x="88" y="335"/>
                  <a:pt x="138" y="285"/>
                </a:cubicBezTo>
                <a:cubicBezTo>
                  <a:pt x="156" y="267"/>
                  <a:pt x="165" y="239"/>
                  <a:pt x="183" y="221"/>
                </a:cubicBezTo>
                <a:cubicBezTo>
                  <a:pt x="201" y="203"/>
                  <a:pt x="229" y="194"/>
                  <a:pt x="247" y="176"/>
                </a:cubicBezTo>
                <a:cubicBezTo>
                  <a:pt x="352" y="71"/>
                  <a:pt x="471" y="25"/>
                  <a:pt x="622" y="20"/>
                </a:cubicBezTo>
                <a:cubicBezTo>
                  <a:pt x="774" y="15"/>
                  <a:pt x="927" y="14"/>
                  <a:pt x="1079" y="11"/>
                </a:cubicBezTo>
                <a:cubicBezTo>
                  <a:pt x="1176" y="14"/>
                  <a:pt x="1135" y="0"/>
                  <a:pt x="1253" y="38"/>
                </a:cubicBezTo>
                <a:cubicBezTo>
                  <a:pt x="1293" y="80"/>
                  <a:pt x="1400" y="126"/>
                  <a:pt x="1463" y="157"/>
                </a:cubicBezTo>
                <a:cubicBezTo>
                  <a:pt x="1478" y="165"/>
                  <a:pt x="1547" y="346"/>
                  <a:pt x="1555" y="358"/>
                </a:cubicBezTo>
                <a:cubicBezTo>
                  <a:pt x="1573" y="504"/>
                  <a:pt x="1581" y="904"/>
                  <a:pt x="1573" y="1035"/>
                </a:cubicBezTo>
                <a:close/>
              </a:path>
            </a:pathLst>
          </a:custGeom>
          <a:noFill/>
          <a:ln w="57150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4" name="Oval 39"/>
          <p:cNvSpPr>
            <a:spLocks noChangeArrowheads="1"/>
          </p:cNvSpPr>
          <p:nvPr/>
        </p:nvSpPr>
        <p:spPr bwMode="auto">
          <a:xfrm>
            <a:off x="4378667" y="1028700"/>
            <a:ext cx="4872037" cy="1466850"/>
          </a:xfrm>
          <a:prstGeom prst="ellipse">
            <a:avLst/>
          </a:prstGeom>
          <a:noFill/>
          <a:ln w="57150">
            <a:solidFill>
              <a:srgbClr val="00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5" name="Freeform 41"/>
          <p:cNvSpPr>
            <a:spLocks noChangeArrowheads="1"/>
          </p:cNvSpPr>
          <p:nvPr/>
        </p:nvSpPr>
        <p:spPr bwMode="auto">
          <a:xfrm>
            <a:off x="2578442" y="2252663"/>
            <a:ext cx="7966075" cy="3487737"/>
          </a:xfrm>
          <a:custGeom>
            <a:avLst/>
            <a:gdLst>
              <a:gd name="T0" fmla="*/ 2308225 w 5018"/>
              <a:gd name="T1" fmla="*/ 3487737 h 2131"/>
              <a:gd name="T2" fmla="*/ 973138 w 5018"/>
              <a:gd name="T3" fmla="*/ 3441910 h 2131"/>
              <a:gd name="T4" fmla="*/ 508000 w 5018"/>
              <a:gd name="T5" fmla="*/ 3368260 h 2131"/>
              <a:gd name="T6" fmla="*/ 363538 w 5018"/>
              <a:gd name="T7" fmla="*/ 3322434 h 2131"/>
              <a:gd name="T8" fmla="*/ 319088 w 5018"/>
              <a:gd name="T9" fmla="*/ 3307704 h 2131"/>
              <a:gd name="T10" fmla="*/ 115888 w 5018"/>
              <a:gd name="T11" fmla="*/ 3142400 h 2131"/>
              <a:gd name="T12" fmla="*/ 42863 w 5018"/>
              <a:gd name="T13" fmla="*/ 3022924 h 2131"/>
              <a:gd name="T14" fmla="*/ 0 w 5018"/>
              <a:gd name="T15" fmla="*/ 2859257 h 2131"/>
              <a:gd name="T16" fmla="*/ 203200 w 5018"/>
              <a:gd name="T17" fmla="*/ 2545017 h 2131"/>
              <a:gd name="T18" fmla="*/ 928688 w 5018"/>
              <a:gd name="T19" fmla="*/ 2379714 h 2131"/>
              <a:gd name="T20" fmla="*/ 2903538 w 5018"/>
              <a:gd name="T21" fmla="*/ 2364984 h 2131"/>
              <a:gd name="T22" fmla="*/ 3527425 w 5018"/>
              <a:gd name="T23" fmla="*/ 2335524 h 2131"/>
              <a:gd name="T24" fmla="*/ 3744913 w 5018"/>
              <a:gd name="T25" fmla="*/ 2260237 h 2131"/>
              <a:gd name="T26" fmla="*/ 3860800 w 5018"/>
              <a:gd name="T27" fmla="*/ 2230777 h 2131"/>
              <a:gd name="T28" fmla="*/ 3903663 w 5018"/>
              <a:gd name="T29" fmla="*/ 2216047 h 2131"/>
              <a:gd name="T30" fmla="*/ 4310063 w 5018"/>
              <a:gd name="T31" fmla="*/ 1885440 h 2131"/>
              <a:gd name="T32" fmla="*/ 4354513 w 5018"/>
              <a:gd name="T33" fmla="*/ 1675947 h 2131"/>
              <a:gd name="T34" fmla="*/ 4441825 w 5018"/>
              <a:gd name="T35" fmla="*/ 988547 h 2131"/>
              <a:gd name="T36" fmla="*/ 4630738 w 5018"/>
              <a:gd name="T37" fmla="*/ 689037 h 2131"/>
              <a:gd name="T38" fmla="*/ 4687888 w 5018"/>
              <a:gd name="T39" fmla="*/ 613750 h 2131"/>
              <a:gd name="T40" fmla="*/ 4876800 w 5018"/>
              <a:gd name="T41" fmla="*/ 464813 h 2131"/>
              <a:gd name="T42" fmla="*/ 5021263 w 5018"/>
              <a:gd name="T43" fmla="*/ 374797 h 2131"/>
              <a:gd name="T44" fmla="*/ 5108575 w 5018"/>
              <a:gd name="T45" fmla="*/ 345337 h 2131"/>
              <a:gd name="T46" fmla="*/ 5297488 w 5018"/>
              <a:gd name="T47" fmla="*/ 255320 h 2131"/>
              <a:gd name="T48" fmla="*/ 5370513 w 5018"/>
              <a:gd name="T49" fmla="*/ 209493 h 2131"/>
              <a:gd name="T50" fmla="*/ 5457825 w 5018"/>
              <a:gd name="T51" fmla="*/ 194763 h 2131"/>
              <a:gd name="T52" fmla="*/ 5791200 w 5018"/>
              <a:gd name="T53" fmla="*/ 135843 h 2131"/>
              <a:gd name="T54" fmla="*/ 6067425 w 5018"/>
              <a:gd name="T55" fmla="*/ 90017 h 2131"/>
              <a:gd name="T56" fmla="*/ 6357938 w 5018"/>
              <a:gd name="T57" fmla="*/ 0 h 2131"/>
              <a:gd name="T58" fmla="*/ 7053263 w 5018"/>
              <a:gd name="T59" fmla="*/ 16367 h 2131"/>
              <a:gd name="T60" fmla="*/ 7126288 w 5018"/>
              <a:gd name="T61" fmla="*/ 60557 h 2131"/>
              <a:gd name="T62" fmla="*/ 7329488 w 5018"/>
              <a:gd name="T63" fmla="*/ 121113 h 2131"/>
              <a:gd name="T64" fmla="*/ 7402513 w 5018"/>
              <a:gd name="T65" fmla="*/ 240590 h 2131"/>
              <a:gd name="T66" fmla="*/ 7416800 w 5018"/>
              <a:gd name="T67" fmla="*/ 284780 h 2131"/>
              <a:gd name="T68" fmla="*/ 7431088 w 5018"/>
              <a:gd name="T69" fmla="*/ 389527 h 2131"/>
              <a:gd name="T70" fmla="*/ 7459663 w 5018"/>
              <a:gd name="T71" fmla="*/ 479543 h 2131"/>
              <a:gd name="T72" fmla="*/ 7475538 w 5018"/>
              <a:gd name="T73" fmla="*/ 703767 h 2131"/>
              <a:gd name="T74" fmla="*/ 7504113 w 5018"/>
              <a:gd name="T75" fmla="*/ 749593 h 2131"/>
              <a:gd name="T76" fmla="*/ 7532688 w 5018"/>
              <a:gd name="T77" fmla="*/ 837973 h 2131"/>
              <a:gd name="T78" fmla="*/ 7605713 w 5018"/>
              <a:gd name="T79" fmla="*/ 1198040 h 2131"/>
              <a:gd name="T80" fmla="*/ 7373938 w 5018"/>
              <a:gd name="T81" fmla="*/ 3368260 h 2131"/>
              <a:gd name="T82" fmla="*/ 7185025 w 5018"/>
              <a:gd name="T83" fmla="*/ 3487737 h 2131"/>
              <a:gd name="T84" fmla="*/ 2308225 w 5018"/>
              <a:gd name="T85" fmla="*/ 3487737 h 21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18" h="2131">
                <a:moveTo>
                  <a:pt x="1454" y="2131"/>
                </a:moveTo>
                <a:cubicBezTo>
                  <a:pt x="1173" y="2126"/>
                  <a:pt x="894" y="2120"/>
                  <a:pt x="613" y="2103"/>
                </a:cubicBezTo>
                <a:cubicBezTo>
                  <a:pt x="520" y="2073"/>
                  <a:pt x="416" y="2076"/>
                  <a:pt x="320" y="2058"/>
                </a:cubicBezTo>
                <a:cubicBezTo>
                  <a:pt x="296" y="2053"/>
                  <a:pt x="249" y="2037"/>
                  <a:pt x="229" y="2030"/>
                </a:cubicBezTo>
                <a:cubicBezTo>
                  <a:pt x="220" y="2027"/>
                  <a:pt x="201" y="2021"/>
                  <a:pt x="201" y="2021"/>
                </a:cubicBezTo>
                <a:cubicBezTo>
                  <a:pt x="160" y="1994"/>
                  <a:pt x="102" y="1963"/>
                  <a:pt x="73" y="1920"/>
                </a:cubicBezTo>
                <a:cubicBezTo>
                  <a:pt x="55" y="1894"/>
                  <a:pt x="49" y="1869"/>
                  <a:pt x="27" y="1847"/>
                </a:cubicBezTo>
                <a:cubicBezTo>
                  <a:pt x="4" y="1777"/>
                  <a:pt x="13" y="1811"/>
                  <a:pt x="0" y="1747"/>
                </a:cubicBezTo>
                <a:cubicBezTo>
                  <a:pt x="12" y="1661"/>
                  <a:pt x="40" y="1584"/>
                  <a:pt x="128" y="1555"/>
                </a:cubicBezTo>
                <a:cubicBezTo>
                  <a:pt x="220" y="1458"/>
                  <a:pt x="476" y="1455"/>
                  <a:pt x="585" y="1454"/>
                </a:cubicBezTo>
                <a:cubicBezTo>
                  <a:pt x="1000" y="1449"/>
                  <a:pt x="1414" y="1448"/>
                  <a:pt x="1829" y="1445"/>
                </a:cubicBezTo>
                <a:cubicBezTo>
                  <a:pt x="1960" y="1439"/>
                  <a:pt x="2091" y="1433"/>
                  <a:pt x="2222" y="1427"/>
                </a:cubicBezTo>
                <a:cubicBezTo>
                  <a:pt x="2273" y="1425"/>
                  <a:pt x="2313" y="1396"/>
                  <a:pt x="2359" y="1381"/>
                </a:cubicBezTo>
                <a:cubicBezTo>
                  <a:pt x="2383" y="1373"/>
                  <a:pt x="2408" y="1371"/>
                  <a:pt x="2432" y="1363"/>
                </a:cubicBezTo>
                <a:cubicBezTo>
                  <a:pt x="2441" y="1360"/>
                  <a:pt x="2450" y="1357"/>
                  <a:pt x="2459" y="1354"/>
                </a:cubicBezTo>
                <a:cubicBezTo>
                  <a:pt x="2563" y="1284"/>
                  <a:pt x="2641" y="1267"/>
                  <a:pt x="2715" y="1152"/>
                </a:cubicBezTo>
                <a:cubicBezTo>
                  <a:pt x="2722" y="1106"/>
                  <a:pt x="2732" y="1068"/>
                  <a:pt x="2743" y="1024"/>
                </a:cubicBezTo>
                <a:cubicBezTo>
                  <a:pt x="2747" y="897"/>
                  <a:pt x="2715" y="722"/>
                  <a:pt x="2798" y="604"/>
                </a:cubicBezTo>
                <a:cubicBezTo>
                  <a:pt x="2822" y="530"/>
                  <a:pt x="2868" y="480"/>
                  <a:pt x="2917" y="421"/>
                </a:cubicBezTo>
                <a:cubicBezTo>
                  <a:pt x="2935" y="399"/>
                  <a:pt x="2932" y="392"/>
                  <a:pt x="2953" y="375"/>
                </a:cubicBezTo>
                <a:cubicBezTo>
                  <a:pt x="2994" y="343"/>
                  <a:pt x="3033" y="317"/>
                  <a:pt x="3072" y="284"/>
                </a:cubicBezTo>
                <a:cubicBezTo>
                  <a:pt x="3096" y="264"/>
                  <a:pt x="3134" y="242"/>
                  <a:pt x="3163" y="229"/>
                </a:cubicBezTo>
                <a:cubicBezTo>
                  <a:pt x="3181" y="221"/>
                  <a:pt x="3218" y="211"/>
                  <a:pt x="3218" y="211"/>
                </a:cubicBezTo>
                <a:cubicBezTo>
                  <a:pt x="3255" y="186"/>
                  <a:pt x="3297" y="176"/>
                  <a:pt x="3337" y="156"/>
                </a:cubicBezTo>
                <a:cubicBezTo>
                  <a:pt x="3353" y="148"/>
                  <a:pt x="3366" y="134"/>
                  <a:pt x="3383" y="128"/>
                </a:cubicBezTo>
                <a:cubicBezTo>
                  <a:pt x="3400" y="122"/>
                  <a:pt x="3420" y="123"/>
                  <a:pt x="3438" y="119"/>
                </a:cubicBezTo>
                <a:cubicBezTo>
                  <a:pt x="3542" y="98"/>
                  <a:pt x="3524" y="92"/>
                  <a:pt x="3648" y="83"/>
                </a:cubicBezTo>
                <a:cubicBezTo>
                  <a:pt x="3704" y="64"/>
                  <a:pt x="3822" y="55"/>
                  <a:pt x="3822" y="55"/>
                </a:cubicBezTo>
                <a:cubicBezTo>
                  <a:pt x="3883" y="35"/>
                  <a:pt x="3941" y="12"/>
                  <a:pt x="4005" y="0"/>
                </a:cubicBezTo>
                <a:cubicBezTo>
                  <a:pt x="4151" y="3"/>
                  <a:pt x="4297" y="1"/>
                  <a:pt x="4443" y="10"/>
                </a:cubicBezTo>
                <a:cubicBezTo>
                  <a:pt x="4461" y="11"/>
                  <a:pt x="4472" y="32"/>
                  <a:pt x="4489" y="37"/>
                </a:cubicBezTo>
                <a:cubicBezTo>
                  <a:pt x="4532" y="50"/>
                  <a:pt x="4574" y="62"/>
                  <a:pt x="4617" y="74"/>
                </a:cubicBezTo>
                <a:cubicBezTo>
                  <a:pt x="4661" y="102"/>
                  <a:pt x="4641" y="81"/>
                  <a:pt x="4663" y="147"/>
                </a:cubicBezTo>
                <a:cubicBezTo>
                  <a:pt x="4666" y="156"/>
                  <a:pt x="4672" y="174"/>
                  <a:pt x="4672" y="174"/>
                </a:cubicBezTo>
                <a:cubicBezTo>
                  <a:pt x="4675" y="195"/>
                  <a:pt x="4676" y="217"/>
                  <a:pt x="4681" y="238"/>
                </a:cubicBezTo>
                <a:cubicBezTo>
                  <a:pt x="4685" y="257"/>
                  <a:pt x="4699" y="293"/>
                  <a:pt x="4699" y="293"/>
                </a:cubicBezTo>
                <a:cubicBezTo>
                  <a:pt x="4702" y="339"/>
                  <a:pt x="4701" y="385"/>
                  <a:pt x="4709" y="430"/>
                </a:cubicBezTo>
                <a:cubicBezTo>
                  <a:pt x="4711" y="441"/>
                  <a:pt x="4723" y="448"/>
                  <a:pt x="4727" y="458"/>
                </a:cubicBezTo>
                <a:cubicBezTo>
                  <a:pt x="4735" y="475"/>
                  <a:pt x="4745" y="512"/>
                  <a:pt x="4745" y="512"/>
                </a:cubicBezTo>
                <a:cubicBezTo>
                  <a:pt x="4753" y="591"/>
                  <a:pt x="4767" y="657"/>
                  <a:pt x="4791" y="732"/>
                </a:cubicBezTo>
                <a:cubicBezTo>
                  <a:pt x="4783" y="1740"/>
                  <a:pt x="5018" y="1671"/>
                  <a:pt x="4645" y="2058"/>
                </a:cubicBezTo>
                <a:cubicBezTo>
                  <a:pt x="4624" y="2114"/>
                  <a:pt x="4581" y="2123"/>
                  <a:pt x="4526" y="2131"/>
                </a:cubicBezTo>
                <a:cubicBezTo>
                  <a:pt x="3497" y="2123"/>
                  <a:pt x="2481" y="2090"/>
                  <a:pt x="1454" y="2131"/>
                </a:cubicBezTo>
                <a:close/>
              </a:path>
            </a:pathLst>
          </a:custGeom>
          <a:noFill/>
          <a:ln w="57150">
            <a:solidFill>
              <a:srgbClr val="66006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6" name="Group 31"/>
          <p:cNvGrpSpPr/>
          <p:nvPr/>
        </p:nvGrpSpPr>
        <p:grpSpPr bwMode="auto">
          <a:xfrm>
            <a:off x="8626818" y="1055688"/>
            <a:ext cx="2172361" cy="619124"/>
            <a:chOff x="4377" y="0"/>
            <a:chExt cx="1368" cy="889"/>
          </a:xfrm>
        </p:grpSpPr>
        <p:sp>
          <p:nvSpPr>
            <p:cNvPr id="47" name="AutoShape 40"/>
            <p:cNvSpPr>
              <a:spLocks noChangeArrowheads="1"/>
            </p:cNvSpPr>
            <p:nvPr/>
          </p:nvSpPr>
          <p:spPr bwMode="auto">
            <a:xfrm>
              <a:off x="4377" y="0"/>
              <a:ext cx="1233" cy="889"/>
            </a:xfrm>
            <a:prstGeom prst="cloudCallout">
              <a:avLst>
                <a:gd name="adj1" fmla="val -105639"/>
                <a:gd name="adj2" fmla="val 19968"/>
              </a:avLst>
            </a:prstGeom>
            <a:solidFill>
              <a:schemeClr val="bg1"/>
            </a:solidFill>
            <a:ln w="9525">
              <a:solidFill>
                <a:srgbClr val="FF99CC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4508" y="141"/>
              <a:ext cx="123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降低繁殖率</a:t>
              </a:r>
            </a:p>
          </p:txBody>
        </p:sp>
      </p:grpSp>
      <p:grpSp>
        <p:nvGrpSpPr>
          <p:cNvPr id="49" name="Group 29"/>
          <p:cNvGrpSpPr/>
          <p:nvPr/>
        </p:nvGrpSpPr>
        <p:grpSpPr bwMode="auto">
          <a:xfrm>
            <a:off x="1306854" y="1146175"/>
            <a:ext cx="2593975" cy="971550"/>
            <a:chOff x="295" y="216"/>
            <a:chExt cx="1105" cy="952"/>
          </a:xfrm>
        </p:grpSpPr>
        <p:sp>
          <p:nvSpPr>
            <p:cNvPr id="50" name="AutoShape 38"/>
            <p:cNvSpPr>
              <a:spLocks noChangeArrowheads="1"/>
            </p:cNvSpPr>
            <p:nvPr/>
          </p:nvSpPr>
          <p:spPr bwMode="auto">
            <a:xfrm>
              <a:off x="295" y="216"/>
              <a:ext cx="1105" cy="952"/>
            </a:xfrm>
            <a:prstGeom prst="cloudCallout">
              <a:avLst>
                <a:gd name="adj1" fmla="val 56333"/>
                <a:gd name="adj2" fmla="val 66069"/>
              </a:avLst>
            </a:prstGeom>
            <a:solidFill>
              <a:schemeClr val="bg1"/>
            </a:solidFill>
            <a:ln w="25400">
              <a:solidFill>
                <a:srgbClr val="FF99CC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542" y="403"/>
              <a:ext cx="69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减少数量</a:t>
              </a:r>
            </a:p>
          </p:txBody>
        </p:sp>
      </p:grpSp>
      <p:grpSp>
        <p:nvGrpSpPr>
          <p:cNvPr id="52" name="Group 30"/>
          <p:cNvGrpSpPr/>
          <p:nvPr/>
        </p:nvGrpSpPr>
        <p:grpSpPr bwMode="auto">
          <a:xfrm>
            <a:off x="3086442" y="5780088"/>
            <a:ext cx="3451225" cy="842359"/>
            <a:chOff x="887" y="3475"/>
            <a:chExt cx="2857" cy="753"/>
          </a:xfrm>
        </p:grpSpPr>
        <p:sp>
          <p:nvSpPr>
            <p:cNvPr id="53" name="AutoShape 42"/>
            <p:cNvSpPr>
              <a:spLocks noChangeArrowheads="1"/>
            </p:cNvSpPr>
            <p:nvPr/>
          </p:nvSpPr>
          <p:spPr bwMode="auto">
            <a:xfrm>
              <a:off x="887" y="3475"/>
              <a:ext cx="2857" cy="753"/>
            </a:xfrm>
            <a:prstGeom prst="cloudCallout">
              <a:avLst>
                <a:gd name="adj1" fmla="val 39431"/>
                <a:gd name="adj2" fmla="val -94755"/>
              </a:avLst>
            </a:prstGeom>
            <a:solidFill>
              <a:schemeClr val="bg1"/>
            </a:solidFill>
            <a:ln w="25400">
              <a:solidFill>
                <a:srgbClr val="FF99CC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>
              <a:off x="1429" y="3505"/>
              <a:ext cx="191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增大环境阻力</a:t>
              </a:r>
            </a:p>
            <a:p>
              <a:pPr eaLnBrk="1" hangingPunct="1"/>
              <a:r>
                <a:rPr lang="zh-CN" altLang="en-US" sz="20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降低环境容纳量</a:t>
              </a:r>
            </a:p>
          </p:txBody>
        </p:sp>
      </p:grp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2956267" y="4700588"/>
            <a:ext cx="2122487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打扫卫生</a:t>
            </a: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5370854" y="4700588"/>
            <a:ext cx="226695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硬化地面</a:t>
            </a: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 flipV="1">
            <a:off x="6034429" y="4124325"/>
            <a:ext cx="0" cy="647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文本占位符 20"/>
          <p:cNvSpPr txBox="1"/>
          <p:nvPr/>
        </p:nvSpPr>
        <p:spPr>
          <a:xfrm>
            <a:off x="1516849" y="406678"/>
            <a:ext cx="6643303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七、研究种群数量变化的实践意义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5" grpId="0" bldLvl="0" animBg="1"/>
      <p:bldP spid="37" grpId="0" bldLvl="0" animBg="1"/>
      <p:bldP spid="40" grpId="0" bldLvl="0" animBg="1"/>
      <p:bldP spid="44" grpId="0" bldLvl="0" animBg="1"/>
      <p:bldP spid="55" grpId="0" bldLvl="0" animBg="1"/>
      <p:bldP spid="5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567803" y="1303920"/>
            <a:ext cx="8586787" cy="39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：我国自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1393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1990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年以来人口统计数据如下：</a:t>
            </a:r>
          </a:p>
          <a:p>
            <a:pPr>
              <a:lnSpc>
                <a:spcPct val="150000"/>
              </a:lnSpc>
            </a:pPr>
            <a:endParaRPr lang="zh-CN" altLang="en-US" sz="24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绘出上述时间内我国人口数量变化的曲线示意图。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按照此曲线发展下去将会出现怎样的状况？ 鉴于我国人口的现状应当采取什么措施？</a:t>
            </a: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2423319" y="2033145"/>
          <a:ext cx="7345362" cy="1130300"/>
        </p:xfrm>
        <a:graphic>
          <a:graphicData uri="http://schemas.openxmlformats.org/drawingml/2006/table">
            <a:tbl>
              <a:tblPr/>
              <a:tblGrid>
                <a:gridCol w="91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2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年份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1393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1578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1764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1849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1928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1982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1990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亿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4.1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4.7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10.3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11.6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6643303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七、研究种群数量变化的实践意义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2">
                                            <p:txEl>
                                              <p:charRg st="31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3604" y="1335848"/>
            <a:ext cx="1095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．在下列图中，表示种群在无环境阻力状况下增长的是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  )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9" y="2801598"/>
            <a:ext cx="84248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8579782" y="1212737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479021" y="993193"/>
            <a:ext cx="2900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Pct val="70000"/>
            </a:pPr>
            <a:endParaRPr lang="zh-CN" altLang="zh-CN" sz="36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6643303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23251" y="1130300"/>
            <a:ext cx="1078026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095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．下图是某一动物物种迁入一个适宜环境后的增长曲线图，请回答：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）图中的增长曲线是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形，表示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值的一点是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）图中表示种群增长速度最快的阶段是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     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）迁入种群第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年后，增长明显加快的原因主要是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）第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年后，种群数量趋于稳定，阻碍种群继续增长环境因素主要有哪些：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</a:t>
            </a:r>
          </a:p>
          <a:p>
            <a:pPr>
              <a:lnSpc>
                <a:spcPct val="150000"/>
              </a:lnSpc>
            </a:pP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8371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90" y="3911929"/>
            <a:ext cx="2615824" cy="2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922389" y="3865629"/>
            <a:ext cx="4894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食物减少，天敌增加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4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3860098" y="1567484"/>
            <a:ext cx="439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7310531" y="1681974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3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6515443" y="2173397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3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07208" name="Rectangle 8"/>
          <p:cNvSpPr>
            <a:spLocks noChangeArrowheads="1"/>
          </p:cNvSpPr>
          <p:nvPr/>
        </p:nvSpPr>
        <p:spPr bwMode="auto">
          <a:xfrm>
            <a:off x="7967663" y="2819728"/>
            <a:ext cx="352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食物充足又无天敌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6643303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/>
      <p:bldP spid="307205" grpId="0"/>
      <p:bldP spid="307206" grpId="0"/>
      <p:bldP spid="307207" grpId="0"/>
      <p:bldP spid="3072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 txBox="1">
            <a:spLocks noChangeArrowheads="1"/>
          </p:cNvSpPr>
          <p:nvPr/>
        </p:nvSpPr>
        <p:spPr bwMode="auto">
          <a:xfrm>
            <a:off x="557705" y="1195288"/>
            <a:ext cx="10836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、图示种群在理想环境中呈“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J”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型增长，在有环境阻力条件下，呈“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S”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型增长，下列关于种群在某环境中数量增长曲线的叙述，正确的是（     ）                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．当种群数量到达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点后，种群数量增长率为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．种群增长过程中出现环境阻力是在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点之后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．图中阴影部分表示克服环境阻力生存下来的个体数量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．若该种群在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点时数量为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，则该种群的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值是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</a:p>
        </p:txBody>
      </p:sp>
      <p:pic>
        <p:nvPicPr>
          <p:cNvPr id="59395" name="图片 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541637"/>
            <a:ext cx="2727817" cy="197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2381" y="1784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6643303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r="34534"/>
          <a:stretch>
            <a:fillRect/>
          </a:stretch>
        </p:blipFill>
        <p:spPr>
          <a:xfrm>
            <a:off x="1159938" y="798845"/>
            <a:ext cx="4273723" cy="5260311"/>
          </a:xfrm>
        </p:spPr>
      </p:pic>
      <p:sp>
        <p:nvSpPr>
          <p:cNvPr id="50" name="Полилиния 49"/>
          <p:cNvSpPr/>
          <p:nvPr/>
        </p:nvSpPr>
        <p:spPr>
          <a:xfrm>
            <a:off x="2803480" y="907428"/>
            <a:ext cx="1507" cy="595"/>
          </a:xfrm>
          <a:custGeom>
            <a:avLst/>
            <a:gdLst>
              <a:gd name="connsiteX0" fmla="*/ 0 w 2261"/>
              <a:gd name="connsiteY0" fmla="*/ 0 h 892"/>
              <a:gd name="connsiteX1" fmla="*/ 2261 w 2261"/>
              <a:gd name="connsiteY1" fmla="*/ 0 h 892"/>
              <a:gd name="connsiteX2" fmla="*/ 1784 w 2261"/>
              <a:gd name="connsiteY2" fmla="*/ 892 h 892"/>
              <a:gd name="connsiteX3" fmla="*/ 0 w 2261"/>
              <a:gd name="connsiteY3" fmla="*/ 0 h 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" h="892">
                <a:moveTo>
                  <a:pt x="0" y="0"/>
                </a:moveTo>
                <a:lnTo>
                  <a:pt x="2261" y="0"/>
                </a:lnTo>
                <a:lnTo>
                  <a:pt x="1784" y="892"/>
                </a:lnTo>
                <a:lnTo>
                  <a:pt x="0" y="0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1160653" y="3065544"/>
            <a:ext cx="4273064" cy="2983055"/>
          </a:xfrm>
          <a:custGeom>
            <a:avLst/>
            <a:gdLst>
              <a:gd name="connsiteX0" fmla="*/ 4621953 w 6410585"/>
              <a:gd name="connsiteY0" fmla="*/ 2242162 h 4475273"/>
              <a:gd name="connsiteX1" fmla="*/ 4658133 w 6410585"/>
              <a:gd name="connsiteY1" fmla="*/ 2242162 h 4475273"/>
              <a:gd name="connsiteX2" fmla="*/ 4694312 w 6410585"/>
              <a:gd name="connsiteY2" fmla="*/ 2244425 h 4475273"/>
              <a:gd name="connsiteX3" fmla="*/ 4716925 w 6410585"/>
              <a:gd name="connsiteY3" fmla="*/ 2244425 h 4475273"/>
              <a:gd name="connsiteX4" fmla="*/ 4725969 w 6410585"/>
              <a:gd name="connsiteY4" fmla="*/ 2244425 h 4475273"/>
              <a:gd name="connsiteX5" fmla="*/ 4732753 w 6410585"/>
              <a:gd name="connsiteY5" fmla="*/ 2244425 h 4475273"/>
              <a:gd name="connsiteX6" fmla="*/ 5619155 w 6410585"/>
              <a:gd name="connsiteY6" fmla="*/ 2244425 h 4475273"/>
              <a:gd name="connsiteX7" fmla="*/ 5632722 w 6410585"/>
              <a:gd name="connsiteY7" fmla="*/ 2244425 h 4475273"/>
              <a:gd name="connsiteX8" fmla="*/ 5639506 w 6410585"/>
              <a:gd name="connsiteY8" fmla="*/ 2242162 h 4475273"/>
              <a:gd name="connsiteX9" fmla="*/ 5648551 w 6410585"/>
              <a:gd name="connsiteY9" fmla="*/ 2244425 h 4475273"/>
              <a:gd name="connsiteX10" fmla="*/ 5655335 w 6410585"/>
              <a:gd name="connsiteY10" fmla="*/ 2244425 h 4475273"/>
              <a:gd name="connsiteX11" fmla="*/ 5682469 w 6410585"/>
              <a:gd name="connsiteY11" fmla="*/ 2242162 h 4475273"/>
              <a:gd name="connsiteX12" fmla="*/ 5709604 w 6410585"/>
              <a:gd name="connsiteY12" fmla="*/ 2244425 h 4475273"/>
              <a:gd name="connsiteX13" fmla="*/ 5714127 w 6410585"/>
              <a:gd name="connsiteY13" fmla="*/ 2244425 h 4475273"/>
              <a:gd name="connsiteX14" fmla="*/ 5720910 w 6410585"/>
              <a:gd name="connsiteY14" fmla="*/ 2244425 h 4475273"/>
              <a:gd name="connsiteX15" fmla="*/ 5741261 w 6410585"/>
              <a:gd name="connsiteY15" fmla="*/ 2244425 h 4475273"/>
              <a:gd name="connsiteX16" fmla="*/ 5743523 w 6410585"/>
              <a:gd name="connsiteY16" fmla="*/ 2248950 h 4475273"/>
              <a:gd name="connsiteX17" fmla="*/ 5750306 w 6410585"/>
              <a:gd name="connsiteY17" fmla="*/ 2255737 h 4475273"/>
              <a:gd name="connsiteX18" fmla="*/ 5763874 w 6410585"/>
              <a:gd name="connsiteY18" fmla="*/ 2260262 h 4475273"/>
              <a:gd name="connsiteX19" fmla="*/ 5775180 w 6410585"/>
              <a:gd name="connsiteY19" fmla="*/ 2264787 h 4475273"/>
              <a:gd name="connsiteX20" fmla="*/ 5777441 w 6410585"/>
              <a:gd name="connsiteY20" fmla="*/ 2267050 h 4475273"/>
              <a:gd name="connsiteX21" fmla="*/ 5784225 w 6410585"/>
              <a:gd name="connsiteY21" fmla="*/ 2269312 h 4475273"/>
              <a:gd name="connsiteX22" fmla="*/ 5791008 w 6410585"/>
              <a:gd name="connsiteY22" fmla="*/ 2271575 h 4475273"/>
              <a:gd name="connsiteX23" fmla="*/ 5809098 w 6410585"/>
              <a:gd name="connsiteY23" fmla="*/ 2282887 h 4475273"/>
              <a:gd name="connsiteX24" fmla="*/ 5818143 w 6410585"/>
              <a:gd name="connsiteY24" fmla="*/ 2294200 h 4475273"/>
              <a:gd name="connsiteX25" fmla="*/ 5833972 w 6410585"/>
              <a:gd name="connsiteY25" fmla="*/ 2312300 h 4475273"/>
              <a:gd name="connsiteX26" fmla="*/ 5847539 w 6410585"/>
              <a:gd name="connsiteY26" fmla="*/ 2332663 h 4475273"/>
              <a:gd name="connsiteX27" fmla="*/ 5858845 w 6410585"/>
              <a:gd name="connsiteY27" fmla="*/ 2350763 h 4475273"/>
              <a:gd name="connsiteX28" fmla="*/ 5872413 w 6410585"/>
              <a:gd name="connsiteY28" fmla="*/ 2371126 h 4475273"/>
              <a:gd name="connsiteX29" fmla="*/ 5874674 w 6410585"/>
              <a:gd name="connsiteY29" fmla="*/ 2375651 h 4475273"/>
              <a:gd name="connsiteX30" fmla="*/ 5876935 w 6410585"/>
              <a:gd name="connsiteY30" fmla="*/ 2377913 h 4475273"/>
              <a:gd name="connsiteX31" fmla="*/ 5881458 w 6410585"/>
              <a:gd name="connsiteY31" fmla="*/ 2389226 h 4475273"/>
              <a:gd name="connsiteX32" fmla="*/ 5883719 w 6410585"/>
              <a:gd name="connsiteY32" fmla="*/ 2396014 h 4475273"/>
              <a:gd name="connsiteX33" fmla="*/ 5888241 w 6410585"/>
              <a:gd name="connsiteY33" fmla="*/ 2402801 h 4475273"/>
              <a:gd name="connsiteX34" fmla="*/ 5892764 w 6410585"/>
              <a:gd name="connsiteY34" fmla="*/ 2409589 h 4475273"/>
              <a:gd name="connsiteX35" fmla="*/ 5897286 w 6410585"/>
              <a:gd name="connsiteY35" fmla="*/ 2416376 h 4475273"/>
              <a:gd name="connsiteX36" fmla="*/ 5899547 w 6410585"/>
              <a:gd name="connsiteY36" fmla="*/ 2423164 h 4475273"/>
              <a:gd name="connsiteX37" fmla="*/ 6367622 w 6410585"/>
              <a:gd name="connsiteY37" fmla="*/ 3235410 h 4475273"/>
              <a:gd name="connsiteX38" fmla="*/ 6383450 w 6410585"/>
              <a:gd name="connsiteY38" fmla="*/ 3255773 h 4475273"/>
              <a:gd name="connsiteX39" fmla="*/ 6394757 w 6410585"/>
              <a:gd name="connsiteY39" fmla="*/ 3282923 h 4475273"/>
              <a:gd name="connsiteX40" fmla="*/ 6403802 w 6410585"/>
              <a:gd name="connsiteY40" fmla="*/ 3307811 h 4475273"/>
              <a:gd name="connsiteX41" fmla="*/ 6408324 w 6410585"/>
              <a:gd name="connsiteY41" fmla="*/ 3323649 h 4475273"/>
              <a:gd name="connsiteX42" fmla="*/ 6410585 w 6410585"/>
              <a:gd name="connsiteY42" fmla="*/ 3339486 h 4475273"/>
              <a:gd name="connsiteX43" fmla="*/ 6410585 w 6410585"/>
              <a:gd name="connsiteY43" fmla="*/ 3348536 h 4475273"/>
              <a:gd name="connsiteX44" fmla="*/ 6410585 w 6410585"/>
              <a:gd name="connsiteY44" fmla="*/ 3380212 h 4475273"/>
              <a:gd name="connsiteX45" fmla="*/ 6408324 w 6410585"/>
              <a:gd name="connsiteY45" fmla="*/ 3398312 h 4475273"/>
              <a:gd name="connsiteX46" fmla="*/ 6403802 w 6410585"/>
              <a:gd name="connsiteY46" fmla="*/ 3409625 h 4475273"/>
              <a:gd name="connsiteX47" fmla="*/ 6403802 w 6410585"/>
              <a:gd name="connsiteY47" fmla="*/ 3411887 h 4475273"/>
              <a:gd name="connsiteX48" fmla="*/ 6401540 w 6410585"/>
              <a:gd name="connsiteY48" fmla="*/ 3414150 h 4475273"/>
              <a:gd name="connsiteX49" fmla="*/ 6401540 w 6410585"/>
              <a:gd name="connsiteY49" fmla="*/ 3420937 h 4475273"/>
              <a:gd name="connsiteX50" fmla="*/ 6358577 w 6410585"/>
              <a:gd name="connsiteY50" fmla="*/ 3491075 h 4475273"/>
              <a:gd name="connsiteX51" fmla="*/ 6351793 w 6410585"/>
              <a:gd name="connsiteY51" fmla="*/ 3493338 h 4475273"/>
              <a:gd name="connsiteX52" fmla="*/ 6358577 w 6410585"/>
              <a:gd name="connsiteY52" fmla="*/ 3493338 h 4475273"/>
              <a:gd name="connsiteX53" fmla="*/ 5831711 w 6410585"/>
              <a:gd name="connsiteY53" fmla="*/ 4407397 h 4475273"/>
              <a:gd name="connsiteX54" fmla="*/ 5827188 w 6410585"/>
              <a:gd name="connsiteY54" fmla="*/ 4409660 h 4475273"/>
              <a:gd name="connsiteX55" fmla="*/ 5822666 w 6410585"/>
              <a:gd name="connsiteY55" fmla="*/ 4418710 h 4475273"/>
              <a:gd name="connsiteX56" fmla="*/ 5811359 w 6410585"/>
              <a:gd name="connsiteY56" fmla="*/ 4427761 h 4475273"/>
              <a:gd name="connsiteX57" fmla="*/ 5797792 w 6410585"/>
              <a:gd name="connsiteY57" fmla="*/ 4439073 h 4475273"/>
              <a:gd name="connsiteX58" fmla="*/ 5779702 w 6410585"/>
              <a:gd name="connsiteY58" fmla="*/ 4448123 h 4475273"/>
              <a:gd name="connsiteX59" fmla="*/ 5761612 w 6410585"/>
              <a:gd name="connsiteY59" fmla="*/ 4454911 h 4475273"/>
              <a:gd name="connsiteX60" fmla="*/ 5743523 w 6410585"/>
              <a:gd name="connsiteY60" fmla="*/ 4461698 h 4475273"/>
              <a:gd name="connsiteX61" fmla="*/ 5725433 w 6410585"/>
              <a:gd name="connsiteY61" fmla="*/ 4468486 h 4475273"/>
              <a:gd name="connsiteX62" fmla="*/ 5709604 w 6410585"/>
              <a:gd name="connsiteY62" fmla="*/ 4470749 h 4475273"/>
              <a:gd name="connsiteX63" fmla="*/ 5632722 w 6410585"/>
              <a:gd name="connsiteY63" fmla="*/ 4470749 h 4475273"/>
              <a:gd name="connsiteX64" fmla="*/ 5628200 w 6410585"/>
              <a:gd name="connsiteY64" fmla="*/ 4473011 h 4475273"/>
              <a:gd name="connsiteX65" fmla="*/ 5623677 w 6410585"/>
              <a:gd name="connsiteY65" fmla="*/ 4473011 h 4475273"/>
              <a:gd name="connsiteX66" fmla="*/ 5598804 w 6410585"/>
              <a:gd name="connsiteY66" fmla="*/ 4473011 h 4475273"/>
              <a:gd name="connsiteX67" fmla="*/ 5571669 w 6410585"/>
              <a:gd name="connsiteY67" fmla="*/ 4470749 h 4475273"/>
              <a:gd name="connsiteX68" fmla="*/ 5546796 w 6410585"/>
              <a:gd name="connsiteY68" fmla="*/ 4470749 h 4475273"/>
              <a:gd name="connsiteX69" fmla="*/ 5533228 w 6410585"/>
              <a:gd name="connsiteY69" fmla="*/ 4473011 h 4475273"/>
              <a:gd name="connsiteX70" fmla="*/ 5519661 w 6410585"/>
              <a:gd name="connsiteY70" fmla="*/ 4473011 h 4475273"/>
              <a:gd name="connsiteX71" fmla="*/ 5497049 w 6410585"/>
              <a:gd name="connsiteY71" fmla="*/ 4470749 h 4475273"/>
              <a:gd name="connsiteX72" fmla="*/ 5463130 w 6410585"/>
              <a:gd name="connsiteY72" fmla="*/ 4470749 h 4475273"/>
              <a:gd name="connsiteX73" fmla="*/ 5433734 w 6410585"/>
              <a:gd name="connsiteY73" fmla="*/ 4473011 h 4475273"/>
              <a:gd name="connsiteX74" fmla="*/ 5413383 w 6410585"/>
              <a:gd name="connsiteY74" fmla="*/ 4475273 h 4475273"/>
              <a:gd name="connsiteX75" fmla="*/ 5388510 w 6410585"/>
              <a:gd name="connsiteY75" fmla="*/ 4473011 h 4475273"/>
              <a:gd name="connsiteX76" fmla="*/ 5365897 w 6410585"/>
              <a:gd name="connsiteY76" fmla="*/ 4473011 h 4475273"/>
              <a:gd name="connsiteX77" fmla="*/ 5363636 w 6410585"/>
              <a:gd name="connsiteY77" fmla="*/ 4470749 h 4475273"/>
              <a:gd name="connsiteX78" fmla="*/ 5352330 w 6410585"/>
              <a:gd name="connsiteY78" fmla="*/ 4470749 h 4475273"/>
              <a:gd name="connsiteX79" fmla="*/ 5307105 w 6410585"/>
              <a:gd name="connsiteY79" fmla="*/ 4473011 h 4475273"/>
              <a:gd name="connsiteX80" fmla="*/ 5248313 w 6410585"/>
              <a:gd name="connsiteY80" fmla="*/ 4473011 h 4475273"/>
              <a:gd name="connsiteX81" fmla="*/ 5189521 w 6410585"/>
              <a:gd name="connsiteY81" fmla="*/ 4470749 h 4475273"/>
              <a:gd name="connsiteX82" fmla="*/ 5155603 w 6410585"/>
              <a:gd name="connsiteY82" fmla="*/ 4470749 h 4475273"/>
              <a:gd name="connsiteX83" fmla="*/ 5139774 w 6410585"/>
              <a:gd name="connsiteY83" fmla="*/ 4473011 h 4475273"/>
              <a:gd name="connsiteX84" fmla="*/ 5123946 w 6410585"/>
              <a:gd name="connsiteY84" fmla="*/ 4470749 h 4475273"/>
              <a:gd name="connsiteX85" fmla="*/ 5094550 w 6410585"/>
              <a:gd name="connsiteY85" fmla="*/ 4470749 h 4475273"/>
              <a:gd name="connsiteX86" fmla="*/ 5074199 w 6410585"/>
              <a:gd name="connsiteY86" fmla="*/ 4470749 h 4475273"/>
              <a:gd name="connsiteX87" fmla="*/ 5051586 w 6410585"/>
              <a:gd name="connsiteY87" fmla="*/ 4470749 h 4475273"/>
              <a:gd name="connsiteX88" fmla="*/ 5047064 w 6410585"/>
              <a:gd name="connsiteY88" fmla="*/ 4470749 h 4475273"/>
              <a:gd name="connsiteX89" fmla="*/ 5038019 w 6410585"/>
              <a:gd name="connsiteY89" fmla="*/ 4470749 h 4475273"/>
              <a:gd name="connsiteX90" fmla="*/ 5004101 w 6410585"/>
              <a:gd name="connsiteY90" fmla="*/ 4470749 h 4475273"/>
              <a:gd name="connsiteX91" fmla="*/ 4967921 w 6410585"/>
              <a:gd name="connsiteY91" fmla="*/ 4470749 h 4475273"/>
              <a:gd name="connsiteX92" fmla="*/ 4952092 w 6410585"/>
              <a:gd name="connsiteY92" fmla="*/ 4473011 h 4475273"/>
              <a:gd name="connsiteX93" fmla="*/ 4945309 w 6410585"/>
              <a:gd name="connsiteY93" fmla="*/ 4470749 h 4475273"/>
              <a:gd name="connsiteX94" fmla="*/ 4906868 w 6410585"/>
              <a:gd name="connsiteY94" fmla="*/ 4470749 h 4475273"/>
              <a:gd name="connsiteX95" fmla="*/ 4870688 w 6410585"/>
              <a:gd name="connsiteY95" fmla="*/ 4473011 h 4475273"/>
              <a:gd name="connsiteX96" fmla="*/ 4845815 w 6410585"/>
              <a:gd name="connsiteY96" fmla="*/ 4473011 h 4475273"/>
              <a:gd name="connsiteX97" fmla="*/ 4820941 w 6410585"/>
              <a:gd name="connsiteY97" fmla="*/ 4473011 h 4475273"/>
              <a:gd name="connsiteX98" fmla="*/ 4793806 w 6410585"/>
              <a:gd name="connsiteY98" fmla="*/ 4470749 h 4475273"/>
              <a:gd name="connsiteX99" fmla="*/ 4791545 w 6410585"/>
              <a:gd name="connsiteY99" fmla="*/ 4470749 h 4475273"/>
              <a:gd name="connsiteX100" fmla="*/ 4789284 w 6410585"/>
              <a:gd name="connsiteY100" fmla="*/ 4470749 h 4475273"/>
              <a:gd name="connsiteX101" fmla="*/ 4782500 w 6410585"/>
              <a:gd name="connsiteY101" fmla="*/ 4470749 h 4475273"/>
              <a:gd name="connsiteX102" fmla="*/ 4777978 w 6410585"/>
              <a:gd name="connsiteY102" fmla="*/ 4473011 h 4475273"/>
              <a:gd name="connsiteX103" fmla="*/ 4771194 w 6410585"/>
              <a:gd name="connsiteY103" fmla="*/ 4475273 h 4475273"/>
              <a:gd name="connsiteX104" fmla="*/ 4757627 w 6410585"/>
              <a:gd name="connsiteY104" fmla="*/ 4473011 h 4475273"/>
              <a:gd name="connsiteX105" fmla="*/ 4744059 w 6410585"/>
              <a:gd name="connsiteY105" fmla="*/ 4473011 h 4475273"/>
              <a:gd name="connsiteX106" fmla="*/ 4721447 w 6410585"/>
              <a:gd name="connsiteY106" fmla="*/ 4473011 h 4475273"/>
              <a:gd name="connsiteX107" fmla="*/ 4696573 w 6410585"/>
              <a:gd name="connsiteY107" fmla="*/ 4473011 h 4475273"/>
              <a:gd name="connsiteX108" fmla="*/ 4669439 w 6410585"/>
              <a:gd name="connsiteY108" fmla="*/ 4473011 h 4475273"/>
              <a:gd name="connsiteX109" fmla="*/ 4644565 w 6410585"/>
              <a:gd name="connsiteY109" fmla="*/ 4473011 h 4475273"/>
              <a:gd name="connsiteX110" fmla="*/ 4624214 w 6410585"/>
              <a:gd name="connsiteY110" fmla="*/ 4473011 h 4475273"/>
              <a:gd name="connsiteX111" fmla="*/ 4599341 w 6410585"/>
              <a:gd name="connsiteY111" fmla="*/ 4470749 h 4475273"/>
              <a:gd name="connsiteX112" fmla="*/ 4576728 w 6410585"/>
              <a:gd name="connsiteY112" fmla="*/ 4466223 h 4475273"/>
              <a:gd name="connsiteX113" fmla="*/ 4551855 w 6410585"/>
              <a:gd name="connsiteY113" fmla="*/ 4457173 h 4475273"/>
              <a:gd name="connsiteX114" fmla="*/ 4547332 w 6410585"/>
              <a:gd name="connsiteY114" fmla="*/ 4457173 h 4475273"/>
              <a:gd name="connsiteX115" fmla="*/ 4538287 w 6410585"/>
              <a:gd name="connsiteY115" fmla="*/ 4454911 h 4475273"/>
              <a:gd name="connsiteX116" fmla="*/ 4533765 w 6410585"/>
              <a:gd name="connsiteY116" fmla="*/ 4450385 h 4475273"/>
              <a:gd name="connsiteX117" fmla="*/ 4526981 w 6410585"/>
              <a:gd name="connsiteY117" fmla="*/ 4445861 h 4475273"/>
              <a:gd name="connsiteX118" fmla="*/ 4508891 w 6410585"/>
              <a:gd name="connsiteY118" fmla="*/ 4434548 h 4475273"/>
              <a:gd name="connsiteX119" fmla="*/ 4502108 w 6410585"/>
              <a:gd name="connsiteY119" fmla="*/ 4430023 h 4475273"/>
              <a:gd name="connsiteX120" fmla="*/ 4495324 w 6410585"/>
              <a:gd name="connsiteY120" fmla="*/ 4425498 h 4475273"/>
              <a:gd name="connsiteX121" fmla="*/ 4490802 w 6410585"/>
              <a:gd name="connsiteY121" fmla="*/ 4418710 h 4475273"/>
              <a:gd name="connsiteX122" fmla="*/ 4488540 w 6410585"/>
              <a:gd name="connsiteY122" fmla="*/ 4414185 h 4475273"/>
              <a:gd name="connsiteX123" fmla="*/ 4481757 w 6410585"/>
              <a:gd name="connsiteY123" fmla="*/ 4409660 h 4475273"/>
              <a:gd name="connsiteX124" fmla="*/ 4477234 w 6410585"/>
              <a:gd name="connsiteY124" fmla="*/ 4400610 h 4475273"/>
              <a:gd name="connsiteX125" fmla="*/ 3961674 w 6410585"/>
              <a:gd name="connsiteY125" fmla="*/ 3502388 h 4475273"/>
              <a:gd name="connsiteX126" fmla="*/ 3954890 w 6410585"/>
              <a:gd name="connsiteY126" fmla="*/ 3497863 h 4475273"/>
              <a:gd name="connsiteX127" fmla="*/ 3952629 w 6410585"/>
              <a:gd name="connsiteY127" fmla="*/ 3495601 h 4475273"/>
              <a:gd name="connsiteX128" fmla="*/ 3952629 w 6410585"/>
              <a:gd name="connsiteY128" fmla="*/ 3488813 h 4475273"/>
              <a:gd name="connsiteX129" fmla="*/ 3945845 w 6410585"/>
              <a:gd name="connsiteY129" fmla="*/ 3482025 h 4475273"/>
              <a:gd name="connsiteX130" fmla="*/ 3932278 w 6410585"/>
              <a:gd name="connsiteY130" fmla="*/ 3457138 h 4475273"/>
              <a:gd name="connsiteX131" fmla="*/ 3920972 w 6410585"/>
              <a:gd name="connsiteY131" fmla="*/ 3432250 h 4475273"/>
              <a:gd name="connsiteX132" fmla="*/ 3918710 w 6410585"/>
              <a:gd name="connsiteY132" fmla="*/ 3429987 h 4475273"/>
              <a:gd name="connsiteX133" fmla="*/ 3916449 w 6410585"/>
              <a:gd name="connsiteY133" fmla="*/ 3425462 h 4475273"/>
              <a:gd name="connsiteX134" fmla="*/ 3914188 w 6410585"/>
              <a:gd name="connsiteY134" fmla="*/ 3420937 h 4475273"/>
              <a:gd name="connsiteX135" fmla="*/ 3914188 w 6410585"/>
              <a:gd name="connsiteY135" fmla="*/ 3418675 h 4475273"/>
              <a:gd name="connsiteX136" fmla="*/ 3911927 w 6410585"/>
              <a:gd name="connsiteY136" fmla="*/ 3414150 h 4475273"/>
              <a:gd name="connsiteX137" fmla="*/ 3911927 w 6410585"/>
              <a:gd name="connsiteY137" fmla="*/ 3407362 h 4475273"/>
              <a:gd name="connsiteX138" fmla="*/ 3907404 w 6410585"/>
              <a:gd name="connsiteY138" fmla="*/ 3400575 h 4475273"/>
              <a:gd name="connsiteX139" fmla="*/ 3905143 w 6410585"/>
              <a:gd name="connsiteY139" fmla="*/ 3386999 h 4475273"/>
              <a:gd name="connsiteX140" fmla="*/ 3905143 w 6410585"/>
              <a:gd name="connsiteY140" fmla="*/ 3375687 h 4475273"/>
              <a:gd name="connsiteX141" fmla="*/ 3905143 w 6410585"/>
              <a:gd name="connsiteY141" fmla="*/ 3362112 h 4475273"/>
              <a:gd name="connsiteX142" fmla="*/ 3905143 w 6410585"/>
              <a:gd name="connsiteY142" fmla="*/ 3348536 h 4475273"/>
              <a:gd name="connsiteX143" fmla="*/ 3905143 w 6410585"/>
              <a:gd name="connsiteY143" fmla="*/ 3330436 h 4475273"/>
              <a:gd name="connsiteX144" fmla="*/ 3909666 w 6410585"/>
              <a:gd name="connsiteY144" fmla="*/ 3312336 h 4475273"/>
              <a:gd name="connsiteX145" fmla="*/ 3914188 w 6410585"/>
              <a:gd name="connsiteY145" fmla="*/ 3296498 h 4475273"/>
              <a:gd name="connsiteX146" fmla="*/ 3918710 w 6410585"/>
              <a:gd name="connsiteY146" fmla="*/ 3282923 h 4475273"/>
              <a:gd name="connsiteX147" fmla="*/ 3934539 w 6410585"/>
              <a:gd name="connsiteY147" fmla="*/ 3255773 h 4475273"/>
              <a:gd name="connsiteX148" fmla="*/ 3948106 w 6410585"/>
              <a:gd name="connsiteY148" fmla="*/ 3230885 h 4475273"/>
              <a:gd name="connsiteX149" fmla="*/ 3954890 w 6410585"/>
              <a:gd name="connsiteY149" fmla="*/ 3217310 h 4475273"/>
              <a:gd name="connsiteX150" fmla="*/ 3966196 w 6410585"/>
              <a:gd name="connsiteY150" fmla="*/ 3205997 h 4475273"/>
              <a:gd name="connsiteX151" fmla="*/ 3972980 w 6410585"/>
              <a:gd name="connsiteY151" fmla="*/ 3190160 h 4475273"/>
              <a:gd name="connsiteX152" fmla="*/ 3977502 w 6410585"/>
              <a:gd name="connsiteY152" fmla="*/ 3178847 h 4475273"/>
              <a:gd name="connsiteX153" fmla="*/ 4038556 w 6410585"/>
              <a:gd name="connsiteY153" fmla="*/ 3086084 h 4475273"/>
              <a:gd name="connsiteX154" fmla="*/ 4095086 w 6410585"/>
              <a:gd name="connsiteY154" fmla="*/ 2993320 h 4475273"/>
              <a:gd name="connsiteX155" fmla="*/ 4153878 w 6410585"/>
              <a:gd name="connsiteY155" fmla="*/ 2896032 h 4475273"/>
              <a:gd name="connsiteX156" fmla="*/ 4210409 w 6410585"/>
              <a:gd name="connsiteY156" fmla="*/ 2798743 h 4475273"/>
              <a:gd name="connsiteX157" fmla="*/ 4264679 w 6410585"/>
              <a:gd name="connsiteY157" fmla="*/ 2699192 h 4475273"/>
              <a:gd name="connsiteX158" fmla="*/ 4316687 w 6410585"/>
              <a:gd name="connsiteY158" fmla="*/ 2601903 h 4475273"/>
              <a:gd name="connsiteX159" fmla="*/ 4370956 w 6410585"/>
              <a:gd name="connsiteY159" fmla="*/ 2502352 h 4475273"/>
              <a:gd name="connsiteX160" fmla="*/ 4422488 w 6410585"/>
              <a:gd name="connsiteY160" fmla="*/ 2405957 h 4475273"/>
              <a:gd name="connsiteX161" fmla="*/ 4425226 w 6410585"/>
              <a:gd name="connsiteY161" fmla="*/ 2407326 h 4475273"/>
              <a:gd name="connsiteX162" fmla="*/ 4443316 w 6410585"/>
              <a:gd name="connsiteY162" fmla="*/ 2371126 h 4475273"/>
              <a:gd name="connsiteX163" fmla="*/ 4447838 w 6410585"/>
              <a:gd name="connsiteY163" fmla="*/ 2362076 h 4475273"/>
              <a:gd name="connsiteX164" fmla="*/ 4452361 w 6410585"/>
              <a:gd name="connsiteY164" fmla="*/ 2350763 h 4475273"/>
              <a:gd name="connsiteX165" fmla="*/ 4459144 w 6410585"/>
              <a:gd name="connsiteY165" fmla="*/ 2337188 h 4475273"/>
              <a:gd name="connsiteX166" fmla="*/ 4468189 w 6410585"/>
              <a:gd name="connsiteY166" fmla="*/ 2325875 h 4475273"/>
              <a:gd name="connsiteX167" fmla="*/ 4488540 w 6410585"/>
              <a:gd name="connsiteY167" fmla="*/ 2300988 h 4475273"/>
              <a:gd name="connsiteX168" fmla="*/ 4504369 w 6410585"/>
              <a:gd name="connsiteY168" fmla="*/ 2285150 h 4475273"/>
              <a:gd name="connsiteX169" fmla="*/ 4508891 w 6410585"/>
              <a:gd name="connsiteY169" fmla="*/ 2282887 h 4475273"/>
              <a:gd name="connsiteX170" fmla="*/ 4513414 w 6410585"/>
              <a:gd name="connsiteY170" fmla="*/ 2278362 h 4475273"/>
              <a:gd name="connsiteX171" fmla="*/ 4515675 w 6410585"/>
              <a:gd name="connsiteY171" fmla="*/ 2276100 h 4475273"/>
              <a:gd name="connsiteX172" fmla="*/ 4517936 w 6410585"/>
              <a:gd name="connsiteY172" fmla="*/ 2271575 h 4475273"/>
              <a:gd name="connsiteX173" fmla="*/ 4536026 w 6410585"/>
              <a:gd name="connsiteY173" fmla="*/ 2267050 h 4475273"/>
              <a:gd name="connsiteX174" fmla="*/ 4556377 w 6410585"/>
              <a:gd name="connsiteY174" fmla="*/ 2258000 h 4475273"/>
              <a:gd name="connsiteX175" fmla="*/ 4572206 w 6410585"/>
              <a:gd name="connsiteY175" fmla="*/ 2248950 h 4475273"/>
              <a:gd name="connsiteX176" fmla="*/ 4594818 w 6410585"/>
              <a:gd name="connsiteY176" fmla="*/ 2244425 h 4475273"/>
              <a:gd name="connsiteX177" fmla="*/ 2668251 w 6410585"/>
              <a:gd name="connsiteY177" fmla="*/ 1122212 h 4475273"/>
              <a:gd name="connsiteX178" fmla="*/ 2704430 w 6410585"/>
              <a:gd name="connsiteY178" fmla="*/ 1122212 h 4475273"/>
              <a:gd name="connsiteX179" fmla="*/ 2740610 w 6410585"/>
              <a:gd name="connsiteY179" fmla="*/ 1124475 h 4475273"/>
              <a:gd name="connsiteX180" fmla="*/ 2763222 w 6410585"/>
              <a:gd name="connsiteY180" fmla="*/ 1124475 h 4475273"/>
              <a:gd name="connsiteX181" fmla="*/ 2770006 w 6410585"/>
              <a:gd name="connsiteY181" fmla="*/ 1124475 h 4475273"/>
              <a:gd name="connsiteX182" fmla="*/ 2779051 w 6410585"/>
              <a:gd name="connsiteY182" fmla="*/ 1124475 h 4475273"/>
              <a:gd name="connsiteX183" fmla="*/ 3667714 w 6410585"/>
              <a:gd name="connsiteY183" fmla="*/ 1124475 h 4475273"/>
              <a:gd name="connsiteX184" fmla="*/ 3681281 w 6410585"/>
              <a:gd name="connsiteY184" fmla="*/ 1122212 h 4475273"/>
              <a:gd name="connsiteX185" fmla="*/ 3688065 w 6410585"/>
              <a:gd name="connsiteY185" fmla="*/ 1122212 h 4475273"/>
              <a:gd name="connsiteX186" fmla="*/ 3690326 w 6410585"/>
              <a:gd name="connsiteY186" fmla="*/ 1122212 h 4475273"/>
              <a:gd name="connsiteX187" fmla="*/ 3694849 w 6410585"/>
              <a:gd name="connsiteY187" fmla="*/ 1124475 h 4475273"/>
              <a:gd name="connsiteX188" fmla="*/ 3701632 w 6410585"/>
              <a:gd name="connsiteY188" fmla="*/ 1124475 h 4475273"/>
              <a:gd name="connsiteX189" fmla="*/ 3728767 w 6410585"/>
              <a:gd name="connsiteY189" fmla="*/ 1122212 h 4475273"/>
              <a:gd name="connsiteX190" fmla="*/ 3758163 w 6410585"/>
              <a:gd name="connsiteY190" fmla="*/ 1122212 h 4475273"/>
              <a:gd name="connsiteX191" fmla="*/ 3762686 w 6410585"/>
              <a:gd name="connsiteY191" fmla="*/ 1124475 h 4475273"/>
              <a:gd name="connsiteX192" fmla="*/ 3767208 w 6410585"/>
              <a:gd name="connsiteY192" fmla="*/ 1124475 h 4475273"/>
              <a:gd name="connsiteX193" fmla="*/ 3787559 w 6410585"/>
              <a:gd name="connsiteY193" fmla="*/ 1124475 h 4475273"/>
              <a:gd name="connsiteX194" fmla="*/ 3789820 w 6410585"/>
              <a:gd name="connsiteY194" fmla="*/ 1124475 h 4475273"/>
              <a:gd name="connsiteX195" fmla="*/ 3792082 w 6410585"/>
              <a:gd name="connsiteY195" fmla="*/ 1129000 h 4475273"/>
              <a:gd name="connsiteX196" fmla="*/ 3798865 w 6410585"/>
              <a:gd name="connsiteY196" fmla="*/ 1133525 h 4475273"/>
              <a:gd name="connsiteX197" fmla="*/ 3814694 w 6410585"/>
              <a:gd name="connsiteY197" fmla="*/ 1138050 h 4475273"/>
              <a:gd name="connsiteX198" fmla="*/ 3826000 w 6410585"/>
              <a:gd name="connsiteY198" fmla="*/ 1142575 h 4475273"/>
              <a:gd name="connsiteX199" fmla="*/ 3828261 w 6410585"/>
              <a:gd name="connsiteY199" fmla="*/ 1144838 h 4475273"/>
              <a:gd name="connsiteX200" fmla="*/ 3835045 w 6410585"/>
              <a:gd name="connsiteY200" fmla="*/ 1147100 h 4475273"/>
              <a:gd name="connsiteX201" fmla="*/ 3839567 w 6410585"/>
              <a:gd name="connsiteY201" fmla="*/ 1149363 h 4475273"/>
              <a:gd name="connsiteX202" fmla="*/ 3857657 w 6410585"/>
              <a:gd name="connsiteY202" fmla="*/ 1160675 h 4475273"/>
              <a:gd name="connsiteX203" fmla="*/ 3866702 w 6410585"/>
              <a:gd name="connsiteY203" fmla="*/ 1171988 h 4475273"/>
              <a:gd name="connsiteX204" fmla="*/ 3882531 w 6410585"/>
              <a:gd name="connsiteY204" fmla="*/ 1192351 h 4475273"/>
              <a:gd name="connsiteX205" fmla="*/ 3898359 w 6410585"/>
              <a:gd name="connsiteY205" fmla="*/ 1210451 h 4475273"/>
              <a:gd name="connsiteX206" fmla="*/ 3909666 w 6410585"/>
              <a:gd name="connsiteY206" fmla="*/ 1230814 h 4475273"/>
              <a:gd name="connsiteX207" fmla="*/ 3920972 w 6410585"/>
              <a:gd name="connsiteY207" fmla="*/ 1251176 h 4475273"/>
              <a:gd name="connsiteX208" fmla="*/ 3923233 w 6410585"/>
              <a:gd name="connsiteY208" fmla="*/ 1255701 h 4475273"/>
              <a:gd name="connsiteX209" fmla="*/ 3925494 w 6410585"/>
              <a:gd name="connsiteY209" fmla="*/ 1257964 h 4475273"/>
              <a:gd name="connsiteX210" fmla="*/ 3930017 w 6410585"/>
              <a:gd name="connsiteY210" fmla="*/ 1267014 h 4475273"/>
              <a:gd name="connsiteX211" fmla="*/ 3932278 w 6410585"/>
              <a:gd name="connsiteY211" fmla="*/ 1273802 h 4475273"/>
              <a:gd name="connsiteX212" fmla="*/ 3936800 w 6410585"/>
              <a:gd name="connsiteY212" fmla="*/ 1280589 h 4475273"/>
              <a:gd name="connsiteX213" fmla="*/ 3941323 w 6410585"/>
              <a:gd name="connsiteY213" fmla="*/ 1287377 h 4475273"/>
              <a:gd name="connsiteX214" fmla="*/ 3945845 w 6410585"/>
              <a:gd name="connsiteY214" fmla="*/ 1294164 h 4475273"/>
              <a:gd name="connsiteX215" fmla="*/ 3950368 w 6410585"/>
              <a:gd name="connsiteY215" fmla="*/ 1300952 h 4475273"/>
              <a:gd name="connsiteX216" fmla="*/ 4418442 w 6410585"/>
              <a:gd name="connsiteY216" fmla="*/ 2113198 h 4475273"/>
              <a:gd name="connsiteX217" fmla="*/ 4432010 w 6410585"/>
              <a:gd name="connsiteY217" fmla="*/ 2135823 h 4475273"/>
              <a:gd name="connsiteX218" fmla="*/ 4443316 w 6410585"/>
              <a:gd name="connsiteY218" fmla="*/ 2160711 h 4475273"/>
              <a:gd name="connsiteX219" fmla="*/ 4452361 w 6410585"/>
              <a:gd name="connsiteY219" fmla="*/ 2187861 h 4475273"/>
              <a:gd name="connsiteX220" fmla="*/ 4456883 w 6410585"/>
              <a:gd name="connsiteY220" fmla="*/ 2205962 h 4475273"/>
              <a:gd name="connsiteX221" fmla="*/ 4459144 w 6410585"/>
              <a:gd name="connsiteY221" fmla="*/ 2217274 h 4475273"/>
              <a:gd name="connsiteX222" fmla="*/ 4459144 w 6410585"/>
              <a:gd name="connsiteY222" fmla="*/ 2226324 h 4475273"/>
              <a:gd name="connsiteX223" fmla="*/ 4459144 w 6410585"/>
              <a:gd name="connsiteY223" fmla="*/ 2262525 h 4475273"/>
              <a:gd name="connsiteX224" fmla="*/ 4456883 w 6410585"/>
              <a:gd name="connsiteY224" fmla="*/ 2276100 h 4475273"/>
              <a:gd name="connsiteX225" fmla="*/ 4452361 w 6410585"/>
              <a:gd name="connsiteY225" fmla="*/ 2287413 h 4475273"/>
              <a:gd name="connsiteX226" fmla="*/ 4452361 w 6410585"/>
              <a:gd name="connsiteY226" fmla="*/ 2289675 h 4475273"/>
              <a:gd name="connsiteX227" fmla="*/ 4450099 w 6410585"/>
              <a:gd name="connsiteY227" fmla="*/ 2294200 h 4475273"/>
              <a:gd name="connsiteX228" fmla="*/ 4450099 w 6410585"/>
              <a:gd name="connsiteY228" fmla="*/ 2298725 h 4475273"/>
              <a:gd name="connsiteX229" fmla="*/ 4409397 w 6410585"/>
              <a:gd name="connsiteY229" fmla="*/ 2368863 h 4475273"/>
              <a:gd name="connsiteX230" fmla="*/ 4409397 w 6410585"/>
              <a:gd name="connsiteY230" fmla="*/ 2371126 h 4475273"/>
              <a:gd name="connsiteX231" fmla="*/ 3882531 w 6410585"/>
              <a:gd name="connsiteY231" fmla="*/ 3285186 h 4475273"/>
              <a:gd name="connsiteX232" fmla="*/ 3875747 w 6410585"/>
              <a:gd name="connsiteY232" fmla="*/ 3287448 h 4475273"/>
              <a:gd name="connsiteX233" fmla="*/ 3871225 w 6410585"/>
              <a:gd name="connsiteY233" fmla="*/ 3296498 h 4475273"/>
              <a:gd name="connsiteX234" fmla="*/ 3862180 w 6410585"/>
              <a:gd name="connsiteY234" fmla="*/ 3305548 h 4475273"/>
              <a:gd name="connsiteX235" fmla="*/ 3846351 w 6410585"/>
              <a:gd name="connsiteY235" fmla="*/ 3316861 h 4475273"/>
              <a:gd name="connsiteX236" fmla="*/ 3830523 w 6410585"/>
              <a:gd name="connsiteY236" fmla="*/ 3328174 h 4475273"/>
              <a:gd name="connsiteX237" fmla="*/ 3810171 w 6410585"/>
              <a:gd name="connsiteY237" fmla="*/ 3337224 h 4475273"/>
              <a:gd name="connsiteX238" fmla="*/ 3792082 w 6410585"/>
              <a:gd name="connsiteY238" fmla="*/ 3341749 h 4475273"/>
              <a:gd name="connsiteX239" fmla="*/ 3773992 w 6410585"/>
              <a:gd name="connsiteY239" fmla="*/ 3346274 h 4475273"/>
              <a:gd name="connsiteX240" fmla="*/ 3760424 w 6410585"/>
              <a:gd name="connsiteY240" fmla="*/ 3348536 h 4475273"/>
              <a:gd name="connsiteX241" fmla="*/ 3683543 w 6410585"/>
              <a:gd name="connsiteY241" fmla="*/ 3348536 h 4475273"/>
              <a:gd name="connsiteX242" fmla="*/ 3679020 w 6410585"/>
              <a:gd name="connsiteY242" fmla="*/ 3350799 h 4475273"/>
              <a:gd name="connsiteX243" fmla="*/ 3674498 w 6410585"/>
              <a:gd name="connsiteY243" fmla="*/ 3350799 h 4475273"/>
              <a:gd name="connsiteX244" fmla="*/ 3647363 w 6410585"/>
              <a:gd name="connsiteY244" fmla="*/ 3350799 h 4475273"/>
              <a:gd name="connsiteX245" fmla="*/ 3620228 w 6410585"/>
              <a:gd name="connsiteY245" fmla="*/ 3348536 h 4475273"/>
              <a:gd name="connsiteX246" fmla="*/ 3597616 w 6410585"/>
              <a:gd name="connsiteY246" fmla="*/ 3348536 h 4475273"/>
              <a:gd name="connsiteX247" fmla="*/ 3581787 w 6410585"/>
              <a:gd name="connsiteY247" fmla="*/ 3350799 h 4475273"/>
              <a:gd name="connsiteX248" fmla="*/ 3568220 w 6410585"/>
              <a:gd name="connsiteY248" fmla="*/ 3350799 h 4475273"/>
              <a:gd name="connsiteX249" fmla="*/ 3545608 w 6410585"/>
              <a:gd name="connsiteY249" fmla="*/ 3350799 h 4475273"/>
              <a:gd name="connsiteX250" fmla="*/ 3511689 w 6410585"/>
              <a:gd name="connsiteY250" fmla="*/ 3348536 h 4475273"/>
              <a:gd name="connsiteX251" fmla="*/ 3482293 w 6410585"/>
              <a:gd name="connsiteY251" fmla="*/ 3350799 h 4475273"/>
              <a:gd name="connsiteX252" fmla="*/ 3464203 w 6410585"/>
              <a:gd name="connsiteY252" fmla="*/ 3353061 h 4475273"/>
              <a:gd name="connsiteX253" fmla="*/ 3461942 w 6410585"/>
              <a:gd name="connsiteY253" fmla="*/ 3353061 h 4475273"/>
              <a:gd name="connsiteX254" fmla="*/ 3459681 w 6410585"/>
              <a:gd name="connsiteY254" fmla="*/ 3350799 h 4475273"/>
              <a:gd name="connsiteX255" fmla="*/ 3457420 w 6410585"/>
              <a:gd name="connsiteY255" fmla="*/ 3350799 h 4475273"/>
              <a:gd name="connsiteX256" fmla="*/ 3434807 w 6410585"/>
              <a:gd name="connsiteY256" fmla="*/ 3350799 h 4475273"/>
              <a:gd name="connsiteX257" fmla="*/ 3416718 w 6410585"/>
              <a:gd name="connsiteY257" fmla="*/ 3350799 h 4475273"/>
              <a:gd name="connsiteX258" fmla="*/ 3414456 w 6410585"/>
              <a:gd name="connsiteY258" fmla="*/ 3350799 h 4475273"/>
              <a:gd name="connsiteX259" fmla="*/ 3412195 w 6410585"/>
              <a:gd name="connsiteY259" fmla="*/ 3350799 h 4475273"/>
              <a:gd name="connsiteX260" fmla="*/ 3412195 w 6410585"/>
              <a:gd name="connsiteY260" fmla="*/ 3348536 h 4475273"/>
              <a:gd name="connsiteX261" fmla="*/ 3400889 w 6410585"/>
              <a:gd name="connsiteY261" fmla="*/ 3348536 h 4475273"/>
              <a:gd name="connsiteX262" fmla="*/ 3355664 w 6410585"/>
              <a:gd name="connsiteY262" fmla="*/ 3350799 h 4475273"/>
              <a:gd name="connsiteX263" fmla="*/ 3296872 w 6410585"/>
              <a:gd name="connsiteY263" fmla="*/ 3350799 h 4475273"/>
              <a:gd name="connsiteX264" fmla="*/ 3242603 w 6410585"/>
              <a:gd name="connsiteY264" fmla="*/ 3348536 h 4475273"/>
              <a:gd name="connsiteX265" fmla="*/ 3204162 w 6410585"/>
              <a:gd name="connsiteY265" fmla="*/ 3350799 h 4475273"/>
              <a:gd name="connsiteX266" fmla="*/ 3188333 w 6410585"/>
              <a:gd name="connsiteY266" fmla="*/ 3350799 h 4475273"/>
              <a:gd name="connsiteX267" fmla="*/ 3174766 w 6410585"/>
              <a:gd name="connsiteY267" fmla="*/ 3348536 h 4475273"/>
              <a:gd name="connsiteX268" fmla="*/ 3143109 w 6410585"/>
              <a:gd name="connsiteY268" fmla="*/ 3348536 h 4475273"/>
              <a:gd name="connsiteX269" fmla="*/ 3122758 w 6410585"/>
              <a:gd name="connsiteY269" fmla="*/ 3348536 h 4475273"/>
              <a:gd name="connsiteX270" fmla="*/ 3102407 w 6410585"/>
              <a:gd name="connsiteY270" fmla="*/ 3348536 h 4475273"/>
              <a:gd name="connsiteX271" fmla="*/ 3097884 w 6410585"/>
              <a:gd name="connsiteY271" fmla="*/ 3348536 h 4475273"/>
              <a:gd name="connsiteX272" fmla="*/ 3088839 w 6410585"/>
              <a:gd name="connsiteY272" fmla="*/ 3348536 h 4475273"/>
              <a:gd name="connsiteX273" fmla="*/ 3052660 w 6410585"/>
              <a:gd name="connsiteY273" fmla="*/ 3348536 h 4475273"/>
              <a:gd name="connsiteX274" fmla="*/ 3018741 w 6410585"/>
              <a:gd name="connsiteY274" fmla="*/ 3350799 h 4475273"/>
              <a:gd name="connsiteX275" fmla="*/ 3000651 w 6410585"/>
              <a:gd name="connsiteY275" fmla="*/ 3353061 h 4475273"/>
              <a:gd name="connsiteX276" fmla="*/ 2998390 w 6410585"/>
              <a:gd name="connsiteY276" fmla="*/ 3350799 h 4475273"/>
              <a:gd name="connsiteX277" fmla="*/ 2996129 w 6410585"/>
              <a:gd name="connsiteY277" fmla="*/ 3350799 h 4475273"/>
              <a:gd name="connsiteX278" fmla="*/ 2993868 w 6410585"/>
              <a:gd name="connsiteY278" fmla="*/ 3348536 h 4475273"/>
              <a:gd name="connsiteX279" fmla="*/ 2957688 w 6410585"/>
              <a:gd name="connsiteY279" fmla="*/ 3348536 h 4475273"/>
              <a:gd name="connsiteX280" fmla="*/ 2919247 w 6410585"/>
              <a:gd name="connsiteY280" fmla="*/ 3350799 h 4475273"/>
              <a:gd name="connsiteX281" fmla="*/ 2894374 w 6410585"/>
              <a:gd name="connsiteY281" fmla="*/ 3350799 h 4475273"/>
              <a:gd name="connsiteX282" fmla="*/ 2871761 w 6410585"/>
              <a:gd name="connsiteY282" fmla="*/ 3350799 h 4475273"/>
              <a:gd name="connsiteX283" fmla="*/ 2842365 w 6410585"/>
              <a:gd name="connsiteY283" fmla="*/ 3348536 h 4475273"/>
              <a:gd name="connsiteX284" fmla="*/ 2840104 w 6410585"/>
              <a:gd name="connsiteY284" fmla="*/ 3348536 h 4475273"/>
              <a:gd name="connsiteX285" fmla="*/ 2837843 w 6410585"/>
              <a:gd name="connsiteY285" fmla="*/ 3348536 h 4475273"/>
              <a:gd name="connsiteX286" fmla="*/ 2831059 w 6410585"/>
              <a:gd name="connsiteY286" fmla="*/ 3348536 h 4475273"/>
              <a:gd name="connsiteX287" fmla="*/ 2826537 w 6410585"/>
              <a:gd name="connsiteY287" fmla="*/ 3350799 h 4475273"/>
              <a:gd name="connsiteX288" fmla="*/ 2819753 w 6410585"/>
              <a:gd name="connsiteY288" fmla="*/ 3353061 h 4475273"/>
              <a:gd name="connsiteX289" fmla="*/ 2812969 w 6410585"/>
              <a:gd name="connsiteY289" fmla="*/ 3353061 h 4475273"/>
              <a:gd name="connsiteX290" fmla="*/ 2806186 w 6410585"/>
              <a:gd name="connsiteY290" fmla="*/ 3350799 h 4475273"/>
              <a:gd name="connsiteX291" fmla="*/ 2801663 w 6410585"/>
              <a:gd name="connsiteY291" fmla="*/ 3350799 h 4475273"/>
              <a:gd name="connsiteX292" fmla="*/ 2794880 w 6410585"/>
              <a:gd name="connsiteY292" fmla="*/ 3350799 h 4475273"/>
              <a:gd name="connsiteX293" fmla="*/ 2770006 w 6410585"/>
              <a:gd name="connsiteY293" fmla="*/ 3350799 h 4475273"/>
              <a:gd name="connsiteX294" fmla="*/ 2745132 w 6410585"/>
              <a:gd name="connsiteY294" fmla="*/ 3350799 h 4475273"/>
              <a:gd name="connsiteX295" fmla="*/ 2720259 w 6410585"/>
              <a:gd name="connsiteY295" fmla="*/ 3350799 h 4475273"/>
              <a:gd name="connsiteX296" fmla="*/ 2693124 w 6410585"/>
              <a:gd name="connsiteY296" fmla="*/ 3350799 h 4475273"/>
              <a:gd name="connsiteX297" fmla="*/ 2677296 w 6410585"/>
              <a:gd name="connsiteY297" fmla="*/ 3350799 h 4475273"/>
              <a:gd name="connsiteX298" fmla="*/ 2661467 w 6410585"/>
              <a:gd name="connsiteY298" fmla="*/ 3350799 h 4475273"/>
              <a:gd name="connsiteX299" fmla="*/ 2643377 w 6410585"/>
              <a:gd name="connsiteY299" fmla="*/ 3348536 h 4475273"/>
              <a:gd name="connsiteX300" fmla="*/ 2623026 w 6410585"/>
              <a:gd name="connsiteY300" fmla="*/ 3344011 h 4475273"/>
              <a:gd name="connsiteX301" fmla="*/ 2620765 w 6410585"/>
              <a:gd name="connsiteY301" fmla="*/ 3344011 h 4475273"/>
              <a:gd name="connsiteX302" fmla="*/ 2609459 w 6410585"/>
              <a:gd name="connsiteY302" fmla="*/ 3341749 h 4475273"/>
              <a:gd name="connsiteX303" fmla="*/ 2600414 w 6410585"/>
              <a:gd name="connsiteY303" fmla="*/ 3337224 h 4475273"/>
              <a:gd name="connsiteX304" fmla="*/ 2593630 w 6410585"/>
              <a:gd name="connsiteY304" fmla="*/ 3337224 h 4475273"/>
              <a:gd name="connsiteX305" fmla="*/ 2589108 w 6410585"/>
              <a:gd name="connsiteY305" fmla="*/ 3334961 h 4475273"/>
              <a:gd name="connsiteX306" fmla="*/ 2586846 w 6410585"/>
              <a:gd name="connsiteY306" fmla="*/ 3334961 h 4475273"/>
              <a:gd name="connsiteX307" fmla="*/ 2582324 w 6410585"/>
              <a:gd name="connsiteY307" fmla="*/ 3330436 h 4475273"/>
              <a:gd name="connsiteX308" fmla="*/ 2575540 w 6410585"/>
              <a:gd name="connsiteY308" fmla="*/ 3321386 h 4475273"/>
              <a:gd name="connsiteX309" fmla="*/ 2555189 w 6410585"/>
              <a:gd name="connsiteY309" fmla="*/ 3312336 h 4475273"/>
              <a:gd name="connsiteX310" fmla="*/ 2548406 w 6410585"/>
              <a:gd name="connsiteY310" fmla="*/ 3307811 h 4475273"/>
              <a:gd name="connsiteX311" fmla="*/ 2541622 w 6410585"/>
              <a:gd name="connsiteY311" fmla="*/ 3301023 h 4475273"/>
              <a:gd name="connsiteX312" fmla="*/ 2537099 w 6410585"/>
              <a:gd name="connsiteY312" fmla="*/ 3296498 h 4475273"/>
              <a:gd name="connsiteX313" fmla="*/ 2534838 w 6410585"/>
              <a:gd name="connsiteY313" fmla="*/ 3289711 h 4475273"/>
              <a:gd name="connsiteX314" fmla="*/ 2528054 w 6410585"/>
              <a:gd name="connsiteY314" fmla="*/ 3287448 h 4475273"/>
              <a:gd name="connsiteX315" fmla="*/ 2523532 w 6410585"/>
              <a:gd name="connsiteY315" fmla="*/ 3276136 h 4475273"/>
              <a:gd name="connsiteX316" fmla="*/ 2007972 w 6410585"/>
              <a:gd name="connsiteY316" fmla="*/ 2380176 h 4475273"/>
              <a:gd name="connsiteX317" fmla="*/ 2003449 w 6410585"/>
              <a:gd name="connsiteY317" fmla="*/ 2373388 h 4475273"/>
              <a:gd name="connsiteX318" fmla="*/ 1998927 w 6410585"/>
              <a:gd name="connsiteY318" fmla="*/ 2371126 h 4475273"/>
              <a:gd name="connsiteX319" fmla="*/ 1998927 w 6410585"/>
              <a:gd name="connsiteY319" fmla="*/ 2366601 h 4475273"/>
              <a:gd name="connsiteX320" fmla="*/ 1994404 w 6410585"/>
              <a:gd name="connsiteY320" fmla="*/ 2357551 h 4475273"/>
              <a:gd name="connsiteX321" fmla="*/ 1978576 w 6410585"/>
              <a:gd name="connsiteY321" fmla="*/ 2334926 h 4475273"/>
              <a:gd name="connsiteX322" fmla="*/ 1965008 w 6410585"/>
              <a:gd name="connsiteY322" fmla="*/ 2310038 h 4475273"/>
              <a:gd name="connsiteX323" fmla="*/ 1965008 w 6410585"/>
              <a:gd name="connsiteY323" fmla="*/ 2307775 h 4475273"/>
              <a:gd name="connsiteX324" fmla="*/ 1962747 w 6410585"/>
              <a:gd name="connsiteY324" fmla="*/ 2303250 h 4475273"/>
              <a:gd name="connsiteX325" fmla="*/ 1960486 w 6410585"/>
              <a:gd name="connsiteY325" fmla="*/ 2298725 h 4475273"/>
              <a:gd name="connsiteX326" fmla="*/ 1960486 w 6410585"/>
              <a:gd name="connsiteY326" fmla="*/ 2296463 h 4475273"/>
              <a:gd name="connsiteX327" fmla="*/ 1958225 w 6410585"/>
              <a:gd name="connsiteY327" fmla="*/ 2291938 h 4475273"/>
              <a:gd name="connsiteX328" fmla="*/ 1958225 w 6410585"/>
              <a:gd name="connsiteY328" fmla="*/ 2285150 h 4475273"/>
              <a:gd name="connsiteX329" fmla="*/ 1953702 w 6410585"/>
              <a:gd name="connsiteY329" fmla="*/ 2276100 h 4475273"/>
              <a:gd name="connsiteX330" fmla="*/ 1951441 w 6410585"/>
              <a:gd name="connsiteY330" fmla="*/ 2267050 h 4475273"/>
              <a:gd name="connsiteX331" fmla="*/ 1951441 w 6410585"/>
              <a:gd name="connsiteY331" fmla="*/ 2251212 h 4475273"/>
              <a:gd name="connsiteX332" fmla="*/ 1951441 w 6410585"/>
              <a:gd name="connsiteY332" fmla="*/ 2239900 h 4475273"/>
              <a:gd name="connsiteX333" fmla="*/ 1951441 w 6410585"/>
              <a:gd name="connsiteY333" fmla="*/ 2224062 h 4475273"/>
              <a:gd name="connsiteX334" fmla="*/ 1951441 w 6410585"/>
              <a:gd name="connsiteY334" fmla="*/ 2208224 h 4475273"/>
              <a:gd name="connsiteX335" fmla="*/ 1955964 w 6410585"/>
              <a:gd name="connsiteY335" fmla="*/ 2192386 h 4475273"/>
              <a:gd name="connsiteX336" fmla="*/ 1960486 w 6410585"/>
              <a:gd name="connsiteY336" fmla="*/ 2174286 h 4475273"/>
              <a:gd name="connsiteX337" fmla="*/ 1965008 w 6410585"/>
              <a:gd name="connsiteY337" fmla="*/ 2160711 h 4475273"/>
              <a:gd name="connsiteX338" fmla="*/ 1978576 w 6410585"/>
              <a:gd name="connsiteY338" fmla="*/ 2133561 h 4475273"/>
              <a:gd name="connsiteX339" fmla="*/ 1996666 w 6410585"/>
              <a:gd name="connsiteY339" fmla="*/ 2106411 h 4475273"/>
              <a:gd name="connsiteX340" fmla="*/ 2003449 w 6410585"/>
              <a:gd name="connsiteY340" fmla="*/ 2095098 h 4475273"/>
              <a:gd name="connsiteX341" fmla="*/ 2010233 w 6410585"/>
              <a:gd name="connsiteY341" fmla="*/ 2083785 h 4475273"/>
              <a:gd name="connsiteX342" fmla="*/ 2019278 w 6410585"/>
              <a:gd name="connsiteY342" fmla="*/ 2070210 h 4475273"/>
              <a:gd name="connsiteX343" fmla="*/ 2023800 w 6410585"/>
              <a:gd name="connsiteY343" fmla="*/ 2058898 h 4475273"/>
              <a:gd name="connsiteX344" fmla="*/ 2084854 w 6410585"/>
              <a:gd name="connsiteY344" fmla="*/ 1963872 h 4475273"/>
              <a:gd name="connsiteX345" fmla="*/ 2143645 w 6410585"/>
              <a:gd name="connsiteY345" fmla="*/ 1871108 h 4475273"/>
              <a:gd name="connsiteX346" fmla="*/ 2200176 w 6410585"/>
              <a:gd name="connsiteY346" fmla="*/ 1771557 h 4475273"/>
              <a:gd name="connsiteX347" fmla="*/ 2256707 w 6410585"/>
              <a:gd name="connsiteY347" fmla="*/ 1676531 h 4475273"/>
              <a:gd name="connsiteX348" fmla="*/ 2310976 w 6410585"/>
              <a:gd name="connsiteY348" fmla="*/ 1576980 h 4475273"/>
              <a:gd name="connsiteX349" fmla="*/ 2365246 w 6410585"/>
              <a:gd name="connsiteY349" fmla="*/ 1477429 h 4475273"/>
              <a:gd name="connsiteX350" fmla="*/ 2417254 w 6410585"/>
              <a:gd name="connsiteY350" fmla="*/ 1380140 h 4475273"/>
              <a:gd name="connsiteX351" fmla="*/ 2469262 w 6410585"/>
              <a:gd name="connsiteY351" fmla="*/ 1282852 h 4475273"/>
              <a:gd name="connsiteX352" fmla="*/ 2467001 w 6410585"/>
              <a:gd name="connsiteY352" fmla="*/ 1280589 h 4475273"/>
              <a:gd name="connsiteX353" fmla="*/ 2469263 w 6410585"/>
              <a:gd name="connsiteY353" fmla="*/ 1282852 h 4475273"/>
              <a:gd name="connsiteX354" fmla="*/ 2471524 w 6410585"/>
              <a:gd name="connsiteY354" fmla="*/ 1285114 h 4475273"/>
              <a:gd name="connsiteX355" fmla="*/ 2471524 w 6410585"/>
              <a:gd name="connsiteY355" fmla="*/ 1282852 h 4475273"/>
              <a:gd name="connsiteX356" fmla="*/ 2489614 w 6410585"/>
              <a:gd name="connsiteY356" fmla="*/ 1251176 h 4475273"/>
              <a:gd name="connsiteX357" fmla="*/ 2496397 w 6410585"/>
              <a:gd name="connsiteY357" fmla="*/ 1239864 h 4475273"/>
              <a:gd name="connsiteX358" fmla="*/ 2500920 w 6410585"/>
              <a:gd name="connsiteY358" fmla="*/ 1228551 h 4475273"/>
              <a:gd name="connsiteX359" fmla="*/ 2507703 w 6410585"/>
              <a:gd name="connsiteY359" fmla="*/ 1214976 h 4475273"/>
              <a:gd name="connsiteX360" fmla="*/ 2516748 w 6410585"/>
              <a:gd name="connsiteY360" fmla="*/ 1201401 h 4475273"/>
              <a:gd name="connsiteX361" fmla="*/ 2534838 w 6410585"/>
              <a:gd name="connsiteY361" fmla="*/ 1176513 h 4475273"/>
              <a:gd name="connsiteX362" fmla="*/ 2550667 w 6410585"/>
              <a:gd name="connsiteY362" fmla="*/ 1162938 h 4475273"/>
              <a:gd name="connsiteX363" fmla="*/ 2552928 w 6410585"/>
              <a:gd name="connsiteY363" fmla="*/ 1158413 h 4475273"/>
              <a:gd name="connsiteX364" fmla="*/ 2557450 w 6410585"/>
              <a:gd name="connsiteY364" fmla="*/ 1156150 h 4475273"/>
              <a:gd name="connsiteX365" fmla="*/ 2561973 w 6410585"/>
              <a:gd name="connsiteY365" fmla="*/ 1153888 h 4475273"/>
              <a:gd name="connsiteX366" fmla="*/ 2564234 w 6410585"/>
              <a:gd name="connsiteY366" fmla="*/ 1149363 h 4475273"/>
              <a:gd name="connsiteX367" fmla="*/ 2584585 w 6410585"/>
              <a:gd name="connsiteY367" fmla="*/ 1144838 h 4475273"/>
              <a:gd name="connsiteX368" fmla="*/ 2602675 w 6410585"/>
              <a:gd name="connsiteY368" fmla="*/ 1135788 h 4475273"/>
              <a:gd name="connsiteX369" fmla="*/ 2618504 w 6410585"/>
              <a:gd name="connsiteY369" fmla="*/ 1129000 h 4475273"/>
              <a:gd name="connsiteX370" fmla="*/ 2638855 w 6410585"/>
              <a:gd name="connsiteY370" fmla="*/ 1124475 h 4475273"/>
              <a:gd name="connsiteX371" fmla="*/ 716810 w 6410585"/>
              <a:gd name="connsiteY371" fmla="*/ 0 h 4475273"/>
              <a:gd name="connsiteX372" fmla="*/ 755251 w 6410585"/>
              <a:gd name="connsiteY372" fmla="*/ 0 h 4475273"/>
              <a:gd name="connsiteX373" fmla="*/ 789169 w 6410585"/>
              <a:gd name="connsiteY373" fmla="*/ 2263 h 4475273"/>
              <a:gd name="connsiteX374" fmla="*/ 814043 w 6410585"/>
              <a:gd name="connsiteY374" fmla="*/ 2263 h 4475273"/>
              <a:gd name="connsiteX375" fmla="*/ 823088 w 6410585"/>
              <a:gd name="connsiteY375" fmla="*/ 2263 h 4475273"/>
              <a:gd name="connsiteX376" fmla="*/ 829871 w 6410585"/>
              <a:gd name="connsiteY376" fmla="*/ 2263 h 4475273"/>
              <a:gd name="connsiteX377" fmla="*/ 1716273 w 6410585"/>
              <a:gd name="connsiteY377" fmla="*/ 2263 h 4475273"/>
              <a:gd name="connsiteX378" fmla="*/ 1729841 w 6410585"/>
              <a:gd name="connsiteY378" fmla="*/ 2263 h 4475273"/>
              <a:gd name="connsiteX379" fmla="*/ 1736624 w 6410585"/>
              <a:gd name="connsiteY379" fmla="*/ 0 h 4475273"/>
              <a:gd name="connsiteX380" fmla="*/ 1743408 w 6410585"/>
              <a:gd name="connsiteY380" fmla="*/ 2263 h 4475273"/>
              <a:gd name="connsiteX381" fmla="*/ 1750192 w 6410585"/>
              <a:gd name="connsiteY381" fmla="*/ 2263 h 4475273"/>
              <a:gd name="connsiteX382" fmla="*/ 1779588 w 6410585"/>
              <a:gd name="connsiteY382" fmla="*/ 0 h 4475273"/>
              <a:gd name="connsiteX383" fmla="*/ 1806722 w 6410585"/>
              <a:gd name="connsiteY383" fmla="*/ 2263 h 4475273"/>
              <a:gd name="connsiteX384" fmla="*/ 1811245 w 6410585"/>
              <a:gd name="connsiteY384" fmla="*/ 2263 h 4475273"/>
              <a:gd name="connsiteX385" fmla="*/ 1815767 w 6410585"/>
              <a:gd name="connsiteY385" fmla="*/ 2263 h 4475273"/>
              <a:gd name="connsiteX386" fmla="*/ 1838380 w 6410585"/>
              <a:gd name="connsiteY386" fmla="*/ 2263 h 4475273"/>
              <a:gd name="connsiteX387" fmla="*/ 1840641 w 6410585"/>
              <a:gd name="connsiteY387" fmla="*/ 6788 h 4475273"/>
              <a:gd name="connsiteX388" fmla="*/ 1847425 w 6410585"/>
              <a:gd name="connsiteY388" fmla="*/ 9050 h 4475273"/>
              <a:gd name="connsiteX389" fmla="*/ 1860992 w 6410585"/>
              <a:gd name="connsiteY389" fmla="*/ 15838 h 4475273"/>
              <a:gd name="connsiteX390" fmla="*/ 1872298 w 6410585"/>
              <a:gd name="connsiteY390" fmla="*/ 20363 h 4475273"/>
              <a:gd name="connsiteX391" fmla="*/ 1874559 w 6410585"/>
              <a:gd name="connsiteY391" fmla="*/ 22625 h 4475273"/>
              <a:gd name="connsiteX392" fmla="*/ 1881343 w 6410585"/>
              <a:gd name="connsiteY392" fmla="*/ 24888 h 4475273"/>
              <a:gd name="connsiteX393" fmla="*/ 1885865 w 6410585"/>
              <a:gd name="connsiteY393" fmla="*/ 27151 h 4475273"/>
              <a:gd name="connsiteX394" fmla="*/ 1903955 w 6410585"/>
              <a:gd name="connsiteY394" fmla="*/ 38463 h 4475273"/>
              <a:gd name="connsiteX395" fmla="*/ 1915261 w 6410585"/>
              <a:gd name="connsiteY395" fmla="*/ 52038 h 4475273"/>
              <a:gd name="connsiteX396" fmla="*/ 1931090 w 6410585"/>
              <a:gd name="connsiteY396" fmla="*/ 67876 h 4475273"/>
              <a:gd name="connsiteX397" fmla="*/ 1944657 w 6410585"/>
              <a:gd name="connsiteY397" fmla="*/ 88239 h 4475273"/>
              <a:gd name="connsiteX398" fmla="*/ 1955964 w 6410585"/>
              <a:gd name="connsiteY398" fmla="*/ 106339 h 4475273"/>
              <a:gd name="connsiteX399" fmla="*/ 1967270 w 6410585"/>
              <a:gd name="connsiteY399" fmla="*/ 128964 h 4475273"/>
              <a:gd name="connsiteX400" fmla="*/ 1969531 w 6410585"/>
              <a:gd name="connsiteY400" fmla="*/ 131227 h 4475273"/>
              <a:gd name="connsiteX401" fmla="*/ 1971792 w 6410585"/>
              <a:gd name="connsiteY401" fmla="*/ 135752 h 4475273"/>
              <a:gd name="connsiteX402" fmla="*/ 1976315 w 6410585"/>
              <a:gd name="connsiteY402" fmla="*/ 144802 h 4475273"/>
              <a:gd name="connsiteX403" fmla="*/ 1978576 w 6410585"/>
              <a:gd name="connsiteY403" fmla="*/ 149327 h 4475273"/>
              <a:gd name="connsiteX404" fmla="*/ 1985359 w 6410585"/>
              <a:gd name="connsiteY404" fmla="*/ 158377 h 4475273"/>
              <a:gd name="connsiteX405" fmla="*/ 1989882 w 6410585"/>
              <a:gd name="connsiteY405" fmla="*/ 165165 h 4475273"/>
              <a:gd name="connsiteX406" fmla="*/ 1994404 w 6410585"/>
              <a:gd name="connsiteY406" fmla="*/ 171952 h 4475273"/>
              <a:gd name="connsiteX407" fmla="*/ 1996666 w 6410585"/>
              <a:gd name="connsiteY407" fmla="*/ 178740 h 4475273"/>
              <a:gd name="connsiteX408" fmla="*/ 2464740 w 6410585"/>
              <a:gd name="connsiteY408" fmla="*/ 993249 h 4475273"/>
              <a:gd name="connsiteX409" fmla="*/ 2478307 w 6410585"/>
              <a:gd name="connsiteY409" fmla="*/ 1013611 h 4475273"/>
              <a:gd name="connsiteX410" fmla="*/ 2489614 w 6410585"/>
              <a:gd name="connsiteY410" fmla="*/ 1038499 h 4475273"/>
              <a:gd name="connsiteX411" fmla="*/ 2500920 w 6410585"/>
              <a:gd name="connsiteY411" fmla="*/ 1065649 h 4475273"/>
              <a:gd name="connsiteX412" fmla="*/ 2505442 w 6410585"/>
              <a:gd name="connsiteY412" fmla="*/ 1081487 h 4475273"/>
              <a:gd name="connsiteX413" fmla="*/ 2507703 w 6410585"/>
              <a:gd name="connsiteY413" fmla="*/ 1095062 h 4475273"/>
              <a:gd name="connsiteX414" fmla="*/ 2507703 w 6410585"/>
              <a:gd name="connsiteY414" fmla="*/ 1104112 h 4475273"/>
              <a:gd name="connsiteX415" fmla="*/ 2507703 w 6410585"/>
              <a:gd name="connsiteY415" fmla="*/ 1138050 h 4475273"/>
              <a:gd name="connsiteX416" fmla="*/ 2505442 w 6410585"/>
              <a:gd name="connsiteY416" fmla="*/ 1153888 h 4475273"/>
              <a:gd name="connsiteX417" fmla="*/ 2500920 w 6410585"/>
              <a:gd name="connsiteY417" fmla="*/ 1162938 h 4475273"/>
              <a:gd name="connsiteX418" fmla="*/ 2500920 w 6410585"/>
              <a:gd name="connsiteY418" fmla="*/ 1167463 h 4475273"/>
              <a:gd name="connsiteX419" fmla="*/ 2498658 w 6410585"/>
              <a:gd name="connsiteY419" fmla="*/ 1169725 h 4475273"/>
              <a:gd name="connsiteX420" fmla="*/ 2498658 w 6410585"/>
              <a:gd name="connsiteY420" fmla="*/ 1174251 h 4475273"/>
              <a:gd name="connsiteX421" fmla="*/ 2455695 w 6410585"/>
              <a:gd name="connsiteY421" fmla="*/ 1246651 h 4475273"/>
              <a:gd name="connsiteX422" fmla="*/ 1928829 w 6410585"/>
              <a:gd name="connsiteY422" fmla="*/ 2162974 h 4475273"/>
              <a:gd name="connsiteX423" fmla="*/ 1922045 w 6410585"/>
              <a:gd name="connsiteY423" fmla="*/ 2165236 h 4475273"/>
              <a:gd name="connsiteX424" fmla="*/ 1919784 w 6410585"/>
              <a:gd name="connsiteY424" fmla="*/ 2174286 h 4475273"/>
              <a:gd name="connsiteX425" fmla="*/ 1906216 w 6410585"/>
              <a:gd name="connsiteY425" fmla="*/ 2183336 h 4475273"/>
              <a:gd name="connsiteX426" fmla="*/ 1892649 w 6410585"/>
              <a:gd name="connsiteY426" fmla="*/ 2194649 h 4475273"/>
              <a:gd name="connsiteX427" fmla="*/ 1876820 w 6410585"/>
              <a:gd name="connsiteY427" fmla="*/ 2205962 h 4475273"/>
              <a:gd name="connsiteX428" fmla="*/ 1858731 w 6410585"/>
              <a:gd name="connsiteY428" fmla="*/ 2212749 h 4475273"/>
              <a:gd name="connsiteX429" fmla="*/ 1840641 w 6410585"/>
              <a:gd name="connsiteY429" fmla="*/ 2219537 h 4475273"/>
              <a:gd name="connsiteX430" fmla="*/ 1820290 w 6410585"/>
              <a:gd name="connsiteY430" fmla="*/ 2224062 h 4475273"/>
              <a:gd name="connsiteX431" fmla="*/ 1806722 w 6410585"/>
              <a:gd name="connsiteY431" fmla="*/ 2226324 h 4475273"/>
              <a:gd name="connsiteX432" fmla="*/ 1729841 w 6410585"/>
              <a:gd name="connsiteY432" fmla="*/ 2226324 h 4475273"/>
              <a:gd name="connsiteX433" fmla="*/ 1725318 w 6410585"/>
              <a:gd name="connsiteY433" fmla="*/ 2226324 h 4475273"/>
              <a:gd name="connsiteX434" fmla="*/ 1720796 w 6410585"/>
              <a:gd name="connsiteY434" fmla="*/ 2228587 h 4475273"/>
              <a:gd name="connsiteX435" fmla="*/ 1695922 w 6410585"/>
              <a:gd name="connsiteY435" fmla="*/ 2226324 h 4475273"/>
              <a:gd name="connsiteX436" fmla="*/ 1666526 w 6410585"/>
              <a:gd name="connsiteY436" fmla="*/ 2226324 h 4475273"/>
              <a:gd name="connsiteX437" fmla="*/ 1643914 w 6410585"/>
              <a:gd name="connsiteY437" fmla="*/ 2226324 h 4475273"/>
              <a:gd name="connsiteX438" fmla="*/ 1630346 w 6410585"/>
              <a:gd name="connsiteY438" fmla="*/ 2226324 h 4475273"/>
              <a:gd name="connsiteX439" fmla="*/ 1614518 w 6410585"/>
              <a:gd name="connsiteY439" fmla="*/ 2228587 h 4475273"/>
              <a:gd name="connsiteX440" fmla="*/ 1591906 w 6410585"/>
              <a:gd name="connsiteY440" fmla="*/ 2226324 h 4475273"/>
              <a:gd name="connsiteX441" fmla="*/ 1560248 w 6410585"/>
              <a:gd name="connsiteY441" fmla="*/ 2226324 h 4475273"/>
              <a:gd name="connsiteX442" fmla="*/ 1528591 w 6410585"/>
              <a:gd name="connsiteY442" fmla="*/ 2226324 h 4475273"/>
              <a:gd name="connsiteX443" fmla="*/ 1510501 w 6410585"/>
              <a:gd name="connsiteY443" fmla="*/ 2230849 h 4475273"/>
              <a:gd name="connsiteX444" fmla="*/ 1485628 w 6410585"/>
              <a:gd name="connsiteY444" fmla="*/ 2228587 h 4475273"/>
              <a:gd name="connsiteX445" fmla="*/ 1460754 w 6410585"/>
              <a:gd name="connsiteY445" fmla="*/ 2228587 h 4475273"/>
              <a:gd name="connsiteX446" fmla="*/ 1458493 w 6410585"/>
              <a:gd name="connsiteY446" fmla="*/ 2226324 h 4475273"/>
              <a:gd name="connsiteX447" fmla="*/ 1447187 w 6410585"/>
              <a:gd name="connsiteY447" fmla="*/ 2226324 h 4475273"/>
              <a:gd name="connsiteX448" fmla="*/ 1404224 w 6410585"/>
              <a:gd name="connsiteY448" fmla="*/ 2228587 h 4475273"/>
              <a:gd name="connsiteX449" fmla="*/ 1345432 w 6410585"/>
              <a:gd name="connsiteY449" fmla="*/ 2226324 h 4475273"/>
              <a:gd name="connsiteX450" fmla="*/ 1286640 w 6410585"/>
              <a:gd name="connsiteY450" fmla="*/ 2226324 h 4475273"/>
              <a:gd name="connsiteX451" fmla="*/ 1252721 w 6410585"/>
              <a:gd name="connsiteY451" fmla="*/ 2226324 h 4475273"/>
              <a:gd name="connsiteX452" fmla="*/ 1234631 w 6410585"/>
              <a:gd name="connsiteY452" fmla="*/ 2226324 h 4475273"/>
              <a:gd name="connsiteX453" fmla="*/ 1221064 w 6410585"/>
              <a:gd name="connsiteY453" fmla="*/ 2226324 h 4475273"/>
              <a:gd name="connsiteX454" fmla="*/ 1191668 w 6410585"/>
              <a:gd name="connsiteY454" fmla="*/ 2226324 h 4475273"/>
              <a:gd name="connsiteX455" fmla="*/ 1169056 w 6410585"/>
              <a:gd name="connsiteY455" fmla="*/ 2226324 h 4475273"/>
              <a:gd name="connsiteX456" fmla="*/ 1148705 w 6410585"/>
              <a:gd name="connsiteY456" fmla="*/ 2226324 h 4475273"/>
              <a:gd name="connsiteX457" fmla="*/ 1144182 w 6410585"/>
              <a:gd name="connsiteY457" fmla="*/ 2226324 h 4475273"/>
              <a:gd name="connsiteX458" fmla="*/ 1135137 w 6410585"/>
              <a:gd name="connsiteY458" fmla="*/ 2226324 h 4475273"/>
              <a:gd name="connsiteX459" fmla="*/ 1098958 w 6410585"/>
              <a:gd name="connsiteY459" fmla="*/ 2226324 h 4475273"/>
              <a:gd name="connsiteX460" fmla="*/ 1065039 w 6410585"/>
              <a:gd name="connsiteY460" fmla="*/ 2226324 h 4475273"/>
              <a:gd name="connsiteX461" fmla="*/ 1049211 w 6410585"/>
              <a:gd name="connsiteY461" fmla="*/ 2228587 h 4475273"/>
              <a:gd name="connsiteX462" fmla="*/ 1042427 w 6410585"/>
              <a:gd name="connsiteY462" fmla="*/ 2226324 h 4475273"/>
              <a:gd name="connsiteX463" fmla="*/ 1003986 w 6410585"/>
              <a:gd name="connsiteY463" fmla="*/ 2226324 h 4475273"/>
              <a:gd name="connsiteX464" fmla="*/ 967806 w 6410585"/>
              <a:gd name="connsiteY464" fmla="*/ 2226324 h 4475273"/>
              <a:gd name="connsiteX465" fmla="*/ 940672 w 6410585"/>
              <a:gd name="connsiteY465" fmla="*/ 2226324 h 4475273"/>
              <a:gd name="connsiteX466" fmla="*/ 918059 w 6410585"/>
              <a:gd name="connsiteY466" fmla="*/ 2226324 h 4475273"/>
              <a:gd name="connsiteX467" fmla="*/ 890924 w 6410585"/>
              <a:gd name="connsiteY467" fmla="*/ 2226324 h 4475273"/>
              <a:gd name="connsiteX468" fmla="*/ 888663 w 6410585"/>
              <a:gd name="connsiteY468" fmla="*/ 2226324 h 4475273"/>
              <a:gd name="connsiteX469" fmla="*/ 886402 w 6410585"/>
              <a:gd name="connsiteY469" fmla="*/ 2226324 h 4475273"/>
              <a:gd name="connsiteX470" fmla="*/ 877357 w 6410585"/>
              <a:gd name="connsiteY470" fmla="*/ 2226324 h 4475273"/>
              <a:gd name="connsiteX471" fmla="*/ 872835 w 6410585"/>
              <a:gd name="connsiteY471" fmla="*/ 2228587 h 4475273"/>
              <a:gd name="connsiteX472" fmla="*/ 863790 w 6410585"/>
              <a:gd name="connsiteY472" fmla="*/ 2230849 h 4475273"/>
              <a:gd name="connsiteX473" fmla="*/ 854745 w 6410585"/>
              <a:gd name="connsiteY473" fmla="*/ 2228587 h 4475273"/>
              <a:gd name="connsiteX474" fmla="*/ 841177 w 6410585"/>
              <a:gd name="connsiteY474" fmla="*/ 2226324 h 4475273"/>
              <a:gd name="connsiteX475" fmla="*/ 818565 w 6410585"/>
              <a:gd name="connsiteY475" fmla="*/ 2228587 h 4475273"/>
              <a:gd name="connsiteX476" fmla="*/ 791430 w 6410585"/>
              <a:gd name="connsiteY476" fmla="*/ 2228587 h 4475273"/>
              <a:gd name="connsiteX477" fmla="*/ 766557 w 6410585"/>
              <a:gd name="connsiteY477" fmla="*/ 2228587 h 4475273"/>
              <a:gd name="connsiteX478" fmla="*/ 741683 w 6410585"/>
              <a:gd name="connsiteY478" fmla="*/ 2228587 h 4475273"/>
              <a:gd name="connsiteX479" fmla="*/ 719071 w 6410585"/>
              <a:gd name="connsiteY479" fmla="*/ 2228587 h 4475273"/>
              <a:gd name="connsiteX480" fmla="*/ 696459 w 6410585"/>
              <a:gd name="connsiteY480" fmla="*/ 2226324 h 4475273"/>
              <a:gd name="connsiteX481" fmla="*/ 673846 w 6410585"/>
              <a:gd name="connsiteY481" fmla="*/ 2221799 h 4475273"/>
              <a:gd name="connsiteX482" fmla="*/ 646712 w 6410585"/>
              <a:gd name="connsiteY482" fmla="*/ 2215012 h 4475273"/>
              <a:gd name="connsiteX483" fmla="*/ 642189 w 6410585"/>
              <a:gd name="connsiteY483" fmla="*/ 2212749 h 4475273"/>
              <a:gd name="connsiteX484" fmla="*/ 635406 w 6410585"/>
              <a:gd name="connsiteY484" fmla="*/ 2212749 h 4475273"/>
              <a:gd name="connsiteX485" fmla="*/ 630883 w 6410585"/>
              <a:gd name="connsiteY485" fmla="*/ 2208224 h 4475273"/>
              <a:gd name="connsiteX486" fmla="*/ 624099 w 6410585"/>
              <a:gd name="connsiteY486" fmla="*/ 2201437 h 4475273"/>
              <a:gd name="connsiteX487" fmla="*/ 606010 w 6410585"/>
              <a:gd name="connsiteY487" fmla="*/ 2192386 h 4475273"/>
              <a:gd name="connsiteX488" fmla="*/ 599226 w 6410585"/>
              <a:gd name="connsiteY488" fmla="*/ 2187861 h 4475273"/>
              <a:gd name="connsiteX489" fmla="*/ 592442 w 6410585"/>
              <a:gd name="connsiteY489" fmla="*/ 2178811 h 4475273"/>
              <a:gd name="connsiteX490" fmla="*/ 585659 w 6410585"/>
              <a:gd name="connsiteY490" fmla="*/ 2174286 h 4475273"/>
              <a:gd name="connsiteX491" fmla="*/ 583397 w 6410585"/>
              <a:gd name="connsiteY491" fmla="*/ 2167499 h 4475273"/>
              <a:gd name="connsiteX492" fmla="*/ 576614 w 6410585"/>
              <a:gd name="connsiteY492" fmla="*/ 2165236 h 4475273"/>
              <a:gd name="connsiteX493" fmla="*/ 572091 w 6410585"/>
              <a:gd name="connsiteY493" fmla="*/ 2156186 h 4475273"/>
              <a:gd name="connsiteX494" fmla="*/ 56531 w 6410585"/>
              <a:gd name="connsiteY494" fmla="*/ 1260226 h 4475273"/>
              <a:gd name="connsiteX495" fmla="*/ 52008 w 6410585"/>
              <a:gd name="connsiteY495" fmla="*/ 1255701 h 4475273"/>
              <a:gd name="connsiteX496" fmla="*/ 47486 w 6410585"/>
              <a:gd name="connsiteY496" fmla="*/ 1251176 h 4475273"/>
              <a:gd name="connsiteX497" fmla="*/ 47486 w 6410585"/>
              <a:gd name="connsiteY497" fmla="*/ 1244389 h 4475273"/>
              <a:gd name="connsiteX498" fmla="*/ 42963 w 6410585"/>
              <a:gd name="connsiteY498" fmla="*/ 1235339 h 4475273"/>
              <a:gd name="connsiteX499" fmla="*/ 29396 w 6410585"/>
              <a:gd name="connsiteY499" fmla="*/ 1212713 h 4475273"/>
              <a:gd name="connsiteX500" fmla="*/ 15829 w 6410585"/>
              <a:gd name="connsiteY500" fmla="*/ 1190088 h 4475273"/>
              <a:gd name="connsiteX501" fmla="*/ 15829 w 6410585"/>
              <a:gd name="connsiteY501" fmla="*/ 1187826 h 4475273"/>
              <a:gd name="connsiteX502" fmla="*/ 13567 w 6410585"/>
              <a:gd name="connsiteY502" fmla="*/ 1183301 h 4475273"/>
              <a:gd name="connsiteX503" fmla="*/ 11306 w 6410585"/>
              <a:gd name="connsiteY503" fmla="*/ 1176513 h 4475273"/>
              <a:gd name="connsiteX504" fmla="*/ 11306 w 6410585"/>
              <a:gd name="connsiteY504" fmla="*/ 1174251 h 4475273"/>
              <a:gd name="connsiteX505" fmla="*/ 9045 w 6410585"/>
              <a:gd name="connsiteY505" fmla="*/ 1169725 h 4475273"/>
              <a:gd name="connsiteX506" fmla="*/ 9045 w 6410585"/>
              <a:gd name="connsiteY506" fmla="*/ 1162938 h 4475273"/>
              <a:gd name="connsiteX507" fmla="*/ 2261 w 6410585"/>
              <a:gd name="connsiteY507" fmla="*/ 1156150 h 4475273"/>
              <a:gd name="connsiteX508" fmla="*/ 0 w 6410585"/>
              <a:gd name="connsiteY508" fmla="*/ 1144838 h 4475273"/>
              <a:gd name="connsiteX509" fmla="*/ 0 w 6410585"/>
              <a:gd name="connsiteY509" fmla="*/ 1133525 h 4475273"/>
              <a:gd name="connsiteX510" fmla="*/ 0 w 6410585"/>
              <a:gd name="connsiteY510" fmla="*/ 1119950 h 4475273"/>
              <a:gd name="connsiteX511" fmla="*/ 0 w 6410585"/>
              <a:gd name="connsiteY511" fmla="*/ 1101850 h 4475273"/>
              <a:gd name="connsiteX512" fmla="*/ 0 w 6410585"/>
              <a:gd name="connsiteY512" fmla="*/ 1086012 h 4475273"/>
              <a:gd name="connsiteX513" fmla="*/ 6784 w 6410585"/>
              <a:gd name="connsiteY513" fmla="*/ 1070174 h 4475273"/>
              <a:gd name="connsiteX514" fmla="*/ 11306 w 6410585"/>
              <a:gd name="connsiteY514" fmla="*/ 1054337 h 4475273"/>
              <a:gd name="connsiteX515" fmla="*/ 15829 w 6410585"/>
              <a:gd name="connsiteY515" fmla="*/ 1038499 h 4475273"/>
              <a:gd name="connsiteX516" fmla="*/ 31657 w 6410585"/>
              <a:gd name="connsiteY516" fmla="*/ 1013611 h 4475273"/>
              <a:gd name="connsiteX517" fmla="*/ 45225 w 6410585"/>
              <a:gd name="connsiteY517" fmla="*/ 986461 h 4475273"/>
              <a:gd name="connsiteX518" fmla="*/ 52008 w 6410585"/>
              <a:gd name="connsiteY518" fmla="*/ 972886 h 4475273"/>
              <a:gd name="connsiteX519" fmla="*/ 58792 w 6410585"/>
              <a:gd name="connsiteY519" fmla="*/ 961573 h 4475273"/>
              <a:gd name="connsiteX520" fmla="*/ 67837 w 6410585"/>
              <a:gd name="connsiteY520" fmla="*/ 947998 h 4475273"/>
              <a:gd name="connsiteX521" fmla="*/ 72359 w 6410585"/>
              <a:gd name="connsiteY521" fmla="*/ 936685 h 4475273"/>
              <a:gd name="connsiteX522" fmla="*/ 133413 w 6410585"/>
              <a:gd name="connsiteY522" fmla="*/ 841659 h 4475273"/>
              <a:gd name="connsiteX523" fmla="*/ 192205 w 6410585"/>
              <a:gd name="connsiteY523" fmla="*/ 748896 h 4475273"/>
              <a:gd name="connsiteX524" fmla="*/ 250997 w 6410585"/>
              <a:gd name="connsiteY524" fmla="*/ 653870 h 4475273"/>
              <a:gd name="connsiteX525" fmla="*/ 307527 w 6410585"/>
              <a:gd name="connsiteY525" fmla="*/ 554319 h 4475273"/>
              <a:gd name="connsiteX526" fmla="*/ 359536 w 6410585"/>
              <a:gd name="connsiteY526" fmla="*/ 457030 h 4475273"/>
              <a:gd name="connsiteX527" fmla="*/ 413805 w 6410585"/>
              <a:gd name="connsiteY527" fmla="*/ 357479 h 4475273"/>
              <a:gd name="connsiteX528" fmla="*/ 468075 w 6410585"/>
              <a:gd name="connsiteY528" fmla="*/ 260191 h 4475273"/>
              <a:gd name="connsiteX529" fmla="*/ 519412 w 6410585"/>
              <a:gd name="connsiteY529" fmla="*/ 161924 h 4475273"/>
              <a:gd name="connsiteX530" fmla="*/ 522344 w 6410585"/>
              <a:gd name="connsiteY530" fmla="*/ 162902 h 4475273"/>
              <a:gd name="connsiteX531" fmla="*/ 540434 w 6410585"/>
              <a:gd name="connsiteY531" fmla="*/ 128964 h 4475273"/>
              <a:gd name="connsiteX532" fmla="*/ 544956 w 6410585"/>
              <a:gd name="connsiteY532" fmla="*/ 119914 h 4475273"/>
              <a:gd name="connsiteX533" fmla="*/ 549479 w 6410585"/>
              <a:gd name="connsiteY533" fmla="*/ 106339 h 4475273"/>
              <a:gd name="connsiteX534" fmla="*/ 556263 w 6410585"/>
              <a:gd name="connsiteY534" fmla="*/ 92764 h 4475273"/>
              <a:gd name="connsiteX535" fmla="*/ 565307 w 6410585"/>
              <a:gd name="connsiteY535" fmla="*/ 79189 h 4475273"/>
              <a:gd name="connsiteX536" fmla="*/ 583397 w 6410585"/>
              <a:gd name="connsiteY536" fmla="*/ 56563 h 4475273"/>
              <a:gd name="connsiteX537" fmla="*/ 601487 w 6410585"/>
              <a:gd name="connsiteY537" fmla="*/ 40726 h 4475273"/>
              <a:gd name="connsiteX538" fmla="*/ 606010 w 6410585"/>
              <a:gd name="connsiteY538" fmla="*/ 38463 h 4475273"/>
              <a:gd name="connsiteX539" fmla="*/ 608271 w 6410585"/>
              <a:gd name="connsiteY539" fmla="*/ 33938 h 4475273"/>
              <a:gd name="connsiteX540" fmla="*/ 612793 w 6410585"/>
              <a:gd name="connsiteY540" fmla="*/ 31676 h 4475273"/>
              <a:gd name="connsiteX541" fmla="*/ 615055 w 6410585"/>
              <a:gd name="connsiteY541" fmla="*/ 27151 h 4475273"/>
              <a:gd name="connsiteX542" fmla="*/ 633144 w 6410585"/>
              <a:gd name="connsiteY542" fmla="*/ 22625 h 4475273"/>
              <a:gd name="connsiteX543" fmla="*/ 651234 w 6410585"/>
              <a:gd name="connsiteY543" fmla="*/ 13575 h 4475273"/>
              <a:gd name="connsiteX544" fmla="*/ 669324 w 6410585"/>
              <a:gd name="connsiteY544" fmla="*/ 6788 h 4475273"/>
              <a:gd name="connsiteX545" fmla="*/ 689675 w 6410585"/>
              <a:gd name="connsiteY545" fmla="*/ 2263 h 44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</a:cxnLst>
            <a:rect l="l" t="t" r="r" b="b"/>
            <a:pathLst>
              <a:path w="6410585" h="4475273">
                <a:moveTo>
                  <a:pt x="4621953" y="2242162"/>
                </a:moveTo>
                <a:lnTo>
                  <a:pt x="4658133" y="2242162"/>
                </a:lnTo>
                <a:lnTo>
                  <a:pt x="4694312" y="2244425"/>
                </a:lnTo>
                <a:lnTo>
                  <a:pt x="4716925" y="2244425"/>
                </a:lnTo>
                <a:lnTo>
                  <a:pt x="4725969" y="2244425"/>
                </a:lnTo>
                <a:lnTo>
                  <a:pt x="4732753" y="2244425"/>
                </a:lnTo>
                <a:lnTo>
                  <a:pt x="5619155" y="2244425"/>
                </a:lnTo>
                <a:lnTo>
                  <a:pt x="5632722" y="2244425"/>
                </a:lnTo>
                <a:lnTo>
                  <a:pt x="5639506" y="2242162"/>
                </a:lnTo>
                <a:lnTo>
                  <a:pt x="5648551" y="2244425"/>
                </a:lnTo>
                <a:lnTo>
                  <a:pt x="5655335" y="2244425"/>
                </a:lnTo>
                <a:lnTo>
                  <a:pt x="5682469" y="2242162"/>
                </a:lnTo>
                <a:lnTo>
                  <a:pt x="5709604" y="2244425"/>
                </a:lnTo>
                <a:lnTo>
                  <a:pt x="5714127" y="2244425"/>
                </a:lnTo>
                <a:lnTo>
                  <a:pt x="5720910" y="2244425"/>
                </a:lnTo>
                <a:lnTo>
                  <a:pt x="5741261" y="2244425"/>
                </a:lnTo>
                <a:lnTo>
                  <a:pt x="5743523" y="2248950"/>
                </a:lnTo>
                <a:lnTo>
                  <a:pt x="5750306" y="2255737"/>
                </a:lnTo>
                <a:lnTo>
                  <a:pt x="5763874" y="2260262"/>
                </a:lnTo>
                <a:lnTo>
                  <a:pt x="5775180" y="2264787"/>
                </a:lnTo>
                <a:lnTo>
                  <a:pt x="5777441" y="2267050"/>
                </a:lnTo>
                <a:lnTo>
                  <a:pt x="5784225" y="2269312"/>
                </a:lnTo>
                <a:lnTo>
                  <a:pt x="5791008" y="2271575"/>
                </a:lnTo>
                <a:lnTo>
                  <a:pt x="5809098" y="2282887"/>
                </a:lnTo>
                <a:lnTo>
                  <a:pt x="5818143" y="2294200"/>
                </a:lnTo>
                <a:lnTo>
                  <a:pt x="5833972" y="2312300"/>
                </a:lnTo>
                <a:lnTo>
                  <a:pt x="5847539" y="2332663"/>
                </a:lnTo>
                <a:lnTo>
                  <a:pt x="5858845" y="2350763"/>
                </a:lnTo>
                <a:lnTo>
                  <a:pt x="5872413" y="2371126"/>
                </a:lnTo>
                <a:lnTo>
                  <a:pt x="5874674" y="2375651"/>
                </a:lnTo>
                <a:lnTo>
                  <a:pt x="5876935" y="2377913"/>
                </a:lnTo>
                <a:lnTo>
                  <a:pt x="5881458" y="2389226"/>
                </a:lnTo>
                <a:lnTo>
                  <a:pt x="5883719" y="2396014"/>
                </a:lnTo>
                <a:lnTo>
                  <a:pt x="5888241" y="2402801"/>
                </a:lnTo>
                <a:lnTo>
                  <a:pt x="5892764" y="2409589"/>
                </a:lnTo>
                <a:lnTo>
                  <a:pt x="5897286" y="2416376"/>
                </a:lnTo>
                <a:lnTo>
                  <a:pt x="5899547" y="2423164"/>
                </a:lnTo>
                <a:lnTo>
                  <a:pt x="6367622" y="3235410"/>
                </a:lnTo>
                <a:lnTo>
                  <a:pt x="6383450" y="3255773"/>
                </a:lnTo>
                <a:lnTo>
                  <a:pt x="6394757" y="3282923"/>
                </a:lnTo>
                <a:lnTo>
                  <a:pt x="6403802" y="3307811"/>
                </a:lnTo>
                <a:lnTo>
                  <a:pt x="6408324" y="3323649"/>
                </a:lnTo>
                <a:lnTo>
                  <a:pt x="6410585" y="3339486"/>
                </a:lnTo>
                <a:lnTo>
                  <a:pt x="6410585" y="3348536"/>
                </a:lnTo>
                <a:lnTo>
                  <a:pt x="6410585" y="3380212"/>
                </a:lnTo>
                <a:lnTo>
                  <a:pt x="6408324" y="3398312"/>
                </a:lnTo>
                <a:lnTo>
                  <a:pt x="6403802" y="3409625"/>
                </a:lnTo>
                <a:lnTo>
                  <a:pt x="6403802" y="3411887"/>
                </a:lnTo>
                <a:lnTo>
                  <a:pt x="6401540" y="3414150"/>
                </a:lnTo>
                <a:lnTo>
                  <a:pt x="6401540" y="3420937"/>
                </a:lnTo>
                <a:lnTo>
                  <a:pt x="6358577" y="3491075"/>
                </a:lnTo>
                <a:lnTo>
                  <a:pt x="6351793" y="3493338"/>
                </a:lnTo>
                <a:lnTo>
                  <a:pt x="6358577" y="3493338"/>
                </a:lnTo>
                <a:lnTo>
                  <a:pt x="5831711" y="4407397"/>
                </a:lnTo>
                <a:lnTo>
                  <a:pt x="5827188" y="4409660"/>
                </a:lnTo>
                <a:lnTo>
                  <a:pt x="5822666" y="4418710"/>
                </a:lnTo>
                <a:lnTo>
                  <a:pt x="5811359" y="4427761"/>
                </a:lnTo>
                <a:lnTo>
                  <a:pt x="5797792" y="4439073"/>
                </a:lnTo>
                <a:lnTo>
                  <a:pt x="5779702" y="4448123"/>
                </a:lnTo>
                <a:lnTo>
                  <a:pt x="5761612" y="4454911"/>
                </a:lnTo>
                <a:lnTo>
                  <a:pt x="5743523" y="4461698"/>
                </a:lnTo>
                <a:lnTo>
                  <a:pt x="5725433" y="4468486"/>
                </a:lnTo>
                <a:lnTo>
                  <a:pt x="5709604" y="4470749"/>
                </a:lnTo>
                <a:lnTo>
                  <a:pt x="5632722" y="4470749"/>
                </a:lnTo>
                <a:lnTo>
                  <a:pt x="5628200" y="4473011"/>
                </a:lnTo>
                <a:lnTo>
                  <a:pt x="5623677" y="4473011"/>
                </a:lnTo>
                <a:lnTo>
                  <a:pt x="5598804" y="4473011"/>
                </a:lnTo>
                <a:lnTo>
                  <a:pt x="5571669" y="4470749"/>
                </a:lnTo>
                <a:lnTo>
                  <a:pt x="5546796" y="4470749"/>
                </a:lnTo>
                <a:lnTo>
                  <a:pt x="5533228" y="4473011"/>
                </a:lnTo>
                <a:lnTo>
                  <a:pt x="5519661" y="4473011"/>
                </a:lnTo>
                <a:lnTo>
                  <a:pt x="5497049" y="4470749"/>
                </a:lnTo>
                <a:lnTo>
                  <a:pt x="5463130" y="4470749"/>
                </a:lnTo>
                <a:lnTo>
                  <a:pt x="5433734" y="4473011"/>
                </a:lnTo>
                <a:lnTo>
                  <a:pt x="5413383" y="4475273"/>
                </a:lnTo>
                <a:lnTo>
                  <a:pt x="5388510" y="4473011"/>
                </a:lnTo>
                <a:lnTo>
                  <a:pt x="5365897" y="4473011"/>
                </a:lnTo>
                <a:lnTo>
                  <a:pt x="5363636" y="4470749"/>
                </a:lnTo>
                <a:lnTo>
                  <a:pt x="5352330" y="4470749"/>
                </a:lnTo>
                <a:lnTo>
                  <a:pt x="5307105" y="4473011"/>
                </a:lnTo>
                <a:lnTo>
                  <a:pt x="5248313" y="4473011"/>
                </a:lnTo>
                <a:lnTo>
                  <a:pt x="5189521" y="4470749"/>
                </a:lnTo>
                <a:lnTo>
                  <a:pt x="5155603" y="4470749"/>
                </a:lnTo>
                <a:lnTo>
                  <a:pt x="5139774" y="4473011"/>
                </a:lnTo>
                <a:lnTo>
                  <a:pt x="5123946" y="4470749"/>
                </a:lnTo>
                <a:lnTo>
                  <a:pt x="5094550" y="4470749"/>
                </a:lnTo>
                <a:lnTo>
                  <a:pt x="5074199" y="4470749"/>
                </a:lnTo>
                <a:lnTo>
                  <a:pt x="5051586" y="4470749"/>
                </a:lnTo>
                <a:lnTo>
                  <a:pt x="5047064" y="4470749"/>
                </a:lnTo>
                <a:lnTo>
                  <a:pt x="5038019" y="4470749"/>
                </a:lnTo>
                <a:lnTo>
                  <a:pt x="5004101" y="4470749"/>
                </a:lnTo>
                <a:lnTo>
                  <a:pt x="4967921" y="4470749"/>
                </a:lnTo>
                <a:lnTo>
                  <a:pt x="4952092" y="4473011"/>
                </a:lnTo>
                <a:lnTo>
                  <a:pt x="4945309" y="4470749"/>
                </a:lnTo>
                <a:lnTo>
                  <a:pt x="4906868" y="4470749"/>
                </a:lnTo>
                <a:lnTo>
                  <a:pt x="4870688" y="4473011"/>
                </a:lnTo>
                <a:lnTo>
                  <a:pt x="4845815" y="4473011"/>
                </a:lnTo>
                <a:lnTo>
                  <a:pt x="4820941" y="4473011"/>
                </a:lnTo>
                <a:lnTo>
                  <a:pt x="4793806" y="4470749"/>
                </a:lnTo>
                <a:lnTo>
                  <a:pt x="4791545" y="4470749"/>
                </a:lnTo>
                <a:lnTo>
                  <a:pt x="4789284" y="4470749"/>
                </a:lnTo>
                <a:lnTo>
                  <a:pt x="4782500" y="4470749"/>
                </a:lnTo>
                <a:lnTo>
                  <a:pt x="4777978" y="4473011"/>
                </a:lnTo>
                <a:lnTo>
                  <a:pt x="4771194" y="4475273"/>
                </a:lnTo>
                <a:lnTo>
                  <a:pt x="4757627" y="4473011"/>
                </a:lnTo>
                <a:lnTo>
                  <a:pt x="4744059" y="4473011"/>
                </a:lnTo>
                <a:lnTo>
                  <a:pt x="4721447" y="4473011"/>
                </a:lnTo>
                <a:lnTo>
                  <a:pt x="4696573" y="4473011"/>
                </a:lnTo>
                <a:lnTo>
                  <a:pt x="4669439" y="4473011"/>
                </a:lnTo>
                <a:lnTo>
                  <a:pt x="4644565" y="4473011"/>
                </a:lnTo>
                <a:lnTo>
                  <a:pt x="4624214" y="4473011"/>
                </a:lnTo>
                <a:lnTo>
                  <a:pt x="4599341" y="4470749"/>
                </a:lnTo>
                <a:lnTo>
                  <a:pt x="4576728" y="4466223"/>
                </a:lnTo>
                <a:lnTo>
                  <a:pt x="4551855" y="4457173"/>
                </a:lnTo>
                <a:lnTo>
                  <a:pt x="4547332" y="4457173"/>
                </a:lnTo>
                <a:lnTo>
                  <a:pt x="4538287" y="4454911"/>
                </a:lnTo>
                <a:lnTo>
                  <a:pt x="4533765" y="4450385"/>
                </a:lnTo>
                <a:lnTo>
                  <a:pt x="4526981" y="4445861"/>
                </a:lnTo>
                <a:lnTo>
                  <a:pt x="4508891" y="4434548"/>
                </a:lnTo>
                <a:lnTo>
                  <a:pt x="4502108" y="4430023"/>
                </a:lnTo>
                <a:lnTo>
                  <a:pt x="4495324" y="4425498"/>
                </a:lnTo>
                <a:lnTo>
                  <a:pt x="4490802" y="4418710"/>
                </a:lnTo>
                <a:lnTo>
                  <a:pt x="4488540" y="4414185"/>
                </a:lnTo>
                <a:lnTo>
                  <a:pt x="4481757" y="4409660"/>
                </a:lnTo>
                <a:lnTo>
                  <a:pt x="4477234" y="4400610"/>
                </a:lnTo>
                <a:lnTo>
                  <a:pt x="3961674" y="3502388"/>
                </a:lnTo>
                <a:lnTo>
                  <a:pt x="3954890" y="3497863"/>
                </a:lnTo>
                <a:lnTo>
                  <a:pt x="3952629" y="3495601"/>
                </a:lnTo>
                <a:lnTo>
                  <a:pt x="3952629" y="3488813"/>
                </a:lnTo>
                <a:lnTo>
                  <a:pt x="3945845" y="3482025"/>
                </a:lnTo>
                <a:lnTo>
                  <a:pt x="3932278" y="3457138"/>
                </a:lnTo>
                <a:lnTo>
                  <a:pt x="3920972" y="3432250"/>
                </a:lnTo>
                <a:lnTo>
                  <a:pt x="3918710" y="3429987"/>
                </a:lnTo>
                <a:lnTo>
                  <a:pt x="3916449" y="3425462"/>
                </a:lnTo>
                <a:lnTo>
                  <a:pt x="3914188" y="3420937"/>
                </a:lnTo>
                <a:lnTo>
                  <a:pt x="3914188" y="3418675"/>
                </a:lnTo>
                <a:lnTo>
                  <a:pt x="3911927" y="3414150"/>
                </a:lnTo>
                <a:lnTo>
                  <a:pt x="3911927" y="3407362"/>
                </a:lnTo>
                <a:lnTo>
                  <a:pt x="3907404" y="3400575"/>
                </a:lnTo>
                <a:lnTo>
                  <a:pt x="3905143" y="3386999"/>
                </a:lnTo>
                <a:lnTo>
                  <a:pt x="3905143" y="3375687"/>
                </a:lnTo>
                <a:lnTo>
                  <a:pt x="3905143" y="3362112"/>
                </a:lnTo>
                <a:lnTo>
                  <a:pt x="3905143" y="3348536"/>
                </a:lnTo>
                <a:lnTo>
                  <a:pt x="3905143" y="3330436"/>
                </a:lnTo>
                <a:lnTo>
                  <a:pt x="3909666" y="3312336"/>
                </a:lnTo>
                <a:lnTo>
                  <a:pt x="3914188" y="3296498"/>
                </a:lnTo>
                <a:lnTo>
                  <a:pt x="3918710" y="3282923"/>
                </a:lnTo>
                <a:lnTo>
                  <a:pt x="3934539" y="3255773"/>
                </a:lnTo>
                <a:lnTo>
                  <a:pt x="3948106" y="3230885"/>
                </a:lnTo>
                <a:lnTo>
                  <a:pt x="3954890" y="3217310"/>
                </a:lnTo>
                <a:lnTo>
                  <a:pt x="3966196" y="3205997"/>
                </a:lnTo>
                <a:lnTo>
                  <a:pt x="3972980" y="3190160"/>
                </a:lnTo>
                <a:lnTo>
                  <a:pt x="3977502" y="3178847"/>
                </a:lnTo>
                <a:lnTo>
                  <a:pt x="4038556" y="3086084"/>
                </a:lnTo>
                <a:lnTo>
                  <a:pt x="4095086" y="2993320"/>
                </a:lnTo>
                <a:lnTo>
                  <a:pt x="4153878" y="2896032"/>
                </a:lnTo>
                <a:lnTo>
                  <a:pt x="4210409" y="2798743"/>
                </a:lnTo>
                <a:lnTo>
                  <a:pt x="4264679" y="2699192"/>
                </a:lnTo>
                <a:lnTo>
                  <a:pt x="4316687" y="2601903"/>
                </a:lnTo>
                <a:lnTo>
                  <a:pt x="4370956" y="2502352"/>
                </a:lnTo>
                <a:lnTo>
                  <a:pt x="4422488" y="2405957"/>
                </a:lnTo>
                <a:lnTo>
                  <a:pt x="4425226" y="2407326"/>
                </a:lnTo>
                <a:lnTo>
                  <a:pt x="4443316" y="2371126"/>
                </a:lnTo>
                <a:lnTo>
                  <a:pt x="4447838" y="2362076"/>
                </a:lnTo>
                <a:lnTo>
                  <a:pt x="4452361" y="2350763"/>
                </a:lnTo>
                <a:lnTo>
                  <a:pt x="4459144" y="2337188"/>
                </a:lnTo>
                <a:lnTo>
                  <a:pt x="4468189" y="2325875"/>
                </a:lnTo>
                <a:lnTo>
                  <a:pt x="4488540" y="2300988"/>
                </a:lnTo>
                <a:lnTo>
                  <a:pt x="4504369" y="2285150"/>
                </a:lnTo>
                <a:lnTo>
                  <a:pt x="4508891" y="2282887"/>
                </a:lnTo>
                <a:lnTo>
                  <a:pt x="4513414" y="2278362"/>
                </a:lnTo>
                <a:lnTo>
                  <a:pt x="4515675" y="2276100"/>
                </a:lnTo>
                <a:lnTo>
                  <a:pt x="4517936" y="2271575"/>
                </a:lnTo>
                <a:lnTo>
                  <a:pt x="4536026" y="2267050"/>
                </a:lnTo>
                <a:lnTo>
                  <a:pt x="4556377" y="2258000"/>
                </a:lnTo>
                <a:lnTo>
                  <a:pt x="4572206" y="2248950"/>
                </a:lnTo>
                <a:lnTo>
                  <a:pt x="4594818" y="2244425"/>
                </a:lnTo>
                <a:close/>
                <a:moveTo>
                  <a:pt x="2668251" y="1122212"/>
                </a:moveTo>
                <a:lnTo>
                  <a:pt x="2704430" y="1122212"/>
                </a:lnTo>
                <a:lnTo>
                  <a:pt x="2740610" y="1124475"/>
                </a:lnTo>
                <a:lnTo>
                  <a:pt x="2763222" y="1124475"/>
                </a:lnTo>
                <a:lnTo>
                  <a:pt x="2770006" y="1124475"/>
                </a:lnTo>
                <a:lnTo>
                  <a:pt x="2779051" y="1124475"/>
                </a:lnTo>
                <a:lnTo>
                  <a:pt x="3667714" y="1124475"/>
                </a:lnTo>
                <a:lnTo>
                  <a:pt x="3681281" y="1122212"/>
                </a:lnTo>
                <a:lnTo>
                  <a:pt x="3688065" y="1122212"/>
                </a:lnTo>
                <a:lnTo>
                  <a:pt x="3690326" y="1122212"/>
                </a:lnTo>
                <a:lnTo>
                  <a:pt x="3694849" y="1124475"/>
                </a:lnTo>
                <a:lnTo>
                  <a:pt x="3701632" y="1124475"/>
                </a:lnTo>
                <a:lnTo>
                  <a:pt x="3728767" y="1122212"/>
                </a:lnTo>
                <a:lnTo>
                  <a:pt x="3758163" y="1122212"/>
                </a:lnTo>
                <a:lnTo>
                  <a:pt x="3762686" y="1124475"/>
                </a:lnTo>
                <a:lnTo>
                  <a:pt x="3767208" y="1124475"/>
                </a:lnTo>
                <a:lnTo>
                  <a:pt x="3787559" y="1124475"/>
                </a:lnTo>
                <a:lnTo>
                  <a:pt x="3789820" y="1124475"/>
                </a:lnTo>
                <a:lnTo>
                  <a:pt x="3792082" y="1129000"/>
                </a:lnTo>
                <a:lnTo>
                  <a:pt x="3798865" y="1133525"/>
                </a:lnTo>
                <a:lnTo>
                  <a:pt x="3814694" y="1138050"/>
                </a:lnTo>
                <a:lnTo>
                  <a:pt x="3826000" y="1142575"/>
                </a:lnTo>
                <a:lnTo>
                  <a:pt x="3828261" y="1144838"/>
                </a:lnTo>
                <a:lnTo>
                  <a:pt x="3835045" y="1147100"/>
                </a:lnTo>
                <a:lnTo>
                  <a:pt x="3839567" y="1149363"/>
                </a:lnTo>
                <a:lnTo>
                  <a:pt x="3857657" y="1160675"/>
                </a:lnTo>
                <a:lnTo>
                  <a:pt x="3866702" y="1171988"/>
                </a:lnTo>
                <a:lnTo>
                  <a:pt x="3882531" y="1192351"/>
                </a:lnTo>
                <a:lnTo>
                  <a:pt x="3898359" y="1210451"/>
                </a:lnTo>
                <a:lnTo>
                  <a:pt x="3909666" y="1230814"/>
                </a:lnTo>
                <a:lnTo>
                  <a:pt x="3920972" y="1251176"/>
                </a:lnTo>
                <a:lnTo>
                  <a:pt x="3923233" y="1255701"/>
                </a:lnTo>
                <a:lnTo>
                  <a:pt x="3925494" y="1257964"/>
                </a:lnTo>
                <a:lnTo>
                  <a:pt x="3930017" y="1267014"/>
                </a:lnTo>
                <a:lnTo>
                  <a:pt x="3932278" y="1273802"/>
                </a:lnTo>
                <a:lnTo>
                  <a:pt x="3936800" y="1280589"/>
                </a:lnTo>
                <a:lnTo>
                  <a:pt x="3941323" y="1287377"/>
                </a:lnTo>
                <a:lnTo>
                  <a:pt x="3945845" y="1294164"/>
                </a:lnTo>
                <a:lnTo>
                  <a:pt x="3950368" y="1300952"/>
                </a:lnTo>
                <a:lnTo>
                  <a:pt x="4418442" y="2113198"/>
                </a:lnTo>
                <a:lnTo>
                  <a:pt x="4432010" y="2135823"/>
                </a:lnTo>
                <a:lnTo>
                  <a:pt x="4443316" y="2160711"/>
                </a:lnTo>
                <a:lnTo>
                  <a:pt x="4452361" y="2187861"/>
                </a:lnTo>
                <a:lnTo>
                  <a:pt x="4456883" y="2205962"/>
                </a:lnTo>
                <a:lnTo>
                  <a:pt x="4459144" y="2217274"/>
                </a:lnTo>
                <a:lnTo>
                  <a:pt x="4459144" y="2226324"/>
                </a:lnTo>
                <a:lnTo>
                  <a:pt x="4459144" y="2262525"/>
                </a:lnTo>
                <a:lnTo>
                  <a:pt x="4456883" y="2276100"/>
                </a:lnTo>
                <a:lnTo>
                  <a:pt x="4452361" y="2287413"/>
                </a:lnTo>
                <a:lnTo>
                  <a:pt x="4452361" y="2289675"/>
                </a:lnTo>
                <a:lnTo>
                  <a:pt x="4450099" y="2294200"/>
                </a:lnTo>
                <a:lnTo>
                  <a:pt x="4450099" y="2298725"/>
                </a:lnTo>
                <a:lnTo>
                  <a:pt x="4409397" y="2368863"/>
                </a:lnTo>
                <a:lnTo>
                  <a:pt x="4409397" y="2371126"/>
                </a:lnTo>
                <a:lnTo>
                  <a:pt x="3882531" y="3285186"/>
                </a:lnTo>
                <a:lnTo>
                  <a:pt x="3875747" y="3287448"/>
                </a:lnTo>
                <a:lnTo>
                  <a:pt x="3871225" y="3296498"/>
                </a:lnTo>
                <a:lnTo>
                  <a:pt x="3862180" y="3305548"/>
                </a:lnTo>
                <a:lnTo>
                  <a:pt x="3846351" y="3316861"/>
                </a:lnTo>
                <a:lnTo>
                  <a:pt x="3830523" y="3328174"/>
                </a:lnTo>
                <a:lnTo>
                  <a:pt x="3810171" y="3337224"/>
                </a:lnTo>
                <a:lnTo>
                  <a:pt x="3792082" y="3341749"/>
                </a:lnTo>
                <a:lnTo>
                  <a:pt x="3773992" y="3346274"/>
                </a:lnTo>
                <a:lnTo>
                  <a:pt x="3760424" y="3348536"/>
                </a:lnTo>
                <a:lnTo>
                  <a:pt x="3683543" y="3348536"/>
                </a:lnTo>
                <a:lnTo>
                  <a:pt x="3679020" y="3350799"/>
                </a:lnTo>
                <a:lnTo>
                  <a:pt x="3674498" y="3350799"/>
                </a:lnTo>
                <a:lnTo>
                  <a:pt x="3647363" y="3350799"/>
                </a:lnTo>
                <a:lnTo>
                  <a:pt x="3620228" y="3348536"/>
                </a:lnTo>
                <a:lnTo>
                  <a:pt x="3597616" y="3348536"/>
                </a:lnTo>
                <a:lnTo>
                  <a:pt x="3581787" y="3350799"/>
                </a:lnTo>
                <a:lnTo>
                  <a:pt x="3568220" y="3350799"/>
                </a:lnTo>
                <a:lnTo>
                  <a:pt x="3545608" y="3350799"/>
                </a:lnTo>
                <a:lnTo>
                  <a:pt x="3511689" y="3348536"/>
                </a:lnTo>
                <a:lnTo>
                  <a:pt x="3482293" y="3350799"/>
                </a:lnTo>
                <a:lnTo>
                  <a:pt x="3464203" y="3353061"/>
                </a:lnTo>
                <a:lnTo>
                  <a:pt x="3461942" y="3353061"/>
                </a:lnTo>
                <a:lnTo>
                  <a:pt x="3459681" y="3350799"/>
                </a:lnTo>
                <a:lnTo>
                  <a:pt x="3457420" y="3350799"/>
                </a:lnTo>
                <a:lnTo>
                  <a:pt x="3434807" y="3350799"/>
                </a:lnTo>
                <a:lnTo>
                  <a:pt x="3416718" y="3350799"/>
                </a:lnTo>
                <a:lnTo>
                  <a:pt x="3414456" y="3350799"/>
                </a:lnTo>
                <a:lnTo>
                  <a:pt x="3412195" y="3350799"/>
                </a:lnTo>
                <a:lnTo>
                  <a:pt x="3412195" y="3348536"/>
                </a:lnTo>
                <a:lnTo>
                  <a:pt x="3400889" y="3348536"/>
                </a:lnTo>
                <a:lnTo>
                  <a:pt x="3355664" y="3350799"/>
                </a:lnTo>
                <a:lnTo>
                  <a:pt x="3296872" y="3350799"/>
                </a:lnTo>
                <a:lnTo>
                  <a:pt x="3242603" y="3348536"/>
                </a:lnTo>
                <a:lnTo>
                  <a:pt x="3204162" y="3350799"/>
                </a:lnTo>
                <a:lnTo>
                  <a:pt x="3188333" y="3350799"/>
                </a:lnTo>
                <a:lnTo>
                  <a:pt x="3174766" y="3348536"/>
                </a:lnTo>
                <a:lnTo>
                  <a:pt x="3143109" y="3348536"/>
                </a:lnTo>
                <a:lnTo>
                  <a:pt x="3122758" y="3348536"/>
                </a:lnTo>
                <a:lnTo>
                  <a:pt x="3102407" y="3348536"/>
                </a:lnTo>
                <a:lnTo>
                  <a:pt x="3097884" y="3348536"/>
                </a:lnTo>
                <a:lnTo>
                  <a:pt x="3088839" y="3348536"/>
                </a:lnTo>
                <a:lnTo>
                  <a:pt x="3052660" y="3348536"/>
                </a:lnTo>
                <a:lnTo>
                  <a:pt x="3018741" y="3350799"/>
                </a:lnTo>
                <a:lnTo>
                  <a:pt x="3000651" y="3353061"/>
                </a:lnTo>
                <a:lnTo>
                  <a:pt x="2998390" y="3350799"/>
                </a:lnTo>
                <a:lnTo>
                  <a:pt x="2996129" y="3350799"/>
                </a:lnTo>
                <a:lnTo>
                  <a:pt x="2993868" y="3348536"/>
                </a:lnTo>
                <a:lnTo>
                  <a:pt x="2957688" y="3348536"/>
                </a:lnTo>
                <a:lnTo>
                  <a:pt x="2919247" y="3350799"/>
                </a:lnTo>
                <a:lnTo>
                  <a:pt x="2894374" y="3350799"/>
                </a:lnTo>
                <a:lnTo>
                  <a:pt x="2871761" y="3350799"/>
                </a:lnTo>
                <a:lnTo>
                  <a:pt x="2842365" y="3348536"/>
                </a:lnTo>
                <a:lnTo>
                  <a:pt x="2840104" y="3348536"/>
                </a:lnTo>
                <a:lnTo>
                  <a:pt x="2837843" y="3348536"/>
                </a:lnTo>
                <a:lnTo>
                  <a:pt x="2831059" y="3348536"/>
                </a:lnTo>
                <a:lnTo>
                  <a:pt x="2826537" y="3350799"/>
                </a:lnTo>
                <a:lnTo>
                  <a:pt x="2819753" y="3353061"/>
                </a:lnTo>
                <a:lnTo>
                  <a:pt x="2812969" y="3353061"/>
                </a:lnTo>
                <a:lnTo>
                  <a:pt x="2806186" y="3350799"/>
                </a:lnTo>
                <a:lnTo>
                  <a:pt x="2801663" y="3350799"/>
                </a:lnTo>
                <a:lnTo>
                  <a:pt x="2794880" y="3350799"/>
                </a:lnTo>
                <a:lnTo>
                  <a:pt x="2770006" y="3350799"/>
                </a:lnTo>
                <a:lnTo>
                  <a:pt x="2745132" y="3350799"/>
                </a:lnTo>
                <a:lnTo>
                  <a:pt x="2720259" y="3350799"/>
                </a:lnTo>
                <a:lnTo>
                  <a:pt x="2693124" y="3350799"/>
                </a:lnTo>
                <a:lnTo>
                  <a:pt x="2677296" y="3350799"/>
                </a:lnTo>
                <a:lnTo>
                  <a:pt x="2661467" y="3350799"/>
                </a:lnTo>
                <a:lnTo>
                  <a:pt x="2643377" y="3348536"/>
                </a:lnTo>
                <a:lnTo>
                  <a:pt x="2623026" y="3344011"/>
                </a:lnTo>
                <a:lnTo>
                  <a:pt x="2620765" y="3344011"/>
                </a:lnTo>
                <a:lnTo>
                  <a:pt x="2609459" y="3341749"/>
                </a:lnTo>
                <a:lnTo>
                  <a:pt x="2600414" y="3337224"/>
                </a:lnTo>
                <a:lnTo>
                  <a:pt x="2593630" y="3337224"/>
                </a:lnTo>
                <a:lnTo>
                  <a:pt x="2589108" y="3334961"/>
                </a:lnTo>
                <a:lnTo>
                  <a:pt x="2586846" y="3334961"/>
                </a:lnTo>
                <a:lnTo>
                  <a:pt x="2582324" y="3330436"/>
                </a:lnTo>
                <a:lnTo>
                  <a:pt x="2575540" y="3321386"/>
                </a:lnTo>
                <a:lnTo>
                  <a:pt x="2555189" y="3312336"/>
                </a:lnTo>
                <a:lnTo>
                  <a:pt x="2548406" y="3307811"/>
                </a:lnTo>
                <a:lnTo>
                  <a:pt x="2541622" y="3301023"/>
                </a:lnTo>
                <a:lnTo>
                  <a:pt x="2537099" y="3296498"/>
                </a:lnTo>
                <a:lnTo>
                  <a:pt x="2534838" y="3289711"/>
                </a:lnTo>
                <a:lnTo>
                  <a:pt x="2528054" y="3287448"/>
                </a:lnTo>
                <a:lnTo>
                  <a:pt x="2523532" y="3276136"/>
                </a:lnTo>
                <a:lnTo>
                  <a:pt x="2007972" y="2380176"/>
                </a:lnTo>
                <a:lnTo>
                  <a:pt x="2003449" y="2373388"/>
                </a:lnTo>
                <a:lnTo>
                  <a:pt x="1998927" y="2371126"/>
                </a:lnTo>
                <a:lnTo>
                  <a:pt x="1998927" y="2366601"/>
                </a:lnTo>
                <a:lnTo>
                  <a:pt x="1994404" y="2357551"/>
                </a:lnTo>
                <a:lnTo>
                  <a:pt x="1978576" y="2334926"/>
                </a:lnTo>
                <a:lnTo>
                  <a:pt x="1965008" y="2310038"/>
                </a:lnTo>
                <a:lnTo>
                  <a:pt x="1965008" y="2307775"/>
                </a:lnTo>
                <a:lnTo>
                  <a:pt x="1962747" y="2303250"/>
                </a:lnTo>
                <a:lnTo>
                  <a:pt x="1960486" y="2298725"/>
                </a:lnTo>
                <a:lnTo>
                  <a:pt x="1960486" y="2296463"/>
                </a:lnTo>
                <a:lnTo>
                  <a:pt x="1958225" y="2291938"/>
                </a:lnTo>
                <a:lnTo>
                  <a:pt x="1958225" y="2285150"/>
                </a:lnTo>
                <a:lnTo>
                  <a:pt x="1953702" y="2276100"/>
                </a:lnTo>
                <a:lnTo>
                  <a:pt x="1951441" y="2267050"/>
                </a:lnTo>
                <a:lnTo>
                  <a:pt x="1951441" y="2251212"/>
                </a:lnTo>
                <a:lnTo>
                  <a:pt x="1951441" y="2239900"/>
                </a:lnTo>
                <a:lnTo>
                  <a:pt x="1951441" y="2224062"/>
                </a:lnTo>
                <a:lnTo>
                  <a:pt x="1951441" y="2208224"/>
                </a:lnTo>
                <a:lnTo>
                  <a:pt x="1955964" y="2192386"/>
                </a:lnTo>
                <a:lnTo>
                  <a:pt x="1960486" y="2174286"/>
                </a:lnTo>
                <a:lnTo>
                  <a:pt x="1965008" y="2160711"/>
                </a:lnTo>
                <a:lnTo>
                  <a:pt x="1978576" y="2133561"/>
                </a:lnTo>
                <a:lnTo>
                  <a:pt x="1996666" y="2106411"/>
                </a:lnTo>
                <a:lnTo>
                  <a:pt x="2003449" y="2095098"/>
                </a:lnTo>
                <a:lnTo>
                  <a:pt x="2010233" y="2083785"/>
                </a:lnTo>
                <a:lnTo>
                  <a:pt x="2019278" y="2070210"/>
                </a:lnTo>
                <a:lnTo>
                  <a:pt x="2023800" y="2058898"/>
                </a:lnTo>
                <a:lnTo>
                  <a:pt x="2084854" y="1963872"/>
                </a:lnTo>
                <a:lnTo>
                  <a:pt x="2143645" y="1871108"/>
                </a:lnTo>
                <a:lnTo>
                  <a:pt x="2200176" y="1771557"/>
                </a:lnTo>
                <a:lnTo>
                  <a:pt x="2256707" y="1676531"/>
                </a:lnTo>
                <a:lnTo>
                  <a:pt x="2310976" y="1576980"/>
                </a:lnTo>
                <a:lnTo>
                  <a:pt x="2365246" y="1477429"/>
                </a:lnTo>
                <a:lnTo>
                  <a:pt x="2417254" y="1380140"/>
                </a:lnTo>
                <a:lnTo>
                  <a:pt x="2469262" y="1282852"/>
                </a:lnTo>
                <a:lnTo>
                  <a:pt x="2467001" y="1280589"/>
                </a:lnTo>
                <a:lnTo>
                  <a:pt x="2469263" y="1282852"/>
                </a:lnTo>
                <a:lnTo>
                  <a:pt x="2471524" y="1285114"/>
                </a:lnTo>
                <a:lnTo>
                  <a:pt x="2471524" y="1282852"/>
                </a:lnTo>
                <a:lnTo>
                  <a:pt x="2489614" y="1251176"/>
                </a:lnTo>
                <a:lnTo>
                  <a:pt x="2496397" y="1239864"/>
                </a:lnTo>
                <a:lnTo>
                  <a:pt x="2500920" y="1228551"/>
                </a:lnTo>
                <a:lnTo>
                  <a:pt x="2507703" y="1214976"/>
                </a:lnTo>
                <a:lnTo>
                  <a:pt x="2516748" y="1201401"/>
                </a:lnTo>
                <a:lnTo>
                  <a:pt x="2534838" y="1176513"/>
                </a:lnTo>
                <a:lnTo>
                  <a:pt x="2550667" y="1162938"/>
                </a:lnTo>
                <a:lnTo>
                  <a:pt x="2552928" y="1158413"/>
                </a:lnTo>
                <a:lnTo>
                  <a:pt x="2557450" y="1156150"/>
                </a:lnTo>
                <a:lnTo>
                  <a:pt x="2561973" y="1153888"/>
                </a:lnTo>
                <a:lnTo>
                  <a:pt x="2564234" y="1149363"/>
                </a:lnTo>
                <a:lnTo>
                  <a:pt x="2584585" y="1144838"/>
                </a:lnTo>
                <a:lnTo>
                  <a:pt x="2602675" y="1135788"/>
                </a:lnTo>
                <a:lnTo>
                  <a:pt x="2618504" y="1129000"/>
                </a:lnTo>
                <a:lnTo>
                  <a:pt x="2638855" y="1124475"/>
                </a:lnTo>
                <a:close/>
                <a:moveTo>
                  <a:pt x="716810" y="0"/>
                </a:moveTo>
                <a:lnTo>
                  <a:pt x="755251" y="0"/>
                </a:lnTo>
                <a:lnTo>
                  <a:pt x="789169" y="2263"/>
                </a:lnTo>
                <a:lnTo>
                  <a:pt x="814043" y="2263"/>
                </a:lnTo>
                <a:lnTo>
                  <a:pt x="823088" y="2263"/>
                </a:lnTo>
                <a:lnTo>
                  <a:pt x="829871" y="2263"/>
                </a:lnTo>
                <a:lnTo>
                  <a:pt x="1716273" y="2263"/>
                </a:lnTo>
                <a:lnTo>
                  <a:pt x="1729841" y="2263"/>
                </a:lnTo>
                <a:lnTo>
                  <a:pt x="1736624" y="0"/>
                </a:lnTo>
                <a:lnTo>
                  <a:pt x="1743408" y="2263"/>
                </a:lnTo>
                <a:lnTo>
                  <a:pt x="1750192" y="2263"/>
                </a:lnTo>
                <a:lnTo>
                  <a:pt x="1779588" y="0"/>
                </a:lnTo>
                <a:lnTo>
                  <a:pt x="1806722" y="2263"/>
                </a:lnTo>
                <a:lnTo>
                  <a:pt x="1811245" y="2263"/>
                </a:lnTo>
                <a:lnTo>
                  <a:pt x="1815767" y="2263"/>
                </a:lnTo>
                <a:lnTo>
                  <a:pt x="1838380" y="2263"/>
                </a:lnTo>
                <a:lnTo>
                  <a:pt x="1840641" y="6788"/>
                </a:lnTo>
                <a:lnTo>
                  <a:pt x="1847425" y="9050"/>
                </a:lnTo>
                <a:lnTo>
                  <a:pt x="1860992" y="15838"/>
                </a:lnTo>
                <a:lnTo>
                  <a:pt x="1872298" y="20363"/>
                </a:lnTo>
                <a:lnTo>
                  <a:pt x="1874559" y="22625"/>
                </a:lnTo>
                <a:lnTo>
                  <a:pt x="1881343" y="24888"/>
                </a:lnTo>
                <a:lnTo>
                  <a:pt x="1885865" y="27151"/>
                </a:lnTo>
                <a:lnTo>
                  <a:pt x="1903955" y="38463"/>
                </a:lnTo>
                <a:lnTo>
                  <a:pt x="1915261" y="52038"/>
                </a:lnTo>
                <a:lnTo>
                  <a:pt x="1931090" y="67876"/>
                </a:lnTo>
                <a:lnTo>
                  <a:pt x="1944657" y="88239"/>
                </a:lnTo>
                <a:lnTo>
                  <a:pt x="1955964" y="106339"/>
                </a:lnTo>
                <a:lnTo>
                  <a:pt x="1967270" y="128964"/>
                </a:lnTo>
                <a:lnTo>
                  <a:pt x="1969531" y="131227"/>
                </a:lnTo>
                <a:lnTo>
                  <a:pt x="1971792" y="135752"/>
                </a:lnTo>
                <a:lnTo>
                  <a:pt x="1976315" y="144802"/>
                </a:lnTo>
                <a:lnTo>
                  <a:pt x="1978576" y="149327"/>
                </a:lnTo>
                <a:lnTo>
                  <a:pt x="1985359" y="158377"/>
                </a:lnTo>
                <a:lnTo>
                  <a:pt x="1989882" y="165165"/>
                </a:lnTo>
                <a:lnTo>
                  <a:pt x="1994404" y="171952"/>
                </a:lnTo>
                <a:lnTo>
                  <a:pt x="1996666" y="178740"/>
                </a:lnTo>
                <a:lnTo>
                  <a:pt x="2464740" y="993249"/>
                </a:lnTo>
                <a:lnTo>
                  <a:pt x="2478307" y="1013611"/>
                </a:lnTo>
                <a:lnTo>
                  <a:pt x="2489614" y="1038499"/>
                </a:lnTo>
                <a:lnTo>
                  <a:pt x="2500920" y="1065649"/>
                </a:lnTo>
                <a:lnTo>
                  <a:pt x="2505442" y="1081487"/>
                </a:lnTo>
                <a:lnTo>
                  <a:pt x="2507703" y="1095062"/>
                </a:lnTo>
                <a:lnTo>
                  <a:pt x="2507703" y="1104112"/>
                </a:lnTo>
                <a:lnTo>
                  <a:pt x="2507703" y="1138050"/>
                </a:lnTo>
                <a:lnTo>
                  <a:pt x="2505442" y="1153888"/>
                </a:lnTo>
                <a:lnTo>
                  <a:pt x="2500920" y="1162938"/>
                </a:lnTo>
                <a:lnTo>
                  <a:pt x="2500920" y="1167463"/>
                </a:lnTo>
                <a:lnTo>
                  <a:pt x="2498658" y="1169725"/>
                </a:lnTo>
                <a:lnTo>
                  <a:pt x="2498658" y="1174251"/>
                </a:lnTo>
                <a:lnTo>
                  <a:pt x="2455695" y="1246651"/>
                </a:lnTo>
                <a:lnTo>
                  <a:pt x="1928829" y="2162974"/>
                </a:lnTo>
                <a:lnTo>
                  <a:pt x="1922045" y="2165236"/>
                </a:lnTo>
                <a:lnTo>
                  <a:pt x="1919784" y="2174286"/>
                </a:lnTo>
                <a:lnTo>
                  <a:pt x="1906216" y="2183336"/>
                </a:lnTo>
                <a:lnTo>
                  <a:pt x="1892649" y="2194649"/>
                </a:lnTo>
                <a:lnTo>
                  <a:pt x="1876820" y="2205962"/>
                </a:lnTo>
                <a:lnTo>
                  <a:pt x="1858731" y="2212749"/>
                </a:lnTo>
                <a:lnTo>
                  <a:pt x="1840641" y="2219537"/>
                </a:lnTo>
                <a:lnTo>
                  <a:pt x="1820290" y="2224062"/>
                </a:lnTo>
                <a:lnTo>
                  <a:pt x="1806722" y="2226324"/>
                </a:lnTo>
                <a:lnTo>
                  <a:pt x="1729841" y="2226324"/>
                </a:lnTo>
                <a:lnTo>
                  <a:pt x="1725318" y="2226324"/>
                </a:lnTo>
                <a:lnTo>
                  <a:pt x="1720796" y="2228587"/>
                </a:lnTo>
                <a:lnTo>
                  <a:pt x="1695922" y="2226324"/>
                </a:lnTo>
                <a:lnTo>
                  <a:pt x="1666526" y="2226324"/>
                </a:lnTo>
                <a:lnTo>
                  <a:pt x="1643914" y="2226324"/>
                </a:lnTo>
                <a:lnTo>
                  <a:pt x="1630346" y="2226324"/>
                </a:lnTo>
                <a:lnTo>
                  <a:pt x="1614518" y="2228587"/>
                </a:lnTo>
                <a:lnTo>
                  <a:pt x="1591906" y="2226324"/>
                </a:lnTo>
                <a:lnTo>
                  <a:pt x="1560248" y="2226324"/>
                </a:lnTo>
                <a:lnTo>
                  <a:pt x="1528591" y="2226324"/>
                </a:lnTo>
                <a:lnTo>
                  <a:pt x="1510501" y="2230849"/>
                </a:lnTo>
                <a:lnTo>
                  <a:pt x="1485628" y="2228587"/>
                </a:lnTo>
                <a:lnTo>
                  <a:pt x="1460754" y="2228587"/>
                </a:lnTo>
                <a:lnTo>
                  <a:pt x="1458493" y="2226324"/>
                </a:lnTo>
                <a:lnTo>
                  <a:pt x="1447187" y="2226324"/>
                </a:lnTo>
                <a:lnTo>
                  <a:pt x="1404224" y="2228587"/>
                </a:lnTo>
                <a:lnTo>
                  <a:pt x="1345432" y="2226324"/>
                </a:lnTo>
                <a:lnTo>
                  <a:pt x="1286640" y="2226324"/>
                </a:lnTo>
                <a:lnTo>
                  <a:pt x="1252721" y="2226324"/>
                </a:lnTo>
                <a:lnTo>
                  <a:pt x="1234631" y="2226324"/>
                </a:lnTo>
                <a:lnTo>
                  <a:pt x="1221064" y="2226324"/>
                </a:lnTo>
                <a:lnTo>
                  <a:pt x="1191668" y="2226324"/>
                </a:lnTo>
                <a:lnTo>
                  <a:pt x="1169056" y="2226324"/>
                </a:lnTo>
                <a:lnTo>
                  <a:pt x="1148705" y="2226324"/>
                </a:lnTo>
                <a:lnTo>
                  <a:pt x="1144182" y="2226324"/>
                </a:lnTo>
                <a:lnTo>
                  <a:pt x="1135137" y="2226324"/>
                </a:lnTo>
                <a:lnTo>
                  <a:pt x="1098958" y="2226324"/>
                </a:lnTo>
                <a:lnTo>
                  <a:pt x="1065039" y="2226324"/>
                </a:lnTo>
                <a:lnTo>
                  <a:pt x="1049211" y="2228587"/>
                </a:lnTo>
                <a:lnTo>
                  <a:pt x="1042427" y="2226324"/>
                </a:lnTo>
                <a:lnTo>
                  <a:pt x="1003986" y="2226324"/>
                </a:lnTo>
                <a:lnTo>
                  <a:pt x="967806" y="2226324"/>
                </a:lnTo>
                <a:lnTo>
                  <a:pt x="940672" y="2226324"/>
                </a:lnTo>
                <a:lnTo>
                  <a:pt x="918059" y="2226324"/>
                </a:lnTo>
                <a:lnTo>
                  <a:pt x="890924" y="2226324"/>
                </a:lnTo>
                <a:lnTo>
                  <a:pt x="888663" y="2226324"/>
                </a:lnTo>
                <a:lnTo>
                  <a:pt x="886402" y="2226324"/>
                </a:lnTo>
                <a:lnTo>
                  <a:pt x="877357" y="2226324"/>
                </a:lnTo>
                <a:lnTo>
                  <a:pt x="872835" y="2228587"/>
                </a:lnTo>
                <a:lnTo>
                  <a:pt x="863790" y="2230849"/>
                </a:lnTo>
                <a:lnTo>
                  <a:pt x="854745" y="2228587"/>
                </a:lnTo>
                <a:lnTo>
                  <a:pt x="841177" y="2226324"/>
                </a:lnTo>
                <a:lnTo>
                  <a:pt x="818565" y="2228587"/>
                </a:lnTo>
                <a:lnTo>
                  <a:pt x="791430" y="2228587"/>
                </a:lnTo>
                <a:lnTo>
                  <a:pt x="766557" y="2228587"/>
                </a:lnTo>
                <a:lnTo>
                  <a:pt x="741683" y="2228587"/>
                </a:lnTo>
                <a:lnTo>
                  <a:pt x="719071" y="2228587"/>
                </a:lnTo>
                <a:lnTo>
                  <a:pt x="696459" y="2226324"/>
                </a:lnTo>
                <a:lnTo>
                  <a:pt x="673846" y="2221799"/>
                </a:lnTo>
                <a:lnTo>
                  <a:pt x="646712" y="2215012"/>
                </a:lnTo>
                <a:lnTo>
                  <a:pt x="642189" y="2212749"/>
                </a:lnTo>
                <a:lnTo>
                  <a:pt x="635406" y="2212749"/>
                </a:lnTo>
                <a:lnTo>
                  <a:pt x="630883" y="2208224"/>
                </a:lnTo>
                <a:lnTo>
                  <a:pt x="624099" y="2201437"/>
                </a:lnTo>
                <a:lnTo>
                  <a:pt x="606010" y="2192386"/>
                </a:lnTo>
                <a:lnTo>
                  <a:pt x="599226" y="2187861"/>
                </a:lnTo>
                <a:lnTo>
                  <a:pt x="592442" y="2178811"/>
                </a:lnTo>
                <a:lnTo>
                  <a:pt x="585659" y="2174286"/>
                </a:lnTo>
                <a:lnTo>
                  <a:pt x="583397" y="2167499"/>
                </a:lnTo>
                <a:lnTo>
                  <a:pt x="576614" y="2165236"/>
                </a:lnTo>
                <a:lnTo>
                  <a:pt x="572091" y="2156186"/>
                </a:lnTo>
                <a:lnTo>
                  <a:pt x="56531" y="1260226"/>
                </a:lnTo>
                <a:lnTo>
                  <a:pt x="52008" y="1255701"/>
                </a:lnTo>
                <a:lnTo>
                  <a:pt x="47486" y="1251176"/>
                </a:lnTo>
                <a:lnTo>
                  <a:pt x="47486" y="1244389"/>
                </a:lnTo>
                <a:lnTo>
                  <a:pt x="42963" y="1235339"/>
                </a:lnTo>
                <a:lnTo>
                  <a:pt x="29396" y="1212713"/>
                </a:lnTo>
                <a:lnTo>
                  <a:pt x="15829" y="1190088"/>
                </a:lnTo>
                <a:lnTo>
                  <a:pt x="15829" y="1187826"/>
                </a:lnTo>
                <a:lnTo>
                  <a:pt x="13567" y="1183301"/>
                </a:lnTo>
                <a:lnTo>
                  <a:pt x="11306" y="1176513"/>
                </a:lnTo>
                <a:lnTo>
                  <a:pt x="11306" y="1174251"/>
                </a:lnTo>
                <a:lnTo>
                  <a:pt x="9045" y="1169725"/>
                </a:lnTo>
                <a:lnTo>
                  <a:pt x="9045" y="1162938"/>
                </a:lnTo>
                <a:lnTo>
                  <a:pt x="2261" y="1156150"/>
                </a:lnTo>
                <a:lnTo>
                  <a:pt x="0" y="1144838"/>
                </a:lnTo>
                <a:lnTo>
                  <a:pt x="0" y="1133525"/>
                </a:lnTo>
                <a:lnTo>
                  <a:pt x="0" y="1119950"/>
                </a:lnTo>
                <a:lnTo>
                  <a:pt x="0" y="1101850"/>
                </a:lnTo>
                <a:lnTo>
                  <a:pt x="0" y="1086012"/>
                </a:lnTo>
                <a:lnTo>
                  <a:pt x="6784" y="1070174"/>
                </a:lnTo>
                <a:lnTo>
                  <a:pt x="11306" y="1054337"/>
                </a:lnTo>
                <a:lnTo>
                  <a:pt x="15829" y="1038499"/>
                </a:lnTo>
                <a:lnTo>
                  <a:pt x="31657" y="1013611"/>
                </a:lnTo>
                <a:lnTo>
                  <a:pt x="45225" y="986461"/>
                </a:lnTo>
                <a:lnTo>
                  <a:pt x="52008" y="972886"/>
                </a:lnTo>
                <a:lnTo>
                  <a:pt x="58792" y="961573"/>
                </a:lnTo>
                <a:lnTo>
                  <a:pt x="67837" y="947998"/>
                </a:lnTo>
                <a:lnTo>
                  <a:pt x="72359" y="936685"/>
                </a:lnTo>
                <a:lnTo>
                  <a:pt x="133413" y="841659"/>
                </a:lnTo>
                <a:lnTo>
                  <a:pt x="192205" y="748896"/>
                </a:lnTo>
                <a:lnTo>
                  <a:pt x="250997" y="653870"/>
                </a:lnTo>
                <a:lnTo>
                  <a:pt x="307527" y="554319"/>
                </a:lnTo>
                <a:lnTo>
                  <a:pt x="359536" y="457030"/>
                </a:lnTo>
                <a:lnTo>
                  <a:pt x="413805" y="357479"/>
                </a:lnTo>
                <a:lnTo>
                  <a:pt x="468075" y="260191"/>
                </a:lnTo>
                <a:lnTo>
                  <a:pt x="519412" y="161924"/>
                </a:lnTo>
                <a:lnTo>
                  <a:pt x="522344" y="162902"/>
                </a:lnTo>
                <a:lnTo>
                  <a:pt x="540434" y="128964"/>
                </a:lnTo>
                <a:lnTo>
                  <a:pt x="544956" y="119914"/>
                </a:lnTo>
                <a:lnTo>
                  <a:pt x="549479" y="106339"/>
                </a:lnTo>
                <a:lnTo>
                  <a:pt x="556263" y="92764"/>
                </a:lnTo>
                <a:lnTo>
                  <a:pt x="565307" y="79189"/>
                </a:lnTo>
                <a:lnTo>
                  <a:pt x="583397" y="56563"/>
                </a:lnTo>
                <a:lnTo>
                  <a:pt x="601487" y="40726"/>
                </a:lnTo>
                <a:lnTo>
                  <a:pt x="606010" y="38463"/>
                </a:lnTo>
                <a:lnTo>
                  <a:pt x="608271" y="33938"/>
                </a:lnTo>
                <a:lnTo>
                  <a:pt x="612793" y="31676"/>
                </a:lnTo>
                <a:lnTo>
                  <a:pt x="615055" y="27151"/>
                </a:lnTo>
                <a:lnTo>
                  <a:pt x="633144" y="22625"/>
                </a:lnTo>
                <a:lnTo>
                  <a:pt x="651234" y="13575"/>
                </a:lnTo>
                <a:lnTo>
                  <a:pt x="669324" y="6788"/>
                </a:lnTo>
                <a:lnTo>
                  <a:pt x="689675" y="2263"/>
                </a:lnTo>
                <a:close/>
              </a:path>
            </a:pathLst>
          </a:custGeom>
          <a:gradFill>
            <a:gsLst>
              <a:gs pos="4000">
                <a:schemeClr val="accent4">
                  <a:alpha val="74000"/>
                </a:schemeClr>
              </a:gs>
              <a:gs pos="35000">
                <a:schemeClr val="accent3">
                  <a:alpha val="80000"/>
                </a:schemeClr>
              </a:gs>
              <a:gs pos="67000">
                <a:schemeClr val="accent5">
                  <a:alpha val="77000"/>
                </a:schemeClr>
              </a:gs>
              <a:gs pos="97000">
                <a:schemeClr val="accent6">
                  <a:alpha val="68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1502720" y="3172620"/>
            <a:ext cx="3015" cy="857"/>
          </a:xfrm>
          <a:custGeom>
            <a:avLst/>
            <a:gdLst>
              <a:gd name="connsiteX0" fmla="*/ 0 w 4523"/>
              <a:gd name="connsiteY0" fmla="*/ 0 h 1285"/>
              <a:gd name="connsiteX1" fmla="*/ 4523 w 4523"/>
              <a:gd name="connsiteY1" fmla="*/ 0 h 1285"/>
              <a:gd name="connsiteX2" fmla="*/ 3852 w 4523"/>
              <a:gd name="connsiteY2" fmla="*/ 1285 h 1285"/>
              <a:gd name="connsiteX3" fmla="*/ 0 w 4523"/>
              <a:gd name="connsiteY3" fmla="*/ 0 h 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" h="1285">
                <a:moveTo>
                  <a:pt x="0" y="0"/>
                </a:moveTo>
                <a:lnTo>
                  <a:pt x="4523" y="0"/>
                </a:lnTo>
                <a:lnTo>
                  <a:pt x="3852" y="1285"/>
                </a:lnTo>
                <a:lnTo>
                  <a:pt x="0" y="0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4105746" y="4668673"/>
            <a:ext cx="1508" cy="595"/>
          </a:xfrm>
          <a:custGeom>
            <a:avLst/>
            <a:gdLst>
              <a:gd name="connsiteX0" fmla="*/ 0 w 2262"/>
              <a:gd name="connsiteY0" fmla="*/ 0 h 893"/>
              <a:gd name="connsiteX1" fmla="*/ 2262 w 2262"/>
              <a:gd name="connsiteY1" fmla="*/ 0 h 893"/>
              <a:gd name="connsiteX2" fmla="*/ 1785 w 2262"/>
              <a:gd name="connsiteY2" fmla="*/ 893 h 893"/>
              <a:gd name="connsiteX3" fmla="*/ 0 w 2262"/>
              <a:gd name="connsiteY3" fmla="*/ 0 h 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" h="893">
                <a:moveTo>
                  <a:pt x="0" y="0"/>
                </a:moveTo>
                <a:lnTo>
                  <a:pt x="2262" y="0"/>
                </a:lnTo>
                <a:lnTo>
                  <a:pt x="1785" y="893"/>
                </a:lnTo>
                <a:lnTo>
                  <a:pt x="0" y="0"/>
                </a:lnTo>
                <a:close/>
              </a:path>
            </a:pathLst>
          </a:custGeom>
          <a:solidFill>
            <a:srgbClr val="232B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10737982" y="6289273"/>
            <a:ext cx="1453078" cy="2308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defTabSz="609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spc="400">
                <a:solidFill>
                  <a:srgbClr val="FFFF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xippt</a:t>
            </a:r>
            <a:endParaRPr lang="ru-RU" sz="900" spc="400" dirty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56300" y="3065145"/>
            <a:ext cx="5247005" cy="1839595"/>
            <a:chOff x="-4766137" y="2083869"/>
            <a:chExt cx="5032837" cy="1615920"/>
          </a:xfrm>
        </p:grpSpPr>
        <p:sp>
          <p:nvSpPr>
            <p:cNvPr id="20" name="矩形: 圆角 19"/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81AD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4714868" y="2083869"/>
              <a:ext cx="4981568" cy="1027626"/>
              <a:chOff x="-4714868" y="2083869"/>
              <a:chExt cx="4981568" cy="102762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-4714868" y="2808615"/>
                <a:ext cx="4981567" cy="30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占位符 19"/>
              <p:cNvSpPr txBox="1"/>
              <p:nvPr/>
            </p:nvSpPr>
            <p:spPr>
              <a:xfrm>
                <a:off x="-4708756" y="2083869"/>
                <a:ext cx="4975455" cy="6357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0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</p:grpSp>
      </p:grpSp>
      <p:sp>
        <p:nvSpPr>
          <p:cNvPr id="25" name="文本占位符 20"/>
          <p:cNvSpPr txBox="1"/>
          <p:nvPr/>
        </p:nvSpPr>
        <p:spPr>
          <a:xfrm>
            <a:off x="6146800" y="2407920"/>
            <a:ext cx="5057140" cy="554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第四章   种群和群落</a:t>
            </a:r>
          </a:p>
        </p:txBody>
      </p:sp>
      <p:sp>
        <p:nvSpPr>
          <p:cNvPr id="35" name="矩形 34"/>
          <p:cNvSpPr/>
          <p:nvPr/>
        </p:nvSpPr>
        <p:spPr>
          <a:xfrm>
            <a:off x="9809852" y="368175"/>
            <a:ext cx="4062342" cy="300975"/>
          </a:xfrm>
          <a:prstGeom prst="rect">
            <a:avLst/>
          </a:prstGeom>
          <a:solidFill>
            <a:srgbClr val="81ADE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人教版高中生物必修三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28"/>
          <p:cNvSpPr>
            <a:spLocks noChangeArrowheads="1"/>
          </p:cNvSpPr>
          <p:nvPr/>
        </p:nvSpPr>
        <p:spPr bwMode="auto">
          <a:xfrm>
            <a:off x="3863692" y="3767233"/>
            <a:ext cx="3860800" cy="2008187"/>
          </a:xfrm>
          <a:custGeom>
            <a:avLst/>
            <a:gdLst>
              <a:gd name="T0" fmla="*/ 0 w 3072"/>
              <a:gd name="T1" fmla="*/ 1998670 h 1688"/>
              <a:gd name="T2" fmla="*/ 1025525 w 3072"/>
              <a:gd name="T3" fmla="*/ 1998670 h 1688"/>
              <a:gd name="T4" fmla="*/ 2051050 w 3072"/>
              <a:gd name="T5" fmla="*/ 1941565 h 1688"/>
              <a:gd name="T6" fmla="*/ 2955925 w 3072"/>
              <a:gd name="T7" fmla="*/ 1770250 h 1688"/>
              <a:gd name="T8" fmla="*/ 3498850 w 3072"/>
              <a:gd name="T9" fmla="*/ 1256307 h 1688"/>
              <a:gd name="T10" fmla="*/ 3860800 w 3072"/>
              <a:gd name="T11" fmla="*/ 0 h 16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2" h="1688">
                <a:moveTo>
                  <a:pt x="0" y="1680"/>
                </a:moveTo>
                <a:cubicBezTo>
                  <a:pt x="272" y="1684"/>
                  <a:pt x="544" y="1688"/>
                  <a:pt x="816" y="1680"/>
                </a:cubicBezTo>
                <a:cubicBezTo>
                  <a:pt x="1088" y="1672"/>
                  <a:pt x="1376" y="1664"/>
                  <a:pt x="1632" y="1632"/>
                </a:cubicBezTo>
                <a:cubicBezTo>
                  <a:pt x="1888" y="1600"/>
                  <a:pt x="2160" y="1584"/>
                  <a:pt x="2352" y="1488"/>
                </a:cubicBezTo>
                <a:cubicBezTo>
                  <a:pt x="2544" y="1392"/>
                  <a:pt x="2664" y="1304"/>
                  <a:pt x="2784" y="1056"/>
                </a:cubicBezTo>
                <a:cubicBezTo>
                  <a:pt x="2904" y="808"/>
                  <a:pt x="2988" y="404"/>
                  <a:pt x="3072" y="0"/>
                </a:cubicBezTo>
              </a:path>
            </a:pathLst>
          </a:custGeom>
          <a:noFill/>
          <a:ln w="444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0400" y="1241444"/>
            <a:ext cx="10858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个细菌在不同时间产生后代的数量，并填入下表，然后画出细菌种群数量增长的曲线。</a:t>
            </a:r>
          </a:p>
        </p:txBody>
      </p:sp>
      <p:graphicFrame>
        <p:nvGraphicFramePr>
          <p:cNvPr id="8" name="Group 88"/>
          <p:cNvGraphicFramePr>
            <a:graphicFrameLocks noGrp="1"/>
          </p:cNvGraphicFramePr>
          <p:nvPr/>
        </p:nvGraphicFramePr>
        <p:xfrm>
          <a:off x="2746696" y="2009050"/>
          <a:ext cx="7765075" cy="1148947"/>
        </p:xfrm>
        <a:graphic>
          <a:graphicData uri="http://schemas.openxmlformats.org/drawingml/2006/table">
            <a:tbl>
              <a:tblPr/>
              <a:tblGrid>
                <a:gridCol w="162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9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9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时间（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min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140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180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细菌数量（个）</a:t>
                      </a: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639980" y="2543021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5214655" y="2543021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5794092" y="2543021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6297329" y="2543020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6925980" y="2543021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auto">
          <a:xfrm>
            <a:off x="7640355" y="2557307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8283291" y="2557307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128</a:t>
            </a:r>
          </a:p>
        </p:txBody>
      </p:sp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9099373" y="2557307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256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9817282" y="2557307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512</a:t>
            </a: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3866867" y="5838919"/>
            <a:ext cx="485775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rot="5400000" flipH="1" flipV="1">
            <a:off x="2653224" y="4623688"/>
            <a:ext cx="242887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3866867" y="3552920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3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细菌数量</a:t>
            </a:r>
            <a:r>
              <a:rPr lang="en-US" altLang="zh-CN" sz="23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3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059455" y="5821458"/>
            <a:ext cx="1879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3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en-US" altLang="zh-CN" sz="23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/min</a:t>
            </a:r>
            <a:endParaRPr lang="zh-CN" altLang="en-US" sz="2300" b="1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4073986" y="5867494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4562142" y="5867494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5586874" y="5867494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5998140" y="5867494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6495821" y="5867494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140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6995883" y="5859557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160</a:t>
            </a: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7495946" y="5867494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180</a:t>
            </a: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5086811" y="5867494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3722198" y="5867494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4295492" y="5759545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4795555" y="5759545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Line 14"/>
          <p:cNvSpPr>
            <a:spLocks noChangeShapeType="1"/>
          </p:cNvSpPr>
          <p:nvPr/>
        </p:nvSpPr>
        <p:spPr bwMode="auto">
          <a:xfrm>
            <a:off x="5295617" y="5759545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795680" y="5751608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>
            <a:off x="6295742" y="5759545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>
            <a:off x="6795805" y="5759545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>
            <a:off x="7295867" y="5759545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>
            <a:off x="7795930" y="5751608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rot="10800000">
            <a:off x="3866867" y="5480144"/>
            <a:ext cx="7143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rot="10800000">
            <a:off x="3866867" y="5122958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10800000">
            <a:off x="3866867" y="4767358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10800000">
            <a:off x="3866867" y="4052983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rot="10800000">
            <a:off x="3866867" y="4408583"/>
            <a:ext cx="71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8584917" y="4107295"/>
            <a:ext cx="2708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曲线图与数学方程式比较，有哪些优缺点？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3266052" y="5295994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3233510" y="4938807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</a:p>
        </p:txBody>
      </p:sp>
      <p:sp>
        <p:nvSpPr>
          <p:cNvPr id="114" name="矩形 113"/>
          <p:cNvSpPr>
            <a:spLocks noChangeArrowheads="1"/>
          </p:cNvSpPr>
          <p:nvPr/>
        </p:nvSpPr>
        <p:spPr bwMode="auto">
          <a:xfrm>
            <a:off x="3233510" y="4581619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3233510" y="4224432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</a:p>
        </p:txBody>
      </p:sp>
      <p:sp>
        <p:nvSpPr>
          <p:cNvPr id="117" name="矩形 116"/>
          <p:cNvSpPr>
            <a:spLocks noChangeArrowheads="1"/>
          </p:cNvSpPr>
          <p:nvPr/>
        </p:nvSpPr>
        <p:spPr bwMode="auto">
          <a:xfrm>
            <a:off x="3233510" y="3867244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b="1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</a:t>
            </a: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细菌的繁殖的方式是什么？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5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56" grpId="0"/>
      <p:bldP spid="57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110" grpId="0"/>
      <p:bldP spid="112" grpId="0"/>
      <p:bldP spid="113" grpId="0"/>
      <p:bldP spid="114" grpId="0"/>
      <p:bldP spid="115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2627623"/>
            <a:ext cx="106937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数学模型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是用来描述一个系统或它的性质的数学模式。为了直观、简便地研究种群的数量变动的规律，数学模型建构是常用的方法之一。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60400" y="3923092"/>
            <a:ext cx="3974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构建数学模型的一般步骤：</a:t>
            </a:r>
            <a:endParaRPr lang="zh-CN" altLang="en-US" sz="2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148331" y="4653892"/>
            <a:ext cx="2000250" cy="830997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对模型进行检验或修正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290956" y="4653892"/>
            <a:ext cx="1357312" cy="830997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建立数学模型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147831" y="4653892"/>
            <a:ext cx="1643062" cy="830997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提出合理的假设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61832" y="4653892"/>
            <a:ext cx="1785937" cy="830997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观察对象，提出问题</a:t>
            </a:r>
          </a:p>
        </p:txBody>
      </p:sp>
      <p:sp>
        <p:nvSpPr>
          <p:cNvPr id="18" name="右箭头 17"/>
          <p:cNvSpPr/>
          <p:nvPr/>
        </p:nvSpPr>
        <p:spPr>
          <a:xfrm>
            <a:off x="3719207" y="4939642"/>
            <a:ext cx="357187" cy="357188"/>
          </a:xfrm>
          <a:prstGeom prst="rightArrow">
            <a:avLst>
              <a:gd name="adj1" fmla="val 50000"/>
              <a:gd name="adj2" fmla="val 61130"/>
            </a:avLst>
          </a:prstGeom>
          <a:solidFill>
            <a:srgbClr val="CCFF3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862332" y="4939642"/>
            <a:ext cx="357187" cy="357188"/>
          </a:xfrm>
          <a:prstGeom prst="rightArrow">
            <a:avLst>
              <a:gd name="adj1" fmla="val 50000"/>
              <a:gd name="adj2" fmla="val 61130"/>
            </a:avLst>
          </a:prstGeom>
          <a:solidFill>
            <a:srgbClr val="CCFF3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7719707" y="4939642"/>
            <a:ext cx="357187" cy="357188"/>
          </a:xfrm>
          <a:prstGeom prst="rightArrow">
            <a:avLst>
              <a:gd name="adj1" fmla="val 50000"/>
              <a:gd name="adj2" fmla="val 61130"/>
            </a:avLst>
          </a:prstGeom>
          <a:solidFill>
            <a:srgbClr val="CCFF33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873586" y="1486248"/>
            <a:ext cx="214313" cy="803275"/>
          </a:xfrm>
          <a:prstGeom prst="leftBrace">
            <a:avLst>
              <a:gd name="adj1" fmla="val 3925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087899" y="1353574"/>
            <a:ext cx="2179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数学方程式</a:t>
            </a:r>
            <a:endParaRPr lang="zh-CN" altLang="en-US" sz="2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87899" y="2067949"/>
            <a:ext cx="2179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坐标曲线图</a:t>
            </a:r>
            <a:endParaRPr lang="zh-CN" altLang="en-US" sz="2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787754" y="1340018"/>
            <a:ext cx="650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：能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准确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的反应出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的变化。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787754" y="2082237"/>
            <a:ext cx="650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：能</a:t>
            </a:r>
            <a:r>
              <a:rPr lang="zh-CN" altLang="en-US" sz="2400" u="sng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直观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的反应出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种群数量增长趋势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细菌的繁殖的方式是什么？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99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875388" y="1957265"/>
            <a:ext cx="4000500" cy="70788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种群数量以什么样的规律在增长？如：细菌每</a:t>
            </a:r>
            <a:r>
              <a:rPr lang="en-US" altLang="zh-CN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20min</a:t>
            </a:r>
            <a:r>
              <a:rPr lang="zh-CN" altLang="en-US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分裂一次。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875388" y="2923027"/>
            <a:ext cx="4000500" cy="101566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在资源和空间无限的环境中，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细菌种群的增长不会受种群密度增加的影响</a:t>
            </a:r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。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875388" y="4124395"/>
            <a:ext cx="4000500" cy="70788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列出表格，根据表格画曲线，推导公式。</a:t>
            </a:r>
            <a:r>
              <a:rPr lang="en-US" altLang="zh-CN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N</a:t>
            </a:r>
            <a:r>
              <a:rPr lang="en-US" altLang="zh-CN" sz="2000" baseline="-25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n</a:t>
            </a:r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en-US" altLang="zh-CN" sz="2000" baseline="30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n</a:t>
            </a:r>
            <a:endParaRPr lang="en-US" altLang="zh-CN" sz="200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875388" y="5258235"/>
            <a:ext cx="4000500" cy="70788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观察、统计细菌的数量，对自己所建立的模型进行检验或修正。</a:t>
            </a:r>
          </a:p>
        </p:txBody>
      </p:sp>
      <p:sp>
        <p:nvSpPr>
          <p:cNvPr id="22" name="AutoShape 15" descr="胡桃"/>
          <p:cNvSpPr>
            <a:spLocks noChangeArrowheads="1"/>
          </p:cNvSpPr>
          <p:nvPr/>
        </p:nvSpPr>
        <p:spPr bwMode="auto">
          <a:xfrm>
            <a:off x="4803826" y="2217205"/>
            <a:ext cx="936625" cy="211138"/>
          </a:xfrm>
          <a:prstGeom prst="leftRightArrow">
            <a:avLst>
              <a:gd name="adj1" fmla="val 50000"/>
              <a:gd name="adj2" fmla="val 128872"/>
            </a:avLst>
          </a:prstGeom>
          <a:solidFill>
            <a:srgbClr val="CCFF33"/>
          </a:solidFill>
          <a:ln w="28575">
            <a:solidFill>
              <a:srgbClr val="FFC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AutoShape 19" descr="胡桃"/>
          <p:cNvSpPr>
            <a:spLocks noChangeArrowheads="1"/>
          </p:cNvSpPr>
          <p:nvPr/>
        </p:nvSpPr>
        <p:spPr bwMode="auto">
          <a:xfrm>
            <a:off x="4803826" y="3300232"/>
            <a:ext cx="936625" cy="209550"/>
          </a:xfrm>
          <a:prstGeom prst="leftRightArrow">
            <a:avLst>
              <a:gd name="adj1" fmla="val 50000"/>
              <a:gd name="adj2" fmla="val 129849"/>
            </a:avLst>
          </a:prstGeom>
          <a:solidFill>
            <a:srgbClr val="CCFF33"/>
          </a:solidFill>
          <a:ln w="28575">
            <a:solidFill>
              <a:srgbClr val="FFC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" name="AutoShape 22" descr="胡桃"/>
          <p:cNvSpPr>
            <a:spLocks noChangeArrowheads="1"/>
          </p:cNvSpPr>
          <p:nvPr/>
        </p:nvSpPr>
        <p:spPr bwMode="auto">
          <a:xfrm>
            <a:off x="4837560" y="5612178"/>
            <a:ext cx="936625" cy="209550"/>
          </a:xfrm>
          <a:prstGeom prst="leftRightArrow">
            <a:avLst>
              <a:gd name="adj1" fmla="val 50000"/>
              <a:gd name="adj2" fmla="val 129849"/>
            </a:avLst>
          </a:prstGeom>
          <a:solidFill>
            <a:srgbClr val="CCFF33"/>
          </a:solidFill>
          <a:ln w="28575">
            <a:solidFill>
              <a:srgbClr val="FFC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AutoShape 25" descr="胡桃"/>
          <p:cNvSpPr>
            <a:spLocks noChangeArrowheads="1"/>
          </p:cNvSpPr>
          <p:nvPr/>
        </p:nvSpPr>
        <p:spPr bwMode="auto">
          <a:xfrm>
            <a:off x="4803826" y="4478338"/>
            <a:ext cx="936625" cy="209550"/>
          </a:xfrm>
          <a:prstGeom prst="leftRightArrow">
            <a:avLst>
              <a:gd name="adj1" fmla="val 50000"/>
              <a:gd name="adj2" fmla="val 129849"/>
            </a:avLst>
          </a:prstGeom>
          <a:solidFill>
            <a:srgbClr val="CCFF33"/>
          </a:solidFill>
          <a:ln w="28575">
            <a:solidFill>
              <a:srgbClr val="FFC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50232" y="5288819"/>
            <a:ext cx="3286125" cy="707886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通过进一步的实验或观察等，对模型进行检验或修正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446263" y="3932238"/>
            <a:ext cx="3286125" cy="1015663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根据实验数据，用适当的数学形式对事物的性质进行表达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387526" y="3224032"/>
            <a:ext cx="3281363" cy="400110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提出合理的假设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446263" y="1931455"/>
            <a:ext cx="3281363" cy="707886"/>
          </a:xfrm>
          <a:prstGeom prst="rect">
            <a:avLst/>
          </a:prstGeom>
          <a:noFill/>
          <a:ln w="28575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观察研究对象，</a:t>
            </a:r>
            <a:endParaRPr lang="en-US" altLang="zh-CN" sz="2000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 eaLnBrk="1" hangingPunct="1"/>
            <a:r>
              <a:rPr lang="zh-CN" altLang="en-US" sz="20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提出问题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99332" y="1292915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建构细菌种群增长模型：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细菌的繁殖的方式是什么？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0400" y="1130300"/>
            <a:ext cx="10858500" cy="224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实例一：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1859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年，一位英国人来到澳大利亚定居。他带来了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野兔。让他没有想到的是，一个世纪之后，这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只野兔的后代竟达到</a:t>
            </a: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亿只以上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。漫山遍野的野兔与牛羊争食牧草，啃啮树皮，造成植被破坏，导致水土流失。后来，人们引入了黏液瘤病毒才使野兔的数量得到控制。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790" y="3721098"/>
            <a:ext cx="2916676" cy="193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060" y="3721098"/>
            <a:ext cx="2898446" cy="192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0400" y="1111716"/>
            <a:ext cx="10919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实例二：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世纪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年代时，人们将环颈雉引入到美国的一个岛屿。在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1937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1942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年期间，这个环颈雉种群数量的增长如下图所示。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240417" y="2518177"/>
            <a:ext cx="2952750" cy="2217737"/>
            <a:chOff x="292" y="41"/>
            <a:chExt cx="1241" cy="1280"/>
          </a:xfrm>
        </p:grpSpPr>
        <p:grpSp>
          <p:nvGrpSpPr>
            <p:cNvPr id="17442" name="Group 28"/>
            <p:cNvGrpSpPr/>
            <p:nvPr/>
          </p:nvGrpSpPr>
          <p:grpSpPr bwMode="auto">
            <a:xfrm rot="-359045">
              <a:off x="292" y="1239"/>
              <a:ext cx="387" cy="82"/>
              <a:chOff x="0" y="0"/>
              <a:chExt cx="432" cy="96"/>
            </a:xfrm>
          </p:grpSpPr>
          <p:sp>
            <p:nvSpPr>
              <p:cNvPr id="17451" name="Line 29"/>
              <p:cNvSpPr>
                <a:spLocks noChangeShapeType="1"/>
              </p:cNvSpPr>
              <p:nvPr/>
            </p:nvSpPr>
            <p:spPr bwMode="auto">
              <a:xfrm flipV="1">
                <a:off x="0" y="48"/>
                <a:ext cx="144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2" name="Line 30"/>
              <p:cNvSpPr>
                <a:spLocks noChangeShapeType="1"/>
              </p:cNvSpPr>
              <p:nvPr/>
            </p:nvSpPr>
            <p:spPr bwMode="auto">
              <a:xfrm>
                <a:off x="144" y="48"/>
                <a:ext cx="144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3" name="Line 31"/>
              <p:cNvSpPr>
                <a:spLocks noChangeShapeType="1"/>
              </p:cNvSpPr>
              <p:nvPr/>
            </p:nvSpPr>
            <p:spPr bwMode="auto">
              <a:xfrm flipV="1">
                <a:off x="288" y="0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43" name="Line 32"/>
            <p:cNvSpPr>
              <a:spLocks noChangeShapeType="1"/>
            </p:cNvSpPr>
            <p:nvPr/>
          </p:nvSpPr>
          <p:spPr bwMode="auto">
            <a:xfrm>
              <a:off x="674" y="1222"/>
              <a:ext cx="86" cy="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4" name="Line 33"/>
            <p:cNvSpPr>
              <a:spLocks noChangeShapeType="1"/>
            </p:cNvSpPr>
            <p:nvPr/>
          </p:nvSpPr>
          <p:spPr bwMode="auto">
            <a:xfrm flipV="1">
              <a:off x="760" y="1059"/>
              <a:ext cx="129" cy="2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5" name="Line 34"/>
            <p:cNvSpPr>
              <a:spLocks noChangeShapeType="1"/>
            </p:cNvSpPr>
            <p:nvPr/>
          </p:nvSpPr>
          <p:spPr bwMode="auto">
            <a:xfrm>
              <a:off x="889" y="1059"/>
              <a:ext cx="86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6" name="Line 35"/>
            <p:cNvSpPr>
              <a:spLocks noChangeShapeType="1"/>
            </p:cNvSpPr>
            <p:nvPr/>
          </p:nvSpPr>
          <p:spPr bwMode="auto">
            <a:xfrm flipV="1">
              <a:off x="975" y="733"/>
              <a:ext cx="129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7" name="Line 36"/>
            <p:cNvSpPr>
              <a:spLocks noChangeShapeType="1"/>
            </p:cNvSpPr>
            <p:nvPr/>
          </p:nvSpPr>
          <p:spPr bwMode="auto">
            <a:xfrm>
              <a:off x="1104" y="733"/>
              <a:ext cx="86" cy="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8" name="Line 37"/>
            <p:cNvSpPr>
              <a:spLocks noChangeShapeType="1"/>
            </p:cNvSpPr>
            <p:nvPr/>
          </p:nvSpPr>
          <p:spPr bwMode="auto">
            <a:xfrm flipV="1">
              <a:off x="1190" y="245"/>
              <a:ext cx="128" cy="52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9" name="Line 38"/>
            <p:cNvSpPr>
              <a:spLocks noChangeShapeType="1"/>
            </p:cNvSpPr>
            <p:nvPr/>
          </p:nvSpPr>
          <p:spPr bwMode="auto">
            <a:xfrm>
              <a:off x="1318" y="245"/>
              <a:ext cx="129" cy="1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0" name="Line 39"/>
            <p:cNvSpPr>
              <a:spLocks noChangeShapeType="1"/>
            </p:cNvSpPr>
            <p:nvPr/>
          </p:nvSpPr>
          <p:spPr bwMode="auto">
            <a:xfrm flipV="1">
              <a:off x="1447" y="41"/>
              <a:ext cx="86" cy="36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9" name="直接箭头连接符 48"/>
          <p:cNvCxnSpPr/>
          <p:nvPr/>
        </p:nvCxnSpPr>
        <p:spPr>
          <a:xfrm>
            <a:off x="2122943" y="4807351"/>
            <a:ext cx="38576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rot="5400000" flipH="1" flipV="1">
            <a:off x="728323" y="3414319"/>
            <a:ext cx="27876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2122943" y="2130826"/>
            <a:ext cx="207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种群数量</a:t>
            </a:r>
            <a:r>
              <a:rPr lang="en-US" altLang="zh-CN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2327679" y="483592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2815042" y="483592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3842948" y="483592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4319198" y="483592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41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4840692" y="483592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340504" y="483592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1952871" y="4835926"/>
            <a:ext cx="33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551567" y="4727977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3051629" y="4727977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3551692" y="4727977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4051754" y="4720039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4551817" y="4727977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>
            <a:off x="5051879" y="4727977"/>
            <a:ext cx="0" cy="793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rot="10800000">
            <a:off x="2122943" y="4448577"/>
            <a:ext cx="714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rot="10800000">
            <a:off x="2122943" y="4091388"/>
            <a:ext cx="71437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10800000">
            <a:off x="2122943" y="3735788"/>
            <a:ext cx="71437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rot="10800000">
            <a:off x="2122943" y="3021413"/>
            <a:ext cx="71437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10800000">
            <a:off x="2122943" y="3377013"/>
            <a:ext cx="71437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1489584" y="3907238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</a:t>
            </a: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1375388" y="3192863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1000</a:t>
            </a: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5312230" y="4807351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3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年份</a:t>
            </a:r>
          </a:p>
        </p:txBody>
      </p:sp>
      <p:sp>
        <p:nvSpPr>
          <p:cNvPr id="82" name="未知"/>
          <p:cNvSpPr>
            <a:spLocks noChangeArrowheads="1"/>
          </p:cNvSpPr>
          <p:nvPr/>
        </p:nvSpPr>
        <p:spPr bwMode="auto">
          <a:xfrm>
            <a:off x="2110242" y="2467377"/>
            <a:ext cx="2952750" cy="2339975"/>
          </a:xfrm>
          <a:custGeom>
            <a:avLst/>
            <a:gdLst>
              <a:gd name="T0" fmla="*/ 0 w 1296"/>
              <a:gd name="T1" fmla="*/ 2339975 h 1536"/>
              <a:gd name="T2" fmla="*/ 546806 w 1296"/>
              <a:gd name="T3" fmla="*/ 2266851 h 1536"/>
              <a:gd name="T4" fmla="*/ 1202972 w 1296"/>
              <a:gd name="T5" fmla="*/ 2120602 h 1536"/>
              <a:gd name="T6" fmla="*/ 1749778 w 1296"/>
              <a:gd name="T7" fmla="*/ 1754981 h 1536"/>
              <a:gd name="T8" fmla="*/ 2405944 w 1296"/>
              <a:gd name="T9" fmla="*/ 1243112 h 1536"/>
              <a:gd name="T10" fmla="*/ 2843389 w 1296"/>
              <a:gd name="T11" fmla="*/ 438745 h 1536"/>
              <a:gd name="T12" fmla="*/ 2952750 w 1296"/>
              <a:gd name="T13" fmla="*/ 0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6" h="1536">
                <a:moveTo>
                  <a:pt x="0" y="1536"/>
                </a:moveTo>
                <a:cubicBezTo>
                  <a:pt x="76" y="1524"/>
                  <a:pt x="152" y="1512"/>
                  <a:pt x="240" y="1488"/>
                </a:cubicBezTo>
                <a:cubicBezTo>
                  <a:pt x="328" y="1464"/>
                  <a:pt x="440" y="1448"/>
                  <a:pt x="528" y="1392"/>
                </a:cubicBezTo>
                <a:cubicBezTo>
                  <a:pt x="616" y="1336"/>
                  <a:pt x="680" y="1248"/>
                  <a:pt x="768" y="1152"/>
                </a:cubicBezTo>
                <a:cubicBezTo>
                  <a:pt x="856" y="1056"/>
                  <a:pt x="976" y="960"/>
                  <a:pt x="1056" y="816"/>
                </a:cubicBezTo>
                <a:cubicBezTo>
                  <a:pt x="1136" y="672"/>
                  <a:pt x="1208" y="424"/>
                  <a:pt x="1248" y="288"/>
                </a:cubicBezTo>
                <a:cubicBezTo>
                  <a:pt x="1288" y="152"/>
                  <a:pt x="1292" y="76"/>
                  <a:pt x="1296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 Box 45"/>
          <p:cNvSpPr txBox="1">
            <a:spLocks noChangeArrowheads="1"/>
          </p:cNvSpPr>
          <p:nvPr/>
        </p:nvSpPr>
        <p:spPr bwMode="auto">
          <a:xfrm>
            <a:off x="2134004" y="5323276"/>
            <a:ext cx="4668837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某岛屿环颈雉种群数量的增长</a:t>
            </a:r>
          </a:p>
        </p:txBody>
      </p:sp>
      <p:cxnSp>
        <p:nvCxnSpPr>
          <p:cNvPr id="84" name="直接连接符 83"/>
          <p:cNvCxnSpPr/>
          <p:nvPr/>
        </p:nvCxnSpPr>
        <p:spPr>
          <a:xfrm rot="10800000">
            <a:off x="2122943" y="2664227"/>
            <a:ext cx="714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1375388" y="2478488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1500</a:t>
            </a:r>
          </a:p>
        </p:txBody>
      </p:sp>
      <p:sp>
        <p:nvSpPr>
          <p:cNvPr id="129" name="矩形 128"/>
          <p:cNvSpPr>
            <a:spLocks noChangeArrowheads="1"/>
          </p:cNvSpPr>
          <p:nvPr/>
        </p:nvSpPr>
        <p:spPr bwMode="auto">
          <a:xfrm>
            <a:off x="641072" y="5718601"/>
            <a:ext cx="10877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种群迁入一个新环境后，常常在一定时期内出现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J”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型曲线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45" name="Picture 4" descr="b0793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68" y="2826828"/>
            <a:ext cx="2846712" cy="22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75" grpId="0"/>
      <p:bldP spid="77" grpId="0"/>
      <p:bldP spid="80" grpId="0"/>
      <p:bldP spid="83" grpId="0"/>
      <p:bldP spid="86" grpId="0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63" y="2070824"/>
            <a:ext cx="5945275" cy="37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0400" y="1275609"/>
            <a:ext cx="6643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实例三：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世界人口的指数增长曲线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二、种群增长的“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J”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型曲线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3283</Words>
  <Application>Microsoft Office PowerPoint</Application>
  <PresentationFormat>宽屏</PresentationFormat>
  <Paragraphs>530</Paragraphs>
  <Slides>39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FandolFang R</vt:lpstr>
      <vt:lpstr>思源黑体 CN Light</vt:lpstr>
      <vt:lpstr>思源黑体 CN Medium</vt:lpstr>
      <vt:lpstr>Arial</vt:lpstr>
      <vt:lpstr>Calibri</vt:lpstr>
      <vt:lpstr>Calibri Light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2020-06-16T02:10:47Z</dcterms:created>
  <dcterms:modified xsi:type="dcterms:W3CDTF">2021-01-09T10:01:26Z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