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7" r:id="rId26"/>
    <p:sldId id="284" r:id="rId27"/>
    <p:sldId id="258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63">
          <p15:clr>
            <a:srgbClr val="A4A3A4"/>
          </p15:clr>
        </p15:guide>
        <p15:guide id="4" orient="horz" pos="712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16"/>
        <p:guide pos="7256"/>
        <p:guide orient="horz" pos="663"/>
        <p:guide orient="horz" pos="712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73455435-D0CA-496C-8E8D-C095C0135278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35BB521-3BE0-4FD8-8DC5-E9A17506D38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BB521-3BE0-4FD8-8DC5-E9A17506D38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9</a:t>
            </a:fld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243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0244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2425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2426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ABEFF3-D801-49D7-8AD6-F3809E30AE2E}" type="slidenum"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</a:rPr>
              <a:t>22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BB521-3BE0-4FD8-8DC5-E9A17506D382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5559059" y="346668"/>
            <a:ext cx="6632941" cy="6187276"/>
          </a:xfrm>
          <a:custGeom>
            <a:avLst/>
            <a:gdLst>
              <a:gd name="T0" fmla="*/ 202 w 4400"/>
              <a:gd name="T1" fmla="*/ 1764 h 4104"/>
              <a:gd name="T2" fmla="*/ 360 w 4400"/>
              <a:gd name="T3" fmla="*/ 1753 h 4104"/>
              <a:gd name="T4" fmla="*/ 505 w 4400"/>
              <a:gd name="T5" fmla="*/ 1824 h 4104"/>
              <a:gd name="T6" fmla="*/ 2335 w 4400"/>
              <a:gd name="T7" fmla="*/ 3702 h 4104"/>
              <a:gd name="T8" fmla="*/ 2347 w 4400"/>
              <a:gd name="T9" fmla="*/ 3859 h 4104"/>
              <a:gd name="T10" fmla="*/ 2274 w 4400"/>
              <a:gd name="T11" fmla="*/ 4005 h 4104"/>
              <a:gd name="T12" fmla="*/ 2136 w 4400"/>
              <a:gd name="T13" fmla="*/ 4092 h 4104"/>
              <a:gd name="T14" fmla="*/ 1978 w 4400"/>
              <a:gd name="T15" fmla="*/ 4096 h 4104"/>
              <a:gd name="T16" fmla="*/ 1836 w 4400"/>
              <a:gd name="T17" fmla="*/ 4016 h 4104"/>
              <a:gd name="T18" fmla="*/ 13 w 4400"/>
              <a:gd name="T19" fmla="*/ 2136 h 4104"/>
              <a:gd name="T20" fmla="*/ 9 w 4400"/>
              <a:gd name="T21" fmla="*/ 1977 h 4104"/>
              <a:gd name="T22" fmla="*/ 89 w 4400"/>
              <a:gd name="T23" fmla="*/ 1836 h 4104"/>
              <a:gd name="T24" fmla="*/ 2956 w 4400"/>
              <a:gd name="T25" fmla="*/ 417 h 4104"/>
              <a:gd name="T26" fmla="*/ 2937 w 4400"/>
              <a:gd name="T27" fmla="*/ 259 h 4104"/>
              <a:gd name="T28" fmla="*/ 3002 w 4400"/>
              <a:gd name="T29" fmla="*/ 111 h 4104"/>
              <a:gd name="T30" fmla="*/ 3122 w 4400"/>
              <a:gd name="T31" fmla="*/ 22 h 4104"/>
              <a:gd name="T32" fmla="*/ 3279 w 4400"/>
              <a:gd name="T33" fmla="*/ 3 h 4104"/>
              <a:gd name="T34" fmla="*/ 3427 w 4400"/>
              <a:gd name="T35" fmla="*/ 68 h 4104"/>
              <a:gd name="T36" fmla="*/ 2834 w 4400"/>
              <a:gd name="T37" fmla="*/ 1253 h 4104"/>
              <a:gd name="T38" fmla="*/ 2793 w 4400"/>
              <a:gd name="T39" fmla="*/ 1099 h 4104"/>
              <a:gd name="T40" fmla="*/ 2834 w 4400"/>
              <a:gd name="T41" fmla="*/ 945 h 4104"/>
              <a:gd name="T42" fmla="*/ 2954 w 4400"/>
              <a:gd name="T43" fmla="*/ 831 h 4104"/>
              <a:gd name="T44" fmla="*/ 3109 w 4400"/>
              <a:gd name="T45" fmla="*/ 796 h 4104"/>
              <a:gd name="T46" fmla="*/ 3261 w 4400"/>
              <a:gd name="T47" fmla="*/ 846 h 4104"/>
              <a:gd name="T48" fmla="*/ 608 w 4400"/>
              <a:gd name="T49" fmla="*/ 394 h 4104"/>
              <a:gd name="T50" fmla="*/ 760 w 4400"/>
              <a:gd name="T51" fmla="*/ 345 h 4104"/>
              <a:gd name="T52" fmla="*/ 914 w 4400"/>
              <a:gd name="T53" fmla="*/ 379 h 4104"/>
              <a:gd name="T54" fmla="*/ 4094 w 4400"/>
              <a:gd name="T55" fmla="*/ 3556 h 4104"/>
              <a:gd name="T56" fmla="*/ 4142 w 4400"/>
              <a:gd name="T57" fmla="*/ 3708 h 4104"/>
              <a:gd name="T58" fmla="*/ 4109 w 4400"/>
              <a:gd name="T59" fmla="*/ 3864 h 4104"/>
              <a:gd name="T60" fmla="*/ 4007 w 4400"/>
              <a:gd name="T61" fmla="*/ 3976 h 4104"/>
              <a:gd name="T62" fmla="*/ 3856 w 4400"/>
              <a:gd name="T63" fmla="*/ 4024 h 4104"/>
              <a:gd name="T64" fmla="*/ 3700 w 4400"/>
              <a:gd name="T65" fmla="*/ 3991 h 4104"/>
              <a:gd name="T66" fmla="*/ 522 w 4400"/>
              <a:gd name="T67" fmla="*/ 814 h 4104"/>
              <a:gd name="T68" fmla="*/ 472 w 4400"/>
              <a:gd name="T69" fmla="*/ 662 h 4104"/>
              <a:gd name="T70" fmla="*/ 507 w 4400"/>
              <a:gd name="T71" fmla="*/ 506 h 4104"/>
              <a:gd name="T72" fmla="*/ 1345 w 4400"/>
              <a:gd name="T73" fmla="*/ 217 h 4104"/>
              <a:gd name="T74" fmla="*/ 1495 w 4400"/>
              <a:gd name="T75" fmla="*/ 161 h 4104"/>
              <a:gd name="T76" fmla="*/ 1651 w 4400"/>
              <a:gd name="T77" fmla="*/ 187 h 4104"/>
              <a:gd name="T78" fmla="*/ 3516 w 4400"/>
              <a:gd name="T79" fmla="*/ 2035 h 4104"/>
              <a:gd name="T80" fmla="*/ 3572 w 4400"/>
              <a:gd name="T81" fmla="*/ 2185 h 4104"/>
              <a:gd name="T82" fmla="*/ 3546 w 4400"/>
              <a:gd name="T83" fmla="*/ 2341 h 4104"/>
              <a:gd name="T84" fmla="*/ 3451 w 4400"/>
              <a:gd name="T85" fmla="*/ 2458 h 4104"/>
              <a:gd name="T86" fmla="*/ 3301 w 4400"/>
              <a:gd name="T87" fmla="*/ 2516 h 4104"/>
              <a:gd name="T88" fmla="*/ 3144 w 4400"/>
              <a:gd name="T89" fmla="*/ 2488 h 4104"/>
              <a:gd name="T90" fmla="*/ 1281 w 4400"/>
              <a:gd name="T91" fmla="*/ 641 h 4104"/>
              <a:gd name="T92" fmla="*/ 1223 w 4400"/>
              <a:gd name="T93" fmla="*/ 491 h 4104"/>
              <a:gd name="T94" fmla="*/ 1251 w 4400"/>
              <a:gd name="T95" fmla="*/ 334 h 4104"/>
              <a:gd name="T96" fmla="*/ 831 w 4400"/>
              <a:gd name="T97" fmla="*/ 1598 h 4104"/>
              <a:gd name="T98" fmla="*/ 978 w 4400"/>
              <a:gd name="T99" fmla="*/ 1533 h 4104"/>
              <a:gd name="T100" fmla="*/ 1136 w 4400"/>
              <a:gd name="T101" fmla="*/ 1552 h 4104"/>
              <a:gd name="T102" fmla="*/ 3004 w 4400"/>
              <a:gd name="T103" fmla="*/ 3394 h 4104"/>
              <a:gd name="T104" fmla="*/ 3067 w 4400"/>
              <a:gd name="T105" fmla="*/ 3542 h 4104"/>
              <a:gd name="T106" fmla="*/ 3049 w 4400"/>
              <a:gd name="T107" fmla="*/ 3700 h 4104"/>
              <a:gd name="T108" fmla="*/ 2948 w 4400"/>
              <a:gd name="T109" fmla="*/ 3829 h 4104"/>
              <a:gd name="T110" fmla="*/ 2798 w 4400"/>
              <a:gd name="T111" fmla="*/ 3887 h 4104"/>
              <a:gd name="T112" fmla="*/ 2641 w 4400"/>
              <a:gd name="T113" fmla="*/ 3859 h 4104"/>
              <a:gd name="T114" fmla="*/ 777 w 4400"/>
              <a:gd name="T115" fmla="*/ 2012 h 4104"/>
              <a:gd name="T116" fmla="*/ 721 w 4400"/>
              <a:gd name="T117" fmla="*/ 1862 h 4104"/>
              <a:gd name="T118" fmla="*/ 747 w 4400"/>
              <a:gd name="T119" fmla="*/ 1705 h 4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400" h="4104">
                <a:moveTo>
                  <a:pt x="89" y="1836"/>
                </a:moveTo>
                <a:lnTo>
                  <a:pt x="89" y="1836"/>
                </a:lnTo>
                <a:lnTo>
                  <a:pt x="100" y="1824"/>
                </a:lnTo>
                <a:lnTo>
                  <a:pt x="111" y="1814"/>
                </a:lnTo>
                <a:lnTo>
                  <a:pt x="123" y="1805"/>
                </a:lnTo>
                <a:lnTo>
                  <a:pt x="136" y="1796"/>
                </a:lnTo>
                <a:lnTo>
                  <a:pt x="148" y="1789"/>
                </a:lnTo>
                <a:lnTo>
                  <a:pt x="161" y="1781"/>
                </a:lnTo>
                <a:lnTo>
                  <a:pt x="175" y="1775"/>
                </a:lnTo>
                <a:lnTo>
                  <a:pt x="189" y="1769"/>
                </a:lnTo>
                <a:lnTo>
                  <a:pt x="202" y="1764"/>
                </a:lnTo>
                <a:lnTo>
                  <a:pt x="216" y="1760"/>
                </a:lnTo>
                <a:lnTo>
                  <a:pt x="230" y="1756"/>
                </a:lnTo>
                <a:lnTo>
                  <a:pt x="244" y="1753"/>
                </a:lnTo>
                <a:lnTo>
                  <a:pt x="258" y="1749"/>
                </a:lnTo>
                <a:lnTo>
                  <a:pt x="273" y="1748"/>
                </a:lnTo>
                <a:lnTo>
                  <a:pt x="288" y="1747"/>
                </a:lnTo>
                <a:lnTo>
                  <a:pt x="302" y="1746"/>
                </a:lnTo>
                <a:lnTo>
                  <a:pt x="317" y="1747"/>
                </a:lnTo>
                <a:lnTo>
                  <a:pt x="331" y="1748"/>
                </a:lnTo>
                <a:lnTo>
                  <a:pt x="346" y="1749"/>
                </a:lnTo>
                <a:lnTo>
                  <a:pt x="360" y="1753"/>
                </a:lnTo>
                <a:lnTo>
                  <a:pt x="374" y="1756"/>
                </a:lnTo>
                <a:lnTo>
                  <a:pt x="389" y="1760"/>
                </a:lnTo>
                <a:lnTo>
                  <a:pt x="403" y="1764"/>
                </a:lnTo>
                <a:lnTo>
                  <a:pt x="416" y="1769"/>
                </a:lnTo>
                <a:lnTo>
                  <a:pt x="430" y="1775"/>
                </a:lnTo>
                <a:lnTo>
                  <a:pt x="443" y="1781"/>
                </a:lnTo>
                <a:lnTo>
                  <a:pt x="456" y="1789"/>
                </a:lnTo>
                <a:lnTo>
                  <a:pt x="468" y="1796"/>
                </a:lnTo>
                <a:lnTo>
                  <a:pt x="481" y="1805"/>
                </a:lnTo>
                <a:lnTo>
                  <a:pt x="494" y="1814"/>
                </a:lnTo>
                <a:lnTo>
                  <a:pt x="505" y="1824"/>
                </a:lnTo>
                <a:lnTo>
                  <a:pt x="516" y="1836"/>
                </a:lnTo>
                <a:lnTo>
                  <a:pt x="2264" y="3587"/>
                </a:lnTo>
                <a:lnTo>
                  <a:pt x="2274" y="3598"/>
                </a:lnTo>
                <a:lnTo>
                  <a:pt x="2284" y="3611"/>
                </a:lnTo>
                <a:lnTo>
                  <a:pt x="2293" y="3623"/>
                </a:lnTo>
                <a:lnTo>
                  <a:pt x="2302" y="3635"/>
                </a:lnTo>
                <a:lnTo>
                  <a:pt x="2310" y="3648"/>
                </a:lnTo>
                <a:lnTo>
                  <a:pt x="2317" y="3661"/>
                </a:lnTo>
                <a:lnTo>
                  <a:pt x="2324" y="3674"/>
                </a:lnTo>
                <a:lnTo>
                  <a:pt x="2330" y="3687"/>
                </a:lnTo>
                <a:lnTo>
                  <a:pt x="2335" y="3702"/>
                </a:lnTo>
                <a:lnTo>
                  <a:pt x="2340" y="3716"/>
                </a:lnTo>
                <a:lnTo>
                  <a:pt x="2344" y="3730"/>
                </a:lnTo>
                <a:lnTo>
                  <a:pt x="2347" y="3744"/>
                </a:lnTo>
                <a:lnTo>
                  <a:pt x="2349" y="3758"/>
                </a:lnTo>
                <a:lnTo>
                  <a:pt x="2351" y="3772"/>
                </a:lnTo>
                <a:lnTo>
                  <a:pt x="2352" y="3788"/>
                </a:lnTo>
                <a:lnTo>
                  <a:pt x="2352" y="3802"/>
                </a:lnTo>
                <a:lnTo>
                  <a:pt x="2352" y="3816"/>
                </a:lnTo>
                <a:lnTo>
                  <a:pt x="2351" y="3831"/>
                </a:lnTo>
                <a:lnTo>
                  <a:pt x="2349" y="3845"/>
                </a:lnTo>
                <a:lnTo>
                  <a:pt x="2347" y="3859"/>
                </a:lnTo>
                <a:lnTo>
                  <a:pt x="2344" y="3874"/>
                </a:lnTo>
                <a:lnTo>
                  <a:pt x="2340" y="3888"/>
                </a:lnTo>
                <a:lnTo>
                  <a:pt x="2335" y="3902"/>
                </a:lnTo>
                <a:lnTo>
                  <a:pt x="2330" y="3916"/>
                </a:lnTo>
                <a:lnTo>
                  <a:pt x="2324" y="3929"/>
                </a:lnTo>
                <a:lnTo>
                  <a:pt x="2317" y="3942"/>
                </a:lnTo>
                <a:lnTo>
                  <a:pt x="2310" y="3956"/>
                </a:lnTo>
                <a:lnTo>
                  <a:pt x="2302" y="3969"/>
                </a:lnTo>
                <a:lnTo>
                  <a:pt x="2293" y="3981"/>
                </a:lnTo>
                <a:lnTo>
                  <a:pt x="2284" y="3993"/>
                </a:lnTo>
                <a:lnTo>
                  <a:pt x="2274" y="4005"/>
                </a:lnTo>
                <a:lnTo>
                  <a:pt x="2264" y="4016"/>
                </a:lnTo>
                <a:lnTo>
                  <a:pt x="2253" y="4026"/>
                </a:lnTo>
                <a:lnTo>
                  <a:pt x="2241" y="4037"/>
                </a:lnTo>
                <a:lnTo>
                  <a:pt x="2229" y="4046"/>
                </a:lnTo>
                <a:lnTo>
                  <a:pt x="2217" y="4055"/>
                </a:lnTo>
                <a:lnTo>
                  <a:pt x="2203" y="4063"/>
                </a:lnTo>
                <a:lnTo>
                  <a:pt x="2190" y="4070"/>
                </a:lnTo>
                <a:lnTo>
                  <a:pt x="2177" y="4077"/>
                </a:lnTo>
                <a:lnTo>
                  <a:pt x="2164" y="4082"/>
                </a:lnTo>
                <a:lnTo>
                  <a:pt x="2150" y="4087"/>
                </a:lnTo>
                <a:lnTo>
                  <a:pt x="2136" y="4092"/>
                </a:lnTo>
                <a:lnTo>
                  <a:pt x="2122" y="4096"/>
                </a:lnTo>
                <a:lnTo>
                  <a:pt x="2108" y="4099"/>
                </a:lnTo>
                <a:lnTo>
                  <a:pt x="2093" y="4101"/>
                </a:lnTo>
                <a:lnTo>
                  <a:pt x="2079" y="4103"/>
                </a:lnTo>
                <a:lnTo>
                  <a:pt x="2064" y="4104"/>
                </a:lnTo>
                <a:lnTo>
                  <a:pt x="2050" y="4104"/>
                </a:lnTo>
                <a:lnTo>
                  <a:pt x="2036" y="4104"/>
                </a:lnTo>
                <a:lnTo>
                  <a:pt x="2021" y="4103"/>
                </a:lnTo>
                <a:lnTo>
                  <a:pt x="2007" y="4101"/>
                </a:lnTo>
                <a:lnTo>
                  <a:pt x="1992" y="4099"/>
                </a:lnTo>
                <a:lnTo>
                  <a:pt x="1978" y="4096"/>
                </a:lnTo>
                <a:lnTo>
                  <a:pt x="1964" y="4092"/>
                </a:lnTo>
                <a:lnTo>
                  <a:pt x="1950" y="4087"/>
                </a:lnTo>
                <a:lnTo>
                  <a:pt x="1936" y="4082"/>
                </a:lnTo>
                <a:lnTo>
                  <a:pt x="1923" y="4076"/>
                </a:lnTo>
                <a:lnTo>
                  <a:pt x="1910" y="4070"/>
                </a:lnTo>
                <a:lnTo>
                  <a:pt x="1897" y="4063"/>
                </a:lnTo>
                <a:lnTo>
                  <a:pt x="1883" y="4055"/>
                </a:lnTo>
                <a:lnTo>
                  <a:pt x="1871" y="4046"/>
                </a:lnTo>
                <a:lnTo>
                  <a:pt x="1859" y="4037"/>
                </a:lnTo>
                <a:lnTo>
                  <a:pt x="1847" y="4026"/>
                </a:lnTo>
                <a:lnTo>
                  <a:pt x="1836" y="4016"/>
                </a:lnTo>
                <a:lnTo>
                  <a:pt x="89" y="2264"/>
                </a:lnTo>
                <a:lnTo>
                  <a:pt x="78" y="2252"/>
                </a:lnTo>
                <a:lnTo>
                  <a:pt x="68" y="2240"/>
                </a:lnTo>
                <a:lnTo>
                  <a:pt x="58" y="2229"/>
                </a:lnTo>
                <a:lnTo>
                  <a:pt x="49" y="2216"/>
                </a:lnTo>
                <a:lnTo>
                  <a:pt x="42" y="2204"/>
                </a:lnTo>
                <a:lnTo>
                  <a:pt x="34" y="2191"/>
                </a:lnTo>
                <a:lnTo>
                  <a:pt x="28" y="2178"/>
                </a:lnTo>
                <a:lnTo>
                  <a:pt x="22" y="2163"/>
                </a:lnTo>
                <a:lnTo>
                  <a:pt x="17" y="2150"/>
                </a:lnTo>
                <a:lnTo>
                  <a:pt x="13" y="2136"/>
                </a:lnTo>
                <a:lnTo>
                  <a:pt x="9" y="2122"/>
                </a:lnTo>
                <a:lnTo>
                  <a:pt x="6" y="2108"/>
                </a:lnTo>
                <a:lnTo>
                  <a:pt x="3" y="2093"/>
                </a:lnTo>
                <a:lnTo>
                  <a:pt x="2" y="2078"/>
                </a:lnTo>
                <a:lnTo>
                  <a:pt x="1" y="2064"/>
                </a:lnTo>
                <a:lnTo>
                  <a:pt x="0" y="2049"/>
                </a:lnTo>
                <a:lnTo>
                  <a:pt x="1" y="2035"/>
                </a:lnTo>
                <a:lnTo>
                  <a:pt x="2" y="2021"/>
                </a:lnTo>
                <a:lnTo>
                  <a:pt x="3" y="2006"/>
                </a:lnTo>
                <a:lnTo>
                  <a:pt x="6" y="1991"/>
                </a:lnTo>
                <a:lnTo>
                  <a:pt x="9" y="1977"/>
                </a:lnTo>
                <a:lnTo>
                  <a:pt x="13" y="1963"/>
                </a:lnTo>
                <a:lnTo>
                  <a:pt x="17" y="1949"/>
                </a:lnTo>
                <a:lnTo>
                  <a:pt x="22" y="1936"/>
                </a:lnTo>
                <a:lnTo>
                  <a:pt x="28" y="1922"/>
                </a:lnTo>
                <a:lnTo>
                  <a:pt x="34" y="1908"/>
                </a:lnTo>
                <a:lnTo>
                  <a:pt x="42" y="1895"/>
                </a:lnTo>
                <a:lnTo>
                  <a:pt x="50" y="1883"/>
                </a:lnTo>
                <a:lnTo>
                  <a:pt x="58" y="1870"/>
                </a:lnTo>
                <a:lnTo>
                  <a:pt x="68" y="1858"/>
                </a:lnTo>
                <a:lnTo>
                  <a:pt x="78" y="1847"/>
                </a:lnTo>
                <a:lnTo>
                  <a:pt x="89" y="1836"/>
                </a:lnTo>
                <a:close/>
                <a:moveTo>
                  <a:pt x="4400" y="1041"/>
                </a:moveTo>
                <a:lnTo>
                  <a:pt x="4400" y="1898"/>
                </a:lnTo>
                <a:lnTo>
                  <a:pt x="3022" y="517"/>
                </a:lnTo>
                <a:lnTo>
                  <a:pt x="3012" y="506"/>
                </a:lnTo>
                <a:lnTo>
                  <a:pt x="3002" y="494"/>
                </a:lnTo>
                <a:lnTo>
                  <a:pt x="2992" y="481"/>
                </a:lnTo>
                <a:lnTo>
                  <a:pt x="2984" y="469"/>
                </a:lnTo>
                <a:lnTo>
                  <a:pt x="2976" y="457"/>
                </a:lnTo>
                <a:lnTo>
                  <a:pt x="2969" y="444"/>
                </a:lnTo>
                <a:lnTo>
                  <a:pt x="2961" y="430"/>
                </a:lnTo>
                <a:lnTo>
                  <a:pt x="2956" y="417"/>
                </a:lnTo>
                <a:lnTo>
                  <a:pt x="2950" y="403"/>
                </a:lnTo>
                <a:lnTo>
                  <a:pt x="2946" y="389"/>
                </a:lnTo>
                <a:lnTo>
                  <a:pt x="2942" y="375"/>
                </a:lnTo>
                <a:lnTo>
                  <a:pt x="2939" y="361"/>
                </a:lnTo>
                <a:lnTo>
                  <a:pt x="2937" y="346"/>
                </a:lnTo>
                <a:lnTo>
                  <a:pt x="2935" y="332"/>
                </a:lnTo>
                <a:lnTo>
                  <a:pt x="2934" y="318"/>
                </a:lnTo>
                <a:lnTo>
                  <a:pt x="2934" y="302"/>
                </a:lnTo>
                <a:lnTo>
                  <a:pt x="2934" y="288"/>
                </a:lnTo>
                <a:lnTo>
                  <a:pt x="2935" y="273"/>
                </a:lnTo>
                <a:lnTo>
                  <a:pt x="2937" y="259"/>
                </a:lnTo>
                <a:lnTo>
                  <a:pt x="2939" y="245"/>
                </a:lnTo>
                <a:lnTo>
                  <a:pt x="2942" y="231"/>
                </a:lnTo>
                <a:lnTo>
                  <a:pt x="2946" y="216"/>
                </a:lnTo>
                <a:lnTo>
                  <a:pt x="2950" y="202"/>
                </a:lnTo>
                <a:lnTo>
                  <a:pt x="2956" y="188"/>
                </a:lnTo>
                <a:lnTo>
                  <a:pt x="2961" y="175"/>
                </a:lnTo>
                <a:lnTo>
                  <a:pt x="2969" y="162"/>
                </a:lnTo>
                <a:lnTo>
                  <a:pt x="2976" y="149"/>
                </a:lnTo>
                <a:lnTo>
                  <a:pt x="2984" y="135"/>
                </a:lnTo>
                <a:lnTo>
                  <a:pt x="2992" y="123"/>
                </a:lnTo>
                <a:lnTo>
                  <a:pt x="3002" y="111"/>
                </a:lnTo>
                <a:lnTo>
                  <a:pt x="3012" y="100"/>
                </a:lnTo>
                <a:lnTo>
                  <a:pt x="3022" y="88"/>
                </a:lnTo>
                <a:lnTo>
                  <a:pt x="3022" y="88"/>
                </a:lnTo>
                <a:lnTo>
                  <a:pt x="3033" y="78"/>
                </a:lnTo>
                <a:lnTo>
                  <a:pt x="3045" y="68"/>
                </a:lnTo>
                <a:lnTo>
                  <a:pt x="3057" y="58"/>
                </a:lnTo>
                <a:lnTo>
                  <a:pt x="3069" y="49"/>
                </a:lnTo>
                <a:lnTo>
                  <a:pt x="3083" y="41"/>
                </a:lnTo>
                <a:lnTo>
                  <a:pt x="3095" y="34"/>
                </a:lnTo>
                <a:lnTo>
                  <a:pt x="3109" y="28"/>
                </a:lnTo>
                <a:lnTo>
                  <a:pt x="3122" y="22"/>
                </a:lnTo>
                <a:lnTo>
                  <a:pt x="3136" y="17"/>
                </a:lnTo>
                <a:lnTo>
                  <a:pt x="3149" y="12"/>
                </a:lnTo>
                <a:lnTo>
                  <a:pt x="3163" y="9"/>
                </a:lnTo>
                <a:lnTo>
                  <a:pt x="3178" y="6"/>
                </a:lnTo>
                <a:lnTo>
                  <a:pt x="3193" y="3"/>
                </a:lnTo>
                <a:lnTo>
                  <a:pt x="3207" y="1"/>
                </a:lnTo>
                <a:lnTo>
                  <a:pt x="3221" y="0"/>
                </a:lnTo>
                <a:lnTo>
                  <a:pt x="3236" y="0"/>
                </a:lnTo>
                <a:lnTo>
                  <a:pt x="3250" y="0"/>
                </a:lnTo>
                <a:lnTo>
                  <a:pt x="3265" y="1"/>
                </a:lnTo>
                <a:lnTo>
                  <a:pt x="3279" y="3"/>
                </a:lnTo>
                <a:lnTo>
                  <a:pt x="3294" y="6"/>
                </a:lnTo>
                <a:lnTo>
                  <a:pt x="3308" y="9"/>
                </a:lnTo>
                <a:lnTo>
                  <a:pt x="3322" y="12"/>
                </a:lnTo>
                <a:lnTo>
                  <a:pt x="3336" y="17"/>
                </a:lnTo>
                <a:lnTo>
                  <a:pt x="3350" y="22"/>
                </a:lnTo>
                <a:lnTo>
                  <a:pt x="3363" y="28"/>
                </a:lnTo>
                <a:lnTo>
                  <a:pt x="3376" y="34"/>
                </a:lnTo>
                <a:lnTo>
                  <a:pt x="3389" y="41"/>
                </a:lnTo>
                <a:lnTo>
                  <a:pt x="3403" y="49"/>
                </a:lnTo>
                <a:lnTo>
                  <a:pt x="3415" y="58"/>
                </a:lnTo>
                <a:lnTo>
                  <a:pt x="3427" y="68"/>
                </a:lnTo>
                <a:lnTo>
                  <a:pt x="3438" y="78"/>
                </a:lnTo>
                <a:lnTo>
                  <a:pt x="3450" y="88"/>
                </a:lnTo>
                <a:lnTo>
                  <a:pt x="4400" y="1041"/>
                </a:lnTo>
                <a:close/>
                <a:moveTo>
                  <a:pt x="4400" y="1979"/>
                </a:moveTo>
                <a:lnTo>
                  <a:pt x="4400" y="2836"/>
                </a:lnTo>
                <a:lnTo>
                  <a:pt x="2881" y="1313"/>
                </a:lnTo>
                <a:lnTo>
                  <a:pt x="2871" y="1302"/>
                </a:lnTo>
                <a:lnTo>
                  <a:pt x="2861" y="1290"/>
                </a:lnTo>
                <a:lnTo>
                  <a:pt x="2851" y="1278"/>
                </a:lnTo>
                <a:lnTo>
                  <a:pt x="2842" y="1266"/>
                </a:lnTo>
                <a:lnTo>
                  <a:pt x="2834" y="1253"/>
                </a:lnTo>
                <a:lnTo>
                  <a:pt x="2827" y="1239"/>
                </a:lnTo>
                <a:lnTo>
                  <a:pt x="2821" y="1226"/>
                </a:lnTo>
                <a:lnTo>
                  <a:pt x="2815" y="1213"/>
                </a:lnTo>
                <a:lnTo>
                  <a:pt x="2810" y="1199"/>
                </a:lnTo>
                <a:lnTo>
                  <a:pt x="2805" y="1185"/>
                </a:lnTo>
                <a:lnTo>
                  <a:pt x="2801" y="1171"/>
                </a:lnTo>
                <a:lnTo>
                  <a:pt x="2798" y="1156"/>
                </a:lnTo>
                <a:lnTo>
                  <a:pt x="2796" y="1142"/>
                </a:lnTo>
                <a:lnTo>
                  <a:pt x="2794" y="1128"/>
                </a:lnTo>
                <a:lnTo>
                  <a:pt x="2793" y="1113"/>
                </a:lnTo>
                <a:lnTo>
                  <a:pt x="2793" y="1099"/>
                </a:lnTo>
                <a:lnTo>
                  <a:pt x="2793" y="1085"/>
                </a:lnTo>
                <a:lnTo>
                  <a:pt x="2794" y="1069"/>
                </a:lnTo>
                <a:lnTo>
                  <a:pt x="2796" y="1055"/>
                </a:lnTo>
                <a:lnTo>
                  <a:pt x="2798" y="1041"/>
                </a:lnTo>
                <a:lnTo>
                  <a:pt x="2801" y="1027"/>
                </a:lnTo>
                <a:lnTo>
                  <a:pt x="2805" y="1013"/>
                </a:lnTo>
                <a:lnTo>
                  <a:pt x="2810" y="999"/>
                </a:lnTo>
                <a:lnTo>
                  <a:pt x="2815" y="984"/>
                </a:lnTo>
                <a:lnTo>
                  <a:pt x="2821" y="971"/>
                </a:lnTo>
                <a:lnTo>
                  <a:pt x="2827" y="958"/>
                </a:lnTo>
                <a:lnTo>
                  <a:pt x="2834" y="945"/>
                </a:lnTo>
                <a:lnTo>
                  <a:pt x="2842" y="932"/>
                </a:lnTo>
                <a:lnTo>
                  <a:pt x="2851" y="920"/>
                </a:lnTo>
                <a:lnTo>
                  <a:pt x="2861" y="908"/>
                </a:lnTo>
                <a:lnTo>
                  <a:pt x="2871" y="895"/>
                </a:lnTo>
                <a:lnTo>
                  <a:pt x="2881" y="884"/>
                </a:lnTo>
                <a:lnTo>
                  <a:pt x="2892" y="874"/>
                </a:lnTo>
                <a:lnTo>
                  <a:pt x="2904" y="864"/>
                </a:lnTo>
                <a:lnTo>
                  <a:pt x="2916" y="855"/>
                </a:lnTo>
                <a:lnTo>
                  <a:pt x="2928" y="846"/>
                </a:lnTo>
                <a:lnTo>
                  <a:pt x="2941" y="838"/>
                </a:lnTo>
                <a:lnTo>
                  <a:pt x="2954" y="831"/>
                </a:lnTo>
                <a:lnTo>
                  <a:pt x="2968" y="824"/>
                </a:lnTo>
                <a:lnTo>
                  <a:pt x="2981" y="818"/>
                </a:lnTo>
                <a:lnTo>
                  <a:pt x="2995" y="813"/>
                </a:lnTo>
                <a:lnTo>
                  <a:pt x="3009" y="808"/>
                </a:lnTo>
                <a:lnTo>
                  <a:pt x="3023" y="804"/>
                </a:lnTo>
                <a:lnTo>
                  <a:pt x="3037" y="801"/>
                </a:lnTo>
                <a:lnTo>
                  <a:pt x="3051" y="799"/>
                </a:lnTo>
                <a:lnTo>
                  <a:pt x="3065" y="797"/>
                </a:lnTo>
                <a:lnTo>
                  <a:pt x="3081" y="796"/>
                </a:lnTo>
                <a:lnTo>
                  <a:pt x="3095" y="796"/>
                </a:lnTo>
                <a:lnTo>
                  <a:pt x="3109" y="796"/>
                </a:lnTo>
                <a:lnTo>
                  <a:pt x="3124" y="797"/>
                </a:lnTo>
                <a:lnTo>
                  <a:pt x="3138" y="799"/>
                </a:lnTo>
                <a:lnTo>
                  <a:pt x="3152" y="801"/>
                </a:lnTo>
                <a:lnTo>
                  <a:pt x="3166" y="804"/>
                </a:lnTo>
                <a:lnTo>
                  <a:pt x="3180" y="808"/>
                </a:lnTo>
                <a:lnTo>
                  <a:pt x="3195" y="813"/>
                </a:lnTo>
                <a:lnTo>
                  <a:pt x="3209" y="818"/>
                </a:lnTo>
                <a:lnTo>
                  <a:pt x="3222" y="824"/>
                </a:lnTo>
                <a:lnTo>
                  <a:pt x="3235" y="831"/>
                </a:lnTo>
                <a:lnTo>
                  <a:pt x="3248" y="838"/>
                </a:lnTo>
                <a:lnTo>
                  <a:pt x="3261" y="846"/>
                </a:lnTo>
                <a:lnTo>
                  <a:pt x="3273" y="854"/>
                </a:lnTo>
                <a:lnTo>
                  <a:pt x="3285" y="864"/>
                </a:lnTo>
                <a:lnTo>
                  <a:pt x="3298" y="874"/>
                </a:lnTo>
                <a:lnTo>
                  <a:pt x="3309" y="884"/>
                </a:lnTo>
                <a:lnTo>
                  <a:pt x="4400" y="1979"/>
                </a:lnTo>
                <a:close/>
                <a:moveTo>
                  <a:pt x="560" y="433"/>
                </a:moveTo>
                <a:lnTo>
                  <a:pt x="560" y="433"/>
                </a:lnTo>
                <a:lnTo>
                  <a:pt x="571" y="423"/>
                </a:lnTo>
                <a:lnTo>
                  <a:pt x="583" y="413"/>
                </a:lnTo>
                <a:lnTo>
                  <a:pt x="595" y="403"/>
                </a:lnTo>
                <a:lnTo>
                  <a:pt x="608" y="394"/>
                </a:lnTo>
                <a:lnTo>
                  <a:pt x="621" y="386"/>
                </a:lnTo>
                <a:lnTo>
                  <a:pt x="634" y="379"/>
                </a:lnTo>
                <a:lnTo>
                  <a:pt x="647" y="372"/>
                </a:lnTo>
                <a:lnTo>
                  <a:pt x="660" y="367"/>
                </a:lnTo>
                <a:lnTo>
                  <a:pt x="674" y="361"/>
                </a:lnTo>
                <a:lnTo>
                  <a:pt x="688" y="357"/>
                </a:lnTo>
                <a:lnTo>
                  <a:pt x="702" y="353"/>
                </a:lnTo>
                <a:lnTo>
                  <a:pt x="717" y="350"/>
                </a:lnTo>
                <a:lnTo>
                  <a:pt x="731" y="348"/>
                </a:lnTo>
                <a:lnTo>
                  <a:pt x="745" y="346"/>
                </a:lnTo>
                <a:lnTo>
                  <a:pt x="760" y="345"/>
                </a:lnTo>
                <a:lnTo>
                  <a:pt x="774" y="345"/>
                </a:lnTo>
                <a:lnTo>
                  <a:pt x="788" y="345"/>
                </a:lnTo>
                <a:lnTo>
                  <a:pt x="803" y="346"/>
                </a:lnTo>
                <a:lnTo>
                  <a:pt x="818" y="348"/>
                </a:lnTo>
                <a:lnTo>
                  <a:pt x="832" y="350"/>
                </a:lnTo>
                <a:lnTo>
                  <a:pt x="846" y="353"/>
                </a:lnTo>
                <a:lnTo>
                  <a:pt x="860" y="357"/>
                </a:lnTo>
                <a:lnTo>
                  <a:pt x="874" y="361"/>
                </a:lnTo>
                <a:lnTo>
                  <a:pt x="888" y="367"/>
                </a:lnTo>
                <a:lnTo>
                  <a:pt x="901" y="372"/>
                </a:lnTo>
                <a:lnTo>
                  <a:pt x="914" y="379"/>
                </a:lnTo>
                <a:lnTo>
                  <a:pt x="928" y="386"/>
                </a:lnTo>
                <a:lnTo>
                  <a:pt x="941" y="394"/>
                </a:lnTo>
                <a:lnTo>
                  <a:pt x="953" y="403"/>
                </a:lnTo>
                <a:lnTo>
                  <a:pt x="965" y="413"/>
                </a:lnTo>
                <a:lnTo>
                  <a:pt x="977" y="423"/>
                </a:lnTo>
                <a:lnTo>
                  <a:pt x="988" y="433"/>
                </a:lnTo>
                <a:lnTo>
                  <a:pt x="4055" y="3508"/>
                </a:lnTo>
                <a:lnTo>
                  <a:pt x="4066" y="3519"/>
                </a:lnTo>
                <a:lnTo>
                  <a:pt x="4076" y="3531"/>
                </a:lnTo>
                <a:lnTo>
                  <a:pt x="4085" y="3543"/>
                </a:lnTo>
                <a:lnTo>
                  <a:pt x="4094" y="3556"/>
                </a:lnTo>
                <a:lnTo>
                  <a:pt x="4101" y="3568"/>
                </a:lnTo>
                <a:lnTo>
                  <a:pt x="4109" y="3581"/>
                </a:lnTo>
                <a:lnTo>
                  <a:pt x="4115" y="3594"/>
                </a:lnTo>
                <a:lnTo>
                  <a:pt x="4121" y="3609"/>
                </a:lnTo>
                <a:lnTo>
                  <a:pt x="4126" y="3622"/>
                </a:lnTo>
                <a:lnTo>
                  <a:pt x="4130" y="3636"/>
                </a:lnTo>
                <a:lnTo>
                  <a:pt x="4134" y="3650"/>
                </a:lnTo>
                <a:lnTo>
                  <a:pt x="4137" y="3664"/>
                </a:lnTo>
                <a:lnTo>
                  <a:pt x="4140" y="3678"/>
                </a:lnTo>
                <a:lnTo>
                  <a:pt x="4141" y="3694"/>
                </a:lnTo>
                <a:lnTo>
                  <a:pt x="4142" y="3708"/>
                </a:lnTo>
                <a:lnTo>
                  <a:pt x="4143" y="3723"/>
                </a:lnTo>
                <a:lnTo>
                  <a:pt x="4142" y="3737"/>
                </a:lnTo>
                <a:lnTo>
                  <a:pt x="4141" y="3751"/>
                </a:lnTo>
                <a:lnTo>
                  <a:pt x="4140" y="3766"/>
                </a:lnTo>
                <a:lnTo>
                  <a:pt x="4137" y="3781"/>
                </a:lnTo>
                <a:lnTo>
                  <a:pt x="4134" y="3795"/>
                </a:lnTo>
                <a:lnTo>
                  <a:pt x="4130" y="3809"/>
                </a:lnTo>
                <a:lnTo>
                  <a:pt x="4126" y="3823"/>
                </a:lnTo>
                <a:lnTo>
                  <a:pt x="4121" y="3836"/>
                </a:lnTo>
                <a:lnTo>
                  <a:pt x="4115" y="3850"/>
                </a:lnTo>
                <a:lnTo>
                  <a:pt x="4109" y="3864"/>
                </a:lnTo>
                <a:lnTo>
                  <a:pt x="4101" y="3877"/>
                </a:lnTo>
                <a:lnTo>
                  <a:pt x="4094" y="3889"/>
                </a:lnTo>
                <a:lnTo>
                  <a:pt x="4085" y="3902"/>
                </a:lnTo>
                <a:lnTo>
                  <a:pt x="4076" y="3914"/>
                </a:lnTo>
                <a:lnTo>
                  <a:pt x="4066" y="3925"/>
                </a:lnTo>
                <a:lnTo>
                  <a:pt x="4055" y="3936"/>
                </a:lnTo>
                <a:lnTo>
                  <a:pt x="4055" y="3936"/>
                </a:lnTo>
                <a:lnTo>
                  <a:pt x="4044" y="3948"/>
                </a:lnTo>
                <a:lnTo>
                  <a:pt x="4032" y="3958"/>
                </a:lnTo>
                <a:lnTo>
                  <a:pt x="4020" y="3967"/>
                </a:lnTo>
                <a:lnTo>
                  <a:pt x="4007" y="3976"/>
                </a:lnTo>
                <a:lnTo>
                  <a:pt x="3995" y="3983"/>
                </a:lnTo>
                <a:lnTo>
                  <a:pt x="3982" y="3991"/>
                </a:lnTo>
                <a:lnTo>
                  <a:pt x="3969" y="3997"/>
                </a:lnTo>
                <a:lnTo>
                  <a:pt x="3955" y="4003"/>
                </a:lnTo>
                <a:lnTo>
                  <a:pt x="3942" y="4008"/>
                </a:lnTo>
                <a:lnTo>
                  <a:pt x="3927" y="4012"/>
                </a:lnTo>
                <a:lnTo>
                  <a:pt x="3913" y="4016"/>
                </a:lnTo>
                <a:lnTo>
                  <a:pt x="3899" y="4019"/>
                </a:lnTo>
                <a:lnTo>
                  <a:pt x="3885" y="4022"/>
                </a:lnTo>
                <a:lnTo>
                  <a:pt x="3870" y="4023"/>
                </a:lnTo>
                <a:lnTo>
                  <a:pt x="3856" y="4024"/>
                </a:lnTo>
                <a:lnTo>
                  <a:pt x="3842" y="4025"/>
                </a:lnTo>
                <a:lnTo>
                  <a:pt x="3826" y="4024"/>
                </a:lnTo>
                <a:lnTo>
                  <a:pt x="3812" y="4023"/>
                </a:lnTo>
                <a:lnTo>
                  <a:pt x="3797" y="4022"/>
                </a:lnTo>
                <a:lnTo>
                  <a:pt x="3783" y="4019"/>
                </a:lnTo>
                <a:lnTo>
                  <a:pt x="3769" y="4016"/>
                </a:lnTo>
                <a:lnTo>
                  <a:pt x="3755" y="4012"/>
                </a:lnTo>
                <a:lnTo>
                  <a:pt x="3741" y="4008"/>
                </a:lnTo>
                <a:lnTo>
                  <a:pt x="3728" y="4003"/>
                </a:lnTo>
                <a:lnTo>
                  <a:pt x="3713" y="3997"/>
                </a:lnTo>
                <a:lnTo>
                  <a:pt x="3700" y="3991"/>
                </a:lnTo>
                <a:lnTo>
                  <a:pt x="3687" y="3983"/>
                </a:lnTo>
                <a:lnTo>
                  <a:pt x="3675" y="3976"/>
                </a:lnTo>
                <a:lnTo>
                  <a:pt x="3662" y="3967"/>
                </a:lnTo>
                <a:lnTo>
                  <a:pt x="3650" y="3958"/>
                </a:lnTo>
                <a:lnTo>
                  <a:pt x="3639" y="3948"/>
                </a:lnTo>
                <a:lnTo>
                  <a:pt x="3628" y="3936"/>
                </a:lnTo>
                <a:lnTo>
                  <a:pt x="560" y="862"/>
                </a:lnTo>
                <a:lnTo>
                  <a:pt x="550" y="851"/>
                </a:lnTo>
                <a:lnTo>
                  <a:pt x="540" y="839"/>
                </a:lnTo>
                <a:lnTo>
                  <a:pt x="531" y="827"/>
                </a:lnTo>
                <a:lnTo>
                  <a:pt x="522" y="814"/>
                </a:lnTo>
                <a:lnTo>
                  <a:pt x="514" y="801"/>
                </a:lnTo>
                <a:lnTo>
                  <a:pt x="507" y="788"/>
                </a:lnTo>
                <a:lnTo>
                  <a:pt x="501" y="775"/>
                </a:lnTo>
                <a:lnTo>
                  <a:pt x="495" y="762"/>
                </a:lnTo>
                <a:lnTo>
                  <a:pt x="490" y="748"/>
                </a:lnTo>
                <a:lnTo>
                  <a:pt x="484" y="733"/>
                </a:lnTo>
                <a:lnTo>
                  <a:pt x="480" y="719"/>
                </a:lnTo>
                <a:lnTo>
                  <a:pt x="477" y="705"/>
                </a:lnTo>
                <a:lnTo>
                  <a:pt x="475" y="691"/>
                </a:lnTo>
                <a:lnTo>
                  <a:pt x="473" y="677"/>
                </a:lnTo>
                <a:lnTo>
                  <a:pt x="472" y="662"/>
                </a:lnTo>
                <a:lnTo>
                  <a:pt x="472" y="647"/>
                </a:lnTo>
                <a:lnTo>
                  <a:pt x="472" y="632"/>
                </a:lnTo>
                <a:lnTo>
                  <a:pt x="473" y="618"/>
                </a:lnTo>
                <a:lnTo>
                  <a:pt x="475" y="604"/>
                </a:lnTo>
                <a:lnTo>
                  <a:pt x="477" y="590"/>
                </a:lnTo>
                <a:lnTo>
                  <a:pt x="480" y="575"/>
                </a:lnTo>
                <a:lnTo>
                  <a:pt x="484" y="560"/>
                </a:lnTo>
                <a:lnTo>
                  <a:pt x="490" y="547"/>
                </a:lnTo>
                <a:lnTo>
                  <a:pt x="495" y="533"/>
                </a:lnTo>
                <a:lnTo>
                  <a:pt x="501" y="520"/>
                </a:lnTo>
                <a:lnTo>
                  <a:pt x="507" y="506"/>
                </a:lnTo>
                <a:lnTo>
                  <a:pt x="514" y="494"/>
                </a:lnTo>
                <a:lnTo>
                  <a:pt x="522" y="480"/>
                </a:lnTo>
                <a:lnTo>
                  <a:pt x="531" y="468"/>
                </a:lnTo>
                <a:lnTo>
                  <a:pt x="540" y="456"/>
                </a:lnTo>
                <a:lnTo>
                  <a:pt x="550" y="444"/>
                </a:lnTo>
                <a:lnTo>
                  <a:pt x="560" y="433"/>
                </a:lnTo>
                <a:close/>
                <a:moveTo>
                  <a:pt x="1310" y="248"/>
                </a:moveTo>
                <a:lnTo>
                  <a:pt x="1310" y="248"/>
                </a:lnTo>
                <a:lnTo>
                  <a:pt x="1321" y="237"/>
                </a:lnTo>
                <a:lnTo>
                  <a:pt x="1333" y="226"/>
                </a:lnTo>
                <a:lnTo>
                  <a:pt x="1345" y="217"/>
                </a:lnTo>
                <a:lnTo>
                  <a:pt x="1358" y="208"/>
                </a:lnTo>
                <a:lnTo>
                  <a:pt x="1371" y="201"/>
                </a:lnTo>
                <a:lnTo>
                  <a:pt x="1384" y="193"/>
                </a:lnTo>
                <a:lnTo>
                  <a:pt x="1397" y="187"/>
                </a:lnTo>
                <a:lnTo>
                  <a:pt x="1410" y="181"/>
                </a:lnTo>
                <a:lnTo>
                  <a:pt x="1424" y="176"/>
                </a:lnTo>
                <a:lnTo>
                  <a:pt x="1438" y="172"/>
                </a:lnTo>
                <a:lnTo>
                  <a:pt x="1452" y="168"/>
                </a:lnTo>
                <a:lnTo>
                  <a:pt x="1467" y="165"/>
                </a:lnTo>
                <a:lnTo>
                  <a:pt x="1481" y="162"/>
                </a:lnTo>
                <a:lnTo>
                  <a:pt x="1495" y="161"/>
                </a:lnTo>
                <a:lnTo>
                  <a:pt x="1510" y="160"/>
                </a:lnTo>
                <a:lnTo>
                  <a:pt x="1524" y="159"/>
                </a:lnTo>
                <a:lnTo>
                  <a:pt x="1538" y="160"/>
                </a:lnTo>
                <a:lnTo>
                  <a:pt x="1553" y="161"/>
                </a:lnTo>
                <a:lnTo>
                  <a:pt x="1568" y="162"/>
                </a:lnTo>
                <a:lnTo>
                  <a:pt x="1582" y="165"/>
                </a:lnTo>
                <a:lnTo>
                  <a:pt x="1596" y="168"/>
                </a:lnTo>
                <a:lnTo>
                  <a:pt x="1610" y="172"/>
                </a:lnTo>
                <a:lnTo>
                  <a:pt x="1624" y="176"/>
                </a:lnTo>
                <a:lnTo>
                  <a:pt x="1638" y="181"/>
                </a:lnTo>
                <a:lnTo>
                  <a:pt x="1651" y="187"/>
                </a:lnTo>
                <a:lnTo>
                  <a:pt x="1664" y="193"/>
                </a:lnTo>
                <a:lnTo>
                  <a:pt x="1678" y="201"/>
                </a:lnTo>
                <a:lnTo>
                  <a:pt x="1691" y="208"/>
                </a:lnTo>
                <a:lnTo>
                  <a:pt x="1703" y="217"/>
                </a:lnTo>
                <a:lnTo>
                  <a:pt x="1715" y="226"/>
                </a:lnTo>
                <a:lnTo>
                  <a:pt x="1727" y="237"/>
                </a:lnTo>
                <a:lnTo>
                  <a:pt x="1738" y="248"/>
                </a:lnTo>
                <a:lnTo>
                  <a:pt x="3485" y="1999"/>
                </a:lnTo>
                <a:lnTo>
                  <a:pt x="3496" y="2011"/>
                </a:lnTo>
                <a:lnTo>
                  <a:pt x="3507" y="2023"/>
                </a:lnTo>
                <a:lnTo>
                  <a:pt x="3516" y="2035"/>
                </a:lnTo>
                <a:lnTo>
                  <a:pt x="3525" y="2047"/>
                </a:lnTo>
                <a:lnTo>
                  <a:pt x="3532" y="2060"/>
                </a:lnTo>
                <a:lnTo>
                  <a:pt x="3540" y="2073"/>
                </a:lnTo>
                <a:lnTo>
                  <a:pt x="3546" y="2086"/>
                </a:lnTo>
                <a:lnTo>
                  <a:pt x="3552" y="2100"/>
                </a:lnTo>
                <a:lnTo>
                  <a:pt x="3557" y="2114"/>
                </a:lnTo>
                <a:lnTo>
                  <a:pt x="3561" y="2128"/>
                </a:lnTo>
                <a:lnTo>
                  <a:pt x="3565" y="2142"/>
                </a:lnTo>
                <a:lnTo>
                  <a:pt x="3568" y="2156"/>
                </a:lnTo>
                <a:lnTo>
                  <a:pt x="3571" y="2170"/>
                </a:lnTo>
                <a:lnTo>
                  <a:pt x="3572" y="2185"/>
                </a:lnTo>
                <a:lnTo>
                  <a:pt x="3573" y="2200"/>
                </a:lnTo>
                <a:lnTo>
                  <a:pt x="3574" y="2214"/>
                </a:lnTo>
                <a:lnTo>
                  <a:pt x="3573" y="2228"/>
                </a:lnTo>
                <a:lnTo>
                  <a:pt x="3572" y="2243"/>
                </a:lnTo>
                <a:lnTo>
                  <a:pt x="3571" y="2258"/>
                </a:lnTo>
                <a:lnTo>
                  <a:pt x="3568" y="2272"/>
                </a:lnTo>
                <a:lnTo>
                  <a:pt x="3565" y="2286"/>
                </a:lnTo>
                <a:lnTo>
                  <a:pt x="3561" y="2300"/>
                </a:lnTo>
                <a:lnTo>
                  <a:pt x="3557" y="2314"/>
                </a:lnTo>
                <a:lnTo>
                  <a:pt x="3552" y="2328"/>
                </a:lnTo>
                <a:lnTo>
                  <a:pt x="3546" y="2341"/>
                </a:lnTo>
                <a:lnTo>
                  <a:pt x="3540" y="2355"/>
                </a:lnTo>
                <a:lnTo>
                  <a:pt x="3532" y="2368"/>
                </a:lnTo>
                <a:lnTo>
                  <a:pt x="3525" y="2381"/>
                </a:lnTo>
                <a:lnTo>
                  <a:pt x="3516" y="2393"/>
                </a:lnTo>
                <a:lnTo>
                  <a:pt x="3507" y="2405"/>
                </a:lnTo>
                <a:lnTo>
                  <a:pt x="3496" y="2417"/>
                </a:lnTo>
                <a:lnTo>
                  <a:pt x="3485" y="2429"/>
                </a:lnTo>
                <a:lnTo>
                  <a:pt x="3485" y="2429"/>
                </a:lnTo>
                <a:lnTo>
                  <a:pt x="3474" y="2439"/>
                </a:lnTo>
                <a:lnTo>
                  <a:pt x="3463" y="2449"/>
                </a:lnTo>
                <a:lnTo>
                  <a:pt x="3451" y="2458"/>
                </a:lnTo>
                <a:lnTo>
                  <a:pt x="3438" y="2467"/>
                </a:lnTo>
                <a:lnTo>
                  <a:pt x="3426" y="2475"/>
                </a:lnTo>
                <a:lnTo>
                  <a:pt x="3413" y="2482"/>
                </a:lnTo>
                <a:lnTo>
                  <a:pt x="3400" y="2488"/>
                </a:lnTo>
                <a:lnTo>
                  <a:pt x="3385" y="2494"/>
                </a:lnTo>
                <a:lnTo>
                  <a:pt x="3372" y="2499"/>
                </a:lnTo>
                <a:lnTo>
                  <a:pt x="3358" y="2504"/>
                </a:lnTo>
                <a:lnTo>
                  <a:pt x="3344" y="2508"/>
                </a:lnTo>
                <a:lnTo>
                  <a:pt x="3330" y="2512"/>
                </a:lnTo>
                <a:lnTo>
                  <a:pt x="3316" y="2514"/>
                </a:lnTo>
                <a:lnTo>
                  <a:pt x="3301" y="2516"/>
                </a:lnTo>
                <a:lnTo>
                  <a:pt x="3286" y="2517"/>
                </a:lnTo>
                <a:lnTo>
                  <a:pt x="3272" y="2517"/>
                </a:lnTo>
                <a:lnTo>
                  <a:pt x="3257" y="2517"/>
                </a:lnTo>
                <a:lnTo>
                  <a:pt x="3243" y="2516"/>
                </a:lnTo>
                <a:lnTo>
                  <a:pt x="3228" y="2514"/>
                </a:lnTo>
                <a:lnTo>
                  <a:pt x="3214" y="2512"/>
                </a:lnTo>
                <a:lnTo>
                  <a:pt x="3200" y="2508"/>
                </a:lnTo>
                <a:lnTo>
                  <a:pt x="3186" y="2504"/>
                </a:lnTo>
                <a:lnTo>
                  <a:pt x="3171" y="2499"/>
                </a:lnTo>
                <a:lnTo>
                  <a:pt x="3158" y="2494"/>
                </a:lnTo>
                <a:lnTo>
                  <a:pt x="3144" y="2488"/>
                </a:lnTo>
                <a:lnTo>
                  <a:pt x="3131" y="2482"/>
                </a:lnTo>
                <a:lnTo>
                  <a:pt x="3118" y="2475"/>
                </a:lnTo>
                <a:lnTo>
                  <a:pt x="3106" y="2467"/>
                </a:lnTo>
                <a:lnTo>
                  <a:pt x="3093" y="2458"/>
                </a:lnTo>
                <a:lnTo>
                  <a:pt x="3081" y="2449"/>
                </a:lnTo>
                <a:lnTo>
                  <a:pt x="3069" y="2439"/>
                </a:lnTo>
                <a:lnTo>
                  <a:pt x="3058" y="2429"/>
                </a:lnTo>
                <a:lnTo>
                  <a:pt x="1310" y="676"/>
                </a:lnTo>
                <a:lnTo>
                  <a:pt x="1300" y="665"/>
                </a:lnTo>
                <a:lnTo>
                  <a:pt x="1290" y="652"/>
                </a:lnTo>
                <a:lnTo>
                  <a:pt x="1281" y="641"/>
                </a:lnTo>
                <a:lnTo>
                  <a:pt x="1272" y="628"/>
                </a:lnTo>
                <a:lnTo>
                  <a:pt x="1264" y="616"/>
                </a:lnTo>
                <a:lnTo>
                  <a:pt x="1257" y="603"/>
                </a:lnTo>
                <a:lnTo>
                  <a:pt x="1251" y="590"/>
                </a:lnTo>
                <a:lnTo>
                  <a:pt x="1245" y="576"/>
                </a:lnTo>
                <a:lnTo>
                  <a:pt x="1239" y="562"/>
                </a:lnTo>
                <a:lnTo>
                  <a:pt x="1234" y="548"/>
                </a:lnTo>
                <a:lnTo>
                  <a:pt x="1230" y="534"/>
                </a:lnTo>
                <a:lnTo>
                  <a:pt x="1227" y="520"/>
                </a:lnTo>
                <a:lnTo>
                  <a:pt x="1225" y="505"/>
                </a:lnTo>
                <a:lnTo>
                  <a:pt x="1223" y="491"/>
                </a:lnTo>
                <a:lnTo>
                  <a:pt x="1222" y="476"/>
                </a:lnTo>
                <a:lnTo>
                  <a:pt x="1222" y="461"/>
                </a:lnTo>
                <a:lnTo>
                  <a:pt x="1222" y="447"/>
                </a:lnTo>
                <a:lnTo>
                  <a:pt x="1223" y="433"/>
                </a:lnTo>
                <a:lnTo>
                  <a:pt x="1225" y="418"/>
                </a:lnTo>
                <a:lnTo>
                  <a:pt x="1227" y="404"/>
                </a:lnTo>
                <a:lnTo>
                  <a:pt x="1230" y="389"/>
                </a:lnTo>
                <a:lnTo>
                  <a:pt x="1234" y="375"/>
                </a:lnTo>
                <a:lnTo>
                  <a:pt x="1239" y="361"/>
                </a:lnTo>
                <a:lnTo>
                  <a:pt x="1245" y="348"/>
                </a:lnTo>
                <a:lnTo>
                  <a:pt x="1251" y="334"/>
                </a:lnTo>
                <a:lnTo>
                  <a:pt x="1257" y="321"/>
                </a:lnTo>
                <a:lnTo>
                  <a:pt x="1264" y="307"/>
                </a:lnTo>
                <a:lnTo>
                  <a:pt x="1272" y="294"/>
                </a:lnTo>
                <a:lnTo>
                  <a:pt x="1281" y="282"/>
                </a:lnTo>
                <a:lnTo>
                  <a:pt x="1290" y="270"/>
                </a:lnTo>
                <a:lnTo>
                  <a:pt x="1300" y="259"/>
                </a:lnTo>
                <a:lnTo>
                  <a:pt x="1310" y="248"/>
                </a:lnTo>
                <a:close/>
                <a:moveTo>
                  <a:pt x="807" y="1619"/>
                </a:moveTo>
                <a:lnTo>
                  <a:pt x="807" y="1619"/>
                </a:lnTo>
                <a:lnTo>
                  <a:pt x="819" y="1608"/>
                </a:lnTo>
                <a:lnTo>
                  <a:pt x="831" y="1598"/>
                </a:lnTo>
                <a:lnTo>
                  <a:pt x="843" y="1589"/>
                </a:lnTo>
                <a:lnTo>
                  <a:pt x="855" y="1579"/>
                </a:lnTo>
                <a:lnTo>
                  <a:pt x="868" y="1571"/>
                </a:lnTo>
                <a:lnTo>
                  <a:pt x="880" y="1564"/>
                </a:lnTo>
                <a:lnTo>
                  <a:pt x="894" y="1558"/>
                </a:lnTo>
                <a:lnTo>
                  <a:pt x="907" y="1552"/>
                </a:lnTo>
                <a:lnTo>
                  <a:pt x="922" y="1547"/>
                </a:lnTo>
                <a:lnTo>
                  <a:pt x="935" y="1542"/>
                </a:lnTo>
                <a:lnTo>
                  <a:pt x="949" y="1539"/>
                </a:lnTo>
                <a:lnTo>
                  <a:pt x="964" y="1536"/>
                </a:lnTo>
                <a:lnTo>
                  <a:pt x="978" y="1533"/>
                </a:lnTo>
                <a:lnTo>
                  <a:pt x="992" y="1532"/>
                </a:lnTo>
                <a:lnTo>
                  <a:pt x="1006" y="1531"/>
                </a:lnTo>
                <a:lnTo>
                  <a:pt x="1021" y="1530"/>
                </a:lnTo>
                <a:lnTo>
                  <a:pt x="1036" y="1531"/>
                </a:lnTo>
                <a:lnTo>
                  <a:pt x="1051" y="1532"/>
                </a:lnTo>
                <a:lnTo>
                  <a:pt x="1065" y="1533"/>
                </a:lnTo>
                <a:lnTo>
                  <a:pt x="1079" y="1536"/>
                </a:lnTo>
                <a:lnTo>
                  <a:pt x="1093" y="1539"/>
                </a:lnTo>
                <a:lnTo>
                  <a:pt x="1107" y="1542"/>
                </a:lnTo>
                <a:lnTo>
                  <a:pt x="1121" y="1547"/>
                </a:lnTo>
                <a:lnTo>
                  <a:pt x="1136" y="1552"/>
                </a:lnTo>
                <a:lnTo>
                  <a:pt x="1149" y="1558"/>
                </a:lnTo>
                <a:lnTo>
                  <a:pt x="1162" y="1564"/>
                </a:lnTo>
                <a:lnTo>
                  <a:pt x="1175" y="1571"/>
                </a:lnTo>
                <a:lnTo>
                  <a:pt x="1188" y="1579"/>
                </a:lnTo>
                <a:lnTo>
                  <a:pt x="1200" y="1589"/>
                </a:lnTo>
                <a:lnTo>
                  <a:pt x="1212" y="1598"/>
                </a:lnTo>
                <a:lnTo>
                  <a:pt x="1224" y="1608"/>
                </a:lnTo>
                <a:lnTo>
                  <a:pt x="1235" y="1619"/>
                </a:lnTo>
                <a:lnTo>
                  <a:pt x="2983" y="3371"/>
                </a:lnTo>
                <a:lnTo>
                  <a:pt x="2994" y="3382"/>
                </a:lnTo>
                <a:lnTo>
                  <a:pt x="3004" y="3394"/>
                </a:lnTo>
                <a:lnTo>
                  <a:pt x="3013" y="3406"/>
                </a:lnTo>
                <a:lnTo>
                  <a:pt x="3021" y="3418"/>
                </a:lnTo>
                <a:lnTo>
                  <a:pt x="3029" y="3431"/>
                </a:lnTo>
                <a:lnTo>
                  <a:pt x="3036" y="3444"/>
                </a:lnTo>
                <a:lnTo>
                  <a:pt x="3043" y="3458"/>
                </a:lnTo>
                <a:lnTo>
                  <a:pt x="3049" y="3471"/>
                </a:lnTo>
                <a:lnTo>
                  <a:pt x="3054" y="3485"/>
                </a:lnTo>
                <a:lnTo>
                  <a:pt x="3058" y="3499"/>
                </a:lnTo>
                <a:lnTo>
                  <a:pt x="3062" y="3513"/>
                </a:lnTo>
                <a:lnTo>
                  <a:pt x="3065" y="3528"/>
                </a:lnTo>
                <a:lnTo>
                  <a:pt x="3067" y="3542"/>
                </a:lnTo>
                <a:lnTo>
                  <a:pt x="3069" y="3556"/>
                </a:lnTo>
                <a:lnTo>
                  <a:pt x="3070" y="3571"/>
                </a:lnTo>
                <a:lnTo>
                  <a:pt x="3071" y="3585"/>
                </a:lnTo>
                <a:lnTo>
                  <a:pt x="3070" y="3599"/>
                </a:lnTo>
                <a:lnTo>
                  <a:pt x="3069" y="3615"/>
                </a:lnTo>
                <a:lnTo>
                  <a:pt x="3067" y="3629"/>
                </a:lnTo>
                <a:lnTo>
                  <a:pt x="3065" y="3643"/>
                </a:lnTo>
                <a:lnTo>
                  <a:pt x="3062" y="3657"/>
                </a:lnTo>
                <a:lnTo>
                  <a:pt x="3058" y="3671"/>
                </a:lnTo>
                <a:lnTo>
                  <a:pt x="3054" y="3685"/>
                </a:lnTo>
                <a:lnTo>
                  <a:pt x="3049" y="3700"/>
                </a:lnTo>
                <a:lnTo>
                  <a:pt x="3043" y="3713"/>
                </a:lnTo>
                <a:lnTo>
                  <a:pt x="3036" y="3726"/>
                </a:lnTo>
                <a:lnTo>
                  <a:pt x="3029" y="3739"/>
                </a:lnTo>
                <a:lnTo>
                  <a:pt x="3021" y="3752"/>
                </a:lnTo>
                <a:lnTo>
                  <a:pt x="3013" y="3764"/>
                </a:lnTo>
                <a:lnTo>
                  <a:pt x="3004" y="3776"/>
                </a:lnTo>
                <a:lnTo>
                  <a:pt x="2994" y="3789"/>
                </a:lnTo>
                <a:lnTo>
                  <a:pt x="2983" y="3800"/>
                </a:lnTo>
                <a:lnTo>
                  <a:pt x="2972" y="3810"/>
                </a:lnTo>
                <a:lnTo>
                  <a:pt x="2960" y="3820"/>
                </a:lnTo>
                <a:lnTo>
                  <a:pt x="2948" y="3829"/>
                </a:lnTo>
                <a:lnTo>
                  <a:pt x="2935" y="3838"/>
                </a:lnTo>
                <a:lnTo>
                  <a:pt x="2923" y="3846"/>
                </a:lnTo>
                <a:lnTo>
                  <a:pt x="2910" y="3853"/>
                </a:lnTo>
                <a:lnTo>
                  <a:pt x="2897" y="3859"/>
                </a:lnTo>
                <a:lnTo>
                  <a:pt x="2883" y="3866"/>
                </a:lnTo>
                <a:lnTo>
                  <a:pt x="2870" y="3871"/>
                </a:lnTo>
                <a:lnTo>
                  <a:pt x="2855" y="3876"/>
                </a:lnTo>
                <a:lnTo>
                  <a:pt x="2841" y="3879"/>
                </a:lnTo>
                <a:lnTo>
                  <a:pt x="2827" y="3883"/>
                </a:lnTo>
                <a:lnTo>
                  <a:pt x="2812" y="3885"/>
                </a:lnTo>
                <a:lnTo>
                  <a:pt x="2798" y="3887"/>
                </a:lnTo>
                <a:lnTo>
                  <a:pt x="2784" y="3888"/>
                </a:lnTo>
                <a:lnTo>
                  <a:pt x="2769" y="3888"/>
                </a:lnTo>
                <a:lnTo>
                  <a:pt x="2755" y="3888"/>
                </a:lnTo>
                <a:lnTo>
                  <a:pt x="2740" y="3887"/>
                </a:lnTo>
                <a:lnTo>
                  <a:pt x="2725" y="3885"/>
                </a:lnTo>
                <a:lnTo>
                  <a:pt x="2711" y="3883"/>
                </a:lnTo>
                <a:lnTo>
                  <a:pt x="2697" y="3879"/>
                </a:lnTo>
                <a:lnTo>
                  <a:pt x="2683" y="3876"/>
                </a:lnTo>
                <a:lnTo>
                  <a:pt x="2669" y="3871"/>
                </a:lnTo>
                <a:lnTo>
                  <a:pt x="2656" y="3866"/>
                </a:lnTo>
                <a:lnTo>
                  <a:pt x="2641" y="3859"/>
                </a:lnTo>
                <a:lnTo>
                  <a:pt x="2628" y="3853"/>
                </a:lnTo>
                <a:lnTo>
                  <a:pt x="2615" y="3846"/>
                </a:lnTo>
                <a:lnTo>
                  <a:pt x="2603" y="3838"/>
                </a:lnTo>
                <a:lnTo>
                  <a:pt x="2590" y="3829"/>
                </a:lnTo>
                <a:lnTo>
                  <a:pt x="2578" y="3820"/>
                </a:lnTo>
                <a:lnTo>
                  <a:pt x="2567" y="3810"/>
                </a:lnTo>
                <a:lnTo>
                  <a:pt x="2556" y="3800"/>
                </a:lnTo>
                <a:lnTo>
                  <a:pt x="807" y="2047"/>
                </a:lnTo>
                <a:lnTo>
                  <a:pt x="797" y="2036"/>
                </a:lnTo>
                <a:lnTo>
                  <a:pt x="787" y="2024"/>
                </a:lnTo>
                <a:lnTo>
                  <a:pt x="777" y="2012"/>
                </a:lnTo>
                <a:lnTo>
                  <a:pt x="769" y="1999"/>
                </a:lnTo>
                <a:lnTo>
                  <a:pt x="761" y="1987"/>
                </a:lnTo>
                <a:lnTo>
                  <a:pt x="754" y="1974"/>
                </a:lnTo>
                <a:lnTo>
                  <a:pt x="747" y="1961"/>
                </a:lnTo>
                <a:lnTo>
                  <a:pt x="742" y="1947"/>
                </a:lnTo>
                <a:lnTo>
                  <a:pt x="736" y="1934"/>
                </a:lnTo>
                <a:lnTo>
                  <a:pt x="732" y="1920"/>
                </a:lnTo>
                <a:lnTo>
                  <a:pt x="728" y="1905"/>
                </a:lnTo>
                <a:lnTo>
                  <a:pt x="725" y="1891"/>
                </a:lnTo>
                <a:lnTo>
                  <a:pt x="723" y="1876"/>
                </a:lnTo>
                <a:lnTo>
                  <a:pt x="721" y="1862"/>
                </a:lnTo>
                <a:lnTo>
                  <a:pt x="720" y="1848"/>
                </a:lnTo>
                <a:lnTo>
                  <a:pt x="720" y="1832"/>
                </a:lnTo>
                <a:lnTo>
                  <a:pt x="720" y="1818"/>
                </a:lnTo>
                <a:lnTo>
                  <a:pt x="721" y="1804"/>
                </a:lnTo>
                <a:lnTo>
                  <a:pt x="723" y="1789"/>
                </a:lnTo>
                <a:lnTo>
                  <a:pt x="725" y="1775"/>
                </a:lnTo>
                <a:lnTo>
                  <a:pt x="728" y="1761"/>
                </a:lnTo>
                <a:lnTo>
                  <a:pt x="732" y="1746"/>
                </a:lnTo>
                <a:lnTo>
                  <a:pt x="736" y="1732"/>
                </a:lnTo>
                <a:lnTo>
                  <a:pt x="742" y="1718"/>
                </a:lnTo>
                <a:lnTo>
                  <a:pt x="747" y="1705"/>
                </a:lnTo>
                <a:lnTo>
                  <a:pt x="754" y="1692"/>
                </a:lnTo>
                <a:lnTo>
                  <a:pt x="761" y="1679"/>
                </a:lnTo>
                <a:lnTo>
                  <a:pt x="769" y="1665"/>
                </a:lnTo>
                <a:lnTo>
                  <a:pt x="777" y="1653"/>
                </a:lnTo>
                <a:lnTo>
                  <a:pt x="787" y="1641"/>
                </a:lnTo>
                <a:lnTo>
                  <a:pt x="797" y="1630"/>
                </a:lnTo>
                <a:lnTo>
                  <a:pt x="807" y="1619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FandolFang R" panose="00000500000000000000" pitchFamily="50" charset="-122"/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  <a:lvl2pPr>
              <a:defRPr>
                <a:ea typeface="FandolFang R" panose="00000500000000000000" pitchFamily="50" charset="-122"/>
              </a:defRPr>
            </a:lvl2pPr>
            <a:lvl3pPr>
              <a:defRPr>
                <a:ea typeface="FandolFang R" panose="00000500000000000000" pitchFamily="50" charset="-122"/>
              </a:defRPr>
            </a:lvl3pPr>
            <a:lvl4pPr>
              <a:defRPr>
                <a:ea typeface="FandolFang R" panose="00000500000000000000" pitchFamily="50" charset="-122"/>
              </a:defRPr>
            </a:lvl4pPr>
            <a:lvl5pPr>
              <a:defRPr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5" r="4976"/>
          <a:stretch>
            <a:fillRect/>
          </a:stretch>
        </p:blipFill>
        <p:spPr>
          <a:xfrm>
            <a:off x="6245483" y="986970"/>
            <a:ext cx="5946517" cy="5546973"/>
          </a:xfrm>
        </p:spPr>
      </p:pic>
      <p:sp>
        <p:nvSpPr>
          <p:cNvPr id="33" name="Полилиния 32"/>
          <p:cNvSpPr/>
          <p:nvPr/>
        </p:nvSpPr>
        <p:spPr>
          <a:xfrm>
            <a:off x="10210094" y="986970"/>
            <a:ext cx="1980966" cy="2565340"/>
          </a:xfrm>
          <a:custGeom>
            <a:avLst/>
            <a:gdLst>
              <a:gd name="connsiteX0" fmla="*/ 648973 w 3314963"/>
              <a:gd name="connsiteY0" fmla="*/ 0 h 4292859"/>
              <a:gd name="connsiteX1" fmla="*/ 682891 w 3314963"/>
              <a:gd name="connsiteY1" fmla="*/ 0 h 4292859"/>
              <a:gd name="connsiteX2" fmla="*/ 714549 w 3314963"/>
              <a:gd name="connsiteY2" fmla="*/ 0 h 4292859"/>
              <a:gd name="connsiteX3" fmla="*/ 748467 w 3314963"/>
              <a:gd name="connsiteY3" fmla="*/ 2262 h 4292859"/>
              <a:gd name="connsiteX4" fmla="*/ 780125 w 3314963"/>
              <a:gd name="connsiteY4" fmla="*/ 6785 h 4292859"/>
              <a:gd name="connsiteX5" fmla="*/ 814043 w 3314963"/>
              <a:gd name="connsiteY5" fmla="*/ 13571 h 4292859"/>
              <a:gd name="connsiteX6" fmla="*/ 845700 w 3314963"/>
              <a:gd name="connsiteY6" fmla="*/ 20356 h 4292859"/>
              <a:gd name="connsiteX7" fmla="*/ 877357 w 3314963"/>
              <a:gd name="connsiteY7" fmla="*/ 27141 h 4292859"/>
              <a:gd name="connsiteX8" fmla="*/ 909015 w 3314963"/>
              <a:gd name="connsiteY8" fmla="*/ 38450 h 4292859"/>
              <a:gd name="connsiteX9" fmla="*/ 940671 w 3314963"/>
              <a:gd name="connsiteY9" fmla="*/ 49759 h 4292859"/>
              <a:gd name="connsiteX10" fmla="*/ 970067 w 3314963"/>
              <a:gd name="connsiteY10" fmla="*/ 63330 h 4292859"/>
              <a:gd name="connsiteX11" fmla="*/ 999463 w 3314963"/>
              <a:gd name="connsiteY11" fmla="*/ 76901 h 4292859"/>
              <a:gd name="connsiteX12" fmla="*/ 1028859 w 3314963"/>
              <a:gd name="connsiteY12" fmla="*/ 92733 h 4292859"/>
              <a:gd name="connsiteX13" fmla="*/ 1060517 w 3314963"/>
              <a:gd name="connsiteY13" fmla="*/ 110827 h 4292859"/>
              <a:gd name="connsiteX14" fmla="*/ 1087651 w 3314963"/>
              <a:gd name="connsiteY14" fmla="*/ 131183 h 4292859"/>
              <a:gd name="connsiteX15" fmla="*/ 1114787 w 3314963"/>
              <a:gd name="connsiteY15" fmla="*/ 153801 h 4292859"/>
              <a:gd name="connsiteX16" fmla="*/ 1139660 w 3314963"/>
              <a:gd name="connsiteY16" fmla="*/ 176419 h 4292859"/>
              <a:gd name="connsiteX17" fmla="*/ 1166795 w 3314963"/>
              <a:gd name="connsiteY17" fmla="*/ 199037 h 4292859"/>
              <a:gd name="connsiteX18" fmla="*/ 3314963 w 3314963"/>
              <a:gd name="connsiteY18" fmla="*/ 2354513 h 4292859"/>
              <a:gd name="connsiteX19" fmla="*/ 3314963 w 3314963"/>
              <a:gd name="connsiteY19" fmla="*/ 4292859 h 4292859"/>
              <a:gd name="connsiteX20" fmla="*/ 198989 w 3314963"/>
              <a:gd name="connsiteY20" fmla="*/ 1169340 h 4292859"/>
              <a:gd name="connsiteX21" fmla="*/ 176376 w 3314963"/>
              <a:gd name="connsiteY21" fmla="*/ 1144461 h 4292859"/>
              <a:gd name="connsiteX22" fmla="*/ 153764 w 3314963"/>
              <a:gd name="connsiteY22" fmla="*/ 1117319 h 4292859"/>
              <a:gd name="connsiteX23" fmla="*/ 131151 w 3314963"/>
              <a:gd name="connsiteY23" fmla="*/ 1087916 h 4292859"/>
              <a:gd name="connsiteX24" fmla="*/ 113061 w 3314963"/>
              <a:gd name="connsiteY24" fmla="*/ 1060775 h 4292859"/>
              <a:gd name="connsiteX25" fmla="*/ 94972 w 3314963"/>
              <a:gd name="connsiteY25" fmla="*/ 1033634 h 4292859"/>
              <a:gd name="connsiteX26" fmla="*/ 79143 w 3314963"/>
              <a:gd name="connsiteY26" fmla="*/ 1004231 h 4292859"/>
              <a:gd name="connsiteX27" fmla="*/ 61053 w 3314963"/>
              <a:gd name="connsiteY27" fmla="*/ 972566 h 4292859"/>
              <a:gd name="connsiteX28" fmla="*/ 49747 w 3314963"/>
              <a:gd name="connsiteY28" fmla="*/ 943162 h 4292859"/>
              <a:gd name="connsiteX29" fmla="*/ 36180 w 3314963"/>
              <a:gd name="connsiteY29" fmla="*/ 911498 h 4292859"/>
              <a:gd name="connsiteX30" fmla="*/ 27135 w 3314963"/>
              <a:gd name="connsiteY30" fmla="*/ 879833 h 4292859"/>
              <a:gd name="connsiteX31" fmla="*/ 18090 w 3314963"/>
              <a:gd name="connsiteY31" fmla="*/ 848168 h 4292859"/>
              <a:gd name="connsiteX32" fmla="*/ 11307 w 3314963"/>
              <a:gd name="connsiteY32" fmla="*/ 816503 h 4292859"/>
              <a:gd name="connsiteX33" fmla="*/ 6784 w 3314963"/>
              <a:gd name="connsiteY33" fmla="*/ 782576 h 4292859"/>
              <a:gd name="connsiteX34" fmla="*/ 2261 w 3314963"/>
              <a:gd name="connsiteY34" fmla="*/ 750911 h 4292859"/>
              <a:gd name="connsiteX35" fmla="*/ 0 w 3314963"/>
              <a:gd name="connsiteY35" fmla="*/ 719246 h 4292859"/>
              <a:gd name="connsiteX36" fmla="*/ 0 w 3314963"/>
              <a:gd name="connsiteY36" fmla="*/ 683058 h 4292859"/>
              <a:gd name="connsiteX37" fmla="*/ 0 w 3314963"/>
              <a:gd name="connsiteY37" fmla="*/ 651393 h 4292859"/>
              <a:gd name="connsiteX38" fmla="*/ 2261 w 3314963"/>
              <a:gd name="connsiteY38" fmla="*/ 617466 h 4292859"/>
              <a:gd name="connsiteX39" fmla="*/ 6784 w 3314963"/>
              <a:gd name="connsiteY39" fmla="*/ 585801 h 4292859"/>
              <a:gd name="connsiteX40" fmla="*/ 11307 w 3314963"/>
              <a:gd name="connsiteY40" fmla="*/ 554136 h 4292859"/>
              <a:gd name="connsiteX41" fmla="*/ 18090 w 3314963"/>
              <a:gd name="connsiteY41" fmla="*/ 522471 h 4292859"/>
              <a:gd name="connsiteX42" fmla="*/ 27135 w 3314963"/>
              <a:gd name="connsiteY42" fmla="*/ 488545 h 4292859"/>
              <a:gd name="connsiteX43" fmla="*/ 36180 w 3314963"/>
              <a:gd name="connsiteY43" fmla="*/ 456880 h 4292859"/>
              <a:gd name="connsiteX44" fmla="*/ 49747 w 3314963"/>
              <a:gd name="connsiteY44" fmla="*/ 425215 h 4292859"/>
              <a:gd name="connsiteX45" fmla="*/ 61053 w 3314963"/>
              <a:gd name="connsiteY45" fmla="*/ 395812 h 4292859"/>
              <a:gd name="connsiteX46" fmla="*/ 79143 w 3314963"/>
              <a:gd name="connsiteY46" fmla="*/ 366408 h 4292859"/>
              <a:gd name="connsiteX47" fmla="*/ 94972 w 3314963"/>
              <a:gd name="connsiteY47" fmla="*/ 337005 h 4292859"/>
              <a:gd name="connsiteX48" fmla="*/ 113061 w 3314963"/>
              <a:gd name="connsiteY48" fmla="*/ 305340 h 4292859"/>
              <a:gd name="connsiteX49" fmla="*/ 131151 w 3314963"/>
              <a:gd name="connsiteY49" fmla="*/ 278199 h 4292859"/>
              <a:gd name="connsiteX50" fmla="*/ 153764 w 3314963"/>
              <a:gd name="connsiteY50" fmla="*/ 251058 h 4292859"/>
              <a:gd name="connsiteX51" fmla="*/ 176376 w 3314963"/>
              <a:gd name="connsiteY51" fmla="*/ 226178 h 4292859"/>
              <a:gd name="connsiteX52" fmla="*/ 198989 w 3314963"/>
              <a:gd name="connsiteY52" fmla="*/ 199037 h 4292859"/>
              <a:gd name="connsiteX53" fmla="*/ 223862 w 3314963"/>
              <a:gd name="connsiteY53" fmla="*/ 176419 h 4292859"/>
              <a:gd name="connsiteX54" fmla="*/ 250997 w 3314963"/>
              <a:gd name="connsiteY54" fmla="*/ 153801 h 4292859"/>
              <a:gd name="connsiteX55" fmla="*/ 278131 w 3314963"/>
              <a:gd name="connsiteY55" fmla="*/ 131183 h 4292859"/>
              <a:gd name="connsiteX56" fmla="*/ 305266 w 3314963"/>
              <a:gd name="connsiteY56" fmla="*/ 110827 h 4292859"/>
              <a:gd name="connsiteX57" fmla="*/ 336923 w 3314963"/>
              <a:gd name="connsiteY57" fmla="*/ 92733 h 4292859"/>
              <a:gd name="connsiteX58" fmla="*/ 364058 w 3314963"/>
              <a:gd name="connsiteY58" fmla="*/ 76901 h 4292859"/>
              <a:gd name="connsiteX59" fmla="*/ 395715 w 3314963"/>
              <a:gd name="connsiteY59" fmla="*/ 63330 h 4292859"/>
              <a:gd name="connsiteX60" fmla="*/ 425111 w 3314963"/>
              <a:gd name="connsiteY60" fmla="*/ 49759 h 4292859"/>
              <a:gd name="connsiteX61" fmla="*/ 456769 w 3314963"/>
              <a:gd name="connsiteY61" fmla="*/ 38450 h 4292859"/>
              <a:gd name="connsiteX62" fmla="*/ 486165 w 3314963"/>
              <a:gd name="connsiteY62" fmla="*/ 27141 h 4292859"/>
              <a:gd name="connsiteX63" fmla="*/ 517822 w 3314963"/>
              <a:gd name="connsiteY63" fmla="*/ 20356 h 4292859"/>
              <a:gd name="connsiteX64" fmla="*/ 551740 w 3314963"/>
              <a:gd name="connsiteY64" fmla="*/ 13571 h 4292859"/>
              <a:gd name="connsiteX65" fmla="*/ 585659 w 3314963"/>
              <a:gd name="connsiteY65" fmla="*/ 6785 h 4292859"/>
              <a:gd name="connsiteX66" fmla="*/ 617316 w 3314963"/>
              <a:gd name="connsiteY66" fmla="*/ 2262 h 4292859"/>
              <a:gd name="connsiteX67" fmla="*/ 648973 w 3314963"/>
              <a:gd name="connsiteY67" fmla="*/ 0 h 4292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14963" h="4292859">
                <a:moveTo>
                  <a:pt x="648973" y="0"/>
                </a:moveTo>
                <a:lnTo>
                  <a:pt x="682891" y="0"/>
                </a:lnTo>
                <a:lnTo>
                  <a:pt x="714549" y="0"/>
                </a:lnTo>
                <a:lnTo>
                  <a:pt x="748467" y="2262"/>
                </a:lnTo>
                <a:lnTo>
                  <a:pt x="780125" y="6785"/>
                </a:lnTo>
                <a:lnTo>
                  <a:pt x="814043" y="13571"/>
                </a:lnTo>
                <a:lnTo>
                  <a:pt x="845700" y="20356"/>
                </a:lnTo>
                <a:lnTo>
                  <a:pt x="877357" y="27141"/>
                </a:lnTo>
                <a:lnTo>
                  <a:pt x="909015" y="38450"/>
                </a:lnTo>
                <a:lnTo>
                  <a:pt x="940671" y="49759"/>
                </a:lnTo>
                <a:lnTo>
                  <a:pt x="970067" y="63330"/>
                </a:lnTo>
                <a:lnTo>
                  <a:pt x="999463" y="76901"/>
                </a:lnTo>
                <a:lnTo>
                  <a:pt x="1028859" y="92733"/>
                </a:lnTo>
                <a:lnTo>
                  <a:pt x="1060517" y="110827"/>
                </a:lnTo>
                <a:lnTo>
                  <a:pt x="1087651" y="131183"/>
                </a:lnTo>
                <a:lnTo>
                  <a:pt x="1114787" y="153801"/>
                </a:lnTo>
                <a:lnTo>
                  <a:pt x="1139660" y="176419"/>
                </a:lnTo>
                <a:lnTo>
                  <a:pt x="1166795" y="199037"/>
                </a:lnTo>
                <a:lnTo>
                  <a:pt x="3314963" y="2354513"/>
                </a:lnTo>
                <a:lnTo>
                  <a:pt x="3314963" y="4292859"/>
                </a:lnTo>
                <a:lnTo>
                  <a:pt x="198989" y="1169340"/>
                </a:lnTo>
                <a:lnTo>
                  <a:pt x="176376" y="1144461"/>
                </a:lnTo>
                <a:lnTo>
                  <a:pt x="153764" y="1117319"/>
                </a:lnTo>
                <a:lnTo>
                  <a:pt x="131151" y="1087916"/>
                </a:lnTo>
                <a:lnTo>
                  <a:pt x="113061" y="1060775"/>
                </a:lnTo>
                <a:lnTo>
                  <a:pt x="94972" y="1033634"/>
                </a:lnTo>
                <a:lnTo>
                  <a:pt x="79143" y="1004231"/>
                </a:lnTo>
                <a:lnTo>
                  <a:pt x="61053" y="972566"/>
                </a:lnTo>
                <a:lnTo>
                  <a:pt x="49747" y="943162"/>
                </a:lnTo>
                <a:lnTo>
                  <a:pt x="36180" y="911498"/>
                </a:lnTo>
                <a:lnTo>
                  <a:pt x="27135" y="879833"/>
                </a:lnTo>
                <a:lnTo>
                  <a:pt x="18090" y="848168"/>
                </a:lnTo>
                <a:lnTo>
                  <a:pt x="11307" y="816503"/>
                </a:lnTo>
                <a:lnTo>
                  <a:pt x="6784" y="782576"/>
                </a:lnTo>
                <a:lnTo>
                  <a:pt x="2261" y="750911"/>
                </a:lnTo>
                <a:lnTo>
                  <a:pt x="0" y="719246"/>
                </a:lnTo>
                <a:lnTo>
                  <a:pt x="0" y="683058"/>
                </a:lnTo>
                <a:lnTo>
                  <a:pt x="0" y="651393"/>
                </a:lnTo>
                <a:lnTo>
                  <a:pt x="2261" y="617466"/>
                </a:lnTo>
                <a:lnTo>
                  <a:pt x="6784" y="585801"/>
                </a:lnTo>
                <a:lnTo>
                  <a:pt x="11307" y="554136"/>
                </a:lnTo>
                <a:lnTo>
                  <a:pt x="18090" y="522471"/>
                </a:lnTo>
                <a:lnTo>
                  <a:pt x="27135" y="488545"/>
                </a:lnTo>
                <a:lnTo>
                  <a:pt x="36180" y="456880"/>
                </a:lnTo>
                <a:lnTo>
                  <a:pt x="49747" y="425215"/>
                </a:lnTo>
                <a:lnTo>
                  <a:pt x="61053" y="395812"/>
                </a:lnTo>
                <a:lnTo>
                  <a:pt x="79143" y="366408"/>
                </a:lnTo>
                <a:lnTo>
                  <a:pt x="94972" y="337005"/>
                </a:lnTo>
                <a:lnTo>
                  <a:pt x="113061" y="305340"/>
                </a:lnTo>
                <a:lnTo>
                  <a:pt x="131151" y="278199"/>
                </a:lnTo>
                <a:lnTo>
                  <a:pt x="153764" y="251058"/>
                </a:lnTo>
                <a:lnTo>
                  <a:pt x="176376" y="226178"/>
                </a:lnTo>
                <a:lnTo>
                  <a:pt x="198989" y="199037"/>
                </a:lnTo>
                <a:lnTo>
                  <a:pt x="223862" y="176419"/>
                </a:lnTo>
                <a:lnTo>
                  <a:pt x="250997" y="153801"/>
                </a:lnTo>
                <a:lnTo>
                  <a:pt x="278131" y="131183"/>
                </a:lnTo>
                <a:lnTo>
                  <a:pt x="305266" y="110827"/>
                </a:lnTo>
                <a:lnTo>
                  <a:pt x="336923" y="92733"/>
                </a:lnTo>
                <a:lnTo>
                  <a:pt x="364058" y="76901"/>
                </a:lnTo>
                <a:lnTo>
                  <a:pt x="395715" y="63330"/>
                </a:lnTo>
                <a:lnTo>
                  <a:pt x="425111" y="49759"/>
                </a:lnTo>
                <a:lnTo>
                  <a:pt x="456769" y="38450"/>
                </a:lnTo>
                <a:lnTo>
                  <a:pt x="486165" y="27141"/>
                </a:lnTo>
                <a:lnTo>
                  <a:pt x="517822" y="20356"/>
                </a:lnTo>
                <a:lnTo>
                  <a:pt x="551740" y="13571"/>
                </a:lnTo>
                <a:lnTo>
                  <a:pt x="585659" y="6785"/>
                </a:lnTo>
                <a:lnTo>
                  <a:pt x="617316" y="2262"/>
                </a:lnTo>
                <a:lnTo>
                  <a:pt x="648973" y="0"/>
                </a:lnTo>
                <a:close/>
              </a:path>
            </a:pathLst>
          </a:custGeom>
          <a:gradFill>
            <a:gsLst>
              <a:gs pos="4000">
                <a:schemeClr val="accent4">
                  <a:alpha val="74000"/>
                </a:schemeClr>
              </a:gs>
              <a:gs pos="35000">
                <a:schemeClr val="accent3">
                  <a:alpha val="80000"/>
                </a:schemeClr>
              </a:gs>
              <a:gs pos="67000">
                <a:schemeClr val="accent5">
                  <a:alpha val="77000"/>
                </a:schemeClr>
              </a:gs>
              <a:gs pos="97000">
                <a:schemeClr val="accent6">
                  <a:alpha val="68000"/>
                </a:schemeClr>
              </a:gs>
            </a:gsLst>
            <a:lin ang="1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96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3F3F3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10019565" y="2050366"/>
            <a:ext cx="2171495" cy="2757268"/>
          </a:xfrm>
          <a:custGeom>
            <a:avLst/>
            <a:gdLst>
              <a:gd name="connsiteX0" fmla="*/ 651234 w 3633796"/>
              <a:gd name="connsiteY0" fmla="*/ 0 h 4614032"/>
              <a:gd name="connsiteX1" fmla="*/ 682891 w 3633796"/>
              <a:gd name="connsiteY1" fmla="*/ 0 h 4614032"/>
              <a:gd name="connsiteX2" fmla="*/ 714548 w 3633796"/>
              <a:gd name="connsiteY2" fmla="*/ 0 h 4614032"/>
              <a:gd name="connsiteX3" fmla="*/ 748467 w 3633796"/>
              <a:gd name="connsiteY3" fmla="*/ 2262 h 4614032"/>
              <a:gd name="connsiteX4" fmla="*/ 780124 w 3633796"/>
              <a:gd name="connsiteY4" fmla="*/ 6786 h 4614032"/>
              <a:gd name="connsiteX5" fmla="*/ 811781 w 3633796"/>
              <a:gd name="connsiteY5" fmla="*/ 11309 h 4614032"/>
              <a:gd name="connsiteX6" fmla="*/ 843438 w 3633796"/>
              <a:gd name="connsiteY6" fmla="*/ 18094 h 4614032"/>
              <a:gd name="connsiteX7" fmla="*/ 875096 w 3633796"/>
              <a:gd name="connsiteY7" fmla="*/ 27142 h 4614032"/>
              <a:gd name="connsiteX8" fmla="*/ 909014 w 3633796"/>
              <a:gd name="connsiteY8" fmla="*/ 38451 h 4614032"/>
              <a:gd name="connsiteX9" fmla="*/ 940672 w 3633796"/>
              <a:gd name="connsiteY9" fmla="*/ 49759 h 4614032"/>
              <a:gd name="connsiteX10" fmla="*/ 970068 w 3633796"/>
              <a:gd name="connsiteY10" fmla="*/ 63330 h 4614032"/>
              <a:gd name="connsiteX11" fmla="*/ 999464 w 3633796"/>
              <a:gd name="connsiteY11" fmla="*/ 79163 h 4614032"/>
              <a:gd name="connsiteX12" fmla="*/ 1028860 w 3633796"/>
              <a:gd name="connsiteY12" fmla="*/ 94995 h 4614032"/>
              <a:gd name="connsiteX13" fmla="*/ 1058256 w 3633796"/>
              <a:gd name="connsiteY13" fmla="*/ 113089 h 4614032"/>
              <a:gd name="connsiteX14" fmla="*/ 1085390 w 3633796"/>
              <a:gd name="connsiteY14" fmla="*/ 131183 h 4614032"/>
              <a:gd name="connsiteX15" fmla="*/ 1112525 w 3633796"/>
              <a:gd name="connsiteY15" fmla="*/ 153801 h 4614032"/>
              <a:gd name="connsiteX16" fmla="*/ 1141921 w 3633796"/>
              <a:gd name="connsiteY16" fmla="*/ 176419 h 4614032"/>
              <a:gd name="connsiteX17" fmla="*/ 1166794 w 3633796"/>
              <a:gd name="connsiteY17" fmla="*/ 199037 h 4614032"/>
              <a:gd name="connsiteX18" fmla="*/ 3633796 w 3633796"/>
              <a:gd name="connsiteY18" fmla="*/ 2675686 h 4614032"/>
              <a:gd name="connsiteX19" fmla="*/ 3633796 w 3633796"/>
              <a:gd name="connsiteY19" fmla="*/ 4614032 h 4614032"/>
              <a:gd name="connsiteX20" fmla="*/ 198988 w 3633796"/>
              <a:gd name="connsiteY20" fmla="*/ 1169341 h 4614032"/>
              <a:gd name="connsiteX21" fmla="*/ 176376 w 3633796"/>
              <a:gd name="connsiteY21" fmla="*/ 1144461 h 4614032"/>
              <a:gd name="connsiteX22" fmla="*/ 153764 w 3633796"/>
              <a:gd name="connsiteY22" fmla="*/ 1117320 h 4614032"/>
              <a:gd name="connsiteX23" fmla="*/ 131151 w 3633796"/>
              <a:gd name="connsiteY23" fmla="*/ 1090178 h 4614032"/>
              <a:gd name="connsiteX24" fmla="*/ 110800 w 3633796"/>
              <a:gd name="connsiteY24" fmla="*/ 1063037 h 4614032"/>
              <a:gd name="connsiteX25" fmla="*/ 92710 w 3633796"/>
              <a:gd name="connsiteY25" fmla="*/ 1033634 h 4614032"/>
              <a:gd name="connsiteX26" fmla="*/ 76882 w 3633796"/>
              <a:gd name="connsiteY26" fmla="*/ 1001969 h 4614032"/>
              <a:gd name="connsiteX27" fmla="*/ 63314 w 3633796"/>
              <a:gd name="connsiteY27" fmla="*/ 972566 h 4614032"/>
              <a:gd name="connsiteX28" fmla="*/ 49747 w 3633796"/>
              <a:gd name="connsiteY28" fmla="*/ 943163 h 4614032"/>
              <a:gd name="connsiteX29" fmla="*/ 38440 w 3633796"/>
              <a:gd name="connsiteY29" fmla="*/ 911498 h 4614032"/>
              <a:gd name="connsiteX30" fmla="*/ 27134 w 3633796"/>
              <a:gd name="connsiteY30" fmla="*/ 879833 h 4614032"/>
              <a:gd name="connsiteX31" fmla="*/ 18090 w 3633796"/>
              <a:gd name="connsiteY31" fmla="*/ 848168 h 4614032"/>
              <a:gd name="connsiteX32" fmla="*/ 11306 w 3633796"/>
              <a:gd name="connsiteY32" fmla="*/ 814241 h 4614032"/>
              <a:gd name="connsiteX33" fmla="*/ 6784 w 3633796"/>
              <a:gd name="connsiteY33" fmla="*/ 782576 h 4614032"/>
              <a:gd name="connsiteX34" fmla="*/ 2261 w 3633796"/>
              <a:gd name="connsiteY34" fmla="*/ 750911 h 4614032"/>
              <a:gd name="connsiteX35" fmla="*/ 0 w 3633796"/>
              <a:gd name="connsiteY35" fmla="*/ 716985 h 4614032"/>
              <a:gd name="connsiteX36" fmla="*/ 0 w 3633796"/>
              <a:gd name="connsiteY36" fmla="*/ 685320 h 4614032"/>
              <a:gd name="connsiteX37" fmla="*/ 0 w 3633796"/>
              <a:gd name="connsiteY37" fmla="*/ 653655 h 4614032"/>
              <a:gd name="connsiteX38" fmla="*/ 2261 w 3633796"/>
              <a:gd name="connsiteY38" fmla="*/ 617466 h 4614032"/>
              <a:gd name="connsiteX39" fmla="*/ 6784 w 3633796"/>
              <a:gd name="connsiteY39" fmla="*/ 585801 h 4614032"/>
              <a:gd name="connsiteX40" fmla="*/ 11306 w 3633796"/>
              <a:gd name="connsiteY40" fmla="*/ 554136 h 4614032"/>
              <a:gd name="connsiteX41" fmla="*/ 18090 w 3633796"/>
              <a:gd name="connsiteY41" fmla="*/ 522471 h 4614032"/>
              <a:gd name="connsiteX42" fmla="*/ 27134 w 3633796"/>
              <a:gd name="connsiteY42" fmla="*/ 490806 h 4614032"/>
              <a:gd name="connsiteX43" fmla="*/ 38440 w 3633796"/>
              <a:gd name="connsiteY43" fmla="*/ 459142 h 4614032"/>
              <a:gd name="connsiteX44" fmla="*/ 49747 w 3633796"/>
              <a:gd name="connsiteY44" fmla="*/ 425215 h 4614032"/>
              <a:gd name="connsiteX45" fmla="*/ 63314 w 3633796"/>
              <a:gd name="connsiteY45" fmla="*/ 395812 h 4614032"/>
              <a:gd name="connsiteX46" fmla="*/ 76882 w 3633796"/>
              <a:gd name="connsiteY46" fmla="*/ 366409 h 4614032"/>
              <a:gd name="connsiteX47" fmla="*/ 92710 w 3633796"/>
              <a:gd name="connsiteY47" fmla="*/ 337005 h 4614032"/>
              <a:gd name="connsiteX48" fmla="*/ 110800 w 3633796"/>
              <a:gd name="connsiteY48" fmla="*/ 307602 h 4614032"/>
              <a:gd name="connsiteX49" fmla="*/ 131151 w 3633796"/>
              <a:gd name="connsiteY49" fmla="*/ 280461 h 4614032"/>
              <a:gd name="connsiteX50" fmla="*/ 153764 w 3633796"/>
              <a:gd name="connsiteY50" fmla="*/ 253320 h 4614032"/>
              <a:gd name="connsiteX51" fmla="*/ 176376 w 3633796"/>
              <a:gd name="connsiteY51" fmla="*/ 223916 h 4614032"/>
              <a:gd name="connsiteX52" fmla="*/ 198988 w 3633796"/>
              <a:gd name="connsiteY52" fmla="*/ 199037 h 4614032"/>
              <a:gd name="connsiteX53" fmla="*/ 223862 w 3633796"/>
              <a:gd name="connsiteY53" fmla="*/ 176419 h 4614032"/>
              <a:gd name="connsiteX54" fmla="*/ 250996 w 3633796"/>
              <a:gd name="connsiteY54" fmla="*/ 153801 h 4614032"/>
              <a:gd name="connsiteX55" fmla="*/ 278131 w 3633796"/>
              <a:gd name="connsiteY55" fmla="*/ 133445 h 4614032"/>
              <a:gd name="connsiteX56" fmla="*/ 305266 w 3633796"/>
              <a:gd name="connsiteY56" fmla="*/ 113089 h 4614032"/>
              <a:gd name="connsiteX57" fmla="*/ 334662 w 3633796"/>
              <a:gd name="connsiteY57" fmla="*/ 94995 h 4614032"/>
              <a:gd name="connsiteX58" fmla="*/ 364058 w 3633796"/>
              <a:gd name="connsiteY58" fmla="*/ 79163 h 4614032"/>
              <a:gd name="connsiteX59" fmla="*/ 395715 w 3633796"/>
              <a:gd name="connsiteY59" fmla="*/ 63330 h 4614032"/>
              <a:gd name="connsiteX60" fmla="*/ 425111 w 3633796"/>
              <a:gd name="connsiteY60" fmla="*/ 49759 h 4614032"/>
              <a:gd name="connsiteX61" fmla="*/ 456768 w 3633796"/>
              <a:gd name="connsiteY61" fmla="*/ 38451 h 4614032"/>
              <a:gd name="connsiteX62" fmla="*/ 488426 w 3633796"/>
              <a:gd name="connsiteY62" fmla="*/ 27142 h 4614032"/>
              <a:gd name="connsiteX63" fmla="*/ 520082 w 3633796"/>
              <a:gd name="connsiteY63" fmla="*/ 18094 h 4614032"/>
              <a:gd name="connsiteX64" fmla="*/ 551740 w 3633796"/>
              <a:gd name="connsiteY64" fmla="*/ 11309 h 4614032"/>
              <a:gd name="connsiteX65" fmla="*/ 583397 w 3633796"/>
              <a:gd name="connsiteY65" fmla="*/ 6786 h 4614032"/>
              <a:gd name="connsiteX66" fmla="*/ 615054 w 3633796"/>
              <a:gd name="connsiteY66" fmla="*/ 2262 h 4614032"/>
              <a:gd name="connsiteX67" fmla="*/ 651234 w 3633796"/>
              <a:gd name="connsiteY67" fmla="*/ 0 h 461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633796" h="4614032">
                <a:moveTo>
                  <a:pt x="651234" y="0"/>
                </a:moveTo>
                <a:lnTo>
                  <a:pt x="682891" y="0"/>
                </a:lnTo>
                <a:lnTo>
                  <a:pt x="714548" y="0"/>
                </a:lnTo>
                <a:lnTo>
                  <a:pt x="748467" y="2262"/>
                </a:lnTo>
                <a:lnTo>
                  <a:pt x="780124" y="6786"/>
                </a:lnTo>
                <a:lnTo>
                  <a:pt x="811781" y="11309"/>
                </a:lnTo>
                <a:lnTo>
                  <a:pt x="843438" y="18094"/>
                </a:lnTo>
                <a:lnTo>
                  <a:pt x="875096" y="27142"/>
                </a:lnTo>
                <a:lnTo>
                  <a:pt x="909014" y="38451"/>
                </a:lnTo>
                <a:lnTo>
                  <a:pt x="940672" y="49759"/>
                </a:lnTo>
                <a:lnTo>
                  <a:pt x="970068" y="63330"/>
                </a:lnTo>
                <a:lnTo>
                  <a:pt x="999464" y="79163"/>
                </a:lnTo>
                <a:lnTo>
                  <a:pt x="1028860" y="94995"/>
                </a:lnTo>
                <a:lnTo>
                  <a:pt x="1058256" y="113089"/>
                </a:lnTo>
                <a:lnTo>
                  <a:pt x="1085390" y="131183"/>
                </a:lnTo>
                <a:lnTo>
                  <a:pt x="1112525" y="153801"/>
                </a:lnTo>
                <a:lnTo>
                  <a:pt x="1141921" y="176419"/>
                </a:lnTo>
                <a:lnTo>
                  <a:pt x="1166794" y="199037"/>
                </a:lnTo>
                <a:lnTo>
                  <a:pt x="3633796" y="2675686"/>
                </a:lnTo>
                <a:lnTo>
                  <a:pt x="3633796" y="4614032"/>
                </a:lnTo>
                <a:lnTo>
                  <a:pt x="198988" y="1169341"/>
                </a:lnTo>
                <a:lnTo>
                  <a:pt x="176376" y="1144461"/>
                </a:lnTo>
                <a:lnTo>
                  <a:pt x="153764" y="1117320"/>
                </a:lnTo>
                <a:lnTo>
                  <a:pt x="131151" y="1090178"/>
                </a:lnTo>
                <a:lnTo>
                  <a:pt x="110800" y="1063037"/>
                </a:lnTo>
                <a:lnTo>
                  <a:pt x="92710" y="1033634"/>
                </a:lnTo>
                <a:lnTo>
                  <a:pt x="76882" y="1001969"/>
                </a:lnTo>
                <a:lnTo>
                  <a:pt x="63314" y="972566"/>
                </a:lnTo>
                <a:lnTo>
                  <a:pt x="49747" y="943163"/>
                </a:lnTo>
                <a:lnTo>
                  <a:pt x="38440" y="911498"/>
                </a:lnTo>
                <a:lnTo>
                  <a:pt x="27134" y="879833"/>
                </a:lnTo>
                <a:lnTo>
                  <a:pt x="18090" y="848168"/>
                </a:lnTo>
                <a:lnTo>
                  <a:pt x="11306" y="814241"/>
                </a:lnTo>
                <a:lnTo>
                  <a:pt x="6784" y="782576"/>
                </a:lnTo>
                <a:lnTo>
                  <a:pt x="2261" y="750911"/>
                </a:lnTo>
                <a:lnTo>
                  <a:pt x="0" y="716985"/>
                </a:lnTo>
                <a:lnTo>
                  <a:pt x="0" y="685320"/>
                </a:lnTo>
                <a:lnTo>
                  <a:pt x="0" y="653655"/>
                </a:lnTo>
                <a:lnTo>
                  <a:pt x="2261" y="617466"/>
                </a:lnTo>
                <a:lnTo>
                  <a:pt x="6784" y="585801"/>
                </a:lnTo>
                <a:lnTo>
                  <a:pt x="11306" y="554136"/>
                </a:lnTo>
                <a:lnTo>
                  <a:pt x="18090" y="522471"/>
                </a:lnTo>
                <a:lnTo>
                  <a:pt x="27134" y="490806"/>
                </a:lnTo>
                <a:lnTo>
                  <a:pt x="38440" y="459142"/>
                </a:lnTo>
                <a:lnTo>
                  <a:pt x="49747" y="425215"/>
                </a:lnTo>
                <a:lnTo>
                  <a:pt x="63314" y="395812"/>
                </a:lnTo>
                <a:lnTo>
                  <a:pt x="76882" y="366409"/>
                </a:lnTo>
                <a:lnTo>
                  <a:pt x="92710" y="337005"/>
                </a:lnTo>
                <a:lnTo>
                  <a:pt x="110800" y="307602"/>
                </a:lnTo>
                <a:lnTo>
                  <a:pt x="131151" y="280461"/>
                </a:lnTo>
                <a:lnTo>
                  <a:pt x="153764" y="253320"/>
                </a:lnTo>
                <a:lnTo>
                  <a:pt x="176376" y="223916"/>
                </a:lnTo>
                <a:lnTo>
                  <a:pt x="198988" y="199037"/>
                </a:lnTo>
                <a:lnTo>
                  <a:pt x="223862" y="176419"/>
                </a:lnTo>
                <a:lnTo>
                  <a:pt x="250996" y="153801"/>
                </a:lnTo>
                <a:lnTo>
                  <a:pt x="278131" y="133445"/>
                </a:lnTo>
                <a:lnTo>
                  <a:pt x="305266" y="113089"/>
                </a:lnTo>
                <a:lnTo>
                  <a:pt x="334662" y="94995"/>
                </a:lnTo>
                <a:lnTo>
                  <a:pt x="364058" y="79163"/>
                </a:lnTo>
                <a:lnTo>
                  <a:pt x="395715" y="63330"/>
                </a:lnTo>
                <a:lnTo>
                  <a:pt x="425111" y="49759"/>
                </a:lnTo>
                <a:lnTo>
                  <a:pt x="456768" y="38451"/>
                </a:lnTo>
                <a:lnTo>
                  <a:pt x="488426" y="27142"/>
                </a:lnTo>
                <a:lnTo>
                  <a:pt x="520082" y="18094"/>
                </a:lnTo>
                <a:lnTo>
                  <a:pt x="551740" y="11309"/>
                </a:lnTo>
                <a:lnTo>
                  <a:pt x="583397" y="6786"/>
                </a:lnTo>
                <a:lnTo>
                  <a:pt x="615054" y="2262"/>
                </a:lnTo>
                <a:lnTo>
                  <a:pt x="651234" y="0"/>
                </a:lnTo>
                <a:close/>
              </a:path>
            </a:pathLst>
          </a:custGeom>
          <a:gradFill>
            <a:gsLst>
              <a:gs pos="4000">
                <a:schemeClr val="accent4">
                  <a:alpha val="74000"/>
                </a:schemeClr>
              </a:gs>
              <a:gs pos="35000">
                <a:schemeClr val="accent3">
                  <a:alpha val="80000"/>
                </a:schemeClr>
              </a:gs>
              <a:gs pos="67000">
                <a:schemeClr val="accent5">
                  <a:alpha val="77000"/>
                </a:schemeClr>
              </a:gs>
              <a:gs pos="97000">
                <a:schemeClr val="accent6">
                  <a:alpha val="68000"/>
                </a:schemeClr>
              </a:gs>
            </a:gsLst>
            <a:lin ang="1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96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3F3F3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6259996" y="3349419"/>
            <a:ext cx="3178194" cy="3187077"/>
          </a:xfrm>
          <a:custGeom>
            <a:avLst/>
            <a:gdLst>
              <a:gd name="connsiteX0" fmla="*/ 682891 w 5318413"/>
              <a:gd name="connsiteY0" fmla="*/ 0 h 5333278"/>
              <a:gd name="connsiteX1" fmla="*/ 716810 w 5318413"/>
              <a:gd name="connsiteY1" fmla="*/ 2262 h 5333278"/>
              <a:gd name="connsiteX2" fmla="*/ 748467 w 5318413"/>
              <a:gd name="connsiteY2" fmla="*/ 4524 h 5333278"/>
              <a:gd name="connsiteX3" fmla="*/ 782385 w 5318413"/>
              <a:gd name="connsiteY3" fmla="*/ 6786 h 5333278"/>
              <a:gd name="connsiteX4" fmla="*/ 814043 w 5318413"/>
              <a:gd name="connsiteY4" fmla="*/ 15833 h 5333278"/>
              <a:gd name="connsiteX5" fmla="*/ 845700 w 5318413"/>
              <a:gd name="connsiteY5" fmla="*/ 22618 h 5333278"/>
              <a:gd name="connsiteX6" fmla="*/ 879618 w 5318413"/>
              <a:gd name="connsiteY6" fmla="*/ 31665 h 5333278"/>
              <a:gd name="connsiteX7" fmla="*/ 911276 w 5318413"/>
              <a:gd name="connsiteY7" fmla="*/ 40712 h 5333278"/>
              <a:gd name="connsiteX8" fmla="*/ 940672 w 5318413"/>
              <a:gd name="connsiteY8" fmla="*/ 52021 h 5333278"/>
              <a:gd name="connsiteX9" fmla="*/ 972329 w 5318413"/>
              <a:gd name="connsiteY9" fmla="*/ 65592 h 5333278"/>
              <a:gd name="connsiteX10" fmla="*/ 1001725 w 5318413"/>
              <a:gd name="connsiteY10" fmla="*/ 79163 h 5333278"/>
              <a:gd name="connsiteX11" fmla="*/ 1031121 w 5318413"/>
              <a:gd name="connsiteY11" fmla="*/ 97257 h 5333278"/>
              <a:gd name="connsiteX12" fmla="*/ 1058255 w 5318413"/>
              <a:gd name="connsiteY12" fmla="*/ 113089 h 5333278"/>
              <a:gd name="connsiteX13" fmla="*/ 1087651 w 5318413"/>
              <a:gd name="connsiteY13" fmla="*/ 133445 h 5333278"/>
              <a:gd name="connsiteX14" fmla="*/ 1117047 w 5318413"/>
              <a:gd name="connsiteY14" fmla="*/ 153801 h 5333278"/>
              <a:gd name="connsiteX15" fmla="*/ 1141921 w 5318413"/>
              <a:gd name="connsiteY15" fmla="*/ 176419 h 5333278"/>
              <a:gd name="connsiteX16" fmla="*/ 1166795 w 5318413"/>
              <a:gd name="connsiteY16" fmla="*/ 203561 h 5333278"/>
              <a:gd name="connsiteX17" fmla="*/ 5119424 w 5318413"/>
              <a:gd name="connsiteY17" fmla="*/ 4163937 h 5333278"/>
              <a:gd name="connsiteX18" fmla="*/ 5142037 w 5318413"/>
              <a:gd name="connsiteY18" fmla="*/ 4188817 h 5333278"/>
              <a:gd name="connsiteX19" fmla="*/ 5164649 w 5318413"/>
              <a:gd name="connsiteY19" fmla="*/ 4218221 h 5333278"/>
              <a:gd name="connsiteX20" fmla="*/ 5185000 w 5318413"/>
              <a:gd name="connsiteY20" fmla="*/ 4245361 h 5333278"/>
              <a:gd name="connsiteX21" fmla="*/ 5205351 w 5318413"/>
              <a:gd name="connsiteY21" fmla="*/ 4272503 h 5333278"/>
              <a:gd name="connsiteX22" fmla="*/ 5223441 w 5318413"/>
              <a:gd name="connsiteY22" fmla="*/ 4301906 h 5333278"/>
              <a:gd name="connsiteX23" fmla="*/ 5239269 w 5318413"/>
              <a:gd name="connsiteY23" fmla="*/ 4331309 h 5333278"/>
              <a:gd name="connsiteX24" fmla="*/ 5255098 w 5318413"/>
              <a:gd name="connsiteY24" fmla="*/ 4360713 h 5333278"/>
              <a:gd name="connsiteX25" fmla="*/ 5268665 w 5318413"/>
              <a:gd name="connsiteY25" fmla="*/ 4390115 h 5333278"/>
              <a:gd name="connsiteX26" fmla="*/ 5279971 w 5318413"/>
              <a:gd name="connsiteY26" fmla="*/ 4424043 h 5333278"/>
              <a:gd name="connsiteX27" fmla="*/ 5291277 w 5318413"/>
              <a:gd name="connsiteY27" fmla="*/ 4455707 h 5333278"/>
              <a:gd name="connsiteX28" fmla="*/ 5300323 w 5318413"/>
              <a:gd name="connsiteY28" fmla="*/ 4487372 h 5333278"/>
              <a:gd name="connsiteX29" fmla="*/ 5307107 w 5318413"/>
              <a:gd name="connsiteY29" fmla="*/ 4519037 h 5333278"/>
              <a:gd name="connsiteX30" fmla="*/ 5311629 w 5318413"/>
              <a:gd name="connsiteY30" fmla="*/ 4550702 h 5333278"/>
              <a:gd name="connsiteX31" fmla="*/ 5316151 w 5318413"/>
              <a:gd name="connsiteY31" fmla="*/ 4582367 h 5333278"/>
              <a:gd name="connsiteX32" fmla="*/ 5318413 w 5318413"/>
              <a:gd name="connsiteY32" fmla="*/ 4618555 h 5333278"/>
              <a:gd name="connsiteX33" fmla="*/ 5318413 w 5318413"/>
              <a:gd name="connsiteY33" fmla="*/ 4650220 h 5333278"/>
              <a:gd name="connsiteX34" fmla="*/ 5318413 w 5318413"/>
              <a:gd name="connsiteY34" fmla="*/ 4681885 h 5333278"/>
              <a:gd name="connsiteX35" fmla="*/ 5316151 w 5318413"/>
              <a:gd name="connsiteY35" fmla="*/ 4715812 h 5333278"/>
              <a:gd name="connsiteX36" fmla="*/ 5311629 w 5318413"/>
              <a:gd name="connsiteY36" fmla="*/ 4747477 h 5333278"/>
              <a:gd name="connsiteX37" fmla="*/ 5307107 w 5318413"/>
              <a:gd name="connsiteY37" fmla="*/ 4779142 h 5333278"/>
              <a:gd name="connsiteX38" fmla="*/ 5300323 w 5318413"/>
              <a:gd name="connsiteY38" fmla="*/ 4813069 h 5333278"/>
              <a:gd name="connsiteX39" fmla="*/ 5291277 w 5318413"/>
              <a:gd name="connsiteY39" fmla="*/ 4844733 h 5333278"/>
              <a:gd name="connsiteX40" fmla="*/ 5279971 w 5318413"/>
              <a:gd name="connsiteY40" fmla="*/ 4876398 h 5333278"/>
              <a:gd name="connsiteX41" fmla="*/ 5268665 w 5318413"/>
              <a:gd name="connsiteY41" fmla="*/ 4908063 h 5333278"/>
              <a:gd name="connsiteX42" fmla="*/ 5255098 w 5318413"/>
              <a:gd name="connsiteY42" fmla="*/ 4937466 h 5333278"/>
              <a:gd name="connsiteX43" fmla="*/ 5239269 w 5318413"/>
              <a:gd name="connsiteY43" fmla="*/ 4966870 h 5333278"/>
              <a:gd name="connsiteX44" fmla="*/ 5223441 w 5318413"/>
              <a:gd name="connsiteY44" fmla="*/ 4998535 h 5333278"/>
              <a:gd name="connsiteX45" fmla="*/ 5205351 w 5318413"/>
              <a:gd name="connsiteY45" fmla="*/ 5027938 h 5333278"/>
              <a:gd name="connsiteX46" fmla="*/ 5185000 w 5318413"/>
              <a:gd name="connsiteY46" fmla="*/ 5055079 h 5333278"/>
              <a:gd name="connsiteX47" fmla="*/ 5164649 w 5318413"/>
              <a:gd name="connsiteY47" fmla="*/ 5082220 h 5333278"/>
              <a:gd name="connsiteX48" fmla="*/ 5142037 w 5318413"/>
              <a:gd name="connsiteY48" fmla="*/ 5109362 h 5333278"/>
              <a:gd name="connsiteX49" fmla="*/ 5119424 w 5318413"/>
              <a:gd name="connsiteY49" fmla="*/ 5134241 h 5333278"/>
              <a:gd name="connsiteX50" fmla="*/ 5094551 w 5318413"/>
              <a:gd name="connsiteY50" fmla="*/ 5156859 h 5333278"/>
              <a:gd name="connsiteX51" fmla="*/ 5067416 w 5318413"/>
              <a:gd name="connsiteY51" fmla="*/ 5181739 h 5333278"/>
              <a:gd name="connsiteX52" fmla="*/ 5040281 w 5318413"/>
              <a:gd name="connsiteY52" fmla="*/ 5202095 h 5333278"/>
              <a:gd name="connsiteX53" fmla="*/ 5013147 w 5318413"/>
              <a:gd name="connsiteY53" fmla="*/ 5222451 h 5333278"/>
              <a:gd name="connsiteX54" fmla="*/ 4981489 w 5318413"/>
              <a:gd name="connsiteY54" fmla="*/ 5240545 h 5333278"/>
              <a:gd name="connsiteX55" fmla="*/ 4952093 w 5318413"/>
              <a:gd name="connsiteY55" fmla="*/ 5256377 h 5333278"/>
              <a:gd name="connsiteX56" fmla="*/ 4922697 w 5318413"/>
              <a:gd name="connsiteY56" fmla="*/ 5272210 h 5333278"/>
              <a:gd name="connsiteX57" fmla="*/ 4893301 w 5318413"/>
              <a:gd name="connsiteY57" fmla="*/ 5283519 h 5333278"/>
              <a:gd name="connsiteX58" fmla="*/ 4861644 w 5318413"/>
              <a:gd name="connsiteY58" fmla="*/ 5294828 h 5333278"/>
              <a:gd name="connsiteX59" fmla="*/ 4829987 w 5318413"/>
              <a:gd name="connsiteY59" fmla="*/ 5306137 h 5333278"/>
              <a:gd name="connsiteX60" fmla="*/ 4798329 w 5318413"/>
              <a:gd name="connsiteY60" fmla="*/ 5315184 h 5333278"/>
              <a:gd name="connsiteX61" fmla="*/ 4766673 w 5318413"/>
              <a:gd name="connsiteY61" fmla="*/ 5321969 h 5333278"/>
              <a:gd name="connsiteX62" fmla="*/ 4732754 w 5318413"/>
              <a:gd name="connsiteY62" fmla="*/ 5326493 h 5333278"/>
              <a:gd name="connsiteX63" fmla="*/ 4701097 w 5318413"/>
              <a:gd name="connsiteY63" fmla="*/ 5331016 h 5333278"/>
              <a:gd name="connsiteX64" fmla="*/ 4667179 w 5318413"/>
              <a:gd name="connsiteY64" fmla="*/ 5333278 h 5333278"/>
              <a:gd name="connsiteX65" fmla="*/ 4635521 w 5318413"/>
              <a:gd name="connsiteY65" fmla="*/ 5333278 h 5333278"/>
              <a:gd name="connsiteX66" fmla="*/ 4603864 w 5318413"/>
              <a:gd name="connsiteY66" fmla="*/ 5333278 h 5333278"/>
              <a:gd name="connsiteX67" fmla="*/ 4569945 w 5318413"/>
              <a:gd name="connsiteY67" fmla="*/ 5331016 h 5333278"/>
              <a:gd name="connsiteX68" fmla="*/ 4538288 w 5318413"/>
              <a:gd name="connsiteY68" fmla="*/ 5326493 h 5333278"/>
              <a:gd name="connsiteX69" fmla="*/ 4504369 w 5318413"/>
              <a:gd name="connsiteY69" fmla="*/ 5321969 h 5333278"/>
              <a:gd name="connsiteX70" fmla="*/ 4472713 w 5318413"/>
              <a:gd name="connsiteY70" fmla="*/ 5315184 h 5333278"/>
              <a:gd name="connsiteX71" fmla="*/ 4441055 w 5318413"/>
              <a:gd name="connsiteY71" fmla="*/ 5306137 h 5333278"/>
              <a:gd name="connsiteX72" fmla="*/ 4409398 w 5318413"/>
              <a:gd name="connsiteY72" fmla="*/ 5294828 h 5333278"/>
              <a:gd name="connsiteX73" fmla="*/ 4377741 w 5318413"/>
              <a:gd name="connsiteY73" fmla="*/ 5283519 h 5333278"/>
              <a:gd name="connsiteX74" fmla="*/ 4348345 w 5318413"/>
              <a:gd name="connsiteY74" fmla="*/ 5269948 h 5333278"/>
              <a:gd name="connsiteX75" fmla="*/ 4318949 w 5318413"/>
              <a:gd name="connsiteY75" fmla="*/ 5256377 h 5333278"/>
              <a:gd name="connsiteX76" fmla="*/ 4289553 w 5318413"/>
              <a:gd name="connsiteY76" fmla="*/ 5240545 h 5333278"/>
              <a:gd name="connsiteX77" fmla="*/ 4257895 w 5318413"/>
              <a:gd name="connsiteY77" fmla="*/ 5222451 h 5333278"/>
              <a:gd name="connsiteX78" fmla="*/ 4230761 w 5318413"/>
              <a:gd name="connsiteY78" fmla="*/ 5202095 h 5333278"/>
              <a:gd name="connsiteX79" fmla="*/ 4203626 w 5318413"/>
              <a:gd name="connsiteY79" fmla="*/ 5181739 h 5333278"/>
              <a:gd name="connsiteX80" fmla="*/ 4176491 w 5318413"/>
              <a:gd name="connsiteY80" fmla="*/ 5156859 h 5333278"/>
              <a:gd name="connsiteX81" fmla="*/ 4151618 w 5318413"/>
              <a:gd name="connsiteY81" fmla="*/ 5134241 h 5333278"/>
              <a:gd name="connsiteX82" fmla="*/ 201249 w 5318413"/>
              <a:gd name="connsiteY82" fmla="*/ 1171603 h 5333278"/>
              <a:gd name="connsiteX83" fmla="*/ 176376 w 5318413"/>
              <a:gd name="connsiteY83" fmla="*/ 1144461 h 5333278"/>
              <a:gd name="connsiteX84" fmla="*/ 153764 w 5318413"/>
              <a:gd name="connsiteY84" fmla="*/ 1117320 h 5333278"/>
              <a:gd name="connsiteX85" fmla="*/ 131151 w 5318413"/>
              <a:gd name="connsiteY85" fmla="*/ 1092440 h 5333278"/>
              <a:gd name="connsiteX86" fmla="*/ 110800 w 5318413"/>
              <a:gd name="connsiteY86" fmla="*/ 1063037 h 5333278"/>
              <a:gd name="connsiteX87" fmla="*/ 94972 w 5318413"/>
              <a:gd name="connsiteY87" fmla="*/ 1035896 h 5333278"/>
              <a:gd name="connsiteX88" fmla="*/ 76882 w 5318413"/>
              <a:gd name="connsiteY88" fmla="*/ 1006493 h 5333278"/>
              <a:gd name="connsiteX89" fmla="*/ 63314 w 5318413"/>
              <a:gd name="connsiteY89" fmla="*/ 977090 h 5333278"/>
              <a:gd name="connsiteX90" fmla="*/ 49747 w 5318413"/>
              <a:gd name="connsiteY90" fmla="*/ 943163 h 5333278"/>
              <a:gd name="connsiteX91" fmla="*/ 38441 w 5318413"/>
              <a:gd name="connsiteY91" fmla="*/ 913760 h 5333278"/>
              <a:gd name="connsiteX92" fmla="*/ 29396 w 5318413"/>
              <a:gd name="connsiteY92" fmla="*/ 882095 h 5333278"/>
              <a:gd name="connsiteX93" fmla="*/ 20351 w 5318413"/>
              <a:gd name="connsiteY93" fmla="*/ 850430 h 5333278"/>
              <a:gd name="connsiteX94" fmla="*/ 13568 w 5318413"/>
              <a:gd name="connsiteY94" fmla="*/ 818765 h 5333278"/>
              <a:gd name="connsiteX95" fmla="*/ 6784 w 5318413"/>
              <a:gd name="connsiteY95" fmla="*/ 784838 h 5333278"/>
              <a:gd name="connsiteX96" fmla="*/ 4523 w 5318413"/>
              <a:gd name="connsiteY96" fmla="*/ 750912 h 5333278"/>
              <a:gd name="connsiteX97" fmla="*/ 2261 w 5318413"/>
              <a:gd name="connsiteY97" fmla="*/ 719247 h 5333278"/>
              <a:gd name="connsiteX98" fmla="*/ 0 w 5318413"/>
              <a:gd name="connsiteY98" fmla="*/ 685320 h 5333278"/>
              <a:gd name="connsiteX99" fmla="*/ 2261 w 5318413"/>
              <a:gd name="connsiteY99" fmla="*/ 653655 h 5333278"/>
              <a:gd name="connsiteX100" fmla="*/ 4523 w 5318413"/>
              <a:gd name="connsiteY100" fmla="*/ 621990 h 5333278"/>
              <a:gd name="connsiteX101" fmla="*/ 6784 w 5318413"/>
              <a:gd name="connsiteY101" fmla="*/ 588063 h 5333278"/>
              <a:gd name="connsiteX102" fmla="*/ 13568 w 5318413"/>
              <a:gd name="connsiteY102" fmla="*/ 554137 h 5333278"/>
              <a:gd name="connsiteX103" fmla="*/ 20351 w 5318413"/>
              <a:gd name="connsiteY103" fmla="*/ 522472 h 5333278"/>
              <a:gd name="connsiteX104" fmla="*/ 29396 w 5318413"/>
              <a:gd name="connsiteY104" fmla="*/ 490807 h 5333278"/>
              <a:gd name="connsiteX105" fmla="*/ 38441 w 5318413"/>
              <a:gd name="connsiteY105" fmla="*/ 459142 h 5333278"/>
              <a:gd name="connsiteX106" fmla="*/ 49747 w 5318413"/>
              <a:gd name="connsiteY106" fmla="*/ 429739 h 5333278"/>
              <a:gd name="connsiteX107" fmla="*/ 63314 w 5318413"/>
              <a:gd name="connsiteY107" fmla="*/ 398074 h 5333278"/>
              <a:gd name="connsiteX108" fmla="*/ 76882 w 5318413"/>
              <a:gd name="connsiteY108" fmla="*/ 366409 h 5333278"/>
              <a:gd name="connsiteX109" fmla="*/ 94972 w 5318413"/>
              <a:gd name="connsiteY109" fmla="*/ 337006 h 5333278"/>
              <a:gd name="connsiteX110" fmla="*/ 113061 w 5318413"/>
              <a:gd name="connsiteY110" fmla="*/ 309864 h 5333278"/>
              <a:gd name="connsiteX111" fmla="*/ 131151 w 5318413"/>
              <a:gd name="connsiteY111" fmla="*/ 280461 h 5333278"/>
              <a:gd name="connsiteX112" fmla="*/ 153764 w 5318413"/>
              <a:gd name="connsiteY112" fmla="*/ 253320 h 5333278"/>
              <a:gd name="connsiteX113" fmla="*/ 176376 w 5318413"/>
              <a:gd name="connsiteY113" fmla="*/ 228440 h 5333278"/>
              <a:gd name="connsiteX114" fmla="*/ 201249 w 5318413"/>
              <a:gd name="connsiteY114" fmla="*/ 203561 h 5333278"/>
              <a:gd name="connsiteX115" fmla="*/ 226123 w 5318413"/>
              <a:gd name="connsiteY115" fmla="*/ 176419 h 5333278"/>
              <a:gd name="connsiteX116" fmla="*/ 250997 w 5318413"/>
              <a:gd name="connsiteY116" fmla="*/ 153801 h 5333278"/>
              <a:gd name="connsiteX117" fmla="*/ 278131 w 5318413"/>
              <a:gd name="connsiteY117" fmla="*/ 133445 h 5333278"/>
              <a:gd name="connsiteX118" fmla="*/ 307527 w 5318413"/>
              <a:gd name="connsiteY118" fmla="*/ 113089 h 5333278"/>
              <a:gd name="connsiteX119" fmla="*/ 334662 w 5318413"/>
              <a:gd name="connsiteY119" fmla="*/ 97257 h 5333278"/>
              <a:gd name="connsiteX120" fmla="*/ 364058 w 5318413"/>
              <a:gd name="connsiteY120" fmla="*/ 79163 h 5333278"/>
              <a:gd name="connsiteX121" fmla="*/ 395715 w 5318413"/>
              <a:gd name="connsiteY121" fmla="*/ 65592 h 5333278"/>
              <a:gd name="connsiteX122" fmla="*/ 427372 w 5318413"/>
              <a:gd name="connsiteY122" fmla="*/ 52021 h 5333278"/>
              <a:gd name="connsiteX123" fmla="*/ 456768 w 5318413"/>
              <a:gd name="connsiteY123" fmla="*/ 40712 h 5333278"/>
              <a:gd name="connsiteX124" fmla="*/ 488426 w 5318413"/>
              <a:gd name="connsiteY124" fmla="*/ 31665 h 5333278"/>
              <a:gd name="connsiteX125" fmla="*/ 520083 w 5318413"/>
              <a:gd name="connsiteY125" fmla="*/ 22618 h 5333278"/>
              <a:gd name="connsiteX126" fmla="*/ 551740 w 5318413"/>
              <a:gd name="connsiteY126" fmla="*/ 15833 h 5333278"/>
              <a:gd name="connsiteX127" fmla="*/ 583397 w 5318413"/>
              <a:gd name="connsiteY127" fmla="*/ 6786 h 5333278"/>
              <a:gd name="connsiteX128" fmla="*/ 617316 w 5318413"/>
              <a:gd name="connsiteY128" fmla="*/ 4524 h 5333278"/>
              <a:gd name="connsiteX129" fmla="*/ 651234 w 5318413"/>
              <a:gd name="connsiteY129" fmla="*/ 2262 h 5333278"/>
              <a:gd name="connsiteX130" fmla="*/ 682891 w 5318413"/>
              <a:gd name="connsiteY130" fmla="*/ 0 h 533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5318413" h="5333278">
                <a:moveTo>
                  <a:pt x="682891" y="0"/>
                </a:moveTo>
                <a:lnTo>
                  <a:pt x="716810" y="2262"/>
                </a:lnTo>
                <a:lnTo>
                  <a:pt x="748467" y="4524"/>
                </a:lnTo>
                <a:lnTo>
                  <a:pt x="782385" y="6786"/>
                </a:lnTo>
                <a:lnTo>
                  <a:pt x="814043" y="15833"/>
                </a:lnTo>
                <a:lnTo>
                  <a:pt x="845700" y="22618"/>
                </a:lnTo>
                <a:lnTo>
                  <a:pt x="879618" y="31665"/>
                </a:lnTo>
                <a:lnTo>
                  <a:pt x="911276" y="40712"/>
                </a:lnTo>
                <a:lnTo>
                  <a:pt x="940672" y="52021"/>
                </a:lnTo>
                <a:lnTo>
                  <a:pt x="972329" y="65592"/>
                </a:lnTo>
                <a:lnTo>
                  <a:pt x="1001725" y="79163"/>
                </a:lnTo>
                <a:lnTo>
                  <a:pt x="1031121" y="97257"/>
                </a:lnTo>
                <a:lnTo>
                  <a:pt x="1058255" y="113089"/>
                </a:lnTo>
                <a:lnTo>
                  <a:pt x="1087651" y="133445"/>
                </a:lnTo>
                <a:lnTo>
                  <a:pt x="1117047" y="153801"/>
                </a:lnTo>
                <a:lnTo>
                  <a:pt x="1141921" y="176419"/>
                </a:lnTo>
                <a:lnTo>
                  <a:pt x="1166795" y="203561"/>
                </a:lnTo>
                <a:lnTo>
                  <a:pt x="5119424" y="4163937"/>
                </a:lnTo>
                <a:lnTo>
                  <a:pt x="5142037" y="4188817"/>
                </a:lnTo>
                <a:lnTo>
                  <a:pt x="5164649" y="4218221"/>
                </a:lnTo>
                <a:lnTo>
                  <a:pt x="5185000" y="4245361"/>
                </a:lnTo>
                <a:lnTo>
                  <a:pt x="5205351" y="4272503"/>
                </a:lnTo>
                <a:lnTo>
                  <a:pt x="5223441" y="4301906"/>
                </a:lnTo>
                <a:lnTo>
                  <a:pt x="5239269" y="4331309"/>
                </a:lnTo>
                <a:lnTo>
                  <a:pt x="5255098" y="4360713"/>
                </a:lnTo>
                <a:lnTo>
                  <a:pt x="5268665" y="4390115"/>
                </a:lnTo>
                <a:lnTo>
                  <a:pt x="5279971" y="4424043"/>
                </a:lnTo>
                <a:lnTo>
                  <a:pt x="5291277" y="4455707"/>
                </a:lnTo>
                <a:lnTo>
                  <a:pt x="5300323" y="4487372"/>
                </a:lnTo>
                <a:lnTo>
                  <a:pt x="5307107" y="4519037"/>
                </a:lnTo>
                <a:lnTo>
                  <a:pt x="5311629" y="4550702"/>
                </a:lnTo>
                <a:lnTo>
                  <a:pt x="5316151" y="4582367"/>
                </a:lnTo>
                <a:lnTo>
                  <a:pt x="5318413" y="4618555"/>
                </a:lnTo>
                <a:lnTo>
                  <a:pt x="5318413" y="4650220"/>
                </a:lnTo>
                <a:lnTo>
                  <a:pt x="5318413" y="4681885"/>
                </a:lnTo>
                <a:lnTo>
                  <a:pt x="5316151" y="4715812"/>
                </a:lnTo>
                <a:lnTo>
                  <a:pt x="5311629" y="4747477"/>
                </a:lnTo>
                <a:lnTo>
                  <a:pt x="5307107" y="4779142"/>
                </a:lnTo>
                <a:lnTo>
                  <a:pt x="5300323" y="4813069"/>
                </a:lnTo>
                <a:lnTo>
                  <a:pt x="5291277" y="4844733"/>
                </a:lnTo>
                <a:lnTo>
                  <a:pt x="5279971" y="4876398"/>
                </a:lnTo>
                <a:lnTo>
                  <a:pt x="5268665" y="4908063"/>
                </a:lnTo>
                <a:lnTo>
                  <a:pt x="5255098" y="4937466"/>
                </a:lnTo>
                <a:lnTo>
                  <a:pt x="5239269" y="4966870"/>
                </a:lnTo>
                <a:lnTo>
                  <a:pt x="5223441" y="4998535"/>
                </a:lnTo>
                <a:lnTo>
                  <a:pt x="5205351" y="5027938"/>
                </a:lnTo>
                <a:lnTo>
                  <a:pt x="5185000" y="5055079"/>
                </a:lnTo>
                <a:lnTo>
                  <a:pt x="5164649" y="5082220"/>
                </a:lnTo>
                <a:lnTo>
                  <a:pt x="5142037" y="5109362"/>
                </a:lnTo>
                <a:lnTo>
                  <a:pt x="5119424" y="5134241"/>
                </a:lnTo>
                <a:lnTo>
                  <a:pt x="5094551" y="5156859"/>
                </a:lnTo>
                <a:lnTo>
                  <a:pt x="5067416" y="5181739"/>
                </a:lnTo>
                <a:lnTo>
                  <a:pt x="5040281" y="5202095"/>
                </a:lnTo>
                <a:lnTo>
                  <a:pt x="5013147" y="5222451"/>
                </a:lnTo>
                <a:lnTo>
                  <a:pt x="4981489" y="5240545"/>
                </a:lnTo>
                <a:lnTo>
                  <a:pt x="4952093" y="5256377"/>
                </a:lnTo>
                <a:lnTo>
                  <a:pt x="4922697" y="5272210"/>
                </a:lnTo>
                <a:lnTo>
                  <a:pt x="4893301" y="5283519"/>
                </a:lnTo>
                <a:lnTo>
                  <a:pt x="4861644" y="5294828"/>
                </a:lnTo>
                <a:lnTo>
                  <a:pt x="4829987" y="5306137"/>
                </a:lnTo>
                <a:lnTo>
                  <a:pt x="4798329" y="5315184"/>
                </a:lnTo>
                <a:lnTo>
                  <a:pt x="4766673" y="5321969"/>
                </a:lnTo>
                <a:lnTo>
                  <a:pt x="4732754" y="5326493"/>
                </a:lnTo>
                <a:lnTo>
                  <a:pt x="4701097" y="5331016"/>
                </a:lnTo>
                <a:lnTo>
                  <a:pt x="4667179" y="5333278"/>
                </a:lnTo>
                <a:lnTo>
                  <a:pt x="4635521" y="5333278"/>
                </a:lnTo>
                <a:lnTo>
                  <a:pt x="4603864" y="5333278"/>
                </a:lnTo>
                <a:lnTo>
                  <a:pt x="4569945" y="5331016"/>
                </a:lnTo>
                <a:lnTo>
                  <a:pt x="4538288" y="5326493"/>
                </a:lnTo>
                <a:lnTo>
                  <a:pt x="4504369" y="5321969"/>
                </a:lnTo>
                <a:lnTo>
                  <a:pt x="4472713" y="5315184"/>
                </a:lnTo>
                <a:lnTo>
                  <a:pt x="4441055" y="5306137"/>
                </a:lnTo>
                <a:lnTo>
                  <a:pt x="4409398" y="5294828"/>
                </a:lnTo>
                <a:lnTo>
                  <a:pt x="4377741" y="5283519"/>
                </a:lnTo>
                <a:lnTo>
                  <a:pt x="4348345" y="5269948"/>
                </a:lnTo>
                <a:lnTo>
                  <a:pt x="4318949" y="5256377"/>
                </a:lnTo>
                <a:lnTo>
                  <a:pt x="4289553" y="5240545"/>
                </a:lnTo>
                <a:lnTo>
                  <a:pt x="4257895" y="5222451"/>
                </a:lnTo>
                <a:lnTo>
                  <a:pt x="4230761" y="5202095"/>
                </a:lnTo>
                <a:lnTo>
                  <a:pt x="4203626" y="5181739"/>
                </a:lnTo>
                <a:lnTo>
                  <a:pt x="4176491" y="5156859"/>
                </a:lnTo>
                <a:lnTo>
                  <a:pt x="4151618" y="5134241"/>
                </a:lnTo>
                <a:lnTo>
                  <a:pt x="201249" y="1171603"/>
                </a:lnTo>
                <a:lnTo>
                  <a:pt x="176376" y="1144461"/>
                </a:lnTo>
                <a:lnTo>
                  <a:pt x="153764" y="1117320"/>
                </a:lnTo>
                <a:lnTo>
                  <a:pt x="131151" y="1092440"/>
                </a:lnTo>
                <a:lnTo>
                  <a:pt x="110800" y="1063037"/>
                </a:lnTo>
                <a:lnTo>
                  <a:pt x="94972" y="1035896"/>
                </a:lnTo>
                <a:lnTo>
                  <a:pt x="76882" y="1006493"/>
                </a:lnTo>
                <a:lnTo>
                  <a:pt x="63314" y="977090"/>
                </a:lnTo>
                <a:lnTo>
                  <a:pt x="49747" y="943163"/>
                </a:lnTo>
                <a:lnTo>
                  <a:pt x="38441" y="913760"/>
                </a:lnTo>
                <a:lnTo>
                  <a:pt x="29396" y="882095"/>
                </a:lnTo>
                <a:lnTo>
                  <a:pt x="20351" y="850430"/>
                </a:lnTo>
                <a:lnTo>
                  <a:pt x="13568" y="818765"/>
                </a:lnTo>
                <a:lnTo>
                  <a:pt x="6784" y="784838"/>
                </a:lnTo>
                <a:lnTo>
                  <a:pt x="4523" y="750912"/>
                </a:lnTo>
                <a:lnTo>
                  <a:pt x="2261" y="719247"/>
                </a:lnTo>
                <a:lnTo>
                  <a:pt x="0" y="685320"/>
                </a:lnTo>
                <a:lnTo>
                  <a:pt x="2261" y="653655"/>
                </a:lnTo>
                <a:lnTo>
                  <a:pt x="4523" y="621990"/>
                </a:lnTo>
                <a:lnTo>
                  <a:pt x="6784" y="588063"/>
                </a:lnTo>
                <a:lnTo>
                  <a:pt x="13568" y="554137"/>
                </a:lnTo>
                <a:lnTo>
                  <a:pt x="20351" y="522472"/>
                </a:lnTo>
                <a:lnTo>
                  <a:pt x="29396" y="490807"/>
                </a:lnTo>
                <a:lnTo>
                  <a:pt x="38441" y="459142"/>
                </a:lnTo>
                <a:lnTo>
                  <a:pt x="49747" y="429739"/>
                </a:lnTo>
                <a:lnTo>
                  <a:pt x="63314" y="398074"/>
                </a:lnTo>
                <a:lnTo>
                  <a:pt x="76882" y="366409"/>
                </a:lnTo>
                <a:lnTo>
                  <a:pt x="94972" y="337006"/>
                </a:lnTo>
                <a:lnTo>
                  <a:pt x="113061" y="309864"/>
                </a:lnTo>
                <a:lnTo>
                  <a:pt x="131151" y="280461"/>
                </a:lnTo>
                <a:lnTo>
                  <a:pt x="153764" y="253320"/>
                </a:lnTo>
                <a:lnTo>
                  <a:pt x="176376" y="228440"/>
                </a:lnTo>
                <a:lnTo>
                  <a:pt x="201249" y="203561"/>
                </a:lnTo>
                <a:lnTo>
                  <a:pt x="226123" y="176419"/>
                </a:lnTo>
                <a:lnTo>
                  <a:pt x="250997" y="153801"/>
                </a:lnTo>
                <a:lnTo>
                  <a:pt x="278131" y="133445"/>
                </a:lnTo>
                <a:lnTo>
                  <a:pt x="307527" y="113089"/>
                </a:lnTo>
                <a:lnTo>
                  <a:pt x="334662" y="97257"/>
                </a:lnTo>
                <a:lnTo>
                  <a:pt x="364058" y="79163"/>
                </a:lnTo>
                <a:lnTo>
                  <a:pt x="395715" y="65592"/>
                </a:lnTo>
                <a:lnTo>
                  <a:pt x="427372" y="52021"/>
                </a:lnTo>
                <a:lnTo>
                  <a:pt x="456768" y="40712"/>
                </a:lnTo>
                <a:lnTo>
                  <a:pt x="488426" y="31665"/>
                </a:lnTo>
                <a:lnTo>
                  <a:pt x="520083" y="22618"/>
                </a:lnTo>
                <a:lnTo>
                  <a:pt x="551740" y="15833"/>
                </a:lnTo>
                <a:lnTo>
                  <a:pt x="583397" y="6786"/>
                </a:lnTo>
                <a:lnTo>
                  <a:pt x="617316" y="4524"/>
                </a:lnTo>
                <a:lnTo>
                  <a:pt x="651234" y="2262"/>
                </a:lnTo>
                <a:lnTo>
                  <a:pt x="682891" y="0"/>
                </a:lnTo>
                <a:close/>
              </a:path>
            </a:pathLst>
          </a:custGeom>
          <a:gradFill>
            <a:gsLst>
              <a:gs pos="4000">
                <a:schemeClr val="accent4">
                  <a:alpha val="74000"/>
                </a:schemeClr>
              </a:gs>
              <a:gs pos="35000">
                <a:schemeClr val="accent3">
                  <a:alpha val="80000"/>
                </a:schemeClr>
              </a:gs>
              <a:gs pos="67000">
                <a:schemeClr val="accent5">
                  <a:alpha val="77000"/>
                </a:schemeClr>
              </a:gs>
              <a:gs pos="97000">
                <a:schemeClr val="accent6">
                  <a:alpha val="68000"/>
                </a:schemeClr>
              </a:gs>
            </a:gsLst>
            <a:lin ang="1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96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3F3F3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32435" y="2629535"/>
            <a:ext cx="6556375" cy="1860550"/>
            <a:chOff x="-4766137" y="2083869"/>
            <a:chExt cx="6251101" cy="1615920"/>
          </a:xfrm>
        </p:grpSpPr>
        <p:sp>
          <p:nvSpPr>
            <p:cNvPr id="26" name="矩形: 圆角 25"/>
            <p:cNvSpPr/>
            <p:nvPr/>
          </p:nvSpPr>
          <p:spPr>
            <a:xfrm>
              <a:off x="-4766137" y="3345066"/>
              <a:ext cx="3562392" cy="354723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讲解人：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xippt  </a:t>
              </a: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时间：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2020.5.20</a:t>
              </a:r>
              <a:endParaRPr lang="en-US" altLang="zh-CN" sz="16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-4714868" y="2083869"/>
              <a:ext cx="6199832" cy="1024215"/>
              <a:chOff x="-4714868" y="2083869"/>
              <a:chExt cx="6199832" cy="1024215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-4714868" y="2808615"/>
                <a:ext cx="4981567" cy="299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MENTAL HEALTH COUNSELING PPT</a:t>
                </a: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-4634728" y="2827846"/>
                <a:ext cx="4901428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文本占位符 19"/>
              <p:cNvSpPr txBox="1"/>
              <p:nvPr/>
            </p:nvSpPr>
            <p:spPr>
              <a:xfrm>
                <a:off x="-4708757" y="2083869"/>
                <a:ext cx="6193721" cy="724746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dist">
                  <a:buNone/>
                  <a:defRPr/>
                </a:pPr>
                <a:r>
                  <a:rPr lang="zh-CN" altLang="en-US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第五节 生态系统的稳定性</a:t>
                </a:r>
              </a:p>
            </p:txBody>
          </p:sp>
        </p:grpSp>
      </p:grpSp>
      <p:sp>
        <p:nvSpPr>
          <p:cNvPr id="34" name="文本占位符 20"/>
          <p:cNvSpPr txBox="1"/>
          <p:nvPr/>
        </p:nvSpPr>
        <p:spPr>
          <a:xfrm>
            <a:off x="647065" y="2050415"/>
            <a:ext cx="5285105" cy="6635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第五章   生态系统及其稳定性</a:t>
            </a:r>
          </a:p>
        </p:txBody>
      </p:sp>
      <p:sp>
        <p:nvSpPr>
          <p:cNvPr id="35" name="矩形 34"/>
          <p:cNvSpPr/>
          <p:nvPr/>
        </p:nvSpPr>
        <p:spPr>
          <a:xfrm>
            <a:off x="-1712511" y="368175"/>
            <a:ext cx="4062342" cy="3009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lvl="0" algn="r" defTabSz="1151890" latinLnBrk="1">
              <a:defRPr/>
            </a:pPr>
            <a:r>
              <a:rPr lang="zh-CN" altLang="en-US" sz="1200" kern="0" spc="3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人教版高中生物必修三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/>
          <p:nvPr/>
        </p:nvSpPr>
        <p:spPr>
          <a:xfrm>
            <a:off x="744235" y="1289389"/>
            <a:ext cx="10490201" cy="369332"/>
          </a:xfrm>
          <a:prstGeom prst="rect">
            <a:avLst/>
          </a:prstGeom>
          <a:noFill/>
          <a:ln w="63500">
            <a:noFill/>
          </a:ln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森林生态系统中受到害虫干扰，其数量不会大量增长（有虫不成灾） </a:t>
            </a:r>
          </a:p>
        </p:txBody>
      </p:sp>
      <p:sp>
        <p:nvSpPr>
          <p:cNvPr id="11267" name="Text Box 5"/>
          <p:cNvSpPr txBox="1"/>
          <p:nvPr/>
        </p:nvSpPr>
        <p:spPr>
          <a:xfrm>
            <a:off x="660400" y="2323340"/>
            <a:ext cx="10858500" cy="738664"/>
          </a:xfrm>
          <a:prstGeom prst="rect">
            <a:avLst/>
          </a:prstGeom>
          <a:noFill/>
          <a:ln w="63500">
            <a:noFill/>
          </a:ln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气候干旱时，森林中的植物扩展根系分布，以便获得更多的水分，从而维持生态系统的稳定性。</a:t>
            </a:r>
          </a:p>
        </p:txBody>
      </p:sp>
      <p:sp>
        <p:nvSpPr>
          <p:cNvPr id="11268" name="Text Box 7"/>
          <p:cNvSpPr txBox="1"/>
          <p:nvPr/>
        </p:nvSpPr>
        <p:spPr>
          <a:xfrm>
            <a:off x="744235" y="3726623"/>
            <a:ext cx="6696075" cy="369332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③“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野火烧不尽，春风吹又生。”</a:t>
            </a:r>
          </a:p>
        </p:txBody>
      </p:sp>
      <p:sp>
        <p:nvSpPr>
          <p:cNvPr id="11269" name="Rectangle 8"/>
          <p:cNvSpPr/>
          <p:nvPr/>
        </p:nvSpPr>
        <p:spPr>
          <a:xfrm>
            <a:off x="744235" y="4760574"/>
            <a:ext cx="11085092" cy="369332"/>
          </a:xfrm>
          <a:prstGeom prst="rect">
            <a:avLst/>
          </a:prstGeom>
          <a:noFill/>
          <a:ln w="63500">
            <a:noFill/>
          </a:ln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zh-CN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④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太湖遭到严重的水污染后，通过多年的治理，可以恢复到原来的样子</a:t>
            </a:r>
          </a:p>
        </p:txBody>
      </p:sp>
      <p:sp>
        <p:nvSpPr>
          <p:cNvPr id="13321" name="Rectangle 9"/>
          <p:cNvSpPr/>
          <p:nvPr/>
        </p:nvSpPr>
        <p:spPr>
          <a:xfrm>
            <a:off x="615649" y="1760198"/>
            <a:ext cx="4967288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抵抗力稳定性</a:t>
            </a:r>
          </a:p>
        </p:txBody>
      </p:sp>
      <p:sp>
        <p:nvSpPr>
          <p:cNvPr id="13322" name="Rectangle 10"/>
          <p:cNvSpPr/>
          <p:nvPr/>
        </p:nvSpPr>
        <p:spPr>
          <a:xfrm>
            <a:off x="615650" y="3163481"/>
            <a:ext cx="49672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抵抗力稳定性</a:t>
            </a:r>
          </a:p>
        </p:txBody>
      </p:sp>
      <p:sp>
        <p:nvSpPr>
          <p:cNvPr id="13323" name="Text Box 11"/>
          <p:cNvSpPr txBox="1"/>
          <p:nvPr/>
        </p:nvSpPr>
        <p:spPr>
          <a:xfrm>
            <a:off x="615649" y="4197432"/>
            <a:ext cx="5794375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恢复力稳定性</a:t>
            </a:r>
          </a:p>
        </p:txBody>
      </p:sp>
      <p:sp>
        <p:nvSpPr>
          <p:cNvPr id="13324" name="Text Box 12"/>
          <p:cNvSpPr txBox="1"/>
          <p:nvPr/>
        </p:nvSpPr>
        <p:spPr>
          <a:xfrm>
            <a:off x="615649" y="5231382"/>
            <a:ext cx="5794375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恢复力稳定性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6122442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三、抵抗力稳定性和恢复力稳定性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  <p:bldP spid="13322" grpId="0"/>
      <p:bldP spid="13323" grpId="0"/>
      <p:bldP spid="133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/>
          <p:nvPr/>
        </p:nvSpPr>
        <p:spPr>
          <a:xfrm>
            <a:off x="660400" y="1754677"/>
            <a:ext cx="10833100" cy="286232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生态系统的组分越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，营养结构越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，自动调节能力越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，抵抗力稳定性越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；遭到破坏后恢复原状越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 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，所以恢复力稳定性越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；二者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一般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呈</a:t>
            </a:r>
            <a:r>
              <a:rPr lang="zh-CN" altLang="en-US" sz="2400" u="sng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关系</a:t>
            </a:r>
          </a:p>
        </p:txBody>
      </p:sp>
      <p:sp>
        <p:nvSpPr>
          <p:cNvPr id="14341" name="Rectangle 5"/>
          <p:cNvSpPr/>
          <p:nvPr/>
        </p:nvSpPr>
        <p:spPr>
          <a:xfrm>
            <a:off x="3137218" y="2125790"/>
            <a:ext cx="16002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多</a:t>
            </a:r>
          </a:p>
        </p:txBody>
      </p:sp>
      <p:sp>
        <p:nvSpPr>
          <p:cNvPr id="14342" name="Rectangle 6"/>
          <p:cNvSpPr/>
          <p:nvPr/>
        </p:nvSpPr>
        <p:spPr>
          <a:xfrm>
            <a:off x="5353291" y="2113953"/>
            <a:ext cx="22860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复杂</a:t>
            </a:r>
          </a:p>
        </p:txBody>
      </p:sp>
      <p:sp>
        <p:nvSpPr>
          <p:cNvPr id="14343" name="Rectangle 7"/>
          <p:cNvSpPr/>
          <p:nvPr/>
        </p:nvSpPr>
        <p:spPr>
          <a:xfrm>
            <a:off x="640549" y="3061504"/>
            <a:ext cx="17526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强</a:t>
            </a:r>
          </a:p>
        </p:txBody>
      </p:sp>
      <p:sp>
        <p:nvSpPr>
          <p:cNvPr id="14344" name="Rectangle 8"/>
          <p:cNvSpPr/>
          <p:nvPr/>
        </p:nvSpPr>
        <p:spPr>
          <a:xfrm>
            <a:off x="8402226" y="2154727"/>
            <a:ext cx="2420938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</a:t>
            </a:r>
          </a:p>
        </p:txBody>
      </p:sp>
      <p:sp>
        <p:nvSpPr>
          <p:cNvPr id="194571" name="Rectangle 11"/>
          <p:cNvSpPr/>
          <p:nvPr/>
        </p:nvSpPr>
        <p:spPr>
          <a:xfrm>
            <a:off x="4387770" y="3061504"/>
            <a:ext cx="16002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难</a:t>
            </a:r>
          </a:p>
        </p:txBody>
      </p:sp>
      <p:sp>
        <p:nvSpPr>
          <p:cNvPr id="194572" name="Rectangle 12"/>
          <p:cNvSpPr/>
          <p:nvPr/>
        </p:nvSpPr>
        <p:spPr>
          <a:xfrm>
            <a:off x="7825451" y="3056049"/>
            <a:ext cx="16764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低</a:t>
            </a:r>
          </a:p>
        </p:txBody>
      </p:sp>
      <p:sp>
        <p:nvSpPr>
          <p:cNvPr id="14349" name="Rectangle 13"/>
          <p:cNvSpPr/>
          <p:nvPr/>
        </p:nvSpPr>
        <p:spPr>
          <a:xfrm>
            <a:off x="660400" y="1287422"/>
            <a:ext cx="7679055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比较：抵抗力稳定和性恢复力稳定性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126065" y="3056049"/>
            <a:ext cx="111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相反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6122442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三、抵抗力稳定性和恢复力稳定性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  <p:bldP spid="14343" grpId="0"/>
      <p:bldP spid="14344" grpId="0"/>
      <p:bldP spid="194571" grpId="0"/>
      <p:bldP spid="194572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228" y="1493579"/>
            <a:ext cx="5638800" cy="419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Rectangle 7"/>
          <p:cNvSpPr/>
          <p:nvPr/>
        </p:nvSpPr>
        <p:spPr>
          <a:xfrm>
            <a:off x="660400" y="1264979"/>
            <a:ext cx="7924800" cy="369332"/>
          </a:xfrm>
          <a:prstGeom prst="rect">
            <a:avLst/>
          </a:prstGeom>
          <a:noFill/>
          <a:ln w="28575">
            <a:noFill/>
          </a:ln>
        </p:spPr>
        <p:txBody>
          <a:bodyPr lIns="0" tIns="0" rIns="0" bIns="0">
            <a:spAutoFit/>
          </a:bodyPr>
          <a:lstStyle/>
          <a:p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稳定性强弱与营养结构的关系：</a:t>
            </a:r>
          </a:p>
        </p:txBody>
      </p:sp>
      <p:sp>
        <p:nvSpPr>
          <p:cNvPr id="15364" name="Rectangle 10"/>
          <p:cNvSpPr/>
          <p:nvPr/>
        </p:nvSpPr>
        <p:spPr>
          <a:xfrm>
            <a:off x="8811228" y="5532180"/>
            <a:ext cx="4114800" cy="369332"/>
          </a:xfrm>
          <a:prstGeom prst="rect">
            <a:avLst/>
          </a:prstGeom>
          <a:noFill/>
          <a:ln w="28575">
            <a:noFill/>
          </a:ln>
        </p:spPr>
        <p:txBody>
          <a:bodyPr lIns="0" tIns="0" rIns="0" bIns="0">
            <a:spAutoFit/>
          </a:bodyPr>
          <a:lstStyle/>
          <a:p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营养结构复杂程度</a:t>
            </a:r>
          </a:p>
        </p:txBody>
      </p:sp>
      <p:sp>
        <p:nvSpPr>
          <p:cNvPr id="15365" name="Text Box 11"/>
          <p:cNvSpPr txBox="1"/>
          <p:nvPr/>
        </p:nvSpPr>
        <p:spPr>
          <a:xfrm>
            <a:off x="5622503" y="1264979"/>
            <a:ext cx="369332" cy="1981200"/>
          </a:xfrm>
          <a:prstGeom prst="rect">
            <a:avLst/>
          </a:prstGeom>
          <a:noFill/>
          <a:ln w="28575">
            <a:noFill/>
          </a:ln>
        </p:spPr>
        <p:txBody>
          <a:bodyPr vert="eaVert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稳定性</a:t>
            </a:r>
          </a:p>
        </p:txBody>
      </p:sp>
      <p:pic>
        <p:nvPicPr>
          <p:cNvPr id="176144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273" y="1950780"/>
            <a:ext cx="3505200" cy="3268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6141" name="Text Box 13"/>
          <p:cNvSpPr txBox="1"/>
          <p:nvPr/>
        </p:nvSpPr>
        <p:spPr>
          <a:xfrm>
            <a:off x="9268428" y="3779580"/>
            <a:ext cx="4343400" cy="369332"/>
          </a:xfrm>
          <a:prstGeom prst="rect">
            <a:avLst/>
          </a:prstGeom>
          <a:noFill/>
          <a:ln w="28575">
            <a:noFill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rgbClr val="E8180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恢复力稳定性</a:t>
            </a:r>
          </a:p>
        </p:txBody>
      </p:sp>
      <p:sp>
        <p:nvSpPr>
          <p:cNvPr id="176140" name="Text Box 12"/>
          <p:cNvSpPr txBox="1"/>
          <p:nvPr/>
        </p:nvSpPr>
        <p:spPr>
          <a:xfrm>
            <a:off x="9039828" y="2255580"/>
            <a:ext cx="4343400" cy="369332"/>
          </a:xfrm>
          <a:prstGeom prst="rect">
            <a:avLst/>
          </a:prstGeom>
          <a:noFill/>
          <a:ln w="28575">
            <a:noFill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rgbClr val="E8180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抵抗力稳定性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60400" y="1747749"/>
            <a:ext cx="5014595" cy="1754326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二者是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同时存在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于同一系统中的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两种截然不同的作用力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，它们相互作用共同维持生态系统的稳定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7818" y="3593188"/>
            <a:ext cx="5041900" cy="2308324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注意：生态系统的稳定性是系统内部自我调节的结果，这种自我调节主要是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依靠群落内部种间关系及种内斗争来实现的。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6122442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三、抵抗力稳定性和恢复力稳定性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41" grpId="0"/>
      <p:bldP spid="176140" grpId="0"/>
      <p:bldP spid="3" grpId="0" bldLvl="0" animBg="1"/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/>
          <p:nvPr/>
        </p:nvSpPr>
        <p:spPr>
          <a:xfrm>
            <a:off x="660400" y="1130300"/>
            <a:ext cx="8666480" cy="47089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下列选项中，可以增加抵抗力稳定性的是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    )</a:t>
            </a: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、增加该生态系统内各营养级生物的种类</a:t>
            </a:r>
          </a:p>
          <a:p>
            <a:pPr>
              <a:lnSpc>
                <a:spcPct val="250000"/>
              </a:lnSpc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、使生产者和消费者数量保持平衡</a:t>
            </a:r>
          </a:p>
          <a:p>
            <a:pPr>
              <a:lnSpc>
                <a:spcPct val="250000"/>
              </a:lnSpc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、减少该生态系统内各营养级生物的种类</a:t>
            </a:r>
          </a:p>
          <a:p>
            <a:pPr>
              <a:lnSpc>
                <a:spcPct val="250000"/>
              </a:lnSpc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、减少该生态系统内捕食者和寄生生物的数量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6122442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三、抵抗力稳定性和恢复力稳定性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660400" y="3449289"/>
            <a:ext cx="1073912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①两条虚线之间的部分表示生态系统功能正常的作用范围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。</a:t>
            </a:r>
          </a:p>
          <a:p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②</a:t>
            </a:r>
            <a:r>
              <a:rPr lang="en-US" altLang="zh-CN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y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表示一个外来干扰使之偏离这一范围的大小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,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偏离大说明抵抗力稳定性弱，反之，抵抗力稳定性强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；</a:t>
            </a:r>
          </a:p>
          <a:p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③</a:t>
            </a:r>
            <a:r>
              <a:rPr lang="en-US" altLang="zh-CN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x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表示恢复到原状态所需的时间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,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x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越大，表示恢复力稳定性越弱，反之，恢复力稳定性强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；</a:t>
            </a:r>
          </a:p>
          <a:p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④曲线与正常范围之间所夹的面积可以作为总稳定性的定量指标（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TS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,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即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x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与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y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越大，则说明这个生态系统的总稳定性越弱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lang="zh-CN" altLang="en-US" sz="2400" kern="0" dirty="0"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24578" name="Picture 3" descr="10SW-1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232" y="1130300"/>
            <a:ext cx="4407536" cy="2018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占位符 20"/>
          <p:cNvSpPr txBox="1"/>
          <p:nvPr/>
        </p:nvSpPr>
        <p:spPr>
          <a:xfrm>
            <a:off x="1516849" y="406678"/>
            <a:ext cx="6122442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三、抵抗力稳定性和恢复力稳定性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/>
          <p:nvPr/>
        </p:nvSpPr>
        <p:spPr>
          <a:xfrm>
            <a:off x="491808" y="1386841"/>
            <a:ext cx="11027092" cy="104778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、控制对生态系统干扰的程度，对生态系统的利用应该适度，不应超过生态系统的自我调节能力。</a:t>
            </a:r>
          </a:p>
        </p:txBody>
      </p:sp>
      <p:sp>
        <p:nvSpPr>
          <p:cNvPr id="18434" name="Text Box 2"/>
          <p:cNvSpPr txBox="1"/>
          <p:nvPr/>
        </p:nvSpPr>
        <p:spPr>
          <a:xfrm>
            <a:off x="660400" y="2564765"/>
            <a:ext cx="10858500" cy="104778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对人类利用强度较大的生态系统，应实施相应的物质、能量投入，保证生态系统内部结构与功能的协调。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6122442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 四、提高生态系统的稳定性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-----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措施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84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/>
          <p:nvPr/>
        </p:nvSpPr>
        <p:spPr>
          <a:xfrm>
            <a:off x="660400" y="4614835"/>
            <a:ext cx="883285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思考：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设计时要考虑的生态系统成分有哪些？</a:t>
            </a:r>
          </a:p>
        </p:txBody>
      </p:sp>
      <p:sp>
        <p:nvSpPr>
          <p:cNvPr id="22532" name="Rectangle 4"/>
          <p:cNvSpPr/>
          <p:nvPr/>
        </p:nvSpPr>
        <p:spPr>
          <a:xfrm>
            <a:off x="1530985" y="5350873"/>
            <a:ext cx="8001000" cy="4616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达到稳定状态后，生态缸内的生物种类和数量有无变化？</a:t>
            </a:r>
          </a:p>
        </p:txBody>
      </p:sp>
      <p:sp>
        <p:nvSpPr>
          <p:cNvPr id="22534" name="Text Box 6"/>
          <p:cNvSpPr txBox="1"/>
          <p:nvPr/>
        </p:nvSpPr>
        <p:spPr>
          <a:xfrm>
            <a:off x="660400" y="1801662"/>
            <a:ext cx="1127252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目标：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通过动手自制小型生态瓶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(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缸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)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，认真观察记录这一人工生态系统的稳定性。</a:t>
            </a:r>
          </a:p>
        </p:txBody>
      </p:sp>
      <p:pic>
        <p:nvPicPr>
          <p:cNvPr id="23556" name="Picture 4" descr="生态瓶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021" y="2697311"/>
            <a:ext cx="2253464" cy="16431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611" y="2694374"/>
            <a:ext cx="2347359" cy="15962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660400" y="1234955"/>
            <a:ext cx="3974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设计生态缸并观察其稳定性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6122442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 四、提高生态系统的稳定性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-----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措施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文本框 28675"/>
          <p:cNvSpPr txBox="1"/>
          <p:nvPr/>
        </p:nvSpPr>
        <p:spPr>
          <a:xfrm>
            <a:off x="660400" y="1480820"/>
            <a:ext cx="10858500" cy="30469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原理：</a:t>
            </a:r>
          </a:p>
          <a:p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生态系统的稳定性是结构和功能发展要协调的重要标志</a:t>
            </a:r>
          </a:p>
          <a:p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生态系统的稳定程度，取决于它的物种组成、营养结构和非生物因素之间的协调关系</a:t>
            </a:r>
          </a:p>
          <a:p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观察指标：观察生态缸中生物的生存状况和存活时间，了解生态系统稳定性及影响稳定性的因素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6122442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 四、提高生态系统的稳定性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-----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措施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6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4294967295"/>
          </p:nvPr>
        </p:nvSpPr>
        <p:spPr>
          <a:xfrm>
            <a:off x="793750" y="1387158"/>
            <a:ext cx="8229600" cy="542766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分析下列生态缸设计的相关要求</a:t>
            </a:r>
          </a:p>
          <a:p>
            <a:pPr marL="0" indent="0">
              <a:buNone/>
            </a:pPr>
            <a:endParaRPr lang="zh-CN" altLang="en-US" sz="2400" dirty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984375" y="1847850"/>
          <a:ext cx="9000000" cy="4048760"/>
        </p:xfrm>
        <a:graphic>
          <a:graphicData uri="http://schemas.openxmlformats.org/drawingml/2006/table">
            <a:tbl>
              <a:tblPr firstRow="1" firstCol="1" bandRow="1"/>
              <a:tblGrid>
                <a:gridCol w="3565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4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405"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设计要求</a:t>
                      </a:r>
                    </a:p>
                  </a:txBody>
                  <a:tcPr marL="50006" marR="500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zh-CN" sz="16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相关分析</a:t>
                      </a:r>
                    </a:p>
                  </a:txBody>
                  <a:tcPr marL="50006" marR="500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390"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生态缸必须是封闭的</a:t>
                      </a:r>
                    </a:p>
                  </a:txBody>
                  <a:tcPr marL="50006" marR="500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650" u="non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 </a:t>
                      </a:r>
                      <a:endParaRPr lang="zh-CN" sz="660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50006" marR="500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4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生态缸中投放的几种生物必须具有很强的生活力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,</a:t>
                      </a:r>
                      <a:r>
                        <a:rPr lang="zh-CN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成分齐全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(</a:t>
                      </a:r>
                      <a:r>
                        <a:rPr lang="zh-CN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具有生产者、消费者和分解者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)</a:t>
                      </a:r>
                    </a:p>
                  </a:txBody>
                  <a:tcPr marL="50006" marR="500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zh-CN" sz="165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50006" marR="500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生态缸的材料必须透明</a:t>
                      </a:r>
                    </a:p>
                  </a:txBody>
                  <a:tcPr marL="50006" marR="500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zh-CN" sz="165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　　　　　　</a:t>
                      </a:r>
                      <a:r>
                        <a:rPr lang="en-US" altLang="zh-CN" sz="165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 </a:t>
                      </a:r>
                      <a:endParaRPr lang="zh-CN" sz="16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50006" marR="500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7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生态缸宜小不宜大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,</a:t>
                      </a:r>
                      <a:r>
                        <a:rPr lang="zh-CN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缸中的水量应占其容积的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4/5,</a:t>
                      </a:r>
                      <a:r>
                        <a:rPr lang="zh-CN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要留出一定的空间</a:t>
                      </a:r>
                    </a:p>
                  </a:txBody>
                  <a:tcPr marL="50006" marR="500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zh-CN" sz="165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　　　　　　</a:t>
                      </a:r>
                      <a:r>
                        <a:rPr lang="en-US" altLang="zh-CN" sz="165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                 </a:t>
                      </a:r>
                      <a:r>
                        <a:rPr lang="zh-CN" sz="165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　　　</a:t>
                      </a:r>
                      <a:endParaRPr lang="zh-CN" sz="16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50006" marR="500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810"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生态缸的采光用散射光</a:t>
                      </a:r>
                    </a:p>
                  </a:txBody>
                  <a:tcPr marL="50006" marR="500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zh-CN" sz="165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　　　　　　　　</a:t>
                      </a:r>
                      <a:r>
                        <a:rPr lang="en-US" altLang="zh-CN" sz="165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                 </a:t>
                      </a:r>
                      <a:r>
                        <a:rPr lang="zh-CN" sz="165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　</a:t>
                      </a:r>
                      <a:endParaRPr lang="zh-CN" sz="16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50006" marR="500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26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选择生命力强的生物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,</a:t>
                      </a:r>
                      <a:r>
                        <a:rPr lang="zh-CN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动物不宜太多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,</a:t>
                      </a:r>
                      <a:r>
                        <a:rPr lang="zh-CN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个体不宜太大</a:t>
                      </a:r>
                    </a:p>
                  </a:txBody>
                  <a:tcPr marL="50006" marR="500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zh-CN" sz="165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50006" marR="500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6085922" y="2371321"/>
            <a:ext cx="41280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防止外界生物或非生物因素的干扰</a:t>
            </a:r>
          </a:p>
        </p:txBody>
      </p:sp>
      <p:sp>
        <p:nvSpPr>
          <p:cNvPr id="5" name="矩形 4"/>
          <p:cNvSpPr/>
          <p:nvPr/>
        </p:nvSpPr>
        <p:spPr>
          <a:xfrm>
            <a:off x="5973661" y="2885150"/>
            <a:ext cx="454977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生态缸中能够进行物质循环和能量流动</a:t>
            </a:r>
            <a:r>
              <a:rPr lang="en-US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</a:p>
          <a:p>
            <a:r>
              <a:rPr lang="zh-CN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在一定时期内保持相对稳定</a:t>
            </a: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06935" y="3699220"/>
            <a:ext cx="79959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为光合作用提供光能</a:t>
            </a:r>
            <a:r>
              <a:rPr lang="en-US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;</a:t>
            </a:r>
            <a:r>
              <a:rPr lang="zh-CN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保持生态缸内的温度</a:t>
            </a:r>
            <a:r>
              <a:rPr lang="en-US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;</a:t>
            </a:r>
            <a:r>
              <a:rPr lang="zh-CN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便于观察</a:t>
            </a:r>
          </a:p>
        </p:txBody>
      </p:sp>
      <p:sp>
        <p:nvSpPr>
          <p:cNvPr id="14" name="矩形 13"/>
          <p:cNvSpPr/>
          <p:nvPr/>
        </p:nvSpPr>
        <p:spPr>
          <a:xfrm>
            <a:off x="6147429" y="4363303"/>
            <a:ext cx="3571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便于操作</a:t>
            </a:r>
            <a:r>
              <a:rPr lang="en-US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;</a:t>
            </a:r>
            <a:r>
              <a:rPr lang="zh-CN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缸内储备一定量的空气</a:t>
            </a: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85922" y="4882118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防止水温过高导致水生生物死亡</a:t>
            </a: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147429" y="5277430"/>
            <a:ext cx="476504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容易适应新生态环境</a:t>
            </a:r>
            <a:r>
              <a:rPr lang="en-US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减少对</a:t>
            </a:r>
            <a:r>
              <a:rPr lang="en-US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  <a:r>
              <a:rPr lang="en-US" altLang="zh-CN" kern="0" baseline="-25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的消耗</a:t>
            </a:r>
            <a:r>
              <a:rPr lang="en-US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</a:p>
          <a:p>
            <a:r>
              <a:rPr lang="zh-CN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防止</a:t>
            </a:r>
            <a:r>
              <a:rPr lang="en-US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  <a:r>
              <a:rPr lang="en-US" altLang="zh-CN" kern="0" baseline="-25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的产生量小于消耗量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6122442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 四、提高生态系统的稳定性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-----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措施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0400" y="1336810"/>
            <a:ext cx="108585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知识总结</a:t>
            </a:r>
          </a:p>
          <a:p>
            <a:pPr indent="2286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由于生态缸要与外界隔离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,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其营养结构简单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,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自我调节能力极差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,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所以抵抗力稳定性极低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,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生态系统的稳定性极易被破坏。因此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,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生态缸内的生物只能保持一定时间的活性。</a:t>
            </a:r>
          </a:p>
          <a:p>
            <a:pPr indent="2286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2.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一个开放的生态系统成分复杂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,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自我调节、自我修复和自我延续的能力强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,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在没有巨大外界环境干扰的情况下会长期保持相对稳定。</a:t>
            </a:r>
          </a:p>
        </p:txBody>
      </p:sp>
      <p:sp>
        <p:nvSpPr>
          <p:cNvPr id="3" name="文本占位符 20"/>
          <p:cNvSpPr txBox="1"/>
          <p:nvPr/>
        </p:nvSpPr>
        <p:spPr>
          <a:xfrm>
            <a:off x="1516849" y="406678"/>
            <a:ext cx="6122442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 四、提高生态系统的稳定性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-----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措施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0400" y="618450"/>
            <a:ext cx="8583295" cy="5471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endParaRPr lang="en-US" altLang="zh-CN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、生态系统的结构和功能包括什么？</a:t>
            </a:r>
          </a:p>
          <a:p>
            <a:pPr>
              <a:lnSpc>
                <a:spcPct val="25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、怎样理解生态系统的结构稳定性和功能稳定性？</a:t>
            </a:r>
          </a:p>
          <a:p>
            <a:pPr>
              <a:lnSpc>
                <a:spcPct val="25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、例举生态系统负反馈调节的例子？</a:t>
            </a:r>
          </a:p>
          <a:p>
            <a:pPr>
              <a:lnSpc>
                <a:spcPct val="25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、生态系统有没有正反馈？如果有，试举例说明？</a:t>
            </a:r>
          </a:p>
          <a:p>
            <a:pPr>
              <a:lnSpc>
                <a:spcPct val="250000"/>
              </a:lnSpc>
            </a:pPr>
            <a:endParaRPr lang="zh-CN" altLang="en-US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学习目标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4294967295"/>
          </p:nvPr>
        </p:nvSpPr>
        <p:spPr>
          <a:xfrm>
            <a:off x="749598" y="1503298"/>
            <a:ext cx="10769302" cy="5254625"/>
          </a:xfrm>
          <a:prstGeom prst="rect">
            <a:avLst/>
          </a:prstGeom>
        </p:spPr>
        <p:txBody>
          <a:bodyPr/>
          <a:lstStyle/>
          <a:p>
            <a:r>
              <a:rPr lang="zh-CN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某生物兴趣小组的同学用河水、池泥、水藻、植食性小鱼等材料制作了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个生态瓶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如图所示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),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并用凡士林将广口瓶密封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观察其稳定性。请回答下列问题</a:t>
            </a:r>
          </a:p>
          <a:p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endParaRPr lang="zh-CN" altLang="zh-CN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每个生态瓶构成一个</a:t>
            </a:r>
            <a:r>
              <a:rPr lang="zh-CN" altLang="zh-CN" sz="2000" u="sng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000" u="sng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zh-CN" sz="2000" u="sng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其中各种生物存活</a:t>
            </a:r>
            <a:endParaRPr lang="en-US" altLang="zh-CN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时间更长的是</a:t>
            </a:r>
            <a:r>
              <a:rPr lang="zh-CN" altLang="zh-CN" sz="2000" u="sng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　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瓶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原因是</a:t>
            </a:r>
            <a:r>
              <a:rPr lang="zh-CN" altLang="zh-CN" sz="2000" u="sng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</a:t>
            </a:r>
            <a:r>
              <a:rPr lang="en-US" altLang="zh-CN" sz="2000" u="sng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                       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 </a:t>
            </a:r>
            <a:endParaRPr lang="zh-CN" altLang="zh-CN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小鱼为水藻提供</a:t>
            </a:r>
            <a:r>
              <a:rPr lang="zh-CN" altLang="zh-CN" sz="2000" u="sng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000" u="sng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zh-CN" sz="2000" u="sng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</a:t>
            </a:r>
            <a:r>
              <a:rPr lang="en-US" altLang="zh-CN" sz="2000" u="sng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zh-CN" sz="2000" u="sng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加速生态系统的</a:t>
            </a:r>
            <a:r>
              <a:rPr lang="zh-CN" altLang="zh-CN" sz="2000" u="sng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　　</a:t>
            </a:r>
            <a:r>
              <a:rPr lang="en-US" altLang="zh-CN" sz="2000" u="sng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 </a:t>
            </a:r>
            <a:endParaRPr lang="zh-CN" altLang="zh-CN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当甲瓶达到稳定状态时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向瓶中再投放一定数量的植食</a:t>
            </a:r>
            <a:endParaRPr lang="en-US" altLang="zh-CN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性小鱼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水藻的种群密度将</a:t>
            </a:r>
            <a:r>
              <a:rPr lang="zh-CN" altLang="zh-CN" sz="2000" u="sng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　　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其抵抗力稳定性将</a:t>
            </a:r>
            <a:r>
              <a:rPr lang="zh-CN" altLang="zh-CN" sz="2000" u="sng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　　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 </a:t>
            </a:r>
            <a:endParaRPr lang="zh-CN" altLang="zh-CN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endParaRPr lang="zh-CN" altLang="zh-CN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15CQGSWBX3DXA5T20.EPS" descr="id:2147501318;FounderCES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85555" y="2229603"/>
            <a:ext cx="1913274" cy="145816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594099" y="2525147"/>
            <a:ext cx="1236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生态系统</a:t>
            </a:r>
          </a:p>
        </p:txBody>
      </p:sp>
      <p:sp>
        <p:nvSpPr>
          <p:cNvPr id="10" name="矩形 9"/>
          <p:cNvSpPr/>
          <p:nvPr/>
        </p:nvSpPr>
        <p:spPr>
          <a:xfrm>
            <a:off x="2841102" y="2925257"/>
            <a:ext cx="4475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甲</a:t>
            </a:r>
          </a:p>
        </p:txBody>
      </p:sp>
      <p:sp>
        <p:nvSpPr>
          <p:cNvPr id="11" name="矩形 10"/>
          <p:cNvSpPr/>
          <p:nvPr/>
        </p:nvSpPr>
        <p:spPr>
          <a:xfrm>
            <a:off x="4388219" y="2925257"/>
            <a:ext cx="39388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甲瓶有光照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植物能进行光合作用</a:t>
            </a:r>
          </a:p>
        </p:txBody>
      </p:sp>
      <p:sp>
        <p:nvSpPr>
          <p:cNvPr id="12" name="矩形 11"/>
          <p:cNvSpPr/>
          <p:nvPr/>
        </p:nvSpPr>
        <p:spPr>
          <a:xfrm>
            <a:off x="3064881" y="3361384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CO</a:t>
            </a:r>
            <a:r>
              <a:rPr lang="en-US" altLang="zh-CN" kern="0" baseline="-25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等无机物</a:t>
            </a:r>
            <a:endParaRPr lang="zh-CN" altLang="en-US" sz="1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34912" y="3361384"/>
            <a:ext cx="1236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物质循环</a:t>
            </a:r>
          </a:p>
        </p:txBody>
      </p:sp>
      <p:sp>
        <p:nvSpPr>
          <p:cNvPr id="14" name="矩形 13"/>
          <p:cNvSpPr/>
          <p:nvPr/>
        </p:nvSpPr>
        <p:spPr>
          <a:xfrm>
            <a:off x="4119884" y="4143290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下降</a:t>
            </a:r>
          </a:p>
        </p:txBody>
      </p:sp>
      <p:sp>
        <p:nvSpPr>
          <p:cNvPr id="15" name="矩形 14"/>
          <p:cNvSpPr/>
          <p:nvPr/>
        </p:nvSpPr>
        <p:spPr>
          <a:xfrm>
            <a:off x="7139752" y="4024127"/>
            <a:ext cx="6976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降低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/>
          <p:nvPr/>
        </p:nvSpPr>
        <p:spPr>
          <a:xfrm>
            <a:off x="811800" y="1312568"/>
            <a:ext cx="7400925" cy="36933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一、生态系统的稳定性的概念</a:t>
            </a:r>
          </a:p>
        </p:txBody>
      </p:sp>
      <p:sp>
        <p:nvSpPr>
          <p:cNvPr id="31747" name="Text Box 3"/>
          <p:cNvSpPr txBox="1"/>
          <p:nvPr/>
        </p:nvSpPr>
        <p:spPr>
          <a:xfrm>
            <a:off x="811800" y="1893701"/>
            <a:ext cx="7104062" cy="36933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二、抵抗力稳定性</a:t>
            </a:r>
          </a:p>
        </p:txBody>
      </p:sp>
      <p:sp>
        <p:nvSpPr>
          <p:cNvPr id="31748" name="Text Box 5"/>
          <p:cNvSpPr txBox="1"/>
          <p:nvPr/>
        </p:nvSpPr>
        <p:spPr>
          <a:xfrm>
            <a:off x="660400" y="2381123"/>
            <a:ext cx="563245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１、概念</a:t>
            </a:r>
          </a:p>
        </p:txBody>
      </p:sp>
      <p:sp>
        <p:nvSpPr>
          <p:cNvPr id="31749" name="Text Box 6"/>
          <p:cNvSpPr txBox="1"/>
          <p:nvPr/>
        </p:nvSpPr>
        <p:spPr>
          <a:xfrm>
            <a:off x="660717" y="2960878"/>
            <a:ext cx="694213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２、生态系统具有稳定性的原因</a:t>
            </a:r>
          </a:p>
        </p:txBody>
      </p:sp>
      <p:sp>
        <p:nvSpPr>
          <p:cNvPr id="31750" name="Text Box 7"/>
          <p:cNvSpPr txBox="1"/>
          <p:nvPr/>
        </p:nvSpPr>
        <p:spPr>
          <a:xfrm>
            <a:off x="660717" y="3537142"/>
            <a:ext cx="77089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３、不同生态系统的自动调节能力不同</a:t>
            </a:r>
          </a:p>
        </p:txBody>
      </p:sp>
      <p:sp>
        <p:nvSpPr>
          <p:cNvPr id="31751" name="Text Box 8"/>
          <p:cNvSpPr txBox="1"/>
          <p:nvPr/>
        </p:nvSpPr>
        <p:spPr>
          <a:xfrm>
            <a:off x="660400" y="4036216"/>
            <a:ext cx="7107238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三、恢复力稳定性</a:t>
            </a:r>
          </a:p>
        </p:txBody>
      </p:sp>
      <p:sp>
        <p:nvSpPr>
          <p:cNvPr id="31752" name="Text Box 9"/>
          <p:cNvSpPr txBox="1"/>
          <p:nvPr/>
        </p:nvSpPr>
        <p:spPr>
          <a:xfrm>
            <a:off x="660400" y="4473162"/>
            <a:ext cx="34290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１、概念</a:t>
            </a:r>
          </a:p>
        </p:txBody>
      </p:sp>
      <p:sp>
        <p:nvSpPr>
          <p:cNvPr id="31753" name="Text Box 10"/>
          <p:cNvSpPr txBox="1"/>
          <p:nvPr/>
        </p:nvSpPr>
        <p:spPr>
          <a:xfrm>
            <a:off x="660400" y="4972907"/>
            <a:ext cx="838835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２、抵抗力稳定性与恢复力稳定性的相互关系</a:t>
            </a:r>
          </a:p>
        </p:txBody>
      </p:sp>
      <p:sp>
        <p:nvSpPr>
          <p:cNvPr id="31754" name="Text Box 11"/>
          <p:cNvSpPr txBox="1"/>
          <p:nvPr/>
        </p:nvSpPr>
        <p:spPr>
          <a:xfrm>
            <a:off x="660400" y="5522031"/>
            <a:ext cx="6119812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四、生态系统稳定性的保护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6122442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/>
      <p:bldP spid="31748" grpId="0"/>
      <p:bldP spid="31749" grpId="0"/>
      <p:bldP spid="31750" grpId="0"/>
      <p:bldP spid="31751" grpId="0"/>
      <p:bldP spid="31752" grpId="0"/>
      <p:bldP spid="31753" grpId="0"/>
      <p:bldP spid="317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内容占位符 21"/>
          <p:cNvSpPr>
            <a:spLocks noGrp="1"/>
          </p:cNvSpPr>
          <p:nvPr>
            <p:ph idx="4294967295"/>
          </p:nvPr>
        </p:nvSpPr>
        <p:spPr>
          <a:xfrm>
            <a:off x="763930" y="1338998"/>
            <a:ext cx="8229600" cy="525621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下列有关生态系统稳定性的叙述中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错误的是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A.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生态系统的营养结构越复杂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其恢复力稳定性越强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B.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不同的生态系统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抵抗力稳定性和恢复力稳定性存在差异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C.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恢复力稳定性较高的系统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往往抵抗力稳定性较低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D.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生态系统抵抗力稳定性的大小与其自我调节能力大小有关</a:t>
            </a:r>
          </a:p>
          <a:p>
            <a:pPr>
              <a:lnSpc>
                <a:spcPct val="200000"/>
              </a:lnSpc>
            </a:pPr>
            <a:endParaRPr lang="zh-CN" altLang="zh-CN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9376" y="5110497"/>
            <a:ext cx="108295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【解析】生态系统中的组成成分越多</a:t>
            </a:r>
            <a:r>
              <a:rPr lang="en-US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营养结构就越复杂</a:t>
            </a:r>
            <a:r>
              <a:rPr lang="en-US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生态系统的自我调节能力就越强</a:t>
            </a:r>
            <a:r>
              <a:rPr lang="en-US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其抵抗力稳定性就越强</a:t>
            </a:r>
            <a:r>
              <a:rPr lang="en-US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而恢复力稳定性就越弱。</a:t>
            </a:r>
          </a:p>
        </p:txBody>
      </p:sp>
      <p:sp>
        <p:nvSpPr>
          <p:cNvPr id="3" name="矩形 2"/>
          <p:cNvSpPr/>
          <p:nvPr/>
        </p:nvSpPr>
        <p:spPr>
          <a:xfrm>
            <a:off x="6372238" y="1498384"/>
            <a:ext cx="346570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endParaRPr lang="zh-CN" altLang="zh-CN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6122442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当堂检测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4294967295"/>
          </p:nvPr>
        </p:nvSpPr>
        <p:spPr>
          <a:xfrm>
            <a:off x="769628" y="1320277"/>
            <a:ext cx="8229600" cy="525621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农田生态系统比自然生态系统恢复力稳定性高的原因是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A.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人的作用非常突出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B.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需要不断地进行播种、施肥、灌溉、田间管理等人类的劳动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C.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种植的植物种类少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营养结构简单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D.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其产品运输到系统以外</a:t>
            </a:r>
          </a:p>
          <a:p>
            <a:pPr>
              <a:lnSpc>
                <a:spcPct val="150000"/>
              </a:lnSpc>
            </a:pPr>
            <a:endParaRPr lang="zh-CN" altLang="zh-CN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0400" y="4451681"/>
            <a:ext cx="10949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【解析】一般情况下</a:t>
            </a:r>
            <a:r>
              <a:rPr lang="en-US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生态系统的抵抗力和恢复力是对立统一、相辅相成的。生态系统的生物种类越多</a:t>
            </a:r>
            <a:r>
              <a:rPr lang="en-US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营养结构越复杂</a:t>
            </a:r>
            <a:r>
              <a:rPr lang="en-US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其抵抗力稳定性就越强</a:t>
            </a:r>
            <a:r>
              <a:rPr lang="en-US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恢复力稳定性就越弱</a:t>
            </a:r>
            <a:r>
              <a:rPr lang="en-US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;</a:t>
            </a:r>
            <a:r>
              <a:rPr lang="zh-CN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反之亦然。</a:t>
            </a:r>
          </a:p>
        </p:txBody>
      </p:sp>
      <p:sp>
        <p:nvSpPr>
          <p:cNvPr id="8" name="矩形 7"/>
          <p:cNvSpPr/>
          <p:nvPr/>
        </p:nvSpPr>
        <p:spPr>
          <a:xfrm>
            <a:off x="7546692" y="1366577"/>
            <a:ext cx="351378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endParaRPr lang="zh-CN" altLang="zh-CN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6122442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当堂检测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4294967295"/>
          </p:nvPr>
        </p:nvSpPr>
        <p:spPr>
          <a:xfrm>
            <a:off x="660400" y="1165788"/>
            <a:ext cx="10858500" cy="52562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下列关于生态系统自我调节能力的叙述中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错误的是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A.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在森林中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当害虫增加时食虫鸟也会增多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这样害虫种群的增长就受到抑制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这属于生物群落内的负反馈调节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B.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负反馈调节在生态系统中普遍存在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它是生态系统自我调节能力的基础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C.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生物群落与无机环境之间不存在负反馈调节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D.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生态系统的自我调节能力不是无限的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当外界干扰因素的强度超过一定限度时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生态系统的自我调节能力会迅速丧失</a:t>
            </a:r>
          </a:p>
          <a:p>
            <a:pPr>
              <a:lnSpc>
                <a:spcPct val="150000"/>
              </a:lnSpc>
            </a:pPr>
            <a:endParaRPr lang="zh-CN" altLang="zh-CN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48668" y="5134099"/>
            <a:ext cx="107702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【解析】负反馈调节在生态系统中普遍存在</a:t>
            </a:r>
            <a:r>
              <a:rPr lang="en-US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可发生在生物群落内部</a:t>
            </a:r>
            <a:r>
              <a:rPr lang="en-US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也可发生在生物群落与无机环境之间。</a:t>
            </a:r>
          </a:p>
        </p:txBody>
      </p:sp>
      <p:sp>
        <p:nvSpPr>
          <p:cNvPr id="8" name="矩形 7"/>
          <p:cNvSpPr/>
          <p:nvPr/>
        </p:nvSpPr>
        <p:spPr>
          <a:xfrm>
            <a:off x="7010826" y="1192954"/>
            <a:ext cx="363220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endParaRPr lang="zh-CN" altLang="zh-CN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6122442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当堂检测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4294967295"/>
          </p:nvPr>
        </p:nvSpPr>
        <p:spPr>
          <a:xfrm>
            <a:off x="833376" y="1262404"/>
            <a:ext cx="10544537" cy="525621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许多同学都设计制作过小生态缸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评价其设计制作水平的主要标准是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A.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生态系统维持时间的长短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B.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生态系统营养结构的复杂程度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C.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生态系统有机物积累的速度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D.</a:t>
            </a:r>
            <a:r>
              <a:rPr lang="zh-CN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生态系统的成分是否全面</a:t>
            </a:r>
          </a:p>
          <a:p>
            <a:pPr>
              <a:lnSpc>
                <a:spcPct val="150000"/>
              </a:lnSpc>
            </a:pPr>
            <a:endParaRPr lang="zh-CN" altLang="zh-CN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0400" y="4426958"/>
            <a:ext cx="107175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【解析】小生态缸维持时间长</a:t>
            </a:r>
            <a:r>
              <a:rPr lang="en-US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说明生物的种类、数量及非生物成分的搭配合理</a:t>
            </a:r>
            <a:r>
              <a:rPr lang="en-US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物质循环持久</a:t>
            </a:r>
            <a:r>
              <a:rPr lang="en-US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能量流动合理</a:t>
            </a:r>
            <a:r>
              <a:rPr lang="en-US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制作水平高。</a:t>
            </a:r>
          </a:p>
        </p:txBody>
      </p:sp>
      <p:sp>
        <p:nvSpPr>
          <p:cNvPr id="8" name="矩形 7"/>
          <p:cNvSpPr/>
          <p:nvPr/>
        </p:nvSpPr>
        <p:spPr>
          <a:xfrm>
            <a:off x="8975871" y="1285554"/>
            <a:ext cx="346570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endParaRPr lang="zh-CN" altLang="zh-CN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6122442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当堂检测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5" r="4976"/>
          <a:stretch>
            <a:fillRect/>
          </a:stretch>
        </p:blipFill>
        <p:spPr>
          <a:xfrm>
            <a:off x="6245483" y="986970"/>
            <a:ext cx="5946517" cy="5546973"/>
          </a:xfrm>
        </p:spPr>
      </p:pic>
      <p:sp>
        <p:nvSpPr>
          <p:cNvPr id="33" name="Полилиния 32"/>
          <p:cNvSpPr/>
          <p:nvPr/>
        </p:nvSpPr>
        <p:spPr>
          <a:xfrm>
            <a:off x="10210094" y="986970"/>
            <a:ext cx="1980966" cy="2565340"/>
          </a:xfrm>
          <a:custGeom>
            <a:avLst/>
            <a:gdLst>
              <a:gd name="connsiteX0" fmla="*/ 648973 w 3314963"/>
              <a:gd name="connsiteY0" fmla="*/ 0 h 4292859"/>
              <a:gd name="connsiteX1" fmla="*/ 682891 w 3314963"/>
              <a:gd name="connsiteY1" fmla="*/ 0 h 4292859"/>
              <a:gd name="connsiteX2" fmla="*/ 714549 w 3314963"/>
              <a:gd name="connsiteY2" fmla="*/ 0 h 4292859"/>
              <a:gd name="connsiteX3" fmla="*/ 748467 w 3314963"/>
              <a:gd name="connsiteY3" fmla="*/ 2262 h 4292859"/>
              <a:gd name="connsiteX4" fmla="*/ 780125 w 3314963"/>
              <a:gd name="connsiteY4" fmla="*/ 6785 h 4292859"/>
              <a:gd name="connsiteX5" fmla="*/ 814043 w 3314963"/>
              <a:gd name="connsiteY5" fmla="*/ 13571 h 4292859"/>
              <a:gd name="connsiteX6" fmla="*/ 845700 w 3314963"/>
              <a:gd name="connsiteY6" fmla="*/ 20356 h 4292859"/>
              <a:gd name="connsiteX7" fmla="*/ 877357 w 3314963"/>
              <a:gd name="connsiteY7" fmla="*/ 27141 h 4292859"/>
              <a:gd name="connsiteX8" fmla="*/ 909015 w 3314963"/>
              <a:gd name="connsiteY8" fmla="*/ 38450 h 4292859"/>
              <a:gd name="connsiteX9" fmla="*/ 940671 w 3314963"/>
              <a:gd name="connsiteY9" fmla="*/ 49759 h 4292859"/>
              <a:gd name="connsiteX10" fmla="*/ 970067 w 3314963"/>
              <a:gd name="connsiteY10" fmla="*/ 63330 h 4292859"/>
              <a:gd name="connsiteX11" fmla="*/ 999463 w 3314963"/>
              <a:gd name="connsiteY11" fmla="*/ 76901 h 4292859"/>
              <a:gd name="connsiteX12" fmla="*/ 1028859 w 3314963"/>
              <a:gd name="connsiteY12" fmla="*/ 92733 h 4292859"/>
              <a:gd name="connsiteX13" fmla="*/ 1060517 w 3314963"/>
              <a:gd name="connsiteY13" fmla="*/ 110827 h 4292859"/>
              <a:gd name="connsiteX14" fmla="*/ 1087651 w 3314963"/>
              <a:gd name="connsiteY14" fmla="*/ 131183 h 4292859"/>
              <a:gd name="connsiteX15" fmla="*/ 1114787 w 3314963"/>
              <a:gd name="connsiteY15" fmla="*/ 153801 h 4292859"/>
              <a:gd name="connsiteX16" fmla="*/ 1139660 w 3314963"/>
              <a:gd name="connsiteY16" fmla="*/ 176419 h 4292859"/>
              <a:gd name="connsiteX17" fmla="*/ 1166795 w 3314963"/>
              <a:gd name="connsiteY17" fmla="*/ 199037 h 4292859"/>
              <a:gd name="connsiteX18" fmla="*/ 3314963 w 3314963"/>
              <a:gd name="connsiteY18" fmla="*/ 2354513 h 4292859"/>
              <a:gd name="connsiteX19" fmla="*/ 3314963 w 3314963"/>
              <a:gd name="connsiteY19" fmla="*/ 4292859 h 4292859"/>
              <a:gd name="connsiteX20" fmla="*/ 198989 w 3314963"/>
              <a:gd name="connsiteY20" fmla="*/ 1169340 h 4292859"/>
              <a:gd name="connsiteX21" fmla="*/ 176376 w 3314963"/>
              <a:gd name="connsiteY21" fmla="*/ 1144461 h 4292859"/>
              <a:gd name="connsiteX22" fmla="*/ 153764 w 3314963"/>
              <a:gd name="connsiteY22" fmla="*/ 1117319 h 4292859"/>
              <a:gd name="connsiteX23" fmla="*/ 131151 w 3314963"/>
              <a:gd name="connsiteY23" fmla="*/ 1087916 h 4292859"/>
              <a:gd name="connsiteX24" fmla="*/ 113061 w 3314963"/>
              <a:gd name="connsiteY24" fmla="*/ 1060775 h 4292859"/>
              <a:gd name="connsiteX25" fmla="*/ 94972 w 3314963"/>
              <a:gd name="connsiteY25" fmla="*/ 1033634 h 4292859"/>
              <a:gd name="connsiteX26" fmla="*/ 79143 w 3314963"/>
              <a:gd name="connsiteY26" fmla="*/ 1004231 h 4292859"/>
              <a:gd name="connsiteX27" fmla="*/ 61053 w 3314963"/>
              <a:gd name="connsiteY27" fmla="*/ 972566 h 4292859"/>
              <a:gd name="connsiteX28" fmla="*/ 49747 w 3314963"/>
              <a:gd name="connsiteY28" fmla="*/ 943162 h 4292859"/>
              <a:gd name="connsiteX29" fmla="*/ 36180 w 3314963"/>
              <a:gd name="connsiteY29" fmla="*/ 911498 h 4292859"/>
              <a:gd name="connsiteX30" fmla="*/ 27135 w 3314963"/>
              <a:gd name="connsiteY30" fmla="*/ 879833 h 4292859"/>
              <a:gd name="connsiteX31" fmla="*/ 18090 w 3314963"/>
              <a:gd name="connsiteY31" fmla="*/ 848168 h 4292859"/>
              <a:gd name="connsiteX32" fmla="*/ 11307 w 3314963"/>
              <a:gd name="connsiteY32" fmla="*/ 816503 h 4292859"/>
              <a:gd name="connsiteX33" fmla="*/ 6784 w 3314963"/>
              <a:gd name="connsiteY33" fmla="*/ 782576 h 4292859"/>
              <a:gd name="connsiteX34" fmla="*/ 2261 w 3314963"/>
              <a:gd name="connsiteY34" fmla="*/ 750911 h 4292859"/>
              <a:gd name="connsiteX35" fmla="*/ 0 w 3314963"/>
              <a:gd name="connsiteY35" fmla="*/ 719246 h 4292859"/>
              <a:gd name="connsiteX36" fmla="*/ 0 w 3314963"/>
              <a:gd name="connsiteY36" fmla="*/ 683058 h 4292859"/>
              <a:gd name="connsiteX37" fmla="*/ 0 w 3314963"/>
              <a:gd name="connsiteY37" fmla="*/ 651393 h 4292859"/>
              <a:gd name="connsiteX38" fmla="*/ 2261 w 3314963"/>
              <a:gd name="connsiteY38" fmla="*/ 617466 h 4292859"/>
              <a:gd name="connsiteX39" fmla="*/ 6784 w 3314963"/>
              <a:gd name="connsiteY39" fmla="*/ 585801 h 4292859"/>
              <a:gd name="connsiteX40" fmla="*/ 11307 w 3314963"/>
              <a:gd name="connsiteY40" fmla="*/ 554136 h 4292859"/>
              <a:gd name="connsiteX41" fmla="*/ 18090 w 3314963"/>
              <a:gd name="connsiteY41" fmla="*/ 522471 h 4292859"/>
              <a:gd name="connsiteX42" fmla="*/ 27135 w 3314963"/>
              <a:gd name="connsiteY42" fmla="*/ 488545 h 4292859"/>
              <a:gd name="connsiteX43" fmla="*/ 36180 w 3314963"/>
              <a:gd name="connsiteY43" fmla="*/ 456880 h 4292859"/>
              <a:gd name="connsiteX44" fmla="*/ 49747 w 3314963"/>
              <a:gd name="connsiteY44" fmla="*/ 425215 h 4292859"/>
              <a:gd name="connsiteX45" fmla="*/ 61053 w 3314963"/>
              <a:gd name="connsiteY45" fmla="*/ 395812 h 4292859"/>
              <a:gd name="connsiteX46" fmla="*/ 79143 w 3314963"/>
              <a:gd name="connsiteY46" fmla="*/ 366408 h 4292859"/>
              <a:gd name="connsiteX47" fmla="*/ 94972 w 3314963"/>
              <a:gd name="connsiteY47" fmla="*/ 337005 h 4292859"/>
              <a:gd name="connsiteX48" fmla="*/ 113061 w 3314963"/>
              <a:gd name="connsiteY48" fmla="*/ 305340 h 4292859"/>
              <a:gd name="connsiteX49" fmla="*/ 131151 w 3314963"/>
              <a:gd name="connsiteY49" fmla="*/ 278199 h 4292859"/>
              <a:gd name="connsiteX50" fmla="*/ 153764 w 3314963"/>
              <a:gd name="connsiteY50" fmla="*/ 251058 h 4292859"/>
              <a:gd name="connsiteX51" fmla="*/ 176376 w 3314963"/>
              <a:gd name="connsiteY51" fmla="*/ 226178 h 4292859"/>
              <a:gd name="connsiteX52" fmla="*/ 198989 w 3314963"/>
              <a:gd name="connsiteY52" fmla="*/ 199037 h 4292859"/>
              <a:gd name="connsiteX53" fmla="*/ 223862 w 3314963"/>
              <a:gd name="connsiteY53" fmla="*/ 176419 h 4292859"/>
              <a:gd name="connsiteX54" fmla="*/ 250997 w 3314963"/>
              <a:gd name="connsiteY54" fmla="*/ 153801 h 4292859"/>
              <a:gd name="connsiteX55" fmla="*/ 278131 w 3314963"/>
              <a:gd name="connsiteY55" fmla="*/ 131183 h 4292859"/>
              <a:gd name="connsiteX56" fmla="*/ 305266 w 3314963"/>
              <a:gd name="connsiteY56" fmla="*/ 110827 h 4292859"/>
              <a:gd name="connsiteX57" fmla="*/ 336923 w 3314963"/>
              <a:gd name="connsiteY57" fmla="*/ 92733 h 4292859"/>
              <a:gd name="connsiteX58" fmla="*/ 364058 w 3314963"/>
              <a:gd name="connsiteY58" fmla="*/ 76901 h 4292859"/>
              <a:gd name="connsiteX59" fmla="*/ 395715 w 3314963"/>
              <a:gd name="connsiteY59" fmla="*/ 63330 h 4292859"/>
              <a:gd name="connsiteX60" fmla="*/ 425111 w 3314963"/>
              <a:gd name="connsiteY60" fmla="*/ 49759 h 4292859"/>
              <a:gd name="connsiteX61" fmla="*/ 456769 w 3314963"/>
              <a:gd name="connsiteY61" fmla="*/ 38450 h 4292859"/>
              <a:gd name="connsiteX62" fmla="*/ 486165 w 3314963"/>
              <a:gd name="connsiteY62" fmla="*/ 27141 h 4292859"/>
              <a:gd name="connsiteX63" fmla="*/ 517822 w 3314963"/>
              <a:gd name="connsiteY63" fmla="*/ 20356 h 4292859"/>
              <a:gd name="connsiteX64" fmla="*/ 551740 w 3314963"/>
              <a:gd name="connsiteY64" fmla="*/ 13571 h 4292859"/>
              <a:gd name="connsiteX65" fmla="*/ 585659 w 3314963"/>
              <a:gd name="connsiteY65" fmla="*/ 6785 h 4292859"/>
              <a:gd name="connsiteX66" fmla="*/ 617316 w 3314963"/>
              <a:gd name="connsiteY66" fmla="*/ 2262 h 4292859"/>
              <a:gd name="connsiteX67" fmla="*/ 648973 w 3314963"/>
              <a:gd name="connsiteY67" fmla="*/ 0 h 4292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14963" h="4292859">
                <a:moveTo>
                  <a:pt x="648973" y="0"/>
                </a:moveTo>
                <a:lnTo>
                  <a:pt x="682891" y="0"/>
                </a:lnTo>
                <a:lnTo>
                  <a:pt x="714549" y="0"/>
                </a:lnTo>
                <a:lnTo>
                  <a:pt x="748467" y="2262"/>
                </a:lnTo>
                <a:lnTo>
                  <a:pt x="780125" y="6785"/>
                </a:lnTo>
                <a:lnTo>
                  <a:pt x="814043" y="13571"/>
                </a:lnTo>
                <a:lnTo>
                  <a:pt x="845700" y="20356"/>
                </a:lnTo>
                <a:lnTo>
                  <a:pt x="877357" y="27141"/>
                </a:lnTo>
                <a:lnTo>
                  <a:pt x="909015" y="38450"/>
                </a:lnTo>
                <a:lnTo>
                  <a:pt x="940671" y="49759"/>
                </a:lnTo>
                <a:lnTo>
                  <a:pt x="970067" y="63330"/>
                </a:lnTo>
                <a:lnTo>
                  <a:pt x="999463" y="76901"/>
                </a:lnTo>
                <a:lnTo>
                  <a:pt x="1028859" y="92733"/>
                </a:lnTo>
                <a:lnTo>
                  <a:pt x="1060517" y="110827"/>
                </a:lnTo>
                <a:lnTo>
                  <a:pt x="1087651" y="131183"/>
                </a:lnTo>
                <a:lnTo>
                  <a:pt x="1114787" y="153801"/>
                </a:lnTo>
                <a:lnTo>
                  <a:pt x="1139660" y="176419"/>
                </a:lnTo>
                <a:lnTo>
                  <a:pt x="1166795" y="199037"/>
                </a:lnTo>
                <a:lnTo>
                  <a:pt x="3314963" y="2354513"/>
                </a:lnTo>
                <a:lnTo>
                  <a:pt x="3314963" y="4292859"/>
                </a:lnTo>
                <a:lnTo>
                  <a:pt x="198989" y="1169340"/>
                </a:lnTo>
                <a:lnTo>
                  <a:pt x="176376" y="1144461"/>
                </a:lnTo>
                <a:lnTo>
                  <a:pt x="153764" y="1117319"/>
                </a:lnTo>
                <a:lnTo>
                  <a:pt x="131151" y="1087916"/>
                </a:lnTo>
                <a:lnTo>
                  <a:pt x="113061" y="1060775"/>
                </a:lnTo>
                <a:lnTo>
                  <a:pt x="94972" y="1033634"/>
                </a:lnTo>
                <a:lnTo>
                  <a:pt x="79143" y="1004231"/>
                </a:lnTo>
                <a:lnTo>
                  <a:pt x="61053" y="972566"/>
                </a:lnTo>
                <a:lnTo>
                  <a:pt x="49747" y="943162"/>
                </a:lnTo>
                <a:lnTo>
                  <a:pt x="36180" y="911498"/>
                </a:lnTo>
                <a:lnTo>
                  <a:pt x="27135" y="879833"/>
                </a:lnTo>
                <a:lnTo>
                  <a:pt x="18090" y="848168"/>
                </a:lnTo>
                <a:lnTo>
                  <a:pt x="11307" y="816503"/>
                </a:lnTo>
                <a:lnTo>
                  <a:pt x="6784" y="782576"/>
                </a:lnTo>
                <a:lnTo>
                  <a:pt x="2261" y="750911"/>
                </a:lnTo>
                <a:lnTo>
                  <a:pt x="0" y="719246"/>
                </a:lnTo>
                <a:lnTo>
                  <a:pt x="0" y="683058"/>
                </a:lnTo>
                <a:lnTo>
                  <a:pt x="0" y="651393"/>
                </a:lnTo>
                <a:lnTo>
                  <a:pt x="2261" y="617466"/>
                </a:lnTo>
                <a:lnTo>
                  <a:pt x="6784" y="585801"/>
                </a:lnTo>
                <a:lnTo>
                  <a:pt x="11307" y="554136"/>
                </a:lnTo>
                <a:lnTo>
                  <a:pt x="18090" y="522471"/>
                </a:lnTo>
                <a:lnTo>
                  <a:pt x="27135" y="488545"/>
                </a:lnTo>
                <a:lnTo>
                  <a:pt x="36180" y="456880"/>
                </a:lnTo>
                <a:lnTo>
                  <a:pt x="49747" y="425215"/>
                </a:lnTo>
                <a:lnTo>
                  <a:pt x="61053" y="395812"/>
                </a:lnTo>
                <a:lnTo>
                  <a:pt x="79143" y="366408"/>
                </a:lnTo>
                <a:lnTo>
                  <a:pt x="94972" y="337005"/>
                </a:lnTo>
                <a:lnTo>
                  <a:pt x="113061" y="305340"/>
                </a:lnTo>
                <a:lnTo>
                  <a:pt x="131151" y="278199"/>
                </a:lnTo>
                <a:lnTo>
                  <a:pt x="153764" y="251058"/>
                </a:lnTo>
                <a:lnTo>
                  <a:pt x="176376" y="226178"/>
                </a:lnTo>
                <a:lnTo>
                  <a:pt x="198989" y="199037"/>
                </a:lnTo>
                <a:lnTo>
                  <a:pt x="223862" y="176419"/>
                </a:lnTo>
                <a:lnTo>
                  <a:pt x="250997" y="153801"/>
                </a:lnTo>
                <a:lnTo>
                  <a:pt x="278131" y="131183"/>
                </a:lnTo>
                <a:lnTo>
                  <a:pt x="305266" y="110827"/>
                </a:lnTo>
                <a:lnTo>
                  <a:pt x="336923" y="92733"/>
                </a:lnTo>
                <a:lnTo>
                  <a:pt x="364058" y="76901"/>
                </a:lnTo>
                <a:lnTo>
                  <a:pt x="395715" y="63330"/>
                </a:lnTo>
                <a:lnTo>
                  <a:pt x="425111" y="49759"/>
                </a:lnTo>
                <a:lnTo>
                  <a:pt x="456769" y="38450"/>
                </a:lnTo>
                <a:lnTo>
                  <a:pt x="486165" y="27141"/>
                </a:lnTo>
                <a:lnTo>
                  <a:pt x="517822" y="20356"/>
                </a:lnTo>
                <a:lnTo>
                  <a:pt x="551740" y="13571"/>
                </a:lnTo>
                <a:lnTo>
                  <a:pt x="585659" y="6785"/>
                </a:lnTo>
                <a:lnTo>
                  <a:pt x="617316" y="2262"/>
                </a:lnTo>
                <a:lnTo>
                  <a:pt x="648973" y="0"/>
                </a:lnTo>
                <a:close/>
              </a:path>
            </a:pathLst>
          </a:custGeom>
          <a:gradFill>
            <a:gsLst>
              <a:gs pos="4000">
                <a:schemeClr val="accent4">
                  <a:alpha val="74000"/>
                </a:schemeClr>
              </a:gs>
              <a:gs pos="35000">
                <a:schemeClr val="accent3">
                  <a:alpha val="80000"/>
                </a:schemeClr>
              </a:gs>
              <a:gs pos="67000">
                <a:schemeClr val="accent5">
                  <a:alpha val="77000"/>
                </a:schemeClr>
              </a:gs>
              <a:gs pos="97000">
                <a:schemeClr val="accent6">
                  <a:alpha val="68000"/>
                </a:schemeClr>
              </a:gs>
            </a:gsLst>
            <a:lin ang="1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96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3F3F3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10019565" y="2050366"/>
            <a:ext cx="2171495" cy="2757268"/>
          </a:xfrm>
          <a:custGeom>
            <a:avLst/>
            <a:gdLst>
              <a:gd name="connsiteX0" fmla="*/ 651234 w 3633796"/>
              <a:gd name="connsiteY0" fmla="*/ 0 h 4614032"/>
              <a:gd name="connsiteX1" fmla="*/ 682891 w 3633796"/>
              <a:gd name="connsiteY1" fmla="*/ 0 h 4614032"/>
              <a:gd name="connsiteX2" fmla="*/ 714548 w 3633796"/>
              <a:gd name="connsiteY2" fmla="*/ 0 h 4614032"/>
              <a:gd name="connsiteX3" fmla="*/ 748467 w 3633796"/>
              <a:gd name="connsiteY3" fmla="*/ 2262 h 4614032"/>
              <a:gd name="connsiteX4" fmla="*/ 780124 w 3633796"/>
              <a:gd name="connsiteY4" fmla="*/ 6786 h 4614032"/>
              <a:gd name="connsiteX5" fmla="*/ 811781 w 3633796"/>
              <a:gd name="connsiteY5" fmla="*/ 11309 h 4614032"/>
              <a:gd name="connsiteX6" fmla="*/ 843438 w 3633796"/>
              <a:gd name="connsiteY6" fmla="*/ 18094 h 4614032"/>
              <a:gd name="connsiteX7" fmla="*/ 875096 w 3633796"/>
              <a:gd name="connsiteY7" fmla="*/ 27142 h 4614032"/>
              <a:gd name="connsiteX8" fmla="*/ 909014 w 3633796"/>
              <a:gd name="connsiteY8" fmla="*/ 38451 h 4614032"/>
              <a:gd name="connsiteX9" fmla="*/ 940672 w 3633796"/>
              <a:gd name="connsiteY9" fmla="*/ 49759 h 4614032"/>
              <a:gd name="connsiteX10" fmla="*/ 970068 w 3633796"/>
              <a:gd name="connsiteY10" fmla="*/ 63330 h 4614032"/>
              <a:gd name="connsiteX11" fmla="*/ 999464 w 3633796"/>
              <a:gd name="connsiteY11" fmla="*/ 79163 h 4614032"/>
              <a:gd name="connsiteX12" fmla="*/ 1028860 w 3633796"/>
              <a:gd name="connsiteY12" fmla="*/ 94995 h 4614032"/>
              <a:gd name="connsiteX13" fmla="*/ 1058256 w 3633796"/>
              <a:gd name="connsiteY13" fmla="*/ 113089 h 4614032"/>
              <a:gd name="connsiteX14" fmla="*/ 1085390 w 3633796"/>
              <a:gd name="connsiteY14" fmla="*/ 131183 h 4614032"/>
              <a:gd name="connsiteX15" fmla="*/ 1112525 w 3633796"/>
              <a:gd name="connsiteY15" fmla="*/ 153801 h 4614032"/>
              <a:gd name="connsiteX16" fmla="*/ 1141921 w 3633796"/>
              <a:gd name="connsiteY16" fmla="*/ 176419 h 4614032"/>
              <a:gd name="connsiteX17" fmla="*/ 1166794 w 3633796"/>
              <a:gd name="connsiteY17" fmla="*/ 199037 h 4614032"/>
              <a:gd name="connsiteX18" fmla="*/ 3633796 w 3633796"/>
              <a:gd name="connsiteY18" fmla="*/ 2675686 h 4614032"/>
              <a:gd name="connsiteX19" fmla="*/ 3633796 w 3633796"/>
              <a:gd name="connsiteY19" fmla="*/ 4614032 h 4614032"/>
              <a:gd name="connsiteX20" fmla="*/ 198988 w 3633796"/>
              <a:gd name="connsiteY20" fmla="*/ 1169341 h 4614032"/>
              <a:gd name="connsiteX21" fmla="*/ 176376 w 3633796"/>
              <a:gd name="connsiteY21" fmla="*/ 1144461 h 4614032"/>
              <a:gd name="connsiteX22" fmla="*/ 153764 w 3633796"/>
              <a:gd name="connsiteY22" fmla="*/ 1117320 h 4614032"/>
              <a:gd name="connsiteX23" fmla="*/ 131151 w 3633796"/>
              <a:gd name="connsiteY23" fmla="*/ 1090178 h 4614032"/>
              <a:gd name="connsiteX24" fmla="*/ 110800 w 3633796"/>
              <a:gd name="connsiteY24" fmla="*/ 1063037 h 4614032"/>
              <a:gd name="connsiteX25" fmla="*/ 92710 w 3633796"/>
              <a:gd name="connsiteY25" fmla="*/ 1033634 h 4614032"/>
              <a:gd name="connsiteX26" fmla="*/ 76882 w 3633796"/>
              <a:gd name="connsiteY26" fmla="*/ 1001969 h 4614032"/>
              <a:gd name="connsiteX27" fmla="*/ 63314 w 3633796"/>
              <a:gd name="connsiteY27" fmla="*/ 972566 h 4614032"/>
              <a:gd name="connsiteX28" fmla="*/ 49747 w 3633796"/>
              <a:gd name="connsiteY28" fmla="*/ 943163 h 4614032"/>
              <a:gd name="connsiteX29" fmla="*/ 38440 w 3633796"/>
              <a:gd name="connsiteY29" fmla="*/ 911498 h 4614032"/>
              <a:gd name="connsiteX30" fmla="*/ 27134 w 3633796"/>
              <a:gd name="connsiteY30" fmla="*/ 879833 h 4614032"/>
              <a:gd name="connsiteX31" fmla="*/ 18090 w 3633796"/>
              <a:gd name="connsiteY31" fmla="*/ 848168 h 4614032"/>
              <a:gd name="connsiteX32" fmla="*/ 11306 w 3633796"/>
              <a:gd name="connsiteY32" fmla="*/ 814241 h 4614032"/>
              <a:gd name="connsiteX33" fmla="*/ 6784 w 3633796"/>
              <a:gd name="connsiteY33" fmla="*/ 782576 h 4614032"/>
              <a:gd name="connsiteX34" fmla="*/ 2261 w 3633796"/>
              <a:gd name="connsiteY34" fmla="*/ 750911 h 4614032"/>
              <a:gd name="connsiteX35" fmla="*/ 0 w 3633796"/>
              <a:gd name="connsiteY35" fmla="*/ 716985 h 4614032"/>
              <a:gd name="connsiteX36" fmla="*/ 0 w 3633796"/>
              <a:gd name="connsiteY36" fmla="*/ 685320 h 4614032"/>
              <a:gd name="connsiteX37" fmla="*/ 0 w 3633796"/>
              <a:gd name="connsiteY37" fmla="*/ 653655 h 4614032"/>
              <a:gd name="connsiteX38" fmla="*/ 2261 w 3633796"/>
              <a:gd name="connsiteY38" fmla="*/ 617466 h 4614032"/>
              <a:gd name="connsiteX39" fmla="*/ 6784 w 3633796"/>
              <a:gd name="connsiteY39" fmla="*/ 585801 h 4614032"/>
              <a:gd name="connsiteX40" fmla="*/ 11306 w 3633796"/>
              <a:gd name="connsiteY40" fmla="*/ 554136 h 4614032"/>
              <a:gd name="connsiteX41" fmla="*/ 18090 w 3633796"/>
              <a:gd name="connsiteY41" fmla="*/ 522471 h 4614032"/>
              <a:gd name="connsiteX42" fmla="*/ 27134 w 3633796"/>
              <a:gd name="connsiteY42" fmla="*/ 490806 h 4614032"/>
              <a:gd name="connsiteX43" fmla="*/ 38440 w 3633796"/>
              <a:gd name="connsiteY43" fmla="*/ 459142 h 4614032"/>
              <a:gd name="connsiteX44" fmla="*/ 49747 w 3633796"/>
              <a:gd name="connsiteY44" fmla="*/ 425215 h 4614032"/>
              <a:gd name="connsiteX45" fmla="*/ 63314 w 3633796"/>
              <a:gd name="connsiteY45" fmla="*/ 395812 h 4614032"/>
              <a:gd name="connsiteX46" fmla="*/ 76882 w 3633796"/>
              <a:gd name="connsiteY46" fmla="*/ 366409 h 4614032"/>
              <a:gd name="connsiteX47" fmla="*/ 92710 w 3633796"/>
              <a:gd name="connsiteY47" fmla="*/ 337005 h 4614032"/>
              <a:gd name="connsiteX48" fmla="*/ 110800 w 3633796"/>
              <a:gd name="connsiteY48" fmla="*/ 307602 h 4614032"/>
              <a:gd name="connsiteX49" fmla="*/ 131151 w 3633796"/>
              <a:gd name="connsiteY49" fmla="*/ 280461 h 4614032"/>
              <a:gd name="connsiteX50" fmla="*/ 153764 w 3633796"/>
              <a:gd name="connsiteY50" fmla="*/ 253320 h 4614032"/>
              <a:gd name="connsiteX51" fmla="*/ 176376 w 3633796"/>
              <a:gd name="connsiteY51" fmla="*/ 223916 h 4614032"/>
              <a:gd name="connsiteX52" fmla="*/ 198988 w 3633796"/>
              <a:gd name="connsiteY52" fmla="*/ 199037 h 4614032"/>
              <a:gd name="connsiteX53" fmla="*/ 223862 w 3633796"/>
              <a:gd name="connsiteY53" fmla="*/ 176419 h 4614032"/>
              <a:gd name="connsiteX54" fmla="*/ 250996 w 3633796"/>
              <a:gd name="connsiteY54" fmla="*/ 153801 h 4614032"/>
              <a:gd name="connsiteX55" fmla="*/ 278131 w 3633796"/>
              <a:gd name="connsiteY55" fmla="*/ 133445 h 4614032"/>
              <a:gd name="connsiteX56" fmla="*/ 305266 w 3633796"/>
              <a:gd name="connsiteY56" fmla="*/ 113089 h 4614032"/>
              <a:gd name="connsiteX57" fmla="*/ 334662 w 3633796"/>
              <a:gd name="connsiteY57" fmla="*/ 94995 h 4614032"/>
              <a:gd name="connsiteX58" fmla="*/ 364058 w 3633796"/>
              <a:gd name="connsiteY58" fmla="*/ 79163 h 4614032"/>
              <a:gd name="connsiteX59" fmla="*/ 395715 w 3633796"/>
              <a:gd name="connsiteY59" fmla="*/ 63330 h 4614032"/>
              <a:gd name="connsiteX60" fmla="*/ 425111 w 3633796"/>
              <a:gd name="connsiteY60" fmla="*/ 49759 h 4614032"/>
              <a:gd name="connsiteX61" fmla="*/ 456768 w 3633796"/>
              <a:gd name="connsiteY61" fmla="*/ 38451 h 4614032"/>
              <a:gd name="connsiteX62" fmla="*/ 488426 w 3633796"/>
              <a:gd name="connsiteY62" fmla="*/ 27142 h 4614032"/>
              <a:gd name="connsiteX63" fmla="*/ 520082 w 3633796"/>
              <a:gd name="connsiteY63" fmla="*/ 18094 h 4614032"/>
              <a:gd name="connsiteX64" fmla="*/ 551740 w 3633796"/>
              <a:gd name="connsiteY64" fmla="*/ 11309 h 4614032"/>
              <a:gd name="connsiteX65" fmla="*/ 583397 w 3633796"/>
              <a:gd name="connsiteY65" fmla="*/ 6786 h 4614032"/>
              <a:gd name="connsiteX66" fmla="*/ 615054 w 3633796"/>
              <a:gd name="connsiteY66" fmla="*/ 2262 h 4614032"/>
              <a:gd name="connsiteX67" fmla="*/ 651234 w 3633796"/>
              <a:gd name="connsiteY67" fmla="*/ 0 h 461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633796" h="4614032">
                <a:moveTo>
                  <a:pt x="651234" y="0"/>
                </a:moveTo>
                <a:lnTo>
                  <a:pt x="682891" y="0"/>
                </a:lnTo>
                <a:lnTo>
                  <a:pt x="714548" y="0"/>
                </a:lnTo>
                <a:lnTo>
                  <a:pt x="748467" y="2262"/>
                </a:lnTo>
                <a:lnTo>
                  <a:pt x="780124" y="6786"/>
                </a:lnTo>
                <a:lnTo>
                  <a:pt x="811781" y="11309"/>
                </a:lnTo>
                <a:lnTo>
                  <a:pt x="843438" y="18094"/>
                </a:lnTo>
                <a:lnTo>
                  <a:pt x="875096" y="27142"/>
                </a:lnTo>
                <a:lnTo>
                  <a:pt x="909014" y="38451"/>
                </a:lnTo>
                <a:lnTo>
                  <a:pt x="940672" y="49759"/>
                </a:lnTo>
                <a:lnTo>
                  <a:pt x="970068" y="63330"/>
                </a:lnTo>
                <a:lnTo>
                  <a:pt x="999464" y="79163"/>
                </a:lnTo>
                <a:lnTo>
                  <a:pt x="1028860" y="94995"/>
                </a:lnTo>
                <a:lnTo>
                  <a:pt x="1058256" y="113089"/>
                </a:lnTo>
                <a:lnTo>
                  <a:pt x="1085390" y="131183"/>
                </a:lnTo>
                <a:lnTo>
                  <a:pt x="1112525" y="153801"/>
                </a:lnTo>
                <a:lnTo>
                  <a:pt x="1141921" y="176419"/>
                </a:lnTo>
                <a:lnTo>
                  <a:pt x="1166794" y="199037"/>
                </a:lnTo>
                <a:lnTo>
                  <a:pt x="3633796" y="2675686"/>
                </a:lnTo>
                <a:lnTo>
                  <a:pt x="3633796" y="4614032"/>
                </a:lnTo>
                <a:lnTo>
                  <a:pt x="198988" y="1169341"/>
                </a:lnTo>
                <a:lnTo>
                  <a:pt x="176376" y="1144461"/>
                </a:lnTo>
                <a:lnTo>
                  <a:pt x="153764" y="1117320"/>
                </a:lnTo>
                <a:lnTo>
                  <a:pt x="131151" y="1090178"/>
                </a:lnTo>
                <a:lnTo>
                  <a:pt x="110800" y="1063037"/>
                </a:lnTo>
                <a:lnTo>
                  <a:pt x="92710" y="1033634"/>
                </a:lnTo>
                <a:lnTo>
                  <a:pt x="76882" y="1001969"/>
                </a:lnTo>
                <a:lnTo>
                  <a:pt x="63314" y="972566"/>
                </a:lnTo>
                <a:lnTo>
                  <a:pt x="49747" y="943163"/>
                </a:lnTo>
                <a:lnTo>
                  <a:pt x="38440" y="911498"/>
                </a:lnTo>
                <a:lnTo>
                  <a:pt x="27134" y="879833"/>
                </a:lnTo>
                <a:lnTo>
                  <a:pt x="18090" y="848168"/>
                </a:lnTo>
                <a:lnTo>
                  <a:pt x="11306" y="814241"/>
                </a:lnTo>
                <a:lnTo>
                  <a:pt x="6784" y="782576"/>
                </a:lnTo>
                <a:lnTo>
                  <a:pt x="2261" y="750911"/>
                </a:lnTo>
                <a:lnTo>
                  <a:pt x="0" y="716985"/>
                </a:lnTo>
                <a:lnTo>
                  <a:pt x="0" y="685320"/>
                </a:lnTo>
                <a:lnTo>
                  <a:pt x="0" y="653655"/>
                </a:lnTo>
                <a:lnTo>
                  <a:pt x="2261" y="617466"/>
                </a:lnTo>
                <a:lnTo>
                  <a:pt x="6784" y="585801"/>
                </a:lnTo>
                <a:lnTo>
                  <a:pt x="11306" y="554136"/>
                </a:lnTo>
                <a:lnTo>
                  <a:pt x="18090" y="522471"/>
                </a:lnTo>
                <a:lnTo>
                  <a:pt x="27134" y="490806"/>
                </a:lnTo>
                <a:lnTo>
                  <a:pt x="38440" y="459142"/>
                </a:lnTo>
                <a:lnTo>
                  <a:pt x="49747" y="425215"/>
                </a:lnTo>
                <a:lnTo>
                  <a:pt x="63314" y="395812"/>
                </a:lnTo>
                <a:lnTo>
                  <a:pt x="76882" y="366409"/>
                </a:lnTo>
                <a:lnTo>
                  <a:pt x="92710" y="337005"/>
                </a:lnTo>
                <a:lnTo>
                  <a:pt x="110800" y="307602"/>
                </a:lnTo>
                <a:lnTo>
                  <a:pt x="131151" y="280461"/>
                </a:lnTo>
                <a:lnTo>
                  <a:pt x="153764" y="253320"/>
                </a:lnTo>
                <a:lnTo>
                  <a:pt x="176376" y="223916"/>
                </a:lnTo>
                <a:lnTo>
                  <a:pt x="198988" y="199037"/>
                </a:lnTo>
                <a:lnTo>
                  <a:pt x="223862" y="176419"/>
                </a:lnTo>
                <a:lnTo>
                  <a:pt x="250996" y="153801"/>
                </a:lnTo>
                <a:lnTo>
                  <a:pt x="278131" y="133445"/>
                </a:lnTo>
                <a:lnTo>
                  <a:pt x="305266" y="113089"/>
                </a:lnTo>
                <a:lnTo>
                  <a:pt x="334662" y="94995"/>
                </a:lnTo>
                <a:lnTo>
                  <a:pt x="364058" y="79163"/>
                </a:lnTo>
                <a:lnTo>
                  <a:pt x="395715" y="63330"/>
                </a:lnTo>
                <a:lnTo>
                  <a:pt x="425111" y="49759"/>
                </a:lnTo>
                <a:lnTo>
                  <a:pt x="456768" y="38451"/>
                </a:lnTo>
                <a:lnTo>
                  <a:pt x="488426" y="27142"/>
                </a:lnTo>
                <a:lnTo>
                  <a:pt x="520082" y="18094"/>
                </a:lnTo>
                <a:lnTo>
                  <a:pt x="551740" y="11309"/>
                </a:lnTo>
                <a:lnTo>
                  <a:pt x="583397" y="6786"/>
                </a:lnTo>
                <a:lnTo>
                  <a:pt x="615054" y="2262"/>
                </a:lnTo>
                <a:lnTo>
                  <a:pt x="651234" y="0"/>
                </a:lnTo>
                <a:close/>
              </a:path>
            </a:pathLst>
          </a:custGeom>
          <a:gradFill>
            <a:gsLst>
              <a:gs pos="4000">
                <a:schemeClr val="accent4">
                  <a:alpha val="74000"/>
                </a:schemeClr>
              </a:gs>
              <a:gs pos="35000">
                <a:schemeClr val="accent3">
                  <a:alpha val="80000"/>
                </a:schemeClr>
              </a:gs>
              <a:gs pos="67000">
                <a:schemeClr val="accent5">
                  <a:alpha val="77000"/>
                </a:schemeClr>
              </a:gs>
              <a:gs pos="97000">
                <a:schemeClr val="accent6">
                  <a:alpha val="68000"/>
                </a:schemeClr>
              </a:gs>
            </a:gsLst>
            <a:lin ang="1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96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3F3F3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6259996" y="3349419"/>
            <a:ext cx="3178194" cy="3187077"/>
          </a:xfrm>
          <a:custGeom>
            <a:avLst/>
            <a:gdLst>
              <a:gd name="connsiteX0" fmla="*/ 682891 w 5318413"/>
              <a:gd name="connsiteY0" fmla="*/ 0 h 5333278"/>
              <a:gd name="connsiteX1" fmla="*/ 716810 w 5318413"/>
              <a:gd name="connsiteY1" fmla="*/ 2262 h 5333278"/>
              <a:gd name="connsiteX2" fmla="*/ 748467 w 5318413"/>
              <a:gd name="connsiteY2" fmla="*/ 4524 h 5333278"/>
              <a:gd name="connsiteX3" fmla="*/ 782385 w 5318413"/>
              <a:gd name="connsiteY3" fmla="*/ 6786 h 5333278"/>
              <a:gd name="connsiteX4" fmla="*/ 814043 w 5318413"/>
              <a:gd name="connsiteY4" fmla="*/ 15833 h 5333278"/>
              <a:gd name="connsiteX5" fmla="*/ 845700 w 5318413"/>
              <a:gd name="connsiteY5" fmla="*/ 22618 h 5333278"/>
              <a:gd name="connsiteX6" fmla="*/ 879618 w 5318413"/>
              <a:gd name="connsiteY6" fmla="*/ 31665 h 5333278"/>
              <a:gd name="connsiteX7" fmla="*/ 911276 w 5318413"/>
              <a:gd name="connsiteY7" fmla="*/ 40712 h 5333278"/>
              <a:gd name="connsiteX8" fmla="*/ 940672 w 5318413"/>
              <a:gd name="connsiteY8" fmla="*/ 52021 h 5333278"/>
              <a:gd name="connsiteX9" fmla="*/ 972329 w 5318413"/>
              <a:gd name="connsiteY9" fmla="*/ 65592 h 5333278"/>
              <a:gd name="connsiteX10" fmla="*/ 1001725 w 5318413"/>
              <a:gd name="connsiteY10" fmla="*/ 79163 h 5333278"/>
              <a:gd name="connsiteX11" fmla="*/ 1031121 w 5318413"/>
              <a:gd name="connsiteY11" fmla="*/ 97257 h 5333278"/>
              <a:gd name="connsiteX12" fmla="*/ 1058255 w 5318413"/>
              <a:gd name="connsiteY12" fmla="*/ 113089 h 5333278"/>
              <a:gd name="connsiteX13" fmla="*/ 1087651 w 5318413"/>
              <a:gd name="connsiteY13" fmla="*/ 133445 h 5333278"/>
              <a:gd name="connsiteX14" fmla="*/ 1117047 w 5318413"/>
              <a:gd name="connsiteY14" fmla="*/ 153801 h 5333278"/>
              <a:gd name="connsiteX15" fmla="*/ 1141921 w 5318413"/>
              <a:gd name="connsiteY15" fmla="*/ 176419 h 5333278"/>
              <a:gd name="connsiteX16" fmla="*/ 1166795 w 5318413"/>
              <a:gd name="connsiteY16" fmla="*/ 203561 h 5333278"/>
              <a:gd name="connsiteX17" fmla="*/ 5119424 w 5318413"/>
              <a:gd name="connsiteY17" fmla="*/ 4163937 h 5333278"/>
              <a:gd name="connsiteX18" fmla="*/ 5142037 w 5318413"/>
              <a:gd name="connsiteY18" fmla="*/ 4188817 h 5333278"/>
              <a:gd name="connsiteX19" fmla="*/ 5164649 w 5318413"/>
              <a:gd name="connsiteY19" fmla="*/ 4218221 h 5333278"/>
              <a:gd name="connsiteX20" fmla="*/ 5185000 w 5318413"/>
              <a:gd name="connsiteY20" fmla="*/ 4245361 h 5333278"/>
              <a:gd name="connsiteX21" fmla="*/ 5205351 w 5318413"/>
              <a:gd name="connsiteY21" fmla="*/ 4272503 h 5333278"/>
              <a:gd name="connsiteX22" fmla="*/ 5223441 w 5318413"/>
              <a:gd name="connsiteY22" fmla="*/ 4301906 h 5333278"/>
              <a:gd name="connsiteX23" fmla="*/ 5239269 w 5318413"/>
              <a:gd name="connsiteY23" fmla="*/ 4331309 h 5333278"/>
              <a:gd name="connsiteX24" fmla="*/ 5255098 w 5318413"/>
              <a:gd name="connsiteY24" fmla="*/ 4360713 h 5333278"/>
              <a:gd name="connsiteX25" fmla="*/ 5268665 w 5318413"/>
              <a:gd name="connsiteY25" fmla="*/ 4390115 h 5333278"/>
              <a:gd name="connsiteX26" fmla="*/ 5279971 w 5318413"/>
              <a:gd name="connsiteY26" fmla="*/ 4424043 h 5333278"/>
              <a:gd name="connsiteX27" fmla="*/ 5291277 w 5318413"/>
              <a:gd name="connsiteY27" fmla="*/ 4455707 h 5333278"/>
              <a:gd name="connsiteX28" fmla="*/ 5300323 w 5318413"/>
              <a:gd name="connsiteY28" fmla="*/ 4487372 h 5333278"/>
              <a:gd name="connsiteX29" fmla="*/ 5307107 w 5318413"/>
              <a:gd name="connsiteY29" fmla="*/ 4519037 h 5333278"/>
              <a:gd name="connsiteX30" fmla="*/ 5311629 w 5318413"/>
              <a:gd name="connsiteY30" fmla="*/ 4550702 h 5333278"/>
              <a:gd name="connsiteX31" fmla="*/ 5316151 w 5318413"/>
              <a:gd name="connsiteY31" fmla="*/ 4582367 h 5333278"/>
              <a:gd name="connsiteX32" fmla="*/ 5318413 w 5318413"/>
              <a:gd name="connsiteY32" fmla="*/ 4618555 h 5333278"/>
              <a:gd name="connsiteX33" fmla="*/ 5318413 w 5318413"/>
              <a:gd name="connsiteY33" fmla="*/ 4650220 h 5333278"/>
              <a:gd name="connsiteX34" fmla="*/ 5318413 w 5318413"/>
              <a:gd name="connsiteY34" fmla="*/ 4681885 h 5333278"/>
              <a:gd name="connsiteX35" fmla="*/ 5316151 w 5318413"/>
              <a:gd name="connsiteY35" fmla="*/ 4715812 h 5333278"/>
              <a:gd name="connsiteX36" fmla="*/ 5311629 w 5318413"/>
              <a:gd name="connsiteY36" fmla="*/ 4747477 h 5333278"/>
              <a:gd name="connsiteX37" fmla="*/ 5307107 w 5318413"/>
              <a:gd name="connsiteY37" fmla="*/ 4779142 h 5333278"/>
              <a:gd name="connsiteX38" fmla="*/ 5300323 w 5318413"/>
              <a:gd name="connsiteY38" fmla="*/ 4813069 h 5333278"/>
              <a:gd name="connsiteX39" fmla="*/ 5291277 w 5318413"/>
              <a:gd name="connsiteY39" fmla="*/ 4844733 h 5333278"/>
              <a:gd name="connsiteX40" fmla="*/ 5279971 w 5318413"/>
              <a:gd name="connsiteY40" fmla="*/ 4876398 h 5333278"/>
              <a:gd name="connsiteX41" fmla="*/ 5268665 w 5318413"/>
              <a:gd name="connsiteY41" fmla="*/ 4908063 h 5333278"/>
              <a:gd name="connsiteX42" fmla="*/ 5255098 w 5318413"/>
              <a:gd name="connsiteY42" fmla="*/ 4937466 h 5333278"/>
              <a:gd name="connsiteX43" fmla="*/ 5239269 w 5318413"/>
              <a:gd name="connsiteY43" fmla="*/ 4966870 h 5333278"/>
              <a:gd name="connsiteX44" fmla="*/ 5223441 w 5318413"/>
              <a:gd name="connsiteY44" fmla="*/ 4998535 h 5333278"/>
              <a:gd name="connsiteX45" fmla="*/ 5205351 w 5318413"/>
              <a:gd name="connsiteY45" fmla="*/ 5027938 h 5333278"/>
              <a:gd name="connsiteX46" fmla="*/ 5185000 w 5318413"/>
              <a:gd name="connsiteY46" fmla="*/ 5055079 h 5333278"/>
              <a:gd name="connsiteX47" fmla="*/ 5164649 w 5318413"/>
              <a:gd name="connsiteY47" fmla="*/ 5082220 h 5333278"/>
              <a:gd name="connsiteX48" fmla="*/ 5142037 w 5318413"/>
              <a:gd name="connsiteY48" fmla="*/ 5109362 h 5333278"/>
              <a:gd name="connsiteX49" fmla="*/ 5119424 w 5318413"/>
              <a:gd name="connsiteY49" fmla="*/ 5134241 h 5333278"/>
              <a:gd name="connsiteX50" fmla="*/ 5094551 w 5318413"/>
              <a:gd name="connsiteY50" fmla="*/ 5156859 h 5333278"/>
              <a:gd name="connsiteX51" fmla="*/ 5067416 w 5318413"/>
              <a:gd name="connsiteY51" fmla="*/ 5181739 h 5333278"/>
              <a:gd name="connsiteX52" fmla="*/ 5040281 w 5318413"/>
              <a:gd name="connsiteY52" fmla="*/ 5202095 h 5333278"/>
              <a:gd name="connsiteX53" fmla="*/ 5013147 w 5318413"/>
              <a:gd name="connsiteY53" fmla="*/ 5222451 h 5333278"/>
              <a:gd name="connsiteX54" fmla="*/ 4981489 w 5318413"/>
              <a:gd name="connsiteY54" fmla="*/ 5240545 h 5333278"/>
              <a:gd name="connsiteX55" fmla="*/ 4952093 w 5318413"/>
              <a:gd name="connsiteY55" fmla="*/ 5256377 h 5333278"/>
              <a:gd name="connsiteX56" fmla="*/ 4922697 w 5318413"/>
              <a:gd name="connsiteY56" fmla="*/ 5272210 h 5333278"/>
              <a:gd name="connsiteX57" fmla="*/ 4893301 w 5318413"/>
              <a:gd name="connsiteY57" fmla="*/ 5283519 h 5333278"/>
              <a:gd name="connsiteX58" fmla="*/ 4861644 w 5318413"/>
              <a:gd name="connsiteY58" fmla="*/ 5294828 h 5333278"/>
              <a:gd name="connsiteX59" fmla="*/ 4829987 w 5318413"/>
              <a:gd name="connsiteY59" fmla="*/ 5306137 h 5333278"/>
              <a:gd name="connsiteX60" fmla="*/ 4798329 w 5318413"/>
              <a:gd name="connsiteY60" fmla="*/ 5315184 h 5333278"/>
              <a:gd name="connsiteX61" fmla="*/ 4766673 w 5318413"/>
              <a:gd name="connsiteY61" fmla="*/ 5321969 h 5333278"/>
              <a:gd name="connsiteX62" fmla="*/ 4732754 w 5318413"/>
              <a:gd name="connsiteY62" fmla="*/ 5326493 h 5333278"/>
              <a:gd name="connsiteX63" fmla="*/ 4701097 w 5318413"/>
              <a:gd name="connsiteY63" fmla="*/ 5331016 h 5333278"/>
              <a:gd name="connsiteX64" fmla="*/ 4667179 w 5318413"/>
              <a:gd name="connsiteY64" fmla="*/ 5333278 h 5333278"/>
              <a:gd name="connsiteX65" fmla="*/ 4635521 w 5318413"/>
              <a:gd name="connsiteY65" fmla="*/ 5333278 h 5333278"/>
              <a:gd name="connsiteX66" fmla="*/ 4603864 w 5318413"/>
              <a:gd name="connsiteY66" fmla="*/ 5333278 h 5333278"/>
              <a:gd name="connsiteX67" fmla="*/ 4569945 w 5318413"/>
              <a:gd name="connsiteY67" fmla="*/ 5331016 h 5333278"/>
              <a:gd name="connsiteX68" fmla="*/ 4538288 w 5318413"/>
              <a:gd name="connsiteY68" fmla="*/ 5326493 h 5333278"/>
              <a:gd name="connsiteX69" fmla="*/ 4504369 w 5318413"/>
              <a:gd name="connsiteY69" fmla="*/ 5321969 h 5333278"/>
              <a:gd name="connsiteX70" fmla="*/ 4472713 w 5318413"/>
              <a:gd name="connsiteY70" fmla="*/ 5315184 h 5333278"/>
              <a:gd name="connsiteX71" fmla="*/ 4441055 w 5318413"/>
              <a:gd name="connsiteY71" fmla="*/ 5306137 h 5333278"/>
              <a:gd name="connsiteX72" fmla="*/ 4409398 w 5318413"/>
              <a:gd name="connsiteY72" fmla="*/ 5294828 h 5333278"/>
              <a:gd name="connsiteX73" fmla="*/ 4377741 w 5318413"/>
              <a:gd name="connsiteY73" fmla="*/ 5283519 h 5333278"/>
              <a:gd name="connsiteX74" fmla="*/ 4348345 w 5318413"/>
              <a:gd name="connsiteY74" fmla="*/ 5269948 h 5333278"/>
              <a:gd name="connsiteX75" fmla="*/ 4318949 w 5318413"/>
              <a:gd name="connsiteY75" fmla="*/ 5256377 h 5333278"/>
              <a:gd name="connsiteX76" fmla="*/ 4289553 w 5318413"/>
              <a:gd name="connsiteY76" fmla="*/ 5240545 h 5333278"/>
              <a:gd name="connsiteX77" fmla="*/ 4257895 w 5318413"/>
              <a:gd name="connsiteY77" fmla="*/ 5222451 h 5333278"/>
              <a:gd name="connsiteX78" fmla="*/ 4230761 w 5318413"/>
              <a:gd name="connsiteY78" fmla="*/ 5202095 h 5333278"/>
              <a:gd name="connsiteX79" fmla="*/ 4203626 w 5318413"/>
              <a:gd name="connsiteY79" fmla="*/ 5181739 h 5333278"/>
              <a:gd name="connsiteX80" fmla="*/ 4176491 w 5318413"/>
              <a:gd name="connsiteY80" fmla="*/ 5156859 h 5333278"/>
              <a:gd name="connsiteX81" fmla="*/ 4151618 w 5318413"/>
              <a:gd name="connsiteY81" fmla="*/ 5134241 h 5333278"/>
              <a:gd name="connsiteX82" fmla="*/ 201249 w 5318413"/>
              <a:gd name="connsiteY82" fmla="*/ 1171603 h 5333278"/>
              <a:gd name="connsiteX83" fmla="*/ 176376 w 5318413"/>
              <a:gd name="connsiteY83" fmla="*/ 1144461 h 5333278"/>
              <a:gd name="connsiteX84" fmla="*/ 153764 w 5318413"/>
              <a:gd name="connsiteY84" fmla="*/ 1117320 h 5333278"/>
              <a:gd name="connsiteX85" fmla="*/ 131151 w 5318413"/>
              <a:gd name="connsiteY85" fmla="*/ 1092440 h 5333278"/>
              <a:gd name="connsiteX86" fmla="*/ 110800 w 5318413"/>
              <a:gd name="connsiteY86" fmla="*/ 1063037 h 5333278"/>
              <a:gd name="connsiteX87" fmla="*/ 94972 w 5318413"/>
              <a:gd name="connsiteY87" fmla="*/ 1035896 h 5333278"/>
              <a:gd name="connsiteX88" fmla="*/ 76882 w 5318413"/>
              <a:gd name="connsiteY88" fmla="*/ 1006493 h 5333278"/>
              <a:gd name="connsiteX89" fmla="*/ 63314 w 5318413"/>
              <a:gd name="connsiteY89" fmla="*/ 977090 h 5333278"/>
              <a:gd name="connsiteX90" fmla="*/ 49747 w 5318413"/>
              <a:gd name="connsiteY90" fmla="*/ 943163 h 5333278"/>
              <a:gd name="connsiteX91" fmla="*/ 38441 w 5318413"/>
              <a:gd name="connsiteY91" fmla="*/ 913760 h 5333278"/>
              <a:gd name="connsiteX92" fmla="*/ 29396 w 5318413"/>
              <a:gd name="connsiteY92" fmla="*/ 882095 h 5333278"/>
              <a:gd name="connsiteX93" fmla="*/ 20351 w 5318413"/>
              <a:gd name="connsiteY93" fmla="*/ 850430 h 5333278"/>
              <a:gd name="connsiteX94" fmla="*/ 13568 w 5318413"/>
              <a:gd name="connsiteY94" fmla="*/ 818765 h 5333278"/>
              <a:gd name="connsiteX95" fmla="*/ 6784 w 5318413"/>
              <a:gd name="connsiteY95" fmla="*/ 784838 h 5333278"/>
              <a:gd name="connsiteX96" fmla="*/ 4523 w 5318413"/>
              <a:gd name="connsiteY96" fmla="*/ 750912 h 5333278"/>
              <a:gd name="connsiteX97" fmla="*/ 2261 w 5318413"/>
              <a:gd name="connsiteY97" fmla="*/ 719247 h 5333278"/>
              <a:gd name="connsiteX98" fmla="*/ 0 w 5318413"/>
              <a:gd name="connsiteY98" fmla="*/ 685320 h 5333278"/>
              <a:gd name="connsiteX99" fmla="*/ 2261 w 5318413"/>
              <a:gd name="connsiteY99" fmla="*/ 653655 h 5333278"/>
              <a:gd name="connsiteX100" fmla="*/ 4523 w 5318413"/>
              <a:gd name="connsiteY100" fmla="*/ 621990 h 5333278"/>
              <a:gd name="connsiteX101" fmla="*/ 6784 w 5318413"/>
              <a:gd name="connsiteY101" fmla="*/ 588063 h 5333278"/>
              <a:gd name="connsiteX102" fmla="*/ 13568 w 5318413"/>
              <a:gd name="connsiteY102" fmla="*/ 554137 h 5333278"/>
              <a:gd name="connsiteX103" fmla="*/ 20351 w 5318413"/>
              <a:gd name="connsiteY103" fmla="*/ 522472 h 5333278"/>
              <a:gd name="connsiteX104" fmla="*/ 29396 w 5318413"/>
              <a:gd name="connsiteY104" fmla="*/ 490807 h 5333278"/>
              <a:gd name="connsiteX105" fmla="*/ 38441 w 5318413"/>
              <a:gd name="connsiteY105" fmla="*/ 459142 h 5333278"/>
              <a:gd name="connsiteX106" fmla="*/ 49747 w 5318413"/>
              <a:gd name="connsiteY106" fmla="*/ 429739 h 5333278"/>
              <a:gd name="connsiteX107" fmla="*/ 63314 w 5318413"/>
              <a:gd name="connsiteY107" fmla="*/ 398074 h 5333278"/>
              <a:gd name="connsiteX108" fmla="*/ 76882 w 5318413"/>
              <a:gd name="connsiteY108" fmla="*/ 366409 h 5333278"/>
              <a:gd name="connsiteX109" fmla="*/ 94972 w 5318413"/>
              <a:gd name="connsiteY109" fmla="*/ 337006 h 5333278"/>
              <a:gd name="connsiteX110" fmla="*/ 113061 w 5318413"/>
              <a:gd name="connsiteY110" fmla="*/ 309864 h 5333278"/>
              <a:gd name="connsiteX111" fmla="*/ 131151 w 5318413"/>
              <a:gd name="connsiteY111" fmla="*/ 280461 h 5333278"/>
              <a:gd name="connsiteX112" fmla="*/ 153764 w 5318413"/>
              <a:gd name="connsiteY112" fmla="*/ 253320 h 5333278"/>
              <a:gd name="connsiteX113" fmla="*/ 176376 w 5318413"/>
              <a:gd name="connsiteY113" fmla="*/ 228440 h 5333278"/>
              <a:gd name="connsiteX114" fmla="*/ 201249 w 5318413"/>
              <a:gd name="connsiteY114" fmla="*/ 203561 h 5333278"/>
              <a:gd name="connsiteX115" fmla="*/ 226123 w 5318413"/>
              <a:gd name="connsiteY115" fmla="*/ 176419 h 5333278"/>
              <a:gd name="connsiteX116" fmla="*/ 250997 w 5318413"/>
              <a:gd name="connsiteY116" fmla="*/ 153801 h 5333278"/>
              <a:gd name="connsiteX117" fmla="*/ 278131 w 5318413"/>
              <a:gd name="connsiteY117" fmla="*/ 133445 h 5333278"/>
              <a:gd name="connsiteX118" fmla="*/ 307527 w 5318413"/>
              <a:gd name="connsiteY118" fmla="*/ 113089 h 5333278"/>
              <a:gd name="connsiteX119" fmla="*/ 334662 w 5318413"/>
              <a:gd name="connsiteY119" fmla="*/ 97257 h 5333278"/>
              <a:gd name="connsiteX120" fmla="*/ 364058 w 5318413"/>
              <a:gd name="connsiteY120" fmla="*/ 79163 h 5333278"/>
              <a:gd name="connsiteX121" fmla="*/ 395715 w 5318413"/>
              <a:gd name="connsiteY121" fmla="*/ 65592 h 5333278"/>
              <a:gd name="connsiteX122" fmla="*/ 427372 w 5318413"/>
              <a:gd name="connsiteY122" fmla="*/ 52021 h 5333278"/>
              <a:gd name="connsiteX123" fmla="*/ 456768 w 5318413"/>
              <a:gd name="connsiteY123" fmla="*/ 40712 h 5333278"/>
              <a:gd name="connsiteX124" fmla="*/ 488426 w 5318413"/>
              <a:gd name="connsiteY124" fmla="*/ 31665 h 5333278"/>
              <a:gd name="connsiteX125" fmla="*/ 520083 w 5318413"/>
              <a:gd name="connsiteY125" fmla="*/ 22618 h 5333278"/>
              <a:gd name="connsiteX126" fmla="*/ 551740 w 5318413"/>
              <a:gd name="connsiteY126" fmla="*/ 15833 h 5333278"/>
              <a:gd name="connsiteX127" fmla="*/ 583397 w 5318413"/>
              <a:gd name="connsiteY127" fmla="*/ 6786 h 5333278"/>
              <a:gd name="connsiteX128" fmla="*/ 617316 w 5318413"/>
              <a:gd name="connsiteY128" fmla="*/ 4524 h 5333278"/>
              <a:gd name="connsiteX129" fmla="*/ 651234 w 5318413"/>
              <a:gd name="connsiteY129" fmla="*/ 2262 h 5333278"/>
              <a:gd name="connsiteX130" fmla="*/ 682891 w 5318413"/>
              <a:gd name="connsiteY130" fmla="*/ 0 h 533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5318413" h="5333278">
                <a:moveTo>
                  <a:pt x="682891" y="0"/>
                </a:moveTo>
                <a:lnTo>
                  <a:pt x="716810" y="2262"/>
                </a:lnTo>
                <a:lnTo>
                  <a:pt x="748467" y="4524"/>
                </a:lnTo>
                <a:lnTo>
                  <a:pt x="782385" y="6786"/>
                </a:lnTo>
                <a:lnTo>
                  <a:pt x="814043" y="15833"/>
                </a:lnTo>
                <a:lnTo>
                  <a:pt x="845700" y="22618"/>
                </a:lnTo>
                <a:lnTo>
                  <a:pt x="879618" y="31665"/>
                </a:lnTo>
                <a:lnTo>
                  <a:pt x="911276" y="40712"/>
                </a:lnTo>
                <a:lnTo>
                  <a:pt x="940672" y="52021"/>
                </a:lnTo>
                <a:lnTo>
                  <a:pt x="972329" y="65592"/>
                </a:lnTo>
                <a:lnTo>
                  <a:pt x="1001725" y="79163"/>
                </a:lnTo>
                <a:lnTo>
                  <a:pt x="1031121" y="97257"/>
                </a:lnTo>
                <a:lnTo>
                  <a:pt x="1058255" y="113089"/>
                </a:lnTo>
                <a:lnTo>
                  <a:pt x="1087651" y="133445"/>
                </a:lnTo>
                <a:lnTo>
                  <a:pt x="1117047" y="153801"/>
                </a:lnTo>
                <a:lnTo>
                  <a:pt x="1141921" y="176419"/>
                </a:lnTo>
                <a:lnTo>
                  <a:pt x="1166795" y="203561"/>
                </a:lnTo>
                <a:lnTo>
                  <a:pt x="5119424" y="4163937"/>
                </a:lnTo>
                <a:lnTo>
                  <a:pt x="5142037" y="4188817"/>
                </a:lnTo>
                <a:lnTo>
                  <a:pt x="5164649" y="4218221"/>
                </a:lnTo>
                <a:lnTo>
                  <a:pt x="5185000" y="4245361"/>
                </a:lnTo>
                <a:lnTo>
                  <a:pt x="5205351" y="4272503"/>
                </a:lnTo>
                <a:lnTo>
                  <a:pt x="5223441" y="4301906"/>
                </a:lnTo>
                <a:lnTo>
                  <a:pt x="5239269" y="4331309"/>
                </a:lnTo>
                <a:lnTo>
                  <a:pt x="5255098" y="4360713"/>
                </a:lnTo>
                <a:lnTo>
                  <a:pt x="5268665" y="4390115"/>
                </a:lnTo>
                <a:lnTo>
                  <a:pt x="5279971" y="4424043"/>
                </a:lnTo>
                <a:lnTo>
                  <a:pt x="5291277" y="4455707"/>
                </a:lnTo>
                <a:lnTo>
                  <a:pt x="5300323" y="4487372"/>
                </a:lnTo>
                <a:lnTo>
                  <a:pt x="5307107" y="4519037"/>
                </a:lnTo>
                <a:lnTo>
                  <a:pt x="5311629" y="4550702"/>
                </a:lnTo>
                <a:lnTo>
                  <a:pt x="5316151" y="4582367"/>
                </a:lnTo>
                <a:lnTo>
                  <a:pt x="5318413" y="4618555"/>
                </a:lnTo>
                <a:lnTo>
                  <a:pt x="5318413" y="4650220"/>
                </a:lnTo>
                <a:lnTo>
                  <a:pt x="5318413" y="4681885"/>
                </a:lnTo>
                <a:lnTo>
                  <a:pt x="5316151" y="4715812"/>
                </a:lnTo>
                <a:lnTo>
                  <a:pt x="5311629" y="4747477"/>
                </a:lnTo>
                <a:lnTo>
                  <a:pt x="5307107" y="4779142"/>
                </a:lnTo>
                <a:lnTo>
                  <a:pt x="5300323" y="4813069"/>
                </a:lnTo>
                <a:lnTo>
                  <a:pt x="5291277" y="4844733"/>
                </a:lnTo>
                <a:lnTo>
                  <a:pt x="5279971" y="4876398"/>
                </a:lnTo>
                <a:lnTo>
                  <a:pt x="5268665" y="4908063"/>
                </a:lnTo>
                <a:lnTo>
                  <a:pt x="5255098" y="4937466"/>
                </a:lnTo>
                <a:lnTo>
                  <a:pt x="5239269" y="4966870"/>
                </a:lnTo>
                <a:lnTo>
                  <a:pt x="5223441" y="4998535"/>
                </a:lnTo>
                <a:lnTo>
                  <a:pt x="5205351" y="5027938"/>
                </a:lnTo>
                <a:lnTo>
                  <a:pt x="5185000" y="5055079"/>
                </a:lnTo>
                <a:lnTo>
                  <a:pt x="5164649" y="5082220"/>
                </a:lnTo>
                <a:lnTo>
                  <a:pt x="5142037" y="5109362"/>
                </a:lnTo>
                <a:lnTo>
                  <a:pt x="5119424" y="5134241"/>
                </a:lnTo>
                <a:lnTo>
                  <a:pt x="5094551" y="5156859"/>
                </a:lnTo>
                <a:lnTo>
                  <a:pt x="5067416" y="5181739"/>
                </a:lnTo>
                <a:lnTo>
                  <a:pt x="5040281" y="5202095"/>
                </a:lnTo>
                <a:lnTo>
                  <a:pt x="5013147" y="5222451"/>
                </a:lnTo>
                <a:lnTo>
                  <a:pt x="4981489" y="5240545"/>
                </a:lnTo>
                <a:lnTo>
                  <a:pt x="4952093" y="5256377"/>
                </a:lnTo>
                <a:lnTo>
                  <a:pt x="4922697" y="5272210"/>
                </a:lnTo>
                <a:lnTo>
                  <a:pt x="4893301" y="5283519"/>
                </a:lnTo>
                <a:lnTo>
                  <a:pt x="4861644" y="5294828"/>
                </a:lnTo>
                <a:lnTo>
                  <a:pt x="4829987" y="5306137"/>
                </a:lnTo>
                <a:lnTo>
                  <a:pt x="4798329" y="5315184"/>
                </a:lnTo>
                <a:lnTo>
                  <a:pt x="4766673" y="5321969"/>
                </a:lnTo>
                <a:lnTo>
                  <a:pt x="4732754" y="5326493"/>
                </a:lnTo>
                <a:lnTo>
                  <a:pt x="4701097" y="5331016"/>
                </a:lnTo>
                <a:lnTo>
                  <a:pt x="4667179" y="5333278"/>
                </a:lnTo>
                <a:lnTo>
                  <a:pt x="4635521" y="5333278"/>
                </a:lnTo>
                <a:lnTo>
                  <a:pt x="4603864" y="5333278"/>
                </a:lnTo>
                <a:lnTo>
                  <a:pt x="4569945" y="5331016"/>
                </a:lnTo>
                <a:lnTo>
                  <a:pt x="4538288" y="5326493"/>
                </a:lnTo>
                <a:lnTo>
                  <a:pt x="4504369" y="5321969"/>
                </a:lnTo>
                <a:lnTo>
                  <a:pt x="4472713" y="5315184"/>
                </a:lnTo>
                <a:lnTo>
                  <a:pt x="4441055" y="5306137"/>
                </a:lnTo>
                <a:lnTo>
                  <a:pt x="4409398" y="5294828"/>
                </a:lnTo>
                <a:lnTo>
                  <a:pt x="4377741" y="5283519"/>
                </a:lnTo>
                <a:lnTo>
                  <a:pt x="4348345" y="5269948"/>
                </a:lnTo>
                <a:lnTo>
                  <a:pt x="4318949" y="5256377"/>
                </a:lnTo>
                <a:lnTo>
                  <a:pt x="4289553" y="5240545"/>
                </a:lnTo>
                <a:lnTo>
                  <a:pt x="4257895" y="5222451"/>
                </a:lnTo>
                <a:lnTo>
                  <a:pt x="4230761" y="5202095"/>
                </a:lnTo>
                <a:lnTo>
                  <a:pt x="4203626" y="5181739"/>
                </a:lnTo>
                <a:lnTo>
                  <a:pt x="4176491" y="5156859"/>
                </a:lnTo>
                <a:lnTo>
                  <a:pt x="4151618" y="5134241"/>
                </a:lnTo>
                <a:lnTo>
                  <a:pt x="201249" y="1171603"/>
                </a:lnTo>
                <a:lnTo>
                  <a:pt x="176376" y="1144461"/>
                </a:lnTo>
                <a:lnTo>
                  <a:pt x="153764" y="1117320"/>
                </a:lnTo>
                <a:lnTo>
                  <a:pt x="131151" y="1092440"/>
                </a:lnTo>
                <a:lnTo>
                  <a:pt x="110800" y="1063037"/>
                </a:lnTo>
                <a:lnTo>
                  <a:pt x="94972" y="1035896"/>
                </a:lnTo>
                <a:lnTo>
                  <a:pt x="76882" y="1006493"/>
                </a:lnTo>
                <a:lnTo>
                  <a:pt x="63314" y="977090"/>
                </a:lnTo>
                <a:lnTo>
                  <a:pt x="49747" y="943163"/>
                </a:lnTo>
                <a:lnTo>
                  <a:pt x="38441" y="913760"/>
                </a:lnTo>
                <a:lnTo>
                  <a:pt x="29396" y="882095"/>
                </a:lnTo>
                <a:lnTo>
                  <a:pt x="20351" y="850430"/>
                </a:lnTo>
                <a:lnTo>
                  <a:pt x="13568" y="818765"/>
                </a:lnTo>
                <a:lnTo>
                  <a:pt x="6784" y="784838"/>
                </a:lnTo>
                <a:lnTo>
                  <a:pt x="4523" y="750912"/>
                </a:lnTo>
                <a:lnTo>
                  <a:pt x="2261" y="719247"/>
                </a:lnTo>
                <a:lnTo>
                  <a:pt x="0" y="685320"/>
                </a:lnTo>
                <a:lnTo>
                  <a:pt x="2261" y="653655"/>
                </a:lnTo>
                <a:lnTo>
                  <a:pt x="4523" y="621990"/>
                </a:lnTo>
                <a:lnTo>
                  <a:pt x="6784" y="588063"/>
                </a:lnTo>
                <a:lnTo>
                  <a:pt x="13568" y="554137"/>
                </a:lnTo>
                <a:lnTo>
                  <a:pt x="20351" y="522472"/>
                </a:lnTo>
                <a:lnTo>
                  <a:pt x="29396" y="490807"/>
                </a:lnTo>
                <a:lnTo>
                  <a:pt x="38441" y="459142"/>
                </a:lnTo>
                <a:lnTo>
                  <a:pt x="49747" y="429739"/>
                </a:lnTo>
                <a:lnTo>
                  <a:pt x="63314" y="398074"/>
                </a:lnTo>
                <a:lnTo>
                  <a:pt x="76882" y="366409"/>
                </a:lnTo>
                <a:lnTo>
                  <a:pt x="94972" y="337006"/>
                </a:lnTo>
                <a:lnTo>
                  <a:pt x="113061" y="309864"/>
                </a:lnTo>
                <a:lnTo>
                  <a:pt x="131151" y="280461"/>
                </a:lnTo>
                <a:lnTo>
                  <a:pt x="153764" y="253320"/>
                </a:lnTo>
                <a:lnTo>
                  <a:pt x="176376" y="228440"/>
                </a:lnTo>
                <a:lnTo>
                  <a:pt x="201249" y="203561"/>
                </a:lnTo>
                <a:lnTo>
                  <a:pt x="226123" y="176419"/>
                </a:lnTo>
                <a:lnTo>
                  <a:pt x="250997" y="153801"/>
                </a:lnTo>
                <a:lnTo>
                  <a:pt x="278131" y="133445"/>
                </a:lnTo>
                <a:lnTo>
                  <a:pt x="307527" y="113089"/>
                </a:lnTo>
                <a:lnTo>
                  <a:pt x="334662" y="97257"/>
                </a:lnTo>
                <a:lnTo>
                  <a:pt x="364058" y="79163"/>
                </a:lnTo>
                <a:lnTo>
                  <a:pt x="395715" y="65592"/>
                </a:lnTo>
                <a:lnTo>
                  <a:pt x="427372" y="52021"/>
                </a:lnTo>
                <a:lnTo>
                  <a:pt x="456768" y="40712"/>
                </a:lnTo>
                <a:lnTo>
                  <a:pt x="488426" y="31665"/>
                </a:lnTo>
                <a:lnTo>
                  <a:pt x="520083" y="22618"/>
                </a:lnTo>
                <a:lnTo>
                  <a:pt x="551740" y="15833"/>
                </a:lnTo>
                <a:lnTo>
                  <a:pt x="583397" y="6786"/>
                </a:lnTo>
                <a:lnTo>
                  <a:pt x="617316" y="4524"/>
                </a:lnTo>
                <a:lnTo>
                  <a:pt x="651234" y="2262"/>
                </a:lnTo>
                <a:lnTo>
                  <a:pt x="682891" y="0"/>
                </a:lnTo>
                <a:close/>
              </a:path>
            </a:pathLst>
          </a:custGeom>
          <a:gradFill>
            <a:gsLst>
              <a:gs pos="4000">
                <a:schemeClr val="accent4">
                  <a:alpha val="74000"/>
                </a:schemeClr>
              </a:gs>
              <a:gs pos="35000">
                <a:schemeClr val="accent3">
                  <a:alpha val="80000"/>
                </a:schemeClr>
              </a:gs>
              <a:gs pos="67000">
                <a:schemeClr val="accent5">
                  <a:alpha val="77000"/>
                </a:schemeClr>
              </a:gs>
              <a:gs pos="97000">
                <a:schemeClr val="accent6">
                  <a:alpha val="68000"/>
                </a:schemeClr>
              </a:gs>
            </a:gsLst>
            <a:lin ang="1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96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3F3F3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67715" y="3068955"/>
            <a:ext cx="5166995" cy="1835785"/>
            <a:chOff x="-4766137" y="2083869"/>
            <a:chExt cx="5032837" cy="1615920"/>
          </a:xfrm>
        </p:grpSpPr>
        <p:sp>
          <p:nvSpPr>
            <p:cNvPr id="26" name="矩形: 圆角 25"/>
            <p:cNvSpPr/>
            <p:nvPr/>
          </p:nvSpPr>
          <p:spPr>
            <a:xfrm>
              <a:off x="-4766137" y="3345066"/>
              <a:ext cx="3562392" cy="354723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讲解人：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xippt  </a:t>
              </a: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时间：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2020.5.20</a:t>
              </a:r>
              <a:endParaRPr lang="en-US" altLang="zh-CN" sz="16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-4714868" y="2083869"/>
              <a:ext cx="4981568" cy="1028255"/>
              <a:chOff x="-4714868" y="2083869"/>
              <a:chExt cx="4981568" cy="1028255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-4714868" y="2808615"/>
                <a:ext cx="4981567" cy="303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MENTAL HEALTH COUNSELING PPT</a:t>
                </a: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-4634728" y="2827846"/>
                <a:ext cx="4901428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文本占位符 19"/>
              <p:cNvSpPr txBox="1"/>
              <p:nvPr/>
            </p:nvSpPr>
            <p:spPr>
              <a:xfrm>
                <a:off x="-4708756" y="2083869"/>
                <a:ext cx="4975455" cy="635764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dist">
                  <a:buNone/>
                  <a:defRPr/>
                </a:pPr>
                <a:r>
                  <a:rPr lang="zh-CN" altLang="en-US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感谢各位的聆听</a:t>
                </a:r>
              </a:p>
            </p:txBody>
          </p:sp>
        </p:grpSp>
      </p:grpSp>
      <p:sp>
        <p:nvSpPr>
          <p:cNvPr id="34" name="文本占位符 20"/>
          <p:cNvSpPr txBox="1"/>
          <p:nvPr/>
        </p:nvSpPr>
        <p:spPr>
          <a:xfrm>
            <a:off x="826135" y="2338070"/>
            <a:ext cx="5235575" cy="5429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第五章   生态系统及其稳定性</a:t>
            </a:r>
          </a:p>
        </p:txBody>
      </p:sp>
      <p:sp>
        <p:nvSpPr>
          <p:cNvPr id="35" name="矩形 34"/>
          <p:cNvSpPr/>
          <p:nvPr/>
        </p:nvSpPr>
        <p:spPr>
          <a:xfrm>
            <a:off x="-1712511" y="368175"/>
            <a:ext cx="4062342" cy="3009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lvl="0" algn="r" defTabSz="1151890" latinLnBrk="1">
              <a:defRPr/>
            </a:pPr>
            <a:r>
              <a:rPr lang="zh-CN" altLang="en-US" sz="1200" kern="0" spc="3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人教版高中生物必修三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5"/>
          <p:cNvSpPr txBox="1"/>
          <p:nvPr/>
        </p:nvSpPr>
        <p:spPr>
          <a:xfrm>
            <a:off x="660400" y="1354853"/>
            <a:ext cx="9719547" cy="369332"/>
          </a:xfrm>
          <a:prstGeom prst="rect">
            <a:avLst/>
          </a:prstGeom>
          <a:noFill/>
          <a:ln w="63500">
            <a:noFill/>
          </a:ln>
        </p:spPr>
        <p:txBody>
          <a:bodyPr wrap="square" lIns="0" tIns="0" rIns="0" bIns="0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概念：生态系统具有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保持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恢复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自身</a:t>
            </a:r>
            <a:r>
              <a:rPr lang="zh-CN" altLang="en-US" sz="2400" u="sng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结构和功能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相对稳定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的能力</a:t>
            </a:r>
          </a:p>
        </p:txBody>
      </p:sp>
      <p:sp>
        <p:nvSpPr>
          <p:cNvPr id="26626" name="文本占位符 31746"/>
          <p:cNvSpPr>
            <a:spLocks noGrp="1"/>
          </p:cNvSpPr>
          <p:nvPr>
            <p:ph idx="4294967295"/>
          </p:nvPr>
        </p:nvSpPr>
        <p:spPr>
          <a:xfrm>
            <a:off x="660400" y="1354853"/>
            <a:ext cx="10858500" cy="2915489"/>
          </a:xfrm>
          <a:prstGeom prst="rect">
            <a:avLst/>
          </a:prstGeom>
        </p:spPr>
        <p:txBody>
          <a:bodyPr anchor="t"/>
          <a:lstStyle/>
          <a:p>
            <a:pPr marL="0" indent="0">
              <a:lnSpc>
                <a:spcPct val="150000"/>
              </a:lnSpc>
              <a:buNone/>
            </a:pP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结构的相对稳定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：生态系统中各组成成分和种间关系相对稳定</a:t>
            </a:r>
          </a:p>
          <a:p>
            <a:pPr>
              <a:lnSpc>
                <a:spcPct val="2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功能的相对稳定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：生物群落能量的输入量与输出量保持相对平衡，物质的输入与输出保持相对平衡。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课堂导入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9" name="Text Box 15"/>
          <p:cNvSpPr txBox="1"/>
          <p:nvPr/>
        </p:nvSpPr>
        <p:spPr>
          <a:xfrm>
            <a:off x="597038" y="1817891"/>
            <a:ext cx="9220200" cy="46166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稳定性的原因：生态系统具有自我调节能力。</a:t>
            </a:r>
          </a:p>
        </p:txBody>
      </p:sp>
      <p:sp>
        <p:nvSpPr>
          <p:cNvPr id="88080" name="Rectangle 16"/>
          <p:cNvSpPr>
            <a:spLocks noGrp="1"/>
          </p:cNvSpPr>
          <p:nvPr>
            <p:ph idx="4294967295" hasCustomPrompt="1"/>
          </p:nvPr>
        </p:nvSpPr>
        <p:spPr>
          <a:xfrm>
            <a:off x="597038" y="3277497"/>
            <a:ext cx="10767648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ct val="115000"/>
              </a:lnSpc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河流轻度污染时，通过物理沉降、化学分解和微生物的分解，很快会消除污染。           </a:t>
            </a:r>
          </a:p>
        </p:txBody>
      </p:sp>
      <p:sp>
        <p:nvSpPr>
          <p:cNvPr id="88081" name="Rectangle 17"/>
          <p:cNvSpPr/>
          <p:nvPr/>
        </p:nvSpPr>
        <p:spPr>
          <a:xfrm>
            <a:off x="571914" y="2852494"/>
            <a:ext cx="1512888" cy="46166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>
            <a:spAutoFit/>
          </a:bodyPr>
          <a:lstStyle/>
          <a:p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实例：</a:t>
            </a:r>
          </a:p>
        </p:txBody>
      </p:sp>
      <p:sp>
        <p:nvSpPr>
          <p:cNvPr id="88082" name="Rectangle 18"/>
          <p:cNvSpPr/>
          <p:nvPr/>
        </p:nvSpPr>
        <p:spPr>
          <a:xfrm>
            <a:off x="597038" y="2390829"/>
            <a:ext cx="6629400" cy="46166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>
            <a:spAutoFit/>
          </a:bodyPr>
          <a:lstStyle/>
          <a:p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自我调节能力基础：</a:t>
            </a:r>
          </a:p>
        </p:txBody>
      </p:sp>
      <p:sp>
        <p:nvSpPr>
          <p:cNvPr id="88083" name="Text Box 19"/>
          <p:cNvSpPr txBox="1"/>
          <p:nvPr/>
        </p:nvSpPr>
        <p:spPr>
          <a:xfrm>
            <a:off x="3572565" y="2390829"/>
            <a:ext cx="38100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负反馈调节</a:t>
            </a:r>
          </a:p>
        </p:txBody>
      </p:sp>
      <p:sp>
        <p:nvSpPr>
          <p:cNvPr id="18" name="Text Box 5"/>
          <p:cNvSpPr txBox="1"/>
          <p:nvPr/>
        </p:nvSpPr>
        <p:spPr>
          <a:xfrm>
            <a:off x="686955" y="1337286"/>
            <a:ext cx="9863814" cy="36933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txBody>
          <a:bodyPr wrap="square" lIns="0" tIns="0" rIns="0" bIns="0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概念：生态系统具有保持或恢复自身</a:t>
            </a:r>
            <a:r>
              <a:rPr lang="zh-CN" altLang="en-US" sz="2400" u="sng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结构和功能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相对稳定的能力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一、生态系统的稳定性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49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8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808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9" grpId="0" animBg="1"/>
      <p:bldP spid="88080" grpId="0" build="p" animBg="1"/>
      <p:bldP spid="88081" grpId="0" bldLvl="0" animBg="1"/>
      <p:bldP spid="88082" grpId="0" animBg="1"/>
      <p:bldP spid="880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/>
          <p:nvPr/>
        </p:nvSpPr>
        <p:spPr>
          <a:xfrm>
            <a:off x="737771" y="1236770"/>
            <a:ext cx="1314450" cy="369332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实例：</a:t>
            </a:r>
          </a:p>
        </p:txBody>
      </p:sp>
      <p:sp>
        <p:nvSpPr>
          <p:cNvPr id="7190" name="Text Box 22"/>
          <p:cNvSpPr txBox="1"/>
          <p:nvPr/>
        </p:nvSpPr>
        <p:spPr>
          <a:xfrm>
            <a:off x="687867" y="1650865"/>
            <a:ext cx="6597650" cy="369332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森林中害虫与食虫鸟的变化</a:t>
            </a:r>
          </a:p>
        </p:txBody>
      </p:sp>
      <p:sp>
        <p:nvSpPr>
          <p:cNvPr id="7191" name="Text Box 23"/>
          <p:cNvSpPr txBox="1"/>
          <p:nvPr/>
        </p:nvSpPr>
        <p:spPr>
          <a:xfrm>
            <a:off x="2052221" y="3345835"/>
            <a:ext cx="1393825" cy="369332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害虫数量</a:t>
            </a:r>
          </a:p>
        </p:txBody>
      </p:sp>
      <p:sp>
        <p:nvSpPr>
          <p:cNvPr id="7192" name="Line 24"/>
          <p:cNvSpPr/>
          <p:nvPr/>
        </p:nvSpPr>
        <p:spPr>
          <a:xfrm>
            <a:off x="3436521" y="3282189"/>
            <a:ext cx="9525" cy="649287"/>
          </a:xfrm>
          <a:prstGeom prst="line">
            <a:avLst/>
          </a:prstGeom>
          <a:ln w="38100" cap="sq" cmpd="sng">
            <a:solidFill>
              <a:srgbClr val="9900CC"/>
            </a:solidFill>
            <a:prstDash val="solid"/>
            <a:headEnd type="stealth" w="lg" len="lg"/>
            <a:tailEnd type="none" w="sm" len="sm"/>
          </a:ln>
        </p:spPr>
        <p:txBody>
          <a:bodyPr/>
          <a:lstStyle/>
          <a:p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97" name="Text Box 29"/>
          <p:cNvSpPr txBox="1"/>
          <p:nvPr/>
        </p:nvSpPr>
        <p:spPr>
          <a:xfrm>
            <a:off x="3395595" y="2212069"/>
            <a:ext cx="1994535" cy="369332"/>
          </a:xfrm>
          <a:prstGeom prst="rect">
            <a:avLst/>
          </a:prstGeom>
          <a:noFill/>
          <a:ln w="63500">
            <a:noFill/>
          </a:ln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</a:p>
        </p:txBody>
      </p:sp>
      <p:sp>
        <p:nvSpPr>
          <p:cNvPr id="7199" name="Text Box 31"/>
          <p:cNvSpPr txBox="1"/>
          <p:nvPr/>
        </p:nvSpPr>
        <p:spPr>
          <a:xfrm>
            <a:off x="4866802" y="2485963"/>
            <a:ext cx="2418715" cy="369332"/>
          </a:xfrm>
          <a:prstGeom prst="rect">
            <a:avLst/>
          </a:prstGeom>
          <a:noFill/>
          <a:ln w="63500">
            <a:noFill/>
          </a:ln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食虫鸟数量</a:t>
            </a:r>
          </a:p>
        </p:txBody>
      </p:sp>
      <p:sp>
        <p:nvSpPr>
          <p:cNvPr id="7200" name="Line 32"/>
          <p:cNvSpPr/>
          <p:nvPr/>
        </p:nvSpPr>
        <p:spPr>
          <a:xfrm>
            <a:off x="6537436" y="2300868"/>
            <a:ext cx="9525" cy="914400"/>
          </a:xfrm>
          <a:prstGeom prst="line">
            <a:avLst/>
          </a:prstGeom>
          <a:ln w="38100" cap="sq" cmpd="sng">
            <a:solidFill>
              <a:srgbClr val="9900CC"/>
            </a:solidFill>
            <a:prstDash val="solid"/>
            <a:headEnd type="stealth" w="lg" len="lg"/>
            <a:tailEnd type="none" w="sm" len="sm"/>
          </a:ln>
        </p:spPr>
        <p:txBody>
          <a:bodyPr/>
          <a:lstStyle/>
          <a:p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634163" y="2704990"/>
            <a:ext cx="2058035" cy="526415"/>
            <a:chOff x="2059" y="3454"/>
            <a:chExt cx="3241" cy="829"/>
          </a:xfrm>
        </p:grpSpPr>
        <p:sp>
          <p:nvSpPr>
            <p:cNvPr id="7203" name="Line 35"/>
            <p:cNvSpPr/>
            <p:nvPr/>
          </p:nvSpPr>
          <p:spPr>
            <a:xfrm flipH="1">
              <a:off x="2098" y="3462"/>
              <a:ext cx="3202" cy="25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headEnd type="stealth" w="lg" len="lg"/>
              <a:tailEnd type="none" w="sm" len="sm"/>
            </a:ln>
          </p:spPr>
          <p:txBody>
            <a:bodyPr/>
            <a:lstStyle/>
            <a:p>
              <a:endPara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2059" y="3454"/>
              <a:ext cx="1" cy="829"/>
            </a:xfrm>
            <a:prstGeom prst="line">
              <a:avLst/>
            </a:prstGeom>
            <a:noFill/>
            <a:ln w="44450" cmpd="sng">
              <a:solidFill>
                <a:schemeClr val="tx1"/>
              </a:solidFill>
              <a:prstDash val="solid"/>
            </a:ln>
          </p:spPr>
        </p:cxnSp>
      </p:grpSp>
      <p:sp>
        <p:nvSpPr>
          <p:cNvPr id="7" name="Text Box 23"/>
          <p:cNvSpPr txBox="1"/>
          <p:nvPr/>
        </p:nvSpPr>
        <p:spPr>
          <a:xfrm>
            <a:off x="8272469" y="3359843"/>
            <a:ext cx="1393825" cy="369332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害虫数量</a:t>
            </a:r>
          </a:p>
        </p:txBody>
      </p:sp>
      <p:sp>
        <p:nvSpPr>
          <p:cNvPr id="8" name="Line 32"/>
          <p:cNvSpPr/>
          <p:nvPr/>
        </p:nvSpPr>
        <p:spPr>
          <a:xfrm flipV="1">
            <a:off x="9589015" y="3076831"/>
            <a:ext cx="9525" cy="935355"/>
          </a:xfrm>
          <a:prstGeom prst="line">
            <a:avLst/>
          </a:prstGeom>
          <a:ln w="38100" cap="sq" cmpd="sng">
            <a:solidFill>
              <a:srgbClr val="9900CC"/>
            </a:solidFill>
            <a:prstDash val="solid"/>
            <a:headEnd type="stealth" w="lg" len="lg"/>
            <a:tailEnd type="none" w="sm" len="sm"/>
          </a:ln>
        </p:spPr>
        <p:txBody>
          <a:bodyPr/>
          <a:lstStyle/>
          <a:p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875942" y="2641172"/>
            <a:ext cx="1901825" cy="659130"/>
            <a:chOff x="9195" y="3345"/>
            <a:chExt cx="2995" cy="1038"/>
          </a:xfrm>
        </p:grpSpPr>
        <p:cxnSp>
          <p:nvCxnSpPr>
            <p:cNvPr id="9" name="直接连接符 8"/>
            <p:cNvCxnSpPr/>
            <p:nvPr/>
          </p:nvCxnSpPr>
          <p:spPr>
            <a:xfrm flipV="1">
              <a:off x="9195" y="3358"/>
              <a:ext cx="2995" cy="37"/>
            </a:xfrm>
            <a:prstGeom prst="line">
              <a:avLst/>
            </a:prstGeom>
            <a:noFill/>
            <a:ln w="44450">
              <a:solidFill>
                <a:schemeClr val="tx1">
                  <a:lumMod val="95000"/>
                  <a:lumOff val="5000"/>
                </a:schemeClr>
              </a:solidFill>
            </a:ln>
          </p:spPr>
        </p:cxnSp>
        <p:cxnSp>
          <p:nvCxnSpPr>
            <p:cNvPr id="10" name="直接箭头连接符 9"/>
            <p:cNvCxnSpPr/>
            <p:nvPr/>
          </p:nvCxnSpPr>
          <p:spPr>
            <a:xfrm>
              <a:off x="12154" y="3345"/>
              <a:ext cx="0" cy="1038"/>
            </a:xfrm>
            <a:prstGeom prst="straightConnector1">
              <a:avLst/>
            </a:prstGeom>
            <a:noFill/>
            <a:ln w="4445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</p:cxnSp>
      </p:grpSp>
      <p:grpSp>
        <p:nvGrpSpPr>
          <p:cNvPr id="17" name="组合 16"/>
          <p:cNvGrpSpPr/>
          <p:nvPr/>
        </p:nvGrpSpPr>
        <p:grpSpPr>
          <a:xfrm>
            <a:off x="7444429" y="3869473"/>
            <a:ext cx="1656080" cy="676910"/>
            <a:chOff x="9695" y="6261"/>
            <a:chExt cx="2608" cy="1066"/>
          </a:xfrm>
        </p:grpSpPr>
        <p:cxnSp>
          <p:nvCxnSpPr>
            <p:cNvPr id="15" name="直接箭头连接符 14"/>
            <p:cNvCxnSpPr/>
            <p:nvPr/>
          </p:nvCxnSpPr>
          <p:spPr>
            <a:xfrm flipH="1">
              <a:off x="9695" y="7327"/>
              <a:ext cx="2608" cy="0"/>
            </a:xfrm>
            <a:prstGeom prst="straightConnector1">
              <a:avLst/>
            </a:prstGeom>
            <a:noFill/>
            <a:ln w="4445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</p:cxnSp>
        <p:cxnSp>
          <p:nvCxnSpPr>
            <p:cNvPr id="16" name="直接连接符 15"/>
            <p:cNvCxnSpPr/>
            <p:nvPr/>
          </p:nvCxnSpPr>
          <p:spPr>
            <a:xfrm>
              <a:off x="12211" y="6261"/>
              <a:ext cx="52" cy="1066"/>
            </a:xfrm>
            <a:prstGeom prst="line">
              <a:avLst/>
            </a:prstGeom>
            <a:noFill/>
            <a:ln w="44450">
              <a:solidFill>
                <a:schemeClr val="tx1">
                  <a:lumMod val="95000"/>
                  <a:lumOff val="5000"/>
                </a:schemeClr>
              </a:solidFill>
            </a:ln>
          </p:spPr>
        </p:cxnSp>
      </p:grpSp>
      <p:sp>
        <p:nvSpPr>
          <p:cNvPr id="18" name="Text Box 31"/>
          <p:cNvSpPr txBox="1"/>
          <p:nvPr/>
        </p:nvSpPr>
        <p:spPr>
          <a:xfrm>
            <a:off x="5637077" y="4468751"/>
            <a:ext cx="2297430" cy="369332"/>
          </a:xfrm>
          <a:prstGeom prst="rect">
            <a:avLst/>
          </a:prstGeom>
          <a:noFill/>
          <a:ln w="63500">
            <a:noFill/>
          </a:ln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食虫鸟数量</a:t>
            </a:r>
          </a:p>
        </p:txBody>
      </p:sp>
      <p:sp>
        <p:nvSpPr>
          <p:cNvPr id="19" name="Line 32"/>
          <p:cNvSpPr/>
          <p:nvPr/>
        </p:nvSpPr>
        <p:spPr>
          <a:xfrm flipV="1">
            <a:off x="7311743" y="4092077"/>
            <a:ext cx="9525" cy="935355"/>
          </a:xfrm>
          <a:prstGeom prst="line">
            <a:avLst/>
          </a:prstGeom>
          <a:ln w="38100" cap="sq" cmpd="sng">
            <a:solidFill>
              <a:srgbClr val="9900CC"/>
            </a:solidFill>
            <a:prstDash val="solid"/>
            <a:headEnd type="stealth" w="lg" len="lg"/>
            <a:tailEnd type="none" w="sm" len="sm"/>
          </a:ln>
        </p:spPr>
        <p:txBody>
          <a:bodyPr/>
          <a:lstStyle/>
          <a:p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647967" y="3986572"/>
            <a:ext cx="2722880" cy="731520"/>
            <a:chOff x="2210" y="6420"/>
            <a:chExt cx="4288" cy="1152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2253" y="7523"/>
              <a:ext cx="4245" cy="16"/>
            </a:xfrm>
            <a:prstGeom prst="line">
              <a:avLst/>
            </a:prstGeom>
            <a:noFill/>
            <a:ln w="44450">
              <a:solidFill>
                <a:schemeClr val="tx1">
                  <a:lumMod val="95000"/>
                  <a:lumOff val="5000"/>
                </a:schemeClr>
              </a:solidFill>
            </a:ln>
          </p:spPr>
        </p:cxnSp>
        <p:cxnSp>
          <p:nvCxnSpPr>
            <p:cNvPr id="21" name="直接箭头连接符 20"/>
            <p:cNvCxnSpPr/>
            <p:nvPr/>
          </p:nvCxnSpPr>
          <p:spPr>
            <a:xfrm flipH="1" flipV="1">
              <a:off x="2210" y="6420"/>
              <a:ext cx="19" cy="1152"/>
            </a:xfrm>
            <a:prstGeom prst="straightConnector1">
              <a:avLst/>
            </a:prstGeom>
            <a:noFill/>
            <a:ln w="4445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</p:cxnSp>
      </p:grpSp>
      <p:sp>
        <p:nvSpPr>
          <p:cNvPr id="88092" name="直接连接符 88091"/>
          <p:cNvSpPr/>
          <p:nvPr/>
        </p:nvSpPr>
        <p:spPr>
          <a:xfrm flipV="1">
            <a:off x="3982017" y="4896773"/>
            <a:ext cx="410845" cy="6350"/>
          </a:xfrm>
          <a:prstGeom prst="line">
            <a:avLst/>
          </a:prstGeom>
          <a:ln w="63500" cap="flat" cmpd="sng">
            <a:solidFill>
              <a:srgbClr val="FF0000"/>
            </a:solidFill>
            <a:prstDash val="solid"/>
            <a:headEnd type="none" w="med" len="med"/>
            <a:tailEnd type="none" w="lg" len="med"/>
          </a:ln>
        </p:spPr>
        <p:txBody>
          <a:bodyPr/>
          <a:lstStyle/>
          <a:p>
            <a:endParaRPr lang="zh-CN" altLang="en-US" sz="24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 Box 41"/>
          <p:cNvSpPr txBox="1"/>
          <p:nvPr/>
        </p:nvSpPr>
        <p:spPr>
          <a:xfrm>
            <a:off x="668321" y="4994016"/>
            <a:ext cx="9631045" cy="369332"/>
          </a:xfrm>
          <a:prstGeom prst="rect">
            <a:avLst/>
          </a:prstGeom>
          <a:noFill/>
          <a:ln w="63500">
            <a:noFill/>
          </a:ln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zh-CN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方式：负反馈调节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60400" y="5601637"/>
            <a:ext cx="9708416" cy="184666"/>
          </a:xfrm>
          <a:prstGeom prst="rect">
            <a:avLst/>
          </a:prstGeom>
          <a:noFill/>
          <a:ln w="63500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意义：在生态系统中普遍存在，是生态系统自我调节能力的基础</a:t>
            </a:r>
          </a:p>
        </p:txBody>
      </p:sp>
      <p:sp>
        <p:nvSpPr>
          <p:cNvPr id="2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二、生态系统的自我调节能力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88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  <p:bldP spid="2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图片 9219"/>
          <p:cNvPicPr>
            <a:picLocks noChangeAspect="1"/>
          </p:cNvPicPr>
          <p:nvPr/>
        </p:nvPicPr>
        <p:blipFill>
          <a:blip r:embed="rId2">
            <a:lum bright="-12000" contrast="24000"/>
          </a:blip>
          <a:stretch>
            <a:fillRect/>
          </a:stretch>
        </p:blipFill>
        <p:spPr>
          <a:xfrm>
            <a:off x="2355159" y="2072168"/>
            <a:ext cx="7481683" cy="383043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文本框 9220"/>
          <p:cNvSpPr txBox="1"/>
          <p:nvPr/>
        </p:nvSpPr>
        <p:spPr>
          <a:xfrm>
            <a:off x="660400" y="1382276"/>
            <a:ext cx="8021320" cy="369332"/>
          </a:xfrm>
          <a:prstGeom prst="rect">
            <a:avLst/>
          </a:prstGeom>
          <a:noFill/>
          <a:ln w="63500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生物群落与无机环境之间也存在负反馈调节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二、生态系统的自我调节能力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黄土高原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816" y="2076270"/>
            <a:ext cx="3059240" cy="2140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522" y="2168227"/>
            <a:ext cx="2914675" cy="19431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Text Box 5"/>
          <p:cNvSpPr txBox="1"/>
          <p:nvPr/>
        </p:nvSpPr>
        <p:spPr>
          <a:xfrm>
            <a:off x="3669030" y="4453930"/>
            <a:ext cx="2077720" cy="4247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zh-CN" altLang="en-US" sz="240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青山绿水</a:t>
            </a:r>
          </a:p>
        </p:txBody>
      </p:sp>
      <p:sp>
        <p:nvSpPr>
          <p:cNvPr id="8198" name="Text Box 6"/>
          <p:cNvSpPr txBox="1"/>
          <p:nvPr/>
        </p:nvSpPr>
        <p:spPr>
          <a:xfrm>
            <a:off x="8144510" y="4450120"/>
            <a:ext cx="3374390" cy="4247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zh-CN" altLang="en-US" sz="240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穷山恶水</a:t>
            </a:r>
          </a:p>
        </p:txBody>
      </p:sp>
      <p:sp>
        <p:nvSpPr>
          <p:cNvPr id="8199" name="Text Box 7"/>
          <p:cNvSpPr txBox="1"/>
          <p:nvPr/>
        </p:nvSpPr>
        <p:spPr>
          <a:xfrm>
            <a:off x="660400" y="1307585"/>
            <a:ext cx="4648200" cy="461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黄土高原的历史变迁</a:t>
            </a:r>
          </a:p>
        </p:txBody>
      </p:sp>
      <p:sp>
        <p:nvSpPr>
          <p:cNvPr id="8" name="Text Box 5"/>
          <p:cNvSpPr txBox="1"/>
          <p:nvPr/>
        </p:nvSpPr>
        <p:spPr>
          <a:xfrm>
            <a:off x="660400" y="5126768"/>
            <a:ext cx="8151495" cy="461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生态系统的自我调节能力是有限的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二、生态系统的自我调节能力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/>
          <p:nvPr/>
        </p:nvSpPr>
        <p:spPr>
          <a:xfrm>
            <a:off x="660400" y="1274439"/>
            <a:ext cx="3501282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正反馈调节</a:t>
            </a:r>
          </a:p>
        </p:txBody>
      </p:sp>
      <p:sp>
        <p:nvSpPr>
          <p:cNvPr id="13315" name="Text Box 3"/>
          <p:cNvSpPr txBox="1"/>
          <p:nvPr/>
        </p:nvSpPr>
        <p:spPr>
          <a:xfrm>
            <a:off x="4522185" y="1806114"/>
            <a:ext cx="2743200" cy="461665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湖泊受到了污染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5823935" y="2325228"/>
            <a:ext cx="0" cy="576263"/>
          </a:xfrm>
          <a:prstGeom prst="line">
            <a:avLst/>
          </a:prstGeom>
          <a:ln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endParaRPr lang="zh-CN" altLang="en-US" sz="240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17" name="Text Box 5"/>
          <p:cNvSpPr txBox="1"/>
          <p:nvPr/>
        </p:nvSpPr>
        <p:spPr>
          <a:xfrm>
            <a:off x="4550760" y="2901489"/>
            <a:ext cx="2736850" cy="461665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鱼类等生物死亡</a:t>
            </a: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5823935" y="3472990"/>
            <a:ext cx="0" cy="468313"/>
          </a:xfrm>
          <a:prstGeom prst="line">
            <a:avLst/>
          </a:prstGeom>
          <a:ln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endParaRPr lang="zh-CN" altLang="en-US" sz="240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19" name="Text Box 7"/>
          <p:cNvSpPr txBox="1"/>
          <p:nvPr/>
        </p:nvSpPr>
        <p:spPr>
          <a:xfrm>
            <a:off x="4528536" y="3949239"/>
            <a:ext cx="2808287" cy="461665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死鱼等生物腐烂</a:t>
            </a:r>
          </a:p>
        </p:txBody>
      </p:sp>
      <p:grpSp>
        <p:nvGrpSpPr>
          <p:cNvPr id="2" name="组合 14"/>
          <p:cNvGrpSpPr/>
          <p:nvPr/>
        </p:nvGrpSpPr>
        <p:grpSpPr>
          <a:xfrm>
            <a:off x="7424135" y="1969628"/>
            <a:ext cx="698500" cy="2232025"/>
            <a:chOff x="5802313" y="1354138"/>
            <a:chExt cx="698513" cy="2232000"/>
          </a:xfrm>
        </p:grpSpPr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5888040" y="3571850"/>
              <a:ext cx="61278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endParaRPr lang="zh-CN" altLang="en-US" sz="240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>
              <a:off x="6500826" y="1354138"/>
              <a:ext cx="0" cy="2232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endParaRPr lang="zh-CN" altLang="en-US" sz="240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 flipH="1">
              <a:off x="5802313" y="1354138"/>
              <a:ext cx="684225" cy="0"/>
            </a:xfrm>
            <a:prstGeom prst="line">
              <a:avLst/>
            </a:prstGeom>
            <a:ln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endParaRPr lang="zh-CN" altLang="en-US" sz="240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323" name="Text Box 11"/>
          <p:cNvSpPr txBox="1"/>
          <p:nvPr/>
        </p:nvSpPr>
        <p:spPr>
          <a:xfrm>
            <a:off x="8113150" y="2901490"/>
            <a:ext cx="553998" cy="428625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</a:p>
        </p:txBody>
      </p:sp>
      <p:sp>
        <p:nvSpPr>
          <p:cNvPr id="13326" name="矩形 3"/>
          <p:cNvSpPr/>
          <p:nvPr/>
        </p:nvSpPr>
        <p:spPr>
          <a:xfrm>
            <a:off x="660400" y="4658815"/>
            <a:ext cx="9858375" cy="11401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1、作用：使生态系统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远离平衡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状态。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2、结果：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加速最初发生变化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的那种成分所发生的变化。</a:t>
            </a: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二、生态系统的自我调节能力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ldLvl="0" animBg="1"/>
      <p:bldP spid="13317" grpId="0" bldLvl="0" animBg="1"/>
      <p:bldP spid="13319" grpId="0" bldLvl="0" animBg="1"/>
      <p:bldP spid="13323" grpId="0"/>
      <p:bldP spid="13326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/>
          <p:nvPr/>
        </p:nvSpPr>
        <p:spPr>
          <a:xfrm>
            <a:off x="1299258" y="4349725"/>
            <a:ext cx="10892741" cy="406265"/>
          </a:xfrm>
          <a:prstGeom prst="rect">
            <a:avLst/>
          </a:prstGeom>
          <a:noFill/>
          <a:ln w="63500">
            <a:noFill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rgbClr val="E8180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恢复力稳定性</a:t>
            </a:r>
            <a:r>
              <a:rPr lang="en-US" altLang="zh-CN" sz="2400" kern="0" dirty="0">
                <a:solidFill>
                  <a:srgbClr val="E8180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生态系统在受到外界干扰因素的破坏后恢复到原状的能力。</a:t>
            </a:r>
          </a:p>
        </p:txBody>
      </p:sp>
      <p:sp>
        <p:nvSpPr>
          <p:cNvPr id="9219" name="Rectangle 3"/>
          <p:cNvSpPr/>
          <p:nvPr/>
        </p:nvSpPr>
        <p:spPr>
          <a:xfrm>
            <a:off x="651076" y="1366158"/>
            <a:ext cx="89916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生态系统的稳定性表现在两个方面：</a:t>
            </a:r>
          </a:p>
        </p:txBody>
      </p:sp>
      <p:sp>
        <p:nvSpPr>
          <p:cNvPr id="9220" name="Rectangle 4"/>
          <p:cNvSpPr/>
          <p:nvPr/>
        </p:nvSpPr>
        <p:spPr>
          <a:xfrm>
            <a:off x="1223060" y="1966826"/>
            <a:ext cx="10432647" cy="4985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kern="0" dirty="0">
                <a:solidFill>
                  <a:srgbClr val="E8180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抵抗力稳定性</a:t>
            </a:r>
            <a:r>
              <a:rPr lang="en-US" altLang="zh-CN" sz="2400" kern="0" dirty="0">
                <a:solidFill>
                  <a:srgbClr val="E8180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生态系统抵抗外界干扰并使自身的结构与功能维持原状的能力。</a:t>
            </a:r>
          </a:p>
        </p:txBody>
      </p:sp>
      <p:sp>
        <p:nvSpPr>
          <p:cNvPr id="9221" name="AutoShape 5"/>
          <p:cNvSpPr/>
          <p:nvPr/>
        </p:nvSpPr>
        <p:spPr>
          <a:xfrm>
            <a:off x="765859" y="2216125"/>
            <a:ext cx="381000" cy="3657600"/>
          </a:xfrm>
          <a:prstGeom prst="leftBrace">
            <a:avLst>
              <a:gd name="adj1" fmla="val 80000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4214" name="Rectangle 6"/>
          <p:cNvSpPr/>
          <p:nvPr/>
        </p:nvSpPr>
        <p:spPr>
          <a:xfrm>
            <a:off x="2251760" y="3198608"/>
            <a:ext cx="67056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抵抗干扰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保持原状</a:t>
            </a:r>
          </a:p>
        </p:txBody>
      </p:sp>
      <p:sp>
        <p:nvSpPr>
          <p:cNvPr id="94215" name="Rectangle 7"/>
          <p:cNvSpPr/>
          <p:nvPr/>
        </p:nvSpPr>
        <p:spPr>
          <a:xfrm>
            <a:off x="2251760" y="5492724"/>
            <a:ext cx="63246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遭到破坏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恢复原状</a:t>
            </a:r>
          </a:p>
        </p:txBody>
      </p:sp>
      <p:sp>
        <p:nvSpPr>
          <p:cNvPr id="9224" name="Text Box 8"/>
          <p:cNvSpPr txBox="1"/>
          <p:nvPr/>
        </p:nvSpPr>
        <p:spPr>
          <a:xfrm>
            <a:off x="1223060" y="3198609"/>
            <a:ext cx="25908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rgbClr val="E8180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核心：</a:t>
            </a:r>
          </a:p>
        </p:txBody>
      </p:sp>
      <p:sp>
        <p:nvSpPr>
          <p:cNvPr id="9225" name="Text Box 10"/>
          <p:cNvSpPr txBox="1"/>
          <p:nvPr/>
        </p:nvSpPr>
        <p:spPr>
          <a:xfrm>
            <a:off x="1223060" y="5492725"/>
            <a:ext cx="2779713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rgbClr val="E8180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核心：</a:t>
            </a:r>
          </a:p>
        </p:txBody>
      </p:sp>
      <p:sp>
        <p:nvSpPr>
          <p:cNvPr id="2" name="矩形 1"/>
          <p:cNvSpPr/>
          <p:nvPr/>
        </p:nvSpPr>
        <p:spPr>
          <a:xfrm>
            <a:off x="1580034" y="1298519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2400" kern="0" dirty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6122442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三、抵抗力稳定性和恢复力稳定性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4" grpId="0"/>
      <p:bldP spid="942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ac07b373-88c6-4f0f-a7c4-6355552bee1b}"/>
</p:tagLst>
</file>

<file path=ppt/theme/theme1.xml><?xml version="1.0" encoding="utf-8"?>
<a:theme xmlns:a="http://schemas.openxmlformats.org/drawingml/2006/main" name="办公资源网：www.bangongziyuan.com">
  <a:themeElements>
    <a:clrScheme name="黄橙色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2B3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2132</Words>
  <Application>Microsoft Office PowerPoint</Application>
  <PresentationFormat>宽屏</PresentationFormat>
  <Paragraphs>206</Paragraphs>
  <Slides>27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FandolFang R</vt:lpstr>
      <vt:lpstr>思源黑体 CN Light</vt:lpstr>
      <vt:lpstr>Arial</vt:lpstr>
      <vt:lpstr>Calibri</vt:lpstr>
      <vt:lpstr>Calibri Light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2020-06-16T02:13:10Z</dcterms:created>
  <dcterms:modified xsi:type="dcterms:W3CDTF">2021-01-09T10:02:16Z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