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302" r:id="rId4"/>
    <p:sldId id="326" r:id="rId5"/>
    <p:sldId id="304" r:id="rId6"/>
    <p:sldId id="307" r:id="rId7"/>
    <p:sldId id="310" r:id="rId8"/>
    <p:sldId id="311" r:id="rId9"/>
    <p:sldId id="313" r:id="rId10"/>
    <p:sldId id="315" r:id="rId11"/>
    <p:sldId id="325" r:id="rId12"/>
    <p:sldId id="316" r:id="rId13"/>
    <p:sldId id="319" r:id="rId14"/>
    <p:sldId id="320" r:id="rId15"/>
    <p:sldId id="261" r:id="rId16"/>
    <p:sldId id="287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D2CBDE5-D27E-4FC4-8868-4362C6A6AAAC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834FF66-486F-4AAA-A5C0-64B340D724B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755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797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5">
            <a:extLst>
              <a:ext uri="{FF2B5EF4-FFF2-40B4-BE49-F238E27FC236}">
                <a16:creationId xmlns:a16="http://schemas.microsoft.com/office/drawing/2014/main" id="{733D1B76-2280-4764-AF3A-F9E53771CE76}"/>
              </a:ext>
            </a:extLst>
          </p:cNvPr>
          <p:cNvSpPr/>
          <p:nvPr userDrawn="1"/>
        </p:nvSpPr>
        <p:spPr>
          <a:xfrm rot="10800000" flipH="1">
            <a:off x="1" y="-2"/>
            <a:ext cx="895350" cy="1065913"/>
          </a:xfrm>
          <a:custGeom>
            <a:avLst/>
            <a:gdLst>
              <a:gd name="connsiteX0" fmla="*/ 0 w 5960164"/>
              <a:gd name="connsiteY0" fmla="*/ 6013176 h 6013176"/>
              <a:gd name="connsiteX1" fmla="*/ 0 w 5960164"/>
              <a:gd name="connsiteY1" fmla="*/ 0 h 6013176"/>
              <a:gd name="connsiteX2" fmla="*/ 5960164 w 5960164"/>
              <a:gd name="connsiteY2" fmla="*/ 6013176 h 6013176"/>
              <a:gd name="connsiteX3" fmla="*/ 0 w 5960164"/>
              <a:gd name="connsiteY3" fmla="*/ 6013176 h 6013176"/>
              <a:gd name="connsiteX0" fmla="*/ 0 w 5960164"/>
              <a:gd name="connsiteY0" fmla="*/ 6013176 h 6013176"/>
              <a:gd name="connsiteX1" fmla="*/ 0 w 5960164"/>
              <a:gd name="connsiteY1" fmla="*/ 0 h 6013176"/>
              <a:gd name="connsiteX2" fmla="*/ 5960164 w 5960164"/>
              <a:gd name="connsiteY2" fmla="*/ 6013176 h 6013176"/>
              <a:gd name="connsiteX3" fmla="*/ 0 w 5960164"/>
              <a:gd name="connsiteY3" fmla="*/ 6013176 h 6013176"/>
              <a:gd name="connsiteX0" fmla="*/ 0 w 5960164"/>
              <a:gd name="connsiteY0" fmla="*/ 6013176 h 6013176"/>
              <a:gd name="connsiteX1" fmla="*/ 0 w 5960164"/>
              <a:gd name="connsiteY1" fmla="*/ 0 h 6013176"/>
              <a:gd name="connsiteX2" fmla="*/ 5960164 w 5960164"/>
              <a:gd name="connsiteY2" fmla="*/ 6013176 h 6013176"/>
              <a:gd name="connsiteX3" fmla="*/ 0 w 5960164"/>
              <a:gd name="connsiteY3" fmla="*/ 6013176 h 6013176"/>
              <a:gd name="connsiteX0" fmla="*/ 0 w 5960164"/>
              <a:gd name="connsiteY0" fmla="*/ 6013176 h 6013176"/>
              <a:gd name="connsiteX1" fmla="*/ 0 w 5960164"/>
              <a:gd name="connsiteY1" fmla="*/ 0 h 6013176"/>
              <a:gd name="connsiteX2" fmla="*/ 5960164 w 5960164"/>
              <a:gd name="connsiteY2" fmla="*/ 6013176 h 6013176"/>
              <a:gd name="connsiteX3" fmla="*/ 0 w 5960164"/>
              <a:gd name="connsiteY3" fmla="*/ 6013176 h 601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0164" h="6013176">
                <a:moveTo>
                  <a:pt x="0" y="6013176"/>
                </a:moveTo>
                <a:lnTo>
                  <a:pt x="0" y="0"/>
                </a:lnTo>
                <a:cubicBezTo>
                  <a:pt x="4105807" y="944849"/>
                  <a:pt x="3059043" y="4516784"/>
                  <a:pt x="5960164" y="6013176"/>
                </a:cubicBezTo>
                <a:lnTo>
                  <a:pt x="0" y="6013176"/>
                </a:lnTo>
                <a:close/>
              </a:path>
            </a:pathLst>
          </a:cu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EBB8CFDA-638C-499A-A9B5-7A6D8C50F71F}"/>
              </a:ext>
            </a:extLst>
          </p:cNvPr>
          <p:cNvSpPr>
            <a:spLocks/>
          </p:cNvSpPr>
          <p:nvPr userDrawn="1"/>
        </p:nvSpPr>
        <p:spPr bwMode="auto">
          <a:xfrm flipH="1" flipV="1">
            <a:off x="11288807" y="6349999"/>
            <a:ext cx="903192" cy="507999"/>
          </a:xfrm>
          <a:custGeom>
            <a:avLst/>
            <a:gdLst>
              <a:gd name="connsiteX0" fmla="*/ 0 w 7063413"/>
              <a:gd name="connsiteY0" fmla="*/ 0 h 3972805"/>
              <a:gd name="connsiteX1" fmla="*/ 7058131 w 7063413"/>
              <a:gd name="connsiteY1" fmla="*/ 0 h 3972805"/>
              <a:gd name="connsiteX2" fmla="*/ 7063413 w 7063413"/>
              <a:gd name="connsiteY2" fmla="*/ 93877 h 3972805"/>
              <a:gd name="connsiteX3" fmla="*/ 6462092 w 7063413"/>
              <a:gd name="connsiteY3" fmla="*/ 1462109 h 3972805"/>
              <a:gd name="connsiteX4" fmla="*/ 5059468 w 7063413"/>
              <a:gd name="connsiteY4" fmla="*/ 2027015 h 3972805"/>
              <a:gd name="connsiteX5" fmla="*/ 3556655 w 7063413"/>
              <a:gd name="connsiteY5" fmla="*/ 1939141 h 3972805"/>
              <a:gd name="connsiteX6" fmla="*/ 1953656 w 7063413"/>
              <a:gd name="connsiteY6" fmla="*/ 2001908 h 3972805"/>
              <a:gd name="connsiteX7" fmla="*/ 0 w 7063413"/>
              <a:gd name="connsiteY7" fmla="*/ 3972805 h 3972805"/>
              <a:gd name="connsiteX8" fmla="*/ 0 w 7063413"/>
              <a:gd name="connsiteY8" fmla="*/ 197336 h 397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63413" h="3972805">
                <a:moveTo>
                  <a:pt x="0" y="0"/>
                </a:moveTo>
                <a:lnTo>
                  <a:pt x="7058131" y="0"/>
                </a:lnTo>
                <a:lnTo>
                  <a:pt x="7063413" y="93877"/>
                </a:lnTo>
                <a:cubicBezTo>
                  <a:pt x="7057933" y="620437"/>
                  <a:pt x="6812748" y="1132580"/>
                  <a:pt x="6462092" y="1462109"/>
                </a:cubicBezTo>
                <a:cubicBezTo>
                  <a:pt x="6061342" y="1838713"/>
                  <a:pt x="5547882" y="1989355"/>
                  <a:pt x="5059468" y="2027015"/>
                </a:cubicBezTo>
                <a:cubicBezTo>
                  <a:pt x="4558530" y="2064676"/>
                  <a:pt x="4057593" y="1976801"/>
                  <a:pt x="3556655" y="1939141"/>
                </a:cubicBezTo>
                <a:cubicBezTo>
                  <a:pt x="3055718" y="1888927"/>
                  <a:pt x="2442070" y="1863820"/>
                  <a:pt x="1953656" y="2001908"/>
                </a:cubicBezTo>
                <a:cubicBezTo>
                  <a:pt x="976828" y="2278085"/>
                  <a:pt x="475891" y="3056401"/>
                  <a:pt x="0" y="3972805"/>
                </a:cubicBezTo>
                <a:cubicBezTo>
                  <a:pt x="0" y="3972805"/>
                  <a:pt x="0" y="3972805"/>
                  <a:pt x="0" y="197336"/>
                </a:cubicBezTo>
                <a:close/>
              </a:path>
            </a:pathLst>
          </a:cu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B03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BB56B1E9-6A1C-4300-8853-7A747699EA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350" y="406400"/>
            <a:ext cx="3943350" cy="48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dirty="0" smtClean="0">
                <a:gradFill>
                  <a:gsLst>
                    <a:gs pos="100000">
                      <a:srgbClr val="1C46F2"/>
                    </a:gs>
                    <a:gs pos="0">
                      <a:srgbClr val="00B0F0"/>
                    </a:gs>
                  </a:gsLst>
                  <a:lin ang="2700000" scaled="1"/>
                </a:gra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  <a:lvl2pPr marL="228600" indent="0">
              <a:buNone/>
              <a:defRPr lang="zh-CN" altLang="en-US" sz="1800" dirty="0" smtClean="0"/>
            </a:lvl2pPr>
            <a:lvl3pPr>
              <a:defRPr lang="zh-CN" altLang="en-US" sz="1800" dirty="0" smtClean="0"/>
            </a:lvl3pPr>
            <a:lvl4pPr>
              <a:defRPr lang="zh-CN" altLang="en-US" dirty="0" smtClean="0"/>
            </a:lvl4pPr>
            <a:lvl5pPr>
              <a:defRPr lang="zh-CN" altLang="en-US" dirty="0"/>
            </a:lvl5pPr>
          </a:lstStyle>
          <a:p>
            <a:pPr marL="0"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73882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258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75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4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5">
            <a:extLst>
              <a:ext uri="{FF2B5EF4-FFF2-40B4-BE49-F238E27FC236}">
                <a16:creationId xmlns:a16="http://schemas.microsoft.com/office/drawing/2014/main" id="{FA4BA5B4-CDC1-480E-9259-C577049C3BAE}"/>
              </a:ext>
            </a:extLst>
          </p:cNvPr>
          <p:cNvSpPr/>
          <p:nvPr/>
        </p:nvSpPr>
        <p:spPr>
          <a:xfrm rot="10800000" flipH="1">
            <a:off x="0" y="-2"/>
            <a:ext cx="5050971" cy="6013176"/>
          </a:xfrm>
          <a:custGeom>
            <a:avLst/>
            <a:gdLst>
              <a:gd name="connsiteX0" fmla="*/ 0 w 5960164"/>
              <a:gd name="connsiteY0" fmla="*/ 6013176 h 6013176"/>
              <a:gd name="connsiteX1" fmla="*/ 0 w 5960164"/>
              <a:gd name="connsiteY1" fmla="*/ 0 h 6013176"/>
              <a:gd name="connsiteX2" fmla="*/ 5960164 w 5960164"/>
              <a:gd name="connsiteY2" fmla="*/ 6013176 h 6013176"/>
              <a:gd name="connsiteX3" fmla="*/ 0 w 5960164"/>
              <a:gd name="connsiteY3" fmla="*/ 6013176 h 6013176"/>
              <a:gd name="connsiteX0" fmla="*/ 0 w 5960164"/>
              <a:gd name="connsiteY0" fmla="*/ 6013176 h 6013176"/>
              <a:gd name="connsiteX1" fmla="*/ 0 w 5960164"/>
              <a:gd name="connsiteY1" fmla="*/ 0 h 6013176"/>
              <a:gd name="connsiteX2" fmla="*/ 5960164 w 5960164"/>
              <a:gd name="connsiteY2" fmla="*/ 6013176 h 6013176"/>
              <a:gd name="connsiteX3" fmla="*/ 0 w 5960164"/>
              <a:gd name="connsiteY3" fmla="*/ 6013176 h 6013176"/>
              <a:gd name="connsiteX0" fmla="*/ 0 w 5960164"/>
              <a:gd name="connsiteY0" fmla="*/ 6013176 h 6013176"/>
              <a:gd name="connsiteX1" fmla="*/ 0 w 5960164"/>
              <a:gd name="connsiteY1" fmla="*/ 0 h 6013176"/>
              <a:gd name="connsiteX2" fmla="*/ 5960164 w 5960164"/>
              <a:gd name="connsiteY2" fmla="*/ 6013176 h 6013176"/>
              <a:gd name="connsiteX3" fmla="*/ 0 w 5960164"/>
              <a:gd name="connsiteY3" fmla="*/ 6013176 h 6013176"/>
              <a:gd name="connsiteX0" fmla="*/ 0 w 5960164"/>
              <a:gd name="connsiteY0" fmla="*/ 6013176 h 6013176"/>
              <a:gd name="connsiteX1" fmla="*/ 0 w 5960164"/>
              <a:gd name="connsiteY1" fmla="*/ 0 h 6013176"/>
              <a:gd name="connsiteX2" fmla="*/ 5960164 w 5960164"/>
              <a:gd name="connsiteY2" fmla="*/ 6013176 h 6013176"/>
              <a:gd name="connsiteX3" fmla="*/ 0 w 5960164"/>
              <a:gd name="connsiteY3" fmla="*/ 6013176 h 601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0164" h="6013176">
                <a:moveTo>
                  <a:pt x="0" y="6013176"/>
                </a:moveTo>
                <a:lnTo>
                  <a:pt x="0" y="0"/>
                </a:lnTo>
                <a:cubicBezTo>
                  <a:pt x="4105807" y="944849"/>
                  <a:pt x="3059043" y="4516784"/>
                  <a:pt x="5960164" y="6013176"/>
                </a:cubicBezTo>
                <a:lnTo>
                  <a:pt x="0" y="6013176"/>
                </a:lnTo>
                <a:close/>
              </a:path>
            </a:pathLst>
          </a:cu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C1034D6-7AC9-46A0-AE04-77721BC31F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" t="3128" r="940" b="15084"/>
          <a:stretch/>
        </p:blipFill>
        <p:spPr>
          <a:xfrm>
            <a:off x="457145" y="2"/>
            <a:ext cx="5850032" cy="6831069"/>
          </a:xfrm>
          <a:custGeom>
            <a:avLst/>
            <a:gdLst>
              <a:gd name="connsiteX0" fmla="*/ 4533559 w 5850032"/>
              <a:gd name="connsiteY0" fmla="*/ 1305906 h 6831069"/>
              <a:gd name="connsiteX1" fmla="*/ 4730814 w 5850032"/>
              <a:gd name="connsiteY1" fmla="*/ 1346754 h 6831069"/>
              <a:gd name="connsiteX2" fmla="*/ 4743700 w 5850032"/>
              <a:gd name="connsiteY2" fmla="*/ 1353355 h 6831069"/>
              <a:gd name="connsiteX3" fmla="*/ 4859672 w 5850032"/>
              <a:gd name="connsiteY3" fmla="*/ 1450729 h 6831069"/>
              <a:gd name="connsiteX4" fmla="*/ 5850032 w 5850032"/>
              <a:gd name="connsiteY4" fmla="*/ 2988912 h 6831069"/>
              <a:gd name="connsiteX5" fmla="*/ 3375972 w 5850032"/>
              <a:gd name="connsiteY5" fmla="*/ 6831069 h 6831069"/>
              <a:gd name="connsiteX6" fmla="*/ 1400773 w 5850032"/>
              <a:gd name="connsiteY6" fmla="*/ 6831069 h 6831069"/>
              <a:gd name="connsiteX7" fmla="*/ 1242463 w 5850032"/>
              <a:gd name="connsiteY7" fmla="*/ 6789809 h 6831069"/>
              <a:gd name="connsiteX8" fmla="*/ 1229577 w 5850032"/>
              <a:gd name="connsiteY8" fmla="*/ 6783207 h 6831069"/>
              <a:gd name="connsiteX9" fmla="*/ 1104401 w 5850032"/>
              <a:gd name="connsiteY9" fmla="*/ 6359052 h 6831069"/>
              <a:gd name="connsiteX10" fmla="*/ 4257724 w 5850032"/>
              <a:gd name="connsiteY10" fmla="*/ 1460632 h 6831069"/>
              <a:gd name="connsiteX11" fmla="*/ 4533559 w 5850032"/>
              <a:gd name="connsiteY11" fmla="*/ 1305906 h 6831069"/>
              <a:gd name="connsiteX12" fmla="*/ 2475901 w 5850032"/>
              <a:gd name="connsiteY12" fmla="*/ 0 h 6831069"/>
              <a:gd name="connsiteX13" fmla="*/ 4449266 w 5850032"/>
              <a:gd name="connsiteY13" fmla="*/ 0 h 6831069"/>
              <a:gd name="connsiteX14" fmla="*/ 4529795 w 5850032"/>
              <a:gd name="connsiteY14" fmla="*/ 11341 h 6831069"/>
              <a:gd name="connsiteX15" fmla="*/ 4607569 w 5850032"/>
              <a:gd name="connsiteY15" fmla="*/ 41241 h 6831069"/>
              <a:gd name="connsiteX16" fmla="*/ 4620455 w 5850032"/>
              <a:gd name="connsiteY16" fmla="*/ 46190 h 6831069"/>
              <a:gd name="connsiteX17" fmla="*/ 4747471 w 5850032"/>
              <a:gd name="connsiteY17" fmla="*/ 471809 h 6831069"/>
              <a:gd name="connsiteX18" fmla="*/ 1592308 w 5850032"/>
              <a:gd name="connsiteY18" fmla="*/ 5368075 h 6831069"/>
              <a:gd name="connsiteX19" fmla="*/ 1119218 w 5850032"/>
              <a:gd name="connsiteY19" fmla="*/ 5481904 h 6831069"/>
              <a:gd name="connsiteX20" fmla="*/ 1106332 w 5850032"/>
              <a:gd name="connsiteY20" fmla="*/ 5475305 h 6831069"/>
              <a:gd name="connsiteX21" fmla="*/ 992201 w 5850032"/>
              <a:gd name="connsiteY21" fmla="*/ 5377973 h 6831069"/>
              <a:gd name="connsiteX22" fmla="*/ 0 w 5850032"/>
              <a:gd name="connsiteY22" fmla="*/ 3840467 h 6831069"/>
              <a:gd name="connsiteX23" fmla="*/ 2475297 w 5850032"/>
              <a:gd name="connsiteY23" fmla="*/ 937 h 683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0032" h="6831069">
                <a:moveTo>
                  <a:pt x="4533559" y="1305906"/>
                </a:moveTo>
                <a:cubicBezTo>
                  <a:pt x="4600087" y="1301651"/>
                  <a:pt x="4668687" y="1314571"/>
                  <a:pt x="4730814" y="1346754"/>
                </a:cubicBezTo>
                <a:cubicBezTo>
                  <a:pt x="4743700" y="1353355"/>
                  <a:pt x="4743700" y="1353355"/>
                  <a:pt x="4743700" y="1353355"/>
                </a:cubicBezTo>
                <a:cubicBezTo>
                  <a:pt x="4791561" y="1378111"/>
                  <a:pt x="4830218" y="1411120"/>
                  <a:pt x="4859672" y="1450729"/>
                </a:cubicBezTo>
                <a:cubicBezTo>
                  <a:pt x="5850032" y="2988912"/>
                  <a:pt x="5850032" y="2988912"/>
                  <a:pt x="5850032" y="2988912"/>
                </a:cubicBezTo>
                <a:cubicBezTo>
                  <a:pt x="3375972" y="6831069"/>
                  <a:pt x="3375972" y="6831069"/>
                  <a:pt x="3375972" y="6831069"/>
                </a:cubicBezTo>
                <a:cubicBezTo>
                  <a:pt x="1400773" y="6831069"/>
                  <a:pt x="1400773" y="6831069"/>
                  <a:pt x="1400773" y="6831069"/>
                </a:cubicBezTo>
                <a:cubicBezTo>
                  <a:pt x="1347389" y="6829419"/>
                  <a:pt x="1292165" y="6816216"/>
                  <a:pt x="1242463" y="6789809"/>
                </a:cubicBezTo>
                <a:cubicBezTo>
                  <a:pt x="1229577" y="6783207"/>
                  <a:pt x="1229577" y="6783207"/>
                  <a:pt x="1229577" y="6783207"/>
                </a:cubicBezTo>
                <a:cubicBezTo>
                  <a:pt x="1063903" y="6697386"/>
                  <a:pt x="1006838" y="6507589"/>
                  <a:pt x="1104401" y="6359052"/>
                </a:cubicBezTo>
                <a:cubicBezTo>
                  <a:pt x="4257724" y="1460632"/>
                  <a:pt x="4257724" y="1460632"/>
                  <a:pt x="4257724" y="1460632"/>
                </a:cubicBezTo>
                <a:cubicBezTo>
                  <a:pt x="4317550" y="1367796"/>
                  <a:pt x="4422678" y="1312998"/>
                  <a:pt x="4533559" y="1305906"/>
                </a:cubicBezTo>
                <a:close/>
                <a:moveTo>
                  <a:pt x="2475901" y="0"/>
                </a:moveTo>
                <a:lnTo>
                  <a:pt x="4449266" y="0"/>
                </a:lnTo>
                <a:lnTo>
                  <a:pt x="4529795" y="11341"/>
                </a:lnTo>
                <a:cubicBezTo>
                  <a:pt x="4556487" y="18146"/>
                  <a:pt x="4582718" y="28044"/>
                  <a:pt x="4607569" y="41241"/>
                </a:cubicBezTo>
                <a:cubicBezTo>
                  <a:pt x="4620455" y="46190"/>
                  <a:pt x="4620455" y="46190"/>
                  <a:pt x="4620455" y="46190"/>
                </a:cubicBezTo>
                <a:cubicBezTo>
                  <a:pt x="4786129" y="133624"/>
                  <a:pt x="4843194" y="323337"/>
                  <a:pt x="4747471" y="471809"/>
                </a:cubicBezTo>
                <a:cubicBezTo>
                  <a:pt x="1592308" y="5368075"/>
                  <a:pt x="1592308" y="5368075"/>
                  <a:pt x="1592308" y="5368075"/>
                </a:cubicBezTo>
                <a:cubicBezTo>
                  <a:pt x="1496585" y="5516547"/>
                  <a:pt x="1284891" y="5567687"/>
                  <a:pt x="1119218" y="5481904"/>
                </a:cubicBezTo>
                <a:cubicBezTo>
                  <a:pt x="1106332" y="5475305"/>
                  <a:pt x="1106332" y="5475305"/>
                  <a:pt x="1106332" y="5475305"/>
                </a:cubicBezTo>
                <a:cubicBezTo>
                  <a:pt x="1058471" y="5450560"/>
                  <a:pt x="1019813" y="5415916"/>
                  <a:pt x="992201" y="5377973"/>
                </a:cubicBezTo>
                <a:cubicBezTo>
                  <a:pt x="0" y="3840467"/>
                  <a:pt x="0" y="3840467"/>
                  <a:pt x="0" y="3840467"/>
                </a:cubicBezTo>
                <a:cubicBezTo>
                  <a:pt x="2321157" y="240028"/>
                  <a:pt x="2466230" y="15001"/>
                  <a:pt x="2475297" y="937"/>
                </a:cubicBezTo>
                <a:close/>
              </a:path>
            </a:pathLst>
          </a:custGeom>
          <a:ln w="25400">
            <a:solidFill>
              <a:schemeClr val="bg1"/>
            </a:solidFill>
          </a:ln>
        </p:spPr>
      </p:pic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8A3E1733-08BF-4D53-923E-37C2AA334B14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125E428C-E139-4FE4-9B3E-DF3BA7689A9D}"/>
              </a:ext>
            </a:extLst>
          </p:cNvPr>
          <p:cNvSpPr>
            <a:spLocks/>
          </p:cNvSpPr>
          <p:nvPr/>
        </p:nvSpPr>
        <p:spPr bwMode="auto">
          <a:xfrm flipV="1">
            <a:off x="10769600" y="-1"/>
            <a:ext cx="1422400" cy="341835"/>
          </a:xfrm>
          <a:custGeom>
            <a:avLst/>
            <a:gdLst>
              <a:gd name="connsiteX0" fmla="*/ 4117690 w 8053529"/>
              <a:gd name="connsiteY0" fmla="*/ 42 h 3678995"/>
              <a:gd name="connsiteX1" fmla="*/ 5254283 w 8053529"/>
              <a:gd name="connsiteY1" fmla="*/ 230037 h 3678995"/>
              <a:gd name="connsiteX2" fmla="*/ 6832587 w 8053529"/>
              <a:gd name="connsiteY2" fmla="*/ 767335 h 3678995"/>
              <a:gd name="connsiteX3" fmla="*/ 8012140 w 8053529"/>
              <a:gd name="connsiteY3" fmla="*/ 288804 h 3678995"/>
              <a:gd name="connsiteX4" fmla="*/ 8053529 w 8053529"/>
              <a:gd name="connsiteY4" fmla="*/ 225603 h 3678995"/>
              <a:gd name="connsiteX5" fmla="*/ 8053529 w 8053529"/>
              <a:gd name="connsiteY5" fmla="*/ 3678995 h 3678995"/>
              <a:gd name="connsiteX6" fmla="*/ 0 w 8053529"/>
              <a:gd name="connsiteY6" fmla="*/ 3678995 h 3678995"/>
              <a:gd name="connsiteX7" fmla="*/ 61154 w 8053529"/>
              <a:gd name="connsiteY7" fmla="*/ 3658507 h 3678995"/>
              <a:gd name="connsiteX8" fmla="*/ 1550360 w 8053529"/>
              <a:gd name="connsiteY8" fmla="*/ 1893101 h 3678995"/>
              <a:gd name="connsiteX9" fmla="*/ 3421415 w 8053529"/>
              <a:gd name="connsiteY9" fmla="*/ 89316 h 3678995"/>
              <a:gd name="connsiteX10" fmla="*/ 4117690 w 8053529"/>
              <a:gd name="connsiteY10" fmla="*/ 42 h 3678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53529" h="3678995">
                <a:moveTo>
                  <a:pt x="4117690" y="42"/>
                </a:moveTo>
                <a:cubicBezTo>
                  <a:pt x="4501526" y="2166"/>
                  <a:pt x="4880391" y="86118"/>
                  <a:pt x="5254283" y="230037"/>
                </a:cubicBezTo>
                <a:cubicBezTo>
                  <a:pt x="5750685" y="421929"/>
                  <a:pt x="6285273" y="754542"/>
                  <a:pt x="6832587" y="767335"/>
                </a:cubicBezTo>
                <a:cubicBezTo>
                  <a:pt x="7453090" y="776929"/>
                  <a:pt x="7808686" y="556254"/>
                  <a:pt x="8012140" y="288804"/>
                </a:cubicBezTo>
                <a:lnTo>
                  <a:pt x="8053529" y="225603"/>
                </a:lnTo>
                <a:lnTo>
                  <a:pt x="8053529" y="3678995"/>
                </a:lnTo>
                <a:lnTo>
                  <a:pt x="0" y="3678995"/>
                </a:lnTo>
                <a:lnTo>
                  <a:pt x="61154" y="3658507"/>
                </a:lnTo>
                <a:cubicBezTo>
                  <a:pt x="837577" y="3338687"/>
                  <a:pt x="1193969" y="2583912"/>
                  <a:pt x="1550360" y="1893101"/>
                </a:cubicBezTo>
                <a:cubicBezTo>
                  <a:pt x="1957665" y="1074362"/>
                  <a:pt x="2479524" y="357965"/>
                  <a:pt x="3421415" y="89316"/>
                </a:cubicBezTo>
                <a:cubicBezTo>
                  <a:pt x="3655296" y="26952"/>
                  <a:pt x="3887389" y="-1232"/>
                  <a:pt x="4117690" y="42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Bold"/>
              <a:cs typeface="+mn-ea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FAED1EF3-97B9-44CF-944D-2D4D0209198B}"/>
              </a:ext>
            </a:extLst>
          </p:cNvPr>
          <p:cNvSpPr>
            <a:spLocks/>
          </p:cNvSpPr>
          <p:nvPr/>
        </p:nvSpPr>
        <p:spPr bwMode="auto">
          <a:xfrm flipH="1" flipV="1">
            <a:off x="10232571" y="5755922"/>
            <a:ext cx="1959428" cy="1102077"/>
          </a:xfrm>
          <a:custGeom>
            <a:avLst/>
            <a:gdLst>
              <a:gd name="connsiteX0" fmla="*/ 0 w 7063413"/>
              <a:gd name="connsiteY0" fmla="*/ 0 h 3972805"/>
              <a:gd name="connsiteX1" fmla="*/ 7058131 w 7063413"/>
              <a:gd name="connsiteY1" fmla="*/ 0 h 3972805"/>
              <a:gd name="connsiteX2" fmla="*/ 7063413 w 7063413"/>
              <a:gd name="connsiteY2" fmla="*/ 93877 h 3972805"/>
              <a:gd name="connsiteX3" fmla="*/ 6462092 w 7063413"/>
              <a:gd name="connsiteY3" fmla="*/ 1462109 h 3972805"/>
              <a:gd name="connsiteX4" fmla="*/ 5059468 w 7063413"/>
              <a:gd name="connsiteY4" fmla="*/ 2027015 h 3972805"/>
              <a:gd name="connsiteX5" fmla="*/ 3556655 w 7063413"/>
              <a:gd name="connsiteY5" fmla="*/ 1939141 h 3972805"/>
              <a:gd name="connsiteX6" fmla="*/ 1953656 w 7063413"/>
              <a:gd name="connsiteY6" fmla="*/ 2001908 h 3972805"/>
              <a:gd name="connsiteX7" fmla="*/ 0 w 7063413"/>
              <a:gd name="connsiteY7" fmla="*/ 3972805 h 3972805"/>
              <a:gd name="connsiteX8" fmla="*/ 0 w 7063413"/>
              <a:gd name="connsiteY8" fmla="*/ 197336 h 397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63413" h="3972805">
                <a:moveTo>
                  <a:pt x="0" y="0"/>
                </a:moveTo>
                <a:lnTo>
                  <a:pt x="7058131" y="0"/>
                </a:lnTo>
                <a:lnTo>
                  <a:pt x="7063413" y="93877"/>
                </a:lnTo>
                <a:cubicBezTo>
                  <a:pt x="7057933" y="620437"/>
                  <a:pt x="6812748" y="1132580"/>
                  <a:pt x="6462092" y="1462109"/>
                </a:cubicBezTo>
                <a:cubicBezTo>
                  <a:pt x="6061342" y="1838713"/>
                  <a:pt x="5547882" y="1989355"/>
                  <a:pt x="5059468" y="2027015"/>
                </a:cubicBezTo>
                <a:cubicBezTo>
                  <a:pt x="4558530" y="2064676"/>
                  <a:pt x="4057593" y="1976801"/>
                  <a:pt x="3556655" y="1939141"/>
                </a:cubicBezTo>
                <a:cubicBezTo>
                  <a:pt x="3055718" y="1888927"/>
                  <a:pt x="2442070" y="1863820"/>
                  <a:pt x="1953656" y="2001908"/>
                </a:cubicBezTo>
                <a:cubicBezTo>
                  <a:pt x="976828" y="2278085"/>
                  <a:pt x="475891" y="3056401"/>
                  <a:pt x="0" y="3972805"/>
                </a:cubicBezTo>
                <a:cubicBezTo>
                  <a:pt x="0" y="3972805"/>
                  <a:pt x="0" y="3972805"/>
                  <a:pt x="0" y="197336"/>
                </a:cubicBezTo>
                <a:close/>
              </a:path>
            </a:pathLst>
          </a:cu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B0300000000000000" pitchFamily="34" charset="-122"/>
              <a:ea typeface="思源黑体 CN Regular" panose="020B0500000000000000" pitchFamily="34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34FE8C93-91B2-4BE0-88C6-D763DEC5DF6F}"/>
              </a:ext>
            </a:extLst>
          </p:cNvPr>
          <p:cNvGrpSpPr/>
          <p:nvPr/>
        </p:nvGrpSpPr>
        <p:grpSpPr>
          <a:xfrm>
            <a:off x="6515100" y="4778755"/>
            <a:ext cx="5676537" cy="516468"/>
            <a:chOff x="497629" y="4778755"/>
            <a:chExt cx="5676537" cy="516468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0092F64-4790-4EFE-9826-5C0D945AA169}"/>
                </a:ext>
              </a:extLst>
            </p:cNvPr>
            <p:cNvSpPr/>
            <p:nvPr/>
          </p:nvSpPr>
          <p:spPr>
            <a:xfrm>
              <a:off x="497629" y="4778755"/>
              <a:ext cx="5676537" cy="516468"/>
            </a:xfrm>
            <a:prstGeom prst="rect">
              <a:avLst/>
            </a:prstGeom>
            <a:gradFill flip="none" rotWithShape="0">
              <a:gsLst>
                <a:gs pos="100000">
                  <a:srgbClr val="1C46F2"/>
                </a:gs>
                <a:gs pos="0">
                  <a:srgbClr val="00B0F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48F36C03-3AA2-49A2-A38E-1195CD0A6BE1}"/>
                </a:ext>
              </a:extLst>
            </p:cNvPr>
            <p:cNvGrpSpPr/>
            <p:nvPr/>
          </p:nvGrpSpPr>
          <p:grpSpPr>
            <a:xfrm>
              <a:off x="1078353" y="4883101"/>
              <a:ext cx="3793150" cy="307777"/>
              <a:chOff x="3609950" y="4842938"/>
              <a:chExt cx="5222936" cy="326020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C64F32AF-2466-4D71-A100-6980C92F5D91}"/>
                  </a:ext>
                </a:extLst>
              </p:cNvPr>
              <p:cNvSpPr/>
              <p:nvPr/>
            </p:nvSpPr>
            <p:spPr>
              <a:xfrm>
                <a:off x="3609950" y="4842938"/>
                <a:ext cx="2427600" cy="326020"/>
              </a:xfrm>
              <a:prstGeom prst="rect">
                <a:avLst/>
              </a:prstGeom>
              <a:ln w="63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140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授课人：</a:t>
                </a:r>
                <a:r>
                  <a:rPr lang="en-US" altLang="zh-CN" sz="140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xippt</a:t>
                </a:r>
                <a:endParaRPr kumimoji="0" lang="zh-CN" altLang="en-US" sz="140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FCF8231-A424-4A67-A1EC-E1D30C2CF9C4}"/>
                  </a:ext>
                </a:extLst>
              </p:cNvPr>
              <p:cNvSpPr txBox="1"/>
              <p:nvPr/>
            </p:nvSpPr>
            <p:spPr>
              <a:xfrm>
                <a:off x="6615560" y="4842938"/>
                <a:ext cx="2217326" cy="326020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kumimoji="0" lang="zh-CN" altLang="en-US" sz="1400" i="0" u="none" strike="noStrike" kern="1200" cap="none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授课时间：</a:t>
                </a:r>
                <a:r>
                  <a:rPr kumimoji="0" lang="en-US" altLang="zh-CN" sz="1400" i="0" u="none" strike="noStrike" kern="1200" cap="none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20XX</a:t>
                </a:r>
                <a:endParaRPr kumimoji="0" lang="zh-CN" altLang="en-US" sz="140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F40B35F-93B8-451D-8B1E-1001DAD36493}"/>
              </a:ext>
            </a:extLst>
          </p:cNvPr>
          <p:cNvGrpSpPr/>
          <p:nvPr/>
        </p:nvGrpSpPr>
        <p:grpSpPr>
          <a:xfrm>
            <a:off x="6936709" y="1486938"/>
            <a:ext cx="4863442" cy="2828172"/>
            <a:chOff x="605203" y="1379046"/>
            <a:chExt cx="4863442" cy="2828172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29C338D7-FE25-41CA-BC6D-CB00F8E611F1}"/>
                </a:ext>
              </a:extLst>
            </p:cNvPr>
            <p:cNvSpPr txBox="1"/>
            <p:nvPr/>
          </p:nvSpPr>
          <p:spPr>
            <a:xfrm>
              <a:off x="605203" y="2303058"/>
              <a:ext cx="47650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7200" dirty="0">
                  <a:gradFill>
                    <a:gsLst>
                      <a:gs pos="100000">
                        <a:srgbClr val="1C46F2"/>
                      </a:gs>
                      <a:gs pos="0">
                        <a:srgbClr val="00B0F0"/>
                      </a:gs>
                    </a:gsLst>
                    <a:lin ang="2700000" scaled="1"/>
                  </a:gra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原子结构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C0D336F-1407-467C-B949-C92122CAF902}"/>
                </a:ext>
              </a:extLst>
            </p:cNvPr>
            <p:cNvSpPr txBox="1"/>
            <p:nvPr/>
          </p:nvSpPr>
          <p:spPr>
            <a:xfrm>
              <a:off x="606424" y="3503387"/>
              <a:ext cx="46119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gradFill>
                    <a:gsLst>
                      <a:gs pos="100000">
                        <a:srgbClr val="1C46F2"/>
                      </a:gs>
                      <a:gs pos="0">
                        <a:srgbClr val="00B0F0"/>
                      </a:gs>
                    </a:gsLst>
                    <a:lin ang="2700000" scaled="1"/>
                  </a:gra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原子结构与性质</a:t>
              </a: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71D7598C-704F-4E1B-B6A7-9559C3BE0E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916" y="2181505"/>
              <a:ext cx="4375439" cy="0"/>
            </a:xfrm>
            <a:prstGeom prst="line">
              <a:avLst/>
            </a:prstGeom>
            <a:ln w="15875">
              <a:gradFill flip="none" rotWithShape="1">
                <a:gsLst>
                  <a:gs pos="90000">
                    <a:schemeClr val="tx1"/>
                  </a:gs>
                  <a:gs pos="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6252C3B8-C97D-423B-A232-E9BB794181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7200" y="4207218"/>
              <a:ext cx="4367725" cy="0"/>
            </a:xfrm>
            <a:prstGeom prst="line">
              <a:avLst/>
            </a:prstGeom>
            <a:ln w="15875">
              <a:gradFill flip="none" rotWithShape="1">
                <a:gsLst>
                  <a:gs pos="90000">
                    <a:schemeClr val="tx1"/>
                  </a:gs>
                  <a:gs pos="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4DA98CC-2524-41E3-A61A-36CD8FFD9782}"/>
                </a:ext>
              </a:extLst>
            </p:cNvPr>
            <p:cNvSpPr txBox="1"/>
            <p:nvPr/>
          </p:nvSpPr>
          <p:spPr>
            <a:xfrm>
              <a:off x="703562" y="1379046"/>
              <a:ext cx="47650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第一章第</a:t>
              </a:r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2</a:t>
              </a: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节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8084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2261394" y="1861811"/>
            <a:ext cx="7669212" cy="440120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indent="4464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64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钪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Sc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：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                  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；</a:t>
            </a:r>
          </a:p>
          <a:p>
            <a:pPr marL="0" marR="0" lvl="0" indent="4464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4464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钛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Ti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：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                  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；</a:t>
            </a:r>
          </a:p>
          <a:p>
            <a:pPr marL="0" marR="0" lvl="0" indent="4464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4464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钒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V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：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                     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；</a:t>
            </a:r>
          </a:p>
          <a:p>
            <a:pPr marL="0" marR="0" lvl="0" indent="4464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4464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铬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Cr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：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                   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；</a:t>
            </a:r>
          </a:p>
          <a:p>
            <a:pPr marL="0" marR="0" lvl="0" indent="4464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4464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Mn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：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                 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；</a:t>
            </a:r>
          </a:p>
          <a:p>
            <a:pPr marL="0" marR="0" lvl="0" indent="4464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4170014" y="1814381"/>
            <a:ext cx="4824413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1s</a:t>
            </a:r>
            <a:r>
              <a:rPr kumimoji="0" lang="en-US" altLang="zh-CN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2s</a:t>
            </a:r>
            <a:r>
              <a:rPr kumimoji="0" lang="en-US" altLang="zh-CN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2p</a:t>
            </a:r>
            <a:r>
              <a:rPr kumimoji="0" lang="en-US" altLang="zh-CN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3s</a:t>
            </a:r>
            <a:r>
              <a:rPr kumimoji="0" lang="en-US" altLang="zh-CN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3p</a:t>
            </a:r>
            <a:r>
              <a:rPr kumimoji="0" lang="en-US" altLang="zh-CN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3d</a:t>
            </a:r>
            <a:r>
              <a:rPr kumimoji="0" lang="en-US" altLang="zh-CN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4s</a:t>
            </a:r>
            <a:r>
              <a:rPr kumimoji="0" lang="en-US" altLang="zh-CN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</a:p>
        </p:txBody>
      </p:sp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4170014" y="2655307"/>
            <a:ext cx="475297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1s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2s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2p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3s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3p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3d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4s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</a:p>
        </p:txBody>
      </p:sp>
      <p:sp>
        <p:nvSpPr>
          <p:cNvPr id="150535" name="Rectangle 7"/>
          <p:cNvSpPr>
            <a:spLocks noChangeArrowheads="1"/>
          </p:cNvSpPr>
          <p:nvPr/>
        </p:nvSpPr>
        <p:spPr bwMode="auto">
          <a:xfrm>
            <a:off x="4170014" y="3496233"/>
            <a:ext cx="4057521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1s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2s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2p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3s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3p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3d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4s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</a:p>
        </p:txBody>
      </p:sp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4170014" y="4337159"/>
            <a:ext cx="522922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1s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2s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2p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3s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3p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3d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5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4s</a:t>
            </a:r>
            <a:r>
              <a:rPr kumimoji="0" lang="en-US" altLang="zh-CN" sz="28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</a:t>
            </a:r>
          </a:p>
        </p:txBody>
      </p:sp>
      <p:sp>
        <p:nvSpPr>
          <p:cNvPr id="150537" name="Rectangle 9"/>
          <p:cNvSpPr>
            <a:spLocks noChangeArrowheads="1"/>
          </p:cNvSpPr>
          <p:nvPr/>
        </p:nvSpPr>
        <p:spPr bwMode="auto">
          <a:xfrm>
            <a:off x="4170014" y="5178084"/>
            <a:ext cx="4681537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1s</a:t>
            </a:r>
            <a:r>
              <a:rPr kumimoji="0" lang="en-US" altLang="zh-CN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2s</a:t>
            </a:r>
            <a:r>
              <a:rPr kumimoji="0" lang="en-US" altLang="zh-CN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2p</a:t>
            </a:r>
            <a:r>
              <a:rPr kumimoji="0" lang="en-US" altLang="zh-CN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3s</a:t>
            </a:r>
            <a:r>
              <a:rPr kumimoji="0" lang="en-US" altLang="zh-CN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3p</a:t>
            </a:r>
            <a:r>
              <a:rPr kumimoji="0" lang="en-US" altLang="zh-CN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3d</a:t>
            </a:r>
            <a:r>
              <a:rPr kumimoji="0" lang="en-US" altLang="zh-CN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5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4s</a:t>
            </a:r>
            <a:r>
              <a:rPr kumimoji="0" lang="en-US" altLang="zh-CN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F89429D-B1C3-46AA-979D-C07FD30F05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350" y="406400"/>
            <a:ext cx="9521130" cy="609869"/>
          </a:xfrm>
        </p:spPr>
        <p:txBody>
          <a:bodyPr/>
          <a:lstStyle/>
          <a:p>
            <a:r>
              <a:rPr lang="zh-CN" altLang="en-US" dirty="0"/>
              <a:t>练习：请写出第四周期</a:t>
            </a:r>
            <a:r>
              <a:rPr lang="en-US" altLang="zh-CN" dirty="0"/>
              <a:t>21—36</a:t>
            </a:r>
            <a:r>
              <a:rPr lang="zh-CN" altLang="en-US" dirty="0"/>
              <a:t>号元素原子的基态电子排布式。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 autoUpdateAnimBg="0"/>
      <p:bldP spid="150534" grpId="0" autoUpdateAnimBg="0"/>
      <p:bldP spid="150535" grpId="0" autoUpdateAnimBg="0"/>
      <p:bldP spid="150536" grpId="0" autoUpdateAnimBg="0"/>
      <p:bldP spid="15053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8" name="Rectangle 10"/>
          <p:cNvSpPr>
            <a:spLocks noChangeArrowheads="1"/>
          </p:cNvSpPr>
          <p:nvPr/>
        </p:nvSpPr>
        <p:spPr bwMode="auto">
          <a:xfrm>
            <a:off x="3763569" y="1392368"/>
            <a:ext cx="54883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1s22s22p63s23p63d64s2</a:t>
            </a:r>
          </a:p>
        </p:txBody>
      </p:sp>
      <p:sp>
        <p:nvSpPr>
          <p:cNvPr id="160779" name="Rectangle 11"/>
          <p:cNvSpPr>
            <a:spLocks noChangeArrowheads="1"/>
          </p:cNvSpPr>
          <p:nvPr/>
        </p:nvSpPr>
        <p:spPr bwMode="auto">
          <a:xfrm>
            <a:off x="3763569" y="2214276"/>
            <a:ext cx="46951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1s22s22p63s23p63d74s2</a:t>
            </a:r>
          </a:p>
        </p:txBody>
      </p:sp>
      <p:sp>
        <p:nvSpPr>
          <p:cNvPr id="160780" name="Rectangle 12"/>
          <p:cNvSpPr>
            <a:spLocks noChangeArrowheads="1"/>
          </p:cNvSpPr>
          <p:nvPr/>
        </p:nvSpPr>
        <p:spPr bwMode="auto">
          <a:xfrm>
            <a:off x="3763569" y="3036184"/>
            <a:ext cx="55737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1s22s22p63s23p63d84s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</a:p>
        </p:txBody>
      </p:sp>
      <p:sp>
        <p:nvSpPr>
          <p:cNvPr id="160781" name="Rectangle 13"/>
          <p:cNvSpPr>
            <a:spLocks noChangeArrowheads="1"/>
          </p:cNvSpPr>
          <p:nvPr/>
        </p:nvSpPr>
        <p:spPr bwMode="auto">
          <a:xfrm>
            <a:off x="3763569" y="3858092"/>
            <a:ext cx="54088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1s22s22p63s23p63d104s1</a:t>
            </a:r>
          </a:p>
        </p:txBody>
      </p:sp>
      <p:sp>
        <p:nvSpPr>
          <p:cNvPr id="160782" name="Rectangle 14"/>
          <p:cNvSpPr>
            <a:spLocks noChangeArrowheads="1"/>
          </p:cNvSpPr>
          <p:nvPr/>
        </p:nvSpPr>
        <p:spPr bwMode="auto">
          <a:xfrm>
            <a:off x="3763569" y="4680000"/>
            <a:ext cx="68444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1s22s22p63s23p63d104s2</a:t>
            </a:r>
          </a:p>
        </p:txBody>
      </p:sp>
      <p:sp>
        <p:nvSpPr>
          <p:cNvPr id="160783" name="Rectangle 15"/>
          <p:cNvSpPr>
            <a:spLocks noChangeArrowheads="1"/>
          </p:cNvSpPr>
          <p:nvPr/>
        </p:nvSpPr>
        <p:spPr bwMode="auto">
          <a:xfrm>
            <a:off x="3763569" y="5501908"/>
            <a:ext cx="64060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1s22s22p63s23p63d104s24p1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E33C800-6EF9-4FC7-AD9E-7FDB39E9AD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350" y="406400"/>
            <a:ext cx="10267950" cy="1258230"/>
          </a:xfrm>
        </p:spPr>
        <p:txBody>
          <a:bodyPr/>
          <a:lstStyle/>
          <a:p>
            <a:r>
              <a:rPr lang="zh-CN" altLang="en-US" dirty="0"/>
              <a:t>练习：请写出第四周期</a:t>
            </a:r>
            <a:r>
              <a:rPr lang="en-US" altLang="zh-CN" dirty="0"/>
              <a:t>21—36</a:t>
            </a:r>
            <a:r>
              <a:rPr lang="zh-CN" altLang="en-US" dirty="0"/>
              <a:t>号元素原子的基态电子排布式。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6B4AD5EF-B839-4FA0-8ED8-ED0EB8948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3594" y="1392368"/>
            <a:ext cx="7669212" cy="483209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indent="4464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铁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Fe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</a:t>
            </a:r>
            <a:r>
              <a:rPr lang="zh-CN" altLang="en-US" sz="2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                                             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；</a:t>
            </a:r>
          </a:p>
          <a:p>
            <a:pPr lvl="0"/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lvl="0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钴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Co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</a:t>
            </a:r>
            <a:r>
              <a:rPr lang="zh-CN" altLang="en-US" sz="2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                                            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；</a:t>
            </a:r>
          </a:p>
          <a:p>
            <a:pPr lvl="0"/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lvl="0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镍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Ni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</a:t>
            </a:r>
            <a:r>
              <a:rPr lang="zh-CN" altLang="en-US" sz="2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                                             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；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lvl="0"/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lvl="0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铜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Cu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 </a:t>
            </a:r>
            <a:r>
              <a:rPr lang="zh-CN" altLang="en-US" sz="2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                                           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；</a:t>
            </a:r>
          </a:p>
          <a:p>
            <a:pPr lvl="0"/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lvl="0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锌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Zn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</a:t>
            </a:r>
            <a:r>
              <a:rPr lang="zh-CN" altLang="en-US" sz="2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                                            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；</a:t>
            </a:r>
          </a:p>
          <a:p>
            <a:pPr lvl="0"/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lvl="0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镓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Ga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</a:t>
            </a:r>
            <a:r>
              <a:rPr lang="zh-CN" altLang="en-US" sz="2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                                              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；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8" grpId="0" autoUpdateAnimBg="0"/>
      <p:bldP spid="160779" grpId="0" autoUpdateAnimBg="0"/>
      <p:bldP spid="160780" grpId="0" autoUpdateAnimBg="0"/>
      <p:bldP spid="160781" grpId="0" autoUpdateAnimBg="0"/>
      <p:bldP spid="160782" grpId="0" autoUpdateAnimBg="0"/>
      <p:bldP spid="16078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60" name="Rectangle 8"/>
          <p:cNvSpPr>
            <a:spLocks noChangeArrowheads="1"/>
          </p:cNvSpPr>
          <p:nvPr/>
        </p:nvSpPr>
        <p:spPr bwMode="auto">
          <a:xfrm>
            <a:off x="3826024" y="1845025"/>
            <a:ext cx="56814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1s22s22p63s23p63d104s24p2</a:t>
            </a:r>
          </a:p>
        </p:txBody>
      </p:sp>
      <p:sp>
        <p:nvSpPr>
          <p:cNvPr id="151561" name="Rectangle 9"/>
          <p:cNvSpPr>
            <a:spLocks noChangeArrowheads="1"/>
          </p:cNvSpPr>
          <p:nvPr/>
        </p:nvSpPr>
        <p:spPr bwMode="auto">
          <a:xfrm>
            <a:off x="3826024" y="2648213"/>
            <a:ext cx="59085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1s22s22p63s23p63d104s24p3</a:t>
            </a:r>
          </a:p>
        </p:txBody>
      </p:sp>
      <p:sp>
        <p:nvSpPr>
          <p:cNvPr id="151562" name="Rectangle 10"/>
          <p:cNvSpPr>
            <a:spLocks noChangeArrowheads="1"/>
          </p:cNvSpPr>
          <p:nvPr/>
        </p:nvSpPr>
        <p:spPr bwMode="auto">
          <a:xfrm>
            <a:off x="3826024" y="3451401"/>
            <a:ext cx="59085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1s22s22p63s23p63d104s24p4</a:t>
            </a:r>
          </a:p>
        </p:txBody>
      </p:sp>
      <p:sp>
        <p:nvSpPr>
          <p:cNvPr id="151563" name="Rectangle 11"/>
          <p:cNvSpPr>
            <a:spLocks noChangeArrowheads="1"/>
          </p:cNvSpPr>
          <p:nvPr/>
        </p:nvSpPr>
        <p:spPr bwMode="auto">
          <a:xfrm>
            <a:off x="3826024" y="4254589"/>
            <a:ext cx="58333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1s22s22p63s23p63d104s24p5</a:t>
            </a:r>
          </a:p>
        </p:txBody>
      </p:sp>
      <p:sp>
        <p:nvSpPr>
          <p:cNvPr id="151564" name="Rectangle 12"/>
          <p:cNvSpPr>
            <a:spLocks noChangeArrowheads="1"/>
          </p:cNvSpPr>
          <p:nvPr/>
        </p:nvSpPr>
        <p:spPr bwMode="auto">
          <a:xfrm>
            <a:off x="3826024" y="5057777"/>
            <a:ext cx="57565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1s22s22p63s23p63d104s24p6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1BDA798-4A44-44FF-87D9-C726F2BC5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1394" y="1845025"/>
            <a:ext cx="7669212" cy="397031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 indent="4464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锗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Ge</a:t>
            </a:r>
            <a:r>
              <a:rPr lang="zh-CN" altLang="en-US" sz="2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                                                          ；</a:t>
            </a:r>
          </a:p>
          <a:p>
            <a:pPr lvl="0"/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lvl="0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砷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As</a:t>
            </a:r>
            <a:r>
              <a:rPr lang="zh-CN" altLang="en-US" sz="2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                                                          ； </a:t>
            </a:r>
          </a:p>
          <a:p>
            <a:pPr lvl="0"/>
            <a:endParaRPr lang="zh-CN" altLang="en-US" sz="2800" u="sng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lvl="0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硒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Se</a:t>
            </a:r>
            <a:r>
              <a:rPr lang="zh-CN" altLang="en-US" sz="2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                                                           ；</a:t>
            </a:r>
          </a:p>
          <a:p>
            <a:pPr lvl="0"/>
            <a:endParaRPr lang="zh-CN" altLang="en-US" sz="2800" u="sng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lvl="0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溴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Br</a:t>
            </a:r>
            <a:r>
              <a:rPr lang="zh-CN" altLang="en-US" sz="2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                                                           ； </a:t>
            </a:r>
          </a:p>
          <a:p>
            <a:pPr lvl="0"/>
            <a:endParaRPr lang="zh-CN" altLang="en-US" sz="2800" u="sng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lvl="0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氪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Kr</a:t>
            </a:r>
            <a:r>
              <a:rPr lang="zh-CN" altLang="en-US" sz="2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                                                           ；</a:t>
            </a:r>
          </a:p>
        </p:txBody>
      </p:sp>
      <p:sp>
        <p:nvSpPr>
          <p:cNvPr id="16" name="文本占位符 1">
            <a:extLst>
              <a:ext uri="{FF2B5EF4-FFF2-40B4-BE49-F238E27FC236}">
                <a16:creationId xmlns:a16="http://schemas.microsoft.com/office/drawing/2014/main" id="{4A17C123-F37D-4447-8BA6-690F1B2877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350" y="406400"/>
            <a:ext cx="9521130" cy="609869"/>
          </a:xfrm>
        </p:spPr>
        <p:txBody>
          <a:bodyPr/>
          <a:lstStyle/>
          <a:p>
            <a:r>
              <a:rPr lang="zh-CN" altLang="en-US" dirty="0"/>
              <a:t>练习：请写出第四周期</a:t>
            </a:r>
            <a:r>
              <a:rPr lang="en-US" altLang="zh-CN" dirty="0"/>
              <a:t>21—36</a:t>
            </a:r>
            <a:r>
              <a:rPr lang="zh-CN" altLang="en-US" dirty="0"/>
              <a:t>号元素原子的基态电子排布式。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1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0" grpId="0" autoUpdateAnimBg="0"/>
      <p:bldP spid="151561" grpId="0" autoUpdateAnimBg="0"/>
      <p:bldP spid="151562" grpId="0" autoUpdateAnimBg="0"/>
      <p:bldP spid="151563" grpId="0" autoUpdateAnimBg="0"/>
      <p:bldP spid="15156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2577419" y="165179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4478940" y="1273967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[Ne]3s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</a:t>
            </a:r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909101" y="3429000"/>
            <a:ext cx="107644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练习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：写出第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8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号元素氧、第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号元素硅和第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26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号元素铁的简化电子排布式吗？</a:t>
            </a:r>
          </a:p>
        </p:txBody>
      </p:sp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909101" y="1834355"/>
            <a:ext cx="4500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上式方括号里的符号的意义是：</a:t>
            </a:r>
          </a:p>
        </p:txBody>
      </p:sp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1883441" y="2340769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该元素前一个周期的稀有气体电子排布结构</a:t>
            </a:r>
          </a:p>
        </p:txBody>
      </p:sp>
      <p:sp>
        <p:nvSpPr>
          <p:cNvPr id="154633" name="Text Box 9"/>
          <p:cNvSpPr txBox="1">
            <a:spLocks noChangeArrowheads="1"/>
          </p:cNvSpPr>
          <p:nvPr/>
        </p:nvSpPr>
        <p:spPr bwMode="auto">
          <a:xfrm>
            <a:off x="909101" y="1285659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Na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的简化电子排布：</a:t>
            </a:r>
          </a:p>
        </p:txBody>
      </p:sp>
      <p:sp>
        <p:nvSpPr>
          <p:cNvPr id="154634" name="Rectangle 10"/>
          <p:cNvSpPr>
            <a:spLocks noChangeArrowheads="1"/>
          </p:cNvSpPr>
          <p:nvPr/>
        </p:nvSpPr>
        <p:spPr bwMode="auto">
          <a:xfrm>
            <a:off x="3243122" y="4097835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[He]2s</a:t>
            </a:r>
            <a:r>
              <a:rPr kumimoji="0" lang="en-US" altLang="zh-CN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2p</a:t>
            </a:r>
            <a:r>
              <a:rPr kumimoji="0" lang="en-US" altLang="zh-CN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</a:t>
            </a:r>
          </a:p>
        </p:txBody>
      </p:sp>
      <p:sp>
        <p:nvSpPr>
          <p:cNvPr id="154635" name="Rectangle 11"/>
          <p:cNvSpPr>
            <a:spLocks noChangeArrowheads="1"/>
          </p:cNvSpPr>
          <p:nvPr/>
        </p:nvSpPr>
        <p:spPr bwMode="auto">
          <a:xfrm>
            <a:off x="3243122" y="4763084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[Ne]3s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3p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</a:p>
        </p:txBody>
      </p:sp>
      <p:sp>
        <p:nvSpPr>
          <p:cNvPr id="154636" name="Rectangle 12"/>
          <p:cNvSpPr>
            <a:spLocks noChangeArrowheads="1"/>
          </p:cNvSpPr>
          <p:nvPr/>
        </p:nvSpPr>
        <p:spPr bwMode="auto">
          <a:xfrm>
            <a:off x="3243122" y="5465337"/>
            <a:ext cx="316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[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Ar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]3d</a:t>
            </a:r>
            <a:r>
              <a:rPr kumimoji="0" lang="en-US" altLang="zh-CN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4s</a:t>
            </a:r>
            <a:r>
              <a:rPr kumimoji="0" lang="en-US" altLang="zh-CN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</a:p>
        </p:txBody>
      </p:sp>
      <p:grpSp>
        <p:nvGrpSpPr>
          <p:cNvPr id="154637" name="Group 13"/>
          <p:cNvGrpSpPr/>
          <p:nvPr/>
        </p:nvGrpSpPr>
        <p:grpSpPr bwMode="auto">
          <a:xfrm>
            <a:off x="1994577" y="4080670"/>
            <a:ext cx="4176712" cy="1938338"/>
            <a:chOff x="0" y="0"/>
            <a:chExt cx="2631" cy="1221"/>
          </a:xfrm>
        </p:grpSpPr>
        <p:sp>
          <p:nvSpPr>
            <p:cNvPr id="154638" name="Text Box 14"/>
            <p:cNvSpPr txBox="1">
              <a:spLocks noChangeArrowheads="1"/>
            </p:cNvSpPr>
            <p:nvPr/>
          </p:nvSpPr>
          <p:spPr bwMode="auto">
            <a:xfrm>
              <a:off x="0" y="0"/>
              <a:ext cx="816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O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：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Si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：</a:t>
              </a:r>
              <a:endParaRPr kumimoji="0" lang="zh-CN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Fe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：</a:t>
              </a:r>
            </a:p>
          </p:txBody>
        </p:sp>
        <p:sp>
          <p:nvSpPr>
            <p:cNvPr id="154639" name="Line 15"/>
            <p:cNvSpPr>
              <a:spLocks noChangeShapeType="1"/>
            </p:cNvSpPr>
            <p:nvPr/>
          </p:nvSpPr>
          <p:spPr bwMode="auto">
            <a:xfrm>
              <a:off x="545" y="315"/>
              <a:ext cx="2086" cy="0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4640" name="Line 16"/>
            <p:cNvSpPr>
              <a:spLocks noChangeShapeType="1"/>
            </p:cNvSpPr>
            <p:nvPr/>
          </p:nvSpPr>
          <p:spPr bwMode="auto">
            <a:xfrm>
              <a:off x="544" y="726"/>
              <a:ext cx="2086" cy="0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4641" name="Line 17"/>
            <p:cNvSpPr>
              <a:spLocks noChangeShapeType="1"/>
            </p:cNvSpPr>
            <p:nvPr/>
          </p:nvSpPr>
          <p:spPr bwMode="auto">
            <a:xfrm>
              <a:off x="544" y="1177"/>
              <a:ext cx="2086" cy="0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154642" name="Line 18"/>
          <p:cNvSpPr>
            <a:spLocks noChangeShapeType="1"/>
          </p:cNvSpPr>
          <p:nvPr/>
        </p:nvSpPr>
        <p:spPr bwMode="auto">
          <a:xfrm>
            <a:off x="1991990" y="2866553"/>
            <a:ext cx="7920038" cy="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B70085F-FD41-4EA6-A119-EB249B768C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原子的简化电子排布：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 autoUpdateAnimBg="0"/>
      <p:bldP spid="154630" grpId="0" autoUpdateAnimBg="0"/>
      <p:bldP spid="154631" grpId="0" autoUpdateAnimBg="0"/>
      <p:bldP spid="154632" grpId="0" autoUpdateAnimBg="0"/>
      <p:bldP spid="154634" grpId="0" autoUpdateAnimBg="0"/>
      <p:bldP spid="154635" grpId="0" autoUpdateAnimBg="0"/>
      <p:bldP spid="15463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Text Box 2"/>
          <p:cNvSpPr txBox="1">
            <a:spLocks noChangeArrowheads="1"/>
          </p:cNvSpPr>
          <p:nvPr/>
        </p:nvSpPr>
        <p:spPr bwMode="auto">
          <a:xfrm>
            <a:off x="895350" y="1147203"/>
            <a:ext cx="828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下列各原子或离子的电子排布式错误的是（          ）</a:t>
            </a:r>
          </a:p>
        </p:txBody>
      </p:sp>
      <p:sp>
        <p:nvSpPr>
          <p:cNvPr id="155652" name="Text Box 3"/>
          <p:cNvSpPr txBox="1">
            <a:spLocks noChangeArrowheads="1"/>
          </p:cNvSpPr>
          <p:nvPr/>
        </p:nvSpPr>
        <p:spPr bwMode="auto">
          <a:xfrm>
            <a:off x="1311728" y="1677907"/>
            <a:ext cx="31105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A.  Ca</a:t>
            </a:r>
            <a:r>
              <a:rPr kumimoji="0" lang="en-US" altLang="zh-CN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2+   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1s</a:t>
            </a:r>
            <a:r>
              <a:rPr kumimoji="0" lang="en-US" altLang="zh-CN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2s</a:t>
            </a:r>
            <a:r>
              <a:rPr kumimoji="0" lang="en-US" altLang="zh-CN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2p</a:t>
            </a:r>
            <a:r>
              <a:rPr kumimoji="0" lang="en-US" altLang="zh-CN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6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3s</a:t>
            </a:r>
            <a:r>
              <a:rPr kumimoji="0" lang="en-US" altLang="zh-CN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3p</a:t>
            </a:r>
            <a:r>
              <a:rPr kumimoji="0" lang="en-US" altLang="zh-CN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6</a:t>
            </a:r>
          </a:p>
        </p:txBody>
      </p:sp>
      <p:sp>
        <p:nvSpPr>
          <p:cNvPr id="155653" name="Text Box 4"/>
          <p:cNvSpPr txBox="1">
            <a:spLocks noChangeArrowheads="1"/>
          </p:cNvSpPr>
          <p:nvPr/>
        </p:nvSpPr>
        <p:spPr bwMode="auto">
          <a:xfrm>
            <a:off x="1311728" y="2241637"/>
            <a:ext cx="31105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B.  O</a:t>
            </a:r>
            <a:r>
              <a:rPr kumimoji="0" lang="en-US" altLang="zh-CN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2-   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1s</a:t>
            </a:r>
            <a:r>
              <a:rPr kumimoji="0" lang="en-US" altLang="zh-CN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2s</a:t>
            </a:r>
            <a:r>
              <a:rPr kumimoji="0" lang="en-US" altLang="zh-CN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3p</a:t>
            </a:r>
            <a:r>
              <a:rPr kumimoji="0" lang="en-US" altLang="zh-CN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4</a:t>
            </a:r>
          </a:p>
        </p:txBody>
      </p:sp>
      <p:sp>
        <p:nvSpPr>
          <p:cNvPr id="155654" name="Text Box 5"/>
          <p:cNvSpPr txBox="1">
            <a:spLocks noChangeArrowheads="1"/>
          </p:cNvSpPr>
          <p:nvPr/>
        </p:nvSpPr>
        <p:spPr bwMode="auto">
          <a:xfrm>
            <a:off x="1311728" y="2805367"/>
            <a:ext cx="31105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C.  Cl</a:t>
            </a:r>
            <a:r>
              <a:rPr kumimoji="0" lang="en-US" altLang="zh-CN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-   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1s</a:t>
            </a:r>
            <a:r>
              <a:rPr kumimoji="0" lang="en-US" altLang="zh-CN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2s</a:t>
            </a:r>
            <a:r>
              <a:rPr kumimoji="0" lang="en-US" altLang="zh-CN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2p</a:t>
            </a:r>
            <a:r>
              <a:rPr kumimoji="0" lang="en-US" altLang="zh-CN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6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3s</a:t>
            </a:r>
            <a:r>
              <a:rPr kumimoji="0" lang="en-US" altLang="zh-CN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3p</a:t>
            </a:r>
            <a:r>
              <a:rPr kumimoji="0" lang="en-US" altLang="zh-CN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5</a:t>
            </a:r>
          </a:p>
        </p:txBody>
      </p:sp>
      <p:sp>
        <p:nvSpPr>
          <p:cNvPr id="155655" name="Text Box 6"/>
          <p:cNvSpPr txBox="1">
            <a:spLocks noChangeArrowheads="1"/>
          </p:cNvSpPr>
          <p:nvPr/>
        </p:nvSpPr>
        <p:spPr bwMode="auto">
          <a:xfrm>
            <a:off x="1311728" y="3369097"/>
            <a:ext cx="31105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D.  Ar</a:t>
            </a:r>
            <a:r>
              <a:rPr kumimoji="0" lang="en-US" altLang="zh-CN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  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 1s</a:t>
            </a:r>
            <a:r>
              <a:rPr kumimoji="0" lang="en-US" altLang="zh-CN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2s</a:t>
            </a:r>
            <a:r>
              <a:rPr kumimoji="0" lang="en-US" altLang="zh-CN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2p</a:t>
            </a:r>
            <a:r>
              <a:rPr kumimoji="0" lang="en-US" altLang="zh-CN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6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3s</a:t>
            </a:r>
            <a:r>
              <a:rPr kumimoji="0" lang="en-US" altLang="zh-CN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</a:t>
            </a:r>
            <a:r>
              <a:rPr kumimoji="0" lang="en-US" altLang="zh-CN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3p</a:t>
            </a:r>
            <a:r>
              <a:rPr kumimoji="0" lang="en-US" altLang="zh-CN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6</a:t>
            </a:r>
          </a:p>
        </p:txBody>
      </p:sp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6639833" y="1132689"/>
            <a:ext cx="1001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BC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B72AAF2-72B3-406D-B7A9-B4F90DE90F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练习 </a:t>
            </a:r>
            <a:r>
              <a:rPr lang="en-US" altLang="zh-CN" dirty="0"/>
              <a:t>1</a:t>
            </a:r>
            <a:r>
              <a:rPr lang="zh-CN" altLang="en-US" dirty="0"/>
              <a:t>：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D53C22B6-B2D4-4F1F-9840-18DD11C02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3888740"/>
            <a:ext cx="9181083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Wingdings" panose="05000000000000000000" pitchFamily="2" charset="2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Wingdings" panose="05000000000000000000" pitchFamily="2" charset="2"/>
              </a:rPr>
              <a:t>、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电子排布式为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1s</a:t>
            </a:r>
            <a:r>
              <a:rPr kumimoji="0" lang="en-US" altLang="zh-CN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2s</a:t>
            </a:r>
            <a:r>
              <a:rPr kumimoji="0" lang="en-US" altLang="zh-CN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2p</a:t>
            </a:r>
            <a:r>
              <a:rPr kumimoji="0" lang="en-US" altLang="zh-CN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3s</a:t>
            </a:r>
            <a:r>
              <a:rPr kumimoji="0" lang="en-US" altLang="zh-CN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3p</a:t>
            </a:r>
            <a:r>
              <a:rPr kumimoji="0" lang="en-US" altLang="zh-CN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某原子， 则该元素的核电荷数是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__________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39066A3-1400-4125-938C-DF334F414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" y="5202899"/>
            <a:ext cx="8951974" cy="113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Wingdings" panose="05000000000000000000" pitchFamily="2" charset="2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Wingdings" panose="05000000000000000000" pitchFamily="2" charset="2"/>
              </a:rPr>
              <a:t>、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某元素原子的价电子构型为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3s</a:t>
            </a:r>
            <a:r>
              <a:rPr kumimoji="0" lang="en-US" altLang="zh-CN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3p</a:t>
            </a:r>
            <a:r>
              <a:rPr kumimoji="0" lang="en-US" altLang="zh-CN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,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则此元素在周期表的位置是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_______________________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C63FC5F8-9F0C-44F4-934C-A36D8D901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412" y="4440105"/>
            <a:ext cx="7200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18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A4BFFAB9-2022-4557-85F7-E825DE8DC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9345" y="5808004"/>
            <a:ext cx="276135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周期，第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VIA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6" grpId="0" autoUpdateAnimBg="0"/>
      <p:bldP spid="12" grpId="0" autoUpdateAnimBg="0"/>
      <p:bldP spid="1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5">
            <a:extLst>
              <a:ext uri="{FF2B5EF4-FFF2-40B4-BE49-F238E27FC236}">
                <a16:creationId xmlns:a16="http://schemas.microsoft.com/office/drawing/2014/main" id="{FA4BA5B4-CDC1-480E-9259-C577049C3BAE}"/>
              </a:ext>
            </a:extLst>
          </p:cNvPr>
          <p:cNvSpPr/>
          <p:nvPr/>
        </p:nvSpPr>
        <p:spPr>
          <a:xfrm rot="10800000" flipH="1">
            <a:off x="0" y="-2"/>
            <a:ext cx="5050971" cy="6013176"/>
          </a:xfrm>
          <a:custGeom>
            <a:avLst/>
            <a:gdLst>
              <a:gd name="connsiteX0" fmla="*/ 0 w 5960164"/>
              <a:gd name="connsiteY0" fmla="*/ 6013176 h 6013176"/>
              <a:gd name="connsiteX1" fmla="*/ 0 w 5960164"/>
              <a:gd name="connsiteY1" fmla="*/ 0 h 6013176"/>
              <a:gd name="connsiteX2" fmla="*/ 5960164 w 5960164"/>
              <a:gd name="connsiteY2" fmla="*/ 6013176 h 6013176"/>
              <a:gd name="connsiteX3" fmla="*/ 0 w 5960164"/>
              <a:gd name="connsiteY3" fmla="*/ 6013176 h 6013176"/>
              <a:gd name="connsiteX0" fmla="*/ 0 w 5960164"/>
              <a:gd name="connsiteY0" fmla="*/ 6013176 h 6013176"/>
              <a:gd name="connsiteX1" fmla="*/ 0 w 5960164"/>
              <a:gd name="connsiteY1" fmla="*/ 0 h 6013176"/>
              <a:gd name="connsiteX2" fmla="*/ 5960164 w 5960164"/>
              <a:gd name="connsiteY2" fmla="*/ 6013176 h 6013176"/>
              <a:gd name="connsiteX3" fmla="*/ 0 w 5960164"/>
              <a:gd name="connsiteY3" fmla="*/ 6013176 h 6013176"/>
              <a:gd name="connsiteX0" fmla="*/ 0 w 5960164"/>
              <a:gd name="connsiteY0" fmla="*/ 6013176 h 6013176"/>
              <a:gd name="connsiteX1" fmla="*/ 0 w 5960164"/>
              <a:gd name="connsiteY1" fmla="*/ 0 h 6013176"/>
              <a:gd name="connsiteX2" fmla="*/ 5960164 w 5960164"/>
              <a:gd name="connsiteY2" fmla="*/ 6013176 h 6013176"/>
              <a:gd name="connsiteX3" fmla="*/ 0 w 5960164"/>
              <a:gd name="connsiteY3" fmla="*/ 6013176 h 6013176"/>
              <a:gd name="connsiteX0" fmla="*/ 0 w 5960164"/>
              <a:gd name="connsiteY0" fmla="*/ 6013176 h 6013176"/>
              <a:gd name="connsiteX1" fmla="*/ 0 w 5960164"/>
              <a:gd name="connsiteY1" fmla="*/ 0 h 6013176"/>
              <a:gd name="connsiteX2" fmla="*/ 5960164 w 5960164"/>
              <a:gd name="connsiteY2" fmla="*/ 6013176 h 6013176"/>
              <a:gd name="connsiteX3" fmla="*/ 0 w 5960164"/>
              <a:gd name="connsiteY3" fmla="*/ 6013176 h 601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0164" h="6013176">
                <a:moveTo>
                  <a:pt x="0" y="6013176"/>
                </a:moveTo>
                <a:lnTo>
                  <a:pt x="0" y="0"/>
                </a:lnTo>
                <a:cubicBezTo>
                  <a:pt x="4105807" y="944849"/>
                  <a:pt x="3059043" y="4516784"/>
                  <a:pt x="5960164" y="6013176"/>
                </a:cubicBezTo>
                <a:lnTo>
                  <a:pt x="0" y="6013176"/>
                </a:lnTo>
                <a:close/>
              </a:path>
            </a:pathLst>
          </a:cu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C1034D6-7AC9-46A0-AE04-77721BC31F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" t="3128" r="940" b="15084"/>
          <a:stretch/>
        </p:blipFill>
        <p:spPr>
          <a:xfrm>
            <a:off x="457145" y="2"/>
            <a:ext cx="5850032" cy="6831069"/>
          </a:xfrm>
          <a:custGeom>
            <a:avLst/>
            <a:gdLst>
              <a:gd name="connsiteX0" fmla="*/ 4533559 w 5850032"/>
              <a:gd name="connsiteY0" fmla="*/ 1305906 h 6831069"/>
              <a:gd name="connsiteX1" fmla="*/ 4730814 w 5850032"/>
              <a:gd name="connsiteY1" fmla="*/ 1346754 h 6831069"/>
              <a:gd name="connsiteX2" fmla="*/ 4743700 w 5850032"/>
              <a:gd name="connsiteY2" fmla="*/ 1353355 h 6831069"/>
              <a:gd name="connsiteX3" fmla="*/ 4859672 w 5850032"/>
              <a:gd name="connsiteY3" fmla="*/ 1450729 h 6831069"/>
              <a:gd name="connsiteX4" fmla="*/ 5850032 w 5850032"/>
              <a:gd name="connsiteY4" fmla="*/ 2988912 h 6831069"/>
              <a:gd name="connsiteX5" fmla="*/ 3375972 w 5850032"/>
              <a:gd name="connsiteY5" fmla="*/ 6831069 h 6831069"/>
              <a:gd name="connsiteX6" fmla="*/ 1400773 w 5850032"/>
              <a:gd name="connsiteY6" fmla="*/ 6831069 h 6831069"/>
              <a:gd name="connsiteX7" fmla="*/ 1242463 w 5850032"/>
              <a:gd name="connsiteY7" fmla="*/ 6789809 h 6831069"/>
              <a:gd name="connsiteX8" fmla="*/ 1229577 w 5850032"/>
              <a:gd name="connsiteY8" fmla="*/ 6783207 h 6831069"/>
              <a:gd name="connsiteX9" fmla="*/ 1104401 w 5850032"/>
              <a:gd name="connsiteY9" fmla="*/ 6359052 h 6831069"/>
              <a:gd name="connsiteX10" fmla="*/ 4257724 w 5850032"/>
              <a:gd name="connsiteY10" fmla="*/ 1460632 h 6831069"/>
              <a:gd name="connsiteX11" fmla="*/ 4533559 w 5850032"/>
              <a:gd name="connsiteY11" fmla="*/ 1305906 h 6831069"/>
              <a:gd name="connsiteX12" fmla="*/ 2475901 w 5850032"/>
              <a:gd name="connsiteY12" fmla="*/ 0 h 6831069"/>
              <a:gd name="connsiteX13" fmla="*/ 4449266 w 5850032"/>
              <a:gd name="connsiteY13" fmla="*/ 0 h 6831069"/>
              <a:gd name="connsiteX14" fmla="*/ 4529795 w 5850032"/>
              <a:gd name="connsiteY14" fmla="*/ 11341 h 6831069"/>
              <a:gd name="connsiteX15" fmla="*/ 4607569 w 5850032"/>
              <a:gd name="connsiteY15" fmla="*/ 41241 h 6831069"/>
              <a:gd name="connsiteX16" fmla="*/ 4620455 w 5850032"/>
              <a:gd name="connsiteY16" fmla="*/ 46190 h 6831069"/>
              <a:gd name="connsiteX17" fmla="*/ 4747471 w 5850032"/>
              <a:gd name="connsiteY17" fmla="*/ 471809 h 6831069"/>
              <a:gd name="connsiteX18" fmla="*/ 1592308 w 5850032"/>
              <a:gd name="connsiteY18" fmla="*/ 5368075 h 6831069"/>
              <a:gd name="connsiteX19" fmla="*/ 1119218 w 5850032"/>
              <a:gd name="connsiteY19" fmla="*/ 5481904 h 6831069"/>
              <a:gd name="connsiteX20" fmla="*/ 1106332 w 5850032"/>
              <a:gd name="connsiteY20" fmla="*/ 5475305 h 6831069"/>
              <a:gd name="connsiteX21" fmla="*/ 992201 w 5850032"/>
              <a:gd name="connsiteY21" fmla="*/ 5377973 h 6831069"/>
              <a:gd name="connsiteX22" fmla="*/ 0 w 5850032"/>
              <a:gd name="connsiteY22" fmla="*/ 3840467 h 6831069"/>
              <a:gd name="connsiteX23" fmla="*/ 2475297 w 5850032"/>
              <a:gd name="connsiteY23" fmla="*/ 937 h 683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0032" h="6831069">
                <a:moveTo>
                  <a:pt x="4533559" y="1305906"/>
                </a:moveTo>
                <a:cubicBezTo>
                  <a:pt x="4600087" y="1301651"/>
                  <a:pt x="4668687" y="1314571"/>
                  <a:pt x="4730814" y="1346754"/>
                </a:cubicBezTo>
                <a:cubicBezTo>
                  <a:pt x="4743700" y="1353355"/>
                  <a:pt x="4743700" y="1353355"/>
                  <a:pt x="4743700" y="1353355"/>
                </a:cubicBezTo>
                <a:cubicBezTo>
                  <a:pt x="4791561" y="1378111"/>
                  <a:pt x="4830218" y="1411120"/>
                  <a:pt x="4859672" y="1450729"/>
                </a:cubicBezTo>
                <a:cubicBezTo>
                  <a:pt x="5850032" y="2988912"/>
                  <a:pt x="5850032" y="2988912"/>
                  <a:pt x="5850032" y="2988912"/>
                </a:cubicBezTo>
                <a:cubicBezTo>
                  <a:pt x="3375972" y="6831069"/>
                  <a:pt x="3375972" y="6831069"/>
                  <a:pt x="3375972" y="6831069"/>
                </a:cubicBezTo>
                <a:cubicBezTo>
                  <a:pt x="1400773" y="6831069"/>
                  <a:pt x="1400773" y="6831069"/>
                  <a:pt x="1400773" y="6831069"/>
                </a:cubicBezTo>
                <a:cubicBezTo>
                  <a:pt x="1347389" y="6829419"/>
                  <a:pt x="1292165" y="6816216"/>
                  <a:pt x="1242463" y="6789809"/>
                </a:cubicBezTo>
                <a:cubicBezTo>
                  <a:pt x="1229577" y="6783207"/>
                  <a:pt x="1229577" y="6783207"/>
                  <a:pt x="1229577" y="6783207"/>
                </a:cubicBezTo>
                <a:cubicBezTo>
                  <a:pt x="1063903" y="6697386"/>
                  <a:pt x="1006838" y="6507589"/>
                  <a:pt x="1104401" y="6359052"/>
                </a:cubicBezTo>
                <a:cubicBezTo>
                  <a:pt x="4257724" y="1460632"/>
                  <a:pt x="4257724" y="1460632"/>
                  <a:pt x="4257724" y="1460632"/>
                </a:cubicBezTo>
                <a:cubicBezTo>
                  <a:pt x="4317550" y="1367796"/>
                  <a:pt x="4422678" y="1312998"/>
                  <a:pt x="4533559" y="1305906"/>
                </a:cubicBezTo>
                <a:close/>
                <a:moveTo>
                  <a:pt x="2475901" y="0"/>
                </a:moveTo>
                <a:lnTo>
                  <a:pt x="4449266" y="0"/>
                </a:lnTo>
                <a:lnTo>
                  <a:pt x="4529795" y="11341"/>
                </a:lnTo>
                <a:cubicBezTo>
                  <a:pt x="4556487" y="18146"/>
                  <a:pt x="4582718" y="28044"/>
                  <a:pt x="4607569" y="41241"/>
                </a:cubicBezTo>
                <a:cubicBezTo>
                  <a:pt x="4620455" y="46190"/>
                  <a:pt x="4620455" y="46190"/>
                  <a:pt x="4620455" y="46190"/>
                </a:cubicBezTo>
                <a:cubicBezTo>
                  <a:pt x="4786129" y="133624"/>
                  <a:pt x="4843194" y="323337"/>
                  <a:pt x="4747471" y="471809"/>
                </a:cubicBezTo>
                <a:cubicBezTo>
                  <a:pt x="1592308" y="5368075"/>
                  <a:pt x="1592308" y="5368075"/>
                  <a:pt x="1592308" y="5368075"/>
                </a:cubicBezTo>
                <a:cubicBezTo>
                  <a:pt x="1496585" y="5516547"/>
                  <a:pt x="1284891" y="5567687"/>
                  <a:pt x="1119218" y="5481904"/>
                </a:cubicBezTo>
                <a:cubicBezTo>
                  <a:pt x="1106332" y="5475305"/>
                  <a:pt x="1106332" y="5475305"/>
                  <a:pt x="1106332" y="5475305"/>
                </a:cubicBezTo>
                <a:cubicBezTo>
                  <a:pt x="1058471" y="5450560"/>
                  <a:pt x="1019813" y="5415916"/>
                  <a:pt x="992201" y="5377973"/>
                </a:cubicBezTo>
                <a:cubicBezTo>
                  <a:pt x="0" y="3840467"/>
                  <a:pt x="0" y="3840467"/>
                  <a:pt x="0" y="3840467"/>
                </a:cubicBezTo>
                <a:cubicBezTo>
                  <a:pt x="2321157" y="240028"/>
                  <a:pt x="2466230" y="15001"/>
                  <a:pt x="2475297" y="937"/>
                </a:cubicBezTo>
                <a:close/>
              </a:path>
            </a:pathLst>
          </a:custGeom>
          <a:ln w="25400">
            <a:solidFill>
              <a:schemeClr val="bg1"/>
            </a:solidFill>
          </a:ln>
        </p:spPr>
      </p:pic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8A3E1733-08BF-4D53-923E-37C2AA334B14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125E428C-E139-4FE4-9B3E-DF3BA7689A9D}"/>
              </a:ext>
            </a:extLst>
          </p:cNvPr>
          <p:cNvSpPr>
            <a:spLocks/>
          </p:cNvSpPr>
          <p:nvPr/>
        </p:nvSpPr>
        <p:spPr bwMode="auto">
          <a:xfrm flipV="1">
            <a:off x="10769600" y="-1"/>
            <a:ext cx="1422400" cy="341835"/>
          </a:xfrm>
          <a:custGeom>
            <a:avLst/>
            <a:gdLst>
              <a:gd name="connsiteX0" fmla="*/ 4117690 w 8053529"/>
              <a:gd name="connsiteY0" fmla="*/ 42 h 3678995"/>
              <a:gd name="connsiteX1" fmla="*/ 5254283 w 8053529"/>
              <a:gd name="connsiteY1" fmla="*/ 230037 h 3678995"/>
              <a:gd name="connsiteX2" fmla="*/ 6832587 w 8053529"/>
              <a:gd name="connsiteY2" fmla="*/ 767335 h 3678995"/>
              <a:gd name="connsiteX3" fmla="*/ 8012140 w 8053529"/>
              <a:gd name="connsiteY3" fmla="*/ 288804 h 3678995"/>
              <a:gd name="connsiteX4" fmla="*/ 8053529 w 8053529"/>
              <a:gd name="connsiteY4" fmla="*/ 225603 h 3678995"/>
              <a:gd name="connsiteX5" fmla="*/ 8053529 w 8053529"/>
              <a:gd name="connsiteY5" fmla="*/ 3678995 h 3678995"/>
              <a:gd name="connsiteX6" fmla="*/ 0 w 8053529"/>
              <a:gd name="connsiteY6" fmla="*/ 3678995 h 3678995"/>
              <a:gd name="connsiteX7" fmla="*/ 61154 w 8053529"/>
              <a:gd name="connsiteY7" fmla="*/ 3658507 h 3678995"/>
              <a:gd name="connsiteX8" fmla="*/ 1550360 w 8053529"/>
              <a:gd name="connsiteY8" fmla="*/ 1893101 h 3678995"/>
              <a:gd name="connsiteX9" fmla="*/ 3421415 w 8053529"/>
              <a:gd name="connsiteY9" fmla="*/ 89316 h 3678995"/>
              <a:gd name="connsiteX10" fmla="*/ 4117690 w 8053529"/>
              <a:gd name="connsiteY10" fmla="*/ 42 h 3678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53529" h="3678995">
                <a:moveTo>
                  <a:pt x="4117690" y="42"/>
                </a:moveTo>
                <a:cubicBezTo>
                  <a:pt x="4501526" y="2166"/>
                  <a:pt x="4880391" y="86118"/>
                  <a:pt x="5254283" y="230037"/>
                </a:cubicBezTo>
                <a:cubicBezTo>
                  <a:pt x="5750685" y="421929"/>
                  <a:pt x="6285273" y="754542"/>
                  <a:pt x="6832587" y="767335"/>
                </a:cubicBezTo>
                <a:cubicBezTo>
                  <a:pt x="7453090" y="776929"/>
                  <a:pt x="7808686" y="556254"/>
                  <a:pt x="8012140" y="288804"/>
                </a:cubicBezTo>
                <a:lnTo>
                  <a:pt x="8053529" y="225603"/>
                </a:lnTo>
                <a:lnTo>
                  <a:pt x="8053529" y="3678995"/>
                </a:lnTo>
                <a:lnTo>
                  <a:pt x="0" y="3678995"/>
                </a:lnTo>
                <a:lnTo>
                  <a:pt x="61154" y="3658507"/>
                </a:lnTo>
                <a:cubicBezTo>
                  <a:pt x="837577" y="3338687"/>
                  <a:pt x="1193969" y="2583912"/>
                  <a:pt x="1550360" y="1893101"/>
                </a:cubicBezTo>
                <a:cubicBezTo>
                  <a:pt x="1957665" y="1074362"/>
                  <a:pt x="2479524" y="357965"/>
                  <a:pt x="3421415" y="89316"/>
                </a:cubicBezTo>
                <a:cubicBezTo>
                  <a:pt x="3655296" y="26952"/>
                  <a:pt x="3887389" y="-1232"/>
                  <a:pt x="4117690" y="42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Bold"/>
              <a:cs typeface="+mn-ea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FAED1EF3-97B9-44CF-944D-2D4D0209198B}"/>
              </a:ext>
            </a:extLst>
          </p:cNvPr>
          <p:cNvSpPr>
            <a:spLocks/>
          </p:cNvSpPr>
          <p:nvPr/>
        </p:nvSpPr>
        <p:spPr bwMode="auto">
          <a:xfrm flipH="1" flipV="1">
            <a:off x="10232571" y="5755922"/>
            <a:ext cx="1959428" cy="1102077"/>
          </a:xfrm>
          <a:custGeom>
            <a:avLst/>
            <a:gdLst>
              <a:gd name="connsiteX0" fmla="*/ 0 w 7063413"/>
              <a:gd name="connsiteY0" fmla="*/ 0 h 3972805"/>
              <a:gd name="connsiteX1" fmla="*/ 7058131 w 7063413"/>
              <a:gd name="connsiteY1" fmla="*/ 0 h 3972805"/>
              <a:gd name="connsiteX2" fmla="*/ 7063413 w 7063413"/>
              <a:gd name="connsiteY2" fmla="*/ 93877 h 3972805"/>
              <a:gd name="connsiteX3" fmla="*/ 6462092 w 7063413"/>
              <a:gd name="connsiteY3" fmla="*/ 1462109 h 3972805"/>
              <a:gd name="connsiteX4" fmla="*/ 5059468 w 7063413"/>
              <a:gd name="connsiteY4" fmla="*/ 2027015 h 3972805"/>
              <a:gd name="connsiteX5" fmla="*/ 3556655 w 7063413"/>
              <a:gd name="connsiteY5" fmla="*/ 1939141 h 3972805"/>
              <a:gd name="connsiteX6" fmla="*/ 1953656 w 7063413"/>
              <a:gd name="connsiteY6" fmla="*/ 2001908 h 3972805"/>
              <a:gd name="connsiteX7" fmla="*/ 0 w 7063413"/>
              <a:gd name="connsiteY7" fmla="*/ 3972805 h 3972805"/>
              <a:gd name="connsiteX8" fmla="*/ 0 w 7063413"/>
              <a:gd name="connsiteY8" fmla="*/ 197336 h 397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63413" h="3972805">
                <a:moveTo>
                  <a:pt x="0" y="0"/>
                </a:moveTo>
                <a:lnTo>
                  <a:pt x="7058131" y="0"/>
                </a:lnTo>
                <a:lnTo>
                  <a:pt x="7063413" y="93877"/>
                </a:lnTo>
                <a:cubicBezTo>
                  <a:pt x="7057933" y="620437"/>
                  <a:pt x="6812748" y="1132580"/>
                  <a:pt x="6462092" y="1462109"/>
                </a:cubicBezTo>
                <a:cubicBezTo>
                  <a:pt x="6061342" y="1838713"/>
                  <a:pt x="5547882" y="1989355"/>
                  <a:pt x="5059468" y="2027015"/>
                </a:cubicBezTo>
                <a:cubicBezTo>
                  <a:pt x="4558530" y="2064676"/>
                  <a:pt x="4057593" y="1976801"/>
                  <a:pt x="3556655" y="1939141"/>
                </a:cubicBezTo>
                <a:cubicBezTo>
                  <a:pt x="3055718" y="1888927"/>
                  <a:pt x="2442070" y="1863820"/>
                  <a:pt x="1953656" y="2001908"/>
                </a:cubicBezTo>
                <a:cubicBezTo>
                  <a:pt x="976828" y="2278085"/>
                  <a:pt x="475891" y="3056401"/>
                  <a:pt x="0" y="3972805"/>
                </a:cubicBezTo>
                <a:cubicBezTo>
                  <a:pt x="0" y="3972805"/>
                  <a:pt x="0" y="3972805"/>
                  <a:pt x="0" y="197336"/>
                </a:cubicBezTo>
                <a:close/>
              </a:path>
            </a:pathLst>
          </a:cu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B0300000000000000" pitchFamily="34" charset="-122"/>
              <a:ea typeface="思源黑体 CN Regular" panose="020B0500000000000000" pitchFamily="34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34FE8C93-91B2-4BE0-88C6-D763DEC5DF6F}"/>
              </a:ext>
            </a:extLst>
          </p:cNvPr>
          <p:cNvGrpSpPr/>
          <p:nvPr/>
        </p:nvGrpSpPr>
        <p:grpSpPr>
          <a:xfrm>
            <a:off x="6515100" y="4778755"/>
            <a:ext cx="5676537" cy="516468"/>
            <a:chOff x="497629" y="4778755"/>
            <a:chExt cx="5676537" cy="516468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0092F64-4790-4EFE-9826-5C0D945AA169}"/>
                </a:ext>
              </a:extLst>
            </p:cNvPr>
            <p:cNvSpPr/>
            <p:nvPr/>
          </p:nvSpPr>
          <p:spPr>
            <a:xfrm>
              <a:off x="497629" y="4778755"/>
              <a:ext cx="5676537" cy="516468"/>
            </a:xfrm>
            <a:prstGeom prst="rect">
              <a:avLst/>
            </a:prstGeom>
            <a:gradFill flip="none" rotWithShape="0">
              <a:gsLst>
                <a:gs pos="100000">
                  <a:srgbClr val="1C46F2"/>
                </a:gs>
                <a:gs pos="0">
                  <a:srgbClr val="00B0F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48F36C03-3AA2-49A2-A38E-1195CD0A6BE1}"/>
                </a:ext>
              </a:extLst>
            </p:cNvPr>
            <p:cNvGrpSpPr/>
            <p:nvPr/>
          </p:nvGrpSpPr>
          <p:grpSpPr>
            <a:xfrm>
              <a:off x="1078353" y="4883101"/>
              <a:ext cx="3793150" cy="307777"/>
              <a:chOff x="3609950" y="4842938"/>
              <a:chExt cx="5222936" cy="326020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C64F32AF-2466-4D71-A100-6980C92F5D91}"/>
                  </a:ext>
                </a:extLst>
              </p:cNvPr>
              <p:cNvSpPr/>
              <p:nvPr/>
            </p:nvSpPr>
            <p:spPr>
              <a:xfrm>
                <a:off x="3609950" y="4842938"/>
                <a:ext cx="2454676" cy="326020"/>
              </a:xfrm>
              <a:prstGeom prst="rect">
                <a:avLst/>
              </a:prstGeom>
              <a:ln w="635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lang="zh-CN" altLang="en-US" sz="140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授课人：</a:t>
                </a:r>
                <a:r>
                  <a:rPr lang="en-US" altLang="zh-CN" sz="140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xippt</a:t>
                </a:r>
                <a:endPara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FCF8231-A424-4A67-A1EC-E1D30C2CF9C4}"/>
                  </a:ext>
                </a:extLst>
              </p:cNvPr>
              <p:cNvSpPr txBox="1"/>
              <p:nvPr/>
            </p:nvSpPr>
            <p:spPr>
              <a:xfrm>
                <a:off x="6615560" y="4842938"/>
                <a:ext cx="2217326" cy="326020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defRPr/>
                </a:pPr>
                <a:r>
                  <a:rPr kumimoji="0" lang="zh-CN" altLang="en-US" sz="1400" i="0" u="none" strike="noStrike" kern="1200" cap="none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授课时间：</a:t>
                </a:r>
                <a:r>
                  <a:rPr kumimoji="0" lang="en-US" altLang="zh-CN" sz="1400" i="0" u="none" strike="noStrike" kern="1200" cap="none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20XX</a:t>
                </a:r>
                <a:endParaRPr kumimoji="0" lang="zh-CN" altLang="en-US" sz="140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F40B35F-93B8-451D-8B1E-1001DAD36493}"/>
              </a:ext>
            </a:extLst>
          </p:cNvPr>
          <p:cNvGrpSpPr/>
          <p:nvPr/>
        </p:nvGrpSpPr>
        <p:grpSpPr>
          <a:xfrm>
            <a:off x="6936709" y="1486938"/>
            <a:ext cx="4863442" cy="2828172"/>
            <a:chOff x="605203" y="1379046"/>
            <a:chExt cx="4863442" cy="2828172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29C338D7-FE25-41CA-BC6D-CB00F8E611F1}"/>
                </a:ext>
              </a:extLst>
            </p:cNvPr>
            <p:cNvSpPr txBox="1"/>
            <p:nvPr/>
          </p:nvSpPr>
          <p:spPr>
            <a:xfrm>
              <a:off x="605203" y="2332368"/>
              <a:ext cx="47650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7200" dirty="0">
                  <a:gradFill>
                    <a:gsLst>
                      <a:gs pos="100000">
                        <a:srgbClr val="1C46F2"/>
                      </a:gs>
                      <a:gs pos="0">
                        <a:srgbClr val="00B0F0"/>
                      </a:gs>
                    </a:gsLst>
                    <a:lin ang="2700000" scaled="1"/>
                  </a:gra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谢谢观看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C0D336F-1407-467C-B949-C92122CAF902}"/>
                </a:ext>
              </a:extLst>
            </p:cNvPr>
            <p:cNvSpPr txBox="1"/>
            <p:nvPr/>
          </p:nvSpPr>
          <p:spPr>
            <a:xfrm>
              <a:off x="606424" y="3594691"/>
              <a:ext cx="4611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dirty="0">
                  <a:gradFill>
                    <a:gsLst>
                      <a:gs pos="100000">
                        <a:srgbClr val="1C46F2"/>
                      </a:gs>
                      <a:gs pos="0">
                        <a:srgbClr val="00B0F0"/>
                      </a:gs>
                    </a:gsLst>
                    <a:lin ang="2700000" scaled="1"/>
                  </a:gra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THANKS FOR WATCHING</a:t>
              </a:r>
              <a:endParaRPr lang="zh-CN" altLang="en-US" sz="2400" dirty="0">
                <a:gradFill>
                  <a:gsLst>
                    <a:gs pos="100000">
                      <a:srgbClr val="1C46F2"/>
                    </a:gs>
                    <a:gs pos="0">
                      <a:srgbClr val="00B0F0"/>
                    </a:gs>
                  </a:gsLst>
                  <a:lin ang="2700000" scaled="1"/>
                </a:gra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71D7598C-704F-4E1B-B6A7-9559C3BE0E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916" y="2181505"/>
              <a:ext cx="4375439" cy="0"/>
            </a:xfrm>
            <a:prstGeom prst="line">
              <a:avLst/>
            </a:prstGeom>
            <a:ln w="15875">
              <a:gradFill flip="none" rotWithShape="1">
                <a:gsLst>
                  <a:gs pos="90000">
                    <a:schemeClr val="tx1"/>
                  </a:gs>
                  <a:gs pos="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6252C3B8-C97D-423B-A232-E9BB794181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7200" y="4207218"/>
              <a:ext cx="4367725" cy="0"/>
            </a:xfrm>
            <a:prstGeom prst="line">
              <a:avLst/>
            </a:prstGeom>
            <a:ln w="15875">
              <a:gradFill flip="none" rotWithShape="1">
                <a:gsLst>
                  <a:gs pos="90000">
                    <a:schemeClr val="tx1"/>
                  </a:gs>
                  <a:gs pos="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4DA98CC-2524-41E3-A61A-36CD8FFD9782}"/>
                </a:ext>
              </a:extLst>
            </p:cNvPr>
            <p:cNvSpPr txBox="1"/>
            <p:nvPr/>
          </p:nvSpPr>
          <p:spPr>
            <a:xfrm>
              <a:off x="703562" y="1379046"/>
              <a:ext cx="47650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第一章 第</a:t>
              </a:r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2</a:t>
              </a: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节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2593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>
            <a:extLst>
              <a:ext uri="{FF2B5EF4-FFF2-40B4-BE49-F238E27FC236}">
                <a16:creationId xmlns:a16="http://schemas.microsoft.com/office/drawing/2014/main" id="{8A3E1733-08BF-4D53-923E-37C2AA334B14}"/>
              </a:ext>
            </a:extLst>
          </p:cNvPr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" name="直角三角形 5">
            <a:extLst>
              <a:ext uri="{FF2B5EF4-FFF2-40B4-BE49-F238E27FC236}">
                <a16:creationId xmlns:a16="http://schemas.microsoft.com/office/drawing/2014/main" id="{C776C919-8CBD-49E9-982B-7887C50941AF}"/>
              </a:ext>
            </a:extLst>
          </p:cNvPr>
          <p:cNvSpPr/>
          <p:nvPr/>
        </p:nvSpPr>
        <p:spPr>
          <a:xfrm rot="10800000" flipH="1">
            <a:off x="1" y="-2"/>
            <a:ext cx="895350" cy="1065913"/>
          </a:xfrm>
          <a:custGeom>
            <a:avLst/>
            <a:gdLst>
              <a:gd name="connsiteX0" fmla="*/ 0 w 5960164"/>
              <a:gd name="connsiteY0" fmla="*/ 6013176 h 6013176"/>
              <a:gd name="connsiteX1" fmla="*/ 0 w 5960164"/>
              <a:gd name="connsiteY1" fmla="*/ 0 h 6013176"/>
              <a:gd name="connsiteX2" fmla="*/ 5960164 w 5960164"/>
              <a:gd name="connsiteY2" fmla="*/ 6013176 h 6013176"/>
              <a:gd name="connsiteX3" fmla="*/ 0 w 5960164"/>
              <a:gd name="connsiteY3" fmla="*/ 6013176 h 6013176"/>
              <a:gd name="connsiteX0" fmla="*/ 0 w 5960164"/>
              <a:gd name="connsiteY0" fmla="*/ 6013176 h 6013176"/>
              <a:gd name="connsiteX1" fmla="*/ 0 w 5960164"/>
              <a:gd name="connsiteY1" fmla="*/ 0 h 6013176"/>
              <a:gd name="connsiteX2" fmla="*/ 5960164 w 5960164"/>
              <a:gd name="connsiteY2" fmla="*/ 6013176 h 6013176"/>
              <a:gd name="connsiteX3" fmla="*/ 0 w 5960164"/>
              <a:gd name="connsiteY3" fmla="*/ 6013176 h 6013176"/>
              <a:gd name="connsiteX0" fmla="*/ 0 w 5960164"/>
              <a:gd name="connsiteY0" fmla="*/ 6013176 h 6013176"/>
              <a:gd name="connsiteX1" fmla="*/ 0 w 5960164"/>
              <a:gd name="connsiteY1" fmla="*/ 0 h 6013176"/>
              <a:gd name="connsiteX2" fmla="*/ 5960164 w 5960164"/>
              <a:gd name="connsiteY2" fmla="*/ 6013176 h 6013176"/>
              <a:gd name="connsiteX3" fmla="*/ 0 w 5960164"/>
              <a:gd name="connsiteY3" fmla="*/ 6013176 h 6013176"/>
              <a:gd name="connsiteX0" fmla="*/ 0 w 5960164"/>
              <a:gd name="connsiteY0" fmla="*/ 6013176 h 6013176"/>
              <a:gd name="connsiteX1" fmla="*/ 0 w 5960164"/>
              <a:gd name="connsiteY1" fmla="*/ 0 h 6013176"/>
              <a:gd name="connsiteX2" fmla="*/ 5960164 w 5960164"/>
              <a:gd name="connsiteY2" fmla="*/ 6013176 h 6013176"/>
              <a:gd name="connsiteX3" fmla="*/ 0 w 5960164"/>
              <a:gd name="connsiteY3" fmla="*/ 6013176 h 601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0164" h="6013176">
                <a:moveTo>
                  <a:pt x="0" y="6013176"/>
                </a:moveTo>
                <a:lnTo>
                  <a:pt x="0" y="0"/>
                </a:lnTo>
                <a:cubicBezTo>
                  <a:pt x="4105807" y="944849"/>
                  <a:pt x="3059043" y="4516784"/>
                  <a:pt x="5960164" y="6013176"/>
                </a:cubicBezTo>
                <a:lnTo>
                  <a:pt x="0" y="6013176"/>
                </a:lnTo>
                <a:close/>
              </a:path>
            </a:pathLst>
          </a:cu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93A9E2A-2E88-4F80-B506-85E694812191}"/>
              </a:ext>
            </a:extLst>
          </p:cNvPr>
          <p:cNvSpPr txBox="1"/>
          <p:nvPr/>
        </p:nvSpPr>
        <p:spPr>
          <a:xfrm>
            <a:off x="895351" y="1065911"/>
            <a:ext cx="8870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能根据构造的原理用电子排布式来表示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1-36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原子核外电子的排布</a:t>
            </a: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CAA78410-496E-4838-8001-B3766AA694B1}"/>
              </a:ext>
            </a:extLst>
          </p:cNvPr>
          <p:cNvSpPr>
            <a:spLocks/>
          </p:cNvSpPr>
          <p:nvPr/>
        </p:nvSpPr>
        <p:spPr bwMode="auto">
          <a:xfrm flipH="1" flipV="1">
            <a:off x="11288807" y="6349999"/>
            <a:ext cx="903192" cy="507999"/>
          </a:xfrm>
          <a:custGeom>
            <a:avLst/>
            <a:gdLst>
              <a:gd name="connsiteX0" fmla="*/ 0 w 7063413"/>
              <a:gd name="connsiteY0" fmla="*/ 0 h 3972805"/>
              <a:gd name="connsiteX1" fmla="*/ 7058131 w 7063413"/>
              <a:gd name="connsiteY1" fmla="*/ 0 h 3972805"/>
              <a:gd name="connsiteX2" fmla="*/ 7063413 w 7063413"/>
              <a:gd name="connsiteY2" fmla="*/ 93877 h 3972805"/>
              <a:gd name="connsiteX3" fmla="*/ 6462092 w 7063413"/>
              <a:gd name="connsiteY3" fmla="*/ 1462109 h 3972805"/>
              <a:gd name="connsiteX4" fmla="*/ 5059468 w 7063413"/>
              <a:gd name="connsiteY4" fmla="*/ 2027015 h 3972805"/>
              <a:gd name="connsiteX5" fmla="*/ 3556655 w 7063413"/>
              <a:gd name="connsiteY5" fmla="*/ 1939141 h 3972805"/>
              <a:gd name="connsiteX6" fmla="*/ 1953656 w 7063413"/>
              <a:gd name="connsiteY6" fmla="*/ 2001908 h 3972805"/>
              <a:gd name="connsiteX7" fmla="*/ 0 w 7063413"/>
              <a:gd name="connsiteY7" fmla="*/ 3972805 h 3972805"/>
              <a:gd name="connsiteX8" fmla="*/ 0 w 7063413"/>
              <a:gd name="connsiteY8" fmla="*/ 197336 h 397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63413" h="3972805">
                <a:moveTo>
                  <a:pt x="0" y="0"/>
                </a:moveTo>
                <a:lnTo>
                  <a:pt x="7058131" y="0"/>
                </a:lnTo>
                <a:lnTo>
                  <a:pt x="7063413" y="93877"/>
                </a:lnTo>
                <a:cubicBezTo>
                  <a:pt x="7057933" y="620437"/>
                  <a:pt x="6812748" y="1132580"/>
                  <a:pt x="6462092" y="1462109"/>
                </a:cubicBezTo>
                <a:cubicBezTo>
                  <a:pt x="6061342" y="1838713"/>
                  <a:pt x="5547882" y="1989355"/>
                  <a:pt x="5059468" y="2027015"/>
                </a:cubicBezTo>
                <a:cubicBezTo>
                  <a:pt x="4558530" y="2064676"/>
                  <a:pt x="4057593" y="1976801"/>
                  <a:pt x="3556655" y="1939141"/>
                </a:cubicBezTo>
                <a:cubicBezTo>
                  <a:pt x="3055718" y="1888927"/>
                  <a:pt x="2442070" y="1863820"/>
                  <a:pt x="1953656" y="2001908"/>
                </a:cubicBezTo>
                <a:cubicBezTo>
                  <a:pt x="976828" y="2278085"/>
                  <a:pt x="475891" y="3056401"/>
                  <a:pt x="0" y="3972805"/>
                </a:cubicBezTo>
                <a:cubicBezTo>
                  <a:pt x="0" y="3972805"/>
                  <a:pt x="0" y="3972805"/>
                  <a:pt x="0" y="197336"/>
                </a:cubicBezTo>
                <a:close/>
              </a:path>
            </a:pathLst>
          </a:cu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B03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CBD401A-9CE4-429F-AE2F-B8B99E623D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教学目标</a:t>
            </a:r>
            <a:endParaRPr lang="en-US" altLang="zh-CN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14EFC24-3716-4BF0-8DE9-735C9325D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9" y="2349721"/>
            <a:ext cx="1720841" cy="48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dirty="0">
                <a:gradFill>
                  <a:gsLst>
                    <a:gs pos="100000">
                      <a:srgbClr val="1C46F2"/>
                    </a:gs>
                    <a:gs pos="0">
                      <a:srgbClr val="00B0F0"/>
                    </a:gs>
                  </a:gsLst>
                  <a:lin ang="2700000" scaled="1"/>
                </a:gra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问题探究 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01430A07-5031-40D2-B60E-94724C352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" y="2950974"/>
            <a:ext cx="9935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根据已有的知识，试着写出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原子的可能电子排布式和原子结构示意图？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B46F67D2-0DDC-497A-941A-7015B327E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9" y="3911075"/>
            <a:ext cx="2006600" cy="48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dirty="0">
                <a:gradFill>
                  <a:gsLst>
                    <a:gs pos="100000">
                      <a:srgbClr val="1C46F2"/>
                    </a:gs>
                    <a:gs pos="0">
                      <a:srgbClr val="00B0F0"/>
                    </a:gs>
                  </a:gsLst>
                  <a:lin ang="2700000" scaled="1"/>
                </a:gra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猜想一： 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444DF24D-F90E-4E2F-835D-FF06EE834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734" y="3921559"/>
            <a:ext cx="310373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1s</a:t>
            </a:r>
            <a:r>
              <a:rPr kumimoji="0" lang="en-US" altLang="zh-CN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2s</a:t>
            </a:r>
            <a:r>
              <a:rPr kumimoji="0" lang="en-US" altLang="zh-CN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2p</a:t>
            </a:r>
            <a:r>
              <a:rPr kumimoji="0" lang="en-US" altLang="zh-CN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3s</a:t>
            </a:r>
            <a:r>
              <a:rPr kumimoji="0" lang="en-US" altLang="zh-CN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3p</a:t>
            </a:r>
            <a:r>
              <a:rPr kumimoji="0" lang="en-US" altLang="zh-CN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3d</a:t>
            </a:r>
            <a:r>
              <a:rPr kumimoji="0" lang="en-US" altLang="zh-CN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  <p:grpSp>
        <p:nvGrpSpPr>
          <p:cNvPr id="13" name="Group 8">
            <a:extLst>
              <a:ext uri="{FF2B5EF4-FFF2-40B4-BE49-F238E27FC236}">
                <a16:creationId xmlns:a16="http://schemas.microsoft.com/office/drawing/2014/main" id="{02C08DA7-6E35-4BCC-A39D-018BB288EACA}"/>
              </a:ext>
            </a:extLst>
          </p:cNvPr>
          <p:cNvGrpSpPr/>
          <p:nvPr/>
        </p:nvGrpSpPr>
        <p:grpSpPr bwMode="auto">
          <a:xfrm rot="181795">
            <a:off x="3046468" y="4848751"/>
            <a:ext cx="2325688" cy="715962"/>
            <a:chOff x="0" y="0"/>
            <a:chExt cx="1465" cy="451"/>
          </a:xfrm>
          <a:noFill/>
        </p:grpSpPr>
        <p:grpSp>
          <p:nvGrpSpPr>
            <p:cNvPr id="14" name="Group 9">
              <a:extLst>
                <a:ext uri="{FF2B5EF4-FFF2-40B4-BE49-F238E27FC236}">
                  <a16:creationId xmlns:a16="http://schemas.microsoft.com/office/drawing/2014/main" id="{E84775C9-E3AD-4495-803C-4E12F23743D9}"/>
                </a:ext>
              </a:extLst>
            </p:cNvPr>
            <p:cNvGrpSpPr/>
            <p:nvPr/>
          </p:nvGrpSpPr>
          <p:grpSpPr bwMode="auto">
            <a:xfrm>
              <a:off x="0" y="0"/>
              <a:ext cx="1361" cy="451"/>
              <a:chOff x="0" y="0"/>
              <a:chExt cx="1361" cy="451"/>
            </a:xfrm>
            <a:grpFill/>
          </p:grpSpPr>
          <p:sp>
            <p:nvSpPr>
              <p:cNvPr id="16" name="Text Box 10">
                <a:extLst>
                  <a:ext uri="{FF2B5EF4-FFF2-40B4-BE49-F238E27FC236}">
                    <a16:creationId xmlns:a16="http://schemas.microsoft.com/office/drawing/2014/main" id="{52F740E8-CB13-4889-9760-76777D2999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1416827">
                <a:off x="39" y="96"/>
                <a:ext cx="450" cy="23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3658C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+19</a:t>
                </a:r>
              </a:p>
            </p:txBody>
          </p:sp>
          <p:sp>
            <p:nvSpPr>
              <p:cNvPr id="17" name="Oval 11">
                <a:extLst>
                  <a:ext uri="{FF2B5EF4-FFF2-40B4-BE49-F238E27FC236}">
                    <a16:creationId xmlns:a16="http://schemas.microsoft.com/office/drawing/2014/main" id="{F9981FCC-F9E2-45DA-93C9-219F8C398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16827">
                <a:off x="0" y="0"/>
                <a:ext cx="432" cy="413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3658C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8" name="Arc 12">
                <a:extLst>
                  <a:ext uri="{FF2B5EF4-FFF2-40B4-BE49-F238E27FC236}">
                    <a16:creationId xmlns:a16="http://schemas.microsoft.com/office/drawing/2014/main" id="{8B49A1D3-D111-4A92-BD51-0553AA1A9EB3}"/>
                  </a:ext>
                </a:extLst>
              </p:cNvPr>
              <p:cNvSpPr/>
              <p:nvPr/>
            </p:nvSpPr>
            <p:spPr bwMode="auto">
              <a:xfrm rot="2108555">
                <a:off x="317" y="0"/>
                <a:ext cx="396" cy="45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3658C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9" name="Arc 13">
                <a:extLst>
                  <a:ext uri="{FF2B5EF4-FFF2-40B4-BE49-F238E27FC236}">
                    <a16:creationId xmlns:a16="http://schemas.microsoft.com/office/drawing/2014/main" id="{F70983BE-9046-460D-824D-0E11DE9DA1B1}"/>
                  </a:ext>
                </a:extLst>
              </p:cNvPr>
              <p:cNvSpPr/>
              <p:nvPr/>
            </p:nvSpPr>
            <p:spPr bwMode="auto">
              <a:xfrm rot="2108555">
                <a:off x="602" y="0"/>
                <a:ext cx="396" cy="45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3658C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0" name="Arc 14">
                <a:extLst>
                  <a:ext uri="{FF2B5EF4-FFF2-40B4-BE49-F238E27FC236}">
                    <a16:creationId xmlns:a16="http://schemas.microsoft.com/office/drawing/2014/main" id="{10F31187-A2DA-4ACD-B724-69918E5B17B7}"/>
                  </a:ext>
                </a:extLst>
              </p:cNvPr>
              <p:cNvSpPr/>
              <p:nvPr/>
            </p:nvSpPr>
            <p:spPr bwMode="auto">
              <a:xfrm rot="2108555">
                <a:off x="965" y="0"/>
                <a:ext cx="396" cy="45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3658C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15" name="Text Box 15">
              <a:extLst>
                <a:ext uri="{FF2B5EF4-FFF2-40B4-BE49-F238E27FC236}">
                  <a16:creationId xmlns:a16="http://schemas.microsoft.com/office/drawing/2014/main" id="{6FB65377-0526-4D36-9AD2-B82766B651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416827">
              <a:off x="576" y="91"/>
              <a:ext cx="889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3658C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2   8    9</a:t>
              </a:r>
            </a:p>
          </p:txBody>
        </p:sp>
      </p:grpSp>
      <p:grpSp>
        <p:nvGrpSpPr>
          <p:cNvPr id="21" name="Group 16">
            <a:extLst>
              <a:ext uri="{FF2B5EF4-FFF2-40B4-BE49-F238E27FC236}">
                <a16:creationId xmlns:a16="http://schemas.microsoft.com/office/drawing/2014/main" id="{FB10D85E-9B3D-409C-BF33-35E9E278FEDE}"/>
              </a:ext>
            </a:extLst>
          </p:cNvPr>
          <p:cNvGrpSpPr/>
          <p:nvPr/>
        </p:nvGrpSpPr>
        <p:grpSpPr bwMode="auto">
          <a:xfrm rot="204101">
            <a:off x="7893759" y="4798415"/>
            <a:ext cx="2913063" cy="908050"/>
            <a:chOff x="0" y="0"/>
            <a:chExt cx="1835" cy="572"/>
          </a:xfrm>
          <a:noFill/>
        </p:grpSpPr>
        <p:sp>
          <p:nvSpPr>
            <p:cNvPr id="22" name="Arc 17">
              <a:extLst>
                <a:ext uri="{FF2B5EF4-FFF2-40B4-BE49-F238E27FC236}">
                  <a16:creationId xmlns:a16="http://schemas.microsoft.com/office/drawing/2014/main" id="{62193660-4913-4D42-9341-C4BC695964BC}"/>
                </a:ext>
              </a:extLst>
            </p:cNvPr>
            <p:cNvSpPr/>
            <p:nvPr/>
          </p:nvSpPr>
          <p:spPr bwMode="auto">
            <a:xfrm rot="2108555">
              <a:off x="1228" y="0"/>
              <a:ext cx="532" cy="45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3658C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3" name="Text Box 18">
              <a:extLst>
                <a:ext uri="{FF2B5EF4-FFF2-40B4-BE49-F238E27FC236}">
                  <a16:creationId xmlns:a16="http://schemas.microsoft.com/office/drawing/2014/main" id="{38759AD6-6620-4510-812D-1C6028C4B4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416827">
              <a:off x="45" y="208"/>
              <a:ext cx="450" cy="23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3658C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+19</a:t>
              </a:r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58B131AD-BA00-44A3-9BB8-8457AD7F5F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16827">
              <a:off x="0" y="121"/>
              <a:ext cx="432" cy="413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3658C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5" name="Arc 20">
              <a:extLst>
                <a:ext uri="{FF2B5EF4-FFF2-40B4-BE49-F238E27FC236}">
                  <a16:creationId xmlns:a16="http://schemas.microsoft.com/office/drawing/2014/main" id="{F52CBED7-3498-41AB-AAD5-01ACE161E8F3}"/>
                </a:ext>
              </a:extLst>
            </p:cNvPr>
            <p:cNvSpPr/>
            <p:nvPr/>
          </p:nvSpPr>
          <p:spPr bwMode="auto">
            <a:xfrm rot="2108555">
              <a:off x="317" y="121"/>
              <a:ext cx="396" cy="45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3658C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" name="Arc 21">
              <a:extLst>
                <a:ext uri="{FF2B5EF4-FFF2-40B4-BE49-F238E27FC236}">
                  <a16:creationId xmlns:a16="http://schemas.microsoft.com/office/drawing/2014/main" id="{FADAC1ED-31CA-4001-B5F7-24885737ECB4}"/>
                </a:ext>
              </a:extLst>
            </p:cNvPr>
            <p:cNvSpPr/>
            <p:nvPr/>
          </p:nvSpPr>
          <p:spPr bwMode="auto">
            <a:xfrm rot="2108555">
              <a:off x="602" y="90"/>
              <a:ext cx="396" cy="45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3658C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7" name="Arc 22">
              <a:extLst>
                <a:ext uri="{FF2B5EF4-FFF2-40B4-BE49-F238E27FC236}">
                  <a16:creationId xmlns:a16="http://schemas.microsoft.com/office/drawing/2014/main" id="{D9F3BE45-9BDB-4068-848A-91A54197DE30}"/>
                </a:ext>
              </a:extLst>
            </p:cNvPr>
            <p:cNvSpPr/>
            <p:nvPr/>
          </p:nvSpPr>
          <p:spPr bwMode="auto">
            <a:xfrm rot="2108555">
              <a:off x="960" y="45"/>
              <a:ext cx="444" cy="45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3658C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8" name="Text Box 23">
              <a:extLst>
                <a:ext uri="{FF2B5EF4-FFF2-40B4-BE49-F238E27FC236}">
                  <a16:creationId xmlns:a16="http://schemas.microsoft.com/office/drawing/2014/main" id="{A312DA71-832A-443F-A1F9-304857E7EC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416827">
              <a:off x="563" y="169"/>
              <a:ext cx="1272" cy="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3658C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2   8   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3658C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3658C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8    1</a:t>
              </a:r>
            </a:p>
          </p:txBody>
        </p:sp>
      </p:grpSp>
      <p:sp>
        <p:nvSpPr>
          <p:cNvPr id="29" name="Rectangle 24">
            <a:extLst>
              <a:ext uri="{FF2B5EF4-FFF2-40B4-BE49-F238E27FC236}">
                <a16:creationId xmlns:a16="http://schemas.microsoft.com/office/drawing/2014/main" id="{E0E05103-C3F1-48BA-A31E-23B152F68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1404" y="3911075"/>
            <a:ext cx="2006600" cy="48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dirty="0">
                <a:gradFill>
                  <a:gsLst>
                    <a:gs pos="100000">
                      <a:srgbClr val="1C46F2"/>
                    </a:gs>
                    <a:gs pos="0">
                      <a:srgbClr val="00B0F0"/>
                    </a:gs>
                  </a:gsLst>
                  <a:lin ang="2700000" scaled="1"/>
                </a:gra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猜想二： </a:t>
            </a:r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9F37D184-8C7A-4F11-AB5B-04525041D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4396" y="3921559"/>
            <a:ext cx="304923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1s</a:t>
            </a:r>
            <a:r>
              <a:rPr kumimoji="0" lang="en-US" altLang="zh-CN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2s</a:t>
            </a:r>
            <a:r>
              <a:rPr kumimoji="0" lang="en-US" altLang="zh-CN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2p</a:t>
            </a:r>
            <a:r>
              <a:rPr kumimoji="0" lang="en-US" altLang="zh-CN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3s</a:t>
            </a:r>
            <a:r>
              <a:rPr kumimoji="0" lang="en-US" altLang="zh-CN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3p</a:t>
            </a:r>
            <a:r>
              <a:rPr kumimoji="0" lang="en-US" altLang="zh-CN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4s</a:t>
            </a:r>
            <a:r>
              <a:rPr kumimoji="0" lang="en-US" altLang="zh-CN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</a:t>
            </a:r>
          </a:p>
        </p:txBody>
      </p:sp>
      <p:grpSp>
        <p:nvGrpSpPr>
          <p:cNvPr id="31" name="Group 26">
            <a:extLst>
              <a:ext uri="{FF2B5EF4-FFF2-40B4-BE49-F238E27FC236}">
                <a16:creationId xmlns:a16="http://schemas.microsoft.com/office/drawing/2014/main" id="{73E5FE96-028C-450E-BB34-F6CB2CA5BAC5}"/>
              </a:ext>
            </a:extLst>
          </p:cNvPr>
          <p:cNvGrpSpPr/>
          <p:nvPr/>
        </p:nvGrpSpPr>
        <p:grpSpPr bwMode="auto">
          <a:xfrm>
            <a:off x="5690303" y="4855457"/>
            <a:ext cx="865187" cy="720725"/>
            <a:chOff x="0" y="0"/>
            <a:chExt cx="545" cy="454"/>
          </a:xfrm>
          <a:noFill/>
        </p:grpSpPr>
        <p:sp>
          <p:nvSpPr>
            <p:cNvPr id="32" name="Line 27">
              <a:extLst>
                <a:ext uri="{FF2B5EF4-FFF2-40B4-BE49-F238E27FC236}">
                  <a16:creationId xmlns:a16="http://schemas.microsoft.com/office/drawing/2014/main" id="{5D3FD5ED-B972-4C75-9A4F-C081445186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" y="0"/>
              <a:ext cx="363" cy="454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33" name="Line 28">
              <a:extLst>
                <a:ext uri="{FF2B5EF4-FFF2-40B4-BE49-F238E27FC236}">
                  <a16:creationId xmlns:a16="http://schemas.microsoft.com/office/drawing/2014/main" id="{1CAF716F-B0BF-4349-9C58-1487F1890CA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5291815">
              <a:off x="137" y="-46"/>
              <a:ext cx="272" cy="545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34" name="未知">
            <a:extLst>
              <a:ext uri="{FF2B5EF4-FFF2-40B4-BE49-F238E27FC236}">
                <a16:creationId xmlns:a16="http://schemas.microsoft.com/office/drawing/2014/main" id="{8363FD74-7756-4B37-B5ED-BA3BED9EFB40}"/>
              </a:ext>
            </a:extLst>
          </p:cNvPr>
          <p:cNvSpPr/>
          <p:nvPr/>
        </p:nvSpPr>
        <p:spPr bwMode="auto">
          <a:xfrm>
            <a:off x="10701885" y="4883206"/>
            <a:ext cx="1152525" cy="576262"/>
          </a:xfrm>
          <a:custGeom>
            <a:avLst/>
            <a:gdLst>
              <a:gd name="T0" fmla="*/ 0 w 1134"/>
              <a:gd name="T1" fmla="*/ 272 h 544"/>
              <a:gd name="T2" fmla="*/ 273 w 1134"/>
              <a:gd name="T3" fmla="*/ 544 h 544"/>
              <a:gd name="T4" fmla="*/ 681 w 1134"/>
              <a:gd name="T5" fmla="*/ 272 h 544"/>
              <a:gd name="T6" fmla="*/ 1134 w 1134"/>
              <a:gd name="T7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34" h="544">
                <a:moveTo>
                  <a:pt x="0" y="272"/>
                </a:moveTo>
                <a:cubicBezTo>
                  <a:pt x="80" y="408"/>
                  <a:pt x="160" y="544"/>
                  <a:pt x="273" y="544"/>
                </a:cubicBezTo>
                <a:cubicBezTo>
                  <a:pt x="386" y="544"/>
                  <a:pt x="537" y="363"/>
                  <a:pt x="681" y="272"/>
                </a:cubicBezTo>
                <a:cubicBezTo>
                  <a:pt x="825" y="181"/>
                  <a:pt x="1059" y="45"/>
                  <a:pt x="1134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283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utoUpdateAnimBg="0"/>
      <p:bldP spid="29" grpId="0" autoUpdateAnimBg="0"/>
      <p:bldP spid="3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-0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1612" y="1407155"/>
            <a:ext cx="5111750" cy="46088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1649891" y="1757689"/>
            <a:ext cx="2971800" cy="396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构造原理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P5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随着原子核电荷数递增，绝大多数的原子核外电子的排布遵循如图的排布顺序，这个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排布顺序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被称之为构造原理。</a:t>
            </a: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7172960" y="5203825"/>
            <a:ext cx="46704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【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思考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：有怎样的规律？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38F35FE-05EC-4408-B13E-0B09E5A419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350" y="406400"/>
            <a:ext cx="4589462" cy="870431"/>
          </a:xfrm>
        </p:spPr>
        <p:txBody>
          <a:bodyPr/>
          <a:lstStyle/>
          <a:p>
            <a:r>
              <a:rPr lang="zh-CN" altLang="en-US" dirty="0"/>
              <a:t>三、构造原理和电子排布式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 bldLvl="0"/>
      <p:bldP spid="137221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407568" y="647716"/>
            <a:ext cx="5376863" cy="5400675"/>
            <a:chOff x="0" y="-82"/>
            <a:chExt cx="3387" cy="3402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" y="-82"/>
              <a:ext cx="2719" cy="3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6"/>
              <a:ext cx="480" cy="2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D6B2367D-FA22-4039-B473-6BCDC79C3A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能级交错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6" name="Group 2"/>
          <p:cNvGrpSpPr/>
          <p:nvPr/>
        </p:nvGrpSpPr>
        <p:grpSpPr bwMode="auto">
          <a:xfrm>
            <a:off x="9451889" y="1851025"/>
            <a:ext cx="536575" cy="4679950"/>
            <a:chOff x="-2" y="316"/>
            <a:chExt cx="338" cy="2948"/>
          </a:xfrm>
        </p:grpSpPr>
        <p:sp>
          <p:nvSpPr>
            <p:cNvPr id="139267" name="Oval 3"/>
            <p:cNvSpPr>
              <a:spLocks noChangeArrowheads="1"/>
            </p:cNvSpPr>
            <p:nvPr/>
          </p:nvSpPr>
          <p:spPr bwMode="auto">
            <a:xfrm>
              <a:off x="-2" y="316"/>
              <a:ext cx="336" cy="336"/>
            </a:xfrm>
            <a:prstGeom prst="ellipse">
              <a:avLst/>
            </a:prstGeom>
            <a:solidFill>
              <a:srgbClr val="CCFF33"/>
            </a:solidFill>
            <a:ln w="38100">
              <a:solidFill>
                <a:srgbClr val="0099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7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9268" name="Oval 4"/>
            <p:cNvSpPr>
              <a:spLocks noChangeArrowheads="1"/>
            </p:cNvSpPr>
            <p:nvPr/>
          </p:nvSpPr>
          <p:spPr bwMode="auto">
            <a:xfrm>
              <a:off x="-2" y="756"/>
              <a:ext cx="336" cy="336"/>
            </a:xfrm>
            <a:prstGeom prst="ellipse">
              <a:avLst/>
            </a:prstGeom>
            <a:solidFill>
              <a:srgbClr val="CCFF33"/>
            </a:solidFill>
            <a:ln w="38100">
              <a:solidFill>
                <a:srgbClr val="0099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6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9269" name="Oval 5"/>
            <p:cNvSpPr>
              <a:spLocks noChangeArrowheads="1"/>
            </p:cNvSpPr>
            <p:nvPr/>
          </p:nvSpPr>
          <p:spPr bwMode="auto">
            <a:xfrm>
              <a:off x="-2" y="1180"/>
              <a:ext cx="336" cy="336"/>
            </a:xfrm>
            <a:prstGeom prst="ellipse">
              <a:avLst/>
            </a:prstGeom>
            <a:solidFill>
              <a:srgbClr val="CCFF33"/>
            </a:solidFill>
            <a:ln w="38100">
              <a:solidFill>
                <a:srgbClr val="0099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5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9270" name="Oval 6"/>
            <p:cNvSpPr>
              <a:spLocks noChangeArrowheads="1"/>
            </p:cNvSpPr>
            <p:nvPr/>
          </p:nvSpPr>
          <p:spPr bwMode="auto">
            <a:xfrm>
              <a:off x="-2" y="1664"/>
              <a:ext cx="336" cy="336"/>
            </a:xfrm>
            <a:prstGeom prst="ellipse">
              <a:avLst/>
            </a:prstGeom>
            <a:solidFill>
              <a:srgbClr val="CCFF33"/>
            </a:solidFill>
            <a:ln w="38100">
              <a:solidFill>
                <a:srgbClr val="0099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4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9271" name="Oval 7"/>
            <p:cNvSpPr>
              <a:spLocks noChangeArrowheads="1"/>
            </p:cNvSpPr>
            <p:nvPr/>
          </p:nvSpPr>
          <p:spPr bwMode="auto">
            <a:xfrm>
              <a:off x="-2" y="2071"/>
              <a:ext cx="336" cy="336"/>
            </a:xfrm>
            <a:prstGeom prst="ellipse">
              <a:avLst/>
            </a:prstGeom>
            <a:solidFill>
              <a:srgbClr val="CCFF33"/>
            </a:solidFill>
            <a:ln w="38100">
              <a:solidFill>
                <a:srgbClr val="0099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3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9272" name="Oval 8"/>
            <p:cNvSpPr>
              <a:spLocks noChangeArrowheads="1"/>
            </p:cNvSpPr>
            <p:nvPr/>
          </p:nvSpPr>
          <p:spPr bwMode="auto">
            <a:xfrm>
              <a:off x="-2" y="2504"/>
              <a:ext cx="336" cy="336"/>
            </a:xfrm>
            <a:prstGeom prst="ellipse">
              <a:avLst/>
            </a:prstGeom>
            <a:solidFill>
              <a:srgbClr val="CCFF33"/>
            </a:solidFill>
            <a:ln w="38100">
              <a:solidFill>
                <a:srgbClr val="0099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2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9273" name="Oval 9"/>
            <p:cNvSpPr>
              <a:spLocks noChangeArrowheads="1"/>
            </p:cNvSpPr>
            <p:nvPr/>
          </p:nvSpPr>
          <p:spPr bwMode="auto">
            <a:xfrm>
              <a:off x="0" y="2928"/>
              <a:ext cx="336" cy="336"/>
            </a:xfrm>
            <a:prstGeom prst="ellipse">
              <a:avLst/>
            </a:prstGeom>
            <a:solidFill>
              <a:srgbClr val="CCFF33"/>
            </a:solidFill>
            <a:ln w="38100">
              <a:solidFill>
                <a:srgbClr val="0099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1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139274" name="Line 10"/>
          <p:cNvSpPr>
            <a:spLocks noChangeShapeType="1"/>
          </p:cNvSpPr>
          <p:nvPr/>
        </p:nvSpPr>
        <p:spPr bwMode="auto">
          <a:xfrm flipH="1" flipV="1">
            <a:off x="3220232" y="1660437"/>
            <a:ext cx="6049028" cy="282899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9275" name="Line 11"/>
          <p:cNvSpPr>
            <a:spLocks noChangeShapeType="1"/>
          </p:cNvSpPr>
          <p:nvPr/>
        </p:nvSpPr>
        <p:spPr bwMode="auto">
          <a:xfrm flipH="1" flipV="1">
            <a:off x="4972832" y="1773693"/>
            <a:ext cx="4146115" cy="198287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9276" name="Line 12"/>
          <p:cNvSpPr>
            <a:spLocks noChangeShapeType="1"/>
          </p:cNvSpPr>
          <p:nvPr/>
        </p:nvSpPr>
        <p:spPr bwMode="auto">
          <a:xfrm flipH="1" flipV="1">
            <a:off x="3183720" y="5860550"/>
            <a:ext cx="1495826" cy="7030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9277" name="Line 13"/>
          <p:cNvSpPr>
            <a:spLocks noChangeShapeType="1"/>
          </p:cNvSpPr>
          <p:nvPr/>
        </p:nvSpPr>
        <p:spPr bwMode="auto">
          <a:xfrm flipH="1" flipV="1">
            <a:off x="3220232" y="5157287"/>
            <a:ext cx="1586684" cy="75854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9278" name="Line 14"/>
          <p:cNvSpPr>
            <a:spLocks noChangeShapeType="1"/>
          </p:cNvSpPr>
          <p:nvPr/>
        </p:nvSpPr>
        <p:spPr bwMode="auto">
          <a:xfrm flipH="1" flipV="1">
            <a:off x="3220231" y="4432865"/>
            <a:ext cx="3105411" cy="146689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9279" name="Line 15"/>
          <p:cNvSpPr>
            <a:spLocks noChangeShapeType="1"/>
          </p:cNvSpPr>
          <p:nvPr/>
        </p:nvSpPr>
        <p:spPr bwMode="auto">
          <a:xfrm flipH="1" flipV="1">
            <a:off x="3220232" y="3758721"/>
            <a:ext cx="3105410" cy="14631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9280" name="Line 16"/>
          <p:cNvSpPr>
            <a:spLocks noChangeShapeType="1"/>
          </p:cNvSpPr>
          <p:nvPr/>
        </p:nvSpPr>
        <p:spPr bwMode="auto">
          <a:xfrm flipH="1" flipV="1">
            <a:off x="3220232" y="3071703"/>
            <a:ext cx="4570956" cy="21147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9281" name="Line 17"/>
          <p:cNvSpPr>
            <a:spLocks noChangeShapeType="1"/>
          </p:cNvSpPr>
          <p:nvPr/>
        </p:nvSpPr>
        <p:spPr bwMode="auto">
          <a:xfrm flipH="1" flipV="1">
            <a:off x="3220232" y="2385903"/>
            <a:ext cx="4570956" cy="210352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139282" name="Group 18"/>
          <p:cNvGrpSpPr/>
          <p:nvPr/>
        </p:nvGrpSpPr>
        <p:grpSpPr bwMode="auto">
          <a:xfrm>
            <a:off x="3672300" y="1882775"/>
            <a:ext cx="5446647" cy="4649788"/>
            <a:chOff x="0" y="0"/>
            <a:chExt cx="3696" cy="3216"/>
          </a:xfrm>
        </p:grpSpPr>
        <p:sp>
          <p:nvSpPr>
            <p:cNvPr id="139283" name="Rectangle 19"/>
            <p:cNvSpPr>
              <a:spLocks noChangeArrowheads="1"/>
            </p:cNvSpPr>
            <p:nvPr/>
          </p:nvSpPr>
          <p:spPr bwMode="auto">
            <a:xfrm>
              <a:off x="3072" y="1440"/>
              <a:ext cx="624" cy="336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4f</a:t>
              </a:r>
            </a:p>
          </p:txBody>
        </p:sp>
        <p:sp>
          <p:nvSpPr>
            <p:cNvPr id="139284" name="Rectangle 20"/>
            <p:cNvSpPr>
              <a:spLocks noChangeArrowheads="1"/>
            </p:cNvSpPr>
            <p:nvPr/>
          </p:nvSpPr>
          <p:spPr bwMode="auto">
            <a:xfrm>
              <a:off x="0" y="2880"/>
              <a:ext cx="624" cy="336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1s</a:t>
              </a:r>
            </a:p>
          </p:txBody>
        </p:sp>
        <p:sp>
          <p:nvSpPr>
            <p:cNvPr id="139285" name="Rectangle 21"/>
            <p:cNvSpPr>
              <a:spLocks noChangeArrowheads="1"/>
            </p:cNvSpPr>
            <p:nvPr/>
          </p:nvSpPr>
          <p:spPr bwMode="auto">
            <a:xfrm>
              <a:off x="0" y="2400"/>
              <a:ext cx="624" cy="336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2s</a:t>
              </a:r>
            </a:p>
          </p:txBody>
        </p:sp>
        <p:sp>
          <p:nvSpPr>
            <p:cNvPr id="139286" name="Rectangle 22"/>
            <p:cNvSpPr>
              <a:spLocks noChangeArrowheads="1"/>
            </p:cNvSpPr>
            <p:nvPr/>
          </p:nvSpPr>
          <p:spPr bwMode="auto">
            <a:xfrm>
              <a:off x="0" y="1920"/>
              <a:ext cx="624" cy="336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3s</a:t>
              </a:r>
            </a:p>
          </p:txBody>
        </p:sp>
        <p:sp>
          <p:nvSpPr>
            <p:cNvPr id="139287" name="Rectangle 23"/>
            <p:cNvSpPr>
              <a:spLocks noChangeArrowheads="1"/>
            </p:cNvSpPr>
            <p:nvPr/>
          </p:nvSpPr>
          <p:spPr bwMode="auto">
            <a:xfrm>
              <a:off x="0" y="1440"/>
              <a:ext cx="624" cy="336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4s</a:t>
              </a:r>
            </a:p>
          </p:txBody>
        </p:sp>
        <p:sp>
          <p:nvSpPr>
            <p:cNvPr id="139288" name="Rectangle 24"/>
            <p:cNvSpPr>
              <a:spLocks noChangeArrowheads="1"/>
            </p:cNvSpPr>
            <p:nvPr/>
          </p:nvSpPr>
          <p:spPr bwMode="auto">
            <a:xfrm>
              <a:off x="0" y="960"/>
              <a:ext cx="624" cy="336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5s</a:t>
              </a:r>
            </a:p>
          </p:txBody>
        </p:sp>
        <p:sp>
          <p:nvSpPr>
            <p:cNvPr id="139289" name="Rectangle 25"/>
            <p:cNvSpPr>
              <a:spLocks noChangeArrowheads="1"/>
            </p:cNvSpPr>
            <p:nvPr/>
          </p:nvSpPr>
          <p:spPr bwMode="auto">
            <a:xfrm>
              <a:off x="0" y="480"/>
              <a:ext cx="624" cy="336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6s</a:t>
              </a:r>
            </a:p>
          </p:txBody>
        </p:sp>
        <p:sp>
          <p:nvSpPr>
            <p:cNvPr id="139290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624" cy="336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7s</a:t>
              </a:r>
            </a:p>
          </p:txBody>
        </p:sp>
        <p:sp>
          <p:nvSpPr>
            <p:cNvPr id="139291" name="Rectangle 27"/>
            <p:cNvSpPr>
              <a:spLocks noChangeArrowheads="1"/>
            </p:cNvSpPr>
            <p:nvPr/>
          </p:nvSpPr>
          <p:spPr bwMode="auto">
            <a:xfrm>
              <a:off x="1056" y="2400"/>
              <a:ext cx="624" cy="336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2p</a:t>
              </a:r>
            </a:p>
          </p:txBody>
        </p:sp>
        <p:sp>
          <p:nvSpPr>
            <p:cNvPr id="139292" name="Rectangle 28"/>
            <p:cNvSpPr>
              <a:spLocks noChangeArrowheads="1"/>
            </p:cNvSpPr>
            <p:nvPr/>
          </p:nvSpPr>
          <p:spPr bwMode="auto">
            <a:xfrm>
              <a:off x="1056" y="1920"/>
              <a:ext cx="624" cy="336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3p</a:t>
              </a:r>
            </a:p>
          </p:txBody>
        </p:sp>
        <p:sp>
          <p:nvSpPr>
            <p:cNvPr id="139293" name="Rectangle 29"/>
            <p:cNvSpPr>
              <a:spLocks noChangeArrowheads="1"/>
            </p:cNvSpPr>
            <p:nvPr/>
          </p:nvSpPr>
          <p:spPr bwMode="auto">
            <a:xfrm>
              <a:off x="1056" y="1440"/>
              <a:ext cx="624" cy="336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4p</a:t>
              </a:r>
            </a:p>
          </p:txBody>
        </p:sp>
        <p:sp>
          <p:nvSpPr>
            <p:cNvPr id="139294" name="Rectangle 30"/>
            <p:cNvSpPr>
              <a:spLocks noChangeArrowheads="1"/>
            </p:cNvSpPr>
            <p:nvPr/>
          </p:nvSpPr>
          <p:spPr bwMode="auto">
            <a:xfrm>
              <a:off x="1056" y="960"/>
              <a:ext cx="624" cy="336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5p</a:t>
              </a:r>
            </a:p>
          </p:txBody>
        </p:sp>
        <p:sp>
          <p:nvSpPr>
            <p:cNvPr id="139295" name="Rectangle 31"/>
            <p:cNvSpPr>
              <a:spLocks noChangeArrowheads="1"/>
            </p:cNvSpPr>
            <p:nvPr/>
          </p:nvSpPr>
          <p:spPr bwMode="auto">
            <a:xfrm>
              <a:off x="1056" y="480"/>
              <a:ext cx="624" cy="336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6p</a:t>
              </a:r>
            </a:p>
          </p:txBody>
        </p:sp>
        <p:sp>
          <p:nvSpPr>
            <p:cNvPr id="139296" name="Rectangle 32"/>
            <p:cNvSpPr>
              <a:spLocks noChangeArrowheads="1"/>
            </p:cNvSpPr>
            <p:nvPr/>
          </p:nvSpPr>
          <p:spPr bwMode="auto">
            <a:xfrm>
              <a:off x="1056" y="0"/>
              <a:ext cx="624" cy="336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7p</a:t>
              </a:r>
            </a:p>
          </p:txBody>
        </p:sp>
        <p:sp>
          <p:nvSpPr>
            <p:cNvPr id="139297" name="Rectangle 33"/>
            <p:cNvSpPr>
              <a:spLocks noChangeArrowheads="1"/>
            </p:cNvSpPr>
            <p:nvPr/>
          </p:nvSpPr>
          <p:spPr bwMode="auto">
            <a:xfrm>
              <a:off x="2064" y="480"/>
              <a:ext cx="624" cy="336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6d</a:t>
              </a:r>
            </a:p>
          </p:txBody>
        </p:sp>
        <p:sp>
          <p:nvSpPr>
            <p:cNvPr id="139298" name="Rectangle 34"/>
            <p:cNvSpPr>
              <a:spLocks noChangeArrowheads="1"/>
            </p:cNvSpPr>
            <p:nvPr/>
          </p:nvSpPr>
          <p:spPr bwMode="auto">
            <a:xfrm>
              <a:off x="2064" y="960"/>
              <a:ext cx="624" cy="336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5d</a:t>
              </a:r>
            </a:p>
          </p:txBody>
        </p:sp>
        <p:sp>
          <p:nvSpPr>
            <p:cNvPr id="139299" name="Rectangle 35"/>
            <p:cNvSpPr>
              <a:spLocks noChangeArrowheads="1"/>
            </p:cNvSpPr>
            <p:nvPr/>
          </p:nvSpPr>
          <p:spPr bwMode="auto">
            <a:xfrm>
              <a:off x="2064" y="1440"/>
              <a:ext cx="624" cy="336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4d</a:t>
              </a:r>
            </a:p>
          </p:txBody>
        </p:sp>
        <p:sp>
          <p:nvSpPr>
            <p:cNvPr id="139300" name="Rectangle 36"/>
            <p:cNvSpPr>
              <a:spLocks noChangeArrowheads="1"/>
            </p:cNvSpPr>
            <p:nvPr/>
          </p:nvSpPr>
          <p:spPr bwMode="auto">
            <a:xfrm>
              <a:off x="2064" y="1920"/>
              <a:ext cx="624" cy="336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3d</a:t>
              </a:r>
            </a:p>
          </p:txBody>
        </p:sp>
        <p:sp>
          <p:nvSpPr>
            <p:cNvPr id="139301" name="Rectangle 37"/>
            <p:cNvSpPr>
              <a:spLocks noChangeArrowheads="1"/>
            </p:cNvSpPr>
            <p:nvPr/>
          </p:nvSpPr>
          <p:spPr bwMode="auto">
            <a:xfrm>
              <a:off x="3072" y="960"/>
              <a:ext cx="624" cy="336"/>
            </a:xfrm>
            <a:prstGeom prst="rect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5f</a:t>
              </a:r>
            </a:p>
          </p:txBody>
        </p:sp>
      </p:grpSp>
      <p:sp>
        <p:nvSpPr>
          <p:cNvPr id="139302" name="AutoShape 38"/>
          <p:cNvSpPr>
            <a:spLocks noChangeArrowheads="1"/>
          </p:cNvSpPr>
          <p:nvPr/>
        </p:nvSpPr>
        <p:spPr bwMode="auto">
          <a:xfrm>
            <a:off x="1892472" y="1660437"/>
            <a:ext cx="1219200" cy="4762500"/>
          </a:xfrm>
          <a:prstGeom prst="upArrow">
            <a:avLst>
              <a:gd name="adj1" fmla="val 50343"/>
              <a:gd name="adj2" fmla="val 57650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核</a:t>
            </a:r>
            <a:b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</a:b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外</a:t>
            </a:r>
            <a:b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</a:b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电</a:t>
            </a:r>
            <a:b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</a:b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子</a:t>
            </a:r>
            <a:b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</a:b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填</a:t>
            </a:r>
            <a:b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</a:b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充</a:t>
            </a:r>
            <a:b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</a:b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顺</a:t>
            </a:r>
            <a:b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</a:b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序</a:t>
            </a:r>
            <a:b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</a:b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图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C1E5B62-0F75-4B6B-9588-6D06460A5C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350" y="406401"/>
            <a:ext cx="9823450" cy="998671"/>
          </a:xfrm>
        </p:spPr>
        <p:txBody>
          <a:bodyPr/>
          <a:lstStyle/>
          <a:p>
            <a:r>
              <a:rPr lang="zh-CN" altLang="en-US" dirty="0"/>
              <a:t>构造原理： </a:t>
            </a:r>
            <a:r>
              <a:rPr lang="en-US" altLang="zh-CN" dirty="0"/>
              <a:t>1s</a:t>
            </a:r>
            <a:r>
              <a:rPr lang="zh-CN" altLang="en-US" dirty="0"/>
              <a:t>；</a:t>
            </a:r>
            <a:r>
              <a:rPr lang="en-US" altLang="zh-CN" dirty="0"/>
              <a:t>2s </a:t>
            </a:r>
            <a:r>
              <a:rPr lang="zh-CN" altLang="en-US" dirty="0"/>
              <a:t>；</a:t>
            </a:r>
            <a:r>
              <a:rPr lang="en-US" altLang="zh-CN" dirty="0"/>
              <a:t>2p 3s </a:t>
            </a:r>
            <a:r>
              <a:rPr lang="zh-CN" altLang="en-US" dirty="0"/>
              <a:t>； </a:t>
            </a:r>
            <a:r>
              <a:rPr lang="en-US" altLang="zh-CN" dirty="0"/>
              <a:t>3p 4s </a:t>
            </a:r>
            <a:r>
              <a:rPr lang="zh-CN" altLang="en-US" dirty="0"/>
              <a:t>； </a:t>
            </a:r>
            <a:r>
              <a:rPr lang="en-US" altLang="zh-CN" dirty="0"/>
              <a:t>3d 4p 5s </a:t>
            </a:r>
            <a:r>
              <a:rPr lang="zh-CN" altLang="en-US" dirty="0"/>
              <a:t>；</a:t>
            </a:r>
          </a:p>
          <a:p>
            <a:r>
              <a:rPr lang="zh-CN" altLang="en-US" dirty="0"/>
              <a:t>   规律： </a:t>
            </a:r>
            <a:r>
              <a:rPr lang="en-US" altLang="zh-CN" dirty="0"/>
              <a:t>4d 5p 6s</a:t>
            </a:r>
            <a:r>
              <a:rPr lang="zh-CN" altLang="en-US" dirty="0"/>
              <a:t>； </a:t>
            </a:r>
            <a:r>
              <a:rPr lang="en-US" altLang="zh-CN" dirty="0"/>
              <a:t>4f 5d 6p 7s </a:t>
            </a:r>
            <a:r>
              <a:rPr lang="zh-CN" altLang="en-US" dirty="0"/>
              <a:t>；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10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1000"/>
                                        <p:tgtEl>
                                          <p:spTgt spid="13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1000"/>
                                        <p:tgtEl>
                                          <p:spTgt spid="13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1000"/>
                                        <p:tgtEl>
                                          <p:spTgt spid="13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1000"/>
                                        <p:tgtEl>
                                          <p:spTgt spid="13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8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1000"/>
                                        <p:tgtEl>
                                          <p:spTgt spid="13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8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4" dur="10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8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10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30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838201" y="406400"/>
            <a:ext cx="7232650" cy="5126981"/>
          </a:xfr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(1)</a:t>
            </a:r>
            <a:r>
              <a:rPr lang="zh-CN" altLang="en-US" dirty="0"/>
              <a:t>相同能层的不同能级的能量高低顺序 ：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 </a:t>
            </a:r>
            <a:endParaRPr lang="en-US" altLang="zh-CN" dirty="0"/>
          </a:p>
          <a:p>
            <a:endParaRPr lang="zh-CN" altLang="en-US" dirty="0"/>
          </a:p>
          <a:p>
            <a:r>
              <a:rPr lang="en-US" altLang="zh-CN" dirty="0"/>
              <a:t>(2)</a:t>
            </a:r>
            <a:r>
              <a:rPr lang="zh-CN" altLang="en-US" dirty="0"/>
              <a:t>英文字母相同的不同能级的能量高低顺序：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 </a:t>
            </a:r>
            <a:endParaRPr lang="en-US" altLang="zh-CN" dirty="0"/>
          </a:p>
          <a:p>
            <a:endParaRPr lang="zh-CN" altLang="en-US" dirty="0"/>
          </a:p>
          <a:p>
            <a:r>
              <a:rPr lang="en-US" altLang="zh-CN" dirty="0"/>
              <a:t>(3) </a:t>
            </a:r>
            <a:r>
              <a:rPr lang="zh-CN" altLang="en-US" dirty="0"/>
              <a:t>不同层不同能级可由下面的公式得出</a:t>
            </a:r>
            <a:r>
              <a:rPr lang="en-US" altLang="zh-CN" dirty="0"/>
              <a:t>:</a:t>
            </a:r>
          </a:p>
          <a:p>
            <a:r>
              <a:rPr lang="en-US" altLang="zh-CN" dirty="0"/>
              <a:t>  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31556" y="1324619"/>
            <a:ext cx="404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构造原理中排布顺序的实质</a:t>
            </a:r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6243244" y="1309230"/>
            <a:ext cx="4113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en-US" altLang="zh-CN" dirty="0"/>
              <a:t>-----</a:t>
            </a:r>
            <a:r>
              <a:rPr lang="zh-CN" altLang="en-US" dirty="0"/>
              <a:t>各能级的能量高低顺序 </a:t>
            </a:r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1631556" y="3145698"/>
            <a:ext cx="2167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ns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＜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np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＜</a:t>
            </a:r>
            <a:r>
              <a:rPr lang="en-US" altLang="zh-CN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nd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＜</a:t>
            </a:r>
            <a:r>
              <a:rPr lang="en-US" altLang="zh-CN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nf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1631556" y="5037577"/>
            <a:ext cx="4809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1s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＜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2s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＜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3s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＜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4s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；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2p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＜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3p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＜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4p; 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3d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＜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4d</a:t>
            </a:r>
          </a:p>
        </p:txBody>
      </p:sp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1631556" y="5630527"/>
            <a:ext cx="474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ns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＜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(n-2)f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＜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(n-1)d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＜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np (n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为能层序数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2" grpId="0"/>
      <p:bldP spid="142343" grpId="0"/>
      <p:bldP spid="1423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1274819" y="3356992"/>
            <a:ext cx="104547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氢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钠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Na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铝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Al</a:t>
            </a:r>
            <a:endParaRPr kumimoji="0" lang="en-US" altLang="zh-CN" sz="2400" b="0" i="0" u="none" strike="noStrike" kern="1200" cap="none" spc="0" normalizeH="0" baseline="3000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2751195" y="3895154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1s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2s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2p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3s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</a:t>
            </a: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2751195" y="4431729"/>
            <a:ext cx="3960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1s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2s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2p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3s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3p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</a:t>
            </a:r>
          </a:p>
        </p:txBody>
      </p:sp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2751195" y="3356992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1s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</a:t>
            </a:r>
          </a:p>
        </p:txBody>
      </p:sp>
      <p:sp>
        <p:nvSpPr>
          <p:cNvPr id="145417" name="Rectangle 9"/>
          <p:cNvSpPr>
            <a:spLocks noChangeArrowheads="1"/>
          </p:cNvSpPr>
          <p:nvPr/>
        </p:nvSpPr>
        <p:spPr bwMode="auto">
          <a:xfrm>
            <a:off x="1274819" y="1952090"/>
            <a:ext cx="85392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用数字在能级符号右上角表明该能级上的排布的电子数。</a:t>
            </a:r>
          </a:p>
        </p:txBody>
      </p:sp>
      <p:pic>
        <p:nvPicPr>
          <p:cNvPr id="145418" name="Picture 2" descr="1-2.TIF"/>
          <p:cNvPicPr>
            <a:picLocks noChangeAspect="1" noChangeArrowheads="1"/>
          </p:cNvPicPr>
          <p:nvPr/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44" y="2778348"/>
            <a:ext cx="3678237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F717932-1304-4454-B5B1-65F592D000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电子排布式：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 autoUpdateAnimBg="0"/>
      <p:bldP spid="145414" grpId="0" autoUpdateAnimBg="0"/>
      <p:bldP spid="145415" grpId="0" autoUpdateAnimBg="0"/>
      <p:bldP spid="14541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4684539" y="2410419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电子排布式</a:t>
            </a: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4684539" y="3283544"/>
            <a:ext cx="255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Li:   1s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2s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</a:t>
            </a:r>
          </a:p>
        </p:txBody>
      </p:sp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97" y="1820203"/>
            <a:ext cx="2455528" cy="245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44" name="Text Box 12"/>
          <p:cNvSpPr txBox="1">
            <a:spLocks noChangeArrowheads="1"/>
          </p:cNvSpPr>
          <p:nvPr/>
        </p:nvSpPr>
        <p:spPr bwMode="auto">
          <a:xfrm>
            <a:off x="1256197" y="5211366"/>
            <a:ext cx="21602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FF33"/>
                    </a:gs>
                    <a:gs pos="100000">
                      <a:srgbClr val="99FF33">
                        <a:gamma/>
                        <a:shade val="73333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练一练</a:t>
            </a:r>
          </a:p>
        </p:txBody>
      </p:sp>
      <p:sp>
        <p:nvSpPr>
          <p:cNvPr id="146445" name="Rectangle 13"/>
          <p:cNvSpPr>
            <a:spLocks noChangeArrowheads="1"/>
          </p:cNvSpPr>
          <p:nvPr/>
        </p:nvSpPr>
        <p:spPr bwMode="auto">
          <a:xfrm>
            <a:off x="2727016" y="5206901"/>
            <a:ext cx="5694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请写出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4~10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号元素原子的电子排布式。 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6424D04-26C5-427E-B107-59EDAD0006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原子结构示意图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AE73A19D-B8B3-45C6-BF71-2389333FC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8918" y="1511301"/>
            <a:ext cx="3276600" cy="477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 latinLnBrk="1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-소망M" pitchFamily="18" charset="-127"/>
                <a:ea typeface="宋体" panose="02010600030101010101" pitchFamily="2" charset="-122"/>
              </a:defRPr>
            </a:lvl1pPr>
            <a:lvl2pPr marL="914400" indent="-45720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-소망M" pitchFamily="18" charset="-127"/>
                <a:ea typeface="宋体" panose="02010600030101010101" pitchFamily="2" charset="-122"/>
              </a:defRPr>
            </a:lvl2pPr>
            <a:lvl3pPr marL="1333500" indent="-4191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-소망M" pitchFamily="18" charset="-127"/>
                <a:ea typeface="宋体" panose="02010600030101010101" pitchFamily="2" charset="-122"/>
              </a:defRPr>
            </a:lvl3pPr>
            <a:lvl4pPr marL="1752600" indent="-3810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-소망M" pitchFamily="18" charset="-127"/>
                <a:ea typeface="宋体" panose="02010600030101010101" pitchFamily="2" charset="-122"/>
              </a:defRPr>
            </a:lvl4pPr>
            <a:lvl5pPr marL="2209800" indent="-381000" latinLnBrk="1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-소망M" pitchFamily="18" charset="-127"/>
                <a:ea typeface="宋体" panose="02010600030101010101" pitchFamily="2" charset="-122"/>
              </a:defRPr>
            </a:lvl5pPr>
            <a:lvl6pPr marL="2667000" indent="-381000" fontAlgn="base" latinLnBrk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-소망M" pitchFamily="18" charset="-127"/>
                <a:ea typeface="宋体" panose="02010600030101010101" pitchFamily="2" charset="-122"/>
              </a:defRPr>
            </a:lvl6pPr>
            <a:lvl7pPr marL="3124200" indent="-381000" fontAlgn="base" latinLnBrk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-소망M" pitchFamily="18" charset="-127"/>
                <a:ea typeface="宋体" panose="02010600030101010101" pitchFamily="2" charset="-122"/>
              </a:defRPr>
            </a:lvl7pPr>
            <a:lvl8pPr marL="3581400" indent="-381000" fontAlgn="base" latinLnBrk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-소망M" pitchFamily="18" charset="-127"/>
                <a:ea typeface="宋体" panose="02010600030101010101" pitchFamily="2" charset="-122"/>
              </a:defRPr>
            </a:lvl8pPr>
            <a:lvl9pPr marL="4038600" indent="-381000" fontAlgn="base" latinLnBrk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-소망M" pitchFamily="18" charset="-127"/>
                <a:ea typeface="宋体" panose="02010600030101010101" pitchFamily="2" charset="-122"/>
              </a:defRPr>
            </a:lvl9pPr>
          </a:lstStyle>
          <a:p>
            <a:pPr marL="533400" marR="0" lvl="0" indent="-533400" algn="just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铍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Be  </a:t>
            </a:r>
          </a:p>
          <a:p>
            <a:pPr marL="533400" marR="0" lvl="0" indent="-533400" algn="just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5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硼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B    </a:t>
            </a:r>
          </a:p>
          <a:p>
            <a:pPr marL="533400" marR="0" lvl="0" indent="-533400" algn="just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碳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C</a:t>
            </a:r>
          </a:p>
          <a:p>
            <a:pPr marL="533400" marR="0" lvl="0" indent="-533400" algn="just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7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氮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N    </a:t>
            </a:r>
          </a:p>
          <a:p>
            <a:pPr marL="533400" marR="0" lvl="0" indent="-533400" algn="just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8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氧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O    </a:t>
            </a:r>
          </a:p>
          <a:p>
            <a:pPr marL="533400" marR="0" lvl="0" indent="-533400" algn="just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9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氟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F     </a:t>
            </a:r>
          </a:p>
          <a:p>
            <a:pPr marL="533400" marR="0" lvl="0" indent="-533400" algn="just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10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氖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Ne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873AA17D-611E-4CAB-B64B-12E7B27C9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6018" y="1489076"/>
            <a:ext cx="1871662" cy="477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-소망M" pitchFamily="18" charset="-127"/>
                <a:ea typeface="宋体" panose="02010600030101010101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-소망M" pitchFamily="18" charset="-127"/>
                <a:ea typeface="宋体" panose="02010600030101010101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-소망M" pitchFamily="18" charset="-127"/>
                <a:ea typeface="宋体" panose="02010600030101010101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-소망M" pitchFamily="18" charset="-127"/>
                <a:ea typeface="宋体" panose="02010600030101010101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-소망M" pitchFamily="18" charset="-127"/>
                <a:ea typeface="宋体" panose="02010600030101010101" pitchFamily="2" charset="-122"/>
              </a:defRPr>
            </a:lvl5pPr>
            <a:lvl6pPr marL="25146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-소망M" pitchFamily="18" charset="-127"/>
                <a:ea typeface="宋体" panose="02010600030101010101" pitchFamily="2" charset="-122"/>
              </a:defRPr>
            </a:lvl6pPr>
            <a:lvl7pPr marL="29718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-소망M" pitchFamily="18" charset="-127"/>
                <a:ea typeface="宋体" panose="02010600030101010101" pitchFamily="2" charset="-122"/>
              </a:defRPr>
            </a:lvl7pPr>
            <a:lvl8pPr marL="34290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-소망M" pitchFamily="18" charset="-127"/>
                <a:ea typeface="宋体" panose="02010600030101010101" pitchFamily="2" charset="-122"/>
              </a:defRPr>
            </a:lvl8pPr>
            <a:lvl9pPr marL="38862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-소망M" pitchFamily="18" charset="-127"/>
                <a:ea typeface="宋体" panose="02010600030101010101" pitchFamily="2" charset="-122"/>
              </a:defRPr>
            </a:lvl9pPr>
          </a:lstStyle>
          <a:p>
            <a:pPr marL="342900" marR="0" lvl="0" indent="-342900" algn="just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1s</a:t>
            </a:r>
            <a:r>
              <a:rPr kumimoji="0" lang="en-US" altLang="zh-CN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2s</a:t>
            </a:r>
            <a:r>
              <a:rPr kumimoji="0" lang="en-US" altLang="zh-CN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342900" marR="0" lvl="0" indent="-342900" algn="just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1s</a:t>
            </a:r>
            <a:r>
              <a:rPr kumimoji="0" lang="en-US" altLang="zh-CN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2s</a:t>
            </a:r>
            <a:r>
              <a:rPr kumimoji="0" lang="en-US" altLang="zh-CN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2p</a:t>
            </a:r>
            <a:r>
              <a:rPr kumimoji="0" lang="en-US" altLang="zh-CN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342900" marR="0" lvl="0" indent="-342900" algn="just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1s</a:t>
            </a:r>
            <a:r>
              <a:rPr kumimoji="0" lang="en-US" altLang="zh-CN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2s</a:t>
            </a:r>
            <a:r>
              <a:rPr kumimoji="0" lang="en-US" altLang="zh-CN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2p</a:t>
            </a:r>
            <a:r>
              <a:rPr kumimoji="0" lang="en-US" altLang="zh-CN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342900" marR="0" lvl="0" indent="-342900" algn="just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1s</a:t>
            </a:r>
            <a:r>
              <a:rPr kumimoji="0" lang="en-US" altLang="zh-CN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2s</a:t>
            </a:r>
            <a:r>
              <a:rPr kumimoji="0" lang="en-US" altLang="zh-CN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2p</a:t>
            </a:r>
            <a:r>
              <a:rPr kumimoji="0" lang="en-US" altLang="zh-CN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342900" marR="0" lvl="0" indent="-342900" algn="just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1s</a:t>
            </a:r>
            <a:r>
              <a:rPr kumimoji="0" lang="en-US" altLang="zh-CN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2s</a:t>
            </a:r>
            <a:r>
              <a:rPr kumimoji="0" lang="en-US" altLang="zh-CN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2p</a:t>
            </a:r>
            <a:r>
              <a:rPr kumimoji="0" lang="en-US" altLang="zh-CN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342900" marR="0" lvl="0" indent="-342900" algn="just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1s</a:t>
            </a:r>
            <a:r>
              <a:rPr kumimoji="0" lang="en-US" altLang="zh-CN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2s</a:t>
            </a:r>
            <a:r>
              <a:rPr kumimoji="0" lang="en-US" altLang="zh-CN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2p</a:t>
            </a:r>
            <a:r>
              <a:rPr kumimoji="0" lang="en-US" altLang="zh-CN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5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342900" marR="0" lvl="0" indent="-342900" algn="just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1s</a:t>
            </a:r>
            <a:r>
              <a:rPr kumimoji="0" lang="en-US" altLang="zh-CN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2s</a:t>
            </a:r>
            <a:r>
              <a:rPr kumimoji="0" lang="en-US" altLang="zh-CN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2p</a:t>
            </a:r>
            <a:r>
              <a:rPr kumimoji="0" lang="en-US" altLang="zh-CN" sz="20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9" grpId="0" autoUpdateAnimBg="0"/>
      <p:bldP spid="1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1649413" y="1870596"/>
            <a:ext cx="1295400" cy="200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Cl: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K: 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26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Fe:</a:t>
            </a: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2730501" y="1854721"/>
            <a:ext cx="4392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1s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2s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2p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3s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3p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5</a:t>
            </a: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2730501" y="2667260"/>
            <a:ext cx="5665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1s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2s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2p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3s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3p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4s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   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2730501" y="3429000"/>
            <a:ext cx="6310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1s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2s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2p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3s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3p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3d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4s</a:t>
            </a:r>
            <a:r>
              <a:rPr kumimoji="0" lang="en-US" altLang="zh-CN" sz="2400" b="0" i="0" u="none" strike="noStrike" kern="1200" cap="none" spc="0" normalizeH="0" baseline="3000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1096963" y="4559821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注意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1s</a:t>
            </a:r>
            <a:r>
              <a:rPr kumimoji="0" lang="en-US" altLang="zh-CN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2s</a:t>
            </a:r>
            <a:r>
              <a:rPr kumimoji="0" lang="en-US" altLang="zh-CN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2p</a:t>
            </a:r>
            <a:r>
              <a:rPr kumimoji="0" lang="en-US" altLang="zh-CN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3s</a:t>
            </a:r>
            <a:r>
              <a:rPr kumimoji="0" lang="en-US" altLang="zh-CN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3p</a:t>
            </a:r>
            <a:r>
              <a:rPr kumimoji="0" lang="en-US" altLang="zh-CN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4s</a:t>
            </a:r>
            <a:r>
              <a:rPr kumimoji="0" lang="en-US" altLang="zh-CN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3d</a:t>
            </a:r>
            <a:r>
              <a:rPr kumimoji="0" lang="en-US" altLang="zh-CN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</a:t>
            </a:r>
          </a:p>
        </p:txBody>
      </p:sp>
      <p:sp>
        <p:nvSpPr>
          <p:cNvPr id="148490" name="Line 10"/>
          <p:cNvSpPr>
            <a:spLocks noChangeShapeType="1"/>
          </p:cNvSpPr>
          <p:nvPr/>
        </p:nvSpPr>
        <p:spPr bwMode="auto">
          <a:xfrm>
            <a:off x="5345113" y="3828875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8491" name="Line 11"/>
          <p:cNvSpPr>
            <a:spLocks noChangeShapeType="1"/>
          </p:cNvSpPr>
          <p:nvPr/>
        </p:nvSpPr>
        <p:spPr bwMode="auto">
          <a:xfrm>
            <a:off x="5345113" y="5002734"/>
            <a:ext cx="152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148492" name="Group 12"/>
          <p:cNvGrpSpPr/>
          <p:nvPr/>
        </p:nvGrpSpPr>
        <p:grpSpPr bwMode="auto">
          <a:xfrm>
            <a:off x="7181850" y="4462985"/>
            <a:ext cx="865188" cy="720725"/>
            <a:chOff x="0" y="0"/>
            <a:chExt cx="545" cy="454"/>
          </a:xfrm>
        </p:grpSpPr>
        <p:sp>
          <p:nvSpPr>
            <p:cNvPr id="148493" name="Line 13"/>
            <p:cNvSpPr>
              <a:spLocks noChangeShapeType="1"/>
            </p:cNvSpPr>
            <p:nvPr/>
          </p:nvSpPr>
          <p:spPr bwMode="auto">
            <a:xfrm>
              <a:off x="91" y="0"/>
              <a:ext cx="363" cy="4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8494" name="Line 14"/>
            <p:cNvSpPr>
              <a:spLocks noChangeShapeType="1"/>
            </p:cNvSpPr>
            <p:nvPr/>
          </p:nvSpPr>
          <p:spPr bwMode="auto">
            <a:xfrm rot="15291815">
              <a:off x="137" y="-46"/>
              <a:ext cx="272" cy="5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07F2E09-B79D-4144-BD59-03C7F9D388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350" y="406400"/>
            <a:ext cx="8858250" cy="1258230"/>
          </a:xfrm>
        </p:spPr>
        <p:txBody>
          <a:bodyPr/>
          <a:lstStyle/>
          <a:p>
            <a:r>
              <a:rPr lang="en-US" altLang="zh-CN" dirty="0"/>
              <a:t>【</a:t>
            </a:r>
            <a:r>
              <a:rPr lang="zh-CN" altLang="en-US" dirty="0"/>
              <a:t>练习</a:t>
            </a:r>
            <a:r>
              <a:rPr lang="en-US" altLang="zh-CN" dirty="0"/>
              <a:t>】</a:t>
            </a:r>
            <a:r>
              <a:rPr lang="zh-CN" altLang="en-US" dirty="0"/>
              <a:t>试书写</a:t>
            </a:r>
            <a:r>
              <a:rPr lang="en-US" altLang="zh-CN" dirty="0"/>
              <a:t>Cl</a:t>
            </a:r>
            <a:r>
              <a:rPr lang="zh-CN" altLang="en-US" dirty="0"/>
              <a:t>、</a:t>
            </a:r>
            <a:r>
              <a:rPr lang="en-US" altLang="zh-CN" dirty="0"/>
              <a:t>K</a:t>
            </a:r>
            <a:r>
              <a:rPr lang="zh-CN" altLang="en-US" dirty="0"/>
              <a:t>、</a:t>
            </a:r>
            <a:r>
              <a:rPr lang="en-US" altLang="zh-CN" dirty="0"/>
              <a:t>26Fe</a:t>
            </a:r>
            <a:r>
              <a:rPr lang="zh-CN" altLang="en-US" dirty="0"/>
              <a:t>原子的核外电子排布式。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84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6" grpId="0" autoUpdateAnimBg="0"/>
      <p:bldP spid="148487" grpId="0" autoUpdateAnimBg="0"/>
      <p:bldP spid="148488" grpId="0" autoUpdateAnimBg="0"/>
      <p:bldP spid="148489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904</Words>
  <Application>Microsoft Office PowerPoint</Application>
  <PresentationFormat>宽屏</PresentationFormat>
  <Paragraphs>190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FandolFang R</vt:lpstr>
      <vt:lpstr>思源黑体 CN Bold</vt:lpstr>
      <vt:lpstr>思源黑体 CN Heavy</vt:lpstr>
      <vt:lpstr>思源黑体 CN Light</vt:lpstr>
      <vt:lpstr>思源黑体 CN Regular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构造原理中排布顺序的实质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2</cp:revision>
  <dcterms:created xsi:type="dcterms:W3CDTF">2020-06-05T01:58:51Z</dcterms:created>
  <dcterms:modified xsi:type="dcterms:W3CDTF">2021-01-09T10:02:37Z</dcterms:modified>
</cp:coreProperties>
</file>