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30" r:id="rId3"/>
    <p:sldId id="317" r:id="rId4"/>
    <p:sldId id="346" r:id="rId5"/>
    <p:sldId id="348" r:id="rId6"/>
    <p:sldId id="345" r:id="rId7"/>
    <p:sldId id="349" r:id="rId8"/>
    <p:sldId id="323" r:id="rId9"/>
    <p:sldId id="324" r:id="rId10"/>
    <p:sldId id="352" r:id="rId11"/>
    <p:sldId id="328" r:id="rId12"/>
    <p:sldId id="355" r:id="rId13"/>
    <p:sldId id="356" r:id="rId14"/>
    <p:sldId id="331" r:id="rId15"/>
    <p:sldId id="332" r:id="rId16"/>
    <p:sldId id="353" r:id="rId17"/>
    <p:sldId id="354" r:id="rId18"/>
    <p:sldId id="335" r:id="rId19"/>
    <p:sldId id="261" r:id="rId20"/>
    <p:sldId id="28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9C5643A-16A2-4F93-807A-47A756DD7CF2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0CB7E2B-6349-4450-A082-40C6299B66E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643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797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5">
            <a:extLst>
              <a:ext uri="{FF2B5EF4-FFF2-40B4-BE49-F238E27FC236}">
                <a16:creationId xmlns:a16="http://schemas.microsoft.com/office/drawing/2014/main" id="{733D1B76-2280-4764-AF3A-F9E53771CE76}"/>
              </a:ext>
            </a:extLst>
          </p:cNvPr>
          <p:cNvSpPr/>
          <p:nvPr userDrawn="1"/>
        </p:nvSpPr>
        <p:spPr>
          <a:xfrm rot="10800000" flipH="1">
            <a:off x="1" y="-2"/>
            <a:ext cx="895350" cy="1065913"/>
          </a:xfrm>
          <a:custGeom>
            <a:avLst/>
            <a:gdLst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0164" h="6013176">
                <a:moveTo>
                  <a:pt x="0" y="6013176"/>
                </a:moveTo>
                <a:lnTo>
                  <a:pt x="0" y="0"/>
                </a:lnTo>
                <a:cubicBezTo>
                  <a:pt x="4105807" y="944849"/>
                  <a:pt x="3059043" y="4516784"/>
                  <a:pt x="5960164" y="6013176"/>
                </a:cubicBezTo>
                <a:lnTo>
                  <a:pt x="0" y="6013176"/>
                </a:lnTo>
                <a:close/>
              </a:path>
            </a:pathLst>
          </a:custGeom>
          <a:gradFill flip="none" rotWithShape="0">
            <a:gsLst>
              <a:gs pos="100000">
                <a:srgbClr val="1C46F2"/>
              </a:gs>
              <a:gs pos="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EBB8CFDA-638C-499A-A9B5-7A6D8C50F71F}"/>
              </a:ext>
            </a:extLst>
          </p:cNvPr>
          <p:cNvSpPr>
            <a:spLocks/>
          </p:cNvSpPr>
          <p:nvPr userDrawn="1"/>
        </p:nvSpPr>
        <p:spPr bwMode="auto">
          <a:xfrm flipH="1" flipV="1">
            <a:off x="11288807" y="6349999"/>
            <a:ext cx="903192" cy="507999"/>
          </a:xfrm>
          <a:custGeom>
            <a:avLst/>
            <a:gdLst>
              <a:gd name="connsiteX0" fmla="*/ 0 w 7063413"/>
              <a:gd name="connsiteY0" fmla="*/ 0 h 3972805"/>
              <a:gd name="connsiteX1" fmla="*/ 7058131 w 7063413"/>
              <a:gd name="connsiteY1" fmla="*/ 0 h 3972805"/>
              <a:gd name="connsiteX2" fmla="*/ 7063413 w 7063413"/>
              <a:gd name="connsiteY2" fmla="*/ 93877 h 3972805"/>
              <a:gd name="connsiteX3" fmla="*/ 6462092 w 7063413"/>
              <a:gd name="connsiteY3" fmla="*/ 1462109 h 3972805"/>
              <a:gd name="connsiteX4" fmla="*/ 5059468 w 7063413"/>
              <a:gd name="connsiteY4" fmla="*/ 2027015 h 3972805"/>
              <a:gd name="connsiteX5" fmla="*/ 3556655 w 7063413"/>
              <a:gd name="connsiteY5" fmla="*/ 1939141 h 3972805"/>
              <a:gd name="connsiteX6" fmla="*/ 1953656 w 7063413"/>
              <a:gd name="connsiteY6" fmla="*/ 2001908 h 3972805"/>
              <a:gd name="connsiteX7" fmla="*/ 0 w 7063413"/>
              <a:gd name="connsiteY7" fmla="*/ 3972805 h 3972805"/>
              <a:gd name="connsiteX8" fmla="*/ 0 w 7063413"/>
              <a:gd name="connsiteY8" fmla="*/ 197336 h 397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63413" h="3972805">
                <a:moveTo>
                  <a:pt x="0" y="0"/>
                </a:moveTo>
                <a:lnTo>
                  <a:pt x="7058131" y="0"/>
                </a:lnTo>
                <a:lnTo>
                  <a:pt x="7063413" y="93877"/>
                </a:lnTo>
                <a:cubicBezTo>
                  <a:pt x="7057933" y="620437"/>
                  <a:pt x="6812748" y="1132580"/>
                  <a:pt x="6462092" y="1462109"/>
                </a:cubicBezTo>
                <a:cubicBezTo>
                  <a:pt x="6061342" y="1838713"/>
                  <a:pt x="5547882" y="1989355"/>
                  <a:pt x="5059468" y="2027015"/>
                </a:cubicBezTo>
                <a:cubicBezTo>
                  <a:pt x="4558530" y="2064676"/>
                  <a:pt x="4057593" y="1976801"/>
                  <a:pt x="3556655" y="1939141"/>
                </a:cubicBezTo>
                <a:cubicBezTo>
                  <a:pt x="3055718" y="1888927"/>
                  <a:pt x="2442070" y="1863820"/>
                  <a:pt x="1953656" y="2001908"/>
                </a:cubicBezTo>
                <a:cubicBezTo>
                  <a:pt x="976828" y="2278085"/>
                  <a:pt x="475891" y="3056401"/>
                  <a:pt x="0" y="3972805"/>
                </a:cubicBezTo>
                <a:cubicBezTo>
                  <a:pt x="0" y="3972805"/>
                  <a:pt x="0" y="3972805"/>
                  <a:pt x="0" y="197336"/>
                </a:cubicBezTo>
                <a:close/>
              </a:path>
            </a:pathLst>
          </a:custGeom>
          <a:gradFill flip="none" rotWithShape="0">
            <a:gsLst>
              <a:gs pos="95000">
                <a:srgbClr val="1C46F2"/>
              </a:gs>
              <a:gs pos="4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gradFill>
                <a:gsLst>
                  <a:gs pos="100000">
                    <a:srgbClr val="1C46F2"/>
                  </a:gs>
                  <a:gs pos="0">
                    <a:srgbClr val="00B0F0"/>
                  </a:gs>
                </a:gsLst>
                <a:lin ang="2700000" scaled="1"/>
              </a:gradFill>
              <a:latin typeface="思源黑体 CN Light" panose="020B03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BB56B1E9-6A1C-4300-8853-7A747699EA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5350" y="406400"/>
            <a:ext cx="3943350" cy="482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dirty="0" smtClean="0">
                <a:gradFill>
                  <a:gsLst>
                    <a:gs pos="100000">
                      <a:srgbClr val="1C46F2"/>
                    </a:gs>
                    <a:gs pos="0">
                      <a:srgbClr val="00B0F0"/>
                    </a:gs>
                  </a:gsLst>
                  <a:lin ang="270000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  <a:lvl2pPr marL="228600" indent="0">
              <a:buNone/>
              <a:defRPr lang="zh-CN" altLang="en-US" sz="1800" dirty="0" smtClean="0"/>
            </a:lvl2pPr>
            <a:lvl3pPr>
              <a:defRPr lang="zh-CN" altLang="en-US" sz="1800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73882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672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75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4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Local%20Settings/Temp/Rar$DI00.547/dianzigouxing.sw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5">
            <a:extLst>
              <a:ext uri="{FF2B5EF4-FFF2-40B4-BE49-F238E27FC236}">
                <a16:creationId xmlns:a16="http://schemas.microsoft.com/office/drawing/2014/main" id="{FA4BA5B4-CDC1-480E-9259-C577049C3BAE}"/>
              </a:ext>
            </a:extLst>
          </p:cNvPr>
          <p:cNvSpPr/>
          <p:nvPr/>
        </p:nvSpPr>
        <p:spPr>
          <a:xfrm rot="10800000" flipH="1">
            <a:off x="0" y="-2"/>
            <a:ext cx="5050971" cy="6013176"/>
          </a:xfrm>
          <a:custGeom>
            <a:avLst/>
            <a:gdLst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0164" h="6013176">
                <a:moveTo>
                  <a:pt x="0" y="6013176"/>
                </a:moveTo>
                <a:lnTo>
                  <a:pt x="0" y="0"/>
                </a:lnTo>
                <a:cubicBezTo>
                  <a:pt x="4105807" y="944849"/>
                  <a:pt x="3059043" y="4516784"/>
                  <a:pt x="5960164" y="6013176"/>
                </a:cubicBezTo>
                <a:lnTo>
                  <a:pt x="0" y="6013176"/>
                </a:lnTo>
                <a:close/>
              </a:path>
            </a:pathLst>
          </a:custGeom>
          <a:gradFill flip="none" rotWithShape="0">
            <a:gsLst>
              <a:gs pos="100000">
                <a:srgbClr val="1C46F2"/>
              </a:gs>
              <a:gs pos="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C1034D6-7AC9-46A0-AE04-77721BC31F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" t="3128" r="940" b="15084"/>
          <a:stretch/>
        </p:blipFill>
        <p:spPr>
          <a:xfrm>
            <a:off x="457145" y="2"/>
            <a:ext cx="5850032" cy="6831069"/>
          </a:xfrm>
          <a:custGeom>
            <a:avLst/>
            <a:gdLst>
              <a:gd name="connsiteX0" fmla="*/ 4533559 w 5850032"/>
              <a:gd name="connsiteY0" fmla="*/ 1305906 h 6831069"/>
              <a:gd name="connsiteX1" fmla="*/ 4730814 w 5850032"/>
              <a:gd name="connsiteY1" fmla="*/ 1346754 h 6831069"/>
              <a:gd name="connsiteX2" fmla="*/ 4743700 w 5850032"/>
              <a:gd name="connsiteY2" fmla="*/ 1353355 h 6831069"/>
              <a:gd name="connsiteX3" fmla="*/ 4859672 w 5850032"/>
              <a:gd name="connsiteY3" fmla="*/ 1450729 h 6831069"/>
              <a:gd name="connsiteX4" fmla="*/ 5850032 w 5850032"/>
              <a:gd name="connsiteY4" fmla="*/ 2988912 h 6831069"/>
              <a:gd name="connsiteX5" fmla="*/ 3375972 w 5850032"/>
              <a:gd name="connsiteY5" fmla="*/ 6831069 h 6831069"/>
              <a:gd name="connsiteX6" fmla="*/ 1400773 w 5850032"/>
              <a:gd name="connsiteY6" fmla="*/ 6831069 h 6831069"/>
              <a:gd name="connsiteX7" fmla="*/ 1242463 w 5850032"/>
              <a:gd name="connsiteY7" fmla="*/ 6789809 h 6831069"/>
              <a:gd name="connsiteX8" fmla="*/ 1229577 w 5850032"/>
              <a:gd name="connsiteY8" fmla="*/ 6783207 h 6831069"/>
              <a:gd name="connsiteX9" fmla="*/ 1104401 w 5850032"/>
              <a:gd name="connsiteY9" fmla="*/ 6359052 h 6831069"/>
              <a:gd name="connsiteX10" fmla="*/ 4257724 w 5850032"/>
              <a:gd name="connsiteY10" fmla="*/ 1460632 h 6831069"/>
              <a:gd name="connsiteX11" fmla="*/ 4533559 w 5850032"/>
              <a:gd name="connsiteY11" fmla="*/ 1305906 h 6831069"/>
              <a:gd name="connsiteX12" fmla="*/ 2475901 w 5850032"/>
              <a:gd name="connsiteY12" fmla="*/ 0 h 6831069"/>
              <a:gd name="connsiteX13" fmla="*/ 4449266 w 5850032"/>
              <a:gd name="connsiteY13" fmla="*/ 0 h 6831069"/>
              <a:gd name="connsiteX14" fmla="*/ 4529795 w 5850032"/>
              <a:gd name="connsiteY14" fmla="*/ 11341 h 6831069"/>
              <a:gd name="connsiteX15" fmla="*/ 4607569 w 5850032"/>
              <a:gd name="connsiteY15" fmla="*/ 41241 h 6831069"/>
              <a:gd name="connsiteX16" fmla="*/ 4620455 w 5850032"/>
              <a:gd name="connsiteY16" fmla="*/ 46190 h 6831069"/>
              <a:gd name="connsiteX17" fmla="*/ 4747471 w 5850032"/>
              <a:gd name="connsiteY17" fmla="*/ 471809 h 6831069"/>
              <a:gd name="connsiteX18" fmla="*/ 1592308 w 5850032"/>
              <a:gd name="connsiteY18" fmla="*/ 5368075 h 6831069"/>
              <a:gd name="connsiteX19" fmla="*/ 1119218 w 5850032"/>
              <a:gd name="connsiteY19" fmla="*/ 5481904 h 6831069"/>
              <a:gd name="connsiteX20" fmla="*/ 1106332 w 5850032"/>
              <a:gd name="connsiteY20" fmla="*/ 5475305 h 6831069"/>
              <a:gd name="connsiteX21" fmla="*/ 992201 w 5850032"/>
              <a:gd name="connsiteY21" fmla="*/ 5377973 h 6831069"/>
              <a:gd name="connsiteX22" fmla="*/ 0 w 5850032"/>
              <a:gd name="connsiteY22" fmla="*/ 3840467 h 6831069"/>
              <a:gd name="connsiteX23" fmla="*/ 2475297 w 5850032"/>
              <a:gd name="connsiteY23" fmla="*/ 937 h 683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50032" h="6831069">
                <a:moveTo>
                  <a:pt x="4533559" y="1305906"/>
                </a:moveTo>
                <a:cubicBezTo>
                  <a:pt x="4600087" y="1301651"/>
                  <a:pt x="4668687" y="1314571"/>
                  <a:pt x="4730814" y="1346754"/>
                </a:cubicBezTo>
                <a:cubicBezTo>
                  <a:pt x="4743700" y="1353355"/>
                  <a:pt x="4743700" y="1353355"/>
                  <a:pt x="4743700" y="1353355"/>
                </a:cubicBezTo>
                <a:cubicBezTo>
                  <a:pt x="4791561" y="1378111"/>
                  <a:pt x="4830218" y="1411120"/>
                  <a:pt x="4859672" y="1450729"/>
                </a:cubicBezTo>
                <a:cubicBezTo>
                  <a:pt x="5850032" y="2988912"/>
                  <a:pt x="5850032" y="2988912"/>
                  <a:pt x="5850032" y="2988912"/>
                </a:cubicBezTo>
                <a:cubicBezTo>
                  <a:pt x="3375972" y="6831069"/>
                  <a:pt x="3375972" y="6831069"/>
                  <a:pt x="3375972" y="6831069"/>
                </a:cubicBezTo>
                <a:cubicBezTo>
                  <a:pt x="1400773" y="6831069"/>
                  <a:pt x="1400773" y="6831069"/>
                  <a:pt x="1400773" y="6831069"/>
                </a:cubicBezTo>
                <a:cubicBezTo>
                  <a:pt x="1347389" y="6829419"/>
                  <a:pt x="1292165" y="6816216"/>
                  <a:pt x="1242463" y="6789809"/>
                </a:cubicBezTo>
                <a:cubicBezTo>
                  <a:pt x="1229577" y="6783207"/>
                  <a:pt x="1229577" y="6783207"/>
                  <a:pt x="1229577" y="6783207"/>
                </a:cubicBezTo>
                <a:cubicBezTo>
                  <a:pt x="1063903" y="6697386"/>
                  <a:pt x="1006838" y="6507589"/>
                  <a:pt x="1104401" y="6359052"/>
                </a:cubicBezTo>
                <a:cubicBezTo>
                  <a:pt x="4257724" y="1460632"/>
                  <a:pt x="4257724" y="1460632"/>
                  <a:pt x="4257724" y="1460632"/>
                </a:cubicBezTo>
                <a:cubicBezTo>
                  <a:pt x="4317550" y="1367796"/>
                  <a:pt x="4422678" y="1312998"/>
                  <a:pt x="4533559" y="1305906"/>
                </a:cubicBezTo>
                <a:close/>
                <a:moveTo>
                  <a:pt x="2475901" y="0"/>
                </a:moveTo>
                <a:lnTo>
                  <a:pt x="4449266" y="0"/>
                </a:lnTo>
                <a:lnTo>
                  <a:pt x="4529795" y="11341"/>
                </a:lnTo>
                <a:cubicBezTo>
                  <a:pt x="4556487" y="18146"/>
                  <a:pt x="4582718" y="28044"/>
                  <a:pt x="4607569" y="41241"/>
                </a:cubicBezTo>
                <a:cubicBezTo>
                  <a:pt x="4620455" y="46190"/>
                  <a:pt x="4620455" y="46190"/>
                  <a:pt x="4620455" y="46190"/>
                </a:cubicBezTo>
                <a:cubicBezTo>
                  <a:pt x="4786129" y="133624"/>
                  <a:pt x="4843194" y="323337"/>
                  <a:pt x="4747471" y="471809"/>
                </a:cubicBezTo>
                <a:cubicBezTo>
                  <a:pt x="1592308" y="5368075"/>
                  <a:pt x="1592308" y="5368075"/>
                  <a:pt x="1592308" y="5368075"/>
                </a:cubicBezTo>
                <a:cubicBezTo>
                  <a:pt x="1496585" y="5516547"/>
                  <a:pt x="1284891" y="5567687"/>
                  <a:pt x="1119218" y="5481904"/>
                </a:cubicBezTo>
                <a:cubicBezTo>
                  <a:pt x="1106332" y="5475305"/>
                  <a:pt x="1106332" y="5475305"/>
                  <a:pt x="1106332" y="5475305"/>
                </a:cubicBezTo>
                <a:cubicBezTo>
                  <a:pt x="1058471" y="5450560"/>
                  <a:pt x="1019813" y="5415916"/>
                  <a:pt x="992201" y="5377973"/>
                </a:cubicBezTo>
                <a:cubicBezTo>
                  <a:pt x="0" y="3840467"/>
                  <a:pt x="0" y="3840467"/>
                  <a:pt x="0" y="3840467"/>
                </a:cubicBezTo>
                <a:cubicBezTo>
                  <a:pt x="2321157" y="240028"/>
                  <a:pt x="2466230" y="15001"/>
                  <a:pt x="2475297" y="937"/>
                </a:cubicBezTo>
                <a:close/>
              </a:path>
            </a:pathLst>
          </a:custGeom>
          <a:ln w="25400">
            <a:solidFill>
              <a:schemeClr val="bg1"/>
            </a:solidFill>
          </a:ln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8A3E1733-08BF-4D53-923E-37C2AA334B14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125E428C-E139-4FE4-9B3E-DF3BA7689A9D}"/>
              </a:ext>
            </a:extLst>
          </p:cNvPr>
          <p:cNvSpPr>
            <a:spLocks/>
          </p:cNvSpPr>
          <p:nvPr/>
        </p:nvSpPr>
        <p:spPr bwMode="auto">
          <a:xfrm flipV="1">
            <a:off x="10769600" y="-1"/>
            <a:ext cx="1422400" cy="341835"/>
          </a:xfrm>
          <a:custGeom>
            <a:avLst/>
            <a:gdLst>
              <a:gd name="connsiteX0" fmla="*/ 4117690 w 8053529"/>
              <a:gd name="connsiteY0" fmla="*/ 42 h 3678995"/>
              <a:gd name="connsiteX1" fmla="*/ 5254283 w 8053529"/>
              <a:gd name="connsiteY1" fmla="*/ 230037 h 3678995"/>
              <a:gd name="connsiteX2" fmla="*/ 6832587 w 8053529"/>
              <a:gd name="connsiteY2" fmla="*/ 767335 h 3678995"/>
              <a:gd name="connsiteX3" fmla="*/ 8012140 w 8053529"/>
              <a:gd name="connsiteY3" fmla="*/ 288804 h 3678995"/>
              <a:gd name="connsiteX4" fmla="*/ 8053529 w 8053529"/>
              <a:gd name="connsiteY4" fmla="*/ 225603 h 3678995"/>
              <a:gd name="connsiteX5" fmla="*/ 8053529 w 8053529"/>
              <a:gd name="connsiteY5" fmla="*/ 3678995 h 3678995"/>
              <a:gd name="connsiteX6" fmla="*/ 0 w 8053529"/>
              <a:gd name="connsiteY6" fmla="*/ 3678995 h 3678995"/>
              <a:gd name="connsiteX7" fmla="*/ 61154 w 8053529"/>
              <a:gd name="connsiteY7" fmla="*/ 3658507 h 3678995"/>
              <a:gd name="connsiteX8" fmla="*/ 1550360 w 8053529"/>
              <a:gd name="connsiteY8" fmla="*/ 1893101 h 3678995"/>
              <a:gd name="connsiteX9" fmla="*/ 3421415 w 8053529"/>
              <a:gd name="connsiteY9" fmla="*/ 89316 h 3678995"/>
              <a:gd name="connsiteX10" fmla="*/ 4117690 w 8053529"/>
              <a:gd name="connsiteY10" fmla="*/ 42 h 367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53529" h="3678995">
                <a:moveTo>
                  <a:pt x="4117690" y="42"/>
                </a:moveTo>
                <a:cubicBezTo>
                  <a:pt x="4501526" y="2166"/>
                  <a:pt x="4880391" y="86118"/>
                  <a:pt x="5254283" y="230037"/>
                </a:cubicBezTo>
                <a:cubicBezTo>
                  <a:pt x="5750685" y="421929"/>
                  <a:pt x="6285273" y="754542"/>
                  <a:pt x="6832587" y="767335"/>
                </a:cubicBezTo>
                <a:cubicBezTo>
                  <a:pt x="7453090" y="776929"/>
                  <a:pt x="7808686" y="556254"/>
                  <a:pt x="8012140" y="288804"/>
                </a:cubicBezTo>
                <a:lnTo>
                  <a:pt x="8053529" y="225603"/>
                </a:lnTo>
                <a:lnTo>
                  <a:pt x="8053529" y="3678995"/>
                </a:lnTo>
                <a:lnTo>
                  <a:pt x="0" y="3678995"/>
                </a:lnTo>
                <a:lnTo>
                  <a:pt x="61154" y="3658507"/>
                </a:lnTo>
                <a:cubicBezTo>
                  <a:pt x="837577" y="3338687"/>
                  <a:pt x="1193969" y="2583912"/>
                  <a:pt x="1550360" y="1893101"/>
                </a:cubicBezTo>
                <a:cubicBezTo>
                  <a:pt x="1957665" y="1074362"/>
                  <a:pt x="2479524" y="357965"/>
                  <a:pt x="3421415" y="89316"/>
                </a:cubicBezTo>
                <a:cubicBezTo>
                  <a:pt x="3655296" y="26952"/>
                  <a:pt x="3887389" y="-1232"/>
                  <a:pt x="4117690" y="42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Bold"/>
              <a:cs typeface="+mn-ea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FAED1EF3-97B9-44CF-944D-2D4D0209198B}"/>
              </a:ext>
            </a:extLst>
          </p:cNvPr>
          <p:cNvSpPr>
            <a:spLocks/>
          </p:cNvSpPr>
          <p:nvPr/>
        </p:nvSpPr>
        <p:spPr bwMode="auto">
          <a:xfrm flipH="1" flipV="1">
            <a:off x="10232571" y="5755922"/>
            <a:ext cx="1959428" cy="1102077"/>
          </a:xfrm>
          <a:custGeom>
            <a:avLst/>
            <a:gdLst>
              <a:gd name="connsiteX0" fmla="*/ 0 w 7063413"/>
              <a:gd name="connsiteY0" fmla="*/ 0 h 3972805"/>
              <a:gd name="connsiteX1" fmla="*/ 7058131 w 7063413"/>
              <a:gd name="connsiteY1" fmla="*/ 0 h 3972805"/>
              <a:gd name="connsiteX2" fmla="*/ 7063413 w 7063413"/>
              <a:gd name="connsiteY2" fmla="*/ 93877 h 3972805"/>
              <a:gd name="connsiteX3" fmla="*/ 6462092 w 7063413"/>
              <a:gd name="connsiteY3" fmla="*/ 1462109 h 3972805"/>
              <a:gd name="connsiteX4" fmla="*/ 5059468 w 7063413"/>
              <a:gd name="connsiteY4" fmla="*/ 2027015 h 3972805"/>
              <a:gd name="connsiteX5" fmla="*/ 3556655 w 7063413"/>
              <a:gd name="connsiteY5" fmla="*/ 1939141 h 3972805"/>
              <a:gd name="connsiteX6" fmla="*/ 1953656 w 7063413"/>
              <a:gd name="connsiteY6" fmla="*/ 2001908 h 3972805"/>
              <a:gd name="connsiteX7" fmla="*/ 0 w 7063413"/>
              <a:gd name="connsiteY7" fmla="*/ 3972805 h 3972805"/>
              <a:gd name="connsiteX8" fmla="*/ 0 w 7063413"/>
              <a:gd name="connsiteY8" fmla="*/ 197336 h 397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63413" h="3972805">
                <a:moveTo>
                  <a:pt x="0" y="0"/>
                </a:moveTo>
                <a:lnTo>
                  <a:pt x="7058131" y="0"/>
                </a:lnTo>
                <a:lnTo>
                  <a:pt x="7063413" y="93877"/>
                </a:lnTo>
                <a:cubicBezTo>
                  <a:pt x="7057933" y="620437"/>
                  <a:pt x="6812748" y="1132580"/>
                  <a:pt x="6462092" y="1462109"/>
                </a:cubicBezTo>
                <a:cubicBezTo>
                  <a:pt x="6061342" y="1838713"/>
                  <a:pt x="5547882" y="1989355"/>
                  <a:pt x="5059468" y="2027015"/>
                </a:cubicBezTo>
                <a:cubicBezTo>
                  <a:pt x="4558530" y="2064676"/>
                  <a:pt x="4057593" y="1976801"/>
                  <a:pt x="3556655" y="1939141"/>
                </a:cubicBezTo>
                <a:cubicBezTo>
                  <a:pt x="3055718" y="1888927"/>
                  <a:pt x="2442070" y="1863820"/>
                  <a:pt x="1953656" y="2001908"/>
                </a:cubicBezTo>
                <a:cubicBezTo>
                  <a:pt x="976828" y="2278085"/>
                  <a:pt x="475891" y="3056401"/>
                  <a:pt x="0" y="3972805"/>
                </a:cubicBezTo>
                <a:cubicBezTo>
                  <a:pt x="0" y="3972805"/>
                  <a:pt x="0" y="3972805"/>
                  <a:pt x="0" y="197336"/>
                </a:cubicBezTo>
                <a:close/>
              </a:path>
            </a:pathLst>
          </a:custGeom>
          <a:gradFill flip="none" rotWithShape="0">
            <a:gsLst>
              <a:gs pos="95000">
                <a:srgbClr val="1C46F2"/>
              </a:gs>
              <a:gs pos="4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gradFill>
                <a:gsLst>
                  <a:gs pos="100000">
                    <a:srgbClr val="1C46F2"/>
                  </a:gs>
                  <a:gs pos="0">
                    <a:srgbClr val="00B0F0"/>
                  </a:gs>
                </a:gsLst>
                <a:lin ang="2700000" scaled="1"/>
              </a:gradFill>
              <a:latin typeface="思源黑体 CN Light" panose="020B03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4FE8C93-91B2-4BE0-88C6-D763DEC5DF6F}"/>
              </a:ext>
            </a:extLst>
          </p:cNvPr>
          <p:cNvGrpSpPr/>
          <p:nvPr/>
        </p:nvGrpSpPr>
        <p:grpSpPr>
          <a:xfrm>
            <a:off x="6515100" y="4778755"/>
            <a:ext cx="5676537" cy="516468"/>
            <a:chOff x="497629" y="4778755"/>
            <a:chExt cx="5676537" cy="516468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50092F64-4790-4EFE-9826-5C0D945AA169}"/>
                </a:ext>
              </a:extLst>
            </p:cNvPr>
            <p:cNvSpPr/>
            <p:nvPr/>
          </p:nvSpPr>
          <p:spPr>
            <a:xfrm>
              <a:off x="497629" y="4778755"/>
              <a:ext cx="5676537" cy="516468"/>
            </a:xfrm>
            <a:prstGeom prst="rect">
              <a:avLst/>
            </a:prstGeom>
            <a:gradFill flip="none" rotWithShape="0">
              <a:gsLst>
                <a:gs pos="100000">
                  <a:srgbClr val="1C46F2"/>
                </a:gs>
                <a:gs pos="0">
                  <a:srgbClr val="00B0F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48F36C03-3AA2-49A2-A38E-1195CD0A6BE1}"/>
                </a:ext>
              </a:extLst>
            </p:cNvPr>
            <p:cNvGrpSpPr/>
            <p:nvPr/>
          </p:nvGrpSpPr>
          <p:grpSpPr>
            <a:xfrm>
              <a:off x="1078353" y="4883101"/>
              <a:ext cx="3793150" cy="307777"/>
              <a:chOff x="3609950" y="4842938"/>
              <a:chExt cx="5222936" cy="326020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C64F32AF-2466-4D71-A100-6980C92F5D91}"/>
                  </a:ext>
                </a:extLst>
              </p:cNvPr>
              <p:cNvSpPr/>
              <p:nvPr/>
            </p:nvSpPr>
            <p:spPr>
              <a:xfrm>
                <a:off x="3609950" y="4842938"/>
                <a:ext cx="2217326" cy="326020"/>
              </a:xfrm>
              <a:prstGeom prst="rect">
                <a:avLst/>
              </a:prstGeom>
              <a:ln w="6350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:r>
                  <a:rPr lang="zh-CN" altLang="en-US" sz="140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授课人：</a:t>
                </a:r>
                <a:r>
                  <a:rPr lang="en-US" altLang="zh-CN" sz="140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xippt</a:t>
                </a:r>
                <a:endParaRPr lang="zh-CN" altLang="en-US" sz="14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5FCF8231-A424-4A67-A1EC-E1D30C2CF9C4}"/>
                  </a:ext>
                </a:extLst>
              </p:cNvPr>
              <p:cNvSpPr txBox="1"/>
              <p:nvPr/>
            </p:nvSpPr>
            <p:spPr>
              <a:xfrm>
                <a:off x="6615560" y="4842938"/>
                <a:ext cx="2217326" cy="32602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:r>
                  <a:rPr kumimoji="0" lang="zh-CN" altLang="en-US" sz="1400" i="0" u="none" strike="noStrike" kern="1200" cap="none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授课时间：</a:t>
                </a:r>
                <a:r>
                  <a:rPr kumimoji="0" lang="en-US" altLang="zh-CN" sz="1400" i="0" u="none" strike="noStrike" kern="1200" cap="none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20XX</a:t>
                </a:r>
                <a:endParaRPr kumimoji="0" lang="zh-CN" altLang="en-US" sz="1400" i="0" u="none" strike="noStrike" kern="1200" cap="none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F40B35F-93B8-451D-8B1E-1001DAD36493}"/>
              </a:ext>
            </a:extLst>
          </p:cNvPr>
          <p:cNvGrpSpPr/>
          <p:nvPr/>
        </p:nvGrpSpPr>
        <p:grpSpPr>
          <a:xfrm>
            <a:off x="6936709" y="1486938"/>
            <a:ext cx="4863442" cy="2828172"/>
            <a:chOff x="605203" y="1379046"/>
            <a:chExt cx="4863442" cy="2828172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29C338D7-FE25-41CA-BC6D-CB00F8E611F1}"/>
                </a:ext>
              </a:extLst>
            </p:cNvPr>
            <p:cNvSpPr txBox="1"/>
            <p:nvPr/>
          </p:nvSpPr>
          <p:spPr>
            <a:xfrm>
              <a:off x="605203" y="2285076"/>
              <a:ext cx="47650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dirty="0">
                  <a:gradFill>
                    <a:gsLst>
                      <a:gs pos="100000">
                        <a:srgbClr val="1C46F2"/>
                      </a:gs>
                      <a:gs pos="0">
                        <a:srgbClr val="00B0F0"/>
                      </a:gs>
                    </a:gsLst>
                    <a:lin ang="270000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原子结构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1C0D336F-1407-467C-B949-C92122CAF902}"/>
                </a:ext>
              </a:extLst>
            </p:cNvPr>
            <p:cNvSpPr txBox="1"/>
            <p:nvPr/>
          </p:nvSpPr>
          <p:spPr>
            <a:xfrm>
              <a:off x="606424" y="3474562"/>
              <a:ext cx="46119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gradFill>
                    <a:gsLst>
                      <a:gs pos="100000">
                        <a:srgbClr val="1C46F2"/>
                      </a:gs>
                      <a:gs pos="0">
                        <a:srgbClr val="00B0F0"/>
                      </a:gs>
                    </a:gsLst>
                    <a:lin ang="270000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原子结构与性质</a:t>
              </a: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71D7598C-704F-4E1B-B6A7-9559C3BE0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2916" y="2181505"/>
              <a:ext cx="4375439" cy="0"/>
            </a:xfrm>
            <a:prstGeom prst="line">
              <a:avLst/>
            </a:prstGeom>
            <a:ln w="15875">
              <a:gradFill flip="none" rotWithShape="1">
                <a:gsLst>
                  <a:gs pos="90000">
                    <a:schemeClr val="tx1"/>
                  </a:gs>
                  <a:gs pos="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6252C3B8-C97D-423B-A232-E9BB794181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7200" y="4207218"/>
              <a:ext cx="4367725" cy="0"/>
            </a:xfrm>
            <a:prstGeom prst="line">
              <a:avLst/>
            </a:prstGeom>
            <a:ln w="15875">
              <a:gradFill flip="none" rotWithShape="1">
                <a:gsLst>
                  <a:gs pos="90000">
                    <a:schemeClr val="tx1"/>
                  </a:gs>
                  <a:gs pos="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64DA98CC-2524-41E3-A61A-36CD8FFD9782}"/>
                </a:ext>
              </a:extLst>
            </p:cNvPr>
            <p:cNvSpPr txBox="1"/>
            <p:nvPr/>
          </p:nvSpPr>
          <p:spPr>
            <a:xfrm>
              <a:off x="703562" y="1379046"/>
              <a:ext cx="47650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第一章 第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节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084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359151" y="4797425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359151" y="4076700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222751" y="3789364"/>
            <a:ext cx="504825" cy="2873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25989" y="3789364"/>
            <a:ext cx="504825" cy="2873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30814" y="3789364"/>
            <a:ext cx="504825" cy="2873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359151" y="3357564"/>
            <a:ext cx="504825" cy="2873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222751" y="2857500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727576" y="2852739"/>
            <a:ext cx="504825" cy="2873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230814" y="2857500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59151" y="2565400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022976" y="2060575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6526214" y="2060575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7031039" y="2060575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534276" y="2060575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8039101" y="2060575"/>
            <a:ext cx="504825" cy="287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6959600" y="3357564"/>
            <a:ext cx="1657350" cy="555625"/>
          </a:xfrm>
          <a:prstGeom prst="wedgeRectCallout">
            <a:avLst>
              <a:gd name="adj1" fmla="val -25287"/>
              <a:gd name="adj2" fmla="val -21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洪特规则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2424113" y="1484313"/>
            <a:ext cx="1871662" cy="576262"/>
          </a:xfrm>
          <a:prstGeom prst="wedgeRoundRectCallout">
            <a:avLst>
              <a:gd name="adj1" fmla="val 5639"/>
              <a:gd name="adj2" fmla="val 11583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泡利原理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5664201" y="5229225"/>
            <a:ext cx="3313113" cy="603250"/>
          </a:xfrm>
          <a:prstGeom prst="cloudCallout">
            <a:avLst>
              <a:gd name="adj1" fmla="val -91542"/>
              <a:gd name="adj2" fmla="val -65528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能量最低原理</a:t>
            </a:r>
          </a:p>
        </p:txBody>
      </p:sp>
      <p:sp>
        <p:nvSpPr>
          <p:cNvPr id="22" name="未知"/>
          <p:cNvSpPr/>
          <p:nvPr/>
        </p:nvSpPr>
        <p:spPr bwMode="auto">
          <a:xfrm>
            <a:off x="2639616" y="2142331"/>
            <a:ext cx="6408738" cy="2870845"/>
          </a:xfrm>
          <a:custGeom>
            <a:avLst/>
            <a:gdLst>
              <a:gd name="T0" fmla="*/ 295 w 2986"/>
              <a:gd name="T1" fmla="*/ 975 h 975"/>
              <a:gd name="T2" fmla="*/ 23 w 2986"/>
              <a:gd name="T3" fmla="*/ 839 h 975"/>
              <a:gd name="T4" fmla="*/ 431 w 2986"/>
              <a:gd name="T5" fmla="*/ 703 h 975"/>
              <a:gd name="T6" fmla="*/ 1293 w 2986"/>
              <a:gd name="T7" fmla="*/ 703 h 975"/>
              <a:gd name="T8" fmla="*/ 431 w 2986"/>
              <a:gd name="T9" fmla="*/ 386 h 975"/>
              <a:gd name="T10" fmla="*/ 1157 w 2986"/>
              <a:gd name="T11" fmla="*/ 340 h 975"/>
              <a:gd name="T12" fmla="*/ 386 w 2986"/>
              <a:gd name="T13" fmla="*/ 159 h 975"/>
              <a:gd name="T14" fmla="*/ 2563 w 2986"/>
              <a:gd name="T15" fmla="*/ 23 h 975"/>
              <a:gd name="T16" fmla="*/ 2926 w 2986"/>
              <a:gd name="T17" fmla="*/ 23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6" h="975">
                <a:moveTo>
                  <a:pt x="295" y="975"/>
                </a:moveTo>
                <a:cubicBezTo>
                  <a:pt x="147" y="929"/>
                  <a:pt x="0" y="884"/>
                  <a:pt x="23" y="839"/>
                </a:cubicBezTo>
                <a:cubicBezTo>
                  <a:pt x="46" y="794"/>
                  <a:pt x="219" y="726"/>
                  <a:pt x="431" y="703"/>
                </a:cubicBezTo>
                <a:cubicBezTo>
                  <a:pt x="643" y="680"/>
                  <a:pt x="1293" y="756"/>
                  <a:pt x="1293" y="703"/>
                </a:cubicBezTo>
                <a:cubicBezTo>
                  <a:pt x="1293" y="650"/>
                  <a:pt x="454" y="446"/>
                  <a:pt x="431" y="386"/>
                </a:cubicBezTo>
                <a:cubicBezTo>
                  <a:pt x="408" y="326"/>
                  <a:pt x="1164" y="378"/>
                  <a:pt x="1157" y="340"/>
                </a:cubicBezTo>
                <a:cubicBezTo>
                  <a:pt x="1150" y="302"/>
                  <a:pt x="152" y="212"/>
                  <a:pt x="386" y="159"/>
                </a:cubicBezTo>
                <a:cubicBezTo>
                  <a:pt x="620" y="106"/>
                  <a:pt x="2140" y="46"/>
                  <a:pt x="2563" y="23"/>
                </a:cubicBezTo>
                <a:cubicBezTo>
                  <a:pt x="2986" y="0"/>
                  <a:pt x="2866" y="23"/>
                  <a:pt x="2926" y="23"/>
                </a:cubicBezTo>
              </a:path>
            </a:pathLst>
          </a:custGeom>
          <a:noFill/>
          <a:ln w="28575" cap="flat" cmpd="sng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359151" y="5049838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359151" y="4340225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657726" y="4051300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729164" y="3213100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6818314" y="2349500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360739" y="3619500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3360739" y="2852738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4s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2D1785-F15B-4C79-868C-DE931AE495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铁原子的电子排布图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>
            <a:lum bright="-60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44" y="1442740"/>
            <a:ext cx="10697227" cy="239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158339" y="4282459"/>
            <a:ext cx="10059036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能量最低原理表述的是“整个原子处于能量最低状态”，而不是说电子填充到能量最低的轨道中去，泡利原理和洪特规则都使“整个原子处于能量最低状态”。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8F19B1-9CAD-493A-8586-50B0AC0917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注意：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5349" y="1215358"/>
            <a:ext cx="10435259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只表示价层电子排布情况的式子，</a:t>
            </a: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主族元素</a:t>
            </a:r>
            <a:r>
              <a:rPr kumimoji="0" lang="zh-CN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的价层电子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为</a:t>
            </a:r>
            <a:r>
              <a:rPr kumimoji="0" lang="zh-CN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最外层电子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过渡元素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含次外层部分能级。</a:t>
            </a:r>
            <a:endParaRPr kumimoji="0" lang="zh-CN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Courier New" panose="02070309020205020404" pitchFamily="49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78715" y="1677023"/>
            <a:ext cx="1481496" cy="5053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Al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3p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497432A7-FC39-4163-A8BC-14ACEAE2A9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价电子排布式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398F7FBA-1F42-4299-9387-70F4A9948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49" y="2890303"/>
            <a:ext cx="4302816" cy="482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2800" dirty="0" smtClean="0">
                <a:gradFill>
                  <a:gsLst>
                    <a:gs pos="100000">
                      <a:srgbClr val="1C46F2"/>
                    </a:gs>
                    <a:gs pos="0">
                      <a:srgbClr val="00B0F0"/>
                    </a:gs>
                  </a:gsLst>
                  <a:lin ang="2700000" scaled="1"/>
                </a:gradFill>
                <a:latin typeface="优设标题黑" panose="00000500000000000000" pitchFamily="2" charset="-122"/>
                <a:ea typeface="优设标题黑" panose="00000500000000000000" pitchFamily="2" charset="-122"/>
              </a:defRPr>
            </a:lvl1pPr>
            <a:lvl2pPr marL="22860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zh-CN" altLang="en-US" dirty="0" smtClean="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dirty="0" smtClean="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dirty="0" smtClean="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dirty="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小结：核外电子排布规则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ED38976-5CFE-4072-AF4F-76858762E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642666"/>
            <a:ext cx="321865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能量最低原理 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0EA363F-FD61-480B-8475-EEB1D61C8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49" y="4444750"/>
            <a:ext cx="321865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泡利不相容原理 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47DB6B7D-A1D1-4D78-8BFE-13799B8A4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602" y="2973469"/>
            <a:ext cx="3816350" cy="28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8">
            <a:extLst>
              <a:ext uri="{FF2B5EF4-FFF2-40B4-BE49-F238E27FC236}">
                <a16:creationId xmlns:a16="http://schemas.microsoft.com/office/drawing/2014/main" id="{BFE26701-DE61-4C8B-A31D-76F3AE95F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48" y="5246835"/>
            <a:ext cx="321865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洪特规则 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utoUpdateAnimBg="0"/>
      <p:bldP spid="9" grpId="0" autoUpdateAnimBg="0"/>
      <p:bldP spid="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899" name="Group 3"/>
          <p:cNvGrpSpPr/>
          <p:nvPr/>
        </p:nvGrpSpPr>
        <p:grpSpPr bwMode="auto">
          <a:xfrm>
            <a:off x="6477001" y="4552255"/>
            <a:ext cx="379413" cy="1658938"/>
            <a:chOff x="0" y="0"/>
            <a:chExt cx="318" cy="1141"/>
          </a:xfrm>
        </p:grpSpPr>
        <p:sp>
          <p:nvSpPr>
            <p:cNvPr id="208900" name="Rectangle 4"/>
            <p:cNvSpPr>
              <a:spLocks noChangeArrowheads="1"/>
            </p:cNvSpPr>
            <p:nvPr/>
          </p:nvSpPr>
          <p:spPr bwMode="auto">
            <a:xfrm>
              <a:off x="0" y="336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02" name="Rectangle 6"/>
            <p:cNvSpPr>
              <a:spLocks noChangeArrowheads="1"/>
            </p:cNvSpPr>
            <p:nvPr/>
          </p:nvSpPr>
          <p:spPr bwMode="auto">
            <a:xfrm>
              <a:off x="0" y="672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03" name="Rectangle 7"/>
            <p:cNvSpPr>
              <a:spLocks noChangeArrowheads="1"/>
            </p:cNvSpPr>
            <p:nvPr/>
          </p:nvSpPr>
          <p:spPr bwMode="auto">
            <a:xfrm>
              <a:off x="0" y="96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04" name="Group 8"/>
          <p:cNvGrpSpPr/>
          <p:nvPr/>
        </p:nvGrpSpPr>
        <p:grpSpPr bwMode="auto">
          <a:xfrm>
            <a:off x="6991351" y="5320605"/>
            <a:ext cx="1179513" cy="261938"/>
            <a:chOff x="0" y="0"/>
            <a:chExt cx="990" cy="181"/>
          </a:xfrm>
        </p:grpSpPr>
        <p:sp>
          <p:nvSpPr>
            <p:cNvPr id="20890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06" name="Rectangle 10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07" name="Rectangle 11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08" name="Group 12"/>
          <p:cNvGrpSpPr/>
          <p:nvPr/>
        </p:nvGrpSpPr>
        <p:grpSpPr bwMode="auto">
          <a:xfrm>
            <a:off x="6991351" y="4761806"/>
            <a:ext cx="1179513" cy="263525"/>
            <a:chOff x="0" y="0"/>
            <a:chExt cx="990" cy="181"/>
          </a:xfrm>
        </p:grpSpPr>
        <p:sp>
          <p:nvSpPr>
            <p:cNvPr id="208909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10" name="Rectangle 14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11" name="Rectangle 15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12" name="Group 16"/>
          <p:cNvGrpSpPr/>
          <p:nvPr/>
        </p:nvGrpSpPr>
        <p:grpSpPr bwMode="auto">
          <a:xfrm>
            <a:off x="8305801" y="4323656"/>
            <a:ext cx="1979613" cy="263525"/>
            <a:chOff x="0" y="0"/>
            <a:chExt cx="1247" cy="166"/>
          </a:xfrm>
        </p:grpSpPr>
        <p:grpSp>
          <p:nvGrpSpPr>
            <p:cNvPr id="208913" name="Group 17"/>
            <p:cNvGrpSpPr/>
            <p:nvPr/>
          </p:nvGrpSpPr>
          <p:grpSpPr bwMode="auto">
            <a:xfrm>
              <a:off x="0" y="0"/>
              <a:ext cx="743" cy="166"/>
              <a:chOff x="0" y="0"/>
              <a:chExt cx="990" cy="181"/>
            </a:xfrm>
          </p:grpSpPr>
          <p:sp>
            <p:nvSpPr>
              <p:cNvPr id="208914" name="Rectangle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208915" name="Rectangle 19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208916" name="Rectangle 20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</p:grpSp>
        <p:sp>
          <p:nvSpPr>
            <p:cNvPr id="208917" name="Rectangle 21"/>
            <p:cNvSpPr>
              <a:spLocks noChangeArrowheads="1"/>
            </p:cNvSpPr>
            <p:nvPr/>
          </p:nvSpPr>
          <p:spPr bwMode="auto">
            <a:xfrm>
              <a:off x="756" y="0"/>
              <a:ext cx="239" cy="166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↓</a:t>
              </a:r>
            </a:p>
          </p:txBody>
        </p:sp>
        <p:sp>
          <p:nvSpPr>
            <p:cNvPr id="208918" name="Rectangle 22"/>
            <p:cNvSpPr>
              <a:spLocks noChangeArrowheads="1"/>
            </p:cNvSpPr>
            <p:nvPr/>
          </p:nvSpPr>
          <p:spPr bwMode="auto">
            <a:xfrm>
              <a:off x="1008" y="0"/>
              <a:ext cx="239" cy="166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↓</a:t>
              </a:r>
            </a:p>
          </p:txBody>
        </p:sp>
      </p:grpSp>
      <p:grpSp>
        <p:nvGrpSpPr>
          <p:cNvPr id="208919" name="Group 23"/>
          <p:cNvGrpSpPr/>
          <p:nvPr/>
        </p:nvGrpSpPr>
        <p:grpSpPr bwMode="auto">
          <a:xfrm>
            <a:off x="2286001" y="4552255"/>
            <a:ext cx="379413" cy="1658938"/>
            <a:chOff x="0" y="0"/>
            <a:chExt cx="318" cy="1141"/>
          </a:xfrm>
        </p:grpSpPr>
        <p:sp>
          <p:nvSpPr>
            <p:cNvPr id="208920" name="Rectangle 24"/>
            <p:cNvSpPr>
              <a:spLocks noChangeArrowheads="1"/>
            </p:cNvSpPr>
            <p:nvPr/>
          </p:nvSpPr>
          <p:spPr bwMode="auto">
            <a:xfrm>
              <a:off x="0" y="336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21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22" name="Rectangle 26"/>
            <p:cNvSpPr>
              <a:spLocks noChangeArrowheads="1"/>
            </p:cNvSpPr>
            <p:nvPr/>
          </p:nvSpPr>
          <p:spPr bwMode="auto">
            <a:xfrm>
              <a:off x="0" y="672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23" name="Rectangle 27"/>
            <p:cNvSpPr>
              <a:spLocks noChangeArrowheads="1"/>
            </p:cNvSpPr>
            <p:nvPr/>
          </p:nvSpPr>
          <p:spPr bwMode="auto">
            <a:xfrm>
              <a:off x="0" y="96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24" name="Group 28"/>
          <p:cNvGrpSpPr/>
          <p:nvPr/>
        </p:nvGrpSpPr>
        <p:grpSpPr bwMode="auto">
          <a:xfrm>
            <a:off x="2800351" y="5320605"/>
            <a:ext cx="1179513" cy="261938"/>
            <a:chOff x="0" y="0"/>
            <a:chExt cx="990" cy="181"/>
          </a:xfrm>
        </p:grpSpPr>
        <p:sp>
          <p:nvSpPr>
            <p:cNvPr id="208925" name="Rectangle 29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26" name="Rectangle 30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27" name="Rectangle 31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28" name="Group 32"/>
          <p:cNvGrpSpPr/>
          <p:nvPr/>
        </p:nvGrpSpPr>
        <p:grpSpPr bwMode="auto">
          <a:xfrm>
            <a:off x="2800351" y="4761806"/>
            <a:ext cx="1179513" cy="263525"/>
            <a:chOff x="0" y="0"/>
            <a:chExt cx="990" cy="181"/>
          </a:xfrm>
        </p:grpSpPr>
        <p:sp>
          <p:nvSpPr>
            <p:cNvPr id="208929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30" name="Rectangle 34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31" name="Rectangle 35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32" name="Group 36"/>
          <p:cNvGrpSpPr/>
          <p:nvPr/>
        </p:nvGrpSpPr>
        <p:grpSpPr bwMode="auto">
          <a:xfrm>
            <a:off x="4114801" y="4323656"/>
            <a:ext cx="1979613" cy="257175"/>
            <a:chOff x="0" y="0"/>
            <a:chExt cx="1247" cy="166"/>
          </a:xfrm>
        </p:grpSpPr>
        <p:grpSp>
          <p:nvGrpSpPr>
            <p:cNvPr id="208933" name="Group 37"/>
            <p:cNvGrpSpPr/>
            <p:nvPr/>
          </p:nvGrpSpPr>
          <p:grpSpPr bwMode="auto">
            <a:xfrm>
              <a:off x="0" y="0"/>
              <a:ext cx="743" cy="166"/>
              <a:chOff x="0" y="0"/>
              <a:chExt cx="990" cy="181"/>
            </a:xfrm>
          </p:grpSpPr>
          <p:sp>
            <p:nvSpPr>
              <p:cNvPr id="208934" name="Rectangle 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208935" name="Rectangle 39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208936" name="Rectangle 40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</p:grpSp>
        <p:sp>
          <p:nvSpPr>
            <p:cNvPr id="208937" name="Rectangle 41"/>
            <p:cNvSpPr>
              <a:spLocks noChangeArrowheads="1"/>
            </p:cNvSpPr>
            <p:nvPr/>
          </p:nvSpPr>
          <p:spPr bwMode="auto">
            <a:xfrm>
              <a:off x="756" y="0"/>
              <a:ext cx="239" cy="166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208938" name="Rectangle 42"/>
            <p:cNvSpPr>
              <a:spLocks noChangeArrowheads="1"/>
            </p:cNvSpPr>
            <p:nvPr/>
          </p:nvSpPr>
          <p:spPr bwMode="auto">
            <a:xfrm>
              <a:off x="1008" y="0"/>
              <a:ext cx="239" cy="166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</p:grpSp>
      <p:sp>
        <p:nvSpPr>
          <p:cNvPr id="208939" name="Rectangle 43"/>
          <p:cNvSpPr>
            <a:spLocks noChangeArrowheads="1"/>
          </p:cNvSpPr>
          <p:nvPr/>
        </p:nvSpPr>
        <p:spPr bwMode="auto">
          <a:xfrm>
            <a:off x="6629401" y="2526606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↑↑</a:t>
            </a:r>
          </a:p>
        </p:txBody>
      </p:sp>
      <p:sp>
        <p:nvSpPr>
          <p:cNvPr id="208940" name="Rectangle 44"/>
          <p:cNvSpPr>
            <a:spLocks noChangeArrowheads="1"/>
          </p:cNvSpPr>
          <p:nvPr/>
        </p:nvSpPr>
        <p:spPr bwMode="auto">
          <a:xfrm>
            <a:off x="6629401" y="1732856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↑↑</a:t>
            </a:r>
          </a:p>
        </p:txBody>
      </p:sp>
      <p:sp>
        <p:nvSpPr>
          <p:cNvPr id="208941" name="Rectangle 45"/>
          <p:cNvSpPr>
            <a:spLocks noChangeArrowheads="1"/>
          </p:cNvSpPr>
          <p:nvPr/>
        </p:nvSpPr>
        <p:spPr bwMode="auto">
          <a:xfrm>
            <a:off x="6629401" y="3013969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↑↑</a:t>
            </a:r>
          </a:p>
        </p:txBody>
      </p:sp>
      <p:sp>
        <p:nvSpPr>
          <p:cNvPr id="208942" name="Rectangle 46"/>
          <p:cNvSpPr>
            <a:spLocks noChangeArrowheads="1"/>
          </p:cNvSpPr>
          <p:nvPr/>
        </p:nvSpPr>
        <p:spPr bwMode="auto">
          <a:xfrm>
            <a:off x="6629401" y="3433069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↑↑</a:t>
            </a:r>
          </a:p>
        </p:txBody>
      </p:sp>
      <p:grpSp>
        <p:nvGrpSpPr>
          <p:cNvPr id="208943" name="Group 47"/>
          <p:cNvGrpSpPr/>
          <p:nvPr/>
        </p:nvGrpSpPr>
        <p:grpSpPr bwMode="auto">
          <a:xfrm>
            <a:off x="7143751" y="2806005"/>
            <a:ext cx="1179513" cy="261938"/>
            <a:chOff x="0" y="0"/>
            <a:chExt cx="990" cy="181"/>
          </a:xfrm>
        </p:grpSpPr>
        <p:sp>
          <p:nvSpPr>
            <p:cNvPr id="208944" name="Rectangle 48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45" name="Rectangle 49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46" name="Rectangle 50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47" name="Group 51"/>
          <p:cNvGrpSpPr/>
          <p:nvPr/>
        </p:nvGrpSpPr>
        <p:grpSpPr bwMode="auto">
          <a:xfrm>
            <a:off x="7143751" y="2247206"/>
            <a:ext cx="1179513" cy="263525"/>
            <a:chOff x="0" y="0"/>
            <a:chExt cx="990" cy="181"/>
          </a:xfrm>
        </p:grpSpPr>
        <p:sp>
          <p:nvSpPr>
            <p:cNvPr id="208948" name="Rectangle 52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49" name="Rectangle 53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50" name="Rectangle 54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51" name="Group 55"/>
          <p:cNvGrpSpPr/>
          <p:nvPr/>
        </p:nvGrpSpPr>
        <p:grpSpPr bwMode="auto">
          <a:xfrm>
            <a:off x="8459788" y="2107506"/>
            <a:ext cx="1179512" cy="263525"/>
            <a:chOff x="0" y="0"/>
            <a:chExt cx="990" cy="181"/>
          </a:xfrm>
        </p:grpSpPr>
        <p:sp>
          <p:nvSpPr>
            <p:cNvPr id="208952" name="Rectangle 56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208953" name="Rectangle 57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208954" name="Rectangle 58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</p:grpSp>
      <p:sp>
        <p:nvSpPr>
          <p:cNvPr id="208955" name="Rectangle 59"/>
          <p:cNvSpPr>
            <a:spLocks noChangeArrowheads="1"/>
          </p:cNvSpPr>
          <p:nvPr/>
        </p:nvSpPr>
        <p:spPr bwMode="auto">
          <a:xfrm>
            <a:off x="9659938" y="2107506"/>
            <a:ext cx="379412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</a:t>
            </a:r>
          </a:p>
        </p:txBody>
      </p:sp>
      <p:sp>
        <p:nvSpPr>
          <p:cNvPr id="208956" name="Rectangle 60"/>
          <p:cNvSpPr>
            <a:spLocks noChangeArrowheads="1"/>
          </p:cNvSpPr>
          <p:nvPr/>
        </p:nvSpPr>
        <p:spPr bwMode="auto">
          <a:xfrm>
            <a:off x="10059988" y="2107506"/>
            <a:ext cx="379412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</a:t>
            </a:r>
          </a:p>
        </p:txBody>
      </p:sp>
      <p:sp>
        <p:nvSpPr>
          <p:cNvPr id="208957" name="Rectangle 61"/>
          <p:cNvSpPr>
            <a:spLocks noChangeArrowheads="1"/>
          </p:cNvSpPr>
          <p:nvPr/>
        </p:nvSpPr>
        <p:spPr bwMode="auto">
          <a:xfrm>
            <a:off x="2286001" y="2374206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208958" name="Rectangle 62"/>
          <p:cNvSpPr>
            <a:spLocks noChangeArrowheads="1"/>
          </p:cNvSpPr>
          <p:nvPr/>
        </p:nvSpPr>
        <p:spPr bwMode="auto">
          <a:xfrm>
            <a:off x="2286001" y="1656656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208959" name="Rectangle 63"/>
          <p:cNvSpPr>
            <a:spLocks noChangeArrowheads="1"/>
          </p:cNvSpPr>
          <p:nvPr/>
        </p:nvSpPr>
        <p:spPr bwMode="auto">
          <a:xfrm>
            <a:off x="2286001" y="2861569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208960" name="Rectangle 64"/>
          <p:cNvSpPr>
            <a:spLocks noChangeArrowheads="1"/>
          </p:cNvSpPr>
          <p:nvPr/>
        </p:nvSpPr>
        <p:spPr bwMode="auto">
          <a:xfrm>
            <a:off x="2286001" y="3280669"/>
            <a:ext cx="379413" cy="263525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grpSp>
        <p:nvGrpSpPr>
          <p:cNvPr id="208961" name="Group 65"/>
          <p:cNvGrpSpPr/>
          <p:nvPr/>
        </p:nvGrpSpPr>
        <p:grpSpPr bwMode="auto">
          <a:xfrm>
            <a:off x="2800351" y="2653605"/>
            <a:ext cx="1179513" cy="261938"/>
            <a:chOff x="0" y="0"/>
            <a:chExt cx="990" cy="181"/>
          </a:xfrm>
        </p:grpSpPr>
        <p:sp>
          <p:nvSpPr>
            <p:cNvPr id="208962" name="Rectangle 66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63" name="Rectangle 67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64" name="Rectangle 68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65" name="Group 69"/>
          <p:cNvGrpSpPr/>
          <p:nvPr/>
        </p:nvGrpSpPr>
        <p:grpSpPr bwMode="auto">
          <a:xfrm>
            <a:off x="2800351" y="2094806"/>
            <a:ext cx="1179513" cy="263525"/>
            <a:chOff x="0" y="0"/>
            <a:chExt cx="990" cy="181"/>
          </a:xfrm>
        </p:grpSpPr>
        <p:sp>
          <p:nvSpPr>
            <p:cNvPr id="208966" name="Rectangle 70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67" name="Rectangle 71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  <p:sp>
          <p:nvSpPr>
            <p:cNvPr id="208968" name="Rectangle 72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↑↓</a:t>
              </a:r>
            </a:p>
          </p:txBody>
        </p:sp>
      </p:grpSp>
      <p:grpSp>
        <p:nvGrpSpPr>
          <p:cNvPr id="208969" name="Group 73"/>
          <p:cNvGrpSpPr/>
          <p:nvPr/>
        </p:nvGrpSpPr>
        <p:grpSpPr bwMode="auto">
          <a:xfrm>
            <a:off x="4116388" y="1955106"/>
            <a:ext cx="1979612" cy="263525"/>
            <a:chOff x="0" y="0"/>
            <a:chExt cx="1247" cy="166"/>
          </a:xfrm>
        </p:grpSpPr>
        <p:grpSp>
          <p:nvGrpSpPr>
            <p:cNvPr id="208970" name="Group 74"/>
            <p:cNvGrpSpPr/>
            <p:nvPr/>
          </p:nvGrpSpPr>
          <p:grpSpPr bwMode="auto">
            <a:xfrm>
              <a:off x="0" y="0"/>
              <a:ext cx="743" cy="166"/>
              <a:chOff x="0" y="0"/>
              <a:chExt cx="990" cy="181"/>
            </a:xfrm>
          </p:grpSpPr>
          <p:sp>
            <p:nvSpPr>
              <p:cNvPr id="208971" name="Rectangle 7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↑↓</a:t>
                </a:r>
              </a:p>
            </p:txBody>
          </p:sp>
          <p:sp>
            <p:nvSpPr>
              <p:cNvPr id="208972" name="Rectangle 76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208973" name="Rectangle 77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18" cy="181"/>
              </a:xfrm>
              <a:prstGeom prst="rect">
                <a:avLst/>
              </a:prstGeom>
              <a:noFill/>
              <a:ln w="2222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↑↓</a:t>
                </a:r>
              </a:p>
            </p:txBody>
          </p:sp>
        </p:grpSp>
        <p:sp>
          <p:nvSpPr>
            <p:cNvPr id="208974" name="Rectangle 78"/>
            <p:cNvSpPr>
              <a:spLocks noChangeArrowheads="1"/>
            </p:cNvSpPr>
            <p:nvPr/>
          </p:nvSpPr>
          <p:spPr bwMode="auto">
            <a:xfrm>
              <a:off x="756" y="0"/>
              <a:ext cx="239" cy="166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8975" name="Rectangle 79"/>
            <p:cNvSpPr>
              <a:spLocks noChangeArrowheads="1"/>
            </p:cNvSpPr>
            <p:nvPr/>
          </p:nvSpPr>
          <p:spPr bwMode="auto">
            <a:xfrm>
              <a:off x="1008" y="0"/>
              <a:ext cx="239" cy="166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08976" name="Text Box 80"/>
          <p:cNvSpPr txBox="1">
            <a:spLocks noChangeArrowheads="1"/>
          </p:cNvSpPr>
          <p:nvPr/>
        </p:nvSpPr>
        <p:spPr bwMode="auto">
          <a:xfrm>
            <a:off x="1490663" y="943868"/>
            <a:ext cx="8997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、其中最能准确表示基态锰原子核外电子运动状态的是（     ）</a:t>
            </a:r>
          </a:p>
        </p:txBody>
      </p:sp>
      <p:sp>
        <p:nvSpPr>
          <p:cNvPr id="208977" name="Text Box 81"/>
          <p:cNvSpPr txBox="1">
            <a:spLocks noChangeArrowheads="1"/>
          </p:cNvSpPr>
          <p:nvPr/>
        </p:nvSpPr>
        <p:spPr bwMode="auto">
          <a:xfrm>
            <a:off x="3378200" y="3421955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A</a:t>
            </a:r>
          </a:p>
        </p:txBody>
      </p:sp>
      <p:sp>
        <p:nvSpPr>
          <p:cNvPr id="208978" name="Text Box 82"/>
          <p:cNvSpPr txBox="1">
            <a:spLocks noChangeArrowheads="1"/>
          </p:cNvSpPr>
          <p:nvPr/>
        </p:nvSpPr>
        <p:spPr bwMode="auto">
          <a:xfrm>
            <a:off x="7696200" y="340925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B</a:t>
            </a:r>
          </a:p>
        </p:txBody>
      </p:sp>
      <p:sp>
        <p:nvSpPr>
          <p:cNvPr id="208979" name="Text Box 83"/>
          <p:cNvSpPr txBox="1">
            <a:spLocks noChangeArrowheads="1"/>
          </p:cNvSpPr>
          <p:nvPr/>
        </p:nvSpPr>
        <p:spPr bwMode="auto">
          <a:xfrm>
            <a:off x="3287713" y="5847655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</a:t>
            </a:r>
          </a:p>
        </p:txBody>
      </p:sp>
      <p:sp>
        <p:nvSpPr>
          <p:cNvPr id="208980" name="Text Box 84"/>
          <p:cNvSpPr txBox="1">
            <a:spLocks noChangeArrowheads="1"/>
          </p:cNvSpPr>
          <p:nvPr/>
        </p:nvSpPr>
        <p:spPr bwMode="auto">
          <a:xfrm>
            <a:off x="7680325" y="5841305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D</a:t>
            </a:r>
          </a:p>
        </p:txBody>
      </p:sp>
      <p:sp>
        <p:nvSpPr>
          <p:cNvPr id="208981" name="Text Box 85"/>
          <p:cNvSpPr txBox="1">
            <a:spLocks noChangeArrowheads="1"/>
          </p:cNvSpPr>
          <p:nvPr/>
        </p:nvSpPr>
        <p:spPr bwMode="auto">
          <a:xfrm>
            <a:off x="9423507" y="943204"/>
            <a:ext cx="792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7614B1B-719D-4806-B506-0CBF19AEB2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924" name="Group 4"/>
          <p:cNvGrpSpPr/>
          <p:nvPr/>
        </p:nvGrpSpPr>
        <p:grpSpPr bwMode="auto">
          <a:xfrm>
            <a:off x="6906602" y="1290989"/>
            <a:ext cx="1571625" cy="287338"/>
            <a:chOff x="0" y="0"/>
            <a:chExt cx="990" cy="181"/>
          </a:xfrm>
        </p:grpSpPr>
        <p:sp>
          <p:nvSpPr>
            <p:cNvPr id="209925" name="Rectangle 5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9926" name="Rectangle 6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20992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</p:grp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6128727" y="1289403"/>
            <a:ext cx="504825" cy="287337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5281002" y="1276703"/>
            <a:ext cx="504825" cy="287337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grpSp>
        <p:nvGrpSpPr>
          <p:cNvPr id="209930" name="Group 10"/>
          <p:cNvGrpSpPr/>
          <p:nvPr/>
        </p:nvGrpSpPr>
        <p:grpSpPr bwMode="auto">
          <a:xfrm>
            <a:off x="3211731" y="2162112"/>
            <a:ext cx="1571625" cy="287337"/>
            <a:chOff x="0" y="0"/>
            <a:chExt cx="990" cy="181"/>
          </a:xfrm>
        </p:grpSpPr>
        <p:sp>
          <p:nvSpPr>
            <p:cNvPr id="209931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318" cy="18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20993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18" cy="18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209933" name="Rectangle 13"/>
            <p:cNvSpPr>
              <a:spLocks noChangeArrowheads="1"/>
            </p:cNvSpPr>
            <p:nvPr/>
          </p:nvSpPr>
          <p:spPr bwMode="auto">
            <a:xfrm>
              <a:off x="672" y="0"/>
              <a:ext cx="318" cy="18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</p:grpSp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2367181" y="2162111"/>
            <a:ext cx="504825" cy="2873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</a:t>
            </a:r>
          </a:p>
        </p:txBody>
      </p:sp>
      <p:sp>
        <p:nvSpPr>
          <p:cNvPr id="209935" name="Rectangle 15"/>
          <p:cNvSpPr>
            <a:spLocks noChangeArrowheads="1"/>
          </p:cNvSpPr>
          <p:nvPr/>
        </p:nvSpPr>
        <p:spPr bwMode="auto">
          <a:xfrm>
            <a:off x="1498819" y="2162111"/>
            <a:ext cx="504825" cy="287338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↑↓</a:t>
            </a:r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903633" y="1213144"/>
            <a:ext cx="4577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、当碳原子的核外电子排布由</a:t>
            </a:r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8735402" y="1213144"/>
            <a:ext cx="1368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转变为</a:t>
            </a: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5011955" y="2079303"/>
            <a:ext cx="4895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时，下列说法正确的是 （      ）</a:t>
            </a:r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1464652" y="3319815"/>
            <a:ext cx="4016373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A.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碳原子由基态变为激发态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B.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碳原子由激发态变为基态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C.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碳原子要从外界环境中吸收能量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D.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碳原子要向外界环境释放能量</a:t>
            </a:r>
          </a:p>
        </p:txBody>
      </p:sp>
      <p:sp>
        <p:nvSpPr>
          <p:cNvPr id="209940" name="Text Box 20"/>
          <p:cNvSpPr txBox="1">
            <a:spLocks noChangeArrowheads="1"/>
          </p:cNvSpPr>
          <p:nvPr/>
        </p:nvSpPr>
        <p:spPr bwMode="auto">
          <a:xfrm>
            <a:off x="8440956" y="2098544"/>
            <a:ext cx="1296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A C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</a:t>
            </a:r>
          </a:p>
        </p:txBody>
      </p:sp>
      <p:sp>
        <p:nvSpPr>
          <p:cNvPr id="209942" name="Text Box 22"/>
          <p:cNvSpPr txBox="1">
            <a:spLocks noChangeArrowheads="1"/>
          </p:cNvSpPr>
          <p:nvPr/>
        </p:nvSpPr>
        <p:spPr bwMode="auto">
          <a:xfrm>
            <a:off x="5265127" y="1610077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</a:p>
        </p:txBody>
      </p:sp>
      <p:sp>
        <p:nvSpPr>
          <p:cNvPr id="209943" name="Text Box 23"/>
          <p:cNvSpPr txBox="1">
            <a:spLocks noChangeArrowheads="1"/>
          </p:cNvSpPr>
          <p:nvPr/>
        </p:nvSpPr>
        <p:spPr bwMode="auto">
          <a:xfrm>
            <a:off x="6130315" y="1610077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</a:p>
        </p:txBody>
      </p:sp>
      <p:sp>
        <p:nvSpPr>
          <p:cNvPr id="209944" name="Text Box 24"/>
          <p:cNvSpPr txBox="1">
            <a:spLocks noChangeArrowheads="1"/>
          </p:cNvSpPr>
          <p:nvPr/>
        </p:nvSpPr>
        <p:spPr bwMode="auto">
          <a:xfrm>
            <a:off x="7173302" y="1610077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1484531" y="2512691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2348131" y="2512691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3716556" y="2512691"/>
            <a:ext cx="790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</a:p>
        </p:txBody>
      </p:sp>
      <p:sp>
        <p:nvSpPr>
          <p:cNvPr id="27" name="文本占位符 1">
            <a:extLst>
              <a:ext uri="{FF2B5EF4-FFF2-40B4-BE49-F238E27FC236}">
                <a16:creationId xmlns:a16="http://schemas.microsoft.com/office/drawing/2014/main" id="{66BAB79A-8398-47D4-A28A-B3C86FEFC7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5350" y="406400"/>
            <a:ext cx="3943350" cy="482633"/>
          </a:xfrm>
        </p:spPr>
        <p:txBody>
          <a:bodyPr/>
          <a:lstStyle/>
          <a:p>
            <a:r>
              <a:rPr lang="zh-CN" altLang="en-US" dirty="0"/>
              <a:t>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895350" y="1025329"/>
            <a:ext cx="9577064" cy="240367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、下列有关原子轨道的叙述中不正确的（         ）</a:t>
            </a:r>
          </a:p>
          <a:p>
            <a:pPr lvl="1">
              <a:lnSpc>
                <a:spcPct val="15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A.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氢原子的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轨道能量较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3p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能级低</a:t>
            </a:r>
          </a:p>
          <a:p>
            <a:pPr lvl="1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锂原子的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与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5s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轨道皆为球形分布</a:t>
            </a:r>
          </a:p>
          <a:p>
            <a:pPr lvl="1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C.p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能级的原子轨道呈纺锤形，随着能层序数的增加，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p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能级原子轨道也在增多</a:t>
            </a:r>
          </a:p>
          <a:p>
            <a:pPr lvl="1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D.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能层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n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＝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4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的原子轨道最多可容纳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16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个电子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6424956" y="1112206"/>
            <a:ext cx="10795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CD</a:t>
            </a:r>
          </a:p>
        </p:txBody>
      </p:sp>
      <p:sp>
        <p:nvSpPr>
          <p:cNvPr id="6" name="文本占位符 1">
            <a:extLst>
              <a:ext uri="{FF2B5EF4-FFF2-40B4-BE49-F238E27FC236}">
                <a16:creationId xmlns:a16="http://schemas.microsoft.com/office/drawing/2014/main" id="{1F5B8689-A756-4C3F-AC83-1564330B4B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5350" y="406400"/>
            <a:ext cx="3943350" cy="482633"/>
          </a:xfrm>
        </p:spPr>
        <p:txBody>
          <a:bodyPr/>
          <a:lstStyle/>
          <a:p>
            <a:r>
              <a:rPr lang="zh-CN" altLang="en-US" dirty="0"/>
              <a:t>练习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FE21F3D-C642-4B6F-9007-176A4A04C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681782"/>
            <a:ext cx="1015312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、基态碳原子的最外能层的各能级中，电子排布的方式正确的是（      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A                         B                     C                       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B422C5E3-1018-43A9-ADDF-EDC90B9DF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4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94" y="4197213"/>
            <a:ext cx="81534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EA087EB5-A446-466F-BD1A-4CBAEE166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8" y="3681782"/>
            <a:ext cx="73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 autoUpdateAnimBg="0"/>
      <p:bldP spid="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73493"/>
              </p:ext>
            </p:extLst>
          </p:nvPr>
        </p:nvGraphicFramePr>
        <p:xfrm>
          <a:off x="1055440" y="1143000"/>
          <a:ext cx="1022513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5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2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结构示意图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电子排布式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电子排布图（轨道表示式）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铁原子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/>
                      <a:endParaRPr lang="en-US" altLang="zh-CN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FandolFang R" panose="00000500000000000000" pitchFamily="50" charset="-122"/>
                        <a:ea typeface="FandolFang R" panose="00000500000000000000" pitchFamily="50" charset="-122"/>
                      </a:endParaRPr>
                    </a:p>
                    <a:p>
                      <a:pPr algn="ctr"/>
                      <a:endParaRPr lang="en-US" altLang="zh-CN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FandolFang R" panose="00000500000000000000" pitchFamily="50" charset="-122"/>
                        <a:ea typeface="FandolFang R" panose="00000500000000000000" pitchFamily="50" charset="-122"/>
                      </a:endParaRPr>
                    </a:p>
                    <a:p>
                      <a:pPr algn="ctr"/>
                      <a:endParaRPr lang="en-US" altLang="zh-CN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FandolFang R" panose="00000500000000000000" pitchFamily="50" charset="-122"/>
                        <a:ea typeface="FandolFang R" panose="00000500000000000000" pitchFamily="50" charset="-122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FandolFang R" panose="00000500000000000000" pitchFamily="50" charset="-122"/>
                        <a:ea typeface="FandolFang R" panose="00000500000000000000" pitchFamily="50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140" y="2035200"/>
            <a:ext cx="179228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4583832" y="2125249"/>
            <a:ext cx="3600400" cy="109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lum bright="-36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2108967"/>
            <a:ext cx="27432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839416" y="3682967"/>
            <a:ext cx="10657184" cy="50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请你通过比较、归纳，分别说出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种不同化学用语所能反映的粒子结构信息。 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055440" y="4497383"/>
            <a:ext cx="10081120" cy="142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结构示意图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：能直观地反映核内的质子数和核外的电子层数及各能层上的电子数。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电子排布式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：能直观地反映核外电子的能层、能级和各能级上的电子数。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电子排布图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：能反映各轨道的能量的高低及各轨道上的电子分布情况，自旋方向。 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055440" y="4360625"/>
            <a:ext cx="10225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55440" y="4425343"/>
            <a:ext cx="10225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6A9154-F578-41D3-8032-B8D99AB5D9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5349" y="406400"/>
            <a:ext cx="6916807" cy="482633"/>
          </a:xfrm>
        </p:spPr>
        <p:txBody>
          <a:bodyPr/>
          <a:lstStyle/>
          <a:p>
            <a:r>
              <a:rPr lang="en-US" altLang="zh-CN" dirty="0"/>
              <a:t>5</a:t>
            </a:r>
            <a:r>
              <a:rPr lang="zh-CN" altLang="en-US" dirty="0"/>
              <a:t>、以下是表示铁原子的</a:t>
            </a:r>
            <a:r>
              <a:rPr lang="en-US" altLang="zh-CN" dirty="0"/>
              <a:t>3</a:t>
            </a:r>
            <a:r>
              <a:rPr lang="zh-CN" altLang="en-US" dirty="0"/>
              <a:t>种不同化学用语 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63"/>
          <p:cNvGraphicFramePr/>
          <p:nvPr>
            <p:extLst>
              <p:ext uri="{D42A27DB-BD31-4B8C-83A1-F6EECF244321}">
                <p14:modId xmlns:p14="http://schemas.microsoft.com/office/powerpoint/2010/main" val="2182100892"/>
              </p:ext>
            </p:extLst>
          </p:nvPr>
        </p:nvGraphicFramePr>
        <p:xfrm>
          <a:off x="1524000" y="1484334"/>
          <a:ext cx="9169718" cy="4752978"/>
        </p:xfrm>
        <a:graphic>
          <a:graphicData uri="http://schemas.openxmlformats.org/drawingml/2006/table">
            <a:tbl>
              <a:tblPr/>
              <a:tblGrid>
                <a:gridCol w="101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601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核电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荷数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元素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符号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电子排布式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周期表中位置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8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1s</a:t>
                      </a:r>
                      <a:r>
                        <a:rPr kumimoji="0" lang="en-US" altLang="zh-CN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2s</a:t>
                      </a:r>
                      <a:r>
                        <a:rPr kumimoji="0" lang="en-US" altLang="zh-CN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2p</a:t>
                      </a:r>
                      <a:r>
                        <a:rPr kumimoji="0" lang="en-US" altLang="zh-CN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3s</a:t>
                      </a:r>
                      <a:r>
                        <a:rPr kumimoji="0" lang="en-US" altLang="zh-CN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3p</a:t>
                      </a:r>
                      <a:r>
                        <a:rPr kumimoji="0" lang="en-US" altLang="zh-CN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48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9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4pPr>
                      <a:lvl5pPr latinLnBrk="1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-소망M" pitchFamily="18" charset="-127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1847850" y="268607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5005389" y="2636858"/>
            <a:ext cx="1882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8039100" y="2781320"/>
            <a:ext cx="2736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周期第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ⅡA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族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1774826" y="3429020"/>
            <a:ext cx="72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13</a:t>
            </a:r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8040689" y="3457595"/>
            <a:ext cx="2771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周期第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ⅢA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族</a:t>
            </a:r>
          </a:p>
        </p:txBody>
      </p:sp>
      <p:sp>
        <p:nvSpPr>
          <p:cNvPr id="9" name="Rectangle 54"/>
          <p:cNvSpPr>
            <a:spLocks noChangeArrowheads="1"/>
          </p:cNvSpPr>
          <p:nvPr/>
        </p:nvSpPr>
        <p:spPr bwMode="auto">
          <a:xfrm>
            <a:off x="2855913" y="3414733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Al</a:t>
            </a:r>
          </a:p>
        </p:txBody>
      </p:sp>
      <p:sp>
        <p:nvSpPr>
          <p:cNvPr id="10" name="Rectangle 55"/>
          <p:cNvSpPr>
            <a:spLocks noChangeArrowheads="1"/>
          </p:cNvSpPr>
          <p:nvPr/>
        </p:nvSpPr>
        <p:spPr bwMode="auto">
          <a:xfrm>
            <a:off x="1774826" y="4133870"/>
            <a:ext cx="1008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22</a:t>
            </a: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4079875" y="4221183"/>
            <a:ext cx="3816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2855913" y="4149745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Ti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2784475" y="4926033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Cu</a:t>
            </a:r>
          </a:p>
        </p:txBody>
      </p:sp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8004176" y="4195783"/>
            <a:ext cx="2771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658C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3658C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658C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周期第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3658C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ⅣB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658C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族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3648075" y="4926033"/>
            <a:ext cx="4319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8002589" y="4941908"/>
            <a:ext cx="2630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周期第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ⅠB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族</a:t>
            </a: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1760538" y="5603895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32</a:t>
            </a:r>
          </a:p>
        </p:txBody>
      </p:sp>
      <p:sp>
        <p:nvSpPr>
          <p:cNvPr id="18" name="Rectangle 63"/>
          <p:cNvSpPr>
            <a:spLocks noChangeArrowheads="1"/>
          </p:cNvSpPr>
          <p:nvPr/>
        </p:nvSpPr>
        <p:spPr bwMode="auto">
          <a:xfrm>
            <a:off x="3719514" y="5661045"/>
            <a:ext cx="4321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19" name="Rectangle 64"/>
          <p:cNvSpPr>
            <a:spLocks noChangeArrowheads="1"/>
          </p:cNvSpPr>
          <p:nvPr/>
        </p:nvSpPr>
        <p:spPr bwMode="auto">
          <a:xfrm>
            <a:off x="8040689" y="5661045"/>
            <a:ext cx="2808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周期第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ⅣA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族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9CF853CB-CBFD-4898-949A-73ED3752F7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7.</a:t>
            </a:r>
            <a:r>
              <a:rPr lang="zh-CN" altLang="en-US" dirty="0"/>
              <a:t>填表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2613992" y="2230862"/>
            <a:ext cx="2662652" cy="9670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一、原子核外电子排布遵循的原理和规则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2613992" y="4770862"/>
            <a:ext cx="2662652" cy="9670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二、原子核外电子排布的表示式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6194219" y="1602782"/>
            <a:ext cx="27368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能量最低原则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6194219" y="2537820"/>
            <a:ext cx="27368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泡利不相容原理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6194218" y="3474445"/>
            <a:ext cx="27368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洪特规则</a:t>
            </a:r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194219" y="4411070"/>
            <a:ext cx="27368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电子排布式</a:t>
            </a:r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6194218" y="5276257"/>
            <a:ext cx="27368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电子排布图</a:t>
            </a:r>
          </a:p>
        </p:txBody>
      </p:sp>
      <p:sp>
        <p:nvSpPr>
          <p:cNvPr id="214028" name="Line 12"/>
          <p:cNvSpPr>
            <a:spLocks noChangeShapeType="1"/>
          </p:cNvSpPr>
          <p:nvPr/>
        </p:nvSpPr>
        <p:spPr bwMode="auto">
          <a:xfrm flipV="1">
            <a:off x="5276644" y="1974257"/>
            <a:ext cx="914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4029" name="Line 13"/>
          <p:cNvSpPr>
            <a:spLocks noChangeShapeType="1"/>
          </p:cNvSpPr>
          <p:nvPr/>
        </p:nvSpPr>
        <p:spPr bwMode="auto">
          <a:xfrm>
            <a:off x="5276644" y="2888657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5276644" y="2888656"/>
            <a:ext cx="914400" cy="8242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5276644" y="4662192"/>
            <a:ext cx="914400" cy="4616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>
            <a:off x="5276644" y="5123857"/>
            <a:ext cx="914400" cy="3851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7CD3EE07-6415-4A11-81FC-2B0CFAEEB1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 animBg="1" autoUpdateAnimBg="0"/>
      <p:bldP spid="214022" grpId="0" animBg="1" autoUpdateAnimBg="0"/>
      <p:bldP spid="214023" grpId="0" animBg="1" autoUpdateAnimBg="0"/>
      <p:bldP spid="214024" grpId="0" animBg="1" autoUpdateAnimBg="0"/>
      <p:bldP spid="214025" grpId="0" animBg="1" autoUpdateAnimBg="0"/>
      <p:bldP spid="214026" grpId="0" animBg="1" autoUpdateAnimBg="0"/>
      <p:bldP spid="21402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5">
            <a:extLst>
              <a:ext uri="{FF2B5EF4-FFF2-40B4-BE49-F238E27FC236}">
                <a16:creationId xmlns:a16="http://schemas.microsoft.com/office/drawing/2014/main" id="{FA4BA5B4-CDC1-480E-9259-C577049C3BAE}"/>
              </a:ext>
            </a:extLst>
          </p:cNvPr>
          <p:cNvSpPr/>
          <p:nvPr/>
        </p:nvSpPr>
        <p:spPr>
          <a:xfrm rot="10800000" flipH="1">
            <a:off x="0" y="-2"/>
            <a:ext cx="5050971" cy="6013176"/>
          </a:xfrm>
          <a:custGeom>
            <a:avLst/>
            <a:gdLst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  <a:gd name="connsiteX0" fmla="*/ 0 w 5960164"/>
              <a:gd name="connsiteY0" fmla="*/ 6013176 h 6013176"/>
              <a:gd name="connsiteX1" fmla="*/ 0 w 5960164"/>
              <a:gd name="connsiteY1" fmla="*/ 0 h 6013176"/>
              <a:gd name="connsiteX2" fmla="*/ 5960164 w 5960164"/>
              <a:gd name="connsiteY2" fmla="*/ 6013176 h 6013176"/>
              <a:gd name="connsiteX3" fmla="*/ 0 w 5960164"/>
              <a:gd name="connsiteY3" fmla="*/ 6013176 h 601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0164" h="6013176">
                <a:moveTo>
                  <a:pt x="0" y="6013176"/>
                </a:moveTo>
                <a:lnTo>
                  <a:pt x="0" y="0"/>
                </a:lnTo>
                <a:cubicBezTo>
                  <a:pt x="4105807" y="944849"/>
                  <a:pt x="3059043" y="4516784"/>
                  <a:pt x="5960164" y="6013176"/>
                </a:cubicBezTo>
                <a:lnTo>
                  <a:pt x="0" y="6013176"/>
                </a:lnTo>
                <a:close/>
              </a:path>
            </a:pathLst>
          </a:custGeom>
          <a:gradFill flip="none" rotWithShape="0">
            <a:gsLst>
              <a:gs pos="100000">
                <a:srgbClr val="1C46F2"/>
              </a:gs>
              <a:gs pos="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C1034D6-7AC9-46A0-AE04-77721BC31F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" t="3128" r="940" b="15084"/>
          <a:stretch/>
        </p:blipFill>
        <p:spPr>
          <a:xfrm>
            <a:off x="457145" y="2"/>
            <a:ext cx="5850032" cy="6831069"/>
          </a:xfrm>
          <a:custGeom>
            <a:avLst/>
            <a:gdLst>
              <a:gd name="connsiteX0" fmla="*/ 4533559 w 5850032"/>
              <a:gd name="connsiteY0" fmla="*/ 1305906 h 6831069"/>
              <a:gd name="connsiteX1" fmla="*/ 4730814 w 5850032"/>
              <a:gd name="connsiteY1" fmla="*/ 1346754 h 6831069"/>
              <a:gd name="connsiteX2" fmla="*/ 4743700 w 5850032"/>
              <a:gd name="connsiteY2" fmla="*/ 1353355 h 6831069"/>
              <a:gd name="connsiteX3" fmla="*/ 4859672 w 5850032"/>
              <a:gd name="connsiteY3" fmla="*/ 1450729 h 6831069"/>
              <a:gd name="connsiteX4" fmla="*/ 5850032 w 5850032"/>
              <a:gd name="connsiteY4" fmla="*/ 2988912 h 6831069"/>
              <a:gd name="connsiteX5" fmla="*/ 3375972 w 5850032"/>
              <a:gd name="connsiteY5" fmla="*/ 6831069 h 6831069"/>
              <a:gd name="connsiteX6" fmla="*/ 1400773 w 5850032"/>
              <a:gd name="connsiteY6" fmla="*/ 6831069 h 6831069"/>
              <a:gd name="connsiteX7" fmla="*/ 1242463 w 5850032"/>
              <a:gd name="connsiteY7" fmla="*/ 6789809 h 6831069"/>
              <a:gd name="connsiteX8" fmla="*/ 1229577 w 5850032"/>
              <a:gd name="connsiteY8" fmla="*/ 6783207 h 6831069"/>
              <a:gd name="connsiteX9" fmla="*/ 1104401 w 5850032"/>
              <a:gd name="connsiteY9" fmla="*/ 6359052 h 6831069"/>
              <a:gd name="connsiteX10" fmla="*/ 4257724 w 5850032"/>
              <a:gd name="connsiteY10" fmla="*/ 1460632 h 6831069"/>
              <a:gd name="connsiteX11" fmla="*/ 4533559 w 5850032"/>
              <a:gd name="connsiteY11" fmla="*/ 1305906 h 6831069"/>
              <a:gd name="connsiteX12" fmla="*/ 2475901 w 5850032"/>
              <a:gd name="connsiteY12" fmla="*/ 0 h 6831069"/>
              <a:gd name="connsiteX13" fmla="*/ 4449266 w 5850032"/>
              <a:gd name="connsiteY13" fmla="*/ 0 h 6831069"/>
              <a:gd name="connsiteX14" fmla="*/ 4529795 w 5850032"/>
              <a:gd name="connsiteY14" fmla="*/ 11341 h 6831069"/>
              <a:gd name="connsiteX15" fmla="*/ 4607569 w 5850032"/>
              <a:gd name="connsiteY15" fmla="*/ 41241 h 6831069"/>
              <a:gd name="connsiteX16" fmla="*/ 4620455 w 5850032"/>
              <a:gd name="connsiteY16" fmla="*/ 46190 h 6831069"/>
              <a:gd name="connsiteX17" fmla="*/ 4747471 w 5850032"/>
              <a:gd name="connsiteY17" fmla="*/ 471809 h 6831069"/>
              <a:gd name="connsiteX18" fmla="*/ 1592308 w 5850032"/>
              <a:gd name="connsiteY18" fmla="*/ 5368075 h 6831069"/>
              <a:gd name="connsiteX19" fmla="*/ 1119218 w 5850032"/>
              <a:gd name="connsiteY19" fmla="*/ 5481904 h 6831069"/>
              <a:gd name="connsiteX20" fmla="*/ 1106332 w 5850032"/>
              <a:gd name="connsiteY20" fmla="*/ 5475305 h 6831069"/>
              <a:gd name="connsiteX21" fmla="*/ 992201 w 5850032"/>
              <a:gd name="connsiteY21" fmla="*/ 5377973 h 6831069"/>
              <a:gd name="connsiteX22" fmla="*/ 0 w 5850032"/>
              <a:gd name="connsiteY22" fmla="*/ 3840467 h 6831069"/>
              <a:gd name="connsiteX23" fmla="*/ 2475297 w 5850032"/>
              <a:gd name="connsiteY23" fmla="*/ 937 h 683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50032" h="6831069">
                <a:moveTo>
                  <a:pt x="4533559" y="1305906"/>
                </a:moveTo>
                <a:cubicBezTo>
                  <a:pt x="4600087" y="1301651"/>
                  <a:pt x="4668687" y="1314571"/>
                  <a:pt x="4730814" y="1346754"/>
                </a:cubicBezTo>
                <a:cubicBezTo>
                  <a:pt x="4743700" y="1353355"/>
                  <a:pt x="4743700" y="1353355"/>
                  <a:pt x="4743700" y="1353355"/>
                </a:cubicBezTo>
                <a:cubicBezTo>
                  <a:pt x="4791561" y="1378111"/>
                  <a:pt x="4830218" y="1411120"/>
                  <a:pt x="4859672" y="1450729"/>
                </a:cubicBezTo>
                <a:cubicBezTo>
                  <a:pt x="5850032" y="2988912"/>
                  <a:pt x="5850032" y="2988912"/>
                  <a:pt x="5850032" y="2988912"/>
                </a:cubicBezTo>
                <a:cubicBezTo>
                  <a:pt x="3375972" y="6831069"/>
                  <a:pt x="3375972" y="6831069"/>
                  <a:pt x="3375972" y="6831069"/>
                </a:cubicBezTo>
                <a:cubicBezTo>
                  <a:pt x="1400773" y="6831069"/>
                  <a:pt x="1400773" y="6831069"/>
                  <a:pt x="1400773" y="6831069"/>
                </a:cubicBezTo>
                <a:cubicBezTo>
                  <a:pt x="1347389" y="6829419"/>
                  <a:pt x="1292165" y="6816216"/>
                  <a:pt x="1242463" y="6789809"/>
                </a:cubicBezTo>
                <a:cubicBezTo>
                  <a:pt x="1229577" y="6783207"/>
                  <a:pt x="1229577" y="6783207"/>
                  <a:pt x="1229577" y="6783207"/>
                </a:cubicBezTo>
                <a:cubicBezTo>
                  <a:pt x="1063903" y="6697386"/>
                  <a:pt x="1006838" y="6507589"/>
                  <a:pt x="1104401" y="6359052"/>
                </a:cubicBezTo>
                <a:cubicBezTo>
                  <a:pt x="4257724" y="1460632"/>
                  <a:pt x="4257724" y="1460632"/>
                  <a:pt x="4257724" y="1460632"/>
                </a:cubicBezTo>
                <a:cubicBezTo>
                  <a:pt x="4317550" y="1367796"/>
                  <a:pt x="4422678" y="1312998"/>
                  <a:pt x="4533559" y="1305906"/>
                </a:cubicBezTo>
                <a:close/>
                <a:moveTo>
                  <a:pt x="2475901" y="0"/>
                </a:moveTo>
                <a:lnTo>
                  <a:pt x="4449266" y="0"/>
                </a:lnTo>
                <a:lnTo>
                  <a:pt x="4529795" y="11341"/>
                </a:lnTo>
                <a:cubicBezTo>
                  <a:pt x="4556487" y="18146"/>
                  <a:pt x="4582718" y="28044"/>
                  <a:pt x="4607569" y="41241"/>
                </a:cubicBezTo>
                <a:cubicBezTo>
                  <a:pt x="4620455" y="46190"/>
                  <a:pt x="4620455" y="46190"/>
                  <a:pt x="4620455" y="46190"/>
                </a:cubicBezTo>
                <a:cubicBezTo>
                  <a:pt x="4786129" y="133624"/>
                  <a:pt x="4843194" y="323337"/>
                  <a:pt x="4747471" y="471809"/>
                </a:cubicBezTo>
                <a:cubicBezTo>
                  <a:pt x="1592308" y="5368075"/>
                  <a:pt x="1592308" y="5368075"/>
                  <a:pt x="1592308" y="5368075"/>
                </a:cubicBezTo>
                <a:cubicBezTo>
                  <a:pt x="1496585" y="5516547"/>
                  <a:pt x="1284891" y="5567687"/>
                  <a:pt x="1119218" y="5481904"/>
                </a:cubicBezTo>
                <a:cubicBezTo>
                  <a:pt x="1106332" y="5475305"/>
                  <a:pt x="1106332" y="5475305"/>
                  <a:pt x="1106332" y="5475305"/>
                </a:cubicBezTo>
                <a:cubicBezTo>
                  <a:pt x="1058471" y="5450560"/>
                  <a:pt x="1019813" y="5415916"/>
                  <a:pt x="992201" y="5377973"/>
                </a:cubicBezTo>
                <a:cubicBezTo>
                  <a:pt x="0" y="3840467"/>
                  <a:pt x="0" y="3840467"/>
                  <a:pt x="0" y="3840467"/>
                </a:cubicBezTo>
                <a:cubicBezTo>
                  <a:pt x="2321157" y="240028"/>
                  <a:pt x="2466230" y="15001"/>
                  <a:pt x="2475297" y="937"/>
                </a:cubicBezTo>
                <a:close/>
              </a:path>
            </a:pathLst>
          </a:custGeom>
          <a:ln w="25400">
            <a:solidFill>
              <a:schemeClr val="bg1"/>
            </a:solidFill>
          </a:ln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8A3E1733-08BF-4D53-923E-37C2AA334B14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125E428C-E139-4FE4-9B3E-DF3BA7689A9D}"/>
              </a:ext>
            </a:extLst>
          </p:cNvPr>
          <p:cNvSpPr>
            <a:spLocks/>
          </p:cNvSpPr>
          <p:nvPr/>
        </p:nvSpPr>
        <p:spPr bwMode="auto">
          <a:xfrm flipV="1">
            <a:off x="10769600" y="-1"/>
            <a:ext cx="1422400" cy="341835"/>
          </a:xfrm>
          <a:custGeom>
            <a:avLst/>
            <a:gdLst>
              <a:gd name="connsiteX0" fmla="*/ 4117690 w 8053529"/>
              <a:gd name="connsiteY0" fmla="*/ 42 h 3678995"/>
              <a:gd name="connsiteX1" fmla="*/ 5254283 w 8053529"/>
              <a:gd name="connsiteY1" fmla="*/ 230037 h 3678995"/>
              <a:gd name="connsiteX2" fmla="*/ 6832587 w 8053529"/>
              <a:gd name="connsiteY2" fmla="*/ 767335 h 3678995"/>
              <a:gd name="connsiteX3" fmla="*/ 8012140 w 8053529"/>
              <a:gd name="connsiteY3" fmla="*/ 288804 h 3678995"/>
              <a:gd name="connsiteX4" fmla="*/ 8053529 w 8053529"/>
              <a:gd name="connsiteY4" fmla="*/ 225603 h 3678995"/>
              <a:gd name="connsiteX5" fmla="*/ 8053529 w 8053529"/>
              <a:gd name="connsiteY5" fmla="*/ 3678995 h 3678995"/>
              <a:gd name="connsiteX6" fmla="*/ 0 w 8053529"/>
              <a:gd name="connsiteY6" fmla="*/ 3678995 h 3678995"/>
              <a:gd name="connsiteX7" fmla="*/ 61154 w 8053529"/>
              <a:gd name="connsiteY7" fmla="*/ 3658507 h 3678995"/>
              <a:gd name="connsiteX8" fmla="*/ 1550360 w 8053529"/>
              <a:gd name="connsiteY8" fmla="*/ 1893101 h 3678995"/>
              <a:gd name="connsiteX9" fmla="*/ 3421415 w 8053529"/>
              <a:gd name="connsiteY9" fmla="*/ 89316 h 3678995"/>
              <a:gd name="connsiteX10" fmla="*/ 4117690 w 8053529"/>
              <a:gd name="connsiteY10" fmla="*/ 42 h 367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53529" h="3678995">
                <a:moveTo>
                  <a:pt x="4117690" y="42"/>
                </a:moveTo>
                <a:cubicBezTo>
                  <a:pt x="4501526" y="2166"/>
                  <a:pt x="4880391" y="86118"/>
                  <a:pt x="5254283" y="230037"/>
                </a:cubicBezTo>
                <a:cubicBezTo>
                  <a:pt x="5750685" y="421929"/>
                  <a:pt x="6285273" y="754542"/>
                  <a:pt x="6832587" y="767335"/>
                </a:cubicBezTo>
                <a:cubicBezTo>
                  <a:pt x="7453090" y="776929"/>
                  <a:pt x="7808686" y="556254"/>
                  <a:pt x="8012140" y="288804"/>
                </a:cubicBezTo>
                <a:lnTo>
                  <a:pt x="8053529" y="225603"/>
                </a:lnTo>
                <a:lnTo>
                  <a:pt x="8053529" y="3678995"/>
                </a:lnTo>
                <a:lnTo>
                  <a:pt x="0" y="3678995"/>
                </a:lnTo>
                <a:lnTo>
                  <a:pt x="61154" y="3658507"/>
                </a:lnTo>
                <a:cubicBezTo>
                  <a:pt x="837577" y="3338687"/>
                  <a:pt x="1193969" y="2583912"/>
                  <a:pt x="1550360" y="1893101"/>
                </a:cubicBezTo>
                <a:cubicBezTo>
                  <a:pt x="1957665" y="1074362"/>
                  <a:pt x="2479524" y="357965"/>
                  <a:pt x="3421415" y="89316"/>
                </a:cubicBezTo>
                <a:cubicBezTo>
                  <a:pt x="3655296" y="26952"/>
                  <a:pt x="3887389" y="-1232"/>
                  <a:pt x="4117690" y="42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Bold"/>
              <a:cs typeface="+mn-ea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FAED1EF3-97B9-44CF-944D-2D4D0209198B}"/>
              </a:ext>
            </a:extLst>
          </p:cNvPr>
          <p:cNvSpPr>
            <a:spLocks/>
          </p:cNvSpPr>
          <p:nvPr/>
        </p:nvSpPr>
        <p:spPr bwMode="auto">
          <a:xfrm flipH="1" flipV="1">
            <a:off x="10232571" y="5755922"/>
            <a:ext cx="1959428" cy="1102077"/>
          </a:xfrm>
          <a:custGeom>
            <a:avLst/>
            <a:gdLst>
              <a:gd name="connsiteX0" fmla="*/ 0 w 7063413"/>
              <a:gd name="connsiteY0" fmla="*/ 0 h 3972805"/>
              <a:gd name="connsiteX1" fmla="*/ 7058131 w 7063413"/>
              <a:gd name="connsiteY1" fmla="*/ 0 h 3972805"/>
              <a:gd name="connsiteX2" fmla="*/ 7063413 w 7063413"/>
              <a:gd name="connsiteY2" fmla="*/ 93877 h 3972805"/>
              <a:gd name="connsiteX3" fmla="*/ 6462092 w 7063413"/>
              <a:gd name="connsiteY3" fmla="*/ 1462109 h 3972805"/>
              <a:gd name="connsiteX4" fmla="*/ 5059468 w 7063413"/>
              <a:gd name="connsiteY4" fmla="*/ 2027015 h 3972805"/>
              <a:gd name="connsiteX5" fmla="*/ 3556655 w 7063413"/>
              <a:gd name="connsiteY5" fmla="*/ 1939141 h 3972805"/>
              <a:gd name="connsiteX6" fmla="*/ 1953656 w 7063413"/>
              <a:gd name="connsiteY6" fmla="*/ 2001908 h 3972805"/>
              <a:gd name="connsiteX7" fmla="*/ 0 w 7063413"/>
              <a:gd name="connsiteY7" fmla="*/ 3972805 h 3972805"/>
              <a:gd name="connsiteX8" fmla="*/ 0 w 7063413"/>
              <a:gd name="connsiteY8" fmla="*/ 197336 h 397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63413" h="3972805">
                <a:moveTo>
                  <a:pt x="0" y="0"/>
                </a:moveTo>
                <a:lnTo>
                  <a:pt x="7058131" y="0"/>
                </a:lnTo>
                <a:lnTo>
                  <a:pt x="7063413" y="93877"/>
                </a:lnTo>
                <a:cubicBezTo>
                  <a:pt x="7057933" y="620437"/>
                  <a:pt x="6812748" y="1132580"/>
                  <a:pt x="6462092" y="1462109"/>
                </a:cubicBezTo>
                <a:cubicBezTo>
                  <a:pt x="6061342" y="1838713"/>
                  <a:pt x="5547882" y="1989355"/>
                  <a:pt x="5059468" y="2027015"/>
                </a:cubicBezTo>
                <a:cubicBezTo>
                  <a:pt x="4558530" y="2064676"/>
                  <a:pt x="4057593" y="1976801"/>
                  <a:pt x="3556655" y="1939141"/>
                </a:cubicBezTo>
                <a:cubicBezTo>
                  <a:pt x="3055718" y="1888927"/>
                  <a:pt x="2442070" y="1863820"/>
                  <a:pt x="1953656" y="2001908"/>
                </a:cubicBezTo>
                <a:cubicBezTo>
                  <a:pt x="976828" y="2278085"/>
                  <a:pt x="475891" y="3056401"/>
                  <a:pt x="0" y="3972805"/>
                </a:cubicBezTo>
                <a:cubicBezTo>
                  <a:pt x="0" y="3972805"/>
                  <a:pt x="0" y="3972805"/>
                  <a:pt x="0" y="197336"/>
                </a:cubicBezTo>
                <a:close/>
              </a:path>
            </a:pathLst>
          </a:custGeom>
          <a:gradFill flip="none" rotWithShape="0">
            <a:gsLst>
              <a:gs pos="95000">
                <a:srgbClr val="1C46F2"/>
              </a:gs>
              <a:gs pos="4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gradFill>
                <a:gsLst>
                  <a:gs pos="100000">
                    <a:srgbClr val="1C46F2"/>
                  </a:gs>
                  <a:gs pos="0">
                    <a:srgbClr val="00B0F0"/>
                  </a:gs>
                </a:gsLst>
                <a:lin ang="2700000" scaled="1"/>
              </a:gradFill>
              <a:latin typeface="思源黑体 CN Light" panose="020B03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4FE8C93-91B2-4BE0-88C6-D763DEC5DF6F}"/>
              </a:ext>
            </a:extLst>
          </p:cNvPr>
          <p:cNvGrpSpPr/>
          <p:nvPr/>
        </p:nvGrpSpPr>
        <p:grpSpPr>
          <a:xfrm>
            <a:off x="6515100" y="4778755"/>
            <a:ext cx="5676537" cy="516468"/>
            <a:chOff x="497629" y="4778755"/>
            <a:chExt cx="5676537" cy="516468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50092F64-4790-4EFE-9826-5C0D945AA169}"/>
                </a:ext>
              </a:extLst>
            </p:cNvPr>
            <p:cNvSpPr/>
            <p:nvPr/>
          </p:nvSpPr>
          <p:spPr>
            <a:xfrm>
              <a:off x="497629" y="4778755"/>
              <a:ext cx="5676537" cy="516468"/>
            </a:xfrm>
            <a:prstGeom prst="rect">
              <a:avLst/>
            </a:prstGeom>
            <a:gradFill flip="none" rotWithShape="0">
              <a:gsLst>
                <a:gs pos="100000">
                  <a:srgbClr val="1C46F2"/>
                </a:gs>
                <a:gs pos="0">
                  <a:srgbClr val="00B0F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48F36C03-3AA2-49A2-A38E-1195CD0A6BE1}"/>
                </a:ext>
              </a:extLst>
            </p:cNvPr>
            <p:cNvGrpSpPr/>
            <p:nvPr/>
          </p:nvGrpSpPr>
          <p:grpSpPr>
            <a:xfrm>
              <a:off x="1078353" y="4883101"/>
              <a:ext cx="3793150" cy="307777"/>
              <a:chOff x="3609950" y="4842938"/>
              <a:chExt cx="5222936" cy="326020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C64F32AF-2466-4D71-A100-6980C92F5D91}"/>
                  </a:ext>
                </a:extLst>
              </p:cNvPr>
              <p:cNvSpPr/>
              <p:nvPr/>
            </p:nvSpPr>
            <p:spPr>
              <a:xfrm>
                <a:off x="3609950" y="4842938"/>
                <a:ext cx="2373445" cy="326020"/>
              </a:xfrm>
              <a:prstGeom prst="rect">
                <a:avLst/>
              </a:prstGeom>
              <a:ln w="6350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:r>
                  <a:rPr lang="zh-CN" altLang="en-US" sz="140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授课人：</a:t>
                </a:r>
                <a:r>
                  <a:rPr lang="en-US" altLang="zh-CN" sz="140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xippt</a:t>
                </a:r>
                <a:endParaRPr lang="zh-CN" altLang="en-US" sz="14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5FCF8231-A424-4A67-A1EC-E1D30C2CF9C4}"/>
                  </a:ext>
                </a:extLst>
              </p:cNvPr>
              <p:cNvSpPr txBox="1"/>
              <p:nvPr/>
            </p:nvSpPr>
            <p:spPr>
              <a:xfrm>
                <a:off x="6615560" y="4842938"/>
                <a:ext cx="2217326" cy="32602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:r>
                  <a:rPr kumimoji="0" lang="zh-CN" altLang="en-US" sz="1400" i="0" u="none" strike="noStrike" kern="1200" cap="none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授课时间：</a:t>
                </a:r>
                <a:r>
                  <a:rPr kumimoji="0" lang="en-US" altLang="zh-CN" sz="1400" i="0" u="none" strike="noStrike" kern="1200" cap="none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20XX</a:t>
                </a:r>
                <a:endParaRPr kumimoji="0" lang="zh-CN" altLang="en-US" sz="1400" i="0" u="none" strike="noStrike" kern="1200" cap="none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F40B35F-93B8-451D-8B1E-1001DAD36493}"/>
              </a:ext>
            </a:extLst>
          </p:cNvPr>
          <p:cNvGrpSpPr/>
          <p:nvPr/>
        </p:nvGrpSpPr>
        <p:grpSpPr>
          <a:xfrm>
            <a:off x="6936709" y="1486938"/>
            <a:ext cx="4863442" cy="2828172"/>
            <a:chOff x="605203" y="1379046"/>
            <a:chExt cx="4863442" cy="2828172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29C338D7-FE25-41CA-BC6D-CB00F8E611F1}"/>
                </a:ext>
              </a:extLst>
            </p:cNvPr>
            <p:cNvSpPr txBox="1"/>
            <p:nvPr/>
          </p:nvSpPr>
          <p:spPr>
            <a:xfrm>
              <a:off x="605203" y="2336698"/>
              <a:ext cx="47650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b="1" dirty="0">
                  <a:gradFill>
                    <a:gsLst>
                      <a:gs pos="100000">
                        <a:srgbClr val="1C46F2"/>
                      </a:gs>
                      <a:gs pos="0">
                        <a:srgbClr val="00B0F0"/>
                      </a:gs>
                    </a:gsLst>
                    <a:lin ang="270000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1C0D336F-1407-467C-B949-C92122CAF902}"/>
                </a:ext>
              </a:extLst>
            </p:cNvPr>
            <p:cNvSpPr txBox="1"/>
            <p:nvPr/>
          </p:nvSpPr>
          <p:spPr>
            <a:xfrm>
              <a:off x="606424" y="3594691"/>
              <a:ext cx="4611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gradFill>
                    <a:gsLst>
                      <a:gs pos="100000">
                        <a:srgbClr val="1C46F2"/>
                      </a:gs>
                      <a:gs pos="0">
                        <a:srgbClr val="00B0F0"/>
                      </a:gs>
                    </a:gsLst>
                    <a:lin ang="270000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THANKS FOR WATCHING</a:t>
              </a:r>
              <a:endParaRPr lang="zh-CN" altLang="en-US" sz="2400" dirty="0">
                <a:gradFill>
                  <a:gsLst>
                    <a:gs pos="100000">
                      <a:srgbClr val="1C46F2"/>
                    </a:gs>
                    <a:gs pos="0">
                      <a:srgbClr val="00B0F0"/>
                    </a:gs>
                  </a:gsLst>
                  <a:lin ang="270000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71D7598C-704F-4E1B-B6A7-9559C3BE0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2916" y="2181505"/>
              <a:ext cx="4375439" cy="0"/>
            </a:xfrm>
            <a:prstGeom prst="line">
              <a:avLst/>
            </a:prstGeom>
            <a:ln w="15875">
              <a:gradFill flip="none" rotWithShape="1">
                <a:gsLst>
                  <a:gs pos="90000">
                    <a:schemeClr val="tx1"/>
                  </a:gs>
                  <a:gs pos="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6252C3B8-C97D-423B-A232-E9BB794181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7200" y="4207218"/>
              <a:ext cx="4367725" cy="0"/>
            </a:xfrm>
            <a:prstGeom prst="line">
              <a:avLst/>
            </a:prstGeom>
            <a:ln w="15875">
              <a:gradFill flip="none" rotWithShape="1">
                <a:gsLst>
                  <a:gs pos="90000">
                    <a:schemeClr val="tx1"/>
                  </a:gs>
                  <a:gs pos="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64DA98CC-2524-41E3-A61A-36CD8FFD9782}"/>
                </a:ext>
              </a:extLst>
            </p:cNvPr>
            <p:cNvSpPr txBox="1"/>
            <p:nvPr/>
          </p:nvSpPr>
          <p:spPr>
            <a:xfrm>
              <a:off x="703562" y="1379046"/>
              <a:ext cx="47650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第一章 第</a:t>
              </a:r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</a:t>
              </a:r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节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25939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895350" y="1014145"/>
            <a:ext cx="6934200" cy="191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掌握泡利原理和洪特规则</a:t>
            </a:r>
          </a:p>
          <a:p>
            <a:pPr lvl="0">
              <a:lnSpc>
                <a:spcPct val="120000"/>
              </a:lnSpc>
              <a:defRPr/>
            </a:pP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了解满足基态原子的条件</a:t>
            </a:r>
          </a:p>
          <a:p>
            <a:pPr lvl="0">
              <a:lnSpc>
                <a:spcPct val="120000"/>
              </a:lnSpc>
              <a:defRPr/>
            </a:pP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懂得用电子排布图来表示核外电子排布规律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E0A0D76B-9551-4E87-B5C4-308A4728F7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教学目标</a:t>
            </a:r>
            <a:endParaRPr lang="en-US" altLang="zh-CN" dirty="0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AE5F4A45-A764-4AD5-BD44-1F35C7614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4147870"/>
            <a:ext cx="6934200" cy="191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、什么是能层？什么是能级？分别采用什么样的字母表示？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lvl="0">
              <a:lnSpc>
                <a:spcPct val="120000"/>
              </a:lnSpc>
              <a:defRPr/>
            </a:pP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、讲明构造原理。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lvl="0">
              <a:lnSpc>
                <a:spcPct val="120000"/>
              </a:lnSpc>
              <a:defRPr/>
            </a:pP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、各能级有几条原子的轨道？最多能够容纳多少电子？</a:t>
            </a:r>
          </a:p>
        </p:txBody>
      </p:sp>
      <p:sp>
        <p:nvSpPr>
          <p:cNvPr id="19" name="文本占位符 1">
            <a:extLst>
              <a:ext uri="{FF2B5EF4-FFF2-40B4-BE49-F238E27FC236}">
                <a16:creationId xmlns:a16="http://schemas.microsoft.com/office/drawing/2014/main" id="{F89C29DA-A88B-4E4E-9EFE-143FEE5F9407}"/>
              </a:ext>
            </a:extLst>
          </p:cNvPr>
          <p:cNvSpPr txBox="1">
            <a:spLocks/>
          </p:cNvSpPr>
          <p:nvPr/>
        </p:nvSpPr>
        <p:spPr>
          <a:xfrm>
            <a:off x="895350" y="3540125"/>
            <a:ext cx="3943350" cy="482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2800" kern="1200" dirty="0" smtClean="0">
                <a:gradFill>
                  <a:gsLst>
                    <a:gs pos="100000">
                      <a:srgbClr val="1C46F2"/>
                    </a:gs>
                    <a:gs pos="0">
                      <a:srgbClr val="00B0F0"/>
                    </a:gs>
                  </a:gsLst>
                  <a:lin ang="2700000" scaled="1"/>
                </a:gradFill>
                <a:latin typeface="优设标题黑" panose="00000500000000000000" pitchFamily="2" charset="-122"/>
                <a:ea typeface="优设标题黑" panose="00000500000000000000" pitchFamily="2" charset="-122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zh-CN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复习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2" grpId="0" build="p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>
            <a:lum bright="-60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2"/>
          <a:stretch>
            <a:fillRect/>
          </a:stretch>
        </p:blipFill>
        <p:spPr bwMode="auto">
          <a:xfrm>
            <a:off x="1152393" y="2351658"/>
            <a:ext cx="9204778" cy="1825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1152393" y="1368230"/>
            <a:ext cx="6300911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观察下图，这些图称为原子的电子排布图。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152393" y="4698853"/>
            <a:ext cx="853440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每个原子轨道最多只能容纳几个电子？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1152393" y="5682282"/>
            <a:ext cx="10083453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个原子轨道里最多只能容纳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个电子，且自旋方向相反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顺时针、逆时针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97279C74-A973-4C62-8158-2BAA11225A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泡利原理和洪特规则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3532013" y="1938570"/>
            <a:ext cx="7705898" cy="142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泡利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(Pauli),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奥地利科学家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对于量子力学的形成以及原子结构理论的发展有重大的贡献，获得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1945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年诺贝尔物理奖。他对科学理论有着很深刻的洞察力，语锋犀利，被称为“理论物理学的心脏” 。 </a:t>
            </a:r>
          </a:p>
        </p:txBody>
      </p:sp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9" y="1446083"/>
            <a:ext cx="18288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7677" y="4358005"/>
            <a:ext cx="2305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泡利原理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54089" y="4816175"/>
            <a:ext cx="10809961" cy="1142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一个原子轨道中最多只能容纳两个电子，且这两个电子的自旋方向必须相反，此时体系最稳定，原子的总能量最低。 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E106DD23-6183-4154-9819-E2980F77F1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泡利原理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185668" y="1673688"/>
            <a:ext cx="216469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电子排布式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3533422" y="3158605"/>
            <a:ext cx="19812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       2s</a:t>
            </a:r>
            <a:endParaRPr kumimoji="0" lang="en-US" altLang="zh-CN" sz="2400" b="0" i="0" u="none" strike="noStrike" kern="1200" cap="none" spc="0" normalizeH="0" baseline="30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1185668" y="2610489"/>
            <a:ext cx="204152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电子排布图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2611329" y="4485035"/>
            <a:ext cx="789861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用一个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□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表示一个原子轨道，在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□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中用“↑”或“↓”表示该轨道上排入的电子。</a:t>
            </a:r>
          </a:p>
        </p:txBody>
      </p:sp>
      <p:sp>
        <p:nvSpPr>
          <p:cNvPr id="227335" name="AutoShape 7"/>
          <p:cNvSpPr>
            <a:spLocks noChangeArrowheads="1"/>
          </p:cNvSpPr>
          <p:nvPr/>
        </p:nvSpPr>
        <p:spPr bwMode="auto">
          <a:xfrm>
            <a:off x="4010068" y="362027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3658C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3227193" y="1688102"/>
            <a:ext cx="176408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Li:   1s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434089" y="2642517"/>
            <a:ext cx="1435153" cy="483184"/>
            <a:chOff x="1274163" y="5585263"/>
            <a:chExt cx="1435153" cy="483184"/>
          </a:xfrm>
        </p:grpSpPr>
        <p:grpSp>
          <p:nvGrpSpPr>
            <p:cNvPr id="11" name="组合 10"/>
            <p:cNvGrpSpPr/>
            <p:nvPr/>
          </p:nvGrpSpPr>
          <p:grpSpPr>
            <a:xfrm>
              <a:off x="1371967" y="5612664"/>
              <a:ext cx="1337349" cy="391376"/>
              <a:chOff x="5133975" y="5661764"/>
              <a:chExt cx="1337349" cy="39137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513397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600616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2232855" y="5589144"/>
              <a:ext cx="398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274163" y="5585263"/>
              <a:ext cx="674566" cy="483184"/>
              <a:chOff x="8691323" y="2407389"/>
              <a:chExt cx="674566" cy="483184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8691323" y="24073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8873446" y="2428908"/>
                <a:ext cx="49244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</p:grp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C39E1C7-5A8C-4C89-BF0D-46124D83F1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泡利不相容原理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 autoUpdateAnimBg="0"/>
      <p:bldP spid="2273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>
            <a:lum bright="-60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2"/>
          <a:stretch>
            <a:fillRect/>
          </a:stretch>
        </p:blipFill>
        <p:spPr bwMode="auto">
          <a:xfrm>
            <a:off x="1089614" y="2098961"/>
            <a:ext cx="10647274" cy="19518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089614" y="1422954"/>
            <a:ext cx="5957889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观察下图，这些图称为原子的电子排布图。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089614" y="4265160"/>
            <a:ext cx="8874125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当电子排在同一个能级内时，有什么规律？</a:t>
            </a:r>
          </a:p>
        </p:txBody>
      </p:sp>
      <p:sp>
        <p:nvSpPr>
          <p:cNvPr id="224264" name="Text Box 8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1089614" y="4941168"/>
            <a:ext cx="10183810" cy="113505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当电子排布在同一能级的不同轨道时，总是优先单独占据一个轨道，而且自旋方向相同。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A81CD0C3-1D4F-4DB8-A34C-E4E8B0A49D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1271464" y="1527655"/>
            <a:ext cx="9937104" cy="11420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对于基态原子，电子在能量相同的轨道上排布时，将尽可能分占不同的轨道并且自旋方向相同。 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1271464" y="3716339"/>
            <a:ext cx="2592536" cy="6127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latinLnBrk="1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1pPr>
            <a:lvl2pPr marL="742950" indent="-285750" latinLnBrk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2pPr>
            <a:lvl3pPr marL="1143000" indent="-228600" latinLnBrk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4pPr>
            <a:lvl5pPr marL="2057400" indent="-228600" latinLnBrk="1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-소망M" pitchFamily="18" charset="-127"/>
                <a:ea typeface="宋体" panose="02010600030101010101" pitchFamily="2" charset="-122"/>
              </a:defRPr>
            </a:lvl9pPr>
          </a:lstStyle>
          <a:p>
            <a:pPr marL="342900" marR="0" lvl="0" indent="-342900" algn="just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342900" marR="0" lvl="0" indent="-342900" algn="just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7086267" y="3731691"/>
            <a:ext cx="64633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3864000" y="3176796"/>
            <a:ext cx="3139857" cy="504408"/>
            <a:chOff x="1371967" y="3293192"/>
            <a:chExt cx="3139857" cy="504408"/>
          </a:xfrm>
        </p:grpSpPr>
        <p:grpSp>
          <p:nvGrpSpPr>
            <p:cNvPr id="16" name="组合 15"/>
            <p:cNvGrpSpPr/>
            <p:nvPr/>
          </p:nvGrpSpPr>
          <p:grpSpPr>
            <a:xfrm>
              <a:off x="1371967" y="3323006"/>
              <a:ext cx="3139857" cy="391376"/>
              <a:chOff x="5133975" y="5661764"/>
              <a:chExt cx="3139857" cy="391376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513397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600616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6878355" y="5661764"/>
                <a:ext cx="1395477" cy="391376"/>
                <a:chOff x="7343515" y="5661764"/>
                <a:chExt cx="1395477" cy="391376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7343515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7808674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>
                  <a:off x="8273833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</p:grpSp>
        </p:grpSp>
        <p:grpSp>
          <p:nvGrpSpPr>
            <p:cNvPr id="7" name="组合 6"/>
            <p:cNvGrpSpPr/>
            <p:nvPr/>
          </p:nvGrpSpPr>
          <p:grpSpPr>
            <a:xfrm>
              <a:off x="1414033" y="3314416"/>
              <a:ext cx="560266" cy="483184"/>
              <a:chOff x="8818323" y="2432789"/>
              <a:chExt cx="560266" cy="483184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8818323" y="24327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8886146" y="2454308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289920" y="3303656"/>
              <a:ext cx="560266" cy="483184"/>
              <a:chOff x="8818323" y="2432789"/>
              <a:chExt cx="560266" cy="483184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8818323" y="24327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8886146" y="2454308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3164303" y="3293192"/>
              <a:ext cx="560266" cy="483184"/>
              <a:chOff x="8818323" y="2432789"/>
              <a:chExt cx="560266" cy="483184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8818323" y="24327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8886146" y="2454308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3864000" y="4439901"/>
            <a:ext cx="3139857" cy="504703"/>
            <a:chOff x="1371967" y="5589144"/>
            <a:chExt cx="3139857" cy="504703"/>
          </a:xfrm>
        </p:grpSpPr>
        <p:grpSp>
          <p:nvGrpSpPr>
            <p:cNvPr id="23" name="组合 22"/>
            <p:cNvGrpSpPr/>
            <p:nvPr/>
          </p:nvGrpSpPr>
          <p:grpSpPr>
            <a:xfrm>
              <a:off x="1371967" y="5612664"/>
              <a:ext cx="3139857" cy="391376"/>
              <a:chOff x="5133975" y="5661764"/>
              <a:chExt cx="3139857" cy="391376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513397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00616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6878355" y="5661764"/>
                <a:ext cx="1395477" cy="391376"/>
                <a:chOff x="7343515" y="5661764"/>
                <a:chExt cx="1395477" cy="391376"/>
              </a:xfrm>
            </p:grpSpPr>
            <p:sp>
              <p:nvSpPr>
                <p:cNvPr id="27" name="矩形 26"/>
                <p:cNvSpPr/>
                <p:nvPr/>
              </p:nvSpPr>
              <p:spPr>
                <a:xfrm>
                  <a:off x="7343515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7808674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8273833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</p:grpSp>
        </p:grpSp>
        <p:grpSp>
          <p:nvGrpSpPr>
            <p:cNvPr id="39" name="组合 38"/>
            <p:cNvGrpSpPr/>
            <p:nvPr/>
          </p:nvGrpSpPr>
          <p:grpSpPr>
            <a:xfrm>
              <a:off x="2296355" y="5589144"/>
              <a:ext cx="560266" cy="483184"/>
              <a:chOff x="8818323" y="2432789"/>
              <a:chExt cx="560266" cy="483184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8818323" y="24327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8886146" y="2454308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1401163" y="5610663"/>
              <a:ext cx="560266" cy="483184"/>
              <a:chOff x="8818323" y="2432789"/>
              <a:chExt cx="560266" cy="483184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8818323" y="24327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8886146" y="2454308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  <p:sp>
          <p:nvSpPr>
            <p:cNvPr id="52" name="文本框 51"/>
            <p:cNvSpPr txBox="1"/>
            <p:nvPr/>
          </p:nvSpPr>
          <p:spPr>
            <a:xfrm>
              <a:off x="3198214" y="5606906"/>
              <a:ext cx="398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3663373" y="5589144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↓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64000" y="3777880"/>
            <a:ext cx="3139857" cy="489692"/>
            <a:chOff x="1371967" y="4581525"/>
            <a:chExt cx="3139857" cy="489692"/>
          </a:xfrm>
        </p:grpSpPr>
        <p:grpSp>
          <p:nvGrpSpPr>
            <p:cNvPr id="4" name="组合 3"/>
            <p:cNvGrpSpPr/>
            <p:nvPr/>
          </p:nvGrpSpPr>
          <p:grpSpPr>
            <a:xfrm>
              <a:off x="1371967" y="4622801"/>
              <a:ext cx="3139857" cy="391376"/>
              <a:chOff x="5133975" y="5661764"/>
              <a:chExt cx="3139857" cy="391376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513397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6006165" y="5661764"/>
                <a:ext cx="465159" cy="391376"/>
              </a:xfrm>
              <a:prstGeom prst="rect">
                <a:avLst/>
              </a:prstGeom>
              <a:noFill/>
              <a:ln>
                <a:solidFill>
                  <a:srgbClr val="036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6878355" y="5661764"/>
                <a:ext cx="1395477" cy="391376"/>
                <a:chOff x="7343515" y="5661764"/>
                <a:chExt cx="1395477" cy="391376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7343515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7808674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8273833" y="5661764"/>
                  <a:ext cx="465159" cy="391376"/>
                </a:xfrm>
                <a:prstGeom prst="rect">
                  <a:avLst/>
                </a:prstGeom>
                <a:noFill/>
                <a:ln>
                  <a:solidFill>
                    <a:srgbClr val="03658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</p:grpSp>
        </p:grpSp>
        <p:grpSp>
          <p:nvGrpSpPr>
            <p:cNvPr id="36" name="组合 35"/>
            <p:cNvGrpSpPr/>
            <p:nvPr/>
          </p:nvGrpSpPr>
          <p:grpSpPr>
            <a:xfrm>
              <a:off x="2273686" y="4582055"/>
              <a:ext cx="560266" cy="483184"/>
              <a:chOff x="8818323" y="2432789"/>
              <a:chExt cx="560266" cy="483184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8818323" y="24327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8886146" y="2454308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410576" y="4588033"/>
              <a:ext cx="560266" cy="483184"/>
              <a:chOff x="8818323" y="2432789"/>
              <a:chExt cx="560266" cy="483184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8818323" y="2432789"/>
                <a:ext cx="398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↑</a:t>
                </a: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8886146" y="2454308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↓</a:t>
                </a:r>
              </a:p>
            </p:txBody>
          </p:sp>
        </p:grpSp>
        <p:sp>
          <p:nvSpPr>
            <p:cNvPr id="54" name="文本框 53"/>
            <p:cNvSpPr txBox="1"/>
            <p:nvPr/>
          </p:nvSpPr>
          <p:spPr>
            <a:xfrm>
              <a:off x="3684777" y="4588033"/>
              <a:ext cx="398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3210950" y="4581525"/>
              <a:ext cx="398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↑</a:t>
              </a:r>
            </a:p>
          </p:txBody>
        </p:sp>
      </p:grp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4E77AC41-B37F-43EE-869B-47BCB0A925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洪特规则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1089026" y="3429000"/>
            <a:ext cx="891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每个原子轨道上最多能容纳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____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个电子，且自旋方向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_______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5546726" y="71428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1089026" y="4290415"/>
            <a:ext cx="5420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当电子排在同一能级时有什么规律？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1393826" y="4859892"/>
            <a:ext cx="8153400" cy="113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当电子排布在同一能级的不同轨道时，总是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_______________________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，而且自旋方向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______</a:t>
            </a:r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9109867" y="5494820"/>
            <a:ext cx="2160588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——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洪特规则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5229227" y="3357563"/>
            <a:ext cx="1008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8540752" y="3321050"/>
            <a:ext cx="900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不同</a:t>
            </a:r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9087643" y="3951770"/>
            <a:ext cx="2205037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——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泡利原理</a:t>
            </a:r>
          </a:p>
        </p:txBody>
      </p:sp>
      <p:pic>
        <p:nvPicPr>
          <p:cNvPr id="201741" name="Picture 13"/>
          <p:cNvPicPr>
            <a:picLocks noChangeAspect="1" noChangeArrowheads="1"/>
          </p:cNvPicPr>
          <p:nvPr/>
        </p:nvPicPr>
        <p:blipFill>
          <a:blip r:embed="rId2">
            <a:lum bright="-36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90785"/>
            <a:ext cx="22098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42" name="Picture 14"/>
          <p:cNvPicPr>
            <a:picLocks noChangeAspect="1" noChangeArrowheads="1"/>
          </p:cNvPicPr>
          <p:nvPr/>
        </p:nvPicPr>
        <p:blipFill>
          <a:blip r:embed="rId3">
            <a:lum bright="-48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89185"/>
            <a:ext cx="22098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43" name="Picture 15"/>
          <p:cNvPicPr>
            <a:picLocks noChangeAspect="1" noChangeArrowheads="1"/>
          </p:cNvPicPr>
          <p:nvPr/>
        </p:nvPicPr>
        <p:blipFill>
          <a:blip r:embed="rId4">
            <a:lum bright="-48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351098"/>
            <a:ext cx="2133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1804407" y="5427419"/>
            <a:ext cx="3379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首先单独占一个轨道</a:t>
            </a:r>
          </a:p>
        </p:txBody>
      </p:sp>
      <p:sp>
        <p:nvSpPr>
          <p:cNvPr id="201745" name="Text Box 17"/>
          <p:cNvSpPr txBox="1">
            <a:spLocks noChangeArrowheads="1"/>
          </p:cNvSpPr>
          <p:nvPr/>
        </p:nvSpPr>
        <p:spPr bwMode="auto">
          <a:xfrm>
            <a:off x="7636849" y="5456359"/>
            <a:ext cx="10902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相同</a:t>
            </a: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5880101" y="2314710"/>
            <a:ext cx="582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N</a:t>
            </a:r>
          </a:p>
        </p:txBody>
      </p:sp>
      <p:sp>
        <p:nvSpPr>
          <p:cNvPr id="201747" name="Text Box 19"/>
          <p:cNvSpPr txBox="1">
            <a:spLocks noChangeArrowheads="1"/>
          </p:cNvSpPr>
          <p:nvPr/>
        </p:nvSpPr>
        <p:spPr bwMode="auto">
          <a:xfrm>
            <a:off x="8616950" y="2311535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O</a:t>
            </a:r>
          </a:p>
        </p:txBody>
      </p:sp>
      <p:sp>
        <p:nvSpPr>
          <p:cNvPr id="201748" name="Text Box 20"/>
          <p:cNvSpPr txBox="1">
            <a:spLocks noChangeArrowheads="1"/>
          </p:cNvSpPr>
          <p:nvPr/>
        </p:nvSpPr>
        <p:spPr bwMode="auto">
          <a:xfrm>
            <a:off x="3044826" y="2311535"/>
            <a:ext cx="747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</a:t>
            </a:r>
          </a:p>
        </p:txBody>
      </p:sp>
      <p:sp>
        <p:nvSpPr>
          <p:cNvPr id="20" name="文本占位符 14">
            <a:extLst>
              <a:ext uri="{FF2B5EF4-FFF2-40B4-BE49-F238E27FC236}">
                <a16:creationId xmlns:a16="http://schemas.microsoft.com/office/drawing/2014/main" id="{A68BE907-A25E-447C-BA28-B9C78A9D68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5350" y="406400"/>
            <a:ext cx="3943350" cy="482633"/>
          </a:xfrm>
        </p:spPr>
        <p:txBody>
          <a:bodyPr/>
          <a:lstStyle/>
          <a:p>
            <a:r>
              <a:rPr lang="zh-CN" altLang="en-US" dirty="0"/>
              <a:t>洪特规则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  <p:bldP spid="201735" grpId="0" autoUpdateAnimBg="0"/>
      <p:bldP spid="201736" grpId="0" autoUpdateAnimBg="0"/>
      <p:bldP spid="201737" grpId="0" animBg="1" autoUpdateAnimBg="0"/>
      <p:bldP spid="201738" grpId="0" autoUpdateAnimBg="0"/>
      <p:bldP spid="201739" grpId="0" autoUpdateAnimBg="0"/>
      <p:bldP spid="201740" grpId="0" animBg="1" autoUpdateAnimBg="0"/>
      <p:bldP spid="201744" grpId="0" autoUpdateAnimBg="0"/>
      <p:bldP spid="20174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895350" y="1121097"/>
            <a:ext cx="523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写出 </a:t>
            </a:r>
            <a:r>
              <a:rPr kumimoji="0" lang="en-US" altLang="zh-CN" sz="24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24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Cr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</a:t>
            </a:r>
            <a:r>
              <a:rPr kumimoji="0" lang="en-US" altLang="zh-CN" sz="24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29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Cu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电子排布式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599372" y="2344453"/>
            <a:ext cx="647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29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Cu  1s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2p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6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3p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6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3d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10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4s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1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599372" y="1764253"/>
            <a:ext cx="662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24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Cr   1s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2p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6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3p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6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3d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5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4s</a:t>
            </a:r>
            <a:r>
              <a:rPr kumimoji="0" lang="en-US" altLang="zh-CN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1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895350" y="3174985"/>
            <a:ext cx="403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洪特规则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特例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： 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507A44F1-B21D-4BDC-AECE-2811B01177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练习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395F3DA9-73CE-4D1F-B4D3-CFF066B25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523" y="4220850"/>
            <a:ext cx="241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相对稳定的状态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CB9AD7B-AFD2-48FB-9F83-4F30F68B0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5832" y="3174984"/>
            <a:ext cx="24915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全充满（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d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f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C43AFF13-F5FF-4B6E-AACB-D87AB07DF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5832" y="4209428"/>
            <a:ext cx="5184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全空时（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d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f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2ED73797-4E10-4F9A-B2D2-2488CAF4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5832" y="5243871"/>
            <a:ext cx="25133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半充满（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d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f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</a:t>
            </a:r>
          </a:p>
        </p:txBody>
      </p:sp>
      <p:sp>
        <p:nvSpPr>
          <p:cNvPr id="19" name="AutoShape 9">
            <a:extLst>
              <a:ext uri="{FF2B5EF4-FFF2-40B4-BE49-F238E27FC236}">
                <a16:creationId xmlns:a16="http://schemas.microsoft.com/office/drawing/2014/main" id="{19FBB93D-5F58-4AC5-909A-8288E33A5AAA}"/>
              </a:ext>
            </a:extLst>
          </p:cNvPr>
          <p:cNvSpPr/>
          <p:nvPr/>
        </p:nvSpPr>
        <p:spPr bwMode="auto">
          <a:xfrm>
            <a:off x="3922317" y="3299654"/>
            <a:ext cx="144463" cy="2311201"/>
          </a:xfrm>
          <a:prstGeom prst="leftBrace">
            <a:avLst>
              <a:gd name="adj1" fmla="val 22512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6646A41C-0447-4A89-B092-29856721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083" y="6105181"/>
            <a:ext cx="7148512" cy="40011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洪特规则特例：全空、半充满、全充满时相对稳定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47DECBAD-A0A1-48E1-AF8C-3E4E66AE2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911" y="3174984"/>
            <a:ext cx="46991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29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Cu  1s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588ED344-8B4C-4462-B6D2-2C0152C0E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883" y="5243871"/>
            <a:ext cx="48097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24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Cr   1s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2p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3p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3d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4s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autoUpdateAnimBg="0"/>
      <p:bldP spid="202757" grpId="0" autoUpdateAnimBg="0"/>
      <p:bldP spid="202758" grpId="0"/>
      <p:bldP spid="15" grpId="0" autoUpdateAnimBg="0"/>
      <p:bldP spid="16" grpId="0" autoUpdateAnimBg="0"/>
      <p:bldP spid="17" grpId="0" autoUpdateAnimBg="0"/>
      <p:bldP spid="18" grpId="0" autoUpdateAnimBg="0"/>
      <p:bldP spid="20" grpId="0" animBg="1" autoUpdateAnimBg="0"/>
      <p:bldP spid="21" grpId="0" autoUpdateAnimBg="0"/>
      <p:bldP spid="22" grpId="0" autoUpdateAnimBg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1285</Words>
  <Application>Microsoft Office PowerPoint</Application>
  <PresentationFormat>宽屏</PresentationFormat>
  <Paragraphs>283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FandolFang R</vt:lpstr>
      <vt:lpstr>思源黑体 CN Bold</vt:lpstr>
      <vt:lpstr>思源黑体 CN Heavy</vt:lpstr>
      <vt:lpstr>思源黑体 CN Light</vt:lpstr>
      <vt:lpstr>思源黑体 CN Regular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3</cp:revision>
  <dcterms:created xsi:type="dcterms:W3CDTF">2020-06-05T01:58:51Z</dcterms:created>
  <dcterms:modified xsi:type="dcterms:W3CDTF">2021-01-09T10:02:45Z</dcterms:modified>
</cp:coreProperties>
</file>