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9" r:id="rId3"/>
    <p:sldId id="275" r:id="rId4"/>
    <p:sldId id="276" r:id="rId5"/>
    <p:sldId id="274" r:id="rId6"/>
    <p:sldId id="266" r:id="rId7"/>
    <p:sldId id="277" r:id="rId8"/>
    <p:sldId id="285" r:id="rId9"/>
    <p:sldId id="286" r:id="rId10"/>
    <p:sldId id="287" r:id="rId11"/>
    <p:sldId id="288" r:id="rId12"/>
    <p:sldId id="269" r:id="rId13"/>
    <p:sldId id="271" r:id="rId14"/>
    <p:sldId id="272" r:id="rId15"/>
    <p:sldId id="273" r:id="rId16"/>
    <p:sldId id="260" r:id="rId17"/>
    <p:sldId id="289" r:id="rId1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7" d="100"/>
          <a:sy n="97" d="100"/>
        </p:scale>
        <p:origin x="99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0B40D571-D265-4605-9526-06C104493DD7}" type="datetimeFigureOut">
              <a:rPr lang="zh-CN" altLang="en-US" smtClean="0"/>
              <a:pPr/>
              <a:t>2021/1/9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B0031DF4-D80E-45B3-8FD4-C64AC40B62C0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306540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AF39AF-2281-4A67-BEFF-C4B1DAD081C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67234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524765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>
            <a:extLst>
              <a:ext uri="{FF2B5EF4-FFF2-40B4-BE49-F238E27FC236}">
                <a16:creationId xmlns:a16="http://schemas.microsoft.com/office/drawing/2014/main" id="{CD81A531-7CA2-4861-8BDA-5DF3B71A6A0C}"/>
              </a:ext>
            </a:extLst>
          </p:cNvPr>
          <p:cNvGrpSpPr/>
          <p:nvPr userDrawn="1"/>
        </p:nvGrpSpPr>
        <p:grpSpPr>
          <a:xfrm>
            <a:off x="496242" y="1"/>
            <a:ext cx="708443" cy="1009431"/>
            <a:chOff x="7071214" y="1"/>
            <a:chExt cx="4198102" cy="5981699"/>
          </a:xfrm>
        </p:grpSpPr>
        <p:sp>
          <p:nvSpPr>
            <p:cNvPr id="8" name="椭圆 7">
              <a:extLst>
                <a:ext uri="{FF2B5EF4-FFF2-40B4-BE49-F238E27FC236}">
                  <a16:creationId xmlns:a16="http://schemas.microsoft.com/office/drawing/2014/main" id="{639747DD-ED3C-48A2-BF1B-9C879E78F675}"/>
                </a:ext>
              </a:extLst>
            </p:cNvPr>
            <p:cNvSpPr/>
            <p:nvPr/>
          </p:nvSpPr>
          <p:spPr>
            <a:xfrm>
              <a:off x="7071214" y="1783598"/>
              <a:ext cx="4198102" cy="4198102"/>
            </a:xfrm>
            <a:prstGeom prst="ellipse">
              <a:avLst/>
            </a:prstGeom>
            <a:gradFill>
              <a:gsLst>
                <a:gs pos="36000">
                  <a:srgbClr val="FCAE34"/>
                </a:gs>
                <a:gs pos="96000">
                  <a:srgbClr val="FC7E0D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思源黑体 CN Light" panose="020B0300000000000000" pitchFamily="34" charset="-122"/>
                <a:ea typeface="思源黑体 CN Bold" panose="020B0800000000000000" pitchFamily="34" charset="-122"/>
              </a:endParaRPr>
            </a:p>
          </p:txBody>
        </p:sp>
        <p:grpSp>
          <p:nvGrpSpPr>
            <p:cNvPr id="9" name="组合 8">
              <a:extLst>
                <a:ext uri="{FF2B5EF4-FFF2-40B4-BE49-F238E27FC236}">
                  <a16:creationId xmlns:a16="http://schemas.microsoft.com/office/drawing/2014/main" id="{D43B3E39-9E05-4518-834F-E53E9854633A}"/>
                </a:ext>
              </a:extLst>
            </p:cNvPr>
            <p:cNvGrpSpPr/>
            <p:nvPr/>
          </p:nvGrpSpPr>
          <p:grpSpPr>
            <a:xfrm>
              <a:off x="7219900" y="1"/>
              <a:ext cx="3900731" cy="5813672"/>
              <a:chOff x="-6314144" y="1"/>
              <a:chExt cx="4338181" cy="6465650"/>
            </a:xfrm>
          </p:grpSpPr>
          <p:pic>
            <p:nvPicPr>
              <p:cNvPr id="10" name="图片 9">
                <a:extLst>
                  <a:ext uri="{FF2B5EF4-FFF2-40B4-BE49-F238E27FC236}">
                    <a16:creationId xmlns:a16="http://schemas.microsoft.com/office/drawing/2014/main" id="{58BC57E5-D6AB-4DA6-9C3C-BF764FD4324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760" r="7835" b="36868"/>
              <a:stretch>
                <a:fillRect/>
              </a:stretch>
            </p:blipFill>
            <p:spPr>
              <a:xfrm>
                <a:off x="-6314144" y="1"/>
                <a:ext cx="4338181" cy="4329617"/>
              </a:xfrm>
              <a:custGeom>
                <a:avLst/>
                <a:gdLst>
                  <a:gd name="connsiteX0" fmla="*/ 0 w 4338181"/>
                  <a:gd name="connsiteY0" fmla="*/ 0 h 4329617"/>
                  <a:gd name="connsiteX1" fmla="*/ 4338181 w 4338181"/>
                  <a:gd name="connsiteY1" fmla="*/ 0 h 4329617"/>
                  <a:gd name="connsiteX2" fmla="*/ 4338181 w 4338181"/>
                  <a:gd name="connsiteY2" fmla="*/ 4329601 h 4329617"/>
                  <a:gd name="connsiteX3" fmla="*/ 4326983 w 4338181"/>
                  <a:gd name="connsiteY3" fmla="*/ 4107840 h 4329617"/>
                  <a:gd name="connsiteX4" fmla="*/ 2169091 w 4338181"/>
                  <a:gd name="connsiteY4" fmla="*/ 2160526 h 4329617"/>
                  <a:gd name="connsiteX5" fmla="*/ 0 w 4338181"/>
                  <a:gd name="connsiteY5" fmla="*/ 4329617 h 43296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338181" h="4329617">
                    <a:moveTo>
                      <a:pt x="0" y="0"/>
                    </a:moveTo>
                    <a:lnTo>
                      <a:pt x="4338181" y="0"/>
                    </a:lnTo>
                    <a:lnTo>
                      <a:pt x="4338181" y="4329601"/>
                    </a:lnTo>
                    <a:lnTo>
                      <a:pt x="4326983" y="4107840"/>
                    </a:lnTo>
                    <a:cubicBezTo>
                      <a:pt x="4215904" y="3014063"/>
                      <a:pt x="3292175" y="2160526"/>
                      <a:pt x="2169091" y="2160526"/>
                    </a:cubicBezTo>
                    <a:cubicBezTo>
                      <a:pt x="971135" y="2160526"/>
                      <a:pt x="0" y="3131661"/>
                      <a:pt x="0" y="4329617"/>
                    </a:cubicBezTo>
                    <a:close/>
                  </a:path>
                </a:pathLst>
              </a:custGeom>
            </p:spPr>
          </p:pic>
          <p:pic>
            <p:nvPicPr>
              <p:cNvPr id="11" name="图片 10">
                <a:extLst>
                  <a:ext uri="{FF2B5EF4-FFF2-40B4-BE49-F238E27FC236}">
                    <a16:creationId xmlns:a16="http://schemas.microsoft.com/office/drawing/2014/main" id="{E1DDFC0B-7A0F-42A6-9E3F-18F2B243906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760" t="31335" r="7835" b="5407"/>
              <a:stretch>
                <a:fillRect/>
              </a:stretch>
            </p:blipFill>
            <p:spPr>
              <a:xfrm>
                <a:off x="-6314144" y="2127471"/>
                <a:ext cx="4338181" cy="4338180"/>
              </a:xfrm>
              <a:custGeom>
                <a:avLst/>
                <a:gdLst>
                  <a:gd name="connsiteX0" fmla="*/ 2169091 w 4338181"/>
                  <a:gd name="connsiteY0" fmla="*/ 0 h 4338180"/>
                  <a:gd name="connsiteX1" fmla="*/ 4326983 w 4338181"/>
                  <a:gd name="connsiteY1" fmla="*/ 1947314 h 4338180"/>
                  <a:gd name="connsiteX2" fmla="*/ 4338181 w 4338181"/>
                  <a:gd name="connsiteY2" fmla="*/ 2169076 h 4338180"/>
                  <a:gd name="connsiteX3" fmla="*/ 4338181 w 4338181"/>
                  <a:gd name="connsiteY3" fmla="*/ 2169107 h 4338180"/>
                  <a:gd name="connsiteX4" fmla="*/ 4326983 w 4338181"/>
                  <a:gd name="connsiteY4" fmla="*/ 2390868 h 4338180"/>
                  <a:gd name="connsiteX5" fmla="*/ 2390868 w 4338181"/>
                  <a:gd name="connsiteY5" fmla="*/ 4326983 h 4338180"/>
                  <a:gd name="connsiteX6" fmla="*/ 2169124 w 4338181"/>
                  <a:gd name="connsiteY6" fmla="*/ 4338180 h 4338180"/>
                  <a:gd name="connsiteX7" fmla="*/ 2169058 w 4338181"/>
                  <a:gd name="connsiteY7" fmla="*/ 4338180 h 4338180"/>
                  <a:gd name="connsiteX8" fmla="*/ 1947314 w 4338181"/>
                  <a:gd name="connsiteY8" fmla="*/ 4326983 h 4338180"/>
                  <a:gd name="connsiteX9" fmla="*/ 0 w 4338181"/>
                  <a:gd name="connsiteY9" fmla="*/ 2169091 h 4338180"/>
                  <a:gd name="connsiteX10" fmla="*/ 2169091 w 4338181"/>
                  <a:gd name="connsiteY10" fmla="*/ 0 h 43381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338181" h="4338180">
                    <a:moveTo>
                      <a:pt x="2169091" y="0"/>
                    </a:moveTo>
                    <a:cubicBezTo>
                      <a:pt x="3292175" y="0"/>
                      <a:pt x="4215904" y="853537"/>
                      <a:pt x="4326983" y="1947314"/>
                    </a:cubicBezTo>
                    <a:lnTo>
                      <a:pt x="4338181" y="2169076"/>
                    </a:lnTo>
                    <a:lnTo>
                      <a:pt x="4338181" y="2169107"/>
                    </a:lnTo>
                    <a:lnTo>
                      <a:pt x="4326983" y="2390868"/>
                    </a:lnTo>
                    <a:cubicBezTo>
                      <a:pt x="4223309" y="3411727"/>
                      <a:pt x="3411727" y="4223309"/>
                      <a:pt x="2390868" y="4326983"/>
                    </a:cubicBezTo>
                    <a:lnTo>
                      <a:pt x="2169124" y="4338180"/>
                    </a:lnTo>
                    <a:lnTo>
                      <a:pt x="2169058" y="4338180"/>
                    </a:lnTo>
                    <a:lnTo>
                      <a:pt x="1947314" y="4326983"/>
                    </a:lnTo>
                    <a:cubicBezTo>
                      <a:pt x="853537" y="4215904"/>
                      <a:pt x="0" y="3292175"/>
                      <a:pt x="0" y="2169091"/>
                    </a:cubicBezTo>
                    <a:cubicBezTo>
                      <a:pt x="0" y="971135"/>
                      <a:pt x="971135" y="0"/>
                      <a:pt x="2169091" y="0"/>
                    </a:cubicBezTo>
                    <a:close/>
                  </a:path>
                </a:pathLst>
              </a:custGeom>
            </p:spPr>
          </p:pic>
        </p:grpSp>
      </p:grpSp>
      <p:sp>
        <p:nvSpPr>
          <p:cNvPr id="13" name="文本占位符 12">
            <a:extLst>
              <a:ext uri="{FF2B5EF4-FFF2-40B4-BE49-F238E27FC236}">
                <a16:creationId xmlns:a16="http://schemas.microsoft.com/office/drawing/2014/main" id="{AFFF6778-994B-433E-8B22-2352C520327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64569" y="467407"/>
            <a:ext cx="4891087" cy="4701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  <a:lvl2pPr marL="457200" indent="0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2pPr>
            <a:lvl3pPr marL="914400" indent="0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3pPr>
            <a:lvl4pPr marL="1371600" indent="0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4pPr>
            <a:lvl5pPr marL="1828800" indent="0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7738827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72F153D-2634-4A61-86A1-BC20FEA3FC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17F7F9A-A884-481E-94FE-076C159260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  <a:lvl2pPr>
              <a:defRPr>
                <a:latin typeface="FandolFang R" panose="00000500000000000000" pitchFamily="50" charset="-122"/>
                <a:ea typeface="FandolFang R" panose="00000500000000000000" pitchFamily="50" charset="-122"/>
              </a:defRPr>
            </a:lvl2pPr>
            <a:lvl3pPr>
              <a:defRPr>
                <a:latin typeface="FandolFang R" panose="00000500000000000000" pitchFamily="50" charset="-122"/>
                <a:ea typeface="FandolFang R" panose="00000500000000000000" pitchFamily="50" charset="-122"/>
              </a:defRPr>
            </a:lvl3pPr>
            <a:lvl4pPr>
              <a:defRPr>
                <a:latin typeface="FandolFang R" panose="00000500000000000000" pitchFamily="50" charset="-122"/>
                <a:ea typeface="FandolFang R" panose="00000500000000000000" pitchFamily="50" charset="-122"/>
              </a:defRPr>
            </a:lvl4pPr>
            <a:lvl5pPr>
              <a:defRPr>
                <a:latin typeface="FandolFang R" panose="00000500000000000000" pitchFamily="50" charset="-122"/>
                <a:ea typeface="FandolFang R" panose="00000500000000000000" pitchFamily="50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8BC00A4-AC4B-428D-91CB-B3D28DBEAC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2E05D328-291A-47AC-BDFD-986BBBD9F7A5}" type="datetimeFigureOut">
              <a:rPr lang="zh-CN" altLang="en-US" smtClean="0"/>
              <a:pPr/>
              <a:t>2021/1/9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A8006B1-F14B-4844-9FBA-D5F2D8F4A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6CF8928-CF5D-4210-A8FC-3389789EF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643A03F8-67D8-4B14-B435-8036BD8CFE83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87655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8751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49" r:id="rId2"/>
    <p:sldLayoutId id="2147483654" r:id="rId3"/>
  </p:sldLayoutIdLst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NULL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NULL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8DC0AC92-A1BB-4D66-909D-B8C92828DC6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tx1"/>
              </a:gs>
              <a:gs pos="0">
                <a:schemeClr val="tx1">
                  <a:lumMod val="85000"/>
                  <a:lumOff val="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Light" panose="020B03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4" name="文本框 3" hidden="1">
            <a:extLst>
              <a:ext uri="{FF2B5EF4-FFF2-40B4-BE49-F238E27FC236}">
                <a16:creationId xmlns:a16="http://schemas.microsoft.com/office/drawing/2014/main" id="{8A3E1733-08BF-4D53-923E-37C2AA334B14}"/>
              </a:ext>
            </a:extLst>
          </p:cNvPr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BY YUSHEN</a:t>
            </a:r>
            <a:endParaRPr lang="zh-CN" altLang="en-US" dirty="0">
              <a:noFill/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sp>
        <p:nvSpPr>
          <p:cNvPr id="7" name="椭圆 6">
            <a:extLst>
              <a:ext uri="{FF2B5EF4-FFF2-40B4-BE49-F238E27FC236}">
                <a16:creationId xmlns:a16="http://schemas.microsoft.com/office/drawing/2014/main" id="{D05300D4-1A0E-4224-B6A4-24FC4BE0F78B}"/>
              </a:ext>
            </a:extLst>
          </p:cNvPr>
          <p:cNvSpPr/>
          <p:nvPr/>
        </p:nvSpPr>
        <p:spPr>
          <a:xfrm>
            <a:off x="7071214" y="1783598"/>
            <a:ext cx="4198102" cy="4198102"/>
          </a:xfrm>
          <a:prstGeom prst="ellipse">
            <a:avLst/>
          </a:prstGeom>
          <a:gradFill>
            <a:gsLst>
              <a:gs pos="36000">
                <a:srgbClr val="FCAE34"/>
              </a:gs>
              <a:gs pos="96000">
                <a:srgbClr val="FC7E0D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Light" panose="020B0300000000000000" pitchFamily="34" charset="-122"/>
              <a:ea typeface="思源黑体 CN Bold" panose="020B0800000000000000" pitchFamily="34" charset="-122"/>
            </a:endParaRPr>
          </a:p>
        </p:txBody>
      </p: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3FC158EF-66CE-434B-A063-FB6B4464113D}"/>
              </a:ext>
            </a:extLst>
          </p:cNvPr>
          <p:cNvGrpSpPr/>
          <p:nvPr/>
        </p:nvGrpSpPr>
        <p:grpSpPr>
          <a:xfrm>
            <a:off x="7219900" y="1"/>
            <a:ext cx="3900731" cy="5813672"/>
            <a:chOff x="-6314144" y="1"/>
            <a:chExt cx="4338181" cy="6465650"/>
          </a:xfrm>
        </p:grpSpPr>
        <p:pic>
          <p:nvPicPr>
            <p:cNvPr id="29" name="图片 28">
              <a:extLst>
                <a:ext uri="{FF2B5EF4-FFF2-40B4-BE49-F238E27FC236}">
                  <a16:creationId xmlns:a16="http://schemas.microsoft.com/office/drawing/2014/main" id="{D099544F-2F8A-4F88-B205-30E6BDB3CAB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60" r="7835" b="36868"/>
            <a:stretch>
              <a:fillRect/>
            </a:stretch>
          </p:blipFill>
          <p:spPr>
            <a:xfrm>
              <a:off x="-6314144" y="1"/>
              <a:ext cx="4338181" cy="4329617"/>
            </a:xfrm>
            <a:custGeom>
              <a:avLst/>
              <a:gdLst>
                <a:gd name="connsiteX0" fmla="*/ 0 w 4338181"/>
                <a:gd name="connsiteY0" fmla="*/ 0 h 4329617"/>
                <a:gd name="connsiteX1" fmla="*/ 4338181 w 4338181"/>
                <a:gd name="connsiteY1" fmla="*/ 0 h 4329617"/>
                <a:gd name="connsiteX2" fmla="*/ 4338181 w 4338181"/>
                <a:gd name="connsiteY2" fmla="*/ 4329601 h 4329617"/>
                <a:gd name="connsiteX3" fmla="*/ 4326983 w 4338181"/>
                <a:gd name="connsiteY3" fmla="*/ 4107840 h 4329617"/>
                <a:gd name="connsiteX4" fmla="*/ 2169091 w 4338181"/>
                <a:gd name="connsiteY4" fmla="*/ 2160526 h 4329617"/>
                <a:gd name="connsiteX5" fmla="*/ 0 w 4338181"/>
                <a:gd name="connsiteY5" fmla="*/ 4329617 h 4329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338181" h="4329617">
                  <a:moveTo>
                    <a:pt x="0" y="0"/>
                  </a:moveTo>
                  <a:lnTo>
                    <a:pt x="4338181" y="0"/>
                  </a:lnTo>
                  <a:lnTo>
                    <a:pt x="4338181" y="4329601"/>
                  </a:lnTo>
                  <a:lnTo>
                    <a:pt x="4326983" y="4107840"/>
                  </a:lnTo>
                  <a:cubicBezTo>
                    <a:pt x="4215904" y="3014063"/>
                    <a:pt x="3292175" y="2160526"/>
                    <a:pt x="2169091" y="2160526"/>
                  </a:cubicBezTo>
                  <a:cubicBezTo>
                    <a:pt x="971135" y="2160526"/>
                    <a:pt x="0" y="3131661"/>
                    <a:pt x="0" y="4329617"/>
                  </a:cubicBezTo>
                  <a:close/>
                </a:path>
              </a:pathLst>
            </a:custGeom>
          </p:spPr>
        </p:pic>
        <p:pic>
          <p:nvPicPr>
            <p:cNvPr id="28" name="图片 27">
              <a:extLst>
                <a:ext uri="{FF2B5EF4-FFF2-40B4-BE49-F238E27FC236}">
                  <a16:creationId xmlns:a16="http://schemas.microsoft.com/office/drawing/2014/main" id="{37E5B161-F6BB-4457-95F0-05AC6E25DA0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60" t="31335" r="7835" b="5407"/>
            <a:stretch>
              <a:fillRect/>
            </a:stretch>
          </p:blipFill>
          <p:spPr>
            <a:xfrm>
              <a:off x="-6314144" y="2127471"/>
              <a:ext cx="4338181" cy="4338180"/>
            </a:xfrm>
            <a:custGeom>
              <a:avLst/>
              <a:gdLst>
                <a:gd name="connsiteX0" fmla="*/ 2169091 w 4338181"/>
                <a:gd name="connsiteY0" fmla="*/ 0 h 4338180"/>
                <a:gd name="connsiteX1" fmla="*/ 4326983 w 4338181"/>
                <a:gd name="connsiteY1" fmla="*/ 1947314 h 4338180"/>
                <a:gd name="connsiteX2" fmla="*/ 4338181 w 4338181"/>
                <a:gd name="connsiteY2" fmla="*/ 2169076 h 4338180"/>
                <a:gd name="connsiteX3" fmla="*/ 4338181 w 4338181"/>
                <a:gd name="connsiteY3" fmla="*/ 2169107 h 4338180"/>
                <a:gd name="connsiteX4" fmla="*/ 4326983 w 4338181"/>
                <a:gd name="connsiteY4" fmla="*/ 2390868 h 4338180"/>
                <a:gd name="connsiteX5" fmla="*/ 2390868 w 4338181"/>
                <a:gd name="connsiteY5" fmla="*/ 4326983 h 4338180"/>
                <a:gd name="connsiteX6" fmla="*/ 2169124 w 4338181"/>
                <a:gd name="connsiteY6" fmla="*/ 4338180 h 4338180"/>
                <a:gd name="connsiteX7" fmla="*/ 2169058 w 4338181"/>
                <a:gd name="connsiteY7" fmla="*/ 4338180 h 4338180"/>
                <a:gd name="connsiteX8" fmla="*/ 1947314 w 4338181"/>
                <a:gd name="connsiteY8" fmla="*/ 4326983 h 4338180"/>
                <a:gd name="connsiteX9" fmla="*/ 0 w 4338181"/>
                <a:gd name="connsiteY9" fmla="*/ 2169091 h 4338180"/>
                <a:gd name="connsiteX10" fmla="*/ 2169091 w 4338181"/>
                <a:gd name="connsiteY10" fmla="*/ 0 h 4338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338181" h="4338180">
                  <a:moveTo>
                    <a:pt x="2169091" y="0"/>
                  </a:moveTo>
                  <a:cubicBezTo>
                    <a:pt x="3292175" y="0"/>
                    <a:pt x="4215904" y="853537"/>
                    <a:pt x="4326983" y="1947314"/>
                  </a:cubicBezTo>
                  <a:lnTo>
                    <a:pt x="4338181" y="2169076"/>
                  </a:lnTo>
                  <a:lnTo>
                    <a:pt x="4338181" y="2169107"/>
                  </a:lnTo>
                  <a:lnTo>
                    <a:pt x="4326983" y="2390868"/>
                  </a:lnTo>
                  <a:cubicBezTo>
                    <a:pt x="4223309" y="3411727"/>
                    <a:pt x="3411727" y="4223309"/>
                    <a:pt x="2390868" y="4326983"/>
                  </a:cubicBezTo>
                  <a:lnTo>
                    <a:pt x="2169124" y="4338180"/>
                  </a:lnTo>
                  <a:lnTo>
                    <a:pt x="2169058" y="4338180"/>
                  </a:lnTo>
                  <a:lnTo>
                    <a:pt x="1947314" y="4326983"/>
                  </a:lnTo>
                  <a:cubicBezTo>
                    <a:pt x="853537" y="4215904"/>
                    <a:pt x="0" y="3292175"/>
                    <a:pt x="0" y="2169091"/>
                  </a:cubicBezTo>
                  <a:cubicBezTo>
                    <a:pt x="0" y="971135"/>
                    <a:pt x="971135" y="0"/>
                    <a:pt x="2169091" y="0"/>
                  </a:cubicBezTo>
                  <a:close/>
                </a:path>
              </a:pathLst>
            </a:custGeom>
          </p:spPr>
        </p:pic>
      </p:grpSp>
      <p:cxnSp>
        <p:nvCxnSpPr>
          <p:cNvPr id="32" name="直接连接符 31">
            <a:extLst>
              <a:ext uri="{FF2B5EF4-FFF2-40B4-BE49-F238E27FC236}">
                <a16:creationId xmlns:a16="http://schemas.microsoft.com/office/drawing/2014/main" id="{4320DA84-4592-445C-A002-4CA8E85C503E}"/>
              </a:ext>
            </a:extLst>
          </p:cNvPr>
          <p:cNvCxnSpPr>
            <a:cxnSpLocks/>
            <a:endCxn id="35" idx="4"/>
          </p:cNvCxnSpPr>
          <p:nvPr/>
        </p:nvCxnSpPr>
        <p:spPr>
          <a:xfrm flipH="1">
            <a:off x="1216594" y="-459898"/>
            <a:ext cx="2" cy="1687834"/>
          </a:xfrm>
          <a:prstGeom prst="line">
            <a:avLst/>
          </a:prstGeom>
          <a:noFill/>
          <a:ln w="15875" cap="flat" cmpd="sng" algn="ctr">
            <a:solidFill>
              <a:schemeClr val="bg1"/>
            </a:solidFill>
            <a:prstDash val="sysDash"/>
            <a:miter lim="800000"/>
          </a:ln>
          <a:effectLst/>
        </p:spPr>
      </p:cxn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3D7AF3FC-A5FE-4F37-ADE0-ABB925311E1C}"/>
              </a:ext>
            </a:extLst>
          </p:cNvPr>
          <p:cNvGrpSpPr/>
          <p:nvPr/>
        </p:nvGrpSpPr>
        <p:grpSpPr>
          <a:xfrm>
            <a:off x="1104822" y="1227936"/>
            <a:ext cx="223545" cy="223545"/>
            <a:chOff x="964552" y="1687834"/>
            <a:chExt cx="223545" cy="223545"/>
          </a:xfrm>
        </p:grpSpPr>
        <p:sp>
          <p:nvSpPr>
            <p:cNvPr id="34" name="椭圆 33">
              <a:extLst>
                <a:ext uri="{FF2B5EF4-FFF2-40B4-BE49-F238E27FC236}">
                  <a16:creationId xmlns:a16="http://schemas.microsoft.com/office/drawing/2014/main" id="{4FA0B616-5303-4C21-B11A-AFEA145EABDC}"/>
                </a:ext>
              </a:extLst>
            </p:cNvPr>
            <p:cNvSpPr/>
            <p:nvPr/>
          </p:nvSpPr>
          <p:spPr>
            <a:xfrm rot="900000">
              <a:off x="998168" y="1723406"/>
              <a:ext cx="152400" cy="152400"/>
            </a:xfrm>
            <a:prstGeom prst="ellipse">
              <a:avLst/>
            </a:prstGeom>
            <a:noFill/>
            <a:ln w="15875" cap="flat" cmpd="sng" algn="ctr">
              <a:solidFill>
                <a:schemeClr val="bg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35" name="椭圆 34">
              <a:extLst>
                <a:ext uri="{FF2B5EF4-FFF2-40B4-BE49-F238E27FC236}">
                  <a16:creationId xmlns:a16="http://schemas.microsoft.com/office/drawing/2014/main" id="{59E02B9F-A985-4530-B4EF-C5932D5CD96D}"/>
                </a:ext>
              </a:extLst>
            </p:cNvPr>
            <p:cNvSpPr/>
            <p:nvPr/>
          </p:nvSpPr>
          <p:spPr>
            <a:xfrm rot="10800000">
              <a:off x="964552" y="1687834"/>
              <a:ext cx="223545" cy="223545"/>
            </a:xfrm>
            <a:prstGeom prst="ellipse">
              <a:avLst/>
            </a:prstGeom>
            <a:noFill/>
            <a:ln w="15875" cap="flat" cmpd="sng" algn="ctr">
              <a:solidFill>
                <a:schemeClr val="bg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</p:grpSp>
      <p:sp>
        <p:nvSpPr>
          <p:cNvPr id="36" name="文本框 35">
            <a:extLst>
              <a:ext uri="{FF2B5EF4-FFF2-40B4-BE49-F238E27FC236}">
                <a16:creationId xmlns:a16="http://schemas.microsoft.com/office/drawing/2014/main" id="{E9EC0BC0-FFED-4493-81B2-3FA8753CEB60}"/>
              </a:ext>
            </a:extLst>
          </p:cNvPr>
          <p:cNvSpPr txBox="1"/>
          <p:nvPr/>
        </p:nvSpPr>
        <p:spPr>
          <a:xfrm>
            <a:off x="1000046" y="2106416"/>
            <a:ext cx="33560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spc="300" dirty="0">
                <a:solidFill>
                  <a:schemeClr val="bg1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晶体结构与性质</a:t>
            </a:r>
            <a:endParaRPr lang="en-US" altLang="zh-CN" sz="2800" b="1" spc="300" dirty="0">
              <a:solidFill>
                <a:schemeClr val="bg1"/>
              </a:solidFill>
              <a:latin typeface="思源黑体 CN Regular" panose="020B0500000000000000" pitchFamily="34" charset="-122"/>
              <a:ea typeface="思源黑体 CN Regular" panose="020B0500000000000000" pitchFamily="34" charset="-122"/>
            </a:endParaRPr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23AD36D5-D963-4658-AF5A-ED7D3C267710}"/>
              </a:ext>
            </a:extLst>
          </p:cNvPr>
          <p:cNvSpPr txBox="1"/>
          <p:nvPr/>
        </p:nvSpPr>
        <p:spPr>
          <a:xfrm>
            <a:off x="1000046" y="2872355"/>
            <a:ext cx="53118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4000" b="1" spc="300" dirty="0">
                <a:solidFill>
                  <a:schemeClr val="bg1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分子晶体与共价晶体</a:t>
            </a:r>
            <a:endParaRPr lang="en-US" altLang="zh-CN" sz="4000" b="1" spc="300" dirty="0">
              <a:solidFill>
                <a:schemeClr val="bg1"/>
              </a:solidFill>
              <a:latin typeface="思源黑体 CN Heavy" panose="020B0A00000000000000" pitchFamily="34" charset="-122"/>
              <a:ea typeface="思源黑体 CN Heavy" panose="020B0A00000000000000" pitchFamily="34" charset="-122"/>
            </a:endParaRPr>
          </a:p>
        </p:txBody>
      </p:sp>
      <p:grpSp>
        <p:nvGrpSpPr>
          <p:cNvPr id="38" name="组合 37">
            <a:extLst>
              <a:ext uri="{FF2B5EF4-FFF2-40B4-BE49-F238E27FC236}">
                <a16:creationId xmlns:a16="http://schemas.microsoft.com/office/drawing/2014/main" id="{D806B6F8-3F49-458E-826C-36FE5780091A}"/>
              </a:ext>
            </a:extLst>
          </p:cNvPr>
          <p:cNvGrpSpPr/>
          <p:nvPr/>
        </p:nvGrpSpPr>
        <p:grpSpPr>
          <a:xfrm>
            <a:off x="1096022" y="5760813"/>
            <a:ext cx="1332000" cy="613498"/>
            <a:chOff x="955752" y="5775327"/>
            <a:chExt cx="1332000" cy="613498"/>
          </a:xfrm>
        </p:grpSpPr>
        <p:sp>
          <p:nvSpPr>
            <p:cNvPr id="39" name="矩形 38">
              <a:extLst>
                <a:ext uri="{FF2B5EF4-FFF2-40B4-BE49-F238E27FC236}">
                  <a16:creationId xmlns:a16="http://schemas.microsoft.com/office/drawing/2014/main" id="{45E62B0F-8730-46FA-B0C5-E6482D157C28}"/>
                </a:ext>
              </a:extLst>
            </p:cNvPr>
            <p:cNvSpPr/>
            <p:nvPr/>
          </p:nvSpPr>
          <p:spPr>
            <a:xfrm>
              <a:off x="955752" y="5775327"/>
              <a:ext cx="1332000" cy="396000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bg1"/>
                </a:solidFill>
                <a:latin typeface="思源黑体 CN Light" panose="020B03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40" name="文本框 39">
              <a:extLst>
                <a:ext uri="{FF2B5EF4-FFF2-40B4-BE49-F238E27FC236}">
                  <a16:creationId xmlns:a16="http://schemas.microsoft.com/office/drawing/2014/main" id="{AA52554E-CD2E-4F98-84D1-3C0B953B08E4}"/>
                </a:ext>
              </a:extLst>
            </p:cNvPr>
            <p:cNvSpPr txBox="1"/>
            <p:nvPr/>
          </p:nvSpPr>
          <p:spPr>
            <a:xfrm>
              <a:off x="955752" y="5804050"/>
              <a:ext cx="1332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600" spc="200" dirty="0">
                  <a:solidFill>
                    <a:schemeClr val="bg1"/>
                  </a:solidFill>
                  <a:latin typeface="思源黑体 CN Regular" panose="020B0500000000000000" pitchFamily="34" charset="-122"/>
                  <a:ea typeface="思源黑体 CN Regular" panose="020B0500000000000000" pitchFamily="34" charset="-122"/>
                </a:rPr>
                <a:t>20XX.XX.XX</a:t>
              </a:r>
              <a:endParaRPr lang="zh-CN" altLang="en-US" sz="1600" spc="200" dirty="0">
                <a:solidFill>
                  <a:schemeClr val="bg1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endParaRPr>
            </a:p>
          </p:txBody>
        </p:sp>
      </p:grpSp>
      <p:grpSp>
        <p:nvGrpSpPr>
          <p:cNvPr id="41" name="组合 40">
            <a:extLst>
              <a:ext uri="{FF2B5EF4-FFF2-40B4-BE49-F238E27FC236}">
                <a16:creationId xmlns:a16="http://schemas.microsoft.com/office/drawing/2014/main" id="{E172D437-0BA1-4D07-8CC4-14D426414B86}"/>
              </a:ext>
            </a:extLst>
          </p:cNvPr>
          <p:cNvGrpSpPr/>
          <p:nvPr/>
        </p:nvGrpSpPr>
        <p:grpSpPr>
          <a:xfrm>
            <a:off x="998228" y="3839216"/>
            <a:ext cx="5605772" cy="741633"/>
            <a:chOff x="857958" y="3839216"/>
            <a:chExt cx="5605772" cy="741633"/>
          </a:xfrm>
        </p:grpSpPr>
        <p:sp>
          <p:nvSpPr>
            <p:cNvPr id="42" name="文本框 41">
              <a:extLst>
                <a:ext uri="{FF2B5EF4-FFF2-40B4-BE49-F238E27FC236}">
                  <a16:creationId xmlns:a16="http://schemas.microsoft.com/office/drawing/2014/main" id="{E8F32026-713A-4F90-8D30-050F82414FB4}"/>
                </a:ext>
              </a:extLst>
            </p:cNvPr>
            <p:cNvSpPr txBox="1"/>
            <p:nvPr/>
          </p:nvSpPr>
          <p:spPr>
            <a:xfrm>
              <a:off x="857958" y="3927156"/>
              <a:ext cx="531185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200" b="1" dirty="0">
                  <a:solidFill>
                    <a:schemeClr val="bg1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MOLECULAR CRYSTAL AND COVALENT CRYSTAL</a:t>
              </a:r>
              <a:endParaRPr lang="zh-CN" altLang="en-US" sz="1200" b="1" dirty="0">
                <a:solidFill>
                  <a:schemeClr val="bg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</p:txBody>
        </p:sp>
        <p:sp>
          <p:nvSpPr>
            <p:cNvPr id="43" name="矩形 42">
              <a:extLst>
                <a:ext uri="{FF2B5EF4-FFF2-40B4-BE49-F238E27FC236}">
                  <a16:creationId xmlns:a16="http://schemas.microsoft.com/office/drawing/2014/main" id="{4888E07C-E692-40D6-91DD-60A0C888ABAF}"/>
                </a:ext>
              </a:extLst>
            </p:cNvPr>
            <p:cNvSpPr/>
            <p:nvPr/>
          </p:nvSpPr>
          <p:spPr>
            <a:xfrm>
              <a:off x="955752" y="4303850"/>
              <a:ext cx="1440889" cy="276999"/>
            </a:xfrm>
            <a:prstGeom prst="rect">
              <a:avLst/>
            </a:prstGeom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zh-CN" altLang="en-US" sz="12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授课人：</a:t>
              </a:r>
              <a:r>
                <a:rPr lang="en-US" altLang="zh-CN" sz="12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xippt</a:t>
              </a:r>
              <a:endParaRPr lang="zh-CN" altLang="en-US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</p:txBody>
        </p:sp>
        <p:sp>
          <p:nvSpPr>
            <p:cNvPr id="44" name="文本框 43">
              <a:extLst>
                <a:ext uri="{FF2B5EF4-FFF2-40B4-BE49-F238E27FC236}">
                  <a16:creationId xmlns:a16="http://schemas.microsoft.com/office/drawing/2014/main" id="{ECBA4A07-E977-4324-B9D1-6B91E00C635E}"/>
                </a:ext>
              </a:extLst>
            </p:cNvPr>
            <p:cNvSpPr txBox="1"/>
            <p:nvPr/>
          </p:nvSpPr>
          <p:spPr>
            <a:xfrm>
              <a:off x="2545327" y="4303850"/>
              <a:ext cx="1477450" cy="276999"/>
            </a:xfrm>
            <a:prstGeom prst="rect">
              <a:avLst/>
            </a:prstGeom>
            <a:noFill/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kumimoji="0" lang="zh-CN" altLang="en-US" sz="1200" i="0" u="none" strike="noStrike" kern="1200" cap="none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高中化学选修三</a:t>
              </a:r>
            </a:p>
          </p:txBody>
        </p:sp>
        <p:cxnSp>
          <p:nvCxnSpPr>
            <p:cNvPr id="45" name="直接连接符 44">
              <a:extLst>
                <a:ext uri="{FF2B5EF4-FFF2-40B4-BE49-F238E27FC236}">
                  <a16:creationId xmlns:a16="http://schemas.microsoft.com/office/drawing/2014/main" id="{B7237959-14E2-4248-AF05-83A66E0A1752}"/>
                </a:ext>
              </a:extLst>
            </p:cNvPr>
            <p:cNvCxnSpPr>
              <a:cxnSpLocks/>
            </p:cNvCxnSpPr>
            <p:nvPr/>
          </p:nvCxnSpPr>
          <p:spPr>
            <a:xfrm>
              <a:off x="959397" y="3839216"/>
              <a:ext cx="5504333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文本框 21">
            <a:extLst>
              <a:ext uri="{FF2B5EF4-FFF2-40B4-BE49-F238E27FC236}">
                <a16:creationId xmlns:a16="http://schemas.microsoft.com/office/drawing/2014/main" id="{C07AB929-B77D-4BE7-9F7D-6B6A74B2C9E8}"/>
              </a:ext>
            </a:extLst>
          </p:cNvPr>
          <p:cNvSpPr txBox="1"/>
          <p:nvPr/>
        </p:nvSpPr>
        <p:spPr>
          <a:xfrm>
            <a:off x="4356100" y="2106416"/>
            <a:ext cx="759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spc="300" dirty="0">
                <a:solidFill>
                  <a:schemeClr val="bg1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01</a:t>
            </a:r>
          </a:p>
        </p:txBody>
      </p:sp>
    </p:spTree>
    <p:extLst>
      <p:ext uri="{BB962C8B-B14F-4D97-AF65-F5344CB8AC3E}">
        <p14:creationId xmlns:p14="http://schemas.microsoft.com/office/powerpoint/2010/main" val="35580840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2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386" name="表格 16385"/>
          <p:cNvGraphicFramePr/>
          <p:nvPr>
            <p:extLst>
              <p:ext uri="{D42A27DB-BD31-4B8C-83A1-F6EECF244321}">
                <p14:modId xmlns:p14="http://schemas.microsoft.com/office/powerpoint/2010/main" val="1010187199"/>
              </p:ext>
            </p:extLst>
          </p:nvPr>
        </p:nvGraphicFramePr>
        <p:xfrm>
          <a:off x="1530627" y="1311964"/>
          <a:ext cx="9130748" cy="5031685"/>
        </p:xfrm>
        <a:graphic>
          <a:graphicData uri="http://schemas.openxmlformats.org/drawingml/2006/table">
            <a:tbl>
              <a:tblPr/>
              <a:tblGrid>
                <a:gridCol w="11200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155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951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71183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b="1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16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思源黑体 CN Bold" panose="020B0800000000000000" pitchFamily="34" charset="-122"/>
                          <a:cs typeface="Times New Roman" panose="02020603050405020304" pitchFamily="18" charset="0"/>
                        </a:rPr>
                        <a:t>晶体类型</a:t>
                      </a:r>
                      <a:endParaRPr lang="zh-CN" altLang="en-US" sz="16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思源黑体 CN Bold" panose="020B0800000000000000" pitchFamily="34" charset="-122"/>
                        <a:ea typeface="Courier New" panose="02070309020205020404" pitchFamily="49" charset="0"/>
                      </a:endParaRPr>
                    </a:p>
                  </a:txBody>
                  <a:tcPr marL="45806" marR="45806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b="1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16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思源黑体 CN Bold" panose="020B0800000000000000" pitchFamily="34" charset="-122"/>
                          <a:cs typeface="Times New Roman" panose="02020603050405020304" pitchFamily="18" charset="0"/>
                        </a:rPr>
                        <a:t>分子晶体</a:t>
                      </a:r>
                      <a:endParaRPr lang="zh-CN" altLang="en-US" sz="16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思源黑体 CN Bold" panose="020B0800000000000000" pitchFamily="34" charset="-122"/>
                        <a:ea typeface="Courier New" panose="02070309020205020404" pitchFamily="49" charset="0"/>
                      </a:endParaRPr>
                    </a:p>
                  </a:txBody>
                  <a:tcPr marL="45806" marR="45806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b="1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16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思源黑体 CN Bold" panose="020B0800000000000000" pitchFamily="34" charset="-122"/>
                          <a:cs typeface="Times New Roman" panose="02020603050405020304" pitchFamily="18" charset="0"/>
                        </a:rPr>
                        <a:t>原子晶体</a:t>
                      </a:r>
                      <a:endParaRPr lang="zh-CN" altLang="en-US" sz="16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思源黑体 CN Bold" panose="020B0800000000000000" pitchFamily="34" charset="-122"/>
                        <a:ea typeface="Courier New" panose="02070309020205020404" pitchFamily="49" charset="0"/>
                      </a:endParaRPr>
                    </a:p>
                  </a:txBody>
                  <a:tcPr marL="45806" marR="45806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60502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b="1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16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思源黑体 CN Bold" panose="020B0800000000000000" pitchFamily="34" charset="-122"/>
                          <a:cs typeface="Times New Roman" panose="02020603050405020304" pitchFamily="18" charset="0"/>
                        </a:rPr>
                        <a:t>典型例子</a:t>
                      </a:r>
                      <a:endParaRPr lang="zh-CN" altLang="en-US" sz="16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思源黑体 CN Bold" panose="020B0800000000000000" pitchFamily="34" charset="-122"/>
                        <a:ea typeface="Courier New" panose="02070309020205020404" pitchFamily="49" charset="0"/>
                      </a:endParaRPr>
                    </a:p>
                  </a:txBody>
                  <a:tcPr marL="45806" marR="45806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b="1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en-US" altLang="zh-CN" sz="16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思源黑体 CN Bold" panose="020B0800000000000000" pitchFamily="34" charset="-122"/>
                          <a:cs typeface="Courier New" panose="02070309020205020404" pitchFamily="49" charset="0"/>
                        </a:rPr>
                        <a:t>(1)</a:t>
                      </a:r>
                      <a:r>
                        <a:rPr lang="zh-CN" altLang="en-US" sz="16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思源黑体 CN Bold" panose="020B0800000000000000" pitchFamily="34" charset="-122"/>
                          <a:cs typeface="Times New Roman" panose="02020603050405020304" pitchFamily="18" charset="0"/>
                        </a:rPr>
                        <a:t>干冰</a:t>
                      </a:r>
                      <a:endParaRPr lang="en-US" altLang="zh-CN" sz="16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思源黑体 CN Bold" panose="020B0800000000000000" pitchFamily="34" charset="-122"/>
                        <a:cs typeface="Times New Roman" panose="02020603050405020304" pitchFamily="18" charset="0"/>
                      </a:endParaRPr>
                    </a:p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endParaRPr lang="en-US" altLang="zh-CN" sz="16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思源黑体 CN Bold" panose="020B0800000000000000" pitchFamily="34" charset="-122"/>
                        <a:cs typeface="Times New Roman" panose="02020603050405020304" pitchFamily="18" charset="0"/>
                      </a:endParaRPr>
                    </a:p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endParaRPr lang="en-US" altLang="zh-CN" sz="16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思源黑体 CN Bold" panose="020B0800000000000000" pitchFamily="34" charset="-122"/>
                        <a:cs typeface="Times New Roman" panose="02020603050405020304" pitchFamily="18" charset="0"/>
                      </a:endParaRPr>
                    </a:p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endParaRPr lang="en-US" altLang="zh-CN" sz="16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思源黑体 CN Bold" panose="020B0800000000000000" pitchFamily="34" charset="-122"/>
                        <a:cs typeface="Times New Roman" panose="02020603050405020304" pitchFamily="18" charset="0"/>
                      </a:endParaRPr>
                    </a:p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endParaRPr lang="en-US" altLang="zh-CN" sz="16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思源黑体 CN Bold" panose="020B0800000000000000" pitchFamily="34" charset="-122"/>
                        <a:cs typeface="Times New Roman" panose="02020603050405020304" pitchFamily="18" charset="0"/>
                      </a:endParaRPr>
                    </a:p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endParaRPr lang="en-US" altLang="zh-CN" sz="16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思源黑体 CN Bold" panose="020B0800000000000000" pitchFamily="34" charset="-122"/>
                        <a:cs typeface="Times New Roman" panose="02020603050405020304" pitchFamily="18" charset="0"/>
                      </a:endParaRPr>
                    </a:p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endParaRPr lang="en-US" altLang="zh-CN" sz="16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思源黑体 CN Bold" panose="020B0800000000000000" pitchFamily="34" charset="-122"/>
                        <a:cs typeface="Times New Roman" panose="02020603050405020304" pitchFamily="18" charset="0"/>
                      </a:endParaRPr>
                    </a:p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endParaRPr lang="zh-CN" altLang="en-US" sz="16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思源黑体 CN Bold" panose="020B0800000000000000" pitchFamily="34" charset="-122"/>
                        <a:cs typeface="Courier New" panose="02070309020205020404" pitchFamily="49" charset="0"/>
                      </a:endParaRPr>
                    </a:p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en-US" altLang="zh-CN" sz="16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思源黑体 CN Bold" panose="020B0800000000000000" pitchFamily="34" charset="-122"/>
                          <a:cs typeface="Times New Roman" panose="02020603050405020304" pitchFamily="18" charset="0"/>
                        </a:rPr>
                        <a:t>①</a:t>
                      </a:r>
                      <a:r>
                        <a:rPr lang="zh-CN" altLang="en-US" sz="16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思源黑体 CN Bold" panose="020B0800000000000000" pitchFamily="34" charset="-122"/>
                          <a:cs typeface="Times New Roman" panose="02020603050405020304" pitchFamily="18" charset="0"/>
                        </a:rPr>
                        <a:t>每个晶胞中有</a:t>
                      </a:r>
                      <a:r>
                        <a:rPr lang="en-US" altLang="zh-CN" sz="16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思源黑体 CN Bold" panose="020B0800000000000000" pitchFamily="34" charset="-122"/>
                          <a:cs typeface="Courier New" panose="02070309020205020404" pitchFamily="49" charset="0"/>
                        </a:rPr>
                        <a:t>4</a:t>
                      </a:r>
                      <a:r>
                        <a:rPr lang="zh-CN" altLang="en-US" sz="16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思源黑体 CN Bold" panose="020B0800000000000000" pitchFamily="34" charset="-122"/>
                          <a:cs typeface="Times New Roman" panose="02020603050405020304" pitchFamily="18" charset="0"/>
                        </a:rPr>
                        <a:t>个</a:t>
                      </a:r>
                      <a:r>
                        <a:rPr lang="en-US" altLang="zh-CN" sz="16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思源黑体 CN Bold" panose="020B0800000000000000" pitchFamily="34" charset="-122"/>
                          <a:cs typeface="Courier New" panose="02070309020205020404" pitchFamily="49" charset="0"/>
                        </a:rPr>
                        <a:t>CO</a:t>
                      </a:r>
                      <a:r>
                        <a:rPr lang="en-US" altLang="zh-CN" sz="1600" b="1" baseline="-250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思源黑体 CN Bold" panose="020B0800000000000000" pitchFamily="34" charset="-122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zh-CN" altLang="en-US" sz="16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思源黑体 CN Bold" panose="020B0800000000000000" pitchFamily="34" charset="-122"/>
                          <a:cs typeface="Times New Roman" panose="02020603050405020304" pitchFamily="18" charset="0"/>
                        </a:rPr>
                        <a:t>分子，</a:t>
                      </a:r>
                      <a:r>
                        <a:rPr lang="en-US" altLang="zh-CN" sz="16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思源黑体 CN Bold" panose="020B0800000000000000" pitchFamily="34" charset="-122"/>
                          <a:cs typeface="Courier New" panose="02070309020205020404" pitchFamily="49" charset="0"/>
                        </a:rPr>
                        <a:t>12</a:t>
                      </a:r>
                      <a:r>
                        <a:rPr lang="zh-CN" altLang="en-US" sz="16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思源黑体 CN Bold" panose="020B0800000000000000" pitchFamily="34" charset="-122"/>
                          <a:cs typeface="Times New Roman" panose="02020603050405020304" pitchFamily="18" charset="0"/>
                        </a:rPr>
                        <a:t>个原子。</a:t>
                      </a:r>
                      <a:endParaRPr lang="zh-CN" altLang="en-US" sz="16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思源黑体 CN Bold" panose="020B0800000000000000" pitchFamily="34" charset="-122"/>
                        <a:cs typeface="Courier New" panose="02070309020205020404" pitchFamily="49" charset="0"/>
                      </a:endParaRPr>
                    </a:p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en-US" altLang="zh-CN" sz="16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思源黑体 CN Bold" panose="020B0800000000000000" pitchFamily="34" charset="-122"/>
                          <a:cs typeface="Times New Roman" panose="02020603050405020304" pitchFamily="18" charset="0"/>
                        </a:rPr>
                        <a:t>②</a:t>
                      </a:r>
                      <a:r>
                        <a:rPr lang="zh-CN" altLang="en-US" sz="16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思源黑体 CN Bold" panose="020B0800000000000000" pitchFamily="34" charset="-122"/>
                          <a:cs typeface="Times New Roman" panose="02020603050405020304" pitchFamily="18" charset="0"/>
                        </a:rPr>
                        <a:t>每个</a:t>
                      </a:r>
                      <a:r>
                        <a:rPr lang="en-US" altLang="zh-CN" sz="16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思源黑体 CN Bold" panose="020B0800000000000000" pitchFamily="34" charset="-122"/>
                          <a:cs typeface="Courier New" panose="02070309020205020404" pitchFamily="49" charset="0"/>
                        </a:rPr>
                        <a:t>CO</a:t>
                      </a:r>
                      <a:r>
                        <a:rPr lang="en-US" altLang="zh-CN" sz="1600" b="1" baseline="-250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思源黑体 CN Bold" panose="020B0800000000000000" pitchFamily="34" charset="-122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zh-CN" altLang="en-US" sz="16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思源黑体 CN Bold" panose="020B0800000000000000" pitchFamily="34" charset="-122"/>
                          <a:cs typeface="Times New Roman" panose="02020603050405020304" pitchFamily="18" charset="0"/>
                        </a:rPr>
                        <a:t>分子周围等距离紧邻的</a:t>
                      </a:r>
                      <a:r>
                        <a:rPr lang="en-US" altLang="zh-CN" sz="16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思源黑体 CN Bold" panose="020B0800000000000000" pitchFamily="34" charset="-122"/>
                          <a:cs typeface="Courier New" panose="02070309020205020404" pitchFamily="49" charset="0"/>
                        </a:rPr>
                        <a:t>CO</a:t>
                      </a:r>
                      <a:r>
                        <a:rPr lang="en-US" altLang="zh-CN" sz="1600" b="1" baseline="-250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思源黑体 CN Bold" panose="020B0800000000000000" pitchFamily="34" charset="-122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zh-CN" altLang="en-US" sz="16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思源黑体 CN Bold" panose="020B0800000000000000" pitchFamily="34" charset="-122"/>
                          <a:cs typeface="Times New Roman" panose="02020603050405020304" pitchFamily="18" charset="0"/>
                        </a:rPr>
                        <a:t>分子有</a:t>
                      </a:r>
                      <a:r>
                        <a:rPr lang="en-US" altLang="zh-CN" sz="16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思源黑体 CN Bold" panose="020B0800000000000000" pitchFamily="34" charset="-122"/>
                          <a:cs typeface="Courier New" panose="02070309020205020404" pitchFamily="49" charset="0"/>
                        </a:rPr>
                        <a:t>12</a:t>
                      </a:r>
                      <a:r>
                        <a:rPr lang="zh-CN" altLang="en-US" sz="16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思源黑体 CN Bold" panose="020B0800000000000000" pitchFamily="34" charset="-122"/>
                          <a:cs typeface="Times New Roman" panose="02020603050405020304" pitchFamily="18" charset="0"/>
                        </a:rPr>
                        <a:t>个。</a:t>
                      </a:r>
                      <a:endParaRPr lang="zh-CN" altLang="en-US" sz="16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思源黑体 CN Bold" panose="020B0800000000000000" pitchFamily="34" charset="-122"/>
                        <a:ea typeface="Courier New" panose="02070309020205020404" pitchFamily="49" charset="0"/>
                      </a:endParaRPr>
                    </a:p>
                  </a:txBody>
                  <a:tcPr marL="45806" marR="45806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b="1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en-US" altLang="zh-CN" sz="16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思源黑体 CN Bold" panose="020B0800000000000000" pitchFamily="34" charset="-122"/>
                          <a:cs typeface="Courier New" panose="02070309020205020404" pitchFamily="49" charset="0"/>
                        </a:rPr>
                        <a:t>(1)</a:t>
                      </a:r>
                      <a:r>
                        <a:rPr lang="zh-CN" altLang="en-US" sz="16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思源黑体 CN Bold" panose="020B0800000000000000" pitchFamily="34" charset="-122"/>
                          <a:cs typeface="Times New Roman" panose="02020603050405020304" pitchFamily="18" charset="0"/>
                        </a:rPr>
                        <a:t>金刚石</a:t>
                      </a:r>
                      <a:endParaRPr lang="en-US" altLang="zh-CN" sz="16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思源黑体 CN Bold" panose="020B0800000000000000" pitchFamily="34" charset="-122"/>
                        <a:cs typeface="Times New Roman" panose="02020603050405020304" pitchFamily="18" charset="0"/>
                      </a:endParaRPr>
                    </a:p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endParaRPr lang="en-US" altLang="zh-CN" sz="16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思源黑体 CN Bold" panose="020B0800000000000000" pitchFamily="34" charset="-122"/>
                        <a:cs typeface="Times New Roman" panose="02020603050405020304" pitchFamily="18" charset="0"/>
                      </a:endParaRPr>
                    </a:p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endParaRPr lang="en-US" altLang="zh-CN" sz="16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思源黑体 CN Bold" panose="020B0800000000000000" pitchFamily="34" charset="-122"/>
                        <a:cs typeface="Times New Roman" panose="02020603050405020304" pitchFamily="18" charset="0"/>
                      </a:endParaRPr>
                    </a:p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endParaRPr lang="en-US" altLang="zh-CN" sz="16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思源黑体 CN Bold" panose="020B0800000000000000" pitchFamily="34" charset="-122"/>
                        <a:cs typeface="Times New Roman" panose="02020603050405020304" pitchFamily="18" charset="0"/>
                      </a:endParaRPr>
                    </a:p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endParaRPr lang="zh-CN" altLang="en-US" sz="16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思源黑体 CN Bold" panose="020B0800000000000000" pitchFamily="34" charset="-122"/>
                        <a:cs typeface="Courier New" panose="02070309020205020404" pitchFamily="49" charset="0"/>
                      </a:endParaRPr>
                    </a:p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en-US" altLang="zh-CN" sz="16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思源黑体 CN Bold" panose="020B0800000000000000" pitchFamily="34" charset="-122"/>
                          <a:cs typeface="Times New Roman" panose="02020603050405020304" pitchFamily="18" charset="0"/>
                        </a:rPr>
                        <a:t>①</a:t>
                      </a:r>
                      <a:r>
                        <a:rPr lang="zh-CN" altLang="en-US" sz="16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思源黑体 CN Bold" panose="020B0800000000000000" pitchFamily="34" charset="-122"/>
                          <a:cs typeface="Times New Roman" panose="02020603050405020304" pitchFamily="18" charset="0"/>
                        </a:rPr>
                        <a:t>在晶体中每个碳原子以</a:t>
                      </a:r>
                      <a:r>
                        <a:rPr lang="en-US" altLang="zh-CN" sz="16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思源黑体 CN Bold" panose="020B0800000000000000" pitchFamily="34" charset="-122"/>
                          <a:cs typeface="Courier New" panose="02070309020205020404" pitchFamily="49" charset="0"/>
                        </a:rPr>
                        <a:t>4</a:t>
                      </a:r>
                      <a:r>
                        <a:rPr lang="zh-CN" altLang="en-US" sz="16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思源黑体 CN Bold" panose="020B0800000000000000" pitchFamily="34" charset="-122"/>
                          <a:cs typeface="Times New Roman" panose="02020603050405020304" pitchFamily="18" charset="0"/>
                        </a:rPr>
                        <a:t>个共价键对称地与相邻的</a:t>
                      </a:r>
                      <a:r>
                        <a:rPr lang="en-US" altLang="zh-CN" sz="16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思源黑体 CN Bold" panose="020B0800000000000000" pitchFamily="34" charset="-122"/>
                          <a:cs typeface="Courier New" panose="02070309020205020404" pitchFamily="49" charset="0"/>
                        </a:rPr>
                        <a:t>4</a:t>
                      </a:r>
                      <a:r>
                        <a:rPr lang="zh-CN" altLang="en-US" sz="16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思源黑体 CN Bold" panose="020B0800000000000000" pitchFamily="34" charset="-122"/>
                          <a:cs typeface="Times New Roman" panose="02020603050405020304" pitchFamily="18" charset="0"/>
                        </a:rPr>
                        <a:t>个碳原子相结合，形成正四面体结构。</a:t>
                      </a:r>
                      <a:r>
                        <a:rPr lang="en-US" altLang="zh-CN" sz="16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思源黑体 CN Bold" panose="020B0800000000000000" pitchFamily="34" charset="-122"/>
                          <a:cs typeface="Times New Roman" panose="02020603050405020304" pitchFamily="18" charset="0"/>
                        </a:rPr>
                        <a:t>②</a:t>
                      </a:r>
                      <a:r>
                        <a:rPr lang="zh-CN" altLang="en-US" sz="16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思源黑体 CN Bold" panose="020B0800000000000000" pitchFamily="34" charset="-122"/>
                          <a:cs typeface="Times New Roman" panose="02020603050405020304" pitchFamily="18" charset="0"/>
                        </a:rPr>
                        <a:t>晶体中</a:t>
                      </a:r>
                      <a:r>
                        <a:rPr lang="en-US" altLang="zh-CN" sz="16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思源黑体 CN Bold" panose="020B0800000000000000" pitchFamily="34" charset="-122"/>
                          <a:cs typeface="Courier New" panose="02070309020205020404" pitchFamily="49" charset="0"/>
                        </a:rPr>
                        <a:t>C</a:t>
                      </a:r>
                      <a:r>
                        <a:rPr lang="en-US" altLang="zh-CN" sz="16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思源黑体 CN Bold" panose="020B0800000000000000" pitchFamily="34" charset="-122"/>
                          <a:ea typeface="Courier New" panose="02070309020205020404" pitchFamily="49" charset="0"/>
                        </a:rPr>
                        <a:t>—</a:t>
                      </a:r>
                      <a:r>
                        <a:rPr lang="en-US" altLang="zh-CN" sz="16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思源黑体 CN Bold" panose="020B0800000000000000" pitchFamily="34" charset="-122"/>
                          <a:cs typeface="Courier New" panose="02070309020205020404" pitchFamily="49" charset="0"/>
                        </a:rPr>
                        <a:t>C</a:t>
                      </a:r>
                      <a:r>
                        <a:rPr lang="en-US" altLang="zh-CN" sz="16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思源黑体 CN Bold" panose="020B0800000000000000" pitchFamily="34" charset="-122"/>
                          <a:ea typeface="Courier New" panose="02070309020205020404" pitchFamily="49" charset="0"/>
                        </a:rPr>
                        <a:t>—</a:t>
                      </a:r>
                      <a:r>
                        <a:rPr lang="en-US" altLang="zh-CN" sz="16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思源黑体 CN Bold" panose="020B0800000000000000" pitchFamily="34" charset="-122"/>
                          <a:cs typeface="Courier New" panose="02070309020205020404" pitchFamily="49" charset="0"/>
                        </a:rPr>
                        <a:t>C</a:t>
                      </a:r>
                      <a:r>
                        <a:rPr lang="zh-CN" altLang="en-US" sz="16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思源黑体 CN Bold" panose="020B0800000000000000" pitchFamily="34" charset="-122"/>
                          <a:cs typeface="Times New Roman" panose="02020603050405020304" pitchFamily="18" charset="0"/>
                        </a:rPr>
                        <a:t>夹角为</a:t>
                      </a:r>
                      <a:r>
                        <a:rPr lang="en-US" altLang="zh-CN" sz="16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思源黑体 CN Bold" panose="020B0800000000000000" pitchFamily="34" charset="-122"/>
                          <a:cs typeface="Courier New" panose="02070309020205020404" pitchFamily="49" charset="0"/>
                        </a:rPr>
                        <a:t>109°28</a:t>
                      </a:r>
                      <a:r>
                        <a:rPr lang="en-US" altLang="zh-CN" sz="16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思源黑体 CN Bold" panose="020B0800000000000000" pitchFamily="34" charset="-122"/>
                          <a:cs typeface="Times New Roman" panose="02020603050405020304" pitchFamily="18" charset="0"/>
                        </a:rPr>
                        <a:t>′</a:t>
                      </a:r>
                      <a:r>
                        <a:rPr lang="zh-CN" altLang="en-US" sz="16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思源黑体 CN Bold" panose="020B0800000000000000" pitchFamily="34" charset="-122"/>
                          <a:cs typeface="Times New Roman" panose="02020603050405020304" pitchFamily="18" charset="0"/>
                        </a:rPr>
                        <a:t>，碳原子采取了</a:t>
                      </a:r>
                      <a:r>
                        <a:rPr lang="en-US" altLang="zh-CN" sz="16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思源黑体 CN Bold" panose="020B0800000000000000" pitchFamily="34" charset="-122"/>
                          <a:cs typeface="Courier New" panose="02070309020205020404" pitchFamily="49" charset="0"/>
                        </a:rPr>
                        <a:t>sp</a:t>
                      </a:r>
                      <a:r>
                        <a:rPr lang="en-US" altLang="zh-CN" sz="1600" b="1" baseline="300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思源黑体 CN Bold" panose="020B0800000000000000" pitchFamily="34" charset="-122"/>
                          <a:cs typeface="Courier New" panose="02070309020205020404" pitchFamily="49" charset="0"/>
                        </a:rPr>
                        <a:t>3</a:t>
                      </a:r>
                      <a:r>
                        <a:rPr lang="zh-CN" altLang="en-US" sz="16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思源黑体 CN Bold" panose="020B0800000000000000" pitchFamily="34" charset="-122"/>
                          <a:cs typeface="Times New Roman" panose="02020603050405020304" pitchFamily="18" charset="0"/>
                        </a:rPr>
                        <a:t>杂化。</a:t>
                      </a:r>
                      <a:endParaRPr lang="zh-CN" altLang="en-US" sz="16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思源黑体 CN Bold" panose="020B0800000000000000" pitchFamily="34" charset="-122"/>
                        <a:cs typeface="Courier New" panose="02070309020205020404" pitchFamily="49" charset="0"/>
                      </a:endParaRPr>
                    </a:p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en-US" altLang="zh-CN" sz="16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思源黑体 CN Bold" panose="020B0800000000000000" pitchFamily="34" charset="-122"/>
                          <a:cs typeface="Times New Roman" panose="02020603050405020304" pitchFamily="18" charset="0"/>
                        </a:rPr>
                        <a:t>③</a:t>
                      </a:r>
                      <a:r>
                        <a:rPr lang="zh-CN" altLang="en-US" sz="16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思源黑体 CN Bold" panose="020B0800000000000000" pitchFamily="34" charset="-122"/>
                          <a:cs typeface="Times New Roman" panose="02020603050405020304" pitchFamily="18" charset="0"/>
                        </a:rPr>
                        <a:t>最小环上有</a:t>
                      </a:r>
                      <a:r>
                        <a:rPr lang="en-US" altLang="zh-CN" sz="16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思源黑体 CN Bold" panose="020B0800000000000000" pitchFamily="34" charset="-122"/>
                          <a:cs typeface="Courier New" panose="02070309020205020404" pitchFamily="49" charset="0"/>
                        </a:rPr>
                        <a:t>6</a:t>
                      </a:r>
                      <a:r>
                        <a:rPr lang="zh-CN" altLang="en-US" sz="16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思源黑体 CN Bold" panose="020B0800000000000000" pitchFamily="34" charset="-122"/>
                          <a:cs typeface="Times New Roman" panose="02020603050405020304" pitchFamily="18" charset="0"/>
                        </a:rPr>
                        <a:t>个碳原子。</a:t>
                      </a:r>
                      <a:endParaRPr lang="zh-CN" altLang="en-US" sz="16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思源黑体 CN Bold" panose="020B0800000000000000" pitchFamily="34" charset="-122"/>
                        <a:cs typeface="Courier New" panose="02070309020205020404" pitchFamily="49" charset="0"/>
                      </a:endParaRPr>
                    </a:p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en-US" altLang="zh-CN" sz="16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思源黑体 CN Bold" panose="020B0800000000000000" pitchFamily="34" charset="-122"/>
                          <a:cs typeface="Times New Roman" panose="02020603050405020304" pitchFamily="18" charset="0"/>
                        </a:rPr>
                        <a:t>④</a:t>
                      </a:r>
                      <a:r>
                        <a:rPr lang="zh-CN" altLang="en-US" sz="16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思源黑体 CN Bold" panose="020B0800000000000000" pitchFamily="34" charset="-122"/>
                          <a:cs typeface="Times New Roman" panose="02020603050405020304" pitchFamily="18" charset="0"/>
                        </a:rPr>
                        <a:t>晶体中</a:t>
                      </a:r>
                      <a:r>
                        <a:rPr lang="en-US" altLang="zh-CN" sz="16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思源黑体 CN Bold" panose="020B0800000000000000" pitchFamily="34" charset="-122"/>
                          <a:cs typeface="Courier New" panose="02070309020205020404" pitchFamily="49" charset="0"/>
                        </a:rPr>
                        <a:t>C</a:t>
                      </a:r>
                      <a:r>
                        <a:rPr lang="zh-CN" altLang="en-US" sz="16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思源黑体 CN Bold" panose="020B0800000000000000" pitchFamily="34" charset="-122"/>
                          <a:cs typeface="Times New Roman" panose="02020603050405020304" pitchFamily="18" charset="0"/>
                        </a:rPr>
                        <a:t>原子个数与</a:t>
                      </a:r>
                      <a:r>
                        <a:rPr lang="en-US" altLang="zh-CN" sz="16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思源黑体 CN Bold" panose="020B0800000000000000" pitchFamily="34" charset="-122"/>
                          <a:cs typeface="Courier New" panose="02070309020205020404" pitchFamily="49" charset="0"/>
                        </a:rPr>
                        <a:t>C</a:t>
                      </a:r>
                      <a:r>
                        <a:rPr lang="en-US" altLang="zh-CN" sz="16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思源黑体 CN Bold" panose="020B0800000000000000" pitchFamily="34" charset="-122"/>
                          <a:ea typeface="Courier New" panose="02070309020205020404" pitchFamily="49" charset="0"/>
                        </a:rPr>
                        <a:t>—</a:t>
                      </a:r>
                      <a:r>
                        <a:rPr lang="en-US" altLang="zh-CN" sz="16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思源黑体 CN Bold" panose="020B0800000000000000" pitchFamily="34" charset="-122"/>
                          <a:cs typeface="Courier New" panose="02070309020205020404" pitchFamily="49" charset="0"/>
                        </a:rPr>
                        <a:t>C</a:t>
                      </a:r>
                      <a:r>
                        <a:rPr lang="zh-CN" altLang="en-US" sz="16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思源黑体 CN Bold" panose="020B0800000000000000" pitchFamily="34" charset="-122"/>
                          <a:cs typeface="Times New Roman" panose="02020603050405020304" pitchFamily="18" charset="0"/>
                        </a:rPr>
                        <a:t>键数之比为</a:t>
                      </a:r>
                      <a:endParaRPr lang="zh-CN" altLang="en-US" sz="16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思源黑体 CN Bold" panose="020B0800000000000000" pitchFamily="34" charset="-122"/>
                        <a:cs typeface="Courier New" panose="02070309020205020404" pitchFamily="49" charset="0"/>
                      </a:endParaRPr>
                    </a:p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en-US" altLang="zh-CN" sz="16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思源黑体 CN Bold" panose="020B0800000000000000" pitchFamily="34" charset="-122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altLang="zh-CN" sz="16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思源黑体 CN Bold" panose="020B0800000000000000" pitchFamily="34" charset="-122"/>
                          <a:cs typeface="Times New Roman" panose="02020603050405020304" pitchFamily="18" charset="0"/>
                        </a:rPr>
                        <a:t>∶</a:t>
                      </a:r>
                      <a:r>
                        <a:rPr lang="en-US" altLang="zh-CN" sz="16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思源黑体 CN Bold" panose="020B0800000000000000" pitchFamily="34" charset="-122"/>
                          <a:cs typeface="Courier New" panose="02070309020205020404" pitchFamily="49" charset="0"/>
                        </a:rPr>
                        <a:t>(4</a:t>
                      </a:r>
                      <a:r>
                        <a:rPr lang="en-US" altLang="zh-CN" sz="16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思源黑体 CN Bold" panose="020B0800000000000000" pitchFamily="34" charset="-122"/>
                          <a:cs typeface="Times New Roman" panose="02020603050405020304" pitchFamily="18" charset="0"/>
                        </a:rPr>
                        <a:t>×   </a:t>
                      </a:r>
                      <a:r>
                        <a:rPr lang="en-US" altLang="zh-CN" sz="16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思源黑体 CN Bold" panose="020B0800000000000000" pitchFamily="34" charset="-122"/>
                          <a:cs typeface="Courier New" panose="02070309020205020404" pitchFamily="49" charset="0"/>
                        </a:rPr>
                        <a:t>)</a:t>
                      </a:r>
                      <a:r>
                        <a:rPr lang="zh-CN" altLang="en-US" sz="16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思源黑体 CN Bold" panose="020B0800000000000000" pitchFamily="34" charset="-122"/>
                          <a:cs typeface="Times New Roman" panose="02020603050405020304" pitchFamily="18" charset="0"/>
                        </a:rPr>
                        <a:t>＝</a:t>
                      </a:r>
                      <a:r>
                        <a:rPr lang="en-US" altLang="zh-CN" sz="16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思源黑体 CN Bold" panose="020B0800000000000000" pitchFamily="34" charset="-122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altLang="zh-CN" sz="16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思源黑体 CN Bold" panose="020B0800000000000000" pitchFamily="34" charset="-122"/>
                          <a:cs typeface="Times New Roman" panose="02020603050405020304" pitchFamily="18" charset="0"/>
                        </a:rPr>
                        <a:t>∶</a:t>
                      </a:r>
                      <a:r>
                        <a:rPr lang="en-US" altLang="zh-CN" sz="16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思源黑体 CN Bold" panose="020B0800000000000000" pitchFamily="34" charset="-122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zh-CN" altLang="en-US" sz="16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思源黑体 CN Bold" panose="020B0800000000000000" pitchFamily="34" charset="-122"/>
                          <a:cs typeface="Times New Roman" panose="02020603050405020304" pitchFamily="18" charset="0"/>
                        </a:rPr>
                        <a:t>。</a:t>
                      </a:r>
                      <a:endParaRPr lang="zh-CN" altLang="en-US" sz="16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思源黑体 CN Bold" panose="020B0800000000000000" pitchFamily="34" charset="-122"/>
                        <a:ea typeface="Courier New" panose="02070309020205020404" pitchFamily="49" charset="0"/>
                      </a:endParaRPr>
                    </a:p>
                  </a:txBody>
                  <a:tcPr marL="45806" marR="45806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6400" name="Picture 5" descr="C:\Documents and Settings\Administrator\桌面\人教化学选修3\3-16.tif"/>
          <p:cNvPicPr>
            <a:picLocks noChangeAspect="1"/>
          </p:cNvPicPr>
          <p:nvPr/>
        </p:nvPicPr>
        <p:blipFill>
          <a:blip r:embed="rId2" r:link="rId3"/>
          <a:stretch>
            <a:fillRect/>
          </a:stretch>
        </p:blipFill>
        <p:spPr>
          <a:xfrm>
            <a:off x="3738563" y="2500313"/>
            <a:ext cx="1428750" cy="12477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401" name="Picture 4" descr="C:\Documents and Settings\Administrator\桌面\人教化学选修3\3-18.tif"/>
          <p:cNvPicPr>
            <a:picLocks noChangeAspect="1"/>
          </p:cNvPicPr>
          <p:nvPr/>
        </p:nvPicPr>
        <p:blipFill>
          <a:blip r:embed="rId4" r:link="rId3"/>
          <a:stretch>
            <a:fillRect/>
          </a:stretch>
        </p:blipFill>
        <p:spPr>
          <a:xfrm>
            <a:off x="7310438" y="2071688"/>
            <a:ext cx="1114425" cy="1038225"/>
          </a:xfrm>
          <a:prstGeom prst="rect">
            <a:avLst/>
          </a:prstGeom>
          <a:noFill/>
          <a:ln w="9525">
            <a:noFill/>
          </a:ln>
        </p:spPr>
      </p:pic>
      <p:graphicFrame>
        <p:nvGraphicFramePr>
          <p:cNvPr id="16402" name="Object 6"/>
          <p:cNvGraphicFramePr>
            <a:graphicFrameLocks noChangeAspect="1"/>
          </p:cNvGraphicFramePr>
          <p:nvPr/>
        </p:nvGraphicFramePr>
        <p:xfrm>
          <a:off x="7618413" y="5370513"/>
          <a:ext cx="168275" cy="792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5" imgW="197485" imgH="873125" progId="Word.Document.8">
                  <p:embed/>
                </p:oleObj>
              </mc:Choice>
              <mc:Fallback>
                <p:oleObj r:id="rId5" imgW="197485" imgH="873125" progId="Word.Document.8">
                  <p:embed/>
                  <p:pic>
                    <p:nvPicPr>
                      <p:cNvPr id="16402" name="Object 6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618413" y="5370513"/>
                        <a:ext cx="168275" cy="79216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文本占位符 1">
            <a:extLst>
              <a:ext uri="{FF2B5EF4-FFF2-40B4-BE49-F238E27FC236}">
                <a16:creationId xmlns:a16="http://schemas.microsoft.com/office/drawing/2014/main" id="{D4CD82B6-7CF5-4A1F-8479-21E3792A587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64569" y="467407"/>
            <a:ext cx="4891087" cy="470128"/>
          </a:xfrm>
        </p:spPr>
        <p:txBody>
          <a:bodyPr/>
          <a:lstStyle/>
          <a:p>
            <a:r>
              <a:rPr lang="zh-CN" altLang="en-US" dirty="0"/>
              <a:t>课堂互动讲练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4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4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4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4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4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4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4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4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4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10" name="表格 17409"/>
          <p:cNvGraphicFramePr/>
          <p:nvPr>
            <p:extLst>
              <p:ext uri="{D42A27DB-BD31-4B8C-83A1-F6EECF244321}">
                <p14:modId xmlns:p14="http://schemas.microsoft.com/office/powerpoint/2010/main" val="640111032"/>
              </p:ext>
            </p:extLst>
          </p:nvPr>
        </p:nvGraphicFramePr>
        <p:xfrm>
          <a:off x="1520688" y="1000125"/>
          <a:ext cx="8913770" cy="5486400"/>
        </p:xfrm>
        <a:graphic>
          <a:graphicData uri="http://schemas.openxmlformats.org/drawingml/2006/table">
            <a:tbl>
              <a:tblPr/>
              <a:tblGrid>
                <a:gridCol w="11589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236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312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31838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b="1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16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思源黑体 CN Bold" panose="020B0800000000000000" pitchFamily="34" charset="-122"/>
                          <a:cs typeface="Times New Roman" panose="02020603050405020304" pitchFamily="18" charset="0"/>
                        </a:rPr>
                        <a:t>晶体类型</a:t>
                      </a:r>
                      <a:endParaRPr lang="zh-CN" altLang="en-US" sz="16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思源黑体 CN Bold" panose="020B0800000000000000" pitchFamily="34" charset="-122"/>
                        <a:ea typeface="Courier New" panose="02070309020205020404" pitchFamily="49" charset="0"/>
                      </a:endParaRPr>
                    </a:p>
                  </a:txBody>
                  <a:tcPr marL="30455" marR="3045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b="1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16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思源黑体 CN Bold" panose="020B0800000000000000" pitchFamily="34" charset="-122"/>
                          <a:cs typeface="Times New Roman" panose="02020603050405020304" pitchFamily="18" charset="0"/>
                        </a:rPr>
                        <a:t>分子晶体</a:t>
                      </a:r>
                      <a:endParaRPr lang="zh-CN" altLang="en-US" sz="16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思源黑体 CN Bold" panose="020B0800000000000000" pitchFamily="34" charset="-122"/>
                        <a:ea typeface="Courier New" panose="02070309020205020404" pitchFamily="49" charset="0"/>
                      </a:endParaRPr>
                    </a:p>
                  </a:txBody>
                  <a:tcPr marL="30455" marR="3045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b="1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16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思源黑体 CN Bold" panose="020B0800000000000000" pitchFamily="34" charset="-122"/>
                          <a:cs typeface="Times New Roman" panose="02020603050405020304" pitchFamily="18" charset="0"/>
                        </a:rPr>
                        <a:t>原子晶体</a:t>
                      </a:r>
                      <a:endParaRPr lang="zh-CN" altLang="en-US" sz="16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思源黑体 CN Bold" panose="020B0800000000000000" pitchFamily="34" charset="-122"/>
                        <a:ea typeface="Courier New" panose="02070309020205020404" pitchFamily="49" charset="0"/>
                      </a:endParaRPr>
                    </a:p>
                  </a:txBody>
                  <a:tcPr marL="30455" marR="3045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54562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b="1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16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思源黑体 CN Bold" panose="020B0800000000000000" pitchFamily="34" charset="-122"/>
                          <a:cs typeface="Times New Roman" panose="02020603050405020304" pitchFamily="18" charset="0"/>
                        </a:rPr>
                        <a:t>典型例子</a:t>
                      </a:r>
                      <a:endParaRPr lang="zh-CN" altLang="en-US" sz="16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思源黑体 CN Bold" panose="020B0800000000000000" pitchFamily="34" charset="-122"/>
                        <a:ea typeface="Courier New" panose="02070309020205020404" pitchFamily="49" charset="0"/>
                      </a:endParaRPr>
                    </a:p>
                  </a:txBody>
                  <a:tcPr marL="30455" marR="3045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b="1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en-US" altLang="zh-CN" sz="16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思源黑体 CN Bold" panose="020B0800000000000000" pitchFamily="34" charset="-122"/>
                          <a:cs typeface="Courier New" panose="02070309020205020404" pitchFamily="49" charset="0"/>
                        </a:rPr>
                        <a:t>(2)</a:t>
                      </a:r>
                      <a:r>
                        <a:rPr lang="zh-CN" altLang="en-US" sz="16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思源黑体 CN Bold" panose="020B0800000000000000" pitchFamily="34" charset="-122"/>
                          <a:cs typeface="Times New Roman" panose="02020603050405020304" pitchFamily="18" charset="0"/>
                        </a:rPr>
                        <a:t>冰</a:t>
                      </a:r>
                      <a:endParaRPr lang="en-US" altLang="zh-CN" sz="16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思源黑体 CN Bold" panose="020B0800000000000000" pitchFamily="34" charset="-122"/>
                        <a:cs typeface="Times New Roman" panose="02020603050405020304" pitchFamily="18" charset="0"/>
                      </a:endParaRPr>
                    </a:p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endParaRPr lang="en-US" altLang="zh-CN" sz="16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思源黑体 CN Bold" panose="020B0800000000000000" pitchFamily="34" charset="-122"/>
                        <a:cs typeface="Times New Roman" panose="02020603050405020304" pitchFamily="18" charset="0"/>
                      </a:endParaRPr>
                    </a:p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endParaRPr lang="en-US" altLang="zh-CN" sz="16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思源黑体 CN Bold" panose="020B0800000000000000" pitchFamily="34" charset="-122"/>
                        <a:cs typeface="Times New Roman" panose="02020603050405020304" pitchFamily="18" charset="0"/>
                      </a:endParaRPr>
                    </a:p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endParaRPr lang="en-US" altLang="zh-CN" sz="16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思源黑体 CN Bold" panose="020B0800000000000000" pitchFamily="34" charset="-122"/>
                        <a:cs typeface="Times New Roman" panose="02020603050405020304" pitchFamily="18" charset="0"/>
                      </a:endParaRPr>
                    </a:p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endParaRPr lang="en-US" altLang="zh-CN" sz="16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思源黑体 CN Bold" panose="020B0800000000000000" pitchFamily="34" charset="-122"/>
                        <a:cs typeface="Times New Roman" panose="02020603050405020304" pitchFamily="18" charset="0"/>
                      </a:endParaRPr>
                    </a:p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endParaRPr lang="en-US" altLang="zh-CN" sz="16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思源黑体 CN Bold" panose="020B0800000000000000" pitchFamily="34" charset="-122"/>
                        <a:cs typeface="Times New Roman" panose="02020603050405020304" pitchFamily="18" charset="0"/>
                      </a:endParaRPr>
                    </a:p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endParaRPr lang="en-US" altLang="zh-CN" sz="16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思源黑体 CN Bold" panose="020B0800000000000000" pitchFamily="34" charset="-122"/>
                        <a:cs typeface="Times New Roman" panose="02020603050405020304" pitchFamily="18" charset="0"/>
                      </a:endParaRPr>
                    </a:p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endParaRPr lang="en-US" altLang="zh-CN" sz="16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思源黑体 CN Bold" panose="020B0800000000000000" pitchFamily="34" charset="-122"/>
                        <a:cs typeface="Times New Roman" panose="02020603050405020304" pitchFamily="18" charset="0"/>
                      </a:endParaRPr>
                    </a:p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endParaRPr lang="zh-CN" altLang="en-US" sz="16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思源黑体 CN Bold" panose="020B0800000000000000" pitchFamily="34" charset="-122"/>
                        <a:cs typeface="Courier New" panose="02070309020205020404" pitchFamily="49" charset="0"/>
                      </a:endParaRPr>
                    </a:p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en-US" altLang="zh-CN" sz="16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思源黑体 CN Bold" panose="020B0800000000000000" pitchFamily="34" charset="-122"/>
                          <a:cs typeface="Times New Roman" panose="02020603050405020304" pitchFamily="18" charset="0"/>
                        </a:rPr>
                        <a:t>①</a:t>
                      </a:r>
                      <a:r>
                        <a:rPr lang="zh-CN" altLang="en-US" sz="16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思源黑体 CN Bold" panose="020B0800000000000000" pitchFamily="34" charset="-122"/>
                          <a:cs typeface="Times New Roman" panose="02020603050405020304" pitchFamily="18" charset="0"/>
                        </a:rPr>
                        <a:t>水分子之间的作用力有范德华力，但主要作用力是氢键。</a:t>
                      </a:r>
                      <a:endParaRPr lang="zh-CN" altLang="en-US" sz="16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思源黑体 CN Bold" panose="020B0800000000000000" pitchFamily="34" charset="-122"/>
                        <a:cs typeface="Courier New" panose="02070309020205020404" pitchFamily="49" charset="0"/>
                      </a:endParaRPr>
                    </a:p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en-US" altLang="zh-CN" sz="16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思源黑体 CN Bold" panose="020B0800000000000000" pitchFamily="34" charset="-122"/>
                          <a:cs typeface="Times New Roman" panose="02020603050405020304" pitchFamily="18" charset="0"/>
                        </a:rPr>
                        <a:t>②</a:t>
                      </a:r>
                      <a:r>
                        <a:rPr lang="zh-CN" altLang="en-US" sz="16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思源黑体 CN Bold" panose="020B0800000000000000" pitchFamily="34" charset="-122"/>
                          <a:cs typeface="Times New Roman" panose="02020603050405020304" pitchFamily="18" charset="0"/>
                        </a:rPr>
                        <a:t>由于氢键的存在迫使在四面体中心的每个水分子与四面体顶点的</a:t>
                      </a:r>
                      <a:r>
                        <a:rPr lang="en-US" altLang="zh-CN" sz="16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思源黑体 CN Bold" panose="020B0800000000000000" pitchFamily="34" charset="-122"/>
                          <a:cs typeface="Courier New" panose="02070309020205020404" pitchFamily="49" charset="0"/>
                        </a:rPr>
                        <a:t>4</a:t>
                      </a:r>
                      <a:r>
                        <a:rPr lang="zh-CN" altLang="en-US" sz="16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思源黑体 CN Bold" panose="020B0800000000000000" pitchFamily="34" charset="-122"/>
                          <a:cs typeface="Times New Roman" panose="02020603050405020304" pitchFamily="18" charset="0"/>
                        </a:rPr>
                        <a:t>个相邻的水分子相互吸引。</a:t>
                      </a:r>
                      <a:endParaRPr lang="zh-CN" altLang="en-US" sz="16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思源黑体 CN Bold" panose="020B0800000000000000" pitchFamily="34" charset="-122"/>
                        <a:ea typeface="Courier New" panose="02070309020205020404" pitchFamily="49" charset="0"/>
                      </a:endParaRPr>
                    </a:p>
                  </a:txBody>
                  <a:tcPr marL="30455" marR="3045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b="1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endParaRPr lang="zh-CN" altLang="en-US" sz="16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思源黑体 CN Bold" panose="020B0800000000000000" pitchFamily="34" charset="-122"/>
                        <a:cs typeface="Courier New" panose="02070309020205020404" pitchFamily="49" charset="0"/>
                      </a:endParaRPr>
                    </a:p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en-US" altLang="zh-CN" sz="16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思源黑体 CN Bold" panose="020B0800000000000000" pitchFamily="34" charset="-122"/>
                          <a:cs typeface="Courier New" panose="02070309020205020404" pitchFamily="49" charset="0"/>
                        </a:rPr>
                        <a:t>(2)</a:t>
                      </a:r>
                      <a:r>
                        <a:rPr lang="zh-CN" altLang="en-US" sz="16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思源黑体 CN Bold" panose="020B0800000000000000" pitchFamily="34" charset="-122"/>
                          <a:cs typeface="Times New Roman" panose="02020603050405020304" pitchFamily="18" charset="0"/>
                        </a:rPr>
                        <a:t>二氧化硅</a:t>
                      </a:r>
                      <a:endParaRPr lang="en-US" altLang="zh-CN" sz="16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思源黑体 CN Bold" panose="020B0800000000000000" pitchFamily="34" charset="-122"/>
                        <a:cs typeface="Times New Roman" panose="02020603050405020304" pitchFamily="18" charset="0"/>
                      </a:endParaRPr>
                    </a:p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endParaRPr lang="en-US" altLang="zh-CN" sz="16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思源黑体 CN Bold" panose="020B0800000000000000" pitchFamily="34" charset="-122"/>
                        <a:cs typeface="Times New Roman" panose="02020603050405020304" pitchFamily="18" charset="0"/>
                      </a:endParaRPr>
                    </a:p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endParaRPr lang="en-US" altLang="zh-CN" sz="16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思源黑体 CN Bold" panose="020B0800000000000000" pitchFamily="34" charset="-122"/>
                        <a:cs typeface="Times New Roman" panose="02020603050405020304" pitchFamily="18" charset="0"/>
                      </a:endParaRPr>
                    </a:p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endParaRPr lang="en-US" altLang="zh-CN" sz="16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思源黑体 CN Bold" panose="020B0800000000000000" pitchFamily="34" charset="-122"/>
                        <a:cs typeface="Times New Roman" panose="02020603050405020304" pitchFamily="18" charset="0"/>
                      </a:endParaRPr>
                    </a:p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endParaRPr lang="en-US" altLang="zh-CN" sz="16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思源黑体 CN Bold" panose="020B0800000000000000" pitchFamily="34" charset="-122"/>
                        <a:cs typeface="Times New Roman" panose="02020603050405020304" pitchFamily="18" charset="0"/>
                      </a:endParaRPr>
                    </a:p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endParaRPr lang="en-US" altLang="zh-CN" sz="16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思源黑体 CN Bold" panose="020B0800000000000000" pitchFamily="34" charset="-122"/>
                        <a:cs typeface="Times New Roman" panose="02020603050405020304" pitchFamily="18" charset="0"/>
                      </a:endParaRPr>
                    </a:p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endParaRPr lang="en-US" altLang="zh-CN" sz="16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思源黑体 CN Bold" panose="020B0800000000000000" pitchFamily="34" charset="-122"/>
                        <a:cs typeface="Times New Roman" panose="02020603050405020304" pitchFamily="18" charset="0"/>
                      </a:endParaRPr>
                    </a:p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endParaRPr lang="en-US" altLang="zh-CN" sz="16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思源黑体 CN Bold" panose="020B0800000000000000" pitchFamily="34" charset="-122"/>
                        <a:cs typeface="Times New Roman" panose="02020603050405020304" pitchFamily="18" charset="0"/>
                      </a:endParaRPr>
                    </a:p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endParaRPr lang="en-US" altLang="zh-CN" sz="16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思源黑体 CN Bold" panose="020B0800000000000000" pitchFamily="34" charset="-122"/>
                        <a:cs typeface="Times New Roman" panose="02020603050405020304" pitchFamily="18" charset="0"/>
                      </a:endParaRPr>
                    </a:p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endParaRPr lang="zh-CN" altLang="en-US" sz="16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思源黑体 CN Bold" panose="020B0800000000000000" pitchFamily="34" charset="-122"/>
                        <a:cs typeface="Courier New" panose="02070309020205020404" pitchFamily="49" charset="0"/>
                      </a:endParaRPr>
                    </a:p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en-US" altLang="zh-CN" sz="16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思源黑体 CN Bold" panose="020B0800000000000000" pitchFamily="34" charset="-122"/>
                          <a:cs typeface="Times New Roman" panose="02020603050405020304" pitchFamily="18" charset="0"/>
                        </a:rPr>
                        <a:t>①</a:t>
                      </a:r>
                      <a:r>
                        <a:rPr lang="zh-CN" altLang="en-US" sz="16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思源黑体 CN Bold" panose="020B0800000000000000" pitchFamily="34" charset="-122"/>
                          <a:cs typeface="Times New Roman" panose="02020603050405020304" pitchFamily="18" charset="0"/>
                        </a:rPr>
                        <a:t>在晶体中每个硅原子和</a:t>
                      </a:r>
                      <a:r>
                        <a:rPr lang="en-US" altLang="zh-CN" sz="16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思源黑体 CN Bold" panose="020B0800000000000000" pitchFamily="34" charset="-122"/>
                          <a:cs typeface="Courier New" panose="02070309020205020404" pitchFamily="49" charset="0"/>
                        </a:rPr>
                        <a:t>4</a:t>
                      </a:r>
                      <a:r>
                        <a:rPr lang="zh-CN" altLang="en-US" sz="16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思源黑体 CN Bold" panose="020B0800000000000000" pitchFamily="34" charset="-122"/>
                          <a:cs typeface="Times New Roman" panose="02020603050405020304" pitchFamily="18" charset="0"/>
                        </a:rPr>
                        <a:t>个氧原子形成</a:t>
                      </a:r>
                      <a:r>
                        <a:rPr lang="en-US" altLang="zh-CN" sz="16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思源黑体 CN Bold" panose="020B0800000000000000" pitchFamily="34" charset="-122"/>
                          <a:cs typeface="Courier New" panose="02070309020205020404" pitchFamily="49" charset="0"/>
                        </a:rPr>
                        <a:t>4</a:t>
                      </a:r>
                      <a:r>
                        <a:rPr lang="zh-CN" altLang="en-US" sz="16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思源黑体 CN Bold" panose="020B0800000000000000" pitchFamily="34" charset="-122"/>
                          <a:cs typeface="Times New Roman" panose="02020603050405020304" pitchFamily="18" charset="0"/>
                        </a:rPr>
                        <a:t>个共价键；每个氧原子与</a:t>
                      </a:r>
                      <a:r>
                        <a:rPr lang="en-US" altLang="zh-CN" sz="16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思源黑体 CN Bold" panose="020B0800000000000000" pitchFamily="34" charset="-122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zh-CN" altLang="en-US" sz="16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思源黑体 CN Bold" panose="020B0800000000000000" pitchFamily="34" charset="-122"/>
                          <a:cs typeface="Times New Roman" panose="02020603050405020304" pitchFamily="18" charset="0"/>
                        </a:rPr>
                        <a:t>个硅原子相结合。故</a:t>
                      </a:r>
                      <a:r>
                        <a:rPr lang="en-US" altLang="zh-CN" sz="16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思源黑体 CN Bold" panose="020B0800000000000000" pitchFamily="34" charset="-122"/>
                          <a:cs typeface="Courier New" panose="02070309020205020404" pitchFamily="49" charset="0"/>
                        </a:rPr>
                        <a:t>SiO</a:t>
                      </a:r>
                      <a:r>
                        <a:rPr lang="en-US" altLang="zh-CN" sz="1600" b="1" baseline="-250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思源黑体 CN Bold" panose="020B0800000000000000" pitchFamily="34" charset="-122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zh-CN" altLang="en-US" sz="16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思源黑体 CN Bold" panose="020B0800000000000000" pitchFamily="34" charset="-122"/>
                          <a:cs typeface="Times New Roman" panose="02020603050405020304" pitchFamily="18" charset="0"/>
                        </a:rPr>
                        <a:t>晶体中硅原子与氧原子按</a:t>
                      </a:r>
                      <a:r>
                        <a:rPr lang="en-US" altLang="zh-CN" sz="16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思源黑体 CN Bold" panose="020B0800000000000000" pitchFamily="34" charset="-122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altLang="zh-CN" sz="16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思源黑体 CN Bold" panose="020B0800000000000000" pitchFamily="34" charset="-122"/>
                          <a:cs typeface="Times New Roman" panose="02020603050405020304" pitchFamily="18" charset="0"/>
                        </a:rPr>
                        <a:t>∶</a:t>
                      </a:r>
                      <a:r>
                        <a:rPr lang="en-US" altLang="zh-CN" sz="16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思源黑体 CN Bold" panose="020B0800000000000000" pitchFamily="34" charset="-122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zh-CN" altLang="en-US" sz="16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思源黑体 CN Bold" panose="020B0800000000000000" pitchFamily="34" charset="-122"/>
                          <a:cs typeface="Times New Roman" panose="02020603050405020304" pitchFamily="18" charset="0"/>
                        </a:rPr>
                        <a:t>的比例组成。</a:t>
                      </a:r>
                      <a:endParaRPr lang="zh-CN" altLang="en-US" sz="16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思源黑体 CN Bold" panose="020B0800000000000000" pitchFamily="34" charset="-122"/>
                        <a:cs typeface="Courier New" panose="02070309020205020404" pitchFamily="49" charset="0"/>
                      </a:endParaRPr>
                    </a:p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en-US" altLang="zh-CN" sz="16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思源黑体 CN Bold" panose="020B0800000000000000" pitchFamily="34" charset="-122"/>
                          <a:cs typeface="Times New Roman" panose="02020603050405020304" pitchFamily="18" charset="0"/>
                        </a:rPr>
                        <a:t>②</a:t>
                      </a:r>
                      <a:r>
                        <a:rPr lang="zh-CN" altLang="en-US" sz="16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思源黑体 CN Bold" panose="020B0800000000000000" pitchFamily="34" charset="-122"/>
                          <a:cs typeface="Times New Roman" panose="02020603050405020304" pitchFamily="18" charset="0"/>
                        </a:rPr>
                        <a:t>最小环上有</a:t>
                      </a:r>
                      <a:r>
                        <a:rPr lang="en-US" altLang="zh-CN" sz="16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思源黑体 CN Bold" panose="020B0800000000000000" pitchFamily="34" charset="-122"/>
                          <a:cs typeface="Courier New" panose="02070309020205020404" pitchFamily="49" charset="0"/>
                        </a:rPr>
                        <a:t>12</a:t>
                      </a:r>
                      <a:r>
                        <a:rPr lang="zh-CN" altLang="en-US" sz="16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思源黑体 CN Bold" panose="020B0800000000000000" pitchFamily="34" charset="-122"/>
                          <a:cs typeface="Times New Roman" panose="02020603050405020304" pitchFamily="18" charset="0"/>
                        </a:rPr>
                        <a:t>个原子。</a:t>
                      </a:r>
                      <a:endParaRPr lang="zh-CN" altLang="en-US" sz="16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思源黑体 CN Bold" panose="020B0800000000000000" pitchFamily="34" charset="-122"/>
                        <a:ea typeface="Courier New" panose="02070309020205020404" pitchFamily="49" charset="0"/>
                      </a:endParaRPr>
                    </a:p>
                  </a:txBody>
                  <a:tcPr marL="30455" marR="3045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7424" name="Picture 2" descr="C:\Documents and Settings\Administrator\桌面\人教化学选修3\3-17.tif"/>
          <p:cNvPicPr>
            <a:picLocks noChangeAspect="1"/>
          </p:cNvPicPr>
          <p:nvPr/>
        </p:nvPicPr>
        <p:blipFill>
          <a:blip r:embed="rId2" r:link="rId3"/>
          <a:stretch>
            <a:fillRect/>
          </a:stretch>
        </p:blipFill>
        <p:spPr>
          <a:xfrm>
            <a:off x="3516865" y="2849838"/>
            <a:ext cx="1214437" cy="13954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25" name="Picture 1" descr="C:\Documents and Settings\Administrator\桌面\人教化学选修3\3-19.tif"/>
          <p:cNvPicPr>
            <a:picLocks noChangeAspect="1"/>
          </p:cNvPicPr>
          <p:nvPr/>
        </p:nvPicPr>
        <p:blipFill>
          <a:blip r:embed="rId4" r:link="rId3"/>
          <a:stretch>
            <a:fillRect/>
          </a:stretch>
        </p:blipFill>
        <p:spPr>
          <a:xfrm>
            <a:off x="7273794" y="3101010"/>
            <a:ext cx="1508558" cy="128463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文本占位符 1">
            <a:extLst>
              <a:ext uri="{FF2B5EF4-FFF2-40B4-BE49-F238E27FC236}">
                <a16:creationId xmlns:a16="http://schemas.microsoft.com/office/drawing/2014/main" id="{B94FFCFD-7F3A-4146-ADDD-67B733A8174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64569" y="467407"/>
            <a:ext cx="4891087" cy="470128"/>
          </a:xfrm>
        </p:spPr>
        <p:txBody>
          <a:bodyPr/>
          <a:lstStyle/>
          <a:p>
            <a:r>
              <a:rPr lang="zh-CN" altLang="en-US" dirty="0"/>
              <a:t>课堂互动讲练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4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4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4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4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4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4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7A97A9D2-FD17-4A22-91FD-DA0D669EFE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科学视野</a:t>
            </a:r>
          </a:p>
        </p:txBody>
      </p:sp>
      <p:pic>
        <p:nvPicPr>
          <p:cNvPr id="17411" name="Picture 3" descr="pic_246777"/>
          <p:cNvPicPr>
            <a:picLocks noChangeAspect="1" noChangeArrowheads="1"/>
          </p:cNvPicPr>
          <p:nvPr/>
        </p:nvPicPr>
        <p:blipFill>
          <a:blip r:embed="rId2">
            <a:lum bright="-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3368" y="2136913"/>
            <a:ext cx="8839580" cy="3506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2459832" y="1125537"/>
            <a:ext cx="72723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天然气水合物</a:t>
            </a:r>
            <a:r>
              <a:rPr kumimoji="1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——</a:t>
            </a:r>
            <a:r>
              <a:rPr kumimoji="1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一种潜在的能源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174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3" name="Rectangle 5"/>
          <p:cNvSpPr>
            <a:spLocks noChangeArrowheads="1"/>
          </p:cNvSpPr>
          <p:nvPr/>
        </p:nvSpPr>
        <p:spPr bwMode="auto">
          <a:xfrm>
            <a:off x="927278" y="1414531"/>
            <a:ext cx="10035583" cy="4198714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>
            <a:lvl1pPr indent="2667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1. </a:t>
            </a:r>
            <a:r>
              <a:rPr kumimoji="1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分子晶体：由分子构成。相邻分子靠分子间作用力相互吸引。</a:t>
            </a:r>
          </a:p>
          <a:p>
            <a:pPr marL="0" marR="0" lvl="0" indent="0" algn="just" defTabSz="914400" rtl="0" eaLnBrk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2. </a:t>
            </a:r>
            <a:r>
              <a:rPr kumimoji="1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分子晶体特点：低熔沸点、升华、硬度很小等。</a:t>
            </a:r>
          </a:p>
          <a:p>
            <a:pPr marL="0" marR="0" lvl="0" indent="0" algn="just" defTabSz="914400" rtl="0" eaLnBrk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3. </a:t>
            </a:r>
            <a:r>
              <a:rPr kumimoji="1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常见分子晶体分类：</a:t>
            </a:r>
            <a:r>
              <a:rPr kumimoji="1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(1)</a:t>
            </a:r>
            <a:r>
              <a:rPr kumimoji="1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所有非金属氢化物 </a:t>
            </a:r>
            <a:r>
              <a:rPr kumimoji="1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(2)</a:t>
            </a:r>
            <a:r>
              <a:rPr kumimoji="1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部分非金属单质 </a:t>
            </a:r>
            <a:r>
              <a:rPr kumimoji="1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(3)</a:t>
            </a:r>
            <a:r>
              <a:rPr kumimoji="1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部分非金属氧化物</a:t>
            </a:r>
            <a:r>
              <a:rPr kumimoji="1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(4)</a:t>
            </a:r>
            <a:r>
              <a:rPr kumimoji="1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几乎所有的酸</a:t>
            </a:r>
            <a:r>
              <a:rPr kumimoji="1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(</a:t>
            </a:r>
            <a:r>
              <a:rPr kumimoji="1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而碱和盐则是离子晶体 </a:t>
            </a:r>
            <a:r>
              <a:rPr kumimoji="1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) (5)</a:t>
            </a:r>
            <a:r>
              <a:rPr kumimoji="1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绝大多数有机物的晶体。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563C1"/>
              </a:buClr>
              <a:buSzPct val="80000"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4.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分子晶体结构特征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563C1"/>
              </a:buClr>
              <a:buSzPct val="80000"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(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１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)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只有范德华力，无分子间氢键－分子密堆积（每个分子周围有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12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个紧邻的分子，如：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C</a:t>
            </a:r>
            <a:r>
              <a:rPr kumimoji="0" lang="en-US" altLang="zh-CN" sz="2000" b="0" i="0" u="none" strike="noStrike" kern="1200" cap="none" spc="0" normalizeH="0" baseline="-2500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60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、干冰 、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I</a:t>
            </a:r>
            <a:r>
              <a:rPr kumimoji="0" lang="en-US" altLang="zh-CN" sz="2000" b="0" i="0" u="none" strike="noStrike" kern="1200" cap="none" spc="0" normalizeH="0" baseline="-2500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2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、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O</a:t>
            </a:r>
            <a:r>
              <a:rPr kumimoji="0" lang="en-US" altLang="zh-CN" sz="2000" b="0" i="0" u="none" strike="noStrike" kern="1200" cap="none" spc="0" normalizeH="0" baseline="-2500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2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563C1"/>
              </a:buClr>
              <a:buSzPct val="80000"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(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２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)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有分子间氢键－不具有分子密堆积特征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563C1"/>
              </a:buClr>
              <a:buSzPct val="80000"/>
              <a:buFont typeface="Arial" panose="020B0604020202020204" pitchFamily="34" charset="0"/>
              <a:buNone/>
              <a:tabLst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  （如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Wingdings" panose="05000000000000000000" pitchFamily="2" charset="2"/>
              </a:rPr>
              <a:t>：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Wingdings" panose="05000000000000000000" pitchFamily="2" charset="2"/>
              </a:rPr>
              <a:t>HF 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Wingdings" panose="05000000000000000000" pitchFamily="2" charset="2"/>
              </a:rPr>
              <a:t>、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冰、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NH</a:t>
            </a:r>
            <a:r>
              <a:rPr kumimoji="0" lang="en-US" altLang="zh-CN" sz="2000" b="0" i="0" u="none" strike="noStrike" kern="1200" cap="none" spc="0" normalizeH="0" baseline="-2500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3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 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Wingdings" panose="05000000000000000000" pitchFamily="2" charset="2"/>
              </a:rPr>
              <a:t>）</a:t>
            </a:r>
          </a:p>
        </p:txBody>
      </p:sp>
      <p:sp>
        <p:nvSpPr>
          <p:cNvPr id="2" name="文本占位符 1">
            <a:extLst>
              <a:ext uri="{FF2B5EF4-FFF2-40B4-BE49-F238E27FC236}">
                <a16:creationId xmlns:a16="http://schemas.microsoft.com/office/drawing/2014/main" id="{6B114CE2-4D91-431C-8BAA-9DA294095DD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小结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2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3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3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3" grpId="0"/>
      <p:bldP spid="2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1364569" y="1414300"/>
            <a:ext cx="10141767" cy="1428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1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．共价键、离子键和范德华力是构成物质粒子间的不同作用方式，下列物质中，只含有上述一种作用的是    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(        )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    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A.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干冰        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B.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氯化钠        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C.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氢氧化钠       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D.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碘</a:t>
            </a:r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1356633" y="3263305"/>
            <a:ext cx="10151081" cy="1428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indent="2667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2.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下列有关分子晶体熔点的高低叙述中，正确的是（       ）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  <a:p>
            <a:pPr marL="0" marR="0" lvl="0" indent="0" algn="l" defTabSz="914400" rtl="0" eaLnBrk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   A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、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Cl</a:t>
            </a:r>
            <a:r>
              <a:rPr kumimoji="0" lang="en-US" altLang="zh-CN" sz="2000" b="0" i="0" u="none" strike="noStrike" kern="1200" cap="none" spc="0" normalizeH="0" baseline="-3000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2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&gt;I</a:t>
            </a:r>
            <a:r>
              <a:rPr kumimoji="0" lang="en-US" altLang="zh-CN" sz="2000" b="0" i="0" u="none" strike="noStrike" kern="1200" cap="none" spc="0" normalizeH="0" baseline="-3000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2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               B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、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SiCl</a:t>
            </a:r>
            <a:r>
              <a:rPr kumimoji="0" lang="en-US" altLang="zh-CN" sz="2000" b="0" i="0" u="none" strike="noStrike" kern="1200" cap="none" spc="0" normalizeH="0" baseline="-3000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4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&gt;CCl</a:t>
            </a:r>
            <a:r>
              <a:rPr kumimoji="0" lang="en-US" altLang="zh-CN" sz="2000" b="0" i="0" u="none" strike="noStrike" kern="1200" cap="none" spc="0" normalizeH="0" baseline="-3000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4</a:t>
            </a:r>
            <a:endParaRPr kumimoji="0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  <a:p>
            <a:pPr marL="0" marR="0" lvl="0" indent="0" algn="l" defTabSz="914400" rtl="0" eaLnBrk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   C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、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NH</a:t>
            </a:r>
            <a:r>
              <a:rPr kumimoji="0" lang="en-US" altLang="zh-CN" sz="2000" b="0" i="0" u="none" strike="noStrike" kern="1200" cap="none" spc="0" normalizeH="0" baseline="-3000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3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&lt;PH</a:t>
            </a:r>
            <a:r>
              <a:rPr kumimoji="0" lang="en-US" altLang="zh-CN" sz="2000" b="0" i="0" u="none" strike="noStrike" kern="1200" cap="none" spc="0" normalizeH="0" baseline="-3000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3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         D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、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C(CH</a:t>
            </a:r>
            <a:r>
              <a:rPr kumimoji="0" lang="en-US" altLang="zh-CN" sz="2000" b="0" i="0" u="none" strike="noStrike" kern="1200" cap="none" spc="0" normalizeH="0" baseline="-3000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3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)</a:t>
            </a:r>
            <a:r>
              <a:rPr kumimoji="0" lang="en-US" altLang="zh-CN" sz="2000" b="0" i="0" u="none" strike="noStrike" kern="1200" cap="none" spc="0" normalizeH="0" baseline="-3000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4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&gt;CH</a:t>
            </a:r>
            <a:r>
              <a:rPr kumimoji="0" lang="en-US" altLang="zh-CN" sz="2000" b="0" i="0" u="none" strike="noStrike" kern="1200" cap="none" spc="0" normalizeH="0" baseline="-3000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3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(CH</a:t>
            </a:r>
            <a:r>
              <a:rPr kumimoji="0" lang="en-US" altLang="zh-CN" sz="2000" b="0" i="0" u="none" strike="noStrike" kern="1200" cap="none" spc="0" normalizeH="0" baseline="-3000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2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)</a:t>
            </a:r>
            <a:r>
              <a:rPr kumimoji="0" lang="en-US" altLang="zh-CN" sz="2000" b="0" i="0" u="none" strike="noStrike" kern="1200" cap="none" spc="0" normalizeH="0" baseline="-3000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2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CH</a:t>
            </a:r>
            <a:r>
              <a:rPr kumimoji="0" lang="en-US" altLang="zh-CN" sz="2000" b="0" i="0" u="none" strike="noStrike" kern="1200" cap="none" spc="0" normalizeH="0" baseline="-3000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3845872" y="1838133"/>
            <a:ext cx="488950" cy="588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B</a:t>
            </a:r>
          </a:p>
        </p:txBody>
      </p:sp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7229987" y="3253366"/>
            <a:ext cx="488950" cy="588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B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BBDBF84-13A2-4FE5-B349-C19E52300FD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练习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5" grpId="0"/>
      <p:bldP spid="2048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1563688" y="1007546"/>
            <a:ext cx="6902450" cy="2352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3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、支持固态氨是分子晶体的事实是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(       )</a:t>
            </a:r>
            <a:endParaRPr kumimoji="0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     A.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氮原子不能形成阳离子 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     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B.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铵离子不能单独存在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     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C.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常温下，氨是气态物质 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     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D.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氨极易溶于水 </a:t>
            </a:r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1563688" y="3544567"/>
            <a:ext cx="7732712" cy="2813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4.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下列性质适合于分子晶体的是    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(          )</a:t>
            </a:r>
            <a:endParaRPr kumimoji="0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  <a:p>
            <a:pPr marL="0" marR="0" lvl="0" indent="0" algn="l" defTabSz="914400" rtl="0" eaLnBrk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  A.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熔点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1 070℃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，易溶于水，水溶液导电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  <a:p>
            <a:pPr marL="0" marR="0" lvl="0" indent="0" algn="l" defTabSz="914400" rtl="0" eaLnBrk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  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B.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熔点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10.31 ℃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，液态不导电、水溶液能导电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  <a:p>
            <a:pPr marL="0" marR="0" lvl="0" indent="0" algn="l" defTabSz="914400" rtl="0" eaLnBrk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  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C.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能溶于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CS</a:t>
            </a:r>
            <a:r>
              <a:rPr kumimoji="0" lang="en-US" altLang="zh-CN" sz="2000" b="0" i="0" u="none" strike="noStrike" kern="1200" cap="none" spc="0" normalizeH="0" baseline="-3000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2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、熔点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112.8 ℃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，沸点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444.6℃</a:t>
            </a:r>
            <a:endParaRPr kumimoji="0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  <a:p>
            <a:pPr marL="0" marR="0" lvl="0" indent="0" algn="l" defTabSz="914400" rtl="0" eaLnBrk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  D.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熔点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97.81℃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，质软、导电、密度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0.97 g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／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cm</a:t>
            </a:r>
            <a:r>
              <a:rPr kumimoji="0" lang="en-US" altLang="zh-CN" sz="2000" b="0" i="0" u="none" strike="noStrike" kern="1200" cap="none" spc="0" normalizeH="0" baseline="3000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3</a:t>
            </a:r>
          </a:p>
          <a:p>
            <a:pPr marL="0" marR="0" lvl="0" indent="0" algn="l" defTabSz="914400" rtl="0" eaLnBrk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5709356" y="1007546"/>
            <a:ext cx="386644" cy="588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C</a:t>
            </a:r>
          </a:p>
        </p:txBody>
      </p:sp>
      <p:sp>
        <p:nvSpPr>
          <p:cNvPr id="21510" name="Rectangle 6"/>
          <p:cNvSpPr>
            <a:spLocks noChangeArrowheads="1"/>
          </p:cNvSpPr>
          <p:nvPr/>
        </p:nvSpPr>
        <p:spPr bwMode="auto">
          <a:xfrm>
            <a:off x="5499363" y="3498401"/>
            <a:ext cx="596638" cy="588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BC</a:t>
            </a:r>
          </a:p>
        </p:txBody>
      </p:sp>
      <p:sp>
        <p:nvSpPr>
          <p:cNvPr id="8" name="文本占位符 2">
            <a:extLst>
              <a:ext uri="{FF2B5EF4-FFF2-40B4-BE49-F238E27FC236}">
                <a16:creationId xmlns:a16="http://schemas.microsoft.com/office/drawing/2014/main" id="{859025DF-CF95-4C7E-999A-1B7C1ECAD91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64569" y="467407"/>
            <a:ext cx="4891087" cy="470128"/>
          </a:xfrm>
        </p:spPr>
        <p:txBody>
          <a:bodyPr/>
          <a:lstStyle/>
          <a:p>
            <a:r>
              <a:rPr lang="zh-CN" altLang="en-US" dirty="0"/>
              <a:t>练习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9" grpId="0"/>
      <p:bldP spid="215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8DC0AC92-A1BB-4D66-909D-B8C92828DC6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tx1"/>
              </a:gs>
              <a:gs pos="0">
                <a:schemeClr val="tx1">
                  <a:lumMod val="85000"/>
                  <a:lumOff val="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Light" panose="020B03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4" name="文本框 3" hidden="1">
            <a:extLst>
              <a:ext uri="{FF2B5EF4-FFF2-40B4-BE49-F238E27FC236}">
                <a16:creationId xmlns:a16="http://schemas.microsoft.com/office/drawing/2014/main" id="{8A3E1733-08BF-4D53-923E-37C2AA334B14}"/>
              </a:ext>
            </a:extLst>
          </p:cNvPr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BY YUSHEN</a:t>
            </a:r>
            <a:endParaRPr lang="zh-CN" altLang="en-US" dirty="0">
              <a:noFill/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sp>
        <p:nvSpPr>
          <p:cNvPr id="7" name="椭圆 6">
            <a:extLst>
              <a:ext uri="{FF2B5EF4-FFF2-40B4-BE49-F238E27FC236}">
                <a16:creationId xmlns:a16="http://schemas.microsoft.com/office/drawing/2014/main" id="{D05300D4-1A0E-4224-B6A4-24FC4BE0F78B}"/>
              </a:ext>
            </a:extLst>
          </p:cNvPr>
          <p:cNvSpPr/>
          <p:nvPr/>
        </p:nvSpPr>
        <p:spPr>
          <a:xfrm>
            <a:off x="7071214" y="1783598"/>
            <a:ext cx="4198102" cy="4198102"/>
          </a:xfrm>
          <a:prstGeom prst="ellipse">
            <a:avLst/>
          </a:prstGeom>
          <a:gradFill>
            <a:gsLst>
              <a:gs pos="36000">
                <a:srgbClr val="FCAE34"/>
              </a:gs>
              <a:gs pos="96000">
                <a:srgbClr val="FC7E0D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Light" panose="020B0300000000000000" pitchFamily="34" charset="-122"/>
              <a:ea typeface="思源黑体 CN Bold" panose="020B0800000000000000" pitchFamily="34" charset="-122"/>
            </a:endParaRPr>
          </a:p>
        </p:txBody>
      </p: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3FC158EF-66CE-434B-A063-FB6B4464113D}"/>
              </a:ext>
            </a:extLst>
          </p:cNvPr>
          <p:cNvGrpSpPr/>
          <p:nvPr/>
        </p:nvGrpSpPr>
        <p:grpSpPr>
          <a:xfrm>
            <a:off x="7219900" y="1"/>
            <a:ext cx="3900731" cy="5813672"/>
            <a:chOff x="-6314144" y="1"/>
            <a:chExt cx="4338181" cy="6465650"/>
          </a:xfrm>
        </p:grpSpPr>
        <p:pic>
          <p:nvPicPr>
            <p:cNvPr id="29" name="图片 28">
              <a:extLst>
                <a:ext uri="{FF2B5EF4-FFF2-40B4-BE49-F238E27FC236}">
                  <a16:creationId xmlns:a16="http://schemas.microsoft.com/office/drawing/2014/main" id="{D099544F-2F8A-4F88-B205-30E6BDB3CAB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60" r="7835" b="36868"/>
            <a:stretch>
              <a:fillRect/>
            </a:stretch>
          </p:blipFill>
          <p:spPr>
            <a:xfrm>
              <a:off x="-6314144" y="1"/>
              <a:ext cx="4338181" cy="4329617"/>
            </a:xfrm>
            <a:custGeom>
              <a:avLst/>
              <a:gdLst>
                <a:gd name="connsiteX0" fmla="*/ 0 w 4338181"/>
                <a:gd name="connsiteY0" fmla="*/ 0 h 4329617"/>
                <a:gd name="connsiteX1" fmla="*/ 4338181 w 4338181"/>
                <a:gd name="connsiteY1" fmla="*/ 0 h 4329617"/>
                <a:gd name="connsiteX2" fmla="*/ 4338181 w 4338181"/>
                <a:gd name="connsiteY2" fmla="*/ 4329601 h 4329617"/>
                <a:gd name="connsiteX3" fmla="*/ 4326983 w 4338181"/>
                <a:gd name="connsiteY3" fmla="*/ 4107840 h 4329617"/>
                <a:gd name="connsiteX4" fmla="*/ 2169091 w 4338181"/>
                <a:gd name="connsiteY4" fmla="*/ 2160526 h 4329617"/>
                <a:gd name="connsiteX5" fmla="*/ 0 w 4338181"/>
                <a:gd name="connsiteY5" fmla="*/ 4329617 h 4329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338181" h="4329617">
                  <a:moveTo>
                    <a:pt x="0" y="0"/>
                  </a:moveTo>
                  <a:lnTo>
                    <a:pt x="4338181" y="0"/>
                  </a:lnTo>
                  <a:lnTo>
                    <a:pt x="4338181" y="4329601"/>
                  </a:lnTo>
                  <a:lnTo>
                    <a:pt x="4326983" y="4107840"/>
                  </a:lnTo>
                  <a:cubicBezTo>
                    <a:pt x="4215904" y="3014063"/>
                    <a:pt x="3292175" y="2160526"/>
                    <a:pt x="2169091" y="2160526"/>
                  </a:cubicBezTo>
                  <a:cubicBezTo>
                    <a:pt x="971135" y="2160526"/>
                    <a:pt x="0" y="3131661"/>
                    <a:pt x="0" y="4329617"/>
                  </a:cubicBezTo>
                  <a:close/>
                </a:path>
              </a:pathLst>
            </a:custGeom>
          </p:spPr>
        </p:pic>
        <p:pic>
          <p:nvPicPr>
            <p:cNvPr id="28" name="图片 27">
              <a:extLst>
                <a:ext uri="{FF2B5EF4-FFF2-40B4-BE49-F238E27FC236}">
                  <a16:creationId xmlns:a16="http://schemas.microsoft.com/office/drawing/2014/main" id="{37E5B161-F6BB-4457-95F0-05AC6E25DA0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60" t="31335" r="7835" b="5407"/>
            <a:stretch>
              <a:fillRect/>
            </a:stretch>
          </p:blipFill>
          <p:spPr>
            <a:xfrm>
              <a:off x="-6314144" y="2127471"/>
              <a:ext cx="4338181" cy="4338180"/>
            </a:xfrm>
            <a:custGeom>
              <a:avLst/>
              <a:gdLst>
                <a:gd name="connsiteX0" fmla="*/ 2169091 w 4338181"/>
                <a:gd name="connsiteY0" fmla="*/ 0 h 4338180"/>
                <a:gd name="connsiteX1" fmla="*/ 4326983 w 4338181"/>
                <a:gd name="connsiteY1" fmla="*/ 1947314 h 4338180"/>
                <a:gd name="connsiteX2" fmla="*/ 4338181 w 4338181"/>
                <a:gd name="connsiteY2" fmla="*/ 2169076 h 4338180"/>
                <a:gd name="connsiteX3" fmla="*/ 4338181 w 4338181"/>
                <a:gd name="connsiteY3" fmla="*/ 2169107 h 4338180"/>
                <a:gd name="connsiteX4" fmla="*/ 4326983 w 4338181"/>
                <a:gd name="connsiteY4" fmla="*/ 2390868 h 4338180"/>
                <a:gd name="connsiteX5" fmla="*/ 2390868 w 4338181"/>
                <a:gd name="connsiteY5" fmla="*/ 4326983 h 4338180"/>
                <a:gd name="connsiteX6" fmla="*/ 2169124 w 4338181"/>
                <a:gd name="connsiteY6" fmla="*/ 4338180 h 4338180"/>
                <a:gd name="connsiteX7" fmla="*/ 2169058 w 4338181"/>
                <a:gd name="connsiteY7" fmla="*/ 4338180 h 4338180"/>
                <a:gd name="connsiteX8" fmla="*/ 1947314 w 4338181"/>
                <a:gd name="connsiteY8" fmla="*/ 4326983 h 4338180"/>
                <a:gd name="connsiteX9" fmla="*/ 0 w 4338181"/>
                <a:gd name="connsiteY9" fmla="*/ 2169091 h 4338180"/>
                <a:gd name="connsiteX10" fmla="*/ 2169091 w 4338181"/>
                <a:gd name="connsiteY10" fmla="*/ 0 h 4338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338181" h="4338180">
                  <a:moveTo>
                    <a:pt x="2169091" y="0"/>
                  </a:moveTo>
                  <a:cubicBezTo>
                    <a:pt x="3292175" y="0"/>
                    <a:pt x="4215904" y="853537"/>
                    <a:pt x="4326983" y="1947314"/>
                  </a:cubicBezTo>
                  <a:lnTo>
                    <a:pt x="4338181" y="2169076"/>
                  </a:lnTo>
                  <a:lnTo>
                    <a:pt x="4338181" y="2169107"/>
                  </a:lnTo>
                  <a:lnTo>
                    <a:pt x="4326983" y="2390868"/>
                  </a:lnTo>
                  <a:cubicBezTo>
                    <a:pt x="4223309" y="3411727"/>
                    <a:pt x="3411727" y="4223309"/>
                    <a:pt x="2390868" y="4326983"/>
                  </a:cubicBezTo>
                  <a:lnTo>
                    <a:pt x="2169124" y="4338180"/>
                  </a:lnTo>
                  <a:lnTo>
                    <a:pt x="2169058" y="4338180"/>
                  </a:lnTo>
                  <a:lnTo>
                    <a:pt x="1947314" y="4326983"/>
                  </a:lnTo>
                  <a:cubicBezTo>
                    <a:pt x="853537" y="4215904"/>
                    <a:pt x="0" y="3292175"/>
                    <a:pt x="0" y="2169091"/>
                  </a:cubicBezTo>
                  <a:cubicBezTo>
                    <a:pt x="0" y="971135"/>
                    <a:pt x="971135" y="0"/>
                    <a:pt x="2169091" y="0"/>
                  </a:cubicBezTo>
                  <a:close/>
                </a:path>
              </a:pathLst>
            </a:custGeom>
          </p:spPr>
        </p:pic>
      </p:grpSp>
      <p:cxnSp>
        <p:nvCxnSpPr>
          <p:cNvPr id="32" name="直接连接符 31">
            <a:extLst>
              <a:ext uri="{FF2B5EF4-FFF2-40B4-BE49-F238E27FC236}">
                <a16:creationId xmlns:a16="http://schemas.microsoft.com/office/drawing/2014/main" id="{4320DA84-4592-445C-A002-4CA8E85C503E}"/>
              </a:ext>
            </a:extLst>
          </p:cNvPr>
          <p:cNvCxnSpPr>
            <a:cxnSpLocks/>
            <a:endCxn id="35" idx="4"/>
          </p:cNvCxnSpPr>
          <p:nvPr/>
        </p:nvCxnSpPr>
        <p:spPr>
          <a:xfrm flipH="1">
            <a:off x="1216594" y="-459898"/>
            <a:ext cx="2" cy="1687834"/>
          </a:xfrm>
          <a:prstGeom prst="line">
            <a:avLst/>
          </a:prstGeom>
          <a:noFill/>
          <a:ln w="15875" cap="flat" cmpd="sng" algn="ctr">
            <a:solidFill>
              <a:schemeClr val="bg1"/>
            </a:solidFill>
            <a:prstDash val="sysDash"/>
            <a:miter lim="800000"/>
          </a:ln>
          <a:effectLst/>
        </p:spPr>
      </p:cxn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3D7AF3FC-A5FE-4F37-ADE0-ABB925311E1C}"/>
              </a:ext>
            </a:extLst>
          </p:cNvPr>
          <p:cNvGrpSpPr/>
          <p:nvPr/>
        </p:nvGrpSpPr>
        <p:grpSpPr>
          <a:xfrm>
            <a:off x="1104822" y="1227936"/>
            <a:ext cx="223545" cy="223545"/>
            <a:chOff x="964552" y="1687834"/>
            <a:chExt cx="223545" cy="223545"/>
          </a:xfrm>
        </p:grpSpPr>
        <p:sp>
          <p:nvSpPr>
            <p:cNvPr id="34" name="椭圆 33">
              <a:extLst>
                <a:ext uri="{FF2B5EF4-FFF2-40B4-BE49-F238E27FC236}">
                  <a16:creationId xmlns:a16="http://schemas.microsoft.com/office/drawing/2014/main" id="{4FA0B616-5303-4C21-B11A-AFEA145EABDC}"/>
                </a:ext>
              </a:extLst>
            </p:cNvPr>
            <p:cNvSpPr/>
            <p:nvPr/>
          </p:nvSpPr>
          <p:spPr>
            <a:xfrm rot="900000">
              <a:off x="998168" y="1723406"/>
              <a:ext cx="152400" cy="152400"/>
            </a:xfrm>
            <a:prstGeom prst="ellipse">
              <a:avLst/>
            </a:prstGeom>
            <a:noFill/>
            <a:ln w="15875" cap="flat" cmpd="sng" algn="ctr">
              <a:solidFill>
                <a:schemeClr val="bg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35" name="椭圆 34">
              <a:extLst>
                <a:ext uri="{FF2B5EF4-FFF2-40B4-BE49-F238E27FC236}">
                  <a16:creationId xmlns:a16="http://schemas.microsoft.com/office/drawing/2014/main" id="{59E02B9F-A985-4530-B4EF-C5932D5CD96D}"/>
                </a:ext>
              </a:extLst>
            </p:cNvPr>
            <p:cNvSpPr/>
            <p:nvPr/>
          </p:nvSpPr>
          <p:spPr>
            <a:xfrm rot="10800000">
              <a:off x="964552" y="1687834"/>
              <a:ext cx="223545" cy="223545"/>
            </a:xfrm>
            <a:prstGeom prst="ellipse">
              <a:avLst/>
            </a:prstGeom>
            <a:noFill/>
            <a:ln w="15875" cap="flat" cmpd="sng" algn="ctr">
              <a:solidFill>
                <a:schemeClr val="bg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</p:grpSp>
      <p:sp>
        <p:nvSpPr>
          <p:cNvPr id="36" name="文本框 35">
            <a:extLst>
              <a:ext uri="{FF2B5EF4-FFF2-40B4-BE49-F238E27FC236}">
                <a16:creationId xmlns:a16="http://schemas.microsoft.com/office/drawing/2014/main" id="{E9EC0BC0-FFED-4493-81B2-3FA8753CEB60}"/>
              </a:ext>
            </a:extLst>
          </p:cNvPr>
          <p:cNvSpPr txBox="1"/>
          <p:nvPr/>
        </p:nvSpPr>
        <p:spPr>
          <a:xfrm>
            <a:off x="1000046" y="2106416"/>
            <a:ext cx="33560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spc="300" dirty="0">
                <a:solidFill>
                  <a:schemeClr val="bg1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晶体结构与性质</a:t>
            </a:r>
            <a:endParaRPr lang="en-US" altLang="zh-CN" sz="2800" b="1" spc="300" dirty="0">
              <a:solidFill>
                <a:schemeClr val="bg1"/>
              </a:solidFill>
              <a:latin typeface="思源黑体 CN Regular" panose="020B0500000000000000" pitchFamily="34" charset="-122"/>
              <a:ea typeface="思源黑体 CN Regular" panose="020B0500000000000000" pitchFamily="34" charset="-122"/>
            </a:endParaRPr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23AD36D5-D963-4658-AF5A-ED7D3C267710}"/>
              </a:ext>
            </a:extLst>
          </p:cNvPr>
          <p:cNvSpPr txBox="1"/>
          <p:nvPr/>
        </p:nvSpPr>
        <p:spPr>
          <a:xfrm>
            <a:off x="1000046" y="2872355"/>
            <a:ext cx="53118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4000" b="1" spc="300" dirty="0">
                <a:solidFill>
                  <a:schemeClr val="bg1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谢谢各位同学倾听</a:t>
            </a:r>
            <a:endParaRPr lang="en-US" altLang="zh-CN" sz="4000" b="1" spc="300" dirty="0">
              <a:solidFill>
                <a:schemeClr val="bg1"/>
              </a:solidFill>
              <a:latin typeface="思源黑体 CN Heavy" panose="020B0A00000000000000" pitchFamily="34" charset="-122"/>
              <a:ea typeface="思源黑体 CN Heavy" panose="020B0A00000000000000" pitchFamily="34" charset="-122"/>
            </a:endParaRPr>
          </a:p>
        </p:txBody>
      </p:sp>
      <p:grpSp>
        <p:nvGrpSpPr>
          <p:cNvPr id="38" name="组合 37">
            <a:extLst>
              <a:ext uri="{FF2B5EF4-FFF2-40B4-BE49-F238E27FC236}">
                <a16:creationId xmlns:a16="http://schemas.microsoft.com/office/drawing/2014/main" id="{D806B6F8-3F49-458E-826C-36FE5780091A}"/>
              </a:ext>
            </a:extLst>
          </p:cNvPr>
          <p:cNvGrpSpPr/>
          <p:nvPr/>
        </p:nvGrpSpPr>
        <p:grpSpPr>
          <a:xfrm>
            <a:off x="1096022" y="5760813"/>
            <a:ext cx="1332000" cy="613498"/>
            <a:chOff x="955752" y="5775327"/>
            <a:chExt cx="1332000" cy="613498"/>
          </a:xfrm>
        </p:grpSpPr>
        <p:sp>
          <p:nvSpPr>
            <p:cNvPr id="39" name="矩形 38">
              <a:extLst>
                <a:ext uri="{FF2B5EF4-FFF2-40B4-BE49-F238E27FC236}">
                  <a16:creationId xmlns:a16="http://schemas.microsoft.com/office/drawing/2014/main" id="{45E62B0F-8730-46FA-B0C5-E6482D157C28}"/>
                </a:ext>
              </a:extLst>
            </p:cNvPr>
            <p:cNvSpPr/>
            <p:nvPr/>
          </p:nvSpPr>
          <p:spPr>
            <a:xfrm>
              <a:off x="955752" y="5775327"/>
              <a:ext cx="1332000" cy="396000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bg1"/>
                </a:solidFill>
                <a:latin typeface="思源黑体 CN Light" panose="020B03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40" name="文本框 39">
              <a:extLst>
                <a:ext uri="{FF2B5EF4-FFF2-40B4-BE49-F238E27FC236}">
                  <a16:creationId xmlns:a16="http://schemas.microsoft.com/office/drawing/2014/main" id="{AA52554E-CD2E-4F98-84D1-3C0B953B08E4}"/>
                </a:ext>
              </a:extLst>
            </p:cNvPr>
            <p:cNvSpPr txBox="1"/>
            <p:nvPr/>
          </p:nvSpPr>
          <p:spPr>
            <a:xfrm>
              <a:off x="955752" y="5804050"/>
              <a:ext cx="1332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600" spc="200" dirty="0">
                  <a:solidFill>
                    <a:schemeClr val="bg1"/>
                  </a:solidFill>
                  <a:latin typeface="思源黑体 CN Regular" panose="020B0500000000000000" pitchFamily="34" charset="-122"/>
                  <a:ea typeface="思源黑体 CN Regular" panose="020B0500000000000000" pitchFamily="34" charset="-122"/>
                </a:rPr>
                <a:t>20XX.XX.XX</a:t>
              </a:r>
              <a:endParaRPr lang="zh-CN" altLang="en-US" sz="1600" spc="200" dirty="0">
                <a:solidFill>
                  <a:schemeClr val="bg1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endParaRPr>
            </a:p>
          </p:txBody>
        </p:sp>
      </p:grpSp>
      <p:grpSp>
        <p:nvGrpSpPr>
          <p:cNvPr id="41" name="组合 40">
            <a:extLst>
              <a:ext uri="{FF2B5EF4-FFF2-40B4-BE49-F238E27FC236}">
                <a16:creationId xmlns:a16="http://schemas.microsoft.com/office/drawing/2014/main" id="{E172D437-0BA1-4D07-8CC4-14D426414B86}"/>
              </a:ext>
            </a:extLst>
          </p:cNvPr>
          <p:cNvGrpSpPr/>
          <p:nvPr/>
        </p:nvGrpSpPr>
        <p:grpSpPr>
          <a:xfrm>
            <a:off x="998228" y="3839216"/>
            <a:ext cx="5605772" cy="741633"/>
            <a:chOff x="857958" y="3839216"/>
            <a:chExt cx="5605772" cy="741633"/>
          </a:xfrm>
        </p:grpSpPr>
        <p:sp>
          <p:nvSpPr>
            <p:cNvPr id="42" name="文本框 41">
              <a:extLst>
                <a:ext uri="{FF2B5EF4-FFF2-40B4-BE49-F238E27FC236}">
                  <a16:creationId xmlns:a16="http://schemas.microsoft.com/office/drawing/2014/main" id="{E8F32026-713A-4F90-8D30-050F82414FB4}"/>
                </a:ext>
              </a:extLst>
            </p:cNvPr>
            <p:cNvSpPr txBox="1"/>
            <p:nvPr/>
          </p:nvSpPr>
          <p:spPr>
            <a:xfrm>
              <a:off x="857958" y="3927156"/>
              <a:ext cx="531185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200" b="1" dirty="0">
                  <a:solidFill>
                    <a:schemeClr val="bg1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THANK YOU FOR LISTENING</a:t>
              </a:r>
              <a:endParaRPr lang="zh-CN" altLang="en-US" sz="1200" b="1" dirty="0">
                <a:solidFill>
                  <a:schemeClr val="bg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</p:txBody>
        </p:sp>
        <p:sp>
          <p:nvSpPr>
            <p:cNvPr id="43" name="矩形 42">
              <a:extLst>
                <a:ext uri="{FF2B5EF4-FFF2-40B4-BE49-F238E27FC236}">
                  <a16:creationId xmlns:a16="http://schemas.microsoft.com/office/drawing/2014/main" id="{4888E07C-E692-40D6-91DD-60A0C888ABAF}"/>
                </a:ext>
              </a:extLst>
            </p:cNvPr>
            <p:cNvSpPr/>
            <p:nvPr/>
          </p:nvSpPr>
          <p:spPr>
            <a:xfrm>
              <a:off x="955752" y="4303850"/>
              <a:ext cx="1440889" cy="276999"/>
            </a:xfrm>
            <a:prstGeom prst="rect">
              <a:avLst/>
            </a:prstGeom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zh-CN" altLang="en-US" sz="12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授课人：</a:t>
              </a:r>
              <a:r>
                <a:rPr lang="en-US" altLang="zh-CN" sz="12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xippt</a:t>
              </a:r>
              <a:endParaRPr lang="zh-CN" altLang="en-US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</p:txBody>
        </p:sp>
        <p:sp>
          <p:nvSpPr>
            <p:cNvPr id="44" name="文本框 43">
              <a:extLst>
                <a:ext uri="{FF2B5EF4-FFF2-40B4-BE49-F238E27FC236}">
                  <a16:creationId xmlns:a16="http://schemas.microsoft.com/office/drawing/2014/main" id="{ECBA4A07-E977-4324-B9D1-6B91E00C635E}"/>
                </a:ext>
              </a:extLst>
            </p:cNvPr>
            <p:cNvSpPr txBox="1"/>
            <p:nvPr/>
          </p:nvSpPr>
          <p:spPr>
            <a:xfrm>
              <a:off x="2545327" y="4303850"/>
              <a:ext cx="1477450" cy="276999"/>
            </a:xfrm>
            <a:prstGeom prst="rect">
              <a:avLst/>
            </a:prstGeom>
            <a:noFill/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kumimoji="0" lang="zh-CN" altLang="en-US" sz="1200" i="0" u="none" strike="noStrike" kern="1200" cap="none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高中化学选修三</a:t>
              </a:r>
            </a:p>
          </p:txBody>
        </p:sp>
        <p:cxnSp>
          <p:nvCxnSpPr>
            <p:cNvPr id="45" name="直接连接符 44">
              <a:extLst>
                <a:ext uri="{FF2B5EF4-FFF2-40B4-BE49-F238E27FC236}">
                  <a16:creationId xmlns:a16="http://schemas.microsoft.com/office/drawing/2014/main" id="{B7237959-14E2-4248-AF05-83A66E0A1752}"/>
                </a:ext>
              </a:extLst>
            </p:cNvPr>
            <p:cNvCxnSpPr>
              <a:cxnSpLocks/>
            </p:cNvCxnSpPr>
            <p:nvPr/>
          </p:nvCxnSpPr>
          <p:spPr>
            <a:xfrm>
              <a:off x="959397" y="3839216"/>
              <a:ext cx="5504333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文本框 21">
            <a:extLst>
              <a:ext uri="{FF2B5EF4-FFF2-40B4-BE49-F238E27FC236}">
                <a16:creationId xmlns:a16="http://schemas.microsoft.com/office/drawing/2014/main" id="{8C50AEA3-1DB2-4E2F-9270-0BDFDA8B9645}"/>
              </a:ext>
            </a:extLst>
          </p:cNvPr>
          <p:cNvSpPr txBox="1"/>
          <p:nvPr/>
        </p:nvSpPr>
        <p:spPr>
          <a:xfrm>
            <a:off x="4356100" y="2106416"/>
            <a:ext cx="759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spc="300" dirty="0">
                <a:solidFill>
                  <a:schemeClr val="bg1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01</a:t>
            </a:r>
          </a:p>
        </p:txBody>
      </p:sp>
    </p:spTree>
    <p:extLst>
      <p:ext uri="{BB962C8B-B14F-4D97-AF65-F5344CB8AC3E}">
        <p14:creationId xmlns:p14="http://schemas.microsoft.com/office/powerpoint/2010/main" val="3704145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2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FFDF8912-3067-43D1-8B6A-A2EC6CA25512}"/>
              </a:ext>
            </a:extLst>
          </p:cNvPr>
          <p:cNvSpPr/>
          <p:nvPr/>
        </p:nvSpPr>
        <p:spPr>
          <a:xfrm>
            <a:off x="431800" y="349250"/>
            <a:ext cx="11328400" cy="6159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ea"/>
              <a:sym typeface="+mn-lt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CFAD7A5F-FAC1-414B-896C-2780965A5606}"/>
              </a:ext>
            </a:extLst>
          </p:cNvPr>
          <p:cNvSpPr/>
          <p:nvPr/>
        </p:nvSpPr>
        <p:spPr>
          <a:xfrm>
            <a:off x="1422400" y="2078962"/>
            <a:ext cx="9347200" cy="3371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感谢您下载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平台上提供的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作品，为了您和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以及原创作者的利益，请勿复制、传播、销售，否则将承担法律责任！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将对作品进行维权，按照传播下载次数进行十倍的索取赔偿！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1.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在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出售的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模板是免版税类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(RF: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Royalty-Free)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正版受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中国人民共和国著作法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世界版权公约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的保护，作品的所有权、版权和著作权归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所有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您下载的是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模板素材的使用权。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2.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不得将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素材，本身用于再出售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或者出租、出借、转让、分销、发布或者作为礼物供他人使用，不得转授权、出卖、转让本协议或者本协议中的权利。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AE58FB28-7959-4C0B-B09F-EDEE9BEC0C87}"/>
              </a:ext>
            </a:extLst>
          </p:cNvPr>
          <p:cNvSpPr/>
          <p:nvPr/>
        </p:nvSpPr>
        <p:spPr>
          <a:xfrm>
            <a:off x="5182930" y="1025730"/>
            <a:ext cx="1871025" cy="6773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版权声明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1FCC2A86-F5F5-4D1B-83F4-E930D552D3A1}"/>
              </a:ext>
            </a:extLst>
          </p:cNvPr>
          <p:cNvCxnSpPr/>
          <p:nvPr/>
        </p:nvCxnSpPr>
        <p:spPr>
          <a:xfrm>
            <a:off x="5816600" y="1852612"/>
            <a:ext cx="558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3061809"/>
      </p:ext>
    </p:extLst>
  </p:cSld>
  <p:clrMapOvr>
    <a:masterClrMapping/>
  </p:clrMapOvr>
  <p:transition spd="slow" advClick="0" advTm="3000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B1885FD-4604-4147-A9D0-ACC7754B0A6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复习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F878ED03-1B97-4315-B1E8-4902812B52A0}"/>
              </a:ext>
            </a:extLst>
          </p:cNvPr>
          <p:cNvSpPr txBox="1"/>
          <p:nvPr/>
        </p:nvSpPr>
        <p:spPr>
          <a:xfrm>
            <a:off x="2925013" y="467407"/>
            <a:ext cx="45594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晶体的分类</a:t>
            </a:r>
          </a:p>
        </p:txBody>
      </p:sp>
      <p:sp>
        <p:nvSpPr>
          <p:cNvPr id="13" name="Text Box 2">
            <a:extLst>
              <a:ext uri="{FF2B5EF4-FFF2-40B4-BE49-F238E27FC236}">
                <a16:creationId xmlns:a16="http://schemas.microsoft.com/office/drawing/2014/main" id="{C961DF1E-3869-49F6-8CBE-25272DFFF9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2561" y="1497466"/>
            <a:ext cx="111497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晶体</a:t>
            </a:r>
          </a:p>
        </p:txBody>
      </p:sp>
      <p:sp>
        <p:nvSpPr>
          <p:cNvPr id="14" name="Text Box 7">
            <a:extLst>
              <a:ext uri="{FF2B5EF4-FFF2-40B4-BE49-F238E27FC236}">
                <a16:creationId xmlns:a16="http://schemas.microsoft.com/office/drawing/2014/main" id="{51722220-E47F-4BE3-995E-39F33A79E9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37538" y="467407"/>
            <a:ext cx="285908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离子晶体 </a:t>
            </a:r>
          </a:p>
        </p:txBody>
      </p:sp>
      <p:sp>
        <p:nvSpPr>
          <p:cNvPr id="15" name="Text Box 8">
            <a:extLst>
              <a:ext uri="{FF2B5EF4-FFF2-40B4-BE49-F238E27FC236}">
                <a16:creationId xmlns:a16="http://schemas.microsoft.com/office/drawing/2014/main" id="{B42C36C9-398E-4BC1-A7B2-B559102B5E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37538" y="1070657"/>
            <a:ext cx="268446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分子晶体 </a:t>
            </a:r>
          </a:p>
        </p:txBody>
      </p:sp>
      <p:sp>
        <p:nvSpPr>
          <p:cNvPr id="16" name="Rectangle 9">
            <a:extLst>
              <a:ext uri="{FF2B5EF4-FFF2-40B4-BE49-F238E27FC236}">
                <a16:creationId xmlns:a16="http://schemas.microsoft.com/office/drawing/2014/main" id="{BDFA6635-0247-46C1-A507-B733B52852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37538" y="1673907"/>
            <a:ext cx="229711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共价晶体 </a:t>
            </a:r>
          </a:p>
        </p:txBody>
      </p:sp>
      <p:sp>
        <p:nvSpPr>
          <p:cNvPr id="17" name="Text Box 10">
            <a:extLst>
              <a:ext uri="{FF2B5EF4-FFF2-40B4-BE49-F238E27FC236}">
                <a16:creationId xmlns:a16="http://schemas.microsoft.com/office/drawing/2014/main" id="{C79FB1B6-4D09-4B5B-8C42-9C1A725FA4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37538" y="2277157"/>
            <a:ext cx="265747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金属晶体 </a:t>
            </a:r>
          </a:p>
        </p:txBody>
      </p:sp>
      <p:sp>
        <p:nvSpPr>
          <p:cNvPr id="18" name="AutoShape 6">
            <a:extLst>
              <a:ext uri="{FF2B5EF4-FFF2-40B4-BE49-F238E27FC236}">
                <a16:creationId xmlns:a16="http://schemas.microsoft.com/office/drawing/2014/main" id="{6245B2C2-3C9E-4EE4-BC66-BED96C723A80}"/>
              </a:ext>
            </a:extLst>
          </p:cNvPr>
          <p:cNvSpPr/>
          <p:nvPr/>
        </p:nvSpPr>
        <p:spPr bwMode="auto">
          <a:xfrm>
            <a:off x="6001901" y="733383"/>
            <a:ext cx="300394" cy="1865804"/>
          </a:xfrm>
          <a:prstGeom prst="leftBrace">
            <a:avLst>
              <a:gd name="adj1" fmla="val 57887"/>
              <a:gd name="adj2" fmla="val 50000"/>
            </a:avLst>
          </a:prstGeom>
          <a:noFill/>
          <a:ln w="28575">
            <a:solidFill>
              <a:schemeClr val="tx1">
                <a:lumMod val="75000"/>
                <a:lumOff val="25000"/>
              </a:schemeClr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zh-CN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9" name="Rectangle 4">
            <a:extLst>
              <a:ext uri="{FF2B5EF4-FFF2-40B4-BE49-F238E27FC236}">
                <a16:creationId xmlns:a16="http://schemas.microsoft.com/office/drawing/2014/main" id="{B9592E75-3C79-4D8F-B6DB-8DAED4D224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9293" y="3583319"/>
            <a:ext cx="2808288" cy="491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1.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概念</a:t>
            </a:r>
          </a:p>
        </p:txBody>
      </p:sp>
      <p:sp>
        <p:nvSpPr>
          <p:cNvPr id="20" name="Text Box 5">
            <a:extLst>
              <a:ext uri="{FF2B5EF4-FFF2-40B4-BE49-F238E27FC236}">
                <a16:creationId xmlns:a16="http://schemas.microsoft.com/office/drawing/2014/main" id="{4A7BF4ED-C194-4E44-A830-EB7960E2A1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9293" y="4266935"/>
            <a:ext cx="6934200" cy="2123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注意：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</a:rPr>
              <a:t>(1)</a:t>
            </a:r>
            <a:r>
              <a:rPr kumimoji="1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构成晶体的微粒：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</a:rPr>
              <a:t>(2)</a:t>
            </a:r>
            <a:r>
              <a:rPr kumimoji="1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微粒间作用：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</a:rPr>
              <a:t>(3)</a:t>
            </a:r>
            <a:r>
              <a:rPr kumimoji="1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气化或熔化时破坏的作用力：</a:t>
            </a: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F6CAA5E5-DAA5-4C77-9622-314D417AA4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87009" y="4833129"/>
            <a:ext cx="990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分子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22" name="Rectangle 7">
            <a:extLst>
              <a:ext uri="{FF2B5EF4-FFF2-40B4-BE49-F238E27FC236}">
                <a16:creationId xmlns:a16="http://schemas.microsoft.com/office/drawing/2014/main" id="{23418118-A2D0-4AE2-8B40-62177DFAFC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81793" y="5383261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范德华力（及氢键）</a:t>
            </a:r>
          </a:p>
        </p:txBody>
      </p:sp>
      <p:sp>
        <p:nvSpPr>
          <p:cNvPr id="23" name="Rectangle 8">
            <a:extLst>
              <a:ext uri="{FF2B5EF4-FFF2-40B4-BE49-F238E27FC236}">
                <a16:creationId xmlns:a16="http://schemas.microsoft.com/office/drawing/2014/main" id="{244121B1-8081-40E3-A0DB-8C74A1A671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60069" y="5886927"/>
            <a:ext cx="2057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分子间作用力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24" name="Rectangle 9">
            <a:extLst>
              <a:ext uri="{FF2B5EF4-FFF2-40B4-BE49-F238E27FC236}">
                <a16:creationId xmlns:a16="http://schemas.microsoft.com/office/drawing/2014/main" id="{63FAB23F-D267-4CD3-B2B2-8BD62E92EF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21353" y="3590942"/>
            <a:ext cx="4450080" cy="4781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5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只含分子的晶体叫做分子晶体。</a:t>
            </a:r>
          </a:p>
        </p:txBody>
      </p:sp>
      <p:sp>
        <p:nvSpPr>
          <p:cNvPr id="25" name="文本占位符 2">
            <a:extLst>
              <a:ext uri="{FF2B5EF4-FFF2-40B4-BE49-F238E27FC236}">
                <a16:creationId xmlns:a16="http://schemas.microsoft.com/office/drawing/2014/main" id="{E351400B-9318-4A31-99DC-4881FDF552D7}"/>
              </a:ext>
            </a:extLst>
          </p:cNvPr>
          <p:cNvSpPr txBox="1">
            <a:spLocks/>
          </p:cNvSpPr>
          <p:nvPr/>
        </p:nvSpPr>
        <p:spPr>
          <a:xfrm>
            <a:off x="1516969" y="2944373"/>
            <a:ext cx="4891087" cy="47012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/>
              <a:t>一、分子晶体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8" grpId="0" animBg="1"/>
      <p:bldP spid="20" grpId="0"/>
      <p:bldP spid="21" grpId="0"/>
      <p:bldP spid="22" grpId="0"/>
      <p:bldP spid="2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612" name="Rectangle 4"/>
          <p:cNvSpPr>
            <a:spLocks noChangeArrowheads="1"/>
          </p:cNvSpPr>
          <p:nvPr/>
        </p:nvSpPr>
        <p:spPr bwMode="auto">
          <a:xfrm>
            <a:off x="1361622" y="1575930"/>
            <a:ext cx="7169198" cy="50347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L="0" marR="0" lvl="1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</a:rPr>
              <a:t>(1)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</a:rPr>
              <a:t>较低的熔点和沸点，易升华；</a:t>
            </a:r>
          </a:p>
        </p:txBody>
      </p:sp>
      <p:sp>
        <p:nvSpPr>
          <p:cNvPr id="580613" name="Rectangle 5"/>
          <p:cNvSpPr>
            <a:spLocks noChangeArrowheads="1"/>
          </p:cNvSpPr>
          <p:nvPr/>
        </p:nvSpPr>
        <p:spPr bwMode="auto">
          <a:xfrm>
            <a:off x="1361622" y="4629630"/>
            <a:ext cx="9696906" cy="44999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marL="0" marR="0" lvl="1" indent="0" algn="l" defTabSz="914400" rtl="0" eaLnBrk="1" fontAlgn="base" latinLnBrk="0" hangingPunct="1">
              <a:lnSpc>
                <a:spcPts val="288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</a:rPr>
              <a:t>(3)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</a:rPr>
              <a:t>一般都是绝缘体，熔融状态也不导电。有些在水溶液中可以导电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</a:rPr>
              <a:t>.</a:t>
            </a:r>
          </a:p>
        </p:txBody>
      </p:sp>
      <p:sp>
        <p:nvSpPr>
          <p:cNvPr id="580614" name="Rectangle 6"/>
          <p:cNvSpPr>
            <a:spLocks noChangeArrowheads="1"/>
          </p:cNvSpPr>
          <p:nvPr/>
        </p:nvSpPr>
        <p:spPr bwMode="auto">
          <a:xfrm>
            <a:off x="1361622" y="3780371"/>
            <a:ext cx="2858347" cy="4616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</a:rPr>
              <a:t>(2)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</a:rPr>
              <a:t>较小的硬度</a:t>
            </a:r>
          </a:p>
        </p:txBody>
      </p:sp>
      <p:sp>
        <p:nvSpPr>
          <p:cNvPr id="580615" name="Rectangle 7"/>
          <p:cNvSpPr>
            <a:spLocks noChangeArrowheads="1"/>
          </p:cNvSpPr>
          <p:nvPr/>
        </p:nvSpPr>
        <p:spPr bwMode="auto">
          <a:xfrm>
            <a:off x="1361924" y="2250253"/>
            <a:ext cx="9787464" cy="1142044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marL="457200" marR="0" lvl="1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</a:rPr>
              <a:t>注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</a:rPr>
              <a:t>:①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</a:rPr>
              <a:t>分子间作用力越大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</a:rPr>
              <a:t>,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</a:rPr>
              <a:t>熔沸点越高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</a:rPr>
              <a:t>(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</a:rPr>
              <a:t>相对分子质量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</a:rPr>
              <a:t>,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</a:rPr>
              <a:t>分子极性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</a:rPr>
              <a:t>,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</a:rPr>
              <a:t>氢键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</a:rPr>
              <a:t>)</a:t>
            </a:r>
          </a:p>
          <a:p>
            <a:pPr marL="457200" marR="0" lvl="1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</a:rPr>
              <a:t>  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</a:rPr>
              <a:t>   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</a:rPr>
              <a:t>②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</a:rPr>
              <a:t>分子晶体熔化时一般只破坏分子间作用力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</a:rPr>
              <a:t>,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</a:rPr>
              <a:t>不破坏化学键。</a:t>
            </a:r>
          </a:p>
        </p:txBody>
      </p:sp>
      <p:sp>
        <p:nvSpPr>
          <p:cNvPr id="580618" name="Text Box 10"/>
          <p:cNvSpPr txBox="1"/>
          <p:nvPr/>
        </p:nvSpPr>
        <p:spPr>
          <a:xfrm>
            <a:off x="1361622" y="5461705"/>
            <a:ext cx="7041256" cy="461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</a:rPr>
              <a:t>(4)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</a:rPr>
              <a:t>溶解性：有相似相溶规律。</a:t>
            </a:r>
          </a:p>
        </p:txBody>
      </p:sp>
      <p:sp>
        <p:nvSpPr>
          <p:cNvPr id="2" name="文本占位符 1">
            <a:extLst>
              <a:ext uri="{FF2B5EF4-FFF2-40B4-BE49-F238E27FC236}">
                <a16:creationId xmlns:a16="http://schemas.microsoft.com/office/drawing/2014/main" id="{98C2C6CC-FD89-42E9-87F3-71295A0DAD2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2</a:t>
            </a:r>
            <a:r>
              <a:rPr lang="zh-CN" altLang="en-US" dirty="0"/>
              <a:t>、物理特性：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6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806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806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0613" grpId="0" bldLvl="0"/>
      <p:bldP spid="580614" grpId="0" bldLvl="0"/>
      <p:bldP spid="580615" grpId="0" bldLvl="0"/>
      <p:bldP spid="5806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635" name="Rectangle 3"/>
          <p:cNvSpPr>
            <a:spLocks noChangeArrowheads="1"/>
          </p:cNvSpPr>
          <p:nvPr/>
        </p:nvSpPr>
        <p:spPr bwMode="auto">
          <a:xfrm>
            <a:off x="1364569" y="2346912"/>
            <a:ext cx="9029121" cy="280403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</a:rPr>
              <a:t>(1)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</a:rPr>
              <a:t>所有非金属氢化物：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</a:rPr>
              <a:t>H</a:t>
            </a:r>
            <a:r>
              <a:rPr kumimoji="0" lang="en-US" altLang="zh-CN" sz="2400" b="0" i="0" u="none" strike="noStrike" kern="1200" cap="none" spc="0" normalizeH="0" baseline="-2500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</a:rPr>
              <a:t>2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</a:rPr>
              <a:t>O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</a:rPr>
              <a:t>，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</a:rPr>
              <a:t>H</a:t>
            </a:r>
            <a:r>
              <a:rPr kumimoji="0" lang="en-US" altLang="zh-CN" sz="2400" b="0" i="0" u="none" strike="noStrike" kern="1200" cap="none" spc="0" normalizeH="0" baseline="-2500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</a:rPr>
              <a:t>2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</a:rPr>
              <a:t>S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</a:rPr>
              <a:t>，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</a:rPr>
              <a:t>NH</a:t>
            </a:r>
            <a:r>
              <a:rPr kumimoji="0" lang="en-US" altLang="zh-CN" sz="2400" b="0" i="0" u="none" strike="noStrike" kern="1200" cap="none" spc="0" normalizeH="0" baseline="-2500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</a:rPr>
              <a:t>3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</a:rPr>
              <a:t>， 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</a:rPr>
              <a:t>CH</a:t>
            </a:r>
            <a:r>
              <a:rPr kumimoji="0" lang="en-US" altLang="zh-CN" sz="2400" b="0" i="0" u="none" strike="noStrike" kern="1200" cap="none" spc="0" normalizeH="0" baseline="-2500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</a:rPr>
              <a:t>4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</a:rPr>
              <a:t>，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</a:rPr>
              <a:t>HX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</a:rPr>
              <a:t>(2)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</a:rPr>
              <a:t>部分非金属单质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</a:rPr>
              <a:t>:X</a:t>
            </a:r>
            <a:r>
              <a:rPr kumimoji="0" lang="en-US" altLang="zh-CN" sz="2400" b="0" i="0" u="none" strike="noStrike" kern="1200" cap="none" spc="0" normalizeH="0" baseline="-2500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</a:rPr>
              <a:t>2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</a:rPr>
              <a:t>，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</a:rPr>
              <a:t>O</a:t>
            </a:r>
            <a:r>
              <a:rPr kumimoji="0" lang="en-US" altLang="zh-CN" sz="2400" b="0" i="0" u="none" strike="noStrike" kern="1200" cap="none" spc="0" normalizeH="0" baseline="-2500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</a:rPr>
              <a:t>2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</a:rPr>
              <a:t>，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</a:rPr>
              <a:t>H</a:t>
            </a:r>
            <a:r>
              <a:rPr kumimoji="0" lang="en-US" altLang="zh-CN" sz="2400" b="0" i="0" u="none" strike="noStrike" kern="1200" cap="none" spc="0" normalizeH="0" baseline="-2500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</a:rPr>
              <a:t>2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</a:rPr>
              <a:t>， 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</a:rPr>
              <a:t>S</a:t>
            </a:r>
            <a:r>
              <a:rPr kumimoji="0" lang="en-US" altLang="zh-CN" sz="2400" b="0" i="0" u="none" strike="noStrike" kern="1200" cap="none" spc="0" normalizeH="0" baseline="-2500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</a:rPr>
              <a:t>8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</a:rPr>
              <a:t>， 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</a:rPr>
              <a:t>P</a:t>
            </a:r>
            <a:r>
              <a:rPr kumimoji="0" lang="en-US" altLang="zh-CN" sz="2400" b="0" i="0" u="none" strike="noStrike" kern="1200" cap="none" spc="0" normalizeH="0" baseline="-2500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</a:rPr>
              <a:t>4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</a:rPr>
              <a:t>， 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</a:rPr>
              <a:t>C</a:t>
            </a:r>
            <a:r>
              <a:rPr kumimoji="0" lang="en-US" altLang="zh-CN" sz="2400" b="0" i="0" u="none" strike="noStrike" kern="1200" cap="none" spc="0" normalizeH="0" baseline="-2500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</a:rPr>
              <a:t>60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</a:rPr>
              <a:t>(3)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</a:rPr>
              <a:t>部分非金属氧化物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</a:rPr>
              <a:t>: CO</a:t>
            </a:r>
            <a:r>
              <a:rPr kumimoji="0" lang="en-US" altLang="zh-CN" sz="2400" b="0" i="0" u="none" strike="noStrike" kern="1200" cap="none" spc="0" normalizeH="0" baseline="-2500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</a:rPr>
              <a:t>2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</a:rPr>
              <a:t>， 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</a:rPr>
              <a:t>SO</a:t>
            </a:r>
            <a:r>
              <a:rPr kumimoji="0" lang="en-US" altLang="zh-CN" sz="2400" b="0" i="0" u="none" strike="noStrike" kern="1200" cap="none" spc="0" normalizeH="0" baseline="-2500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</a:rPr>
              <a:t>2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</a:rPr>
              <a:t>， 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</a:rPr>
              <a:t>NO</a:t>
            </a:r>
            <a:r>
              <a:rPr kumimoji="0" lang="en-US" altLang="zh-CN" sz="2400" b="0" i="0" u="none" strike="noStrike" kern="1200" cap="none" spc="0" normalizeH="0" baseline="-2500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</a:rPr>
              <a:t>2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</a:rPr>
              <a:t>，  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</a:rPr>
              <a:t>P</a:t>
            </a:r>
            <a:r>
              <a:rPr kumimoji="0" lang="en-US" altLang="zh-CN" sz="2400" b="0" i="0" u="none" strike="noStrike" kern="1200" cap="none" spc="0" normalizeH="0" baseline="-2500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</a:rPr>
              <a:t>4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</a:rPr>
              <a:t>O</a:t>
            </a:r>
            <a:r>
              <a:rPr kumimoji="0" lang="en-US" altLang="zh-CN" sz="2400" b="0" i="0" u="none" strike="noStrike" kern="1200" cap="none" spc="0" normalizeH="0" baseline="-2500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</a:rPr>
              <a:t>6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</a:rPr>
              <a:t>， 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</a:rPr>
              <a:t>P</a:t>
            </a:r>
            <a:r>
              <a:rPr kumimoji="0" lang="en-US" altLang="zh-CN" sz="2400" b="0" i="0" u="none" strike="noStrike" kern="1200" cap="none" spc="0" normalizeH="0" baseline="-2500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</a:rPr>
              <a:t>4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</a:rPr>
              <a:t>O</a:t>
            </a:r>
            <a:r>
              <a:rPr kumimoji="0" lang="en-US" altLang="zh-CN" sz="2400" b="0" i="0" u="none" strike="noStrike" kern="1200" cap="none" spc="0" normalizeH="0" baseline="-2500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</a:rPr>
              <a:t>10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ea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</a:rPr>
              <a:t>(4)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</a:rPr>
              <a:t>几乎所有的酸：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</a:rPr>
              <a:t>H</a:t>
            </a:r>
            <a:r>
              <a:rPr kumimoji="0" lang="en-US" altLang="zh-CN" sz="2400" b="0" i="0" u="none" strike="noStrike" kern="1200" cap="none" spc="0" normalizeH="0" baseline="-2500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</a:rPr>
              <a:t>2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</a:rPr>
              <a:t>SO</a:t>
            </a:r>
            <a:r>
              <a:rPr kumimoji="0" lang="en-US" altLang="zh-CN" sz="2400" b="0" i="0" u="none" strike="noStrike" kern="1200" cap="none" spc="0" normalizeH="0" baseline="-2500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</a:rPr>
              <a:t>4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</a:rPr>
              <a:t>，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</a:rPr>
              <a:t>HNO</a:t>
            </a:r>
            <a:r>
              <a:rPr kumimoji="0" lang="en-US" altLang="zh-CN" sz="2400" b="0" i="0" u="none" strike="noStrike" kern="1200" cap="none" spc="0" normalizeH="0" baseline="-2500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</a:rPr>
              <a:t>3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</a:rPr>
              <a:t>，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</a:rPr>
              <a:t>H</a:t>
            </a:r>
            <a:r>
              <a:rPr kumimoji="0" lang="en-US" altLang="zh-CN" sz="2400" b="0" i="0" u="none" strike="noStrike" kern="1200" cap="none" spc="0" normalizeH="0" baseline="-2500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</a:rPr>
              <a:t>3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</a:rPr>
              <a:t>PO</a:t>
            </a:r>
            <a:r>
              <a:rPr kumimoji="0" lang="en-US" altLang="zh-CN" sz="2400" b="0" i="0" u="none" strike="noStrike" kern="1200" cap="none" spc="0" normalizeH="0" baseline="-2500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</a:rPr>
              <a:t>4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</a:rPr>
              <a:t>(5)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</a:rPr>
              <a:t>绝大多数有机物的晶体：乙醇，冰醋酸，   蔗糖</a:t>
            </a:r>
          </a:p>
        </p:txBody>
      </p:sp>
      <p:sp>
        <p:nvSpPr>
          <p:cNvPr id="2" name="文本占位符 1">
            <a:extLst>
              <a:ext uri="{FF2B5EF4-FFF2-40B4-BE49-F238E27FC236}">
                <a16:creationId xmlns:a16="http://schemas.microsoft.com/office/drawing/2014/main" id="{01DFAECB-462F-4838-BFAA-E9BF3FE3E93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3</a:t>
            </a:r>
            <a:r>
              <a:rPr lang="zh-CN" altLang="en-US" dirty="0"/>
              <a:t>、典型的分子晶体：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16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816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816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1635" grpId="0"/>
      <p:bldP spid="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10" t="1503" r="1710" b="791"/>
          <a:stretch>
            <a:fillRect/>
          </a:stretch>
        </p:blipFill>
        <p:spPr>
          <a:xfrm>
            <a:off x="2684743" y="1581236"/>
            <a:ext cx="6822513" cy="3695528"/>
          </a:xfrm>
          <a:prstGeom prst="rect">
            <a:avLst/>
          </a:prstGeom>
        </p:spPr>
      </p:pic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2300612" y="5427745"/>
            <a:ext cx="7848600" cy="457200"/>
          </a:xfrm>
          <a:prstGeom prst="rect">
            <a:avLst/>
          </a:prstGeom>
          <a:noFill/>
          <a:ln w="38100">
            <a:noFill/>
            <a:miter lim="800000"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大多数分子晶体的结构特点：分子的密堆积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2761280" y="6035926"/>
            <a:ext cx="6927265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（与每个分子距离最近的相同分子共有</a:t>
            </a:r>
            <a:r>
              <a:rPr kumimoji="1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12</a:t>
            </a:r>
            <a:r>
              <a:rPr kumimoji="1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个 ）</a:t>
            </a:r>
          </a:p>
        </p:txBody>
      </p:sp>
      <p:sp>
        <p:nvSpPr>
          <p:cNvPr id="6" name="文本占位符 5">
            <a:extLst>
              <a:ext uri="{FF2B5EF4-FFF2-40B4-BE49-F238E27FC236}">
                <a16:creationId xmlns:a16="http://schemas.microsoft.com/office/drawing/2014/main" id="{FC47A6ED-C366-45BF-8F6E-A92966EBB78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4</a:t>
            </a:r>
            <a:r>
              <a:rPr lang="zh-CN" altLang="en-US" dirty="0"/>
              <a:t>．结构特征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3710" y="1486445"/>
            <a:ext cx="3046499" cy="2561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2" name="Text Box 4"/>
          <p:cNvSpPr txBox="1">
            <a:spLocks noChangeArrowheads="1"/>
          </p:cNvSpPr>
          <p:nvPr/>
        </p:nvSpPr>
        <p:spPr bwMode="auto">
          <a:xfrm>
            <a:off x="4490606" y="891398"/>
            <a:ext cx="6254727" cy="4616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（与</a:t>
            </a:r>
            <a:r>
              <a:rPr kumimoji="1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CO</a:t>
            </a:r>
            <a:r>
              <a:rPr kumimoji="1" lang="en-US" altLang="zh-CN" sz="2400" b="0" i="0" u="none" strike="noStrike" kern="1200" cap="none" spc="0" normalizeH="0" baseline="-2500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2</a:t>
            </a:r>
            <a:r>
              <a:rPr kumimoji="1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分子距离最近的</a:t>
            </a:r>
            <a:r>
              <a:rPr kumimoji="1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CO</a:t>
            </a:r>
            <a:r>
              <a:rPr kumimoji="1" lang="en-US" altLang="zh-CN" sz="2400" b="0" i="0" u="none" strike="noStrike" kern="1200" cap="none" spc="0" normalizeH="0" baseline="-2500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2</a:t>
            </a:r>
            <a:r>
              <a:rPr kumimoji="1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分子共有</a:t>
            </a:r>
            <a:r>
              <a:rPr kumimoji="1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12</a:t>
            </a:r>
            <a:r>
              <a:rPr kumimoji="1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个 ）</a:t>
            </a:r>
          </a:p>
        </p:txBody>
      </p:sp>
      <p:pic>
        <p:nvPicPr>
          <p:cNvPr id="68613" name="Picture 5" descr="干冰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1630" y="1738859"/>
            <a:ext cx="5534025" cy="3779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4" name="Picture 6" descr="干冰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8842" y="2062709"/>
            <a:ext cx="3698875" cy="341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5" name="Picture 7" descr="干冰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7441" y="2094458"/>
            <a:ext cx="3416300" cy="332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6" name="Picture 8" descr="干冰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9842" y="2062708"/>
            <a:ext cx="3267075" cy="345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7" name="Picture 9" descr="干冰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548" y="1840458"/>
            <a:ext cx="4548188" cy="357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6" name="Text Box 10"/>
          <p:cNvSpPr txBox="1">
            <a:spLocks noChangeArrowheads="1"/>
          </p:cNvSpPr>
          <p:nvPr/>
        </p:nvSpPr>
        <p:spPr bwMode="auto">
          <a:xfrm>
            <a:off x="1979334" y="4139297"/>
            <a:ext cx="26352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干冰的晶体结构图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95189" y="4760429"/>
            <a:ext cx="4403540" cy="1321062"/>
          </a:xfrm>
          <a:prstGeom prst="rect">
            <a:avLst/>
          </a:prstGeom>
        </p:spPr>
      </p:pic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4DFCABC-3451-4B54-B45E-1DDB02AFF36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(1) CO2</a:t>
            </a:r>
            <a:r>
              <a:rPr lang="zh-CN" altLang="en-US" dirty="0"/>
              <a:t>分子的分子密堆积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8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8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7" dur="500"/>
                                        <p:tgtEl>
                                          <p:spTgt spid="68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2" dur="500"/>
                                        <p:tgtEl>
                                          <p:spTgt spid="68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7" dur="500"/>
                                        <p:tgtEl>
                                          <p:spTgt spid="68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2" dur="500"/>
                                        <p:tgtEl>
                                          <p:spTgt spid="68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2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7437" y="1458655"/>
            <a:ext cx="9008923" cy="4195081"/>
          </a:xfrm>
          <a:prstGeom prst="rect">
            <a:avLst/>
          </a:prstGeom>
        </p:spPr>
      </p:pic>
      <p:sp>
        <p:nvSpPr>
          <p:cNvPr id="4" name="文本占位符 3">
            <a:extLst>
              <a:ext uri="{FF2B5EF4-FFF2-40B4-BE49-F238E27FC236}">
                <a16:creationId xmlns:a16="http://schemas.microsoft.com/office/drawing/2014/main" id="{BE0E9AF5-E033-4E07-AFCA-F79CEF365A2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64569" y="467407"/>
            <a:ext cx="9131791" cy="470128"/>
          </a:xfrm>
        </p:spPr>
        <p:txBody>
          <a:bodyPr/>
          <a:lstStyle/>
          <a:p>
            <a:r>
              <a:rPr lang="en-US" altLang="zh-CN" sz="2000" dirty="0"/>
              <a:t>(2)</a:t>
            </a:r>
            <a:r>
              <a:rPr lang="zh-CN" altLang="en-US" sz="2000" dirty="0"/>
              <a:t>分子非密堆积</a:t>
            </a:r>
            <a:r>
              <a:rPr lang="en-US" altLang="zh-CN" sz="2000" dirty="0"/>
              <a:t>——</a:t>
            </a:r>
            <a:r>
              <a:rPr lang="zh-CN" altLang="en-US" sz="2000" dirty="0"/>
              <a:t>分子间作用力主要是氢键（氢键有方向性），如：冰。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294967295"/>
          </p:nvPr>
        </p:nvSpPr>
        <p:spPr>
          <a:xfrm>
            <a:off x="11520488" y="6642100"/>
            <a:ext cx="671512" cy="21590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DA825D-4557-4E24-AEDE-E0DB1729BBB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941967" y="5743412"/>
            <a:ext cx="1030806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当冰刚刚融化为液态水时，热运动使冰的结构部分解体，水分子间的空隙减小，密度反而增大，超过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4℃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时，才由于热运动加剧，分子间距离加大，密度渐渐减小（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m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＝</a:t>
            </a:r>
            <a:r>
              <a:rPr kumimoji="0" lang="en-US" altLang="zh-CN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ρv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）。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8" name="AutoShape 6"/>
          <p:cNvSpPr>
            <a:spLocks noChangeArrowheads="1"/>
          </p:cNvSpPr>
          <p:nvPr/>
        </p:nvSpPr>
        <p:spPr bwMode="auto">
          <a:xfrm>
            <a:off x="552000" y="1929007"/>
            <a:ext cx="2032348" cy="378171"/>
          </a:xfrm>
          <a:prstGeom prst="wedgeRoundRectCallout">
            <a:avLst>
              <a:gd name="adj1" fmla="val 17890"/>
              <a:gd name="adj2" fmla="val 406666"/>
              <a:gd name="adj3" fmla="val 16667"/>
            </a:avLst>
          </a:prstGeom>
          <a:noFill/>
          <a:ln w="38100">
            <a:solidFill>
              <a:schemeClr val="tx1">
                <a:lumMod val="75000"/>
                <a:lumOff val="25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氢键具有方向性</a:t>
            </a:r>
          </a:p>
        </p:txBody>
      </p:sp>
      <p:sp>
        <p:nvSpPr>
          <p:cNvPr id="9" name="矩形 8"/>
          <p:cNvSpPr/>
          <p:nvPr/>
        </p:nvSpPr>
        <p:spPr>
          <a:xfrm>
            <a:off x="10496360" y="1670390"/>
            <a:ext cx="1143640" cy="3139321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3658C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氢键具有方向性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3658C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,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3658C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使晶体中的空间利率不高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3658C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,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3658C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留有相当大的空隙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3658C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.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3658C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这种晶体不具有分子密堆积特征。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9" name="文本占位符 2"/>
          <p:cNvSpPr txBox="1"/>
          <p:nvPr/>
        </p:nvSpPr>
        <p:spPr>
          <a:xfrm>
            <a:off x="3274044" y="1503215"/>
            <a:ext cx="5643912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分子晶体与原子晶体的比较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graphicFrame>
        <p:nvGraphicFramePr>
          <p:cNvPr id="13340" name="表格 13339"/>
          <p:cNvGraphicFramePr/>
          <p:nvPr>
            <p:extLst>
              <p:ext uri="{D42A27DB-BD31-4B8C-83A1-F6EECF244321}">
                <p14:modId xmlns:p14="http://schemas.microsoft.com/office/powerpoint/2010/main" val="2321377580"/>
              </p:ext>
            </p:extLst>
          </p:nvPr>
        </p:nvGraphicFramePr>
        <p:xfrm>
          <a:off x="1622460" y="2335213"/>
          <a:ext cx="8947081" cy="3848100"/>
        </p:xfrm>
        <a:graphic>
          <a:graphicData uri="http://schemas.openxmlformats.org/drawingml/2006/table">
            <a:tbl>
              <a:tblPr/>
              <a:tblGrid>
                <a:gridCol w="26679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826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96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41350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b="1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50000"/>
                        </a:lnSpc>
                        <a:spcBef>
                          <a:spcPct val="0"/>
                        </a:spcBef>
                        <a:buNone/>
                      </a:pPr>
                      <a:r>
                        <a:rPr lang="zh-CN" altLang="en-US" sz="20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思源黑体 CN Bold" panose="020B0800000000000000" pitchFamily="34" charset="-122"/>
                          <a:cs typeface="Times New Roman" panose="02020603050405020304" pitchFamily="18" charset="0"/>
                        </a:rPr>
                        <a:t>晶体类型</a:t>
                      </a:r>
                      <a:endParaRPr lang="zh-CN" altLang="en-US" sz="20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思源黑体 CN Bold" panose="020B0800000000000000" pitchFamily="34" charset="-122"/>
                        <a:ea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b="1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50000"/>
                        </a:lnSpc>
                        <a:spcBef>
                          <a:spcPct val="0"/>
                        </a:spcBef>
                        <a:buNone/>
                      </a:pPr>
                      <a:r>
                        <a:rPr lang="zh-CN" altLang="en-US" sz="20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思源黑体 CN Bold" panose="020B0800000000000000" pitchFamily="34" charset="-122"/>
                          <a:cs typeface="Times New Roman" panose="02020603050405020304" pitchFamily="18" charset="0"/>
                        </a:rPr>
                        <a:t>分子晶体</a:t>
                      </a:r>
                      <a:endParaRPr lang="zh-CN" altLang="en-US" sz="20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思源黑体 CN Bold" panose="020B0800000000000000" pitchFamily="34" charset="-122"/>
                        <a:ea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b="1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50000"/>
                        </a:lnSpc>
                        <a:spcBef>
                          <a:spcPct val="0"/>
                        </a:spcBef>
                        <a:buNone/>
                      </a:pPr>
                      <a:r>
                        <a:rPr lang="zh-CN" altLang="en-US" sz="20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思源黑体 CN Bold" panose="020B0800000000000000" pitchFamily="34" charset="-122"/>
                          <a:cs typeface="Times New Roman" panose="02020603050405020304" pitchFamily="18" charset="0"/>
                        </a:rPr>
                        <a:t>原子晶体</a:t>
                      </a:r>
                      <a:endParaRPr lang="zh-CN" altLang="en-US" sz="20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思源黑体 CN Bold" panose="020B0800000000000000" pitchFamily="34" charset="-122"/>
                        <a:ea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65400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b="1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50000"/>
                        </a:lnSpc>
                        <a:spcBef>
                          <a:spcPct val="0"/>
                        </a:spcBef>
                        <a:buNone/>
                      </a:pPr>
                      <a:r>
                        <a:rPr lang="zh-CN" altLang="en-US" sz="20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思源黑体 CN Bold" panose="020B0800000000000000" pitchFamily="34" charset="-122"/>
                          <a:cs typeface="Times New Roman" panose="02020603050405020304" pitchFamily="18" charset="0"/>
                        </a:rPr>
                        <a:t>定义</a:t>
                      </a:r>
                      <a:endParaRPr lang="zh-CN" altLang="en-US" sz="20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思源黑体 CN Bold" panose="020B0800000000000000" pitchFamily="34" charset="-122"/>
                        <a:ea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b="1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50000"/>
                        </a:lnSpc>
                        <a:spcBef>
                          <a:spcPct val="0"/>
                        </a:spcBef>
                        <a:buNone/>
                      </a:pPr>
                      <a:r>
                        <a:rPr lang="zh-CN" altLang="en-US" sz="20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思源黑体 CN Bold" panose="020B0800000000000000" pitchFamily="34" charset="-122"/>
                          <a:cs typeface="Times New Roman" panose="02020603050405020304" pitchFamily="18" charset="0"/>
                        </a:rPr>
                        <a:t>分子间通过分子间作用力结合形成的晶体</a:t>
                      </a:r>
                      <a:endParaRPr lang="zh-CN" altLang="en-US" sz="20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思源黑体 CN Bold" panose="020B0800000000000000" pitchFamily="34" charset="-122"/>
                        <a:ea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b="1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50000"/>
                        </a:lnSpc>
                        <a:spcBef>
                          <a:spcPct val="0"/>
                        </a:spcBef>
                        <a:buNone/>
                      </a:pPr>
                      <a:r>
                        <a:rPr lang="zh-CN" altLang="en-US" sz="20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思源黑体 CN Bold" panose="020B0800000000000000" pitchFamily="34" charset="-122"/>
                          <a:cs typeface="Times New Roman" panose="02020603050405020304" pitchFamily="18" charset="0"/>
                        </a:rPr>
                        <a:t>相邻原子间以共价键结合而形成的具有空间立体网状结构的晶体</a:t>
                      </a:r>
                      <a:endParaRPr lang="zh-CN" altLang="en-US" sz="20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思源黑体 CN Bold" panose="020B0800000000000000" pitchFamily="34" charset="-122"/>
                        <a:ea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1350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b="1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50000"/>
                        </a:lnSpc>
                        <a:spcBef>
                          <a:spcPct val="0"/>
                        </a:spcBef>
                        <a:buNone/>
                      </a:pPr>
                      <a:r>
                        <a:rPr lang="zh-CN" altLang="en-US" sz="20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思源黑体 CN Bold" panose="020B0800000000000000" pitchFamily="34" charset="-122"/>
                          <a:cs typeface="Times New Roman" panose="02020603050405020304" pitchFamily="18" charset="0"/>
                        </a:rPr>
                        <a:t>组成微粒</a:t>
                      </a:r>
                      <a:endParaRPr lang="zh-CN" altLang="en-US" sz="20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思源黑体 CN Bold" panose="020B0800000000000000" pitchFamily="34" charset="-122"/>
                        <a:ea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b="1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50000"/>
                        </a:lnSpc>
                        <a:spcBef>
                          <a:spcPct val="0"/>
                        </a:spcBef>
                        <a:buNone/>
                      </a:pPr>
                      <a:r>
                        <a:rPr lang="zh-CN" altLang="en-US" sz="20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思源黑体 CN Bold" panose="020B0800000000000000" pitchFamily="34" charset="-122"/>
                          <a:cs typeface="Times New Roman" panose="02020603050405020304" pitchFamily="18" charset="0"/>
                        </a:rPr>
                        <a:t>分子</a:t>
                      </a:r>
                      <a:endParaRPr lang="zh-CN" altLang="en-US" sz="20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思源黑体 CN Bold" panose="020B0800000000000000" pitchFamily="34" charset="-122"/>
                        <a:ea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b="1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50000"/>
                        </a:lnSpc>
                        <a:spcBef>
                          <a:spcPct val="0"/>
                        </a:spcBef>
                        <a:buNone/>
                      </a:pPr>
                      <a:r>
                        <a:rPr lang="zh-CN" altLang="en-US" sz="20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思源黑体 CN Bold" panose="020B0800000000000000" pitchFamily="34" charset="-122"/>
                          <a:cs typeface="Times New Roman" panose="02020603050405020304" pitchFamily="18" charset="0"/>
                        </a:rPr>
                        <a:t>原子</a:t>
                      </a:r>
                      <a:endParaRPr lang="zh-CN" altLang="en-US" sz="20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思源黑体 CN Bold" panose="020B0800000000000000" pitchFamily="34" charset="-122"/>
                        <a:ea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文本占位符 1">
            <a:extLst>
              <a:ext uri="{FF2B5EF4-FFF2-40B4-BE49-F238E27FC236}">
                <a16:creationId xmlns:a16="http://schemas.microsoft.com/office/drawing/2014/main" id="{927493AC-21A9-463C-AF75-DB192A17A67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课堂互动讲练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3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9" grpId="0"/>
      <p:bldP spid="2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338" name="表格 14337"/>
          <p:cNvGraphicFramePr/>
          <p:nvPr>
            <p:extLst>
              <p:ext uri="{D42A27DB-BD31-4B8C-83A1-F6EECF244321}">
                <p14:modId xmlns:p14="http://schemas.microsoft.com/office/powerpoint/2010/main" val="3521179090"/>
              </p:ext>
            </p:extLst>
          </p:nvPr>
        </p:nvGraphicFramePr>
        <p:xfrm>
          <a:off x="1520686" y="1369529"/>
          <a:ext cx="9521687" cy="4766945"/>
        </p:xfrm>
        <a:graphic>
          <a:graphicData uri="http://schemas.openxmlformats.org/drawingml/2006/table">
            <a:tbl>
              <a:tblPr/>
              <a:tblGrid>
                <a:gridCol w="27473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999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744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76250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b="1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50000"/>
                        </a:lnSpc>
                        <a:spcBef>
                          <a:spcPct val="0"/>
                        </a:spcBef>
                        <a:buNone/>
                      </a:pPr>
                      <a:r>
                        <a:rPr lang="zh-CN" altLang="en-US" sz="18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思源黑体 CN Bold" panose="020B0800000000000000" pitchFamily="34" charset="-122"/>
                          <a:cs typeface="Times New Roman" panose="02020603050405020304" pitchFamily="18" charset="0"/>
                        </a:rPr>
                        <a:t>晶体类型</a:t>
                      </a:r>
                      <a:endParaRPr lang="zh-CN" altLang="en-US" sz="18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思源黑体 CN Bold" panose="020B0800000000000000" pitchFamily="34" charset="-122"/>
                        <a:ea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b="1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50000"/>
                        </a:lnSpc>
                        <a:spcBef>
                          <a:spcPct val="0"/>
                        </a:spcBef>
                        <a:buNone/>
                      </a:pPr>
                      <a:r>
                        <a:rPr lang="zh-CN" altLang="en-US" sz="18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思源黑体 CN Bold" panose="020B0800000000000000" pitchFamily="34" charset="-122"/>
                          <a:cs typeface="Times New Roman" panose="02020603050405020304" pitchFamily="18" charset="0"/>
                        </a:rPr>
                        <a:t>分子晶体</a:t>
                      </a:r>
                      <a:endParaRPr lang="zh-CN" altLang="en-US" sz="18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思源黑体 CN Bold" panose="020B0800000000000000" pitchFamily="34" charset="-122"/>
                        <a:ea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b="1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50000"/>
                        </a:lnSpc>
                        <a:spcBef>
                          <a:spcPct val="0"/>
                        </a:spcBef>
                        <a:buNone/>
                      </a:pPr>
                      <a:r>
                        <a:rPr lang="zh-CN" altLang="en-US" sz="18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思源黑体 CN Bold" panose="020B0800000000000000" pitchFamily="34" charset="-122"/>
                          <a:cs typeface="Times New Roman" panose="02020603050405020304" pitchFamily="18" charset="0"/>
                        </a:rPr>
                        <a:t>原子晶体</a:t>
                      </a:r>
                      <a:endParaRPr lang="zh-CN" altLang="en-US" sz="18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思源黑体 CN Bold" panose="020B0800000000000000" pitchFamily="34" charset="-122"/>
                        <a:ea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83790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b="1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50000"/>
                        </a:lnSpc>
                        <a:spcBef>
                          <a:spcPct val="0"/>
                        </a:spcBef>
                        <a:buNone/>
                      </a:pPr>
                      <a:r>
                        <a:rPr lang="zh-CN" altLang="en-US" sz="18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思源黑体 CN Bold" panose="020B0800000000000000" pitchFamily="34" charset="-122"/>
                          <a:cs typeface="Times New Roman" panose="02020603050405020304" pitchFamily="18" charset="0"/>
                        </a:rPr>
                        <a:t>物质类别</a:t>
                      </a:r>
                      <a:endParaRPr lang="zh-CN" altLang="en-US" sz="18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思源黑体 CN Bold" panose="020B0800000000000000" pitchFamily="34" charset="-122"/>
                        <a:ea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b="1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50000"/>
                        </a:lnSpc>
                        <a:spcBef>
                          <a:spcPct val="0"/>
                        </a:spcBef>
                        <a:buNone/>
                      </a:pPr>
                      <a:r>
                        <a:rPr lang="zh-CN" altLang="en-US" sz="18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思源黑体 CN Bold" panose="020B0800000000000000" pitchFamily="34" charset="-122"/>
                          <a:cs typeface="Times New Roman" panose="02020603050405020304" pitchFamily="18" charset="0"/>
                        </a:rPr>
                        <a:t>多数的非金属单质和共价化合物</a:t>
                      </a:r>
                      <a:endParaRPr lang="zh-CN" altLang="en-US" sz="18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思源黑体 CN Bold" panose="020B0800000000000000" pitchFamily="34" charset="-122"/>
                        <a:ea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b="1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50000"/>
                        </a:lnSpc>
                        <a:spcBef>
                          <a:spcPct val="0"/>
                        </a:spcBef>
                        <a:buNone/>
                      </a:pPr>
                      <a:r>
                        <a:rPr lang="zh-CN" altLang="en-US" sz="18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思源黑体 CN Bold" panose="020B0800000000000000" pitchFamily="34" charset="-122"/>
                          <a:cs typeface="Times New Roman" panose="02020603050405020304" pitchFamily="18" charset="0"/>
                        </a:rPr>
                        <a:t>金刚石、晶体硅、碳化硅、二氧化硅等少数非金属单质及共价化合物</a:t>
                      </a:r>
                      <a:endParaRPr lang="zh-CN" altLang="en-US" sz="18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思源黑体 CN Bold" panose="020B0800000000000000" pitchFamily="34" charset="-122"/>
                        <a:ea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52500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b="1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50000"/>
                        </a:lnSpc>
                        <a:spcBef>
                          <a:spcPct val="0"/>
                        </a:spcBef>
                        <a:buNone/>
                      </a:pPr>
                      <a:r>
                        <a:rPr lang="zh-CN" altLang="en-US" sz="18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思源黑体 CN Bold" panose="020B0800000000000000" pitchFamily="34" charset="-122"/>
                          <a:cs typeface="Times New Roman" panose="02020603050405020304" pitchFamily="18" charset="0"/>
                        </a:rPr>
                        <a:t>微粒间</a:t>
                      </a:r>
                      <a:endParaRPr lang="zh-CN" altLang="en-US" sz="18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思源黑体 CN Bold" panose="020B0800000000000000" pitchFamily="34" charset="-122"/>
                        <a:cs typeface="Courier New" panose="02070309020205020404" pitchFamily="49" charset="0"/>
                      </a:endParaRPr>
                    </a:p>
                    <a:p>
                      <a:pPr marL="0" lvl="0" indent="0" algn="ctr">
                        <a:lnSpc>
                          <a:spcPct val="150000"/>
                        </a:lnSpc>
                        <a:spcBef>
                          <a:spcPct val="0"/>
                        </a:spcBef>
                        <a:buNone/>
                      </a:pPr>
                      <a:r>
                        <a:rPr lang="zh-CN" altLang="en-US" sz="18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思源黑体 CN Bold" panose="020B0800000000000000" pitchFamily="34" charset="-122"/>
                          <a:cs typeface="Times New Roman" panose="02020603050405020304" pitchFamily="18" charset="0"/>
                        </a:rPr>
                        <a:t>的作用力</a:t>
                      </a:r>
                      <a:endParaRPr lang="zh-CN" altLang="en-US" sz="18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思源黑体 CN Bold" panose="020B0800000000000000" pitchFamily="34" charset="-122"/>
                        <a:ea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b="1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50000"/>
                        </a:lnSpc>
                        <a:spcBef>
                          <a:spcPct val="0"/>
                        </a:spcBef>
                        <a:buNone/>
                      </a:pPr>
                      <a:r>
                        <a:rPr lang="zh-CN" altLang="en-US" sz="18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思源黑体 CN Bold" panose="020B0800000000000000" pitchFamily="34" charset="-122"/>
                          <a:cs typeface="Times New Roman" panose="02020603050405020304" pitchFamily="18" charset="0"/>
                        </a:rPr>
                        <a:t>分子间作用力</a:t>
                      </a:r>
                      <a:r>
                        <a:rPr lang="en-US" altLang="zh-CN" sz="18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思源黑体 CN Bold" panose="020B0800000000000000" pitchFamily="34" charset="-122"/>
                          <a:cs typeface="Courier New" panose="02070309020205020404" pitchFamily="49" charset="0"/>
                        </a:rPr>
                        <a:t>(</a:t>
                      </a:r>
                      <a:r>
                        <a:rPr lang="zh-CN" altLang="en-US" sz="18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思源黑体 CN Bold" panose="020B0800000000000000" pitchFamily="34" charset="-122"/>
                          <a:cs typeface="Times New Roman" panose="02020603050405020304" pitchFamily="18" charset="0"/>
                        </a:rPr>
                        <a:t>氢键、范德华力</a:t>
                      </a:r>
                      <a:r>
                        <a:rPr lang="en-US" altLang="zh-CN" sz="18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思源黑体 CN Bold" panose="020B0800000000000000" pitchFamily="34" charset="-122"/>
                          <a:cs typeface="Courier New" panose="02070309020205020404" pitchFamily="49" charset="0"/>
                        </a:rPr>
                        <a:t>)</a:t>
                      </a:r>
                      <a:endParaRPr lang="zh-CN" altLang="en-US" sz="18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思源黑体 CN Bold" panose="020B0800000000000000" pitchFamily="34" charset="-122"/>
                        <a:ea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b="1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50000"/>
                        </a:lnSpc>
                        <a:spcBef>
                          <a:spcPct val="0"/>
                        </a:spcBef>
                        <a:buNone/>
                      </a:pPr>
                      <a:r>
                        <a:rPr lang="zh-CN" altLang="en-US" sz="18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思源黑体 CN Bold" panose="020B0800000000000000" pitchFamily="34" charset="-122"/>
                          <a:cs typeface="Times New Roman" panose="02020603050405020304" pitchFamily="18" charset="0"/>
                        </a:rPr>
                        <a:t>共价键</a:t>
                      </a:r>
                      <a:r>
                        <a:rPr lang="en-US" altLang="zh-CN" sz="18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思源黑体 CN Bold" panose="020B0800000000000000" pitchFamily="34" charset="-122"/>
                          <a:cs typeface="Courier New" panose="02070309020205020404" pitchFamily="49" charset="0"/>
                        </a:rPr>
                        <a:t>(</a:t>
                      </a:r>
                      <a:r>
                        <a:rPr lang="zh-CN" altLang="en-US" sz="18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思源黑体 CN Bold" panose="020B0800000000000000" pitchFamily="34" charset="-122"/>
                          <a:cs typeface="Times New Roman" panose="02020603050405020304" pitchFamily="18" charset="0"/>
                        </a:rPr>
                        <a:t>极性键、非极性键</a:t>
                      </a:r>
                      <a:r>
                        <a:rPr lang="en-US" altLang="zh-CN" sz="18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思源黑体 CN Bold" panose="020B0800000000000000" pitchFamily="34" charset="-122"/>
                          <a:cs typeface="Courier New" panose="02070309020205020404" pitchFamily="49" charset="0"/>
                        </a:rPr>
                        <a:t>)</a:t>
                      </a:r>
                      <a:endParaRPr lang="zh-CN" altLang="en-US" sz="18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思源黑体 CN Bold" panose="020B0800000000000000" pitchFamily="34" charset="-122"/>
                        <a:ea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54405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b="1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50000"/>
                        </a:lnSpc>
                        <a:spcBef>
                          <a:spcPct val="0"/>
                        </a:spcBef>
                        <a:buNone/>
                      </a:pPr>
                      <a:r>
                        <a:rPr lang="zh-CN" altLang="en-US" sz="18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思源黑体 CN Bold" panose="020B0800000000000000" pitchFamily="34" charset="-122"/>
                          <a:cs typeface="Times New Roman" panose="02020603050405020304" pitchFamily="18" charset="0"/>
                        </a:rPr>
                        <a:t>熔化时需克</a:t>
                      </a:r>
                      <a:endParaRPr lang="zh-CN" altLang="en-US" sz="18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思源黑体 CN Bold" panose="020B0800000000000000" pitchFamily="34" charset="-122"/>
                        <a:cs typeface="Courier New" panose="02070309020205020404" pitchFamily="49" charset="0"/>
                      </a:endParaRPr>
                    </a:p>
                    <a:p>
                      <a:pPr marL="0" lvl="0" indent="0" algn="ctr">
                        <a:lnSpc>
                          <a:spcPct val="150000"/>
                        </a:lnSpc>
                        <a:spcBef>
                          <a:spcPct val="0"/>
                        </a:spcBef>
                        <a:buNone/>
                      </a:pPr>
                      <a:r>
                        <a:rPr lang="zh-CN" altLang="en-US" sz="18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思源黑体 CN Bold" panose="020B0800000000000000" pitchFamily="34" charset="-122"/>
                          <a:cs typeface="Times New Roman" panose="02020603050405020304" pitchFamily="18" charset="0"/>
                        </a:rPr>
                        <a:t>服的作用力</a:t>
                      </a:r>
                      <a:endParaRPr lang="zh-CN" altLang="en-US" sz="18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思源黑体 CN Bold" panose="020B0800000000000000" pitchFamily="34" charset="-122"/>
                        <a:ea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b="1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50000"/>
                        </a:lnSpc>
                        <a:spcBef>
                          <a:spcPct val="0"/>
                        </a:spcBef>
                        <a:buNone/>
                      </a:pPr>
                      <a:r>
                        <a:rPr lang="zh-CN" altLang="en-US" sz="18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思源黑体 CN Bold" panose="020B0800000000000000" pitchFamily="34" charset="-122"/>
                          <a:cs typeface="Times New Roman" panose="02020603050405020304" pitchFamily="18" charset="0"/>
                        </a:rPr>
                        <a:t>较弱的分子间作用力</a:t>
                      </a:r>
                      <a:endParaRPr lang="zh-CN" altLang="en-US" sz="18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思源黑体 CN Bold" panose="020B0800000000000000" pitchFamily="34" charset="-122"/>
                        <a:ea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b="1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50000"/>
                        </a:lnSpc>
                        <a:spcBef>
                          <a:spcPct val="0"/>
                        </a:spcBef>
                        <a:buNone/>
                      </a:pPr>
                      <a:r>
                        <a:rPr lang="zh-CN" altLang="en-US" sz="18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思源黑体 CN Bold" panose="020B0800000000000000" pitchFamily="34" charset="-122"/>
                          <a:cs typeface="Times New Roman" panose="02020603050405020304" pitchFamily="18" charset="0"/>
                        </a:rPr>
                        <a:t>很强的共价键</a:t>
                      </a:r>
                      <a:endParaRPr lang="zh-CN" altLang="en-US" sz="18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思源黑体 CN Bold" panose="020B0800000000000000" pitchFamily="34" charset="-122"/>
                        <a:ea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文本占位符 1">
            <a:extLst>
              <a:ext uri="{FF2B5EF4-FFF2-40B4-BE49-F238E27FC236}">
                <a16:creationId xmlns:a16="http://schemas.microsoft.com/office/drawing/2014/main" id="{B11894FF-1AB1-4ACC-ACD6-FC581A22F47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64569" y="467407"/>
            <a:ext cx="4891087" cy="470128"/>
          </a:xfrm>
        </p:spPr>
        <p:txBody>
          <a:bodyPr/>
          <a:lstStyle/>
          <a:p>
            <a:r>
              <a:rPr lang="zh-CN" altLang="en-US" dirty="0"/>
              <a:t>课堂互动讲练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theme/theme1.xml><?xml version="1.0" encoding="utf-8"?>
<a:theme xmlns:a="http://schemas.openxmlformats.org/drawingml/2006/main" name="办公资源网：www.bangongziyuan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</TotalTime>
  <Words>1315</Words>
  <Application>Microsoft Office PowerPoint</Application>
  <PresentationFormat>宽屏</PresentationFormat>
  <Paragraphs>173</Paragraphs>
  <Slides>17</Slides>
  <Notes>1</Notes>
  <HiddenSlides>0</HiddenSlides>
  <MMClips>0</MMClips>
  <ScaleCrop>false</ScaleCrop>
  <HeadingPairs>
    <vt:vector size="8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5" baseType="lpstr">
      <vt:lpstr>FandolFang R</vt:lpstr>
      <vt:lpstr>思源黑体 CN Bold</vt:lpstr>
      <vt:lpstr>思源黑体 CN Heavy</vt:lpstr>
      <vt:lpstr>思源黑体 CN Light</vt:lpstr>
      <vt:lpstr>思源黑体 CN Regular</vt:lpstr>
      <vt:lpstr>Arial</vt:lpstr>
      <vt:lpstr>办公资源网：www.bangongziyuan.com</vt:lpstr>
      <vt:lpstr>Microsoft Word 97 - 2003 Document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cp:lastModifiedBy>天 下</cp:lastModifiedBy>
  <cp:revision>2</cp:revision>
  <dcterms:created xsi:type="dcterms:W3CDTF">2020-06-05T01:58:51Z</dcterms:created>
  <dcterms:modified xsi:type="dcterms:W3CDTF">2021-01-09T10:03:15Z</dcterms:modified>
</cp:coreProperties>
</file>